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529" r:id="rId2"/>
    <p:sldId id="687" r:id="rId3"/>
    <p:sldId id="688" r:id="rId4"/>
    <p:sldId id="700" r:id="rId5"/>
    <p:sldId id="701" r:id="rId6"/>
    <p:sldId id="706" r:id="rId7"/>
    <p:sldId id="703" r:id="rId8"/>
    <p:sldId id="704" r:id="rId9"/>
    <p:sldId id="678" r:id="rId10"/>
    <p:sldId id="679" r:id="rId11"/>
    <p:sldId id="680" r:id="rId12"/>
    <p:sldId id="681" r:id="rId13"/>
    <p:sldId id="682" r:id="rId14"/>
    <p:sldId id="683" r:id="rId15"/>
    <p:sldId id="684" r:id="rId16"/>
    <p:sldId id="705" r:id="rId17"/>
    <p:sldId id="685" r:id="rId18"/>
    <p:sldId id="689" r:id="rId19"/>
    <p:sldId id="698" r:id="rId20"/>
    <p:sldId id="690" r:id="rId21"/>
    <p:sldId id="686" r:id="rId22"/>
    <p:sldId id="699" r:id="rId23"/>
    <p:sldId id="707" r:id="rId24"/>
    <p:sldId id="708" r:id="rId25"/>
    <p:sldId id="711" r:id="rId26"/>
    <p:sldId id="710" r:id="rId27"/>
    <p:sldId id="712" r:id="rId28"/>
    <p:sldId id="692" r:id="rId29"/>
    <p:sldId id="697" r:id="rId30"/>
    <p:sldId id="696" r:id="rId31"/>
    <p:sldId id="714" r:id="rId32"/>
    <p:sldId id="715" r:id="rId33"/>
    <p:sldId id="713" r:id="rId34"/>
    <p:sldId id="716" r:id="rId35"/>
    <p:sldId id="691" r:id="rId36"/>
    <p:sldId id="717" r:id="rId37"/>
    <p:sldId id="693" r:id="rId38"/>
    <p:sldId id="718" r:id="rId39"/>
    <p:sldId id="719" r:id="rId40"/>
    <p:sldId id="721" r:id="rId41"/>
    <p:sldId id="720" r:id="rId42"/>
    <p:sldId id="695" r:id="rId43"/>
    <p:sldId id="722" r:id="rId44"/>
    <p:sldId id="1487" r:id="rId45"/>
    <p:sldId id="1488" r:id="rId46"/>
    <p:sldId id="1477" r:id="rId47"/>
    <p:sldId id="147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290EA"/>
    <a:srgbClr val="1E177C"/>
    <a:srgbClr val="762416"/>
    <a:srgbClr val="EA968D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94"/>
    <p:restoredTop sz="76309" autoAdjust="0"/>
  </p:normalViewPr>
  <p:slideViewPr>
    <p:cSldViewPr>
      <p:cViewPr varScale="1">
        <p:scale>
          <a:sx n="95" d="100"/>
          <a:sy n="95" d="100"/>
        </p:scale>
        <p:origin x="12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06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960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657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81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915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509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732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700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988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35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966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032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599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679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619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8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34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729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644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480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44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89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4523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770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744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7644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8667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261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188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6175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0715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85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4125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8395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7878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6265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382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8242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0245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176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12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050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204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969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99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1.png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1.png"/><Relationship Id="rId4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36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1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0.png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0" Type="http://schemas.openxmlformats.org/officeDocument/2006/relationships/image" Target="../media/image54.png"/><Relationship Id="rId4" Type="http://schemas.openxmlformats.org/officeDocument/2006/relationships/image" Target="../media/image330.png"/><Relationship Id="rId9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1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0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4" Type="http://schemas.openxmlformats.org/officeDocument/2006/relationships/image" Target="../media/image330.png"/><Relationship Id="rId9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8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0.jpeg"/><Relationship Id="rId4" Type="http://schemas.openxmlformats.org/officeDocument/2006/relationships/image" Target="../media/image69.jpeg"/><Relationship Id="rId9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9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97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jpe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8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8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14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𝒚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quadratic residue mod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8015" y="167177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18146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83269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203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275855" y="2041684"/>
                <a:ext cx="31054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𝒙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Sup>
                      <m:sSub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5" y="2041684"/>
                <a:ext cx="3105485" cy="523220"/>
              </a:xfrm>
              <a:prstGeom prst="rect">
                <a:avLst/>
              </a:prstGeom>
              <a:blipFill>
                <a:blip r:embed="rId5"/>
                <a:stretch>
                  <a:fillRect l="-4065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6278752" y="3407762"/>
                <a:ext cx="274113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2" y="3407762"/>
                <a:ext cx="2741139" cy="954107"/>
              </a:xfrm>
              <a:prstGeom prst="rect">
                <a:avLst/>
              </a:prstGeom>
              <a:blipFill>
                <a:blip r:embed="rId6"/>
                <a:stretch>
                  <a:fillRect l="-4608" t="-6579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B48C648-FFDC-4E49-B803-14785F813C72}"/>
              </a:ext>
            </a:extLst>
          </p:cNvPr>
          <p:cNvSpPr/>
          <p:nvPr/>
        </p:nvSpPr>
        <p:spPr>
          <a:xfrm>
            <a:off x="1052768" y="4751828"/>
            <a:ext cx="6326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/>
              <p:nvPr/>
            </p:nvSpPr>
            <p:spPr>
              <a:xfrm>
                <a:off x="1510584" y="5298622"/>
                <a:ext cx="51905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y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 quadratic residue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298622"/>
                <a:ext cx="5190588" cy="523220"/>
              </a:xfrm>
              <a:prstGeom prst="rect">
                <a:avLst/>
              </a:prstGeom>
              <a:blipFill>
                <a:blip r:embed="rId7"/>
                <a:stretch>
                  <a:fillRect l="-2689" t="-14286" r="-146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/>
              <p:nvPr/>
            </p:nvSpPr>
            <p:spPr>
              <a:xfrm>
                <a:off x="1501443" y="5930116"/>
                <a:ext cx="44699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2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) 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Also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the square root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43" y="5930116"/>
                <a:ext cx="4469942" cy="523220"/>
              </a:xfrm>
              <a:prstGeom prst="rect">
                <a:avLst/>
              </a:prstGeom>
              <a:blipFill>
                <a:blip r:embed="rId8"/>
                <a:stretch>
                  <a:fillRect l="-2833" t="-14286" r="-17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7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are isomorphic.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556" t="-12698" r="-41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417989" y="3510874"/>
                <a:ext cx="36022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𝝅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→[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𝑵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]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89" y="3510874"/>
                <a:ext cx="3602283" cy="523220"/>
              </a:xfrm>
              <a:prstGeom prst="rect">
                <a:avLst/>
              </a:prstGeom>
              <a:blipFill>
                <a:blip r:embed="rId5"/>
                <a:stretch>
                  <a:fillRect l="-3521" t="-11905" r="-176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5994CBBB-7E7A-C049-A3E3-3416258F8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09" y="1031064"/>
            <a:ext cx="2030789" cy="2030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2C76B3-C1DF-4440-88B5-B114FA8771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62" y="1093918"/>
            <a:ext cx="2030788" cy="203078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E1F0383-6FB1-7A4A-B64E-8BB5A1AF1263}"/>
              </a:ext>
            </a:extLst>
          </p:cNvPr>
          <p:cNvGrpSpPr/>
          <p:nvPr/>
        </p:nvGrpSpPr>
        <p:grpSpPr>
          <a:xfrm>
            <a:off x="1907704" y="692696"/>
            <a:ext cx="2129243" cy="2384396"/>
            <a:chOff x="1921862" y="724634"/>
            <a:chExt cx="2129243" cy="23843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79F9DF-39C8-524C-96A5-8E42E25A781D}"/>
                </a:ext>
              </a:extLst>
            </p:cNvPr>
            <p:cNvSpPr/>
            <p:nvPr/>
          </p:nvSpPr>
          <p:spPr>
            <a:xfrm>
              <a:off x="2771800" y="72463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BE07CD-D881-0949-AB37-9D45651032A1}"/>
                </a:ext>
              </a:extLst>
            </p:cNvPr>
            <p:cNvSpPr/>
            <p:nvPr/>
          </p:nvSpPr>
          <p:spPr>
            <a:xfrm>
              <a:off x="1921862" y="135893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9BBD5E-11E8-2F4C-8A0C-5A8A917E37CA}"/>
                </a:ext>
              </a:extLst>
            </p:cNvPr>
            <p:cNvSpPr/>
            <p:nvPr/>
          </p:nvSpPr>
          <p:spPr>
            <a:xfrm>
              <a:off x="3712503" y="137270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641FBB-FF9E-4846-9763-B7645C656254}"/>
                </a:ext>
              </a:extLst>
            </p:cNvPr>
            <p:cNvSpPr/>
            <p:nvPr/>
          </p:nvSpPr>
          <p:spPr>
            <a:xfrm>
              <a:off x="2035217" y="269412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44DB7-02DF-9444-A228-E93FF05CB6D5}"/>
                </a:ext>
              </a:extLst>
            </p:cNvPr>
            <p:cNvSpPr/>
            <p:nvPr/>
          </p:nvSpPr>
          <p:spPr>
            <a:xfrm>
              <a:off x="3513318" y="270892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696E4D-727A-C847-990F-A89F247FA72B}"/>
                </a:ext>
              </a:extLst>
            </p:cNvPr>
            <p:cNvSpPr/>
            <p:nvPr/>
          </p:nvSpPr>
          <p:spPr>
            <a:xfrm>
              <a:off x="2905347" y="130994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4374F3-2E81-4F4C-8C1C-C18037C9BD7E}"/>
                </a:ext>
              </a:extLst>
            </p:cNvPr>
            <p:cNvSpPr/>
            <p:nvPr/>
          </p:nvSpPr>
          <p:spPr>
            <a:xfrm>
              <a:off x="2427786" y="1532691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C4D5C8-9A29-3742-B5CF-0722D494834D}"/>
                </a:ext>
              </a:extLst>
            </p:cNvPr>
            <p:cNvSpPr/>
            <p:nvPr/>
          </p:nvSpPr>
          <p:spPr>
            <a:xfrm>
              <a:off x="2363155" y="215490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B26C5A-4404-394B-9AC1-8707B2BA4C7B}"/>
                </a:ext>
              </a:extLst>
            </p:cNvPr>
            <p:cNvSpPr/>
            <p:nvPr/>
          </p:nvSpPr>
          <p:spPr>
            <a:xfrm>
              <a:off x="3221335" y="2152323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30FF771-BAFB-5C4E-96B7-7C0D7383EF28}"/>
                </a:ext>
              </a:extLst>
            </p:cNvPr>
            <p:cNvSpPr/>
            <p:nvPr/>
          </p:nvSpPr>
          <p:spPr>
            <a:xfrm>
              <a:off x="3131840" y="1544879"/>
              <a:ext cx="4690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0C4671-EA57-9243-A54A-E6AFEBE34A96}"/>
              </a:ext>
            </a:extLst>
          </p:cNvPr>
          <p:cNvGrpSpPr/>
          <p:nvPr/>
        </p:nvGrpSpPr>
        <p:grpSpPr>
          <a:xfrm>
            <a:off x="5076104" y="709167"/>
            <a:ext cx="2679896" cy="2647825"/>
            <a:chOff x="5076104" y="708665"/>
            <a:chExt cx="2679896" cy="264782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509928A-1B61-9B4C-A3D9-CE9B1D3E0680}"/>
                </a:ext>
              </a:extLst>
            </p:cNvPr>
            <p:cNvSpPr/>
            <p:nvPr/>
          </p:nvSpPr>
          <p:spPr>
            <a:xfrm>
              <a:off x="6177614" y="708665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11C200-C71C-5445-945D-FD40F55EEC0B}"/>
                </a:ext>
              </a:extLst>
            </p:cNvPr>
            <p:cNvSpPr/>
            <p:nvPr/>
          </p:nvSpPr>
          <p:spPr>
            <a:xfrm>
              <a:off x="5463956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334432-FAB1-2B40-B9AA-C0DE8AC856B0}"/>
                </a:ext>
              </a:extLst>
            </p:cNvPr>
            <p:cNvSpPr/>
            <p:nvPr/>
          </p:nvSpPr>
          <p:spPr>
            <a:xfrm>
              <a:off x="5076104" y="1660738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7442D-A4BB-1F4F-9DEE-A9294B83A746}"/>
                </a:ext>
              </a:extLst>
            </p:cNvPr>
            <p:cNvSpPr/>
            <p:nvPr/>
          </p:nvSpPr>
          <p:spPr>
            <a:xfrm>
              <a:off x="5183234" y="240318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D53C1C-F148-814D-9D30-A2594DB238AE}"/>
                </a:ext>
              </a:extLst>
            </p:cNvPr>
            <p:cNvSpPr/>
            <p:nvPr/>
          </p:nvSpPr>
          <p:spPr>
            <a:xfrm>
              <a:off x="6049350" y="173274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E8C72E-F6ED-2E4B-86BC-7261C490027F}"/>
                </a:ext>
              </a:extLst>
            </p:cNvPr>
            <p:cNvSpPr/>
            <p:nvPr/>
          </p:nvSpPr>
          <p:spPr>
            <a:xfrm>
              <a:off x="5886206" y="295638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B573400-B21D-404B-B200-1D125332D372}"/>
                </a:ext>
              </a:extLst>
            </p:cNvPr>
            <p:cNvSpPr/>
            <p:nvPr/>
          </p:nvSpPr>
          <p:spPr>
            <a:xfrm>
              <a:off x="6926719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3A0C9E-FA13-A143-BE4F-0CCDF3586051}"/>
                </a:ext>
              </a:extLst>
            </p:cNvPr>
            <p:cNvSpPr/>
            <p:nvPr/>
          </p:nvSpPr>
          <p:spPr>
            <a:xfrm>
              <a:off x="7291387" y="164839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5A652F-2296-5844-86EF-77259BC5341A}"/>
                </a:ext>
              </a:extLst>
            </p:cNvPr>
            <p:cNvSpPr/>
            <p:nvPr/>
          </p:nvSpPr>
          <p:spPr>
            <a:xfrm>
              <a:off x="7222137" y="2342433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2F652F-6C34-394F-B56B-52F183DFCEC7}"/>
                </a:ext>
              </a:extLst>
            </p:cNvPr>
            <p:cNvSpPr/>
            <p:nvPr/>
          </p:nvSpPr>
          <p:spPr>
            <a:xfrm>
              <a:off x="6659787" y="2939825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246DF85-0DD2-4445-ADBF-838DA1775EA2}"/>
              </a:ext>
            </a:extLst>
          </p:cNvPr>
          <p:cNvSpPr/>
          <p:nvPr/>
        </p:nvSpPr>
        <p:spPr>
          <a:xfrm>
            <a:off x="3758589" y="4129472"/>
            <a:ext cx="2707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the isomorphism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CF5683F-F938-5E48-95B4-91B78E9DFEA3}"/>
                  </a:ext>
                </a:extLst>
              </p:cNvPr>
              <p:cNvSpPr/>
              <p:nvPr/>
            </p:nvSpPr>
            <p:spPr>
              <a:xfrm>
                <a:off x="3923928" y="4941168"/>
                <a:ext cx="4949320" cy="1009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Check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algn="r"/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iff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CF5683F-F938-5E48-95B4-91B78E9DF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941168"/>
                <a:ext cx="4949320" cy="1009572"/>
              </a:xfrm>
              <a:prstGeom prst="rect">
                <a:avLst/>
              </a:prstGeom>
              <a:blipFill>
                <a:blip r:embed="rId8"/>
                <a:stretch>
                  <a:fillRect t="-6250" r="-256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78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are isomorphic.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556" t="-12698" r="-41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417989" y="3510874"/>
                <a:ext cx="36022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𝝅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→[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𝑵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]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89" y="3510874"/>
                <a:ext cx="3602283" cy="523220"/>
              </a:xfrm>
              <a:prstGeom prst="rect">
                <a:avLst/>
              </a:prstGeom>
              <a:blipFill>
                <a:blip r:embed="rId5"/>
                <a:stretch>
                  <a:fillRect l="-3521" t="-11905" r="-176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5994CBBB-7E7A-C049-A3E3-3416258F8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09" y="1031064"/>
            <a:ext cx="2030789" cy="2030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2C76B3-C1DF-4440-88B5-B114FA8771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62" y="1093918"/>
            <a:ext cx="2030788" cy="203078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E1F0383-6FB1-7A4A-B64E-8BB5A1AF1263}"/>
              </a:ext>
            </a:extLst>
          </p:cNvPr>
          <p:cNvGrpSpPr/>
          <p:nvPr/>
        </p:nvGrpSpPr>
        <p:grpSpPr>
          <a:xfrm>
            <a:off x="1907704" y="724634"/>
            <a:ext cx="2129243" cy="2384396"/>
            <a:chOff x="1921862" y="724634"/>
            <a:chExt cx="2129243" cy="23843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79F9DF-39C8-524C-96A5-8E42E25A781D}"/>
                </a:ext>
              </a:extLst>
            </p:cNvPr>
            <p:cNvSpPr/>
            <p:nvPr/>
          </p:nvSpPr>
          <p:spPr>
            <a:xfrm>
              <a:off x="2771800" y="72463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BE07CD-D881-0949-AB37-9D45651032A1}"/>
                </a:ext>
              </a:extLst>
            </p:cNvPr>
            <p:cNvSpPr/>
            <p:nvPr/>
          </p:nvSpPr>
          <p:spPr>
            <a:xfrm>
              <a:off x="1921862" y="135893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9BBD5E-11E8-2F4C-8A0C-5A8A917E37CA}"/>
                </a:ext>
              </a:extLst>
            </p:cNvPr>
            <p:cNvSpPr/>
            <p:nvPr/>
          </p:nvSpPr>
          <p:spPr>
            <a:xfrm>
              <a:off x="3712503" y="137270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641FBB-FF9E-4846-9763-B7645C656254}"/>
                </a:ext>
              </a:extLst>
            </p:cNvPr>
            <p:cNvSpPr/>
            <p:nvPr/>
          </p:nvSpPr>
          <p:spPr>
            <a:xfrm>
              <a:off x="2035217" y="269412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44DB7-02DF-9444-A228-E93FF05CB6D5}"/>
                </a:ext>
              </a:extLst>
            </p:cNvPr>
            <p:cNvSpPr/>
            <p:nvPr/>
          </p:nvSpPr>
          <p:spPr>
            <a:xfrm>
              <a:off x="3513318" y="270892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696E4D-727A-C847-990F-A89F247FA72B}"/>
                </a:ext>
              </a:extLst>
            </p:cNvPr>
            <p:cNvSpPr/>
            <p:nvPr/>
          </p:nvSpPr>
          <p:spPr>
            <a:xfrm>
              <a:off x="2905347" y="130994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4374F3-2E81-4F4C-8C1C-C18037C9BD7E}"/>
                </a:ext>
              </a:extLst>
            </p:cNvPr>
            <p:cNvSpPr/>
            <p:nvPr/>
          </p:nvSpPr>
          <p:spPr>
            <a:xfrm>
              <a:off x="2427786" y="1532691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C4D5C8-9A29-3742-B5CF-0722D494834D}"/>
                </a:ext>
              </a:extLst>
            </p:cNvPr>
            <p:cNvSpPr/>
            <p:nvPr/>
          </p:nvSpPr>
          <p:spPr>
            <a:xfrm>
              <a:off x="2363155" y="215490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B26C5A-4404-394B-9AC1-8707B2BA4C7B}"/>
                </a:ext>
              </a:extLst>
            </p:cNvPr>
            <p:cNvSpPr/>
            <p:nvPr/>
          </p:nvSpPr>
          <p:spPr>
            <a:xfrm>
              <a:off x="3221335" y="2152323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30FF771-BAFB-5C4E-96B7-7C0D7383EF28}"/>
                </a:ext>
              </a:extLst>
            </p:cNvPr>
            <p:cNvSpPr/>
            <p:nvPr/>
          </p:nvSpPr>
          <p:spPr>
            <a:xfrm>
              <a:off x="3131840" y="1544879"/>
              <a:ext cx="4690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0C4671-EA57-9243-A54A-E6AFEBE34A96}"/>
              </a:ext>
            </a:extLst>
          </p:cNvPr>
          <p:cNvGrpSpPr/>
          <p:nvPr/>
        </p:nvGrpSpPr>
        <p:grpSpPr>
          <a:xfrm>
            <a:off x="5076104" y="708665"/>
            <a:ext cx="2679896" cy="2647825"/>
            <a:chOff x="5076104" y="708665"/>
            <a:chExt cx="2679896" cy="264782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509928A-1B61-9B4C-A3D9-CE9B1D3E0680}"/>
                </a:ext>
              </a:extLst>
            </p:cNvPr>
            <p:cNvSpPr/>
            <p:nvPr/>
          </p:nvSpPr>
          <p:spPr>
            <a:xfrm>
              <a:off x="6177614" y="708665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11C200-C71C-5445-945D-FD40F55EEC0B}"/>
                </a:ext>
              </a:extLst>
            </p:cNvPr>
            <p:cNvSpPr/>
            <p:nvPr/>
          </p:nvSpPr>
          <p:spPr>
            <a:xfrm>
              <a:off x="5463956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334432-FAB1-2B40-B9AA-C0DE8AC856B0}"/>
                </a:ext>
              </a:extLst>
            </p:cNvPr>
            <p:cNvSpPr/>
            <p:nvPr/>
          </p:nvSpPr>
          <p:spPr>
            <a:xfrm>
              <a:off x="5076104" y="1660738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7442D-A4BB-1F4F-9DEE-A9294B83A746}"/>
                </a:ext>
              </a:extLst>
            </p:cNvPr>
            <p:cNvSpPr/>
            <p:nvPr/>
          </p:nvSpPr>
          <p:spPr>
            <a:xfrm>
              <a:off x="5183234" y="240318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D53C1C-F148-814D-9D30-A2594DB238AE}"/>
                </a:ext>
              </a:extLst>
            </p:cNvPr>
            <p:cNvSpPr/>
            <p:nvPr/>
          </p:nvSpPr>
          <p:spPr>
            <a:xfrm>
              <a:off x="6049350" y="173274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E8C72E-F6ED-2E4B-86BC-7261C490027F}"/>
                </a:ext>
              </a:extLst>
            </p:cNvPr>
            <p:cNvSpPr/>
            <p:nvPr/>
          </p:nvSpPr>
          <p:spPr>
            <a:xfrm>
              <a:off x="5886206" y="295638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B573400-B21D-404B-B200-1D125332D372}"/>
                </a:ext>
              </a:extLst>
            </p:cNvPr>
            <p:cNvSpPr/>
            <p:nvPr/>
          </p:nvSpPr>
          <p:spPr>
            <a:xfrm>
              <a:off x="6926719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3A0C9E-FA13-A143-BE4F-0CCDF3586051}"/>
                </a:ext>
              </a:extLst>
            </p:cNvPr>
            <p:cNvSpPr/>
            <p:nvPr/>
          </p:nvSpPr>
          <p:spPr>
            <a:xfrm>
              <a:off x="7291387" y="164839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5A652F-2296-5844-86EF-77259BC5341A}"/>
                </a:ext>
              </a:extLst>
            </p:cNvPr>
            <p:cNvSpPr/>
            <p:nvPr/>
          </p:nvSpPr>
          <p:spPr>
            <a:xfrm>
              <a:off x="7222137" y="2342433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2F652F-6C34-394F-B56B-52F183DFCEC7}"/>
                </a:ext>
              </a:extLst>
            </p:cNvPr>
            <p:cNvSpPr/>
            <p:nvPr/>
          </p:nvSpPr>
          <p:spPr>
            <a:xfrm>
              <a:off x="6659787" y="2939825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246DF85-0DD2-4445-ADBF-838DA1775EA2}"/>
              </a:ext>
            </a:extLst>
          </p:cNvPr>
          <p:cNvSpPr/>
          <p:nvPr/>
        </p:nvSpPr>
        <p:spPr>
          <a:xfrm>
            <a:off x="3758589" y="4129472"/>
            <a:ext cx="2707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the isomorphism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60C489-3EBF-1246-A261-0C4BDD611EDF}"/>
              </a:ext>
            </a:extLst>
          </p:cNvPr>
          <p:cNvSpPr/>
          <p:nvPr/>
        </p:nvSpPr>
        <p:spPr>
          <a:xfrm>
            <a:off x="1052768" y="5085184"/>
            <a:ext cx="6326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BD8306B-CF56-DF4E-A73A-5C7AF2520A3B}"/>
                  </a:ext>
                </a:extLst>
              </p:cNvPr>
              <p:cNvSpPr/>
              <p:nvPr/>
            </p:nvSpPr>
            <p:spPr>
              <a:xfrm>
                <a:off x="1510584" y="5631978"/>
                <a:ext cx="44603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are isomorphic.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BD8306B-CF56-DF4E-A73A-5C7AF2520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631978"/>
                <a:ext cx="4460388" cy="523220"/>
              </a:xfrm>
              <a:prstGeom prst="rect">
                <a:avLst/>
              </a:prstGeom>
              <a:blipFill>
                <a:blip r:embed="rId8"/>
                <a:stretch>
                  <a:fillRect l="-3134" t="-11905" r="-199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21000554-49C9-2240-A52F-BB8A98F57986}"/>
              </a:ext>
            </a:extLst>
          </p:cNvPr>
          <p:cNvSpPr/>
          <p:nvPr/>
        </p:nvSpPr>
        <p:spPr>
          <a:xfrm>
            <a:off x="1501443" y="6263472"/>
            <a:ext cx="4014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2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)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Also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, the isomorphism.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5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𝑮</m:t>
                    </m:r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a Hamiltonian cycle.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698" r="-27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5219D6-6DF9-7C48-9808-B9070DC199D4}"/>
              </a:ext>
            </a:extLst>
          </p:cNvPr>
          <p:cNvSpPr/>
          <p:nvPr/>
        </p:nvSpPr>
        <p:spPr>
          <a:xfrm>
            <a:off x="3149071" y="3510874"/>
            <a:ext cx="40635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Proof = Hamiltonian cycle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/>
              <p:nvPr/>
            </p:nvSpPr>
            <p:spPr>
              <a:xfrm>
                <a:off x="4130324" y="4156701"/>
                <a:ext cx="23239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4" y="4156701"/>
                <a:ext cx="2323906" cy="523220"/>
              </a:xfrm>
              <a:prstGeom prst="rect">
                <a:avLst/>
              </a:prstGeom>
              <a:blipFill>
                <a:blip r:embed="rId5"/>
                <a:stretch>
                  <a:fillRect l="-1087" r="-108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3145621" y="681095"/>
            <a:ext cx="3352480" cy="2699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9451445-A15B-F94D-ADF5-16B5F84A20A8}"/>
                  </a:ext>
                </a:extLst>
              </p:cNvPr>
              <p:cNvSpPr/>
              <p:nvPr/>
            </p:nvSpPr>
            <p:spPr>
              <a:xfrm>
                <a:off x="3923928" y="4941168"/>
                <a:ext cx="494932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Check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+1 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𝑚𝑜𝑑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𝐸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9451445-A15B-F94D-ADF5-16B5F84A2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941168"/>
                <a:ext cx="4949320" cy="954107"/>
              </a:xfrm>
              <a:prstGeom prst="rect">
                <a:avLst/>
              </a:prstGeom>
              <a:blipFill>
                <a:blip r:embed="rId7"/>
                <a:stretch>
                  <a:fillRect t="-6579" r="-256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43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𝑮</m:t>
                    </m:r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a Hamiltonian cycle.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698" r="-27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5219D6-6DF9-7C48-9808-B9070DC199D4}"/>
              </a:ext>
            </a:extLst>
          </p:cNvPr>
          <p:cNvSpPr/>
          <p:nvPr/>
        </p:nvSpPr>
        <p:spPr>
          <a:xfrm>
            <a:off x="3149071" y="3510874"/>
            <a:ext cx="40635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Proof = Hamiltonian cycle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3145621" y="681095"/>
            <a:ext cx="3352480" cy="26991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16645B-640F-BA4D-9998-59981E6FED65}"/>
              </a:ext>
            </a:extLst>
          </p:cNvPr>
          <p:cNvSpPr/>
          <p:nvPr/>
        </p:nvSpPr>
        <p:spPr>
          <a:xfrm>
            <a:off x="1052768" y="5085184"/>
            <a:ext cx="6326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1300B2-C817-584C-BCC0-0F841439700A}"/>
                  </a:ext>
                </a:extLst>
              </p:cNvPr>
              <p:cNvSpPr/>
              <p:nvPr/>
            </p:nvSpPr>
            <p:spPr>
              <a:xfrm>
                <a:off x="1510584" y="5631978"/>
                <a:ext cx="44787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i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has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a Hamiltonian cycle.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1300B2-C817-584C-BCC0-0F8414397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631978"/>
                <a:ext cx="4478790" cy="523220"/>
              </a:xfrm>
              <a:prstGeom prst="rect">
                <a:avLst/>
              </a:prstGeom>
              <a:blipFill>
                <a:blip r:embed="rId7"/>
                <a:stretch>
                  <a:fillRect l="-3116" t="-11905" r="-226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6F40903-6BCA-D143-92A8-7EA13108DEE1}"/>
              </a:ext>
            </a:extLst>
          </p:cNvPr>
          <p:cNvSpPr/>
          <p:nvPr/>
        </p:nvSpPr>
        <p:spPr>
          <a:xfrm>
            <a:off x="1501443" y="6263472"/>
            <a:ext cx="5469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2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)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Also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, the Hamiltonian cycle itself. </a:t>
            </a: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2722BD-0311-D85E-2F02-33C3E6EE9FA2}"/>
                  </a:ext>
                </a:extLst>
              </p:cNvPr>
              <p:cNvSpPr/>
              <p:nvPr/>
            </p:nvSpPr>
            <p:spPr>
              <a:xfrm>
                <a:off x="4130324" y="4156701"/>
                <a:ext cx="23239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2722BD-0311-D85E-2F02-33C3E6EE9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4" y="4156701"/>
                <a:ext cx="2323906" cy="523220"/>
              </a:xfrm>
              <a:prstGeom prst="rect">
                <a:avLst/>
              </a:prstGeom>
              <a:blipFill>
                <a:blip r:embed="rId8"/>
                <a:stretch>
                  <a:fillRect l="-1087" r="-108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3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𝑮</m:t>
                    </m:r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a Hamiltonian cycle.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698" r="-27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5219D6-6DF9-7C48-9808-B9070DC199D4}"/>
              </a:ext>
            </a:extLst>
          </p:cNvPr>
          <p:cNvSpPr/>
          <p:nvPr/>
        </p:nvSpPr>
        <p:spPr>
          <a:xfrm>
            <a:off x="3149071" y="3510874"/>
            <a:ext cx="40635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Proof = Hamiltonian cycle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3145621" y="681095"/>
            <a:ext cx="3352480" cy="26991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16645B-640F-BA4D-9998-59981E6FED65}"/>
              </a:ext>
            </a:extLst>
          </p:cNvPr>
          <p:cNvSpPr/>
          <p:nvPr/>
        </p:nvSpPr>
        <p:spPr>
          <a:xfrm>
            <a:off x="2532456" y="5158933"/>
            <a:ext cx="456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NP-Complete</a:t>
            </a:r>
            <a:r>
              <a:rPr lang="en-US" sz="36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 Problem: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A0692-8986-0A4E-899E-8B899FF94264}"/>
              </a:ext>
            </a:extLst>
          </p:cNvPr>
          <p:cNvSpPr/>
          <p:nvPr/>
        </p:nvSpPr>
        <p:spPr>
          <a:xfrm>
            <a:off x="784487" y="5863730"/>
            <a:ext cx="7891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Every one of the other problems can be reduced to it</a:t>
            </a: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6D41987-3540-55D0-CF3B-E371E61A0A62}"/>
                  </a:ext>
                </a:extLst>
              </p:cNvPr>
              <p:cNvSpPr/>
              <p:nvPr/>
            </p:nvSpPr>
            <p:spPr>
              <a:xfrm>
                <a:off x="4130324" y="4156701"/>
                <a:ext cx="23239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6D41987-3540-55D0-CF3B-E371E61A0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4" y="4156701"/>
                <a:ext cx="2323906" cy="523220"/>
              </a:xfrm>
              <a:prstGeom prst="rect">
                <a:avLst/>
              </a:prstGeom>
              <a:blipFill>
                <a:blip r:embed="rId6"/>
                <a:stretch>
                  <a:fillRect l="-1087" r="-108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0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𝒚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quadratic residue mod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8015" y="167177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18146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83269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203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275855" y="2041684"/>
                <a:ext cx="31054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𝒙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Sup>
                      <m:sSub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5" y="2041684"/>
                <a:ext cx="3105485" cy="523220"/>
              </a:xfrm>
              <a:prstGeom prst="rect">
                <a:avLst/>
              </a:prstGeom>
              <a:blipFill>
                <a:blip r:embed="rId5"/>
                <a:stretch>
                  <a:fillRect l="-4065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6278752" y="3407762"/>
                <a:ext cx="274113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2" y="3407762"/>
                <a:ext cx="2741139" cy="954107"/>
              </a:xfrm>
              <a:prstGeom prst="rect">
                <a:avLst/>
              </a:prstGeom>
              <a:blipFill>
                <a:blip r:embed="rId6"/>
                <a:stretch>
                  <a:fillRect l="-4608" t="-6579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B48C648-FFDC-4E49-B803-14785F813C72}"/>
              </a:ext>
            </a:extLst>
          </p:cNvPr>
          <p:cNvSpPr/>
          <p:nvPr/>
        </p:nvSpPr>
        <p:spPr>
          <a:xfrm>
            <a:off x="1052768" y="4751828"/>
            <a:ext cx="6326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/>
              <p:nvPr/>
            </p:nvSpPr>
            <p:spPr>
              <a:xfrm>
                <a:off x="1510584" y="5298622"/>
                <a:ext cx="51905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y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 quadratic residue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298622"/>
                <a:ext cx="5190588" cy="523220"/>
              </a:xfrm>
              <a:prstGeom prst="rect">
                <a:avLst/>
              </a:prstGeom>
              <a:blipFill>
                <a:blip r:embed="rId7"/>
                <a:stretch>
                  <a:fillRect l="-2689" t="-14286" r="-146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/>
              <p:nvPr/>
            </p:nvSpPr>
            <p:spPr>
              <a:xfrm>
                <a:off x="1501443" y="5930116"/>
                <a:ext cx="44699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2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) 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Also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the square root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43" y="5930116"/>
                <a:ext cx="4469942" cy="523220"/>
              </a:xfrm>
              <a:prstGeom prst="rect">
                <a:avLst/>
              </a:prstGeom>
              <a:blipFill>
                <a:blip r:embed="rId8"/>
                <a:stretch>
                  <a:fillRect l="-2833" t="-14286" r="-17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70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285293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Is there any other way?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205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084FDA-2DD0-7349-8290-23A2F5F9A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5"/>
          <a:stretch/>
        </p:blipFill>
        <p:spPr>
          <a:xfrm>
            <a:off x="2012950" y="3933056"/>
            <a:ext cx="5118100" cy="2631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5234C6-E5AC-9A4D-99D8-6AB5913D99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475656" y="1757302"/>
            <a:ext cx="1831033" cy="1498119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7DC50698-A17A-B343-BA8F-E311E16A1A22}"/>
              </a:ext>
            </a:extLst>
          </p:cNvPr>
          <p:cNvSpPr txBox="1">
            <a:spLocks noChangeArrowheads="1"/>
          </p:cNvSpPr>
          <p:nvPr/>
        </p:nvSpPr>
        <p:spPr>
          <a:xfrm>
            <a:off x="1695265" y="326698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96D3D97A-D8AB-8E4A-B736-7ECA39B6604B}"/>
              </a:ext>
            </a:extLst>
          </p:cNvPr>
          <p:cNvSpPr/>
          <p:nvPr/>
        </p:nvSpPr>
        <p:spPr>
          <a:xfrm>
            <a:off x="3690926" y="1093680"/>
            <a:ext cx="4292774" cy="1796907"/>
          </a:xfrm>
          <a:prstGeom prst="wedgeRectCallout">
            <a:avLst>
              <a:gd name="adj1" fmla="val -63969"/>
              <a:gd name="adj2" fmla="val 27573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“I will prove to you that I could’ve sent you a proof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if I felt like it.”</a:t>
            </a:r>
          </a:p>
        </p:txBody>
      </p:sp>
    </p:spTree>
    <p:extLst>
      <p:ext uri="{BB962C8B-B14F-4D97-AF65-F5344CB8AC3E}">
        <p14:creationId xmlns:p14="http://schemas.microsoft.com/office/powerpoint/2010/main" val="18460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084FDA-2DD0-7349-8290-23A2F5F9A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5"/>
          <a:stretch/>
        </p:blipFill>
        <p:spPr>
          <a:xfrm>
            <a:off x="2012950" y="3933056"/>
            <a:ext cx="5118100" cy="2631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5234C6-E5AC-9A4D-99D8-6AB5913D99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475656" y="1757302"/>
            <a:ext cx="1831033" cy="1498119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7DC50698-A17A-B343-BA8F-E311E16A1A22}"/>
              </a:ext>
            </a:extLst>
          </p:cNvPr>
          <p:cNvSpPr txBox="1">
            <a:spLocks noChangeArrowheads="1"/>
          </p:cNvSpPr>
          <p:nvPr/>
        </p:nvSpPr>
        <p:spPr>
          <a:xfrm>
            <a:off x="1695265" y="326698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96D3D97A-D8AB-8E4A-B736-7ECA39B6604B}"/>
              </a:ext>
            </a:extLst>
          </p:cNvPr>
          <p:cNvSpPr/>
          <p:nvPr/>
        </p:nvSpPr>
        <p:spPr>
          <a:xfrm>
            <a:off x="3690926" y="1093680"/>
            <a:ext cx="5118100" cy="1796907"/>
          </a:xfrm>
          <a:prstGeom prst="wedgeRectCallout">
            <a:avLst>
              <a:gd name="adj1" fmla="val -63969"/>
              <a:gd name="adj2" fmla="val 27573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“I will not give you the square root, but I will prove to you that I could provide one if I wanted to.”</a:t>
            </a:r>
          </a:p>
        </p:txBody>
      </p:sp>
    </p:spTree>
    <p:extLst>
      <p:ext uri="{BB962C8B-B14F-4D97-AF65-F5344CB8AC3E}">
        <p14:creationId xmlns:p14="http://schemas.microsoft.com/office/powerpoint/2010/main" val="236035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5A50F862-B1A4-0047-890E-CC0455A2D9C5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Beyond Secure Communication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478F2E-F625-3240-ABB4-CAAC24C786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206030" y="1772816"/>
            <a:ext cx="915517" cy="7490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72E76C-B5CA-224C-9947-413738387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5578575" y="1826825"/>
            <a:ext cx="721904" cy="747079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95157655-C11E-2149-BDBE-F735C2BE3CE0}"/>
              </a:ext>
            </a:extLst>
          </p:cNvPr>
          <p:cNvSpPr txBox="1">
            <a:spLocks noChangeArrowheads="1"/>
          </p:cNvSpPr>
          <p:nvPr/>
        </p:nvSpPr>
        <p:spPr>
          <a:xfrm>
            <a:off x="1835696" y="251089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43103956-6E1B-C74C-B82B-9C60F1C42629}"/>
              </a:ext>
            </a:extLst>
          </p:cNvPr>
          <p:cNvSpPr txBox="1">
            <a:spLocks noChangeArrowheads="1"/>
          </p:cNvSpPr>
          <p:nvPr/>
        </p:nvSpPr>
        <p:spPr>
          <a:xfrm>
            <a:off x="5076056" y="254690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1C04B5-DABB-2749-874C-982AF398F170}"/>
              </a:ext>
            </a:extLst>
          </p:cNvPr>
          <p:cNvCxnSpPr>
            <a:cxnSpLocks/>
          </p:cNvCxnSpPr>
          <p:nvPr/>
        </p:nvCxnSpPr>
        <p:spPr>
          <a:xfrm>
            <a:off x="3543233" y="1791247"/>
            <a:ext cx="2035342" cy="130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A636BB-CC7A-AD45-B57D-8CEE5B48E026}"/>
              </a:ext>
            </a:extLst>
          </p:cNvPr>
          <p:cNvCxnSpPr>
            <a:cxnSpLocks/>
          </p:cNvCxnSpPr>
          <p:nvPr/>
        </p:nvCxnSpPr>
        <p:spPr>
          <a:xfrm>
            <a:off x="3572644" y="2521876"/>
            <a:ext cx="1954578" cy="87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C2C4E0-9F7D-9343-BFA8-30AD81BC7CFA}"/>
              </a:ext>
            </a:extLst>
          </p:cNvPr>
          <p:cNvCxnSpPr>
            <a:cxnSpLocks/>
          </p:cNvCxnSpPr>
          <p:nvPr/>
        </p:nvCxnSpPr>
        <p:spPr>
          <a:xfrm>
            <a:off x="3543233" y="2237172"/>
            <a:ext cx="20353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B8F223C6-0F2C-5F43-9B1E-4506125B4667}"/>
              </a:ext>
            </a:extLst>
          </p:cNvPr>
          <p:cNvSpPr/>
          <p:nvPr/>
        </p:nvSpPr>
        <p:spPr>
          <a:xfrm>
            <a:off x="2895998" y="1172863"/>
            <a:ext cx="451097" cy="572948"/>
          </a:xfrm>
          <a:prstGeom prst="wedgeRectCallout">
            <a:avLst>
              <a:gd name="adj1" fmla="val -88905"/>
              <a:gd name="adj2" fmla="val 436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6072322D-3ED4-C846-8423-DC933635246D}"/>
              </a:ext>
            </a:extLst>
          </p:cNvPr>
          <p:cNvSpPr/>
          <p:nvPr/>
        </p:nvSpPr>
        <p:spPr>
          <a:xfrm>
            <a:off x="6274937" y="1236088"/>
            <a:ext cx="451097" cy="572948"/>
          </a:xfrm>
          <a:prstGeom prst="wedgeRectCallout">
            <a:avLst>
              <a:gd name="adj1" fmla="val -88905"/>
              <a:gd name="adj2" fmla="val 436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A4A040-1A95-AA4A-AE0D-0045E7536F93}"/>
              </a:ext>
            </a:extLst>
          </p:cNvPr>
          <p:cNvSpPr/>
          <p:nvPr/>
        </p:nvSpPr>
        <p:spPr>
          <a:xfrm>
            <a:off x="467544" y="3356992"/>
            <a:ext cx="6464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Much more than communicating securely.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112C6A-2F79-8749-B7E5-FE8311FE56C0}"/>
              </a:ext>
            </a:extLst>
          </p:cNvPr>
          <p:cNvSpPr/>
          <p:nvPr/>
        </p:nvSpPr>
        <p:spPr>
          <a:xfrm>
            <a:off x="539552" y="4077072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Complex Interactions: proofs, computations, games.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95D271-8EA5-9141-BA12-CBC2DD67B724}"/>
              </a:ext>
            </a:extLst>
          </p:cNvPr>
          <p:cNvSpPr/>
          <p:nvPr/>
        </p:nvSpPr>
        <p:spPr>
          <a:xfrm>
            <a:off x="539552" y="4744308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Complex Adversaries: Alice or Bob, adaptively chosen.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EC39CE-E6A1-674A-A257-3C8A7F555529}"/>
              </a:ext>
            </a:extLst>
          </p:cNvPr>
          <p:cNvSpPr/>
          <p:nvPr/>
        </p:nvSpPr>
        <p:spPr>
          <a:xfrm>
            <a:off x="539552" y="5445224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Complex Properties: Correctness, Privacy, Fairness.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511C15-8EE9-5A4A-8A00-B988F6EFBE46}"/>
              </a:ext>
            </a:extLst>
          </p:cNvPr>
          <p:cNvSpPr/>
          <p:nvPr/>
        </p:nvSpPr>
        <p:spPr>
          <a:xfrm>
            <a:off x="539552" y="6184468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Many Parties: this class, MIT, the internet.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8A06DE-019D-894F-BF60-6226AC14E930}"/>
              </a:ext>
            </a:extLst>
          </p:cNvPr>
          <p:cNvSpPr/>
          <p:nvPr/>
        </p:nvSpPr>
        <p:spPr>
          <a:xfrm>
            <a:off x="4283968" y="4077072"/>
            <a:ext cx="936104" cy="523220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Two (Necessary) New Ingredients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2C588-0447-AF46-AED0-BA7A95549084}"/>
              </a:ext>
            </a:extLst>
          </p:cNvPr>
          <p:cNvSpPr/>
          <p:nvPr/>
        </p:nvSpPr>
        <p:spPr>
          <a:xfrm>
            <a:off x="611560" y="1322765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ea typeface="Cambria Math" panose="02040503050406030204" pitchFamily="18" charset="0"/>
                <a:cs typeface="Arial Unicode MS" pitchFamily="34" charset="-128"/>
              </a:rPr>
              <a:t>1. Interaction: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Rather than passively reading the proof, the verifier engages in a conversation with the prover.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4619F-4567-EA44-9964-6DAB91C0B3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267744" y="4990576"/>
            <a:ext cx="864528" cy="707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A3F97-B0CA-8047-965B-737A5AC44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516216" y="4990576"/>
            <a:ext cx="648072" cy="6706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82F91F-A562-4F47-8A6E-600FBC2B0773}"/>
              </a:ext>
            </a:extLst>
          </p:cNvPr>
          <p:cNvCxnSpPr>
            <a:cxnSpLocks/>
          </p:cNvCxnSpPr>
          <p:nvPr/>
        </p:nvCxnSpPr>
        <p:spPr>
          <a:xfrm>
            <a:off x="3563888" y="4466445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1A6909-41FF-A54F-AB88-8EC81FCF4112}"/>
              </a:ext>
            </a:extLst>
          </p:cNvPr>
          <p:cNvCxnSpPr>
            <a:cxnSpLocks/>
          </p:cNvCxnSpPr>
          <p:nvPr/>
        </p:nvCxnSpPr>
        <p:spPr>
          <a:xfrm>
            <a:off x="3563888" y="5262676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2AE3CC-4B72-1B4E-A1C7-B3EE8F0A7B12}"/>
              </a:ext>
            </a:extLst>
          </p:cNvPr>
          <p:cNvCxnSpPr>
            <a:cxnSpLocks/>
          </p:cNvCxnSpPr>
          <p:nvPr/>
        </p:nvCxnSpPr>
        <p:spPr>
          <a:xfrm>
            <a:off x="3563888" y="612677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7711BE-6670-D148-BB96-137D30F5D92C}"/>
              </a:ext>
            </a:extLst>
          </p:cNvPr>
          <p:cNvCxnSpPr>
            <a:cxnSpLocks/>
          </p:cNvCxnSpPr>
          <p:nvPr/>
        </p:nvCxnSpPr>
        <p:spPr>
          <a:xfrm>
            <a:off x="3563888" y="4883009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A7FB47-E44D-394B-A3CA-32E453A76921}"/>
              </a:ext>
            </a:extLst>
          </p:cNvPr>
          <p:cNvCxnSpPr>
            <a:cxnSpLocks/>
          </p:cNvCxnSpPr>
          <p:nvPr/>
        </p:nvCxnSpPr>
        <p:spPr>
          <a:xfrm>
            <a:off x="3563888" y="5697918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62268-0508-EE40-94B2-16EE287BEB7F}"/>
              </a:ext>
            </a:extLst>
          </p:cNvPr>
          <p:cNvSpPr/>
          <p:nvPr/>
        </p:nvSpPr>
        <p:spPr>
          <a:xfrm>
            <a:off x="611560" y="2492896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ea typeface="Cambria Math" panose="02040503050406030204" pitchFamily="18" charset="0"/>
                <a:cs typeface="Arial Unicode MS" pitchFamily="34" charset="-128"/>
              </a:rPr>
              <a:t>2. Randomness: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verifier is randomized and can make a mistake with a (exponentially small) probability.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877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the idea.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9AAE9-4108-2A4C-8C14-D1B9E9176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1136737" y="1127600"/>
            <a:ext cx="1943100" cy="1943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3EE744-9C2F-0646-86D8-E362B852FB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060586" y="4709630"/>
            <a:ext cx="1831033" cy="1498119"/>
          </a:xfrm>
          <a:prstGeom prst="rect">
            <a:avLst/>
          </a:prstGeom>
        </p:spPr>
      </p:pic>
      <p:sp>
        <p:nvSpPr>
          <p:cNvPr id="17" name="Rectangle 63">
            <a:extLst>
              <a:ext uri="{FF2B5EF4-FFF2-40B4-BE49-F238E27FC236}">
                <a16:creationId xmlns:a16="http://schemas.microsoft.com/office/drawing/2014/main" id="{B967D732-A6E5-7D41-B2C3-09A1FD9A5A67}"/>
              </a:ext>
            </a:extLst>
          </p:cNvPr>
          <p:cNvSpPr txBox="1">
            <a:spLocks noChangeArrowheads="1"/>
          </p:cNvSpPr>
          <p:nvPr/>
        </p:nvSpPr>
        <p:spPr>
          <a:xfrm>
            <a:off x="1280195" y="621931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FEBF6320-8BA5-CD4A-B6C8-F810C881B540}"/>
                  </a:ext>
                </a:extLst>
              </p:cNvPr>
              <p:cNvSpPr/>
              <p:nvPr/>
            </p:nvSpPr>
            <p:spPr>
              <a:xfrm>
                <a:off x="3275856" y="4046008"/>
                <a:ext cx="4320480" cy="1796907"/>
              </a:xfrm>
              <a:prstGeom prst="wedgeRectCallout">
                <a:avLst>
                  <a:gd name="adj1" fmla="val -63969"/>
                  <a:gd name="adj2" fmla="val 27573"/>
                </a:avLst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THEOREM: “there is an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k move solution to this cube”</a:t>
                </a:r>
              </a:p>
            </p:txBody>
          </p:sp>
        </mc:Choice>
        <mc:Fallback xmlns=""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FEBF6320-8BA5-CD4A-B6C8-F810C881B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046008"/>
                <a:ext cx="4320480" cy="1796907"/>
              </a:xfrm>
              <a:prstGeom prst="wedgeRectCallout">
                <a:avLst>
                  <a:gd name="adj1" fmla="val -63969"/>
                  <a:gd name="adj2" fmla="val 27573"/>
                </a:avLst>
              </a:prstGeom>
              <a:blipFill>
                <a:blip r:embed="rId5"/>
                <a:stretch>
                  <a:fillRect r="-1527"/>
                </a:stretch>
              </a:blipFill>
              <a:ln w="508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12FE73F7-79E1-3F47-8229-149A60F1CA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6948264" y="1354118"/>
            <a:ext cx="1711796" cy="14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4B9EB9-F3DE-A244-A13E-7D6DCE99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86" y="4869160"/>
            <a:ext cx="1414442" cy="792088"/>
          </a:xfrm>
          <a:prstGeom prst="rect">
            <a:avLst/>
          </a:prstGeom>
        </p:spPr>
      </p:pic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the idea.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9AAE9-4108-2A4C-8C14-D1B9E9176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188535" y="334011"/>
            <a:ext cx="1432142" cy="14321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3EE744-9C2F-0646-86D8-E362B852FB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71600" y="2981438"/>
            <a:ext cx="1831033" cy="1498119"/>
          </a:xfrm>
          <a:prstGeom prst="rect">
            <a:avLst/>
          </a:prstGeom>
        </p:spPr>
      </p:pic>
      <p:sp>
        <p:nvSpPr>
          <p:cNvPr id="17" name="Rectangle 63">
            <a:extLst>
              <a:ext uri="{FF2B5EF4-FFF2-40B4-BE49-F238E27FC236}">
                <a16:creationId xmlns:a16="http://schemas.microsoft.com/office/drawing/2014/main" id="{B967D732-A6E5-7D41-B2C3-09A1FD9A5A67}"/>
              </a:ext>
            </a:extLst>
          </p:cNvPr>
          <p:cNvSpPr txBox="1">
            <a:spLocks noChangeArrowheads="1"/>
          </p:cNvSpPr>
          <p:nvPr/>
        </p:nvSpPr>
        <p:spPr>
          <a:xfrm>
            <a:off x="1191209" y="449112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CC8708-D368-4448-AEF4-CC8501ED9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26" y="1052736"/>
            <a:ext cx="1584176" cy="8871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FE73F7-79E1-3F47-8229-149A60F1CA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7584941" y="116632"/>
            <a:ext cx="1523563" cy="132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9E2A5-A19A-EC47-BFC5-6DD6525418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075302" y="3440354"/>
            <a:ext cx="648072" cy="670672"/>
          </a:xfrm>
          <a:prstGeom prst="rect">
            <a:avLst/>
          </a:prstGeom>
        </p:spPr>
      </p:pic>
      <p:sp>
        <p:nvSpPr>
          <p:cNvPr id="10" name="Rectangle 63">
            <a:extLst>
              <a:ext uri="{FF2B5EF4-FFF2-40B4-BE49-F238E27FC236}">
                <a16:creationId xmlns:a16="http://schemas.microsoft.com/office/drawing/2014/main" id="{F7B7AC83-55CD-A745-BBC4-9507733731D7}"/>
              </a:ext>
            </a:extLst>
          </p:cNvPr>
          <p:cNvSpPr txBox="1">
            <a:spLocks noChangeArrowheads="1"/>
          </p:cNvSpPr>
          <p:nvPr/>
        </p:nvSpPr>
        <p:spPr>
          <a:xfrm>
            <a:off x="6547074" y="408842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2F85C-1470-744F-9254-C77C6FC101D0}"/>
              </a:ext>
            </a:extLst>
          </p:cNvPr>
          <p:cNvCxnSpPr>
            <a:cxnSpLocks/>
          </p:cNvCxnSpPr>
          <p:nvPr/>
        </p:nvCxnSpPr>
        <p:spPr>
          <a:xfrm>
            <a:off x="3474902" y="2080697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2B407-656C-3140-BFBA-D4769A228E0A}"/>
              </a:ext>
            </a:extLst>
          </p:cNvPr>
          <p:cNvCxnSpPr>
            <a:cxnSpLocks/>
          </p:cNvCxnSpPr>
          <p:nvPr/>
        </p:nvCxnSpPr>
        <p:spPr>
          <a:xfrm>
            <a:off x="3474902" y="4581128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1A54C-93F6-AF47-8833-84B7FCDA32C6}"/>
              </a:ext>
            </a:extLst>
          </p:cNvPr>
          <p:cNvCxnSpPr>
            <a:cxnSpLocks/>
          </p:cNvCxnSpPr>
          <p:nvPr/>
        </p:nvCxnSpPr>
        <p:spPr>
          <a:xfrm>
            <a:off x="3474902" y="3478187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C779BA0-0294-BA4D-8786-01DCC9A057B9}"/>
              </a:ext>
            </a:extLst>
          </p:cNvPr>
          <p:cNvSpPr/>
          <p:nvPr/>
        </p:nvSpPr>
        <p:spPr>
          <a:xfrm>
            <a:off x="3315469" y="2070960"/>
            <a:ext cx="272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“Random” config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427E5-1064-1C4D-BA40-4B5C3FE57BA3}"/>
              </a:ext>
            </a:extLst>
          </p:cNvPr>
          <p:cNvSpPr/>
          <p:nvPr/>
        </p:nvSpPr>
        <p:spPr>
          <a:xfrm>
            <a:off x="3340289" y="2939659"/>
            <a:ext cx="2959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Challenge (0 or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/>
              <p:nvPr/>
            </p:nvSpPr>
            <p:spPr>
              <a:xfrm>
                <a:off x="3131840" y="4015020"/>
                <a:ext cx="32067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0: Show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800" dirty="0"/>
                  <a:t> moves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015020"/>
                <a:ext cx="3206785" cy="523220"/>
              </a:xfrm>
              <a:prstGeom prst="rect">
                <a:avLst/>
              </a:prstGeom>
              <a:blipFill>
                <a:blip r:embed="rId7"/>
                <a:stretch>
                  <a:fillRect l="-3937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ABE26706-4307-8341-973E-A8AD6E373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3498240" y="4809639"/>
            <a:ext cx="878518" cy="87851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C236E6-8732-344A-A64D-C3DF091B6A70}"/>
              </a:ext>
            </a:extLst>
          </p:cNvPr>
          <p:cNvCxnSpPr>
            <a:cxnSpLocks/>
          </p:cNvCxnSpPr>
          <p:nvPr/>
        </p:nvCxnSpPr>
        <p:spPr>
          <a:xfrm>
            <a:off x="4427984" y="5245704"/>
            <a:ext cx="792088" cy="31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4B9EB9-F3DE-A244-A13E-7D6DCE99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38" y="4857143"/>
            <a:ext cx="1414442" cy="792088"/>
          </a:xfrm>
          <a:prstGeom prst="rect">
            <a:avLst/>
          </a:prstGeom>
        </p:spPr>
      </p:pic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the idea.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9AAE9-4108-2A4C-8C14-D1B9E9176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188535" y="334011"/>
            <a:ext cx="1432142" cy="14321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3EE744-9C2F-0646-86D8-E362B852FB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71600" y="2969421"/>
            <a:ext cx="1831033" cy="1498119"/>
          </a:xfrm>
          <a:prstGeom prst="rect">
            <a:avLst/>
          </a:prstGeom>
        </p:spPr>
      </p:pic>
      <p:sp>
        <p:nvSpPr>
          <p:cNvPr id="17" name="Rectangle 63">
            <a:extLst>
              <a:ext uri="{FF2B5EF4-FFF2-40B4-BE49-F238E27FC236}">
                <a16:creationId xmlns:a16="http://schemas.microsoft.com/office/drawing/2014/main" id="{B967D732-A6E5-7D41-B2C3-09A1FD9A5A67}"/>
              </a:ext>
            </a:extLst>
          </p:cNvPr>
          <p:cNvSpPr txBox="1">
            <a:spLocks noChangeArrowheads="1"/>
          </p:cNvSpPr>
          <p:nvPr/>
        </p:nvSpPr>
        <p:spPr>
          <a:xfrm>
            <a:off x="1191209" y="4479104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CC8708-D368-4448-AEF4-CC8501ED9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26" y="1040719"/>
            <a:ext cx="1584176" cy="8871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FE73F7-79E1-3F47-8229-149A60F1CA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7584941" y="116632"/>
            <a:ext cx="1523563" cy="132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9E2A5-A19A-EC47-BFC5-6DD6525418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075302" y="3428337"/>
            <a:ext cx="648072" cy="670672"/>
          </a:xfrm>
          <a:prstGeom prst="rect">
            <a:avLst/>
          </a:prstGeom>
        </p:spPr>
      </p:pic>
      <p:sp>
        <p:nvSpPr>
          <p:cNvPr id="10" name="Rectangle 63">
            <a:extLst>
              <a:ext uri="{FF2B5EF4-FFF2-40B4-BE49-F238E27FC236}">
                <a16:creationId xmlns:a16="http://schemas.microsoft.com/office/drawing/2014/main" id="{F7B7AC83-55CD-A745-BBC4-9507733731D7}"/>
              </a:ext>
            </a:extLst>
          </p:cNvPr>
          <p:cNvSpPr txBox="1">
            <a:spLocks noChangeArrowheads="1"/>
          </p:cNvSpPr>
          <p:nvPr/>
        </p:nvSpPr>
        <p:spPr>
          <a:xfrm>
            <a:off x="6547074" y="407640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2F85C-1470-744F-9254-C77C6FC101D0}"/>
              </a:ext>
            </a:extLst>
          </p:cNvPr>
          <p:cNvCxnSpPr>
            <a:cxnSpLocks/>
          </p:cNvCxnSpPr>
          <p:nvPr/>
        </p:nvCxnSpPr>
        <p:spPr>
          <a:xfrm>
            <a:off x="3474902" y="2068680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2B407-656C-3140-BFBA-D4769A228E0A}"/>
              </a:ext>
            </a:extLst>
          </p:cNvPr>
          <p:cNvCxnSpPr>
            <a:cxnSpLocks/>
          </p:cNvCxnSpPr>
          <p:nvPr/>
        </p:nvCxnSpPr>
        <p:spPr>
          <a:xfrm>
            <a:off x="3474902" y="4569111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1A54C-93F6-AF47-8833-84B7FCDA32C6}"/>
              </a:ext>
            </a:extLst>
          </p:cNvPr>
          <p:cNvCxnSpPr>
            <a:cxnSpLocks/>
          </p:cNvCxnSpPr>
          <p:nvPr/>
        </p:nvCxnSpPr>
        <p:spPr>
          <a:xfrm>
            <a:off x="3474902" y="3466170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C779BA0-0294-BA4D-8786-01DCC9A057B9}"/>
              </a:ext>
            </a:extLst>
          </p:cNvPr>
          <p:cNvSpPr/>
          <p:nvPr/>
        </p:nvSpPr>
        <p:spPr>
          <a:xfrm>
            <a:off x="3315469" y="2058943"/>
            <a:ext cx="272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“Random” config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427E5-1064-1C4D-BA40-4B5C3FE57BA3}"/>
              </a:ext>
            </a:extLst>
          </p:cNvPr>
          <p:cNvSpPr/>
          <p:nvPr/>
        </p:nvSpPr>
        <p:spPr>
          <a:xfrm>
            <a:off x="3340289" y="2927642"/>
            <a:ext cx="2959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Challenge (0 or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/>
              <p:nvPr/>
            </p:nvSpPr>
            <p:spPr>
              <a:xfrm>
                <a:off x="3131840" y="4003003"/>
                <a:ext cx="32067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1: Show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800" dirty="0"/>
                  <a:t> moves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003003"/>
                <a:ext cx="3206785" cy="523220"/>
              </a:xfrm>
              <a:prstGeom prst="rect">
                <a:avLst/>
              </a:prstGeom>
              <a:blipFill>
                <a:blip r:embed="rId7"/>
                <a:stretch>
                  <a:fillRect l="-3937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C236E6-8732-344A-A64D-C3DF091B6A70}"/>
              </a:ext>
            </a:extLst>
          </p:cNvPr>
          <p:cNvCxnSpPr>
            <a:cxnSpLocks/>
          </p:cNvCxnSpPr>
          <p:nvPr/>
        </p:nvCxnSpPr>
        <p:spPr>
          <a:xfrm>
            <a:off x="4427984" y="5233687"/>
            <a:ext cx="792088" cy="31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EB01C09-454B-AB43-AB34-DA443C371D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5358589" y="4904293"/>
            <a:ext cx="869595" cy="75695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38062CE-1878-D744-A1CE-EC42E3D44E7F}"/>
              </a:ext>
            </a:extLst>
          </p:cNvPr>
          <p:cNvGrpSpPr/>
          <p:nvPr/>
        </p:nvGrpSpPr>
        <p:grpSpPr>
          <a:xfrm>
            <a:off x="470724" y="5866828"/>
            <a:ext cx="8349747" cy="954107"/>
            <a:chOff x="470724" y="5866828"/>
            <a:chExt cx="8349747" cy="954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FA65DB-5158-2347-8C57-BCDA6718A0BB}"/>
                    </a:ext>
                  </a:extLst>
                </p:cNvPr>
                <p:cNvSpPr/>
                <p:nvPr/>
              </p:nvSpPr>
              <p:spPr>
                <a:xfrm>
                  <a:off x="470724" y="5866828"/>
                  <a:ext cx="8349747" cy="95410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800" b="1" dirty="0"/>
                    <a:t>POINT IS THIS</a:t>
                  </a:r>
                  <a:r>
                    <a:rPr lang="en-US" sz="2800" dirty="0"/>
                    <a:t>: If the prover can do both consistently, then there exist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800" dirty="0"/>
                    <a:t> moves that map        to  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FA65DB-5158-2347-8C57-BCDA6718A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24" y="5866828"/>
                  <a:ext cx="8349747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1515" t="-6494" b="-1558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E81324-2B05-7B41-BAB5-8DECCCDCC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22795">
              <a:off x="5644918" y="6353742"/>
              <a:ext cx="412494" cy="41249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10C006A-B8D4-8D4B-A8ED-03291540B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84" r="18951"/>
            <a:stretch/>
          </p:blipFill>
          <p:spPr>
            <a:xfrm>
              <a:off x="6665814" y="6374377"/>
              <a:ext cx="426466" cy="371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299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88998" y="3569088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51135" y="445202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860770" y="421716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2947399" y="2860666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032225" y="1365021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5225447" y="2081501"/>
            <a:ext cx="1832500" cy="114267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5400000">
            <a:off x="1786653" y="1919377"/>
            <a:ext cx="1257847" cy="101574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/>
              <p:nvPr/>
            </p:nvSpPr>
            <p:spPr>
              <a:xfrm>
                <a:off x="3995936" y="2348880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348880"/>
                <a:ext cx="625684" cy="52322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076102" y="2549017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5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828301" y="2957631"/>
            <a:ext cx="1831033" cy="14981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42627BB-2986-EA42-A597-8FE2BE21EF8C}"/>
              </a:ext>
            </a:extLst>
          </p:cNvPr>
          <p:cNvSpPr/>
          <p:nvPr/>
        </p:nvSpPr>
        <p:spPr>
          <a:xfrm>
            <a:off x="5596888" y="5643245"/>
            <a:ext cx="26475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Probabilistic </a:t>
            </a:r>
            <a:b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</a:br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Polynomial-time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56383A-3036-7946-B410-B43EACEBBE54}"/>
              </a:ext>
            </a:extLst>
          </p:cNvPr>
          <p:cNvSpPr/>
          <p:nvPr/>
        </p:nvSpPr>
        <p:spPr>
          <a:xfrm>
            <a:off x="631618" y="5858689"/>
            <a:ext cx="2991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Comp. Unbounded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046482-8CE7-1242-BB30-A06E5845BE46}"/>
              </a:ext>
            </a:extLst>
          </p:cNvPr>
          <p:cNvCxnSpPr/>
          <p:nvPr/>
        </p:nvCxnSpPr>
        <p:spPr>
          <a:xfrm>
            <a:off x="2923448" y="3501008"/>
            <a:ext cx="288032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/>
              <p:nvPr/>
            </p:nvSpPr>
            <p:spPr>
              <a:xfrm>
                <a:off x="3977484" y="2957631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484" y="2957631"/>
                <a:ext cx="625684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7E7D55-BA55-7B49-98FD-19FE051CE6FA}"/>
              </a:ext>
            </a:extLst>
          </p:cNvPr>
          <p:cNvCxnSpPr/>
          <p:nvPr/>
        </p:nvCxnSpPr>
        <p:spPr>
          <a:xfrm>
            <a:off x="2923836" y="4084802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/>
              <p:nvPr/>
            </p:nvSpPr>
            <p:spPr>
              <a:xfrm>
                <a:off x="3972373" y="3573016"/>
                <a:ext cx="6339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73" y="3573016"/>
                <a:ext cx="633955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80A842-5AF4-2C4A-8862-6FF67A7935CA}"/>
              </a:ext>
            </a:extLst>
          </p:cNvPr>
          <p:cNvCxnSpPr/>
          <p:nvPr/>
        </p:nvCxnSpPr>
        <p:spPr>
          <a:xfrm>
            <a:off x="2899885" y="4725144"/>
            <a:ext cx="288032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/>
              <p:nvPr/>
            </p:nvSpPr>
            <p:spPr>
              <a:xfrm>
                <a:off x="3953921" y="4181767"/>
                <a:ext cx="6205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21" y="4181767"/>
                <a:ext cx="620554" cy="523220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2D725B-B785-0643-BCB7-C06478547622}"/>
                  </a:ext>
                </a:extLst>
              </p:cNvPr>
              <p:cNvSpPr/>
              <p:nvPr/>
            </p:nvSpPr>
            <p:spPr>
              <a:xfrm>
                <a:off x="3964269" y="488023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2D725B-B785-0643-BCB7-C06478547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269" y="4880236"/>
                <a:ext cx="5357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81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88998" y="3112787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51135" y="399572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860770" y="376085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2947399" y="2404365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032225" y="908720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5225447" y="1625200"/>
            <a:ext cx="1832500" cy="114267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5400000">
            <a:off x="1786653" y="1463076"/>
            <a:ext cx="1257847" cy="101574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/>
              <p:nvPr/>
            </p:nvSpPr>
            <p:spPr>
              <a:xfrm>
                <a:off x="3995936" y="1892579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892579"/>
                <a:ext cx="625684" cy="52322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076102" y="2092716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5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828301" y="2501330"/>
            <a:ext cx="1831033" cy="149811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046482-8CE7-1242-BB30-A06E5845BE46}"/>
              </a:ext>
            </a:extLst>
          </p:cNvPr>
          <p:cNvCxnSpPr/>
          <p:nvPr/>
        </p:nvCxnSpPr>
        <p:spPr>
          <a:xfrm>
            <a:off x="2923448" y="3044707"/>
            <a:ext cx="288032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/>
              <p:nvPr/>
            </p:nvSpPr>
            <p:spPr>
              <a:xfrm>
                <a:off x="3977484" y="2501330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484" y="2501330"/>
                <a:ext cx="625684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7E7D55-BA55-7B49-98FD-19FE051CE6FA}"/>
              </a:ext>
            </a:extLst>
          </p:cNvPr>
          <p:cNvCxnSpPr/>
          <p:nvPr/>
        </p:nvCxnSpPr>
        <p:spPr>
          <a:xfrm>
            <a:off x="2923836" y="3628501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/>
              <p:nvPr/>
            </p:nvSpPr>
            <p:spPr>
              <a:xfrm>
                <a:off x="3972373" y="3116715"/>
                <a:ext cx="6339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73" y="3116715"/>
                <a:ext cx="633955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/>
              <p:nvPr/>
            </p:nvSpPr>
            <p:spPr>
              <a:xfrm>
                <a:off x="3953921" y="3548763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21" y="3548763"/>
                <a:ext cx="5357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FACFD81-2FF5-BF4A-B2FC-EA3788B7E89E}"/>
                  </a:ext>
                </a:extLst>
              </p:cNvPr>
              <p:cNvSpPr/>
              <p:nvPr/>
            </p:nvSpPr>
            <p:spPr>
              <a:xfrm>
                <a:off x="215008" y="4509120"/>
                <a:ext cx="8928992" cy="2231380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𝓘</m:t>
                    </m:r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𝓟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-language if there is a unbounded P and 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probabilistic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where</a:t>
                </a:r>
                <a:endParaRPr lang="en-US" sz="28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8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V always accepts.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Soundness: </a:t>
                </a:r>
                <a:r>
                  <a:rPr lang="en-US" sz="27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7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7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700" dirty="0">
                    <a:solidFill>
                      <a:schemeClr val="tx1"/>
                    </a:solidFill>
                  </a:rPr>
                  <a:t> </a:t>
                </a:r>
                <a:r>
                  <a:rPr lang="en-US" sz="2700" dirty="0">
                    <a:solidFill>
                      <a:srgbClr val="0000FF"/>
                    </a:solidFill>
                  </a:rPr>
                  <a:t>regardless of the cheating prover strategy</a:t>
                </a:r>
                <a:r>
                  <a:rPr lang="en-US" sz="2700" dirty="0">
                    <a:solidFill>
                      <a:schemeClr val="tx1"/>
                    </a:solidFill>
                  </a:rPr>
                  <a:t>, V accepts with negl</a:t>
                </a:r>
                <a:r>
                  <a:rPr lang="en-US" sz="2700" dirty="0"/>
                  <a:t>igible</a:t>
                </a:r>
                <a:r>
                  <a:rPr lang="en-US" sz="2700" dirty="0">
                    <a:solidFill>
                      <a:schemeClr val="tx1"/>
                    </a:solidFill>
                  </a:rPr>
                  <a:t> probability. </a:t>
                </a: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FACFD81-2FF5-BF4A-B2FC-EA3788B7E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08" y="4509120"/>
                <a:ext cx="8928992" cy="2231380"/>
              </a:xfrm>
              <a:prstGeom prst="rect">
                <a:avLst/>
              </a:prstGeom>
              <a:blipFill>
                <a:blip r:embed="rId9"/>
                <a:stretch>
                  <a:fillRect l="-1273" t="-2222" b="-500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09E2323B-023F-884E-9B7D-3D4FF754D34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2010778" y="1925960"/>
            <a:ext cx="876218" cy="1143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9836FE1-91D7-9546-96B5-F09D83CE9D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683568" y="1853952"/>
            <a:ext cx="86409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89DC5A-5DC3-A344-BC87-62A712F2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94" y="1077751"/>
            <a:ext cx="3508412" cy="1907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/>
              <p:nvPr/>
            </p:nvSpPr>
            <p:spPr>
              <a:xfrm>
                <a:off x="179512" y="3057922"/>
                <a:ext cx="8928992" cy="309315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𝓘</m:t>
                    </m:r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𝓟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-language if there is a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probabilistic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where</a:t>
                </a:r>
                <a:endParaRPr lang="en-US" sz="28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P</m:t>
                            </m:r>
                            <m: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=1.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Soundness: </a:t>
                </a:r>
                <a:r>
                  <a:rPr lang="en-US" sz="2700" b="1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7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7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there is a negligible function</a:t>
                </a:r>
                <a:r>
                  <a:rPr lang="en-US" sz="24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negl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700" b="1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2700" b="1" dirty="0">
                    <a:solidFill>
                      <a:schemeClr val="tx1"/>
                    </a:solidFill>
                  </a:rPr>
                  <a:t> 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7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negl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).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57922"/>
                <a:ext cx="8928992" cy="3093154"/>
              </a:xfrm>
              <a:prstGeom prst="rect">
                <a:avLst/>
              </a:prstGeom>
              <a:blipFill>
                <a:blip r:embed="rId5"/>
                <a:stretch>
                  <a:fillRect l="-1132" t="-1619" r="-707" b="-161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41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89DC5A-5DC3-A344-BC87-62A712F2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94" y="1077751"/>
            <a:ext cx="3508412" cy="1907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/>
              <p:nvPr/>
            </p:nvSpPr>
            <p:spPr>
              <a:xfrm>
                <a:off x="179512" y="3057922"/>
                <a:ext cx="8928992" cy="309315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𝓘</m:t>
                    </m:r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𝓟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-language if there is a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probabilistic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where</a:t>
                </a:r>
                <a:endParaRPr lang="en-US" sz="28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P</m:t>
                            </m:r>
                            <m: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≥</m:t>
                    </m:r>
                    <m:r>
                      <a:rPr lang="en-US" sz="2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𝒄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Soundness: </a:t>
                </a:r>
                <a:r>
                  <a:rPr lang="en-US" sz="2700" b="1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7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7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there is a negligible function</a:t>
                </a:r>
                <a:r>
                  <a:rPr lang="en-US" sz="24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negl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700" b="1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2700" b="1" dirty="0">
                    <a:solidFill>
                      <a:schemeClr val="tx1"/>
                    </a:solidFill>
                  </a:rPr>
                  <a:t> 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7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≤</m:t>
                    </m:r>
                    <m:r>
                      <a:rPr lang="en-US" sz="26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𝐬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57922"/>
                <a:ext cx="8928992" cy="3093154"/>
              </a:xfrm>
              <a:prstGeom prst="rect">
                <a:avLst/>
              </a:prstGeom>
              <a:blipFill>
                <a:blip r:embed="rId5"/>
                <a:stretch>
                  <a:fillRect l="-1132" t="-1619" r="-707" b="-4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E12E8F-9BD5-8946-A120-FAE22EA3F115}"/>
                  </a:ext>
                </a:extLst>
              </p:cNvPr>
              <p:cNvSpPr/>
              <p:nvPr/>
            </p:nvSpPr>
            <p:spPr>
              <a:xfrm>
                <a:off x="1403648" y="6223896"/>
                <a:ext cx="60078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700" b="1" dirty="0">
                    <a:solidFill>
                      <a:srgbClr val="FF0000"/>
                    </a:solidFill>
                  </a:rPr>
                  <a:t>Equivalent as long as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𝒄</m:t>
                    </m:r>
                    <m:r>
                      <a:rPr lang="en-US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−</m:t>
                    </m:r>
                    <m:r>
                      <a:rPr lang="en-US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𝐬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≥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1/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poly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λ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E12E8F-9BD5-8946-A120-FAE22EA3F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6223896"/>
                <a:ext cx="6007863" cy="523220"/>
              </a:xfrm>
              <a:prstGeom prst="rect">
                <a:avLst/>
              </a:prstGeom>
              <a:blipFill>
                <a:blip r:embed="rId6"/>
                <a:stretch>
                  <a:fillRect l="-1899" t="-9524" r="-422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84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Interactive Proof for QR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C2F19-2593-884E-ABE4-D62CCCD6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331640" y="3726525"/>
            <a:ext cx="864528" cy="707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8B4DD-0195-F240-8844-DEEFD1D99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5939723" y="3726525"/>
            <a:ext cx="648072" cy="6706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D70A6-6799-F44D-BEA5-83DAE2E53625}"/>
              </a:ext>
            </a:extLst>
          </p:cNvPr>
          <p:cNvCxnSpPr>
            <a:cxnSpLocks/>
          </p:cNvCxnSpPr>
          <p:nvPr/>
        </p:nvCxnSpPr>
        <p:spPr>
          <a:xfrm>
            <a:off x="2854588" y="300713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839A0E-12EC-4844-B11C-70CD42C34073}"/>
              </a:ext>
            </a:extLst>
          </p:cNvPr>
          <p:cNvCxnSpPr>
            <a:cxnSpLocks/>
          </p:cNvCxnSpPr>
          <p:nvPr/>
        </p:nvCxnSpPr>
        <p:spPr>
          <a:xfrm>
            <a:off x="2937851" y="5116590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A78DD-C7A2-EC45-AC57-701885A57407}"/>
              </a:ext>
            </a:extLst>
          </p:cNvPr>
          <p:cNvCxnSpPr>
            <a:cxnSpLocks/>
          </p:cNvCxnSpPr>
          <p:nvPr/>
        </p:nvCxnSpPr>
        <p:spPr>
          <a:xfrm>
            <a:off x="2854588" y="4061861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/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  <a:blipFill>
                <a:blip r:embed="rId4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/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/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b=0: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  <a:blipFill>
                <a:blip r:embed="rId6"/>
                <a:stretch>
                  <a:fillRect l="-584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/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Check: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blipFill>
                <a:blip r:embed="rId7"/>
                <a:stretch>
                  <a:fillRect l="-3782" t="-6329" r="-1681" b="-10127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/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  <a:blipFill>
                <a:blip r:embed="rId8"/>
                <a:stretch>
                  <a:fillRect l="-531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/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is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quadratic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residue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}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  <a:blipFill>
                <a:blip r:embed="rId9"/>
                <a:stretch>
                  <a:fillRect l="-364" t="-14286" r="-72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/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/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4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Completeness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/>
              <p:nvPr/>
            </p:nvSpPr>
            <p:spPr>
              <a:xfrm>
                <a:off x="611560" y="1268760"/>
                <a:ext cx="835292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Claim: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then the verifier accepts the proof with probability 1.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8352928" cy="954107"/>
              </a:xfrm>
              <a:prstGeom prst="rect">
                <a:avLst/>
              </a:prstGeom>
              <a:blipFill>
                <a:blip r:embed="rId3"/>
                <a:stretch>
                  <a:fillRect l="-1669" t="-6494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F71077-9488-BF48-8431-F21E3CA3D2E4}"/>
                  </a:ext>
                </a:extLst>
              </p:cNvPr>
              <p:cNvSpPr/>
              <p:nvPr/>
            </p:nvSpPr>
            <p:spPr>
              <a:xfrm>
                <a:off x="1021674" y="3049796"/>
                <a:ext cx="6048322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F71077-9488-BF48-8431-F21E3CA3D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74" y="3049796"/>
                <a:ext cx="6048322" cy="530915"/>
              </a:xfrm>
              <a:prstGeom prst="rect">
                <a:avLst/>
              </a:prstGeom>
              <a:blipFill>
                <a:blip r:embed="rId4"/>
                <a:stretch>
                  <a:fillRect r="-21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D522BA0-D380-AF4B-80D5-F5573DD0B0BD}"/>
              </a:ext>
            </a:extLst>
          </p:cNvPr>
          <p:cNvSpPr/>
          <p:nvPr/>
        </p:nvSpPr>
        <p:spPr>
          <a:xfrm>
            <a:off x="1043608" y="3769876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So, the verifier’s check passes and he accepts.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15AAD-5A6F-774D-B97F-E97E82B6BAC9}"/>
              </a:ext>
            </a:extLst>
          </p:cNvPr>
          <p:cNvSpPr/>
          <p:nvPr/>
        </p:nvSpPr>
        <p:spPr>
          <a:xfrm>
            <a:off x="648500" y="2391900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Proof: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18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Classical Proofs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13" name="Group 25">
            <a:extLst>
              <a:ext uri="{FF2B5EF4-FFF2-40B4-BE49-F238E27FC236}">
                <a16:creationId xmlns:a16="http://schemas.microsoft.com/office/drawing/2014/main" id="{93875652-FB6F-0247-A427-DE853344E90B}"/>
              </a:ext>
            </a:extLst>
          </p:cNvPr>
          <p:cNvGrpSpPr>
            <a:grpSpLocks/>
          </p:cNvGrpSpPr>
          <p:nvPr/>
        </p:nvGrpSpPr>
        <p:grpSpPr bwMode="auto">
          <a:xfrm>
            <a:off x="-108520" y="1380470"/>
            <a:ext cx="2162970" cy="2378344"/>
            <a:chOff x="248" y="487"/>
            <a:chExt cx="1352" cy="1761"/>
          </a:xfrm>
        </p:grpSpPr>
        <p:pic>
          <p:nvPicPr>
            <p:cNvPr id="14" name="Picture 19" descr="ANd9GcQx6wS7NPlkLm8mAdr4lXUhau5BT_ekBzy6kq3YA8YSvhSkBM4&amp;t=1&amp;usg=__hf0UJsuMEJCSIj72ZtxbmVWnlGU=">
              <a:extLst>
                <a:ext uri="{FF2B5EF4-FFF2-40B4-BE49-F238E27FC236}">
                  <a16:creationId xmlns:a16="http://schemas.microsoft.com/office/drawing/2014/main" id="{5AF9E832-784C-7240-B892-304393005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7" y="487"/>
              <a:ext cx="1038" cy="1746"/>
            </a:xfrm>
            <a:prstGeom prst="rect">
              <a:avLst/>
            </a:prstGeom>
            <a:noFill/>
          </p:spPr>
        </p:pic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0CE580EF-1BA2-E447-856F-EEAAC0DB3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1744"/>
              <a:ext cx="1352" cy="504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pic>
        <p:nvPicPr>
          <p:cNvPr id="16" name="Picture 15" descr="1-karl-friedrich-gauss-granger.jpg">
            <a:extLst>
              <a:ext uri="{FF2B5EF4-FFF2-40B4-BE49-F238E27FC236}">
                <a16:creationId xmlns:a16="http://schemas.microsoft.com/office/drawing/2014/main" id="{48206F75-5756-D849-A5EC-EDD4EA03E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410025"/>
            <a:ext cx="1440160" cy="1805214"/>
          </a:xfrm>
          <a:prstGeom prst="rect">
            <a:avLst/>
          </a:prstGeom>
        </p:spPr>
      </p:pic>
      <p:pic>
        <p:nvPicPr>
          <p:cNvPr id="17" name="Picture 16" descr="n83fermat-jpg.jpg">
            <a:extLst>
              <a:ext uri="{FF2B5EF4-FFF2-40B4-BE49-F238E27FC236}">
                <a16:creationId xmlns:a16="http://schemas.microsoft.com/office/drawing/2014/main" id="{110089D8-C7C3-2F4C-B319-E97C22F3D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410025"/>
            <a:ext cx="1660623" cy="16828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F88FB-CD94-7845-8464-4C7D5B9FE19D}"/>
              </a:ext>
            </a:extLst>
          </p:cNvPr>
          <p:cNvSpPr txBox="1"/>
          <p:nvPr/>
        </p:nvSpPr>
        <p:spPr>
          <a:xfrm>
            <a:off x="-622300" y="43830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E10AD49-7A9A-D547-989F-14D67AB85D6D}"/>
              </a:ext>
            </a:extLst>
          </p:cNvPr>
          <p:cNvSpPr>
            <a:spLocks/>
          </p:cNvSpPr>
          <p:nvPr/>
        </p:nvSpPr>
        <p:spPr bwMode="auto">
          <a:xfrm>
            <a:off x="679129" y="3565539"/>
            <a:ext cx="7848872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solidFill>
                  <a:srgbClr val="C00000"/>
                </a:solidFill>
                <a:cs typeface="Arial" charset="0"/>
              </a:rPr>
              <a:t>Prover writes down a string (proof); Verifier checks. </a:t>
            </a:r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52F0412B-871A-E241-9E2F-3DCC19C9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880" y="4848497"/>
            <a:ext cx="571500" cy="1257300"/>
          </a:xfrm>
          <a:prstGeom prst="rtTriangl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3E3C5468-7D3A-0F45-B74F-C003562E6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4314" y="5315934"/>
            <a:ext cx="876300" cy="487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dirty="0"/>
              <a:t>a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B79DD52F-DF8A-AA42-B596-B05F99B1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464" y="6137487"/>
            <a:ext cx="876300" cy="487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dirty="0"/>
              <a:t>b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D437AA37-757B-B24D-8C59-50E6448B9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7780" y="5178697"/>
            <a:ext cx="876300" cy="487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1AD2FBDE-3686-D646-811B-A7BB1683B021}"/>
              </a:ext>
            </a:extLst>
          </p:cNvPr>
          <p:cNvSpPr>
            <a:spLocks/>
          </p:cNvSpPr>
          <p:nvPr/>
        </p:nvSpPr>
        <p:spPr bwMode="auto">
          <a:xfrm>
            <a:off x="2409480" y="5086622"/>
            <a:ext cx="1303338" cy="54927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2" y="202"/>
              </a:cxn>
              <a:cxn ang="0">
                <a:pos x="72" y="250"/>
              </a:cxn>
              <a:cxn ang="0">
                <a:pos x="96" y="298"/>
              </a:cxn>
              <a:cxn ang="0">
                <a:pos x="128" y="378"/>
              </a:cxn>
              <a:cxn ang="0">
                <a:pos x="168" y="474"/>
              </a:cxn>
              <a:cxn ang="0">
                <a:pos x="216" y="410"/>
              </a:cxn>
              <a:cxn ang="0">
                <a:pos x="224" y="74"/>
              </a:cxn>
              <a:cxn ang="0">
                <a:pos x="520" y="66"/>
              </a:cxn>
              <a:cxn ang="0">
                <a:pos x="616" y="50"/>
              </a:cxn>
              <a:cxn ang="0">
                <a:pos x="760" y="42"/>
              </a:cxn>
              <a:cxn ang="0">
                <a:pos x="824" y="162"/>
              </a:cxn>
            </a:cxnLst>
            <a:rect l="0" t="0" r="r" b="b"/>
            <a:pathLst>
              <a:path w="845" h="474">
                <a:moveTo>
                  <a:pt x="0" y="130"/>
                </a:moveTo>
                <a:cubicBezTo>
                  <a:pt x="7" y="152"/>
                  <a:pt x="19" y="183"/>
                  <a:pt x="32" y="202"/>
                </a:cubicBezTo>
                <a:cubicBezTo>
                  <a:pt x="67" y="255"/>
                  <a:pt x="46" y="198"/>
                  <a:pt x="72" y="250"/>
                </a:cubicBezTo>
                <a:cubicBezTo>
                  <a:pt x="105" y="316"/>
                  <a:pt x="50" y="229"/>
                  <a:pt x="96" y="298"/>
                </a:cubicBezTo>
                <a:cubicBezTo>
                  <a:pt x="104" y="331"/>
                  <a:pt x="115" y="349"/>
                  <a:pt x="128" y="378"/>
                </a:cubicBezTo>
                <a:cubicBezTo>
                  <a:pt x="144" y="415"/>
                  <a:pt x="147" y="442"/>
                  <a:pt x="168" y="474"/>
                </a:cubicBezTo>
                <a:cubicBezTo>
                  <a:pt x="197" y="455"/>
                  <a:pt x="197" y="438"/>
                  <a:pt x="216" y="410"/>
                </a:cubicBezTo>
                <a:cubicBezTo>
                  <a:pt x="219" y="298"/>
                  <a:pt x="150" y="158"/>
                  <a:pt x="224" y="74"/>
                </a:cubicBezTo>
                <a:cubicBezTo>
                  <a:pt x="289" y="0"/>
                  <a:pt x="421" y="72"/>
                  <a:pt x="520" y="66"/>
                </a:cubicBezTo>
                <a:cubicBezTo>
                  <a:pt x="552" y="64"/>
                  <a:pt x="584" y="52"/>
                  <a:pt x="616" y="50"/>
                </a:cubicBezTo>
                <a:cubicBezTo>
                  <a:pt x="664" y="47"/>
                  <a:pt x="712" y="45"/>
                  <a:pt x="760" y="42"/>
                </a:cubicBezTo>
                <a:cubicBezTo>
                  <a:pt x="845" y="56"/>
                  <a:pt x="824" y="75"/>
                  <a:pt x="824" y="16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AutoShape 13">
            <a:extLst>
              <a:ext uri="{FF2B5EF4-FFF2-40B4-BE49-F238E27FC236}">
                <a16:creationId xmlns:a16="http://schemas.microsoft.com/office/drawing/2014/main" id="{107A4372-BCF5-EF4E-9110-61B0D5282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4639686"/>
            <a:ext cx="2438400" cy="1693069"/>
          </a:xfrm>
          <a:prstGeom prst="verticalScroll">
            <a:avLst>
              <a:gd name="adj" fmla="val 12500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Axiom 1</a:t>
            </a:r>
          </a:p>
          <a:p>
            <a:r>
              <a:rPr lang="en-US" dirty="0"/>
              <a:t>Axiom 2</a:t>
            </a:r>
          </a:p>
          <a:p>
            <a:r>
              <a:rPr lang="en-US" dirty="0"/>
              <a:t>Axiom 1⇒A</a:t>
            </a:r>
          </a:p>
          <a:p>
            <a:r>
              <a:rPr lang="en-US" dirty="0"/>
              <a:t>A⇒B</a:t>
            </a:r>
          </a:p>
          <a:p>
            <a:r>
              <a:rPr lang="en-US" dirty="0"/>
              <a:t>QED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41CB7-73BC-984D-BE21-5B21DCBA2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10024"/>
            <a:ext cx="1349434" cy="1682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6F821-F7C3-A543-959C-BB81510B77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459746"/>
            <a:ext cx="1658553" cy="1583378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651D543-8D17-6043-966D-F26976A3756C}"/>
              </a:ext>
            </a:extLst>
          </p:cNvPr>
          <p:cNvSpPr>
            <a:spLocks/>
          </p:cNvSpPr>
          <p:nvPr/>
        </p:nvSpPr>
        <p:spPr bwMode="auto">
          <a:xfrm>
            <a:off x="5508104" y="3037652"/>
            <a:ext cx="1363713" cy="39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1600" dirty="0">
                <a:cs typeface="Arial" charset="0"/>
              </a:rPr>
              <a:t>Steve Cook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72C2D2-CCED-AC45-ADF6-B8CD4871AACB}"/>
              </a:ext>
            </a:extLst>
          </p:cNvPr>
          <p:cNvSpPr>
            <a:spLocks/>
          </p:cNvSpPr>
          <p:nvPr/>
        </p:nvSpPr>
        <p:spPr bwMode="auto">
          <a:xfrm>
            <a:off x="7164288" y="3019565"/>
            <a:ext cx="1363713" cy="39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1600" dirty="0">
                <a:cs typeface="Arial" charset="0"/>
              </a:rPr>
              <a:t>Leonid Levin</a:t>
            </a:r>
          </a:p>
        </p:txBody>
      </p:sp>
    </p:spTree>
    <p:extLst>
      <p:ext uri="{BB962C8B-B14F-4D97-AF65-F5344CB8AC3E}">
        <p14:creationId xmlns:p14="http://schemas.microsoft.com/office/powerpoint/2010/main" val="424297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/>
      <p:bldP spid="24" grpId="0"/>
      <p:bldP spid="25" grpId="0" animBg="1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Soundness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/>
              <p:nvPr/>
            </p:nvSpPr>
            <p:spPr>
              <a:xfrm>
                <a:off x="251520" y="1225034"/>
                <a:ext cx="835292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Claim: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then for every cheating prover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, the verifier accepts with probability at most 1/2.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25034"/>
                <a:ext cx="8352928" cy="954107"/>
              </a:xfrm>
              <a:prstGeom prst="rect">
                <a:avLst/>
              </a:prstGeom>
              <a:blipFill>
                <a:blip r:embed="rId3"/>
                <a:stretch>
                  <a:fillRect l="-1517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D522BA0-D380-AF4B-80D5-F5573DD0B0BD}"/>
              </a:ext>
            </a:extLst>
          </p:cNvPr>
          <p:cNvSpPr/>
          <p:nvPr/>
        </p:nvSpPr>
        <p:spPr>
          <a:xfrm>
            <a:off x="1331640" y="2348174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Suppose the verifier accepts with probability &gt; 1/2.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15AAD-5A6F-774D-B97F-E97E82B6BAC9}"/>
              </a:ext>
            </a:extLst>
          </p:cNvPr>
          <p:cNvSpPr/>
          <p:nvPr/>
        </p:nvSpPr>
        <p:spPr>
          <a:xfrm>
            <a:off x="288460" y="2348174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Proof: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19B54A-4596-374F-A894-985E762E4DB2}"/>
                  </a:ext>
                </a:extLst>
              </p:cNvPr>
              <p:cNvSpPr/>
              <p:nvPr/>
            </p:nvSpPr>
            <p:spPr>
              <a:xfrm>
                <a:off x="302284" y="3071259"/>
                <a:ext cx="79208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Then, there is some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  <a:cs typeface="Arial Unicode MS" pitchFamily="34" charset="-128"/>
                  </a:rPr>
                  <a:t>s.t.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 prover produces  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19B54A-4596-374F-A894-985E762E4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84" y="3071259"/>
                <a:ext cx="7920880" cy="523220"/>
              </a:xfrm>
              <a:prstGeom prst="rect">
                <a:avLst/>
              </a:prstGeom>
              <a:blipFill>
                <a:blip r:embed="rId4"/>
                <a:stretch>
                  <a:fillRect l="-1763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614ADC-3618-0944-AFE8-D86F3CB8DDD2}"/>
                  </a:ext>
                </a:extLst>
              </p:cNvPr>
              <p:cNvSpPr/>
              <p:nvPr/>
            </p:nvSpPr>
            <p:spPr>
              <a:xfrm>
                <a:off x="1814452" y="3738495"/>
                <a:ext cx="3318664" cy="53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614ADC-3618-0944-AFE8-D86F3CB8D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452" y="3738495"/>
                <a:ext cx="3318664" cy="531684"/>
              </a:xfrm>
              <a:prstGeom prst="rect">
                <a:avLst/>
              </a:prstGeom>
              <a:blipFill>
                <a:blip r:embed="rId5"/>
                <a:stretch>
                  <a:fillRect r="-38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DBD742-466A-2D46-8F38-20D2020B089A}"/>
                  </a:ext>
                </a:extLst>
              </p:cNvPr>
              <p:cNvSpPr/>
              <p:nvPr/>
            </p:nvSpPr>
            <p:spPr>
              <a:xfrm>
                <a:off x="1833294" y="4334119"/>
                <a:ext cx="3509550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𝑠𝑦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DBD742-466A-2D46-8F38-20D2020B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294" y="4334119"/>
                <a:ext cx="3509550" cy="528222"/>
              </a:xfrm>
              <a:prstGeom prst="rect">
                <a:avLst/>
              </a:prstGeom>
              <a:blipFill>
                <a:blip r:embed="rId6"/>
                <a:stretch>
                  <a:fillRect r="-722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7D15174-9F42-F343-A8C9-40E43B6C7917}"/>
                  </a:ext>
                </a:extLst>
              </p:cNvPr>
              <p:cNvSpPr/>
              <p:nvPr/>
            </p:nvSpPr>
            <p:spPr>
              <a:xfrm>
                <a:off x="314432" y="5077355"/>
                <a:ext cx="865005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This means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/>
                  <a:t>, which tells us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7D15174-9F42-F343-A8C9-40E43B6C7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2" y="5077355"/>
                <a:ext cx="8650055" cy="954107"/>
              </a:xfrm>
              <a:prstGeom prst="rect">
                <a:avLst/>
              </a:prstGeom>
              <a:blipFill>
                <a:blip r:embed="rId7"/>
                <a:stretch>
                  <a:fillRect l="-1464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Interactive Proof for QR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C2F19-2593-884E-ABE4-D62CCCD6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331640" y="3294477"/>
            <a:ext cx="864528" cy="707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8B4DD-0195-F240-8844-DEEFD1D99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5939723" y="3294477"/>
            <a:ext cx="648072" cy="6706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D70A6-6799-F44D-BEA5-83DAE2E53625}"/>
              </a:ext>
            </a:extLst>
          </p:cNvPr>
          <p:cNvCxnSpPr>
            <a:cxnSpLocks/>
          </p:cNvCxnSpPr>
          <p:nvPr/>
        </p:nvCxnSpPr>
        <p:spPr>
          <a:xfrm>
            <a:off x="2854588" y="2575084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839A0E-12EC-4844-B11C-70CD42C34073}"/>
              </a:ext>
            </a:extLst>
          </p:cNvPr>
          <p:cNvCxnSpPr>
            <a:cxnSpLocks/>
          </p:cNvCxnSpPr>
          <p:nvPr/>
        </p:nvCxnSpPr>
        <p:spPr>
          <a:xfrm>
            <a:off x="2937851" y="468454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A78DD-C7A2-EC45-AC57-701885A57407}"/>
              </a:ext>
            </a:extLst>
          </p:cNvPr>
          <p:cNvCxnSpPr>
            <a:cxnSpLocks/>
          </p:cNvCxnSpPr>
          <p:nvPr/>
        </p:nvCxnSpPr>
        <p:spPr>
          <a:xfrm>
            <a:off x="2854588" y="3629813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/>
              <p:nvPr/>
            </p:nvSpPr>
            <p:spPr>
              <a:xfrm>
                <a:off x="2557969" y="1979169"/>
                <a:ext cx="2969501" cy="546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69" y="1979169"/>
                <a:ext cx="2969501" cy="546496"/>
              </a:xfrm>
              <a:prstGeom prst="rect">
                <a:avLst/>
              </a:prstGeom>
              <a:blipFill>
                <a:blip r:embed="rId4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/>
              <p:nvPr/>
            </p:nvSpPr>
            <p:spPr>
              <a:xfrm>
                <a:off x="2555347" y="3059289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47" y="3059289"/>
                <a:ext cx="2969501" cy="52322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/>
              <p:nvPr/>
            </p:nvSpPr>
            <p:spPr>
              <a:xfrm>
                <a:off x="2987395" y="4118932"/>
                <a:ext cx="23762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=0: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4118932"/>
                <a:ext cx="2376264" cy="523220"/>
              </a:xfrm>
              <a:prstGeom prst="rect">
                <a:avLst/>
              </a:prstGeom>
              <a:blipFill>
                <a:blip r:embed="rId6"/>
                <a:stretch>
                  <a:fillRect l="-531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/>
              <p:nvPr/>
            </p:nvSpPr>
            <p:spPr>
              <a:xfrm>
                <a:off x="5868144" y="4230581"/>
                <a:ext cx="3240360" cy="977383"/>
              </a:xfrm>
              <a:prstGeom prst="rect">
                <a:avLst/>
              </a:prstGeom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Check for all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230581"/>
                <a:ext cx="3240360" cy="977383"/>
              </a:xfrm>
              <a:prstGeom prst="rect">
                <a:avLst/>
              </a:prstGeom>
              <a:blipFill>
                <a:blip r:embed="rId7"/>
                <a:stretch>
                  <a:fillRect l="-3488" t="-6329" b="-11392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/>
              <p:nvPr/>
            </p:nvSpPr>
            <p:spPr>
              <a:xfrm>
                <a:off x="2987394" y="4705980"/>
                <a:ext cx="26283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=1: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4" y="4705980"/>
                <a:ext cx="2628375" cy="523220"/>
              </a:xfrm>
              <a:prstGeom prst="rect">
                <a:avLst/>
              </a:prstGeom>
              <a:blipFill>
                <a:blip r:embed="rId8"/>
                <a:stretch>
                  <a:fillRect l="-480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/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is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quadratic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residue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}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  <a:blipFill>
                <a:blip r:embed="rId9"/>
                <a:stretch>
                  <a:fillRect l="-364" t="-14286" r="-72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/>
              <p:nvPr/>
            </p:nvSpPr>
            <p:spPr>
              <a:xfrm>
                <a:off x="1175794" y="2735342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94" y="2735342"/>
                <a:ext cx="1176219" cy="523220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/>
              <p:nvPr/>
            </p:nvSpPr>
            <p:spPr>
              <a:xfrm>
                <a:off x="5615770" y="2735342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70" y="2735342"/>
                <a:ext cx="1176219" cy="523220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2AF88B-0086-094E-AF8F-98C5ED9746C2}"/>
                  </a:ext>
                </a:extLst>
              </p:cNvPr>
              <p:cNvSpPr/>
              <p:nvPr/>
            </p:nvSpPr>
            <p:spPr>
              <a:xfrm>
                <a:off x="395536" y="5578016"/>
                <a:ext cx="439248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REPEAT sequentially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times.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2AF88B-0086-094E-AF8F-98C5ED974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578016"/>
                <a:ext cx="4392488" cy="523220"/>
              </a:xfrm>
              <a:prstGeom prst="rect">
                <a:avLst/>
              </a:prstGeom>
              <a:blipFill>
                <a:blip r:embed="rId12"/>
                <a:stretch>
                  <a:fillRect l="-2586" t="-11364" r="-1149" b="-25000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4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Soundness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/>
              <p:nvPr/>
            </p:nvSpPr>
            <p:spPr>
              <a:xfrm>
                <a:off x="251520" y="1225034"/>
                <a:ext cx="8352928" cy="1131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Claim: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then for every cheating prover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, the verifier accepts with probability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(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)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25034"/>
                <a:ext cx="8352928" cy="1131592"/>
              </a:xfrm>
              <a:prstGeom prst="rect">
                <a:avLst/>
              </a:prstGeom>
              <a:blipFill>
                <a:blip r:embed="rId3"/>
                <a:stretch>
                  <a:fillRect l="-1517" t="-5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D522BA0-D380-AF4B-80D5-F5573DD0B0BD}"/>
              </a:ext>
            </a:extLst>
          </p:cNvPr>
          <p:cNvSpPr/>
          <p:nvPr/>
        </p:nvSpPr>
        <p:spPr>
          <a:xfrm>
            <a:off x="1331640" y="2348174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Exercise.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15AAD-5A6F-774D-B97F-E97E82B6BAC9}"/>
              </a:ext>
            </a:extLst>
          </p:cNvPr>
          <p:cNvSpPr/>
          <p:nvPr/>
        </p:nvSpPr>
        <p:spPr>
          <a:xfrm>
            <a:off x="288460" y="2348174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Proof: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70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This is Zero-Knowledge.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C2F19-2593-884E-ABE4-D62CCCD6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331640" y="3726525"/>
            <a:ext cx="864528" cy="707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8B4DD-0195-F240-8844-DEEFD1D99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5939723" y="3726525"/>
            <a:ext cx="648072" cy="6706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D70A6-6799-F44D-BEA5-83DAE2E53625}"/>
              </a:ext>
            </a:extLst>
          </p:cNvPr>
          <p:cNvCxnSpPr>
            <a:cxnSpLocks/>
          </p:cNvCxnSpPr>
          <p:nvPr/>
        </p:nvCxnSpPr>
        <p:spPr>
          <a:xfrm>
            <a:off x="2854588" y="300713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839A0E-12EC-4844-B11C-70CD42C34073}"/>
              </a:ext>
            </a:extLst>
          </p:cNvPr>
          <p:cNvCxnSpPr>
            <a:cxnSpLocks/>
          </p:cNvCxnSpPr>
          <p:nvPr/>
        </p:nvCxnSpPr>
        <p:spPr>
          <a:xfrm>
            <a:off x="2937851" y="5116590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A78DD-C7A2-EC45-AC57-701885A57407}"/>
              </a:ext>
            </a:extLst>
          </p:cNvPr>
          <p:cNvCxnSpPr>
            <a:cxnSpLocks/>
          </p:cNvCxnSpPr>
          <p:nvPr/>
        </p:nvCxnSpPr>
        <p:spPr>
          <a:xfrm>
            <a:off x="2854588" y="4061861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/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  <a:blipFill>
                <a:blip r:embed="rId4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/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/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b=0: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  <a:blipFill>
                <a:blip r:embed="rId6"/>
                <a:stretch>
                  <a:fillRect l="-584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/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Check: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blipFill>
                <a:blip r:embed="rId7"/>
                <a:stretch>
                  <a:fillRect l="-3782" t="-6329" r="-1681" b="-10127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/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  <a:blipFill>
                <a:blip r:embed="rId8"/>
                <a:stretch>
                  <a:fillRect l="-531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74E001C-8838-434F-8A0F-64ADF8EEB5B5}"/>
              </a:ext>
            </a:extLst>
          </p:cNvPr>
          <p:cNvSpPr/>
          <p:nvPr/>
        </p:nvSpPr>
        <p:spPr>
          <a:xfrm>
            <a:off x="2352013" y="1199264"/>
            <a:ext cx="4038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But what does that mean?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/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  <a:blipFill>
                <a:blip r:embed="rId9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/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873859" y="1556792"/>
                <a:ext cx="74168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>
                    <a:solidFill>
                      <a:srgbClr val="0000FF"/>
                    </a:solidFill>
                  </a:rPr>
                  <a:t>After the interaction,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 knows: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59" y="1556792"/>
                <a:ext cx="7416824" cy="584775"/>
              </a:xfrm>
              <a:prstGeom prst="rect">
                <a:avLst/>
              </a:prstGeom>
              <a:blipFill>
                <a:blip r:embed="rId3"/>
                <a:stretch>
                  <a:fillRect l="-2051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2E3EF1F-CDC8-3249-AF37-F3C8795DC678}"/>
              </a:ext>
            </a:extLst>
          </p:cNvPr>
          <p:cNvSpPr/>
          <p:nvPr/>
        </p:nvSpPr>
        <p:spPr>
          <a:xfrm>
            <a:off x="1331640" y="2196153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theorem is true; 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CA900-8731-6A46-90AB-71DE279E80FA}"/>
              </a:ext>
            </a:extLst>
          </p:cNvPr>
          <p:cNvSpPr/>
          <p:nvPr/>
        </p:nvSpPr>
        <p:spPr>
          <a:xfrm>
            <a:off x="1331640" y="2844225"/>
            <a:ext cx="7416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</a:t>
            </a:r>
            <a:r>
              <a:rPr lang="en-US" sz="3200" b="1" dirty="0"/>
              <a:t>view</a:t>
            </a:r>
            <a:r>
              <a:rPr lang="en-US" sz="3200" dirty="0"/>
              <a:t> of the interaction </a:t>
            </a:r>
          </a:p>
          <a:p>
            <a:pPr lvl="1"/>
            <a:r>
              <a:rPr lang="en-US" sz="3200" dirty="0"/>
              <a:t>	(= transcript + coins of 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F27560-0F39-CE49-AFC4-D2E04A41F73E}"/>
                  </a:ext>
                </a:extLst>
              </p:cNvPr>
              <p:cNvSpPr/>
              <p:nvPr/>
            </p:nvSpPr>
            <p:spPr>
              <a:xfrm>
                <a:off x="906268" y="4065772"/>
                <a:ext cx="74168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 gives zero knowledge to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F27560-0F39-CE49-AFC4-D2E04A41F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68" y="4065772"/>
                <a:ext cx="7416824" cy="584775"/>
              </a:xfrm>
              <a:prstGeom prst="rect">
                <a:avLst/>
              </a:prstGeom>
              <a:blipFill>
                <a:blip r:embed="rId4"/>
                <a:stretch>
                  <a:fillRect l="-684" t="-1489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FBC4CAD-78D3-C346-AB1D-9EA68BD4CE1E}"/>
              </a:ext>
            </a:extLst>
          </p:cNvPr>
          <p:cNvSpPr/>
          <p:nvPr/>
        </p:nvSpPr>
        <p:spPr>
          <a:xfrm>
            <a:off x="1331640" y="4794876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When the theorem is true, the view gives V nothing that he couldn’t have obtained on his own without interacting with P.</a:t>
            </a:r>
          </a:p>
        </p:txBody>
      </p:sp>
    </p:spTree>
    <p:extLst>
      <p:ext uri="{BB962C8B-B14F-4D97-AF65-F5344CB8AC3E}">
        <p14:creationId xmlns:p14="http://schemas.microsoft.com/office/powerpoint/2010/main" val="7101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9168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971600" y="3143870"/>
                <a:ext cx="741682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zero-knowledge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can generate his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VIEW</a:t>
                </a:r>
                <a:r>
                  <a:rPr lang="en-US" sz="3200" dirty="0"/>
                  <a:t> of the interaction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all by himself </a:t>
                </a:r>
                <a:r>
                  <a:rPr lang="en-US" sz="3200" dirty="0"/>
                  <a:t>in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probabilistic polynomial time</a:t>
                </a:r>
                <a:r>
                  <a:rPr lang="en-US" sz="3200" dirty="0"/>
                  <a:t>. 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143870"/>
                <a:ext cx="7416824" cy="1569660"/>
              </a:xfrm>
              <a:prstGeom prst="rect">
                <a:avLst/>
              </a:prstGeom>
              <a:blipFill>
                <a:blip r:embed="rId3"/>
                <a:stretch>
                  <a:fillRect l="-2051" t="-4800" r="-2393" b="-1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9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9168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971600" y="3143870"/>
                <a:ext cx="763284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zero-knowledge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can “simulate” his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VIEW</a:t>
                </a:r>
                <a:r>
                  <a:rPr lang="en-US" sz="3200" dirty="0"/>
                  <a:t> of the interaction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all by himself </a:t>
                </a:r>
                <a:r>
                  <a:rPr lang="en-US" sz="3200" dirty="0"/>
                  <a:t>in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probabilistic polynomial time</a:t>
                </a:r>
                <a:r>
                  <a:rPr lang="en-US" sz="3200" dirty="0"/>
                  <a:t>. 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143870"/>
                <a:ext cx="7632848" cy="1569660"/>
              </a:xfrm>
              <a:prstGeom prst="rect">
                <a:avLst/>
              </a:prstGeom>
              <a:blipFill>
                <a:blip r:embed="rId3"/>
                <a:stretch>
                  <a:fillRect l="-1993" t="-4800" r="-664" b="-1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Simulation Paradigm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25E37-2C6A-0A42-BF86-2A1A3AA388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5364088" y="4524277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0FBE4-74EA-D24C-8C09-6A987B20C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72" y="2103239"/>
            <a:ext cx="1080250" cy="1119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C9F157-74B2-FB46-B626-9328F3384D78}"/>
                  </a:ext>
                </a:extLst>
              </p:cNvPr>
              <p:cNvSpPr/>
              <p:nvPr/>
            </p:nvSpPr>
            <p:spPr>
              <a:xfrm>
                <a:off x="1247900" y="4923803"/>
                <a:ext cx="3600400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ranscript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algn="ctr"/>
                <a:r>
                  <a:rPr lang="en-US" sz="2800" b="0" dirty="0"/>
                  <a:t>Coins 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C9F157-74B2-FB46-B626-9328F3384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900" y="4923803"/>
                <a:ext cx="3600400" cy="1446550"/>
              </a:xfrm>
              <a:prstGeom prst="rect">
                <a:avLst/>
              </a:prstGeom>
              <a:blipFill>
                <a:blip r:embed="rId5"/>
                <a:stretch>
                  <a:fillRect l="-1056" b="-1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17DEF4-1BDC-1540-9280-17538F0D1F16}"/>
                  </a:ext>
                </a:extLst>
              </p:cNvPr>
              <p:cNvSpPr/>
              <p:nvPr/>
            </p:nvSpPr>
            <p:spPr>
              <a:xfrm>
                <a:off x="6281057" y="1383159"/>
                <a:ext cx="24674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PPT “simulator”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17DEF4-1BDC-1540-9280-17538F0D1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057" y="1383159"/>
                <a:ext cx="2467407" cy="461665"/>
              </a:xfrm>
              <a:prstGeom prst="rect">
                <a:avLst/>
              </a:prstGeom>
              <a:blipFill>
                <a:blip r:embed="rId6"/>
                <a:stretch>
                  <a:fillRect l="-3590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BB037CC-D227-F445-A36A-D2411A9A1429}"/>
                  </a:ext>
                </a:extLst>
              </p:cNvPr>
              <p:cNvSpPr/>
              <p:nvPr/>
            </p:nvSpPr>
            <p:spPr>
              <a:xfrm>
                <a:off x="7866422" y="2054504"/>
                <a:ext cx="10331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BB037CC-D227-F445-A36A-D2411A9A1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422" y="2054504"/>
                <a:ext cx="1033167" cy="461665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AE17614-4743-EA4A-A194-30B34CA26802}"/>
              </a:ext>
            </a:extLst>
          </p:cNvPr>
          <p:cNvSpPr/>
          <p:nvPr/>
        </p:nvSpPr>
        <p:spPr>
          <a:xfrm>
            <a:off x="5364088" y="1383159"/>
            <a:ext cx="3535501" cy="22660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74A275-0899-2F45-8752-E8DE0C213482}"/>
                  </a:ext>
                </a:extLst>
              </p:cNvPr>
              <p:cNvSpPr/>
              <p:nvPr/>
            </p:nvSpPr>
            <p:spPr>
              <a:xfrm>
                <a:off x="1422037" y="1983008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74A275-0899-2F45-8752-E8DE0C213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37" y="1983008"/>
                <a:ext cx="3600400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5DF1EF-3756-2A49-A21A-5181CCDB47F6}"/>
                  </a:ext>
                </a:extLst>
              </p:cNvPr>
              <p:cNvSpPr/>
              <p:nvPr/>
            </p:nvSpPr>
            <p:spPr>
              <a:xfrm>
                <a:off x="1259632" y="4923803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5DF1EF-3756-2A49-A21A-5181CCDB4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923803"/>
                <a:ext cx="3600400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7D2AF753-A917-6346-A986-373326DC73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84114" y="1983008"/>
            <a:ext cx="2467407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  <p:bldP spid="12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An Interactive Protocol (P,V) is zero-knowledge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PPT</a:t>
                </a:r>
                <a:r>
                  <a:rPr lang="en-US" sz="3200" dirty="0"/>
                  <a:t> algorithm S (a simulator) such that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3200" dirty="0"/>
                  <a:t>, the following two distributions are indistinguishable: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2062103"/>
              </a:xfrm>
              <a:prstGeom prst="rect">
                <a:avLst/>
              </a:prstGeom>
              <a:blipFill>
                <a:blip r:embed="rId3"/>
                <a:stretch>
                  <a:fillRect l="-1840" t="-3681" r="-1227" b="-8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1834974" y="3685575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74" y="3685575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1835696" y="4477261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477261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163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611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87590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An Interactive Protocol (P,V) 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perfect zero-knowledge</a:t>
                </a:r>
                <a:r>
                  <a:rPr lang="en-US" sz="3200" dirty="0"/>
                  <a:t>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PPT algorithm S (a simulator) such that </a:t>
                </a:r>
                <a:r>
                  <a:rPr lang="en-US" sz="32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the following two distributions are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identical</a:t>
                </a:r>
                <a:r>
                  <a:rPr lang="en-US" sz="3200" dirty="0"/>
                  <a:t>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2062103"/>
              </a:xfrm>
              <a:prstGeom prst="rect">
                <a:avLst/>
              </a:prstGeom>
              <a:blipFill>
                <a:blip r:embed="rId3"/>
                <a:stretch>
                  <a:fillRect l="-1840" t="-3681" r="-613" b="-8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1834974" y="3685575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74" y="3685575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1835696" y="4477261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477261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163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611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200348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468379" y="3519498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087518" y="420308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940151" y="416757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059831" y="3969545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144657" y="2171792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/>
          <p:nvPr/>
        </p:nvCxnSpPr>
        <p:spPr>
          <a:xfrm>
            <a:off x="5682793" y="2543359"/>
            <a:ext cx="914400" cy="9144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08798" y="2605098"/>
            <a:ext cx="827082" cy="53568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5048EC-E8E9-3041-AC39-4DB5946387DC}"/>
              </a:ext>
            </a:extLst>
          </p:cNvPr>
          <p:cNvSpPr/>
          <p:nvPr/>
        </p:nvSpPr>
        <p:spPr>
          <a:xfrm>
            <a:off x="3851919" y="3457759"/>
            <a:ext cx="980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proof</a:t>
            </a:r>
            <a:endParaRPr lang="en-US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162394" y="2695012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2E60CB-C150-BF47-B883-1B77F2AF33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457852" y="3454029"/>
            <a:ext cx="915517" cy="7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4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Statistical 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An Interactive Protocol (P,V) 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statistical zero-knowledge</a:t>
                </a:r>
                <a:r>
                  <a:rPr lang="en-US" sz="3200" dirty="0"/>
                  <a:t>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PPT algorithm S (a simulator) such that </a:t>
                </a:r>
                <a:r>
                  <a:rPr lang="en-US" sz="32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the following two distributions are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statistically indistinguishable</a:t>
                </a:r>
                <a:r>
                  <a:rPr lang="en-US" sz="3200" dirty="0"/>
                  <a:t>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2554545"/>
              </a:xfrm>
              <a:prstGeom prst="rect">
                <a:avLst/>
              </a:prstGeom>
              <a:blipFill>
                <a:blip r:embed="rId3"/>
                <a:stretch>
                  <a:fillRect l="-1840" t="-2970" r="-613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1834974" y="3973607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74" y="3973607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1835696" y="4765293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65293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611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30407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An Interactive Protocol (P,V) 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computational zero-knowledge</a:t>
                </a:r>
                <a:r>
                  <a:rPr lang="en-US" sz="3200" dirty="0"/>
                  <a:t>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PPT algorithm S (a simulator) such that </a:t>
                </a:r>
                <a:r>
                  <a:rPr lang="en-US" sz="32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the following two distributions are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computationally indistinguishable</a:t>
                </a:r>
                <a:r>
                  <a:rPr lang="en-US" sz="3200" dirty="0"/>
                  <a:t>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2554545"/>
              </a:xfrm>
              <a:prstGeom prst="rect">
                <a:avLst/>
              </a:prstGeom>
              <a:blipFill>
                <a:blip r:embed="rId3"/>
                <a:stretch>
                  <a:fillRect l="-1840" t="-2970" r="-2147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1834974" y="3973607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74" y="3973607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1835696" y="4765293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65293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611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265491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611560" y="1268760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Claim: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zero knowledge.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4D1A-C6BE-8A43-B3E6-58BA72B88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323528" y="2291493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/>
              <p:nvPr/>
            </p:nvSpPr>
            <p:spPr>
              <a:xfrm>
                <a:off x="35496" y="4429561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429561"/>
                <a:ext cx="3600400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4319464" y="2029883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47528-F624-7A44-949F-3A1A9BA3CAC2}"/>
              </a:ext>
            </a:extLst>
          </p:cNvPr>
          <p:cNvSpPr/>
          <p:nvPr/>
        </p:nvSpPr>
        <p:spPr>
          <a:xfrm>
            <a:off x="4539386" y="2707251"/>
            <a:ext cx="4281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1. First pick a random bit 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4539387" y="3402285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pick a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3402285"/>
                <a:ext cx="4281085" cy="523220"/>
              </a:xfrm>
              <a:prstGeom prst="rect">
                <a:avLst/>
              </a:prstGeom>
              <a:blipFill>
                <a:blip r:embed="rId5"/>
                <a:stretch>
                  <a:fillRect l="-2959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/>
              <p:nvPr/>
            </p:nvSpPr>
            <p:spPr>
              <a:xfrm>
                <a:off x="4539387" y="4122365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3.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4122365"/>
                <a:ext cx="4281085" cy="530915"/>
              </a:xfrm>
              <a:prstGeom prst="rect">
                <a:avLst/>
              </a:prstGeom>
              <a:blipFill>
                <a:blip r:embed="rId6"/>
                <a:stretch>
                  <a:fillRect l="-2959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8D2B3FB-4E30-4144-9D17-AF3F969986B0}"/>
              </a:ext>
            </a:extLst>
          </p:cNvPr>
          <p:cNvSpPr/>
          <p:nvPr/>
        </p:nvSpPr>
        <p:spPr>
          <a:xfrm>
            <a:off x="755576" y="5903893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Exercise: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simulated transcript is identically distributed as the real transcript in the interaction (P,V).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/>
              <p:nvPr/>
            </p:nvSpPr>
            <p:spPr>
              <a:xfrm>
                <a:off x="4539387" y="4762742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4. output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4762742"/>
                <a:ext cx="4281085" cy="530915"/>
              </a:xfrm>
              <a:prstGeom prst="rect">
                <a:avLst/>
              </a:prstGeom>
              <a:blipFill>
                <a:blip r:embed="rId7"/>
                <a:stretch>
                  <a:fillRect l="-2959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2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C3E4ED-E3F6-5D4F-B34C-C5770DD05048}"/>
              </a:ext>
            </a:extLst>
          </p:cNvPr>
          <p:cNvSpPr/>
          <p:nvPr/>
        </p:nvSpPr>
        <p:spPr>
          <a:xfrm>
            <a:off x="467544" y="4087023"/>
            <a:ext cx="8532440" cy="265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What if V is NOT HONEST.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An Interactive Protocol (P,V)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honest-verifier </a:t>
                </a:r>
                <a:r>
                  <a:rPr lang="en-US" sz="2800" dirty="0"/>
                  <a:t>perfect zero-knowledge for a language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if there exists a PPT simulator S such that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 following two distributions are identical: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1815882"/>
              </a:xfrm>
              <a:prstGeom prst="rect">
                <a:avLst/>
              </a:prstGeom>
              <a:blipFill>
                <a:blip r:embed="rId3"/>
                <a:stretch>
                  <a:fillRect l="-1687" t="-3472" r="-122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936073" y="3056185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73" y="3056185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4908887" y="3033037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887" y="3033037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96" t="-1041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8C593A6-F384-3243-AA89-ECD15A9106A3}"/>
              </a:ext>
            </a:extLst>
          </p:cNvPr>
          <p:cNvSpPr/>
          <p:nvPr/>
        </p:nvSpPr>
        <p:spPr>
          <a:xfrm>
            <a:off x="467544" y="1124744"/>
            <a:ext cx="8414158" cy="265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E2EE4C-14EF-5046-81F3-7CA4A54C9501}"/>
                  </a:ext>
                </a:extLst>
              </p:cNvPr>
              <p:cNvSpPr/>
              <p:nvPr/>
            </p:nvSpPr>
            <p:spPr>
              <a:xfrm>
                <a:off x="611560" y="4225309"/>
                <a:ext cx="853244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An Interactive Protocol (P,V)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perfect zero-knowledge </a:t>
                </a:r>
                <a:r>
                  <a:rPr lang="en-US" sz="2800" dirty="0"/>
                  <a:t>for a language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if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for every PPT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, there exists a (expected) poly time simulator S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 following two distributions are identical: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E2EE4C-14EF-5046-81F3-7CA4A54C9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225309"/>
                <a:ext cx="8532440" cy="1815882"/>
              </a:xfrm>
              <a:prstGeom prst="rect">
                <a:avLst/>
              </a:prstGeom>
              <a:blipFill>
                <a:blip r:embed="rId6"/>
                <a:stretch>
                  <a:fillRect l="-1637" t="-347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2BD66D-4CAA-0342-8595-37DDB902A11B}"/>
                  </a:ext>
                </a:extLst>
              </p:cNvPr>
              <p:cNvSpPr/>
              <p:nvPr/>
            </p:nvSpPr>
            <p:spPr>
              <a:xfrm>
                <a:off x="936073" y="6018464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2BD66D-4CAA-0342-8595-37DDB902A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73" y="6018464"/>
                <a:ext cx="3626864" cy="584775"/>
              </a:xfrm>
              <a:prstGeom prst="rect">
                <a:avLst/>
              </a:prstGeom>
              <a:blipFill>
                <a:blip r:embed="rId7"/>
                <a:stretch>
                  <a:fillRect l="-4181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0FB4C-9EA2-9E4F-B98F-9777DD1A1BA9}"/>
                  </a:ext>
                </a:extLst>
              </p:cNvPr>
              <p:cNvSpPr/>
              <p:nvPr/>
            </p:nvSpPr>
            <p:spPr>
              <a:xfrm>
                <a:off x="4908887" y="5995316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0FB4C-9EA2-9E4F-B98F-9777DD1A1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887" y="5995316"/>
                <a:ext cx="3626864" cy="607923"/>
              </a:xfrm>
              <a:prstGeom prst="rect">
                <a:avLst/>
              </a:prstGeom>
              <a:blipFill>
                <a:blip r:embed="rId8"/>
                <a:stretch>
                  <a:fillRect l="-4196" t="-6122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ubtitle 1">
            <a:extLst>
              <a:ext uri="{FF2B5EF4-FFF2-40B4-BE49-F238E27FC236}">
                <a16:creationId xmlns:a16="http://schemas.microsoft.com/office/drawing/2014/main" id="{F4DE7FAB-F829-0F41-889C-73E33AF02CB1}"/>
              </a:ext>
            </a:extLst>
          </p:cNvPr>
          <p:cNvSpPr txBox="1">
            <a:spLocks/>
          </p:cNvSpPr>
          <p:nvPr/>
        </p:nvSpPr>
        <p:spPr>
          <a:xfrm rot="19533933">
            <a:off x="-75518" y="727309"/>
            <a:ext cx="1374155" cy="6396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OLD DEF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5" name="Subtitle 1">
            <a:extLst>
              <a:ext uri="{FF2B5EF4-FFF2-40B4-BE49-F238E27FC236}">
                <a16:creationId xmlns:a16="http://schemas.microsoft.com/office/drawing/2014/main" id="{C30758EA-17A6-D94E-A6FA-6142C5EC08F5}"/>
              </a:ext>
            </a:extLst>
          </p:cNvPr>
          <p:cNvSpPr txBox="1">
            <a:spLocks/>
          </p:cNvSpPr>
          <p:nvPr/>
        </p:nvSpPr>
        <p:spPr>
          <a:xfrm rot="19533933">
            <a:off x="-295137" y="3671205"/>
            <a:ext cx="1806769" cy="6396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REAL DEF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968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11" grpId="0"/>
      <p:bldP spid="12" grpId="0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Interaction is Necessary for ZK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3131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356992"/>
            <a:ext cx="833388" cy="830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B0673-EC3C-8440-963D-C4F69322E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44292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1">
            <a:extLst>
              <a:ext uri="{FF2B5EF4-FFF2-40B4-BE49-F238E27FC236}">
                <a16:creationId xmlns:a16="http://schemas.microsoft.com/office/drawing/2014/main" id="{6F9EC665-9C47-8D40-88A0-963D2B8C6B5E}"/>
              </a:ext>
            </a:extLst>
          </p:cNvPr>
          <p:cNvSpPr txBox="1">
            <a:spLocks/>
          </p:cNvSpPr>
          <p:nvPr/>
        </p:nvSpPr>
        <p:spPr>
          <a:xfrm>
            <a:off x="968952" y="1198813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 non-interactive ZK proof system for 3COL.</a:t>
            </a:r>
          </a:p>
        </p:txBody>
      </p:sp>
      <p:sp>
        <p:nvSpPr>
          <p:cNvPr id="20" name="Subtitle 1">
            <a:extLst>
              <a:ext uri="{FF2B5EF4-FFF2-40B4-BE49-F238E27FC236}">
                <a16:creationId xmlns:a16="http://schemas.microsoft.com/office/drawing/2014/main" id="{57F083D4-DB50-FE4A-80BB-ED42D4A950F7}"/>
              </a:ext>
            </a:extLst>
          </p:cNvPr>
          <p:cNvSpPr txBox="1">
            <a:spLocks/>
          </p:cNvSpPr>
          <p:nvPr/>
        </p:nvSpPr>
        <p:spPr>
          <a:xfrm>
            <a:off x="716053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E9A5B1-E173-B444-B33F-DD142E49A3C7}"/>
              </a:ext>
            </a:extLst>
          </p:cNvPr>
          <p:cNvGrpSpPr/>
          <p:nvPr/>
        </p:nvGrpSpPr>
        <p:grpSpPr>
          <a:xfrm>
            <a:off x="7269339" y="2372968"/>
            <a:ext cx="683568" cy="723147"/>
            <a:chOff x="4248472" y="4581128"/>
            <a:chExt cx="683568" cy="72314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E1C07F-683D-9245-ABD0-554548F38215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67D1BEE-DA5B-914C-8981-7CC6ADF3AAB1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2061591-BBF9-3149-A447-A0E920BB66B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630D12-FD41-E340-85BA-BE8F95166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1">
            <a:extLst>
              <a:ext uri="{FF2B5EF4-FFF2-40B4-BE49-F238E27FC236}">
                <a16:creationId xmlns:a16="http://schemas.microsoft.com/office/drawing/2014/main" id="{9AE35BCC-D1F5-874E-8562-525FFA90FF6C}"/>
              </a:ext>
            </a:extLst>
          </p:cNvPr>
          <p:cNvSpPr txBox="1">
            <a:spLocks/>
          </p:cNvSpPr>
          <p:nvPr/>
        </p:nvSpPr>
        <p:spPr>
          <a:xfrm>
            <a:off x="6156176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952" y="5157192"/>
                <a:ext cx="7887524" cy="1085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1. When G is in 3COL, V accepts the proof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52" y="5157192"/>
                <a:ext cx="7887524" cy="1085615"/>
              </a:xfrm>
              <a:prstGeom prst="rect">
                <a:avLst/>
              </a:prstGeom>
              <a:blipFill>
                <a:blip r:embed="rId6"/>
                <a:stretch>
                  <a:fillRect l="-1608" t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ubtitle 1">
            <a:extLst>
              <a:ext uri="{FF2B5EF4-FFF2-40B4-BE49-F238E27FC236}">
                <a16:creationId xmlns:a16="http://schemas.microsoft.com/office/drawing/2014/main" id="{A852D3B1-A6FA-B443-B831-77EB7E0E3ECF}"/>
              </a:ext>
            </a:extLst>
          </p:cNvPr>
          <p:cNvSpPr txBox="1">
            <a:spLocks/>
          </p:cNvSpPr>
          <p:nvPr/>
        </p:nvSpPr>
        <p:spPr>
          <a:xfrm>
            <a:off x="3564486" y="5692202"/>
            <a:ext cx="342170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(Completeness)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47CD83-BC51-6D48-B2E0-17645424690A}"/>
              </a:ext>
            </a:extLst>
          </p:cNvPr>
          <p:cNvGrpSpPr/>
          <p:nvPr/>
        </p:nvGrpSpPr>
        <p:grpSpPr>
          <a:xfrm>
            <a:off x="1915615" y="2326997"/>
            <a:ext cx="683568" cy="723147"/>
            <a:chOff x="4248472" y="4581128"/>
            <a:chExt cx="683568" cy="72314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799C507-298C-4A4C-957B-DBABA2129D36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896104B-22B1-8847-9DAA-724AB0FE176A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1E30EEA-7B68-9140-9F0E-4751D529514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97E5C6B-0DDA-D74F-9943-A6F643A11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28C18A-E57D-9045-85EB-E6DC27A3A685}"/>
              </a:ext>
            </a:extLst>
          </p:cNvPr>
          <p:cNvCxnSpPr>
            <a:cxnSpLocks/>
          </p:cNvCxnSpPr>
          <p:nvPr/>
        </p:nvCxnSpPr>
        <p:spPr>
          <a:xfrm>
            <a:off x="2599183" y="2326997"/>
            <a:ext cx="0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08DFE0-32B2-DB4E-818A-CB3EC4097684}"/>
              </a:ext>
            </a:extLst>
          </p:cNvPr>
          <p:cNvCxnSpPr>
            <a:cxnSpLocks/>
          </p:cNvCxnSpPr>
          <p:nvPr/>
        </p:nvCxnSpPr>
        <p:spPr>
          <a:xfrm>
            <a:off x="7952907" y="237296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3131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356992"/>
            <a:ext cx="833388" cy="830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accPr>
                        <m:e>
                          <m:r>
                            <a:rPr lang="en-US" sz="4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𝜋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rgbClr val="891637"/>
                              </a:solidFill>
                              <a:latin typeface="Calibri" panose="020F0502020204030204" pitchFamily="34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  <a:blipFill>
                <a:blip r:embed="rId4"/>
                <a:stretch>
                  <a:fillRect l="-23684" t="-3448" r="-15789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ubtitle 1">
                <a:extLst>
                  <a:ext uri="{FF2B5EF4-FFF2-40B4-BE49-F238E27FC236}">
                    <a16:creationId xmlns:a16="http://schemas.microsoft.com/office/drawing/2014/main" id="{C8751F8A-EBBC-8E44-B86B-F72FF60B96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4758552"/>
                <a:ext cx="8316416" cy="1085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2. </a:t>
                </a:r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PPT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Simulator S, </a:t>
                </a:r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given only G in 3COL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produces an indistinguishable proof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(Zero Knowledge).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0" name="Subtitle 1">
                <a:extLst>
                  <a:ext uri="{FF2B5EF4-FFF2-40B4-BE49-F238E27FC236}">
                    <a16:creationId xmlns:a16="http://schemas.microsoft.com/office/drawing/2014/main" id="{C8751F8A-EBBC-8E44-B86B-F72FF60B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58552"/>
                <a:ext cx="8316416" cy="1085615"/>
              </a:xfrm>
              <a:prstGeom prst="rect">
                <a:avLst/>
              </a:prstGeom>
              <a:blipFill>
                <a:blip r:embed="rId5"/>
                <a:stretch>
                  <a:fillRect l="-1677" t="-5747" r="-1220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Subtitle 1">
                <a:extLst>
                  <a:ext uri="{FF2B5EF4-FFF2-40B4-BE49-F238E27FC236}">
                    <a16:creationId xmlns:a16="http://schemas.microsoft.com/office/drawing/2014/main" id="{5F9D6D8E-F58A-E743-AA74-0997DE6914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5444" y="5822752"/>
                <a:ext cx="4377316" cy="4865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 particular, V accepts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𝝅</m:t>
                        </m:r>
                      </m:e>
                    </m:acc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 </a:t>
                </a:r>
                <a:endParaRPr lang="en-US" sz="1600" b="1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41" name="Subtitle 1">
                <a:extLst>
                  <a:ext uri="{FF2B5EF4-FFF2-40B4-BE49-F238E27FC236}">
                    <a16:creationId xmlns:a16="http://schemas.microsoft.com/office/drawing/2014/main" id="{5F9D6D8E-F58A-E743-AA74-0997DE69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44" y="5822752"/>
                <a:ext cx="4377316" cy="486568"/>
              </a:xfrm>
              <a:prstGeom prst="rect">
                <a:avLst/>
              </a:prstGeom>
              <a:blipFill>
                <a:blip r:embed="rId6"/>
                <a:stretch>
                  <a:fillRect l="-2890" t="-10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5B75BD1-3F12-944F-B563-B7E668A683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75" y="3294194"/>
            <a:ext cx="790923" cy="790923"/>
          </a:xfrm>
          <a:prstGeom prst="rect">
            <a:avLst/>
          </a:prstGeom>
        </p:spPr>
      </p:pic>
      <p:sp>
        <p:nvSpPr>
          <p:cNvPr id="28" name="Subtitle 1">
            <a:extLst>
              <a:ext uri="{FF2B5EF4-FFF2-40B4-BE49-F238E27FC236}">
                <a16:creationId xmlns:a16="http://schemas.microsoft.com/office/drawing/2014/main" id="{95BCA427-8288-8340-B995-5FCECEB554D2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Interaction is Necessary for ZK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9" name="Subtitle 1">
            <a:extLst>
              <a:ext uri="{FF2B5EF4-FFF2-40B4-BE49-F238E27FC236}">
                <a16:creationId xmlns:a16="http://schemas.microsoft.com/office/drawing/2014/main" id="{B4076B1D-207F-FE44-90EA-BF21F22AA58E}"/>
              </a:ext>
            </a:extLst>
          </p:cNvPr>
          <p:cNvSpPr txBox="1">
            <a:spLocks/>
          </p:cNvSpPr>
          <p:nvPr/>
        </p:nvSpPr>
        <p:spPr>
          <a:xfrm>
            <a:off x="716053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9C9521-0167-924E-9021-BB415747A656}"/>
              </a:ext>
            </a:extLst>
          </p:cNvPr>
          <p:cNvGrpSpPr/>
          <p:nvPr/>
        </p:nvGrpSpPr>
        <p:grpSpPr>
          <a:xfrm>
            <a:off x="7269339" y="2372968"/>
            <a:ext cx="683568" cy="723147"/>
            <a:chOff x="4248472" y="4581128"/>
            <a:chExt cx="683568" cy="72314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EABF56-D7A8-BC49-BF9B-997B6BE81893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B3D6B63-DFFC-7D40-ADDC-6EFA2CA7386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5B43D11-EFED-E943-8C57-DD8F8C868792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BFBEDE9-4C90-7A48-8A65-65BE46D41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ubtitle 1">
            <a:extLst>
              <a:ext uri="{FF2B5EF4-FFF2-40B4-BE49-F238E27FC236}">
                <a16:creationId xmlns:a16="http://schemas.microsoft.com/office/drawing/2014/main" id="{E2EF3AD9-149D-7342-9B93-C075686E1D3A}"/>
              </a:ext>
            </a:extLst>
          </p:cNvPr>
          <p:cNvSpPr txBox="1">
            <a:spLocks/>
          </p:cNvSpPr>
          <p:nvPr/>
        </p:nvSpPr>
        <p:spPr>
          <a:xfrm>
            <a:off x="6156176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376D6D-ECA8-F84C-8F15-9AF2FAAA6316}"/>
              </a:ext>
            </a:extLst>
          </p:cNvPr>
          <p:cNvGrpSpPr/>
          <p:nvPr/>
        </p:nvGrpSpPr>
        <p:grpSpPr>
          <a:xfrm>
            <a:off x="1915615" y="2326997"/>
            <a:ext cx="683568" cy="723147"/>
            <a:chOff x="4248472" y="4581128"/>
            <a:chExt cx="683568" cy="723147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36FE19C-5F94-1C4B-87D4-74A866141876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78012E-FDDD-7749-AF19-462B8072511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A0EC3AF-F7DA-7E4B-B3CE-AF2242E3B7CC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E213B74-0A7E-764C-8F2A-9307EC0A9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B3491A-7704-F94C-B17D-9D54E10B6E24}"/>
              </a:ext>
            </a:extLst>
          </p:cNvPr>
          <p:cNvCxnSpPr>
            <a:cxnSpLocks/>
          </p:cNvCxnSpPr>
          <p:nvPr/>
        </p:nvCxnSpPr>
        <p:spPr>
          <a:xfrm>
            <a:off x="2599183" y="2326997"/>
            <a:ext cx="0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B47DDA-0CF3-3048-A3D0-E2945544B231}"/>
              </a:ext>
            </a:extLst>
          </p:cNvPr>
          <p:cNvCxnSpPr>
            <a:cxnSpLocks/>
          </p:cNvCxnSpPr>
          <p:nvPr/>
        </p:nvCxnSpPr>
        <p:spPr>
          <a:xfrm>
            <a:off x="7952907" y="237296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1">
            <a:extLst>
              <a:ext uri="{FF2B5EF4-FFF2-40B4-BE49-F238E27FC236}">
                <a16:creationId xmlns:a16="http://schemas.microsoft.com/office/drawing/2014/main" id="{32A36E58-788D-9647-BE0C-85136A1255A1}"/>
              </a:ext>
            </a:extLst>
          </p:cNvPr>
          <p:cNvSpPr txBox="1">
            <a:spLocks/>
          </p:cNvSpPr>
          <p:nvPr/>
        </p:nvSpPr>
        <p:spPr>
          <a:xfrm>
            <a:off x="968952" y="1198813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 non-interactive ZK proof system for 3COL.</a:t>
            </a:r>
          </a:p>
        </p:txBody>
      </p:sp>
    </p:spTree>
    <p:extLst>
      <p:ext uri="{BB962C8B-B14F-4D97-AF65-F5344CB8AC3E}">
        <p14:creationId xmlns:p14="http://schemas.microsoft.com/office/powerpoint/2010/main" val="5892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3131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356992"/>
            <a:ext cx="833388" cy="830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accPr>
                        <m:e>
                          <m:r>
                            <a:rPr lang="en-US" sz="4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𝜋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rgbClr val="891637"/>
                              </a:solidFill>
                              <a:latin typeface="Calibri" panose="020F0502020204030204" pitchFamily="34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  <a:blipFill>
                <a:blip r:embed="rId4"/>
                <a:stretch>
                  <a:fillRect l="-24324" t="-3509" r="-1621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576" y="4437113"/>
                <a:ext cx="8283568" cy="11367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3. Imagine running the Simulator S on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∉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3COL. It produces a proof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which the verifier still accepts!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437113"/>
                <a:ext cx="8283568" cy="1136740"/>
              </a:xfrm>
              <a:prstGeom prst="rect">
                <a:avLst/>
              </a:prstGeom>
              <a:blipFill>
                <a:blip r:embed="rId5"/>
                <a:stretch>
                  <a:fillRect l="-1531" t="-5556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ubtitle 1">
            <a:extLst>
              <a:ext uri="{FF2B5EF4-FFF2-40B4-BE49-F238E27FC236}">
                <a16:creationId xmlns:a16="http://schemas.microsoft.com/office/drawing/2014/main" id="{A852D3B1-A6FA-B443-B831-77EB7E0E3ECF}"/>
              </a:ext>
            </a:extLst>
          </p:cNvPr>
          <p:cNvSpPr txBox="1">
            <a:spLocks/>
          </p:cNvSpPr>
          <p:nvPr/>
        </p:nvSpPr>
        <p:spPr>
          <a:xfrm>
            <a:off x="968952" y="5589240"/>
            <a:ext cx="7723012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(WHY?! Because S and V are PPT. They together cannot tell if  the input graph is 3COL or not)</a:t>
            </a:r>
            <a:endParaRPr lang="en-US" sz="1600" b="1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70BC71E-C772-AC46-A287-9FDD867E20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75" y="3284984"/>
            <a:ext cx="790923" cy="790923"/>
          </a:xfrm>
          <a:prstGeom prst="rect">
            <a:avLst/>
          </a:prstGeom>
        </p:spPr>
      </p:pic>
      <p:sp>
        <p:nvSpPr>
          <p:cNvPr id="26" name="Subtitle 1">
            <a:extLst>
              <a:ext uri="{FF2B5EF4-FFF2-40B4-BE49-F238E27FC236}">
                <a16:creationId xmlns:a16="http://schemas.microsoft.com/office/drawing/2014/main" id="{BDE78661-27D3-D344-AB2D-0B4C2227E460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Interaction is Necessary for ZK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0" name="Subtitle 1">
            <a:extLst>
              <a:ext uri="{FF2B5EF4-FFF2-40B4-BE49-F238E27FC236}">
                <a16:creationId xmlns:a16="http://schemas.microsoft.com/office/drawing/2014/main" id="{CA69E364-D641-7B49-B077-24034C9A2352}"/>
              </a:ext>
            </a:extLst>
          </p:cNvPr>
          <p:cNvSpPr txBox="1">
            <a:spLocks/>
          </p:cNvSpPr>
          <p:nvPr/>
        </p:nvSpPr>
        <p:spPr>
          <a:xfrm>
            <a:off x="968952" y="1198813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 non-interactive ZK proof system for 3COL.</a:t>
            </a:r>
          </a:p>
        </p:txBody>
      </p:sp>
      <p:sp>
        <p:nvSpPr>
          <p:cNvPr id="41" name="Subtitle 1">
            <a:extLst>
              <a:ext uri="{FF2B5EF4-FFF2-40B4-BE49-F238E27FC236}">
                <a16:creationId xmlns:a16="http://schemas.microsoft.com/office/drawing/2014/main" id="{DA5C2076-86FF-7248-936D-FCA8540AC816}"/>
              </a:ext>
            </a:extLst>
          </p:cNvPr>
          <p:cNvSpPr txBox="1">
            <a:spLocks/>
          </p:cNvSpPr>
          <p:nvPr/>
        </p:nvSpPr>
        <p:spPr>
          <a:xfrm>
            <a:off x="716053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799154-2651-0E4C-B6B0-42C3215A6992}"/>
              </a:ext>
            </a:extLst>
          </p:cNvPr>
          <p:cNvGrpSpPr/>
          <p:nvPr/>
        </p:nvGrpSpPr>
        <p:grpSpPr>
          <a:xfrm>
            <a:off x="7269339" y="2372968"/>
            <a:ext cx="683568" cy="723147"/>
            <a:chOff x="4248472" y="4581128"/>
            <a:chExt cx="683568" cy="72314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275DDB4-0153-204E-935A-EA1DC7745DBC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B07422C-8300-B845-8E4B-CA2A6F4512B0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90886C0-7686-1E4E-A2AD-8151D0C0792B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F63C50F-65B1-BE47-ABF4-DA4CCA257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Subtitle 1">
            <a:extLst>
              <a:ext uri="{FF2B5EF4-FFF2-40B4-BE49-F238E27FC236}">
                <a16:creationId xmlns:a16="http://schemas.microsoft.com/office/drawing/2014/main" id="{C0BEEC9D-D1D2-F64C-9E1E-54EA34214EAD}"/>
              </a:ext>
            </a:extLst>
          </p:cNvPr>
          <p:cNvSpPr txBox="1">
            <a:spLocks/>
          </p:cNvSpPr>
          <p:nvPr/>
        </p:nvSpPr>
        <p:spPr>
          <a:xfrm>
            <a:off x="6156176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09D5B0-DE48-E74B-AE42-00B1C14CDA61}"/>
              </a:ext>
            </a:extLst>
          </p:cNvPr>
          <p:cNvGrpSpPr/>
          <p:nvPr/>
        </p:nvGrpSpPr>
        <p:grpSpPr>
          <a:xfrm>
            <a:off x="1915615" y="2326997"/>
            <a:ext cx="683568" cy="723147"/>
            <a:chOff x="4248472" y="4581128"/>
            <a:chExt cx="683568" cy="723147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21FC6BD-CD65-8241-9E4E-E02E5BB457E0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1849377-E1C1-9A4A-81DB-4276A81E8A8C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CE7DCF1-B73A-9741-81B5-0B65E1B59B1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C548EED-7E17-3B49-9B53-F8FFC2E92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145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3131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356992"/>
            <a:ext cx="833388" cy="830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B0673-EC3C-8440-963D-C4F69322E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44292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568" y="4437112"/>
                <a:ext cx="8499592" cy="1414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4. </a:t>
                </a:r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Therefore, S is a cheating prover! 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Produces a proof for 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∉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3COL that the verifier nevertheless accepts.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437112"/>
                <a:ext cx="8499592" cy="1414125"/>
              </a:xfrm>
              <a:prstGeom prst="rect">
                <a:avLst/>
              </a:prstGeom>
              <a:blipFill>
                <a:blip r:embed="rId6"/>
                <a:stretch>
                  <a:fillRect l="-1493" t="-4464" b="-15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ubtitle 1">
            <a:extLst>
              <a:ext uri="{FF2B5EF4-FFF2-40B4-BE49-F238E27FC236}">
                <a16:creationId xmlns:a16="http://schemas.microsoft.com/office/drawing/2014/main" id="{A852D3B1-A6FA-B443-B831-77EB7E0E3ECF}"/>
              </a:ext>
            </a:extLst>
          </p:cNvPr>
          <p:cNvSpPr txBox="1">
            <a:spLocks/>
          </p:cNvSpPr>
          <p:nvPr/>
        </p:nvSpPr>
        <p:spPr>
          <a:xfrm>
            <a:off x="971600" y="6030772"/>
            <a:ext cx="7723012" cy="63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Ergo, the proof system is NOT SOUND!</a:t>
            </a:r>
            <a:endParaRPr lang="en-US" sz="1600" b="1" i="1" dirty="0">
              <a:solidFill>
                <a:srgbClr val="FF0000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5616EB-B64F-944D-91ED-71FBA8859CB3}"/>
              </a:ext>
            </a:extLst>
          </p:cNvPr>
          <p:cNvSpPr/>
          <p:nvPr/>
        </p:nvSpPr>
        <p:spPr>
          <a:xfrm>
            <a:off x="8100392" y="5851237"/>
            <a:ext cx="594220" cy="67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ubtitle 1">
            <a:extLst>
              <a:ext uri="{FF2B5EF4-FFF2-40B4-BE49-F238E27FC236}">
                <a16:creationId xmlns:a16="http://schemas.microsoft.com/office/drawing/2014/main" id="{4B93C1E0-09AA-A847-99E7-7E33B258C6BA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Interaction is Necessary for ZK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5" name="Subtitle 1">
            <a:extLst>
              <a:ext uri="{FF2B5EF4-FFF2-40B4-BE49-F238E27FC236}">
                <a16:creationId xmlns:a16="http://schemas.microsoft.com/office/drawing/2014/main" id="{328E8B02-4DE4-C849-BE4C-16B593F89267}"/>
              </a:ext>
            </a:extLst>
          </p:cNvPr>
          <p:cNvSpPr txBox="1">
            <a:spLocks/>
          </p:cNvSpPr>
          <p:nvPr/>
        </p:nvSpPr>
        <p:spPr>
          <a:xfrm>
            <a:off x="968952" y="1198813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 non-interactive ZK proof system for 3COL.</a:t>
            </a:r>
          </a:p>
        </p:txBody>
      </p:sp>
      <p:sp>
        <p:nvSpPr>
          <p:cNvPr id="46" name="Subtitle 1">
            <a:extLst>
              <a:ext uri="{FF2B5EF4-FFF2-40B4-BE49-F238E27FC236}">
                <a16:creationId xmlns:a16="http://schemas.microsoft.com/office/drawing/2014/main" id="{B2AF1039-0CFF-0E48-BF84-1B95E9B8090A}"/>
              </a:ext>
            </a:extLst>
          </p:cNvPr>
          <p:cNvSpPr txBox="1">
            <a:spLocks/>
          </p:cNvSpPr>
          <p:nvPr/>
        </p:nvSpPr>
        <p:spPr>
          <a:xfrm>
            <a:off x="716053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432D23-5359-5F49-9F02-1E7E7FB68D6C}"/>
              </a:ext>
            </a:extLst>
          </p:cNvPr>
          <p:cNvGrpSpPr/>
          <p:nvPr/>
        </p:nvGrpSpPr>
        <p:grpSpPr>
          <a:xfrm>
            <a:off x="7269339" y="2372968"/>
            <a:ext cx="683568" cy="723147"/>
            <a:chOff x="4248472" y="4581128"/>
            <a:chExt cx="683568" cy="723147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26D4519-7FA8-7948-A009-D725995A828F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2FA6C40-18B2-2C42-9524-76B66952D2F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69C0BE5-A96C-5E41-AC96-F8A69AA3A531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1BFB8F2-3A64-3246-AB33-13A261647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Subtitle 1">
            <a:extLst>
              <a:ext uri="{FF2B5EF4-FFF2-40B4-BE49-F238E27FC236}">
                <a16:creationId xmlns:a16="http://schemas.microsoft.com/office/drawing/2014/main" id="{48E60438-18C8-6E40-8DB9-AE7D2D16F494}"/>
              </a:ext>
            </a:extLst>
          </p:cNvPr>
          <p:cNvSpPr txBox="1">
            <a:spLocks/>
          </p:cNvSpPr>
          <p:nvPr/>
        </p:nvSpPr>
        <p:spPr>
          <a:xfrm>
            <a:off x="6156176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CF134A-2B37-A146-A3FB-A9555A7DAF1C}"/>
              </a:ext>
            </a:extLst>
          </p:cNvPr>
          <p:cNvGrpSpPr/>
          <p:nvPr/>
        </p:nvGrpSpPr>
        <p:grpSpPr>
          <a:xfrm>
            <a:off x="1915615" y="2326997"/>
            <a:ext cx="683568" cy="723147"/>
            <a:chOff x="4248472" y="4581128"/>
            <a:chExt cx="683568" cy="723147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BCD0A39-5ACD-8F43-B872-A747D1765E53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717D3A1-B62C-BF48-8744-951F1289ADB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3E7AF82-AFB9-7645-8004-1C0CE96B40EC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B0A44AA-0F68-1241-9A34-1F356D697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4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468379" y="3519498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087518" y="420308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940151" y="416757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059831" y="3969545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144657" y="2171792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/>
          <p:nvPr/>
        </p:nvCxnSpPr>
        <p:spPr>
          <a:xfrm>
            <a:off x="5682793" y="2543359"/>
            <a:ext cx="914400" cy="9144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9456" y="2605097"/>
            <a:ext cx="456424" cy="39546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5048EC-E8E9-3041-AC39-4DB5946387DC}"/>
              </a:ext>
            </a:extLst>
          </p:cNvPr>
          <p:cNvSpPr/>
          <p:nvPr/>
        </p:nvSpPr>
        <p:spPr>
          <a:xfrm>
            <a:off x="3851919" y="3457759"/>
            <a:ext cx="980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proof</a:t>
            </a:r>
            <a:endParaRPr lang="en-US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162394" y="2695012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Efficiently Verifiable Proofs: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4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4684" y="2708699"/>
            <a:ext cx="1831033" cy="14981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A0AE7AB-6935-5945-B528-58969FEB0D49}"/>
              </a:ext>
            </a:extLst>
          </p:cNvPr>
          <p:cNvSpPr/>
          <p:nvPr/>
        </p:nvSpPr>
        <p:spPr>
          <a:xfrm>
            <a:off x="940016" y="4857824"/>
            <a:ext cx="18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Works hard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2627BB-2986-EA42-A597-8FE2BE21EF8C}"/>
              </a:ext>
            </a:extLst>
          </p:cNvPr>
          <p:cNvSpPr/>
          <p:nvPr/>
        </p:nvSpPr>
        <p:spPr>
          <a:xfrm>
            <a:off x="5556464" y="4864679"/>
            <a:ext cx="2647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Polynomial-time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product of two prime numbers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8015" y="167177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18146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83269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203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204414" y="1996736"/>
                <a:ext cx="2388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𝑷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𝑸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14" y="1996736"/>
                <a:ext cx="2388539" cy="523220"/>
              </a:xfrm>
              <a:prstGeom prst="rect">
                <a:avLst/>
              </a:prstGeom>
              <a:blipFill>
                <a:blip r:embed="rId5"/>
                <a:stretch>
                  <a:fillRect l="-5291" t="-11905" r="-211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3233924" y="3840277"/>
                <a:ext cx="53687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𝑝𝑟𝑖𝑚𝑒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24" y="3840277"/>
                <a:ext cx="5368777" cy="523220"/>
              </a:xfrm>
              <a:prstGeom prst="rect">
                <a:avLst/>
              </a:prstGeom>
              <a:blipFill>
                <a:blip r:embed="rId6"/>
                <a:stretch>
                  <a:fillRect l="-235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43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55947" y="2712727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75086" y="339631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827719" y="336079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2947399" y="3162774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032225" y="1365021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/>
          <p:nvPr/>
        </p:nvCxnSpPr>
        <p:spPr>
          <a:xfrm>
            <a:off x="5570361" y="1736588"/>
            <a:ext cx="914400" cy="9144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67024" y="1798326"/>
            <a:ext cx="456424" cy="39546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5048EC-E8E9-3041-AC39-4DB5946387DC}"/>
              </a:ext>
            </a:extLst>
          </p:cNvPr>
          <p:cNvSpPr/>
          <p:nvPr/>
        </p:nvSpPr>
        <p:spPr>
          <a:xfrm>
            <a:off x="3739487" y="2650988"/>
            <a:ext cx="980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proof</a:t>
            </a:r>
            <a:endParaRPr lang="en-US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049962" y="1888241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Efficiently Verifiable Proofs: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4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852252" y="1901928"/>
            <a:ext cx="1831033" cy="14981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A0AE7AB-6935-5945-B528-58969FEB0D49}"/>
              </a:ext>
            </a:extLst>
          </p:cNvPr>
          <p:cNvSpPr/>
          <p:nvPr/>
        </p:nvSpPr>
        <p:spPr>
          <a:xfrm>
            <a:off x="827584" y="4051053"/>
            <a:ext cx="18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Works hard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2627BB-2986-EA42-A597-8FE2BE21EF8C}"/>
              </a:ext>
            </a:extLst>
          </p:cNvPr>
          <p:cNvSpPr/>
          <p:nvPr/>
        </p:nvSpPr>
        <p:spPr>
          <a:xfrm>
            <a:off x="5444032" y="4057908"/>
            <a:ext cx="2647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Polynomial-time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C0CE54-217C-A846-8AE0-712E7508ECCC}"/>
                  </a:ext>
                </a:extLst>
              </p:cNvPr>
              <p:cNvSpPr/>
              <p:nvPr/>
            </p:nvSpPr>
            <p:spPr>
              <a:xfrm>
                <a:off x="765068" y="5013176"/>
                <a:ext cx="7909632" cy="99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A language/decision procedure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simply a set of strings. So,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⊆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C0CE54-217C-A846-8AE0-712E7508E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68" y="5013176"/>
                <a:ext cx="7909632" cy="991490"/>
              </a:xfrm>
              <a:prstGeom prst="rect">
                <a:avLst/>
              </a:prstGeom>
              <a:blipFill>
                <a:blip r:embed="rId5"/>
                <a:stretch>
                  <a:fillRect l="-1603" t="-6329" r="-1923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47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Efficiently Verifiable Proofs: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8526CD-99B4-2748-84A8-FE3BDC5778F1}"/>
                  </a:ext>
                </a:extLst>
              </p:cNvPr>
              <p:cNvSpPr/>
              <p:nvPr/>
            </p:nvSpPr>
            <p:spPr>
              <a:xfrm>
                <a:off x="179512" y="3057922"/>
                <a:ext cx="8928992" cy="350865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-language if there is a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where</a:t>
                </a:r>
                <a:endParaRPr lang="en-US" sz="28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True theorems have (short) proofs. </a:t>
                </a:r>
              </a:p>
              <a:p>
                <a:pPr lvl="1"/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</a:t>
                </a:r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there is a </a:t>
                </a:r>
                <a:r>
                  <a:rPr lang="en-US" sz="26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poly(</a:t>
                </a:r>
                <a14:m>
                  <m:oMath xmlns:m="http://schemas.openxmlformats.org/officeDocument/2006/math">
                    <m:r>
                      <a:rPr lang="en-US" sz="26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|</m:t>
                    </m:r>
                    <m:r>
                      <a:rPr lang="en-US" sz="2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𝐱</m:t>
                    </m:r>
                    <m:r>
                      <a:rPr lang="en-US" sz="26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|</m:t>
                    </m:r>
                  </m:oMath>
                </a14:m>
                <a:r>
                  <a:rPr lang="en-US" sz="26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)-long </a:t>
                </a:r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witness</a:t>
                </a:r>
                <a:b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</a:br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(proof)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w</m:t>
                    </m:r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600" dirty="0" err="1">
                    <a:ea typeface="Cambria Math" panose="02040503050406030204" pitchFamily="18" charset="0"/>
                    <a:cs typeface="Arial Unicode MS" pitchFamily="34" charset="-128"/>
                  </a:rPr>
                  <a:t>s.t.</a:t>
                </a:r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𝑤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=1.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Soundness: False theorems have no short proofs. </a:t>
                </a:r>
              </a:p>
              <a:p>
                <a:pPr lvl="1"/>
                <a:r>
                  <a:rPr lang="en-US" sz="2800" dirty="0"/>
                  <a:t>	</a:t>
                </a:r>
                <a:r>
                  <a:rPr lang="en-US" sz="260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there is no witness. That is, for all 	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polynomially</a:t>
                </a:r>
                <a:r>
                  <a:rPr lang="en-US" sz="2600" dirty="0">
                    <a:solidFill>
                      <a:schemeClr val="tx1"/>
                    </a:solidFill>
                  </a:rPr>
                  <a:t> long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w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𝑤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0.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8526CD-99B4-2748-84A8-FE3BDC577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57922"/>
                <a:ext cx="8928992" cy="3508653"/>
              </a:xfrm>
              <a:prstGeom prst="rect">
                <a:avLst/>
              </a:prstGeom>
              <a:blipFill>
                <a:blip r:embed="rId4"/>
                <a:stretch>
                  <a:fillRect l="-1132" t="-1429" b="-214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E3D66F7-E690-9B44-A9F3-A2BDB522F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80" y="1116400"/>
            <a:ext cx="3795390" cy="159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product of two prime numbers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8015" y="167177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18146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83269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203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204414" y="1996736"/>
                <a:ext cx="2388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𝑷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𝑸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14" y="1996736"/>
                <a:ext cx="2388539" cy="523220"/>
              </a:xfrm>
              <a:prstGeom prst="rect">
                <a:avLst/>
              </a:prstGeom>
              <a:blipFill>
                <a:blip r:embed="rId5"/>
                <a:stretch>
                  <a:fillRect l="-5291" t="-11905" r="-211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5729760" y="3553852"/>
                <a:ext cx="30614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760" y="3553852"/>
                <a:ext cx="3061416" cy="523220"/>
              </a:xfrm>
              <a:prstGeom prst="rect">
                <a:avLst/>
              </a:prstGeom>
              <a:blipFill>
                <a:blip r:embed="rId6"/>
                <a:stretch>
                  <a:fillRect l="-4132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B48C648-FFDC-4E49-B803-14785F813C72}"/>
              </a:ext>
            </a:extLst>
          </p:cNvPr>
          <p:cNvSpPr/>
          <p:nvPr/>
        </p:nvSpPr>
        <p:spPr>
          <a:xfrm>
            <a:off x="1052768" y="4751828"/>
            <a:ext cx="6392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/>
              <p:nvPr/>
            </p:nvSpPr>
            <p:spPr>
              <a:xfrm>
                <a:off x="1510584" y="5298622"/>
                <a:ext cx="48707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 product of two primes.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298622"/>
                <a:ext cx="4870757" cy="523220"/>
              </a:xfrm>
              <a:prstGeom prst="rect">
                <a:avLst/>
              </a:prstGeom>
              <a:blipFill>
                <a:blip r:embed="rId7"/>
                <a:stretch>
                  <a:fillRect l="-2865" t="-14286" r="-156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/>
              <p:nvPr/>
            </p:nvSpPr>
            <p:spPr>
              <a:xfrm>
                <a:off x="1501443" y="5930116"/>
                <a:ext cx="4426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2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) 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Also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the two factors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43" y="5930116"/>
                <a:ext cx="4426981" cy="523220"/>
              </a:xfrm>
              <a:prstGeom prst="rect">
                <a:avLst/>
              </a:prstGeom>
              <a:blipFill>
                <a:blip r:embed="rId8"/>
                <a:stretch>
                  <a:fillRect l="-2857" t="-14286" r="-2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50577</TotalTime>
  <Words>2361</Words>
  <Application>Microsoft Macintosh PowerPoint</Application>
  <PresentationFormat>On-screen Show (4:3)</PresentationFormat>
  <Paragraphs>409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1354</cp:revision>
  <dcterms:created xsi:type="dcterms:W3CDTF">2014-03-14T23:52:55Z</dcterms:created>
  <dcterms:modified xsi:type="dcterms:W3CDTF">2023-10-30T16:54:57Z</dcterms:modified>
</cp:coreProperties>
</file>