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529" r:id="rId2"/>
    <p:sldId id="618" r:id="rId3"/>
    <p:sldId id="571" r:id="rId4"/>
    <p:sldId id="576" r:id="rId5"/>
    <p:sldId id="619" r:id="rId6"/>
    <p:sldId id="620" r:id="rId7"/>
    <p:sldId id="605" r:id="rId8"/>
    <p:sldId id="628" r:id="rId9"/>
    <p:sldId id="606" r:id="rId10"/>
    <p:sldId id="630" r:id="rId11"/>
    <p:sldId id="629" r:id="rId12"/>
    <p:sldId id="609" r:id="rId13"/>
    <p:sldId id="631" r:id="rId14"/>
    <p:sldId id="615" r:id="rId15"/>
    <p:sldId id="633" r:id="rId16"/>
    <p:sldId id="616" r:id="rId17"/>
    <p:sldId id="636" r:id="rId18"/>
    <p:sldId id="637" r:id="rId19"/>
    <p:sldId id="634" r:id="rId20"/>
    <p:sldId id="610" r:id="rId21"/>
    <p:sldId id="621" r:id="rId22"/>
    <p:sldId id="611" r:id="rId23"/>
    <p:sldId id="600" r:id="rId24"/>
    <p:sldId id="625" r:id="rId25"/>
    <p:sldId id="638" r:id="rId26"/>
    <p:sldId id="579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E177C"/>
    <a:srgbClr val="762416"/>
    <a:srgbClr val="EA968D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68"/>
    <p:restoredTop sz="76309" autoAdjust="0"/>
  </p:normalViewPr>
  <p:slideViewPr>
    <p:cSldViewPr>
      <p:cViewPr varScale="1">
        <p:scale>
          <a:sx n="82" d="100"/>
          <a:sy n="82" d="100"/>
        </p:scale>
        <p:origin x="176" y="4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90065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81865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7218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1456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9805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2410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9762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399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8866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0431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853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7493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144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0606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7113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1935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784428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969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737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4851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327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968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1941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22900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2845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2022-09-28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0.png"/><Relationship Id="rId7" Type="http://schemas.openxmlformats.org/officeDocument/2006/relationships/image" Target="../media/image7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74.png"/><Relationship Id="rId4" Type="http://schemas.openxmlformats.org/officeDocument/2006/relationships/image" Target="../media/image71.png"/><Relationship Id="rId9" Type="http://schemas.openxmlformats.org/officeDocument/2006/relationships/image" Target="../media/image7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jpeg"/><Relationship Id="rId5" Type="http://schemas.openxmlformats.org/officeDocument/2006/relationships/image" Target="../media/image20.png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5" Type="http://schemas.openxmlformats.org/officeDocument/2006/relationships/image" Target="../media/image55.png"/><Relationship Id="rId4" Type="http://schemas.openxmlformats.org/officeDocument/2006/relationships/image" Target="../media/image4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8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6.png"/><Relationship Id="rId4" Type="http://schemas.openxmlformats.org/officeDocument/2006/relationships/image" Target="../media/image5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1.jpe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image" Target="../media/image6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7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at least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FC705AD-670C-F845-A33C-656904B8D059}"/>
              </a:ext>
            </a:extLst>
          </p:cNvPr>
          <p:cNvSpPr/>
          <p:nvPr/>
        </p:nvSpPr>
        <p:spPr>
          <a:xfrm>
            <a:off x="754632" y="2909073"/>
            <a:ext cx="8209856" cy="2936896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E8B289-36AE-254F-B680-8454C5A1EEE4}"/>
                  </a:ext>
                </a:extLst>
              </p:cNvPr>
              <p:cNvSpPr/>
              <p:nvPr/>
            </p:nvSpPr>
            <p:spPr>
              <a:xfrm>
                <a:off x="1521531" y="4006552"/>
                <a:ext cx="797793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and 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tells us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Subtract the two answers to get a guess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E8B289-36AE-254F-B680-8454C5A1E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531" y="4006552"/>
                <a:ext cx="7977935" cy="830997"/>
              </a:xfrm>
              <a:prstGeom prst="rect">
                <a:avLst/>
              </a:prstGeom>
              <a:blipFill>
                <a:blip r:embed="rId5"/>
                <a:stretch>
                  <a:fillRect l="-1274" t="-2985" b="-13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2BE46F-98FC-024B-9E2D-B7AF66DAF546}"/>
                  </a:ext>
                </a:extLst>
              </p:cNvPr>
              <p:cNvSpPr/>
              <p:nvPr/>
            </p:nvSpPr>
            <p:spPr>
              <a:xfrm>
                <a:off x="1202577" y="3483735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Repeat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times: </a:t>
                </a: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2BE46F-98FC-024B-9E2D-B7AF66DAF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577" y="3483735"/>
                <a:ext cx="7977935" cy="461665"/>
              </a:xfrm>
              <a:prstGeom prst="rect">
                <a:avLst/>
              </a:prstGeom>
              <a:blipFill>
                <a:blip r:embed="rId6"/>
                <a:stretch>
                  <a:fillRect l="-111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16CD11-D5F9-8F45-874A-386AFB91767F}"/>
                  </a:ext>
                </a:extLst>
              </p:cNvPr>
              <p:cNvSpPr/>
              <p:nvPr/>
            </p:nvSpPr>
            <p:spPr>
              <a:xfrm>
                <a:off x="1187624" y="4880248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Compute the majority of all such guesses and set the bit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16CD11-D5F9-8F45-874A-386AFB917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4880248"/>
                <a:ext cx="7977935" cy="461665"/>
              </a:xfrm>
              <a:prstGeom prst="rect">
                <a:avLst/>
              </a:prstGeom>
              <a:blipFill>
                <a:blip r:embed="rId7"/>
                <a:stretch>
                  <a:fillRect l="-1272" t="-8108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C19F81-E1B0-F544-9C1A-609F1198295A}"/>
                  </a:ext>
                </a:extLst>
              </p:cNvPr>
              <p:cNvSpPr/>
              <p:nvPr/>
            </p:nvSpPr>
            <p:spPr>
              <a:xfrm>
                <a:off x="779240" y="2993399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Repeat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C19F81-E1B0-F544-9C1A-609F11982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240" y="2993399"/>
                <a:ext cx="7977935" cy="461665"/>
              </a:xfrm>
              <a:prstGeom prst="rect">
                <a:avLst/>
              </a:prstGeom>
              <a:blipFill>
                <a:blip r:embed="rId8"/>
                <a:stretch>
                  <a:fillRect l="-111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E74DC-CA5D-B646-8FB9-FCD8C84041F4}"/>
                  </a:ext>
                </a:extLst>
              </p:cNvPr>
              <p:cNvSpPr/>
              <p:nvPr/>
            </p:nvSpPr>
            <p:spPr>
              <a:xfrm>
                <a:off x="770529" y="5384304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Output the concatenation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E74DC-CA5D-B646-8FB9-FCD8C8404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5384304"/>
                <a:ext cx="7977935" cy="461665"/>
              </a:xfrm>
              <a:prstGeom prst="rect">
                <a:avLst/>
              </a:prstGeom>
              <a:blipFill>
                <a:blip r:embed="rId9"/>
                <a:stretch>
                  <a:fillRect l="-111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91D6966A-C01A-3C45-8B8C-4F8542BDFBCB}"/>
              </a:ext>
            </a:extLst>
          </p:cNvPr>
          <p:cNvSpPr/>
          <p:nvPr/>
        </p:nvSpPr>
        <p:spPr>
          <a:xfrm>
            <a:off x="779240" y="242088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Inverter A: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59EB243-3882-4841-B4D2-36B3DFF37B26}"/>
              </a:ext>
            </a:extLst>
          </p:cNvPr>
          <p:cNvSpPr/>
          <p:nvPr/>
        </p:nvSpPr>
        <p:spPr>
          <a:xfrm>
            <a:off x="820107" y="6126052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Analysis: Chernoff + Union Bound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48BEF62A-4F2E-482D-8DED-52992330B442}"/>
              </a:ext>
            </a:extLst>
          </p:cNvPr>
          <p:cNvSpPr txBox="1">
            <a:spLocks/>
          </p:cNvSpPr>
          <p:nvPr/>
        </p:nvSpPr>
        <p:spPr>
          <a:xfrm>
            <a:off x="20543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 proved a weaker version in L6: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2728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BE42647-E1FC-034A-8543-E53BC19F81AB}"/>
              </a:ext>
            </a:extLst>
          </p:cNvPr>
          <p:cNvSpPr/>
          <p:nvPr/>
        </p:nvSpPr>
        <p:spPr>
          <a:xfrm>
            <a:off x="754632" y="3045366"/>
            <a:ext cx="8209856" cy="891055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at least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98E87C-ADC3-BD41-9214-A4C3BCF4FFC4}"/>
                  </a:ext>
                </a:extLst>
              </p:cNvPr>
              <p:cNvSpPr/>
              <p:nvPr/>
            </p:nvSpPr>
            <p:spPr>
              <a:xfrm>
                <a:off x="755576" y="3105424"/>
                <a:ext cx="797793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and 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tells us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Subtract the two answers to get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98E87C-ADC3-BD41-9214-A4C3BCF4F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05424"/>
                <a:ext cx="7977935" cy="830997"/>
              </a:xfrm>
              <a:prstGeom prst="rect">
                <a:avLst/>
              </a:prstGeom>
              <a:blipFill>
                <a:blip r:embed="rId5"/>
                <a:stretch>
                  <a:fillRect l="-1111"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9F7E38-3B67-BB4C-93DA-65DA4DC5238B}"/>
                  </a:ext>
                </a:extLst>
              </p:cNvPr>
              <p:cNvSpPr/>
              <p:nvPr/>
            </p:nvSpPr>
            <p:spPr>
              <a:xfrm>
                <a:off x="770529" y="4168182"/>
                <a:ext cx="9634119" cy="2523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i="1" u="sng" dirty="0">
                    <a:ea typeface="Cambria Math" panose="02040503050406030204" pitchFamily="18" charset="0"/>
                  </a:rPr>
                  <a:t>Proof:</a:t>
                </a: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</m:oMath>
                </a14:m>
                <a:r>
                  <a:rPr lang="en-US" sz="2400" dirty="0"/>
                  <a:t>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correctly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predicts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and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correctly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predicts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wrong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𝑷𝒓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</a:rPr>
                              <m:t>predicts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</a:rPr>
                              <m:t>wrong</m:t>
                            </m:r>
                          </m:e>
                        </m:d>
                      </m:e>
                    </m:func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400" b="1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𝑷𝒓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sz="2400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1" dirty="0">
                                  <a:solidFill>
                                    <a:srgbClr val="FF0000"/>
                                  </a:solidFill>
                                </a:rPr>
                                <m:t>predicts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𝒓</m:t>
                                  </m:r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𝒆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400" b="1" dirty="0">
                                  <a:solidFill>
                                    <a:srgbClr val="FF0000"/>
                                  </a:solidFill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b="1" dirty="0">
                                  <a:solidFill>
                                    <a:srgbClr val="FF0000"/>
                                  </a:solidFill>
                                </a:rPr>
                                <m:t>wrong</m:t>
                              </m:r>
                            </m:e>
                          </m:d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	      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+1/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9F7E38-3B67-BB4C-93DA-65DA4DC52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4168182"/>
                <a:ext cx="9634119" cy="2523127"/>
              </a:xfrm>
              <a:prstGeom prst="rect">
                <a:avLst/>
              </a:prstGeom>
              <a:blipFill>
                <a:blip r:embed="rId6"/>
                <a:stretch>
                  <a:fillRect l="-92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1325FC0C-3ED3-1744-8815-A856046F456A}"/>
              </a:ext>
            </a:extLst>
          </p:cNvPr>
          <p:cNvSpPr/>
          <p:nvPr/>
        </p:nvSpPr>
        <p:spPr>
          <a:xfrm>
            <a:off x="7596336" y="5754742"/>
            <a:ext cx="18058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i="1" dirty="0">
                <a:solidFill>
                  <a:srgbClr val="FF0000"/>
                </a:solidFill>
              </a:rPr>
              <a:t>(by union bound)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9AEB4C8A-BFEA-3B19-62A2-703ADA339A8C}"/>
              </a:ext>
            </a:extLst>
          </p:cNvPr>
          <p:cNvSpPr txBox="1">
            <a:spLocks/>
          </p:cNvSpPr>
          <p:nvPr/>
        </p:nvSpPr>
        <p:spPr>
          <a:xfrm>
            <a:off x="20543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Who’s the culprit here?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142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5258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Real Proof of the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1650775"/>
                <a:ext cx="7488832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50775"/>
                <a:ext cx="7488832" cy="783804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(after averaging) that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BB606F6A-73EC-9B1A-C861-46D28551E6A8}"/>
              </a:ext>
            </a:extLst>
          </p:cNvPr>
          <p:cNvSpPr/>
          <p:nvPr/>
        </p:nvSpPr>
        <p:spPr>
          <a:xfrm>
            <a:off x="747113" y="2744586"/>
            <a:ext cx="77853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For a minute, assume we have a bit of help/advice.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3D3CF2-B4B4-B948-05DD-EAEB920D3A97}"/>
              </a:ext>
            </a:extLst>
          </p:cNvPr>
          <p:cNvSpPr/>
          <p:nvPr/>
        </p:nvSpPr>
        <p:spPr>
          <a:xfrm>
            <a:off x="754632" y="3284984"/>
            <a:ext cx="6409656" cy="1368152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8892D4-04ED-3C41-01FB-07095CAA2D84}"/>
                  </a:ext>
                </a:extLst>
              </p:cNvPr>
              <p:cNvSpPr/>
              <p:nvPr/>
            </p:nvSpPr>
            <p:spPr>
              <a:xfrm>
                <a:off x="755577" y="3345042"/>
                <a:ext cx="6264696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ask the Oracle to tells us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 </a:t>
                </a:r>
                <a:r>
                  <a:rPr lang="en-US" sz="2400" dirty="0"/>
                  <a:t>and ask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 us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Subtract the two answers to get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8892D4-04ED-3C41-01FB-07095CAA2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7" y="3345042"/>
                <a:ext cx="6264696" cy="1200329"/>
              </a:xfrm>
              <a:prstGeom prst="rect">
                <a:avLst/>
              </a:prstGeom>
              <a:blipFill>
                <a:blip r:embed="rId5"/>
                <a:stretch>
                  <a:fillRect l="-1619" t="-3125" r="-40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9147BFCD-A12C-93DE-01EF-7B5D1A1DD91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25" t="10335" r="20470" b="3420"/>
          <a:stretch/>
        </p:blipFill>
        <p:spPr>
          <a:xfrm>
            <a:off x="7230185" y="1465127"/>
            <a:ext cx="1913815" cy="19389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329FC4-7ABC-4BC8-F69E-B3922AEBF046}"/>
                  </a:ext>
                </a:extLst>
              </p:cNvPr>
              <p:cNvSpPr/>
              <p:nvPr/>
            </p:nvSpPr>
            <p:spPr>
              <a:xfrm>
                <a:off x="770529" y="4907034"/>
                <a:ext cx="9634119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i="1" u="sng" dirty="0">
                    <a:ea typeface="Cambria Math" panose="02040503050406030204" pitchFamily="18" charset="0"/>
                  </a:rPr>
                  <a:t>Proof:</a:t>
                </a: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</m:oMath>
                </a14:m>
                <a:r>
                  <a:rPr lang="en-US" sz="2400" dirty="0"/>
                  <a:t>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correctly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𝑷𝒓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 b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</a:rPr>
                              <m:t>predicts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b>
                                    <m:r>
                                      <a:rPr lang="en-US" sz="24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b="1" dirty="0">
                                <a:solidFill>
                                  <a:srgbClr val="FF0000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1" i="0" dirty="0" smtClean="0">
                                <a:solidFill>
                                  <a:srgbClr val="FF0000"/>
                                </a:solidFill>
                              </a:rPr>
                              <m:t>correctly</m:t>
                            </m:r>
                          </m:e>
                        </m:d>
                      </m:e>
                    </m:func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+1/2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0329FC4-7ABC-4BC8-F69E-B3922AEB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4907034"/>
                <a:ext cx="9634119" cy="983218"/>
              </a:xfrm>
              <a:prstGeom prst="rect">
                <a:avLst/>
              </a:prstGeom>
              <a:blipFill>
                <a:blip r:embed="rId7"/>
                <a:stretch>
                  <a:fillRect l="-921" t="-5128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B1732C08-5F8B-403E-6C16-59B6A69BBA2D}"/>
              </a:ext>
            </a:extLst>
          </p:cNvPr>
          <p:cNvSpPr/>
          <p:nvPr/>
        </p:nvSpPr>
        <p:spPr>
          <a:xfrm>
            <a:off x="8532440" y="6237312"/>
            <a:ext cx="360040" cy="38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A067518-7C7D-97C9-AC08-ECA2FCC316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129" y="1522737"/>
            <a:ext cx="2603871" cy="17372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6F85BDB-485F-4FD8-21E7-38E84C1F8857}"/>
              </a:ext>
            </a:extLst>
          </p:cNvPr>
          <p:cNvSpPr/>
          <p:nvPr/>
        </p:nvSpPr>
        <p:spPr>
          <a:xfrm>
            <a:off x="899592" y="663079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(attributed to Charlie </a:t>
            </a:r>
            <a:r>
              <a:rPr lang="en-US" sz="2400" dirty="0" err="1"/>
              <a:t>Rackoff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361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5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5000">
                                          <p:val>
                                            <p:strVal val="ppt_x+-0.0500*(ppt_x*0.9511+(1-ppt_y)*0.3090)"/>
                                          </p:val>
                                        </p:tav>
                                        <p:tav tm="10000">
                                          <p:val>
                                            <p:strVal val="ppt_x+-0.1000*(ppt_x*0.8090+(1-ppt_y)*0.5878)"/>
                                          </p:val>
                                        </p:tav>
                                        <p:tav tm="15000">
                                          <p:val>
                                            <p:strVal val="ppt_x+-0.1500*(ppt_x*0.5878+(1-ppt_y)*0.8090)"/>
                                          </p:val>
                                        </p:tav>
                                        <p:tav tm="20000">
                                          <p:val>
                                            <p:strVal val="ppt_x+-0.2000*(ppt_x*0.3090+(1-ppt_y)*0.9511)"/>
                                          </p:val>
                                        </p:tav>
                                        <p:tav tm="25000">
                                          <p:val>
                                            <p:strVal val="ppt_x+-0.2500*(ppt_x*-0.0000+(1-ppt_y)*1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x+-0.3000*(ppt_x*-0.3090+(1-ppt_y)*0.9511)"/>
                                          </p:val>
                                        </p:tav>
                                        <p:tav tm="35000">
                                          <p:val>
                                            <p:strVal val="ppt_x+-0.3500*(ppt_x*-0.5878+(1-ppt_y)*0.8090)"/>
                                          </p:val>
                                        </p:tav>
                                        <p:tav tm="40000">
                                          <p:val>
                                            <p:strVal val="ppt_x+-0.4000*(ppt_x*-0.8090+(1-ppt_y)*0.5878)"/>
                                          </p:val>
                                        </p:tav>
                                        <p:tav tm="45000">
                                          <p:val>
                                            <p:strVal val="ppt_x+-0.4500*(ppt_x*-0.9511+(1-ppt_y)*0.3090)"/>
                                          </p:val>
                                        </p:tav>
                                        <p:tav tm="50000">
                                          <p:val>
                                            <p:strVal val="ppt_x+-0.5000*(ppt_x*-1.0000+(1-ppt_y)*-0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x+-0.5500*(ppt_x*-0.9511+(1-ppt_y)*-0.3090)"/>
                                          </p:val>
                                        </p:tav>
                                        <p:tav tm="60000">
                                          <p:val>
                                            <p:strVal val="ppt_x+-0.6000*(ppt_x*-0.8090+(1-ppt_y)*-0.5878)"/>
                                          </p:val>
                                        </p:tav>
                                        <p:tav tm="65000">
                                          <p:val>
                                            <p:strVal val="ppt_x+-0.6500*(ppt_x*-0.5878+(1-ppt_y)*-0.8090)"/>
                                          </p:val>
                                        </p:tav>
                                        <p:tav tm="70000">
                                          <p:val>
                                            <p:strVal val="ppt_x+-0.7000*(ppt_x*-0.3090+(1-ppt_y)*-0.9511)"/>
                                          </p:val>
                                        </p:tav>
                                        <p:tav tm="75000">
                                          <p:val>
                                            <p:strVal val="ppt_x+-0.7500*(ppt_x*0.0000+(1-ppt_y)*-1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x+-0.8000*(ppt_x*0.3090+(1-ppt_y)*-0.9511)"/>
                                          </p:val>
                                        </p:tav>
                                        <p:tav tm="85000">
                                          <p:val>
                                            <p:strVal val="ppt_x+-0.8500*(ppt_x*0.5878+(1-ppt_y)*-0.8090)"/>
                                          </p:val>
                                        </p:tav>
                                        <p:tav tm="90000">
                                          <p:val>
                                            <p:strVal val="ppt_x+-0.9000*(ppt_x*0.8090+(1-ppt_y)*-0.5878)"/>
                                          </p:val>
                                        </p:tav>
                                        <p:tav tm="95000">
                                          <p:val>
                                            <p:strVal val="ppt_x+-0.9500*(ppt_x*0.9511+(1-ppt_y)*-0.3090)"/>
                                          </p:val>
                                        </p:tav>
                                        <p:tav tm="100000">
                                          <p:val>
                                            <p:strVal val="ppt_x+-1.0000*(ppt_x*1.0000+(1-ppt_y)*0.0000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-0.0500*(ppt_x*0.3090-(1-ppt_y)*0.9511)"/>
                                          </p:val>
                                        </p:tav>
                                        <p:tav tm="10000">
                                          <p:val>
                                            <p:strVal val="ppt_y+-0.1000*(ppt_x*0.5878-(1-ppt_y)*0.8090)"/>
                                          </p:val>
                                        </p:tav>
                                        <p:tav tm="15000">
                                          <p:val>
                                            <p:strVal val="ppt_y+-0.1500*(ppt_x*0.8090-(1-ppt_y)*0.5878)"/>
                                          </p:val>
                                        </p:tav>
                                        <p:tav tm="20000">
                                          <p:val>
                                            <p:strVal val="ppt_y+-0.2000*(ppt_x*0.9511-(1-ppt_y)*0.3090)"/>
                                          </p:val>
                                        </p:tav>
                                        <p:tav tm="25000">
                                          <p:val>
                                            <p:strVal val="ppt_y+-0.2500*(ppt_x*1.0000-(1-ppt_y)*-0.0000)"/>
                                          </p:val>
                                        </p:tav>
                                        <p:tav tm="30000">
                                          <p:val>
                                            <p:strVal val="ppt_y+-0.3000*(ppt_x*0.9511-(1-ppt_y)*-0.3090)"/>
                                          </p:val>
                                        </p:tav>
                                        <p:tav tm="35000">
                                          <p:val>
                                            <p:strVal val="ppt_y+-0.3500*(ppt_x*0.8090-(1-ppt_y)*-0.5878)"/>
                                          </p:val>
                                        </p:tav>
                                        <p:tav tm="40000">
                                          <p:val>
                                            <p:strVal val="ppt_y+-0.4000*(ppt_x*0.5878-(1-ppt_y)*-0.8090)"/>
                                          </p:val>
                                        </p:tav>
                                        <p:tav tm="45000">
                                          <p:val>
                                            <p:strVal val="ppt_y+-0.4500*(ppt_x*0.3090-(1-ppt_y)*-0.9511)"/>
                                          </p:val>
                                        </p:tav>
                                        <p:tav tm="50000">
                                          <p:val>
                                            <p:strVal val="ppt_y+-0.5000*(ppt_x*-0.0000-(1-ppt_y)*-1.0000)"/>
                                          </p:val>
                                        </p:tav>
                                        <p:tav tm="55000">
                                          <p:val>
                                            <p:strVal val="ppt_y+-0.5500*(ppt_x*-0.3090-(1-ppt_y)*-0.9511)"/>
                                          </p:val>
                                        </p:tav>
                                        <p:tav tm="60000">
                                          <p:val>
                                            <p:strVal val="ppt_y+-0.6000*(ppt_x*-0.5878-(1-ppt_y)*-0.8090)"/>
                                          </p:val>
                                        </p:tav>
                                        <p:tav tm="65000">
                                          <p:val>
                                            <p:strVal val="ppt_y+-0.6500*(ppt_x*-0.8090-(1-ppt_y)*-0.5878)"/>
                                          </p:val>
                                        </p:tav>
                                        <p:tav tm="70000">
                                          <p:val>
                                            <p:strVal val="ppt_y+-0.7000*(ppt_x*-0.9511-(1-ppt_y)*-0.3090)"/>
                                          </p:val>
                                        </p:tav>
                                        <p:tav tm="75000">
                                          <p:val>
                                            <p:strVal val="ppt_y+-0.7500*(ppt_x*-1.0000-(1-ppt_y)*0.0000)"/>
                                          </p:val>
                                        </p:tav>
                                        <p:tav tm="80000">
                                          <p:val>
                                            <p:strVal val="ppt_y+-0.8000*(ppt_x*-0.9511-(1-ppt_y)*0.3090)"/>
                                          </p:val>
                                        </p:tav>
                                        <p:tav tm="85000">
                                          <p:val>
                                            <p:strVal val="ppt_y+-0.8500*(ppt_x*-0.8090-(1-ppt_y)*0.5878)"/>
                                          </p:val>
                                        </p:tav>
                                        <p:tav tm="90000">
                                          <p:val>
                                            <p:strVal val="ppt_y+-0.9000*(ppt_x*-0.5878-(1-ppt_y)*0.8090)"/>
                                          </p:val>
                                        </p:tav>
                                        <p:tav tm="95000">
                                          <p:val>
                                            <p:strVal val="ppt_y+-0.9500*(ppt_x*-0.3090-(1-ppt_y)*0.9511)"/>
                                          </p:val>
                                        </p:tav>
                                        <p:tav tm="100000">
                                          <p:val>
                                            <p:strVal val="ppt_y+-1.0000*(ppt_x*0.0000-(1-ppt_y)*1.0000)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/>
      <p:bldP spid="13" grpId="0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238673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Real Proof of the GL Theorem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1650775"/>
                <a:ext cx="7488832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50775"/>
                <a:ext cx="7488832" cy="783804"/>
              </a:xfrm>
              <a:prstGeom prst="rect">
                <a:avLst/>
              </a:prstGeom>
              <a:blipFill>
                <a:blip r:embed="rId3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Assume (after averaging) that for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63D3CF2-B4B4-B948-05DD-EAEB920D3A97}"/>
              </a:ext>
            </a:extLst>
          </p:cNvPr>
          <p:cNvSpPr/>
          <p:nvPr/>
        </p:nvSpPr>
        <p:spPr>
          <a:xfrm>
            <a:off x="754632" y="3284984"/>
            <a:ext cx="8137848" cy="891055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8892D4-04ED-3C41-01FB-07095CAA2D84}"/>
                  </a:ext>
                </a:extLst>
              </p:cNvPr>
              <p:cNvSpPr/>
              <p:nvPr/>
            </p:nvSpPr>
            <p:spPr>
              <a:xfrm>
                <a:off x="755576" y="3345042"/>
                <a:ext cx="7957391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,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guess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ask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 us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Subtract the two to get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E8892D4-04ED-3C41-01FB-07095CAA2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45042"/>
                <a:ext cx="7957391" cy="830997"/>
              </a:xfrm>
              <a:prstGeom prst="rect">
                <a:avLst/>
              </a:prstGeom>
              <a:blipFill>
                <a:blip r:embed="rId5"/>
                <a:stretch>
                  <a:fillRect l="-1276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>
            <a:extLst>
              <a:ext uri="{FF2B5EF4-FFF2-40B4-BE49-F238E27FC236}">
                <a16:creationId xmlns:a16="http://schemas.microsoft.com/office/drawing/2014/main" id="{0A067518-7C7D-97C9-AC08-ECA2FCC316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0129" y="1522737"/>
            <a:ext cx="2603871" cy="173727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DD8E419-CF86-ACBC-6DBF-26C1A32E3AFF}"/>
              </a:ext>
            </a:extLst>
          </p:cNvPr>
          <p:cNvSpPr/>
          <p:nvPr/>
        </p:nvSpPr>
        <p:spPr>
          <a:xfrm>
            <a:off x="732928" y="4490283"/>
            <a:ext cx="7957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If our guesses are all correct, then the analysis works out just as before.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869104-12FB-6DA8-0255-88504046291C}"/>
                  </a:ext>
                </a:extLst>
              </p:cNvPr>
              <p:cNvSpPr/>
              <p:nvPr/>
            </p:nvSpPr>
            <p:spPr>
              <a:xfrm>
                <a:off x="732926" y="5431578"/>
                <a:ext cx="909565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But what’s the chance…?  </a:t>
                </a:r>
              </a:p>
              <a:p>
                <a:r>
                  <a:rPr lang="en-US" sz="2400" dirty="0"/>
                  <a:t>The number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’s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</m:t>
                        </m:r>
                        <m: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F869104-12FB-6DA8-0255-8850404629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26" y="5431578"/>
                <a:ext cx="9095657" cy="830997"/>
              </a:xfrm>
              <a:prstGeom prst="rect">
                <a:avLst/>
              </a:prstGeom>
              <a:blipFill>
                <a:blip r:embed="rId7"/>
                <a:stretch>
                  <a:fillRect l="-976" t="-606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5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DCDFE73-D3B3-B6E8-56D7-7B568BBA8E2B}"/>
              </a:ext>
            </a:extLst>
          </p:cNvPr>
          <p:cNvSpPr/>
          <p:nvPr/>
        </p:nvSpPr>
        <p:spPr>
          <a:xfrm>
            <a:off x="449288" y="2996952"/>
            <a:ext cx="8515200" cy="2502911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107504" y="188640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Parsimony in Guessing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6CC8F2-1039-C796-B4CE-C4AB05156130}"/>
                  </a:ext>
                </a:extLst>
              </p:cNvPr>
              <p:cNvSpPr/>
              <p:nvPr/>
            </p:nvSpPr>
            <p:spPr>
              <a:xfrm>
                <a:off x="449288" y="1040689"/>
                <a:ext cx="8515200" cy="8854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random “seed vectors”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sz="2400" dirty="0"/>
                  <a:t>, and 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guess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for all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76CC8F2-1039-C796-B4CE-C4AB051561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88" y="1040689"/>
                <a:ext cx="8515200" cy="885435"/>
              </a:xfrm>
              <a:prstGeom prst="rect">
                <a:avLst/>
              </a:prstGeom>
              <a:blipFill>
                <a:blip r:embed="rId3"/>
                <a:stretch>
                  <a:fillRect l="-1190" t="-2857" b="-1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0F7587-FC4F-7EB5-A87C-1DE88D806263}"/>
                  </a:ext>
                </a:extLst>
              </p:cNvPr>
              <p:cNvSpPr/>
              <p:nvPr/>
            </p:nvSpPr>
            <p:spPr>
              <a:xfrm>
                <a:off x="449288" y="1916832"/>
                <a:ext cx="8694712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probability that all guesses are correct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func>
                              <m:func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e>
                            </m:func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=1/(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sz="2400" dirty="0"/>
                  <a:t> which is not bad.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70F7587-FC4F-7EB5-A87C-1DE88D8062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88" y="1916832"/>
                <a:ext cx="8694712" cy="983218"/>
              </a:xfrm>
              <a:prstGeom prst="rect">
                <a:avLst/>
              </a:prstGeom>
              <a:blipFill>
                <a:blip r:embed="rId4"/>
                <a:stretch>
                  <a:fillRect l="-1168"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E860FC-1337-C3E5-B033-D30AA4B70CAD}"/>
                  </a:ext>
                </a:extLst>
              </p:cNvPr>
              <p:cNvSpPr/>
              <p:nvPr/>
            </p:nvSpPr>
            <p:spPr>
              <a:xfrm>
                <a:off x="471718" y="3072536"/>
                <a:ext cx="8371184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From the seed vectors, generate many more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 denote all possible non-empty subsets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{1,2,…,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+1)}.</m:t>
                        </m:r>
                      </m:e>
                    </m:func>
                  </m:oMath>
                </a14:m>
                <a:r>
                  <a:rPr lang="en-US" sz="2400" dirty="0"/>
                  <a:t> We will let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E860FC-1337-C3E5-B033-D30AA4B70C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18" y="3072536"/>
                <a:ext cx="8371184" cy="1569660"/>
              </a:xfrm>
              <a:prstGeom prst="rect">
                <a:avLst/>
              </a:prstGeom>
              <a:blipFill>
                <a:blip r:embed="rId5"/>
                <a:stretch>
                  <a:fillRect l="-1059" t="-1600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51004-86A5-6CBE-ED44-752D1E2E3054}"/>
                  </a:ext>
                </a:extLst>
              </p:cNvPr>
              <p:cNvSpPr txBox="1"/>
              <p:nvPr/>
            </p:nvSpPr>
            <p:spPr>
              <a:xfrm>
                <a:off x="1043608" y="4792954"/>
                <a:ext cx="7416824" cy="5652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       and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AB51004-86A5-6CBE-ED44-752D1E2E3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792954"/>
                <a:ext cx="7416824" cy="565283"/>
              </a:xfrm>
              <a:prstGeom prst="rect">
                <a:avLst/>
              </a:prstGeom>
              <a:blipFill>
                <a:blip r:embed="rId6"/>
                <a:stretch>
                  <a:fillRect t="-8889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F5755E-4C9F-0F6A-0CD0-7E92083BCB7B}"/>
                  </a:ext>
                </a:extLst>
              </p:cNvPr>
              <p:cNvSpPr/>
              <p:nvPr/>
            </p:nvSpPr>
            <p:spPr>
              <a:xfrm>
                <a:off x="475565" y="5730768"/>
                <a:ext cx="8371184" cy="866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Key Observation:  </a:t>
                </a:r>
                <a:r>
                  <a:rPr lang="en-US" sz="2400" dirty="0"/>
                  <a:t>If the guesses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+1)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sz="2400" dirty="0"/>
                  <a:t> are all correct, then so are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F5755E-4C9F-0F6A-0CD0-7E92083BC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65" y="5730768"/>
                <a:ext cx="8371184" cy="866584"/>
              </a:xfrm>
              <a:prstGeom prst="rect">
                <a:avLst/>
              </a:prstGeom>
              <a:blipFill>
                <a:blip r:embed="rId7"/>
                <a:stretch>
                  <a:fillRect l="-1212" t="-4348" b="-14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309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/>
      <p:bldP spid="4" grpId="0"/>
      <p:bldP spid="5" grpId="0"/>
      <p:bldP spid="7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C705AD-670C-F845-A33C-656904B8D059}"/>
              </a:ext>
            </a:extLst>
          </p:cNvPr>
          <p:cNvSpPr/>
          <p:nvPr/>
        </p:nvSpPr>
        <p:spPr>
          <a:xfrm>
            <a:off x="539552" y="1444079"/>
            <a:ext cx="8209856" cy="4577209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E8B289-36AE-254F-B680-8454C5A1EEE4}"/>
                  </a:ext>
                </a:extLst>
              </p:cNvPr>
              <p:cNvSpPr/>
              <p:nvPr/>
            </p:nvSpPr>
            <p:spPr>
              <a:xfrm>
                <a:off x="1306452" y="4181871"/>
                <a:ext cx="7211980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tells us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XOR P’s reply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to get a guess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8E8B289-36AE-254F-B680-8454C5A1EE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452" y="4181871"/>
                <a:ext cx="7211980" cy="830997"/>
              </a:xfrm>
              <a:prstGeom prst="rect">
                <a:avLst/>
              </a:prstGeom>
              <a:blipFill>
                <a:blip r:embed="rId3"/>
                <a:stretch>
                  <a:fillRect l="-1230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2BE46F-98FC-024B-9E2D-B7AF66DAF546}"/>
                  </a:ext>
                </a:extLst>
              </p:cNvPr>
              <p:cNvSpPr/>
              <p:nvPr/>
            </p:nvSpPr>
            <p:spPr>
              <a:xfrm>
                <a:off x="987497" y="3659054"/>
                <a:ext cx="7977935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Repeat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𝟏𝟎𝟎</m:t>
                    </m:r>
                    <m:r>
                      <a:rPr lang="en-US" sz="24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  <m:sSup>
                      <m:sSupPr>
                        <m:ctrlP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US" sz="2400" dirty="0"/>
                  <a:t>times: </a:t>
                </a:r>
              </a:p>
            </p:txBody>
          </p:sp>
        </mc:Choice>
        <mc:Fallback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3E2BE46F-98FC-024B-9E2D-B7AF66DAF5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497" y="3659054"/>
                <a:ext cx="7977935" cy="470000"/>
              </a:xfrm>
              <a:prstGeom prst="rect">
                <a:avLst/>
              </a:prstGeom>
              <a:blipFill>
                <a:blip r:embed="rId4"/>
                <a:stretch>
                  <a:fillRect l="-111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16CD11-D5F9-8F45-874A-386AFB91767F}"/>
                  </a:ext>
                </a:extLst>
              </p:cNvPr>
              <p:cNvSpPr/>
              <p:nvPr/>
            </p:nvSpPr>
            <p:spPr>
              <a:xfrm>
                <a:off x="972544" y="5055567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Compute the majority of all such guesses and set the bit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616CD11-D5F9-8F45-874A-386AFB9176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544" y="5055567"/>
                <a:ext cx="7977935" cy="461665"/>
              </a:xfrm>
              <a:prstGeom prst="rect">
                <a:avLst/>
              </a:prstGeom>
              <a:blipFill>
                <a:blip r:embed="rId5"/>
                <a:stretch>
                  <a:fillRect l="-1113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C19F81-E1B0-F544-9C1A-609F1198295A}"/>
                  </a:ext>
                </a:extLst>
              </p:cNvPr>
              <p:cNvSpPr/>
              <p:nvPr/>
            </p:nvSpPr>
            <p:spPr>
              <a:xfrm>
                <a:off x="564160" y="3168718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Repeat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/>
                  <a:t>: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7C19F81-E1B0-F544-9C1A-609F119829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160" y="3168718"/>
                <a:ext cx="7977935" cy="461665"/>
              </a:xfrm>
              <a:prstGeom prst="rect">
                <a:avLst/>
              </a:prstGeom>
              <a:blipFill>
                <a:blip r:embed="rId6"/>
                <a:stretch>
                  <a:fillRect l="-1272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E74DC-CA5D-B646-8FB9-FCD8C84041F4}"/>
                  </a:ext>
                </a:extLst>
              </p:cNvPr>
              <p:cNvSpPr/>
              <p:nvPr/>
            </p:nvSpPr>
            <p:spPr>
              <a:xfrm>
                <a:off x="555449" y="5559623"/>
                <a:ext cx="797793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Output the concatenation of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 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E74DC-CA5D-B646-8FB9-FCD8C8404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49" y="5559623"/>
                <a:ext cx="7977935" cy="461665"/>
              </a:xfrm>
              <a:prstGeom prst="rect">
                <a:avLst/>
              </a:prstGeom>
              <a:blipFill>
                <a:blip r:embed="rId7"/>
                <a:stretch>
                  <a:fillRect l="-1113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ubtitle 1">
            <a:extLst>
              <a:ext uri="{FF2B5EF4-FFF2-40B4-BE49-F238E27FC236}">
                <a16:creationId xmlns:a16="http://schemas.microsoft.com/office/drawing/2014/main" id="{48BEF62A-4F2E-482D-8DED-52992330B442}"/>
              </a:ext>
            </a:extLst>
          </p:cNvPr>
          <p:cNvSpPr txBox="1">
            <a:spLocks/>
          </p:cNvSpPr>
          <p:nvPr/>
        </p:nvSpPr>
        <p:spPr>
          <a:xfrm>
            <a:off x="20543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OWF Inverter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2D850EA-7D7C-46CD-B9AC-372F25279073}"/>
                  </a:ext>
                </a:extLst>
              </p:cNvPr>
              <p:cNvSpPr/>
              <p:nvPr/>
            </p:nvSpPr>
            <p:spPr>
              <a:xfrm>
                <a:off x="655512" y="1594899"/>
                <a:ext cx="7977935" cy="497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Generate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</m:oMath>
                </a14:m>
                <a:r>
                  <a:rPr lang="en-US" sz="2400" dirty="0"/>
                  <a:t> and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02D850EA-7D7C-46CD-B9AC-372F252790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12" y="1594899"/>
                <a:ext cx="7977935" cy="497252"/>
              </a:xfrm>
              <a:prstGeom prst="rect">
                <a:avLst/>
              </a:prstGeom>
              <a:blipFill>
                <a:blip r:embed="rId8"/>
                <a:stretch>
                  <a:fillRect l="-1113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61DE61-BD0B-C60B-3002-55D3DB9ECFC8}"/>
                  </a:ext>
                </a:extLst>
              </p:cNvPr>
              <p:cNvSpPr/>
              <p:nvPr/>
            </p:nvSpPr>
            <p:spPr>
              <a:xfrm>
                <a:off x="612504" y="2170963"/>
                <a:ext cx="8209856" cy="8665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From them, derive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</m:oMath>
                </a14:m>
                <a:r>
                  <a:rPr lang="en-US" sz="2400" dirty="0"/>
                  <a:t> and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400" dirty="0"/>
                  <a:t> as in the previous slide.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61DE61-BD0B-C60B-3002-55D3DB9ECF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504" y="2170963"/>
                <a:ext cx="8209856" cy="866584"/>
              </a:xfrm>
              <a:prstGeom prst="rect">
                <a:avLst/>
              </a:prstGeom>
              <a:blipFill>
                <a:blip r:embed="rId9"/>
                <a:stretch>
                  <a:fillRect l="-1236" t="-2857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68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Analysis of the Inverter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27FEC9D-C470-A420-794B-00DB5FD69DF6}"/>
                  </a:ext>
                </a:extLst>
              </p:cNvPr>
              <p:cNvSpPr/>
              <p:nvPr/>
            </p:nvSpPr>
            <p:spPr>
              <a:xfrm>
                <a:off x="655512" y="1412776"/>
                <a:ext cx="8308976" cy="4972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Let’s condition on the guesses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+1)</m:t>
                        </m:r>
                      </m:sub>
                    </m:sSub>
                  </m:oMath>
                </a14:m>
                <a:r>
                  <a:rPr lang="en-US" sz="2400" dirty="0"/>
                  <a:t> being all correct.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27FEC9D-C470-A420-794B-00DB5FD69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12" y="1412776"/>
                <a:ext cx="8308976" cy="497252"/>
              </a:xfrm>
              <a:prstGeom prst="rect">
                <a:avLst/>
              </a:prstGeom>
              <a:blipFill>
                <a:blip r:embed="rId3"/>
                <a:stretch>
                  <a:fillRect l="-1067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DDED6D-3C15-B0B5-BDBC-276E68415F1C}"/>
                  </a:ext>
                </a:extLst>
              </p:cNvPr>
              <p:cNvSpPr/>
              <p:nvPr/>
            </p:nvSpPr>
            <p:spPr>
              <a:xfrm>
                <a:off x="655512" y="2211668"/>
                <a:ext cx="83089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 main issue</a:t>
                </a:r>
                <a:r>
                  <a:rPr lang="en-US" sz="2400" dirty="0"/>
                  <a:t>: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are not independent (can’t do Chernoff)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6DDED6D-3C15-B0B5-BDBC-276E68415F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12" y="2211668"/>
                <a:ext cx="8308976" cy="461665"/>
              </a:xfrm>
              <a:prstGeom prst="rect">
                <a:avLst/>
              </a:prstGeom>
              <a:blipFill>
                <a:blip r:embed="rId4"/>
                <a:stretch>
                  <a:fillRect l="-106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D86898-F2CD-1162-35C3-66734DF9B608}"/>
                  </a:ext>
                </a:extLst>
              </p:cNvPr>
              <p:cNvSpPr/>
              <p:nvPr/>
            </p:nvSpPr>
            <p:spPr>
              <a:xfrm>
                <a:off x="655512" y="2967335"/>
                <a:ext cx="83089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Key Observation</a:t>
                </a:r>
                <a:r>
                  <a:rPr lang="en-US" sz="2400" dirty="0"/>
                  <a:t>: 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are</a:t>
                </a:r>
                <a:r>
                  <a:rPr lang="en-US" sz="2400" dirty="0"/>
                  <a:t> pairwise independent.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D86898-F2CD-1162-35C3-66734DF9B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12" y="2967335"/>
                <a:ext cx="8308976" cy="461665"/>
              </a:xfrm>
              <a:prstGeom prst="rect">
                <a:avLst/>
              </a:prstGeom>
              <a:blipFill>
                <a:blip r:embed="rId5"/>
                <a:stretch>
                  <a:fillRect l="-1067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5638DEF-EFDE-8508-9276-A548C716711B}"/>
              </a:ext>
            </a:extLst>
          </p:cNvPr>
          <p:cNvSpPr/>
          <p:nvPr/>
        </p:nvSpPr>
        <p:spPr>
          <a:xfrm>
            <a:off x="2959768" y="3501008"/>
            <a:ext cx="44925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Therefore, can apply Chebyshev!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38CBAA-13C5-002E-9A58-6C1A48DFBA93}"/>
              </a:ext>
            </a:extLst>
          </p:cNvPr>
          <p:cNvSpPr/>
          <p:nvPr/>
        </p:nvSpPr>
        <p:spPr>
          <a:xfrm>
            <a:off x="2319173" y="5655731"/>
            <a:ext cx="57737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(Pf. on the board, also in the next two slides)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638A45-55DC-EE78-A3B2-9D51317EEDA8}"/>
                  </a:ext>
                </a:extLst>
              </p:cNvPr>
              <p:cNvSpPr txBox="1"/>
              <p:nvPr/>
            </p:nvSpPr>
            <p:spPr>
              <a:xfrm>
                <a:off x="673767" y="4509120"/>
                <a:ext cx="847023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We have </a:t>
                </a:r>
                <a:r>
                  <a:rPr lang="en-US" sz="2400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that  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 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Inverter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succeeds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 |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all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guesses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 </m:t>
                    </m:r>
                    <m:r>
                      <m:rPr>
                        <m:nor/>
                      </m:rPr>
                      <a:rPr lang="en-US" sz="2400" dirty="0">
                        <a:solidFill>
                          <a:prstClr val="black"/>
                        </a:solidFill>
                      </a:rPr>
                      <m:t>correct</m:t>
                    </m:r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good</m:t>
                    </m:r>
                    <m: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40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0.99</m:t>
                    </m:r>
                    <m:r>
                      <a:rPr 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3638A45-55DC-EE78-A3B2-9D51317EE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67" y="4509120"/>
                <a:ext cx="8470233" cy="830997"/>
              </a:xfrm>
              <a:prstGeom prst="rect">
                <a:avLst/>
              </a:prstGeom>
              <a:blipFill>
                <a:blip r:embed="rId6"/>
                <a:stretch>
                  <a:fillRect l="-1199" t="-6061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062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Analysis of the Inverter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27FEC9D-C470-A420-794B-00DB5FD69DF6}"/>
                  </a:ext>
                </a:extLst>
              </p:cNvPr>
              <p:cNvSpPr/>
              <p:nvPr/>
            </p:nvSpPr>
            <p:spPr>
              <a:xfrm>
                <a:off x="539552" y="1412776"/>
                <a:ext cx="8308976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probability that a single iteration of the inner loop gives the correct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is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+1/2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27FEC9D-C470-A420-794B-00DB5FD69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412776"/>
                <a:ext cx="8308976" cy="983218"/>
              </a:xfrm>
              <a:prstGeom prst="rect">
                <a:avLst/>
              </a:prstGeom>
              <a:blipFill>
                <a:blip r:embed="rId3"/>
                <a:stretch>
                  <a:fillRect l="-1069" t="-5128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B619B4-3837-FF79-2962-A708E0398422}"/>
                  </a:ext>
                </a:extLst>
              </p:cNvPr>
              <p:cNvSpPr/>
              <p:nvPr/>
            </p:nvSpPr>
            <p:spPr>
              <a:xfrm>
                <a:off x="539552" y="2607295"/>
                <a:ext cx="8784976" cy="4682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this be the good event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(for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2400" dirty="0"/>
                  <a:t> iteration of the inner loop).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3B619B4-3837-FF79-2962-A708E03984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607295"/>
                <a:ext cx="8784976" cy="468205"/>
              </a:xfrm>
              <a:prstGeom prst="rect">
                <a:avLst/>
              </a:prstGeom>
              <a:blipFill>
                <a:blip r:embed="rId4"/>
                <a:stretch>
                  <a:fillRect l="-1010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D07C75-80C5-6B7B-A1D5-241DD80C639C}"/>
                  </a:ext>
                </a:extLst>
              </p:cNvPr>
              <p:cNvSpPr/>
              <p:nvPr/>
            </p:nvSpPr>
            <p:spPr>
              <a:xfrm>
                <a:off x="539552" y="3329628"/>
                <a:ext cx="8308976" cy="10354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majority decision is correct if the number of events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that occur is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=50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9D07C75-80C5-6B7B-A1D5-241DD80C63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329628"/>
                <a:ext cx="8308976" cy="1035476"/>
              </a:xfrm>
              <a:prstGeom prst="rect">
                <a:avLst/>
              </a:prstGeom>
              <a:blipFill>
                <a:blip r:embed="rId5"/>
                <a:stretch>
                  <a:fillRect l="-1069" t="-3659"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248972-B680-BD83-FFF5-EFEF49619C9D}"/>
                  </a:ext>
                </a:extLst>
              </p:cNvPr>
              <p:cNvSpPr/>
              <p:nvPr/>
            </p:nvSpPr>
            <p:spPr>
              <a:xfrm>
                <a:off x="539552" y="4581128"/>
                <a:ext cx="8308976" cy="1025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expected number of events that occur is</a:t>
                </a:r>
              </a:p>
              <a:p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248972-B680-BD83-FFF5-EFEF49619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581128"/>
                <a:ext cx="8308976" cy="1025794"/>
              </a:xfrm>
              <a:prstGeom prst="rect">
                <a:avLst/>
              </a:prstGeom>
              <a:blipFill>
                <a:blip r:embed="rId6"/>
                <a:stretch>
                  <a:fillRect l="-1069" t="-4878" b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09B9A4-01C9-1306-ABEC-C98FE3244C72}"/>
                  </a:ext>
                </a:extLst>
              </p:cNvPr>
              <p:cNvSpPr/>
              <p:nvPr/>
            </p:nvSpPr>
            <p:spPr>
              <a:xfrm>
                <a:off x="551747" y="5733079"/>
                <a:ext cx="8308976" cy="100828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variance is</a:t>
                </a:r>
              </a:p>
              <a:p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09B9A4-01C9-1306-ABEC-C98FE3244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747" y="5733079"/>
                <a:ext cx="8308976" cy="1008289"/>
              </a:xfrm>
              <a:prstGeom prst="rect">
                <a:avLst/>
              </a:prstGeom>
              <a:blipFill>
                <a:blip r:embed="rId7"/>
                <a:stretch>
                  <a:fillRect l="-1069" t="-5000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7196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9" grpId="0"/>
      <p:bldP spid="10" grpId="0"/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Analysis of the Inverter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248972-B680-BD83-FFF5-EFEF49619C9D}"/>
                  </a:ext>
                </a:extLst>
              </p:cNvPr>
              <p:cNvSpPr/>
              <p:nvPr/>
            </p:nvSpPr>
            <p:spPr>
              <a:xfrm>
                <a:off x="671373" y="1083432"/>
                <a:ext cx="8308976" cy="1025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expected number of events that occur is</a:t>
                </a:r>
              </a:p>
              <a:p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100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50 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+50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248972-B680-BD83-FFF5-EFEF49619C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73" y="1083432"/>
                <a:ext cx="8308976" cy="1025794"/>
              </a:xfrm>
              <a:prstGeom prst="rect">
                <a:avLst/>
              </a:prstGeom>
              <a:blipFill>
                <a:blip r:embed="rId3"/>
                <a:stretch>
                  <a:fillRect l="-1067" t="-4878"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09B9A4-01C9-1306-ABEC-C98FE3244C72}"/>
                  </a:ext>
                </a:extLst>
              </p:cNvPr>
              <p:cNvSpPr/>
              <p:nvPr/>
            </p:nvSpPr>
            <p:spPr>
              <a:xfrm>
                <a:off x="683568" y="2235383"/>
                <a:ext cx="8308976" cy="6389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The variance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∙10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=25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109B9A4-01C9-1306-ABEC-C98FE3244C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235383"/>
                <a:ext cx="8308976" cy="638957"/>
              </a:xfrm>
              <a:prstGeom prst="rect">
                <a:avLst/>
              </a:prstGeom>
              <a:blipFill>
                <a:blip r:embed="rId4"/>
                <a:stretch>
                  <a:fillRect l="-1069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F6230B-DA89-D9B9-8BDA-3A488AE4481E}"/>
                  </a:ext>
                </a:extLst>
              </p:cNvPr>
              <p:cNvSpPr/>
              <p:nvPr/>
            </p:nvSpPr>
            <p:spPr>
              <a:xfrm>
                <a:off x="683568" y="3068960"/>
                <a:ext cx="8308976" cy="1232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By an application of Chebyshev, we have</a:t>
                </a:r>
              </a:p>
              <a:p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𝑚𝑎𝑗𝑜𝑟𝑖𝑡𝑦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𝑑𝑒𝑐𝑖𝑠𝑖𝑜𝑛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𝑖𝑛𝑐𝑜𝑟𝑟𝑒𝑐𝑡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25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50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𝑛𝑝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7F6230B-DA89-D9B9-8BDA-3A488AE448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3068960"/>
                <a:ext cx="8308976" cy="1232069"/>
              </a:xfrm>
              <a:prstGeom prst="rect">
                <a:avLst/>
              </a:prstGeom>
              <a:blipFill>
                <a:blip r:embed="rId5"/>
                <a:stretch>
                  <a:fillRect l="-1069" t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34D693-82CF-F50F-7562-4E2029121CDC}"/>
                  </a:ext>
                </a:extLst>
              </p:cNvPr>
              <p:cNvSpPr/>
              <p:nvPr/>
            </p:nvSpPr>
            <p:spPr>
              <a:xfrm>
                <a:off x="683568" y="4573195"/>
                <a:ext cx="8308976" cy="9855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By an application of union bound, we have</a:t>
                </a:r>
              </a:p>
              <a:p>
                <a:r>
                  <a:rPr lang="en-US" sz="2400" dirty="0"/>
                  <a:t>	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𝑜𝑛𝑒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𝑜𝑓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𝑡h𝑒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𝑖𝑛𝑐𝑜𝑟𝑟𝑒𝑐𝑡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100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=1/100</m:t>
                        </m:r>
                      </m:e>
                    </m:func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C34D693-82CF-F50F-7562-4E2029121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573195"/>
                <a:ext cx="8308976" cy="985526"/>
              </a:xfrm>
              <a:prstGeom prst="rect">
                <a:avLst/>
              </a:prstGeom>
              <a:blipFill>
                <a:blip r:embed="rId6"/>
                <a:stretch>
                  <a:fillRect l="-1069" t="-5128"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70EB61-2E44-C2FB-5B69-2E62DE804F33}"/>
                  </a:ext>
                </a:extLst>
              </p:cNvPr>
              <p:cNvSpPr/>
              <p:nvPr/>
            </p:nvSpPr>
            <p:spPr>
              <a:xfrm>
                <a:off x="683568" y="5774568"/>
                <a:ext cx="830897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sz="2400" dirty="0"/>
                  <a:t> The inverter outputs the correct inverse </a:t>
                </a:r>
                <a:r>
                  <a:rPr lang="en-US" sz="2400" dirty="0" err="1"/>
                  <a:t>w.p.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0.99.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170EB61-2E44-C2FB-5B69-2E62DE804F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774568"/>
                <a:ext cx="8308976" cy="461665"/>
              </a:xfrm>
              <a:prstGeom prst="rect">
                <a:avLst/>
              </a:prstGeom>
              <a:blipFill>
                <a:blip r:embed="rId7"/>
                <a:stretch>
                  <a:fillRect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07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allAtOnce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260648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Putting it all together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D8B37BD-2F3B-94A0-A291-AF5B90A3A85B}"/>
                  </a:ext>
                </a:extLst>
              </p:cNvPr>
              <p:cNvSpPr/>
              <p:nvPr/>
            </p:nvSpPr>
            <p:spPr>
              <a:xfrm>
                <a:off x="179512" y="1196752"/>
                <a:ext cx="8892480" cy="23214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</m:oMath>
                </a14:m>
                <a:r>
                  <a:rPr lang="en-US" sz="2400" dirty="0"/>
                  <a:t>Inverter succeeds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</m:oMath>
                </a14:m>
                <a:r>
                  <a:rPr lang="en-US" sz="2400" dirty="0"/>
                  <a:t>Inverter succeeds | all guesses correct, good x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sz="2400" b="0" i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guesses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correct</m:t>
                    </m:r>
                    <m:r>
                      <a:rPr 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Pr</a:t>
                </a:r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[good x]</a:t>
                </a:r>
                <a:endParaRPr lang="en-US" sz="2400" dirty="0"/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D8B37BD-2F3B-94A0-A291-AF5B90A3A8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196752"/>
                <a:ext cx="8892480" cy="2321469"/>
              </a:xfrm>
              <a:prstGeom prst="rect">
                <a:avLst/>
              </a:prstGeom>
              <a:blipFill>
                <a:blip r:embed="rId3"/>
                <a:stretch>
                  <a:fillRect l="-997" t="-2186"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E7995F-4515-D2EF-7589-D0FDE41C0399}"/>
                  </a:ext>
                </a:extLst>
              </p:cNvPr>
              <p:cNvSpPr/>
              <p:nvPr/>
            </p:nvSpPr>
            <p:spPr>
              <a:xfrm>
                <a:off x="125760" y="3408187"/>
                <a:ext cx="88924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So, it suffices to show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is large. 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AE7995F-4515-D2EF-7589-D0FDE41C03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60" y="3408187"/>
                <a:ext cx="8892480" cy="461665"/>
              </a:xfrm>
              <a:prstGeom prst="rect">
                <a:avLst/>
              </a:prstGeom>
              <a:blipFill>
                <a:blip r:embed="rId4"/>
                <a:stretch>
                  <a:fillRect l="-1143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F890E7B-D609-19B7-8C6F-7120DA2BBB38}"/>
                  </a:ext>
                </a:extLst>
              </p:cNvPr>
              <p:cNvSpPr/>
              <p:nvPr/>
            </p:nvSpPr>
            <p:spPr>
              <a:xfrm>
                <a:off x="142165" y="4139664"/>
                <a:ext cx="889248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By our calculation (on the board),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≥0.99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so we are done. 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F890E7B-D609-19B7-8C6F-7120DA2BB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165" y="4139664"/>
                <a:ext cx="8892480" cy="461665"/>
              </a:xfrm>
              <a:prstGeom prst="rect">
                <a:avLst/>
              </a:prstGeom>
              <a:blipFill>
                <a:blip r:embed="rId5"/>
                <a:stretch>
                  <a:fillRect l="-1141" t="-7895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ED4B58BC-D7CB-1EFB-5DE6-658CC862D629}"/>
              </a:ext>
            </a:extLst>
          </p:cNvPr>
          <p:cNvSpPr/>
          <p:nvPr/>
        </p:nvSpPr>
        <p:spPr>
          <a:xfrm>
            <a:off x="8553491" y="4219314"/>
            <a:ext cx="360040" cy="382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FCEFBB2-9D75-DB5A-CB0E-0F81D9E5D526}"/>
                  </a:ext>
                </a:extLst>
              </p:cNvPr>
              <p:cNvSpPr/>
              <p:nvPr/>
            </p:nvSpPr>
            <p:spPr>
              <a:xfrm>
                <a:off x="179512" y="5376607"/>
                <a:ext cx="889248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Can also make the success probability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by enumerating over all the “guesses”.  Each guess results in a supposed inverse, but we can check which of them is the actual inverse!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FCEFBB2-9D75-DB5A-CB0E-0F81D9E5D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5376607"/>
                <a:ext cx="8892480" cy="1200329"/>
              </a:xfrm>
              <a:prstGeom prst="rect">
                <a:avLst/>
              </a:prstGeom>
              <a:blipFill>
                <a:blip r:embed="rId6"/>
                <a:stretch>
                  <a:fillRect l="-997" t="-4211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9991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4" grpId="0" animBg="1"/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Recap + 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4F15107-6132-4541-AC44-955B33F6CBD1}"/>
              </a:ext>
            </a:extLst>
          </p:cNvPr>
          <p:cNvSpPr txBox="1">
            <a:spLocks noChangeArrowheads="1"/>
          </p:cNvSpPr>
          <p:nvPr/>
        </p:nvSpPr>
        <p:spPr>
          <a:xfrm>
            <a:off x="968987" y="1700808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   Define one-way functions (OWF).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657787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   Define Hardcore bits (HCB).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E1103BA3-46A2-5843-82A1-58005220889B}"/>
              </a:ext>
            </a:extLst>
          </p:cNvPr>
          <p:cNvSpPr txBox="1">
            <a:spLocks noChangeArrowheads="1"/>
          </p:cNvSpPr>
          <p:nvPr/>
        </p:nvSpPr>
        <p:spPr>
          <a:xfrm>
            <a:off x="777198" y="4659587"/>
            <a:ext cx="8115282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latin typeface="American Typewriter" charset="0"/>
                <a:ea typeface="American Typewriter" charset="0"/>
                <a:cs typeface="American Typewriter" charset="0"/>
              </a:rPr>
              <a:t>Goldreich-Levin Theorem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“every OWF has a HCB.”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   Show that one-way functions* + HCB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  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92A7400-2AB4-0266-A589-7561300D5B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8" y="1921938"/>
            <a:ext cx="347137" cy="347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B91671-9730-0368-EFF3-34055F3DD7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98" y="2884866"/>
            <a:ext cx="347137" cy="347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1DC9E3-4C4E-7393-72A7-13D3147730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7" y="3867499"/>
            <a:ext cx="347137" cy="34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220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Coding-Theoretic View of GL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755576" y="1772816"/>
                <a:ext cx="8712968" cy="8672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{0,1}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sz="2400" dirty="0"/>
                  <a:t>  can be viewed as a highly redundant, exponentially long encoding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 =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the Hadamard code</a:t>
                </a:r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772816"/>
                <a:ext cx="8712968" cy="867225"/>
              </a:xfrm>
              <a:prstGeom prst="rect">
                <a:avLst/>
              </a:prstGeom>
              <a:blipFill>
                <a:blip r:embed="rId3"/>
                <a:stretch>
                  <a:fillRect l="-1017" t="-4348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ACFC5E-4897-3749-8BA5-0904C9A37A17}"/>
                  </a:ext>
                </a:extLst>
              </p:cNvPr>
              <p:cNvSpPr/>
              <p:nvPr/>
            </p:nvSpPr>
            <p:spPr>
              <a:xfrm>
                <a:off x="772054" y="2995691"/>
                <a:ext cx="871296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can be thought of as providing access to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noisy</a:t>
                </a:r>
                <a:r>
                  <a:rPr lang="en-US" sz="2400" dirty="0"/>
                  <a:t> codeword.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ACFC5E-4897-3749-8BA5-0904C9A37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4" y="2995691"/>
                <a:ext cx="8712968" cy="830997"/>
              </a:xfrm>
              <a:prstGeom prst="rect">
                <a:avLst/>
              </a:prstGeom>
              <a:blipFill>
                <a:blip r:embed="rId4"/>
                <a:stretch>
                  <a:fillRect l="-1019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5587E4-0546-1A46-A023-1015F78B51DB}"/>
                  </a:ext>
                </a:extLst>
              </p:cNvPr>
              <p:cNvSpPr/>
              <p:nvPr/>
            </p:nvSpPr>
            <p:spPr>
              <a:xfrm>
                <a:off x="772054" y="4114561"/>
                <a:ext cx="7961457" cy="26127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What we proved: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unique decoding </a:t>
                </a:r>
                <a:r>
                  <a:rPr lang="en-US" sz="2400" dirty="0"/>
                  <a:t>algorithm for Hadamard code with error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list-decoding algorithm </a:t>
                </a:r>
                <a:r>
                  <a:rPr lang="en-US" sz="2400" dirty="0"/>
                  <a:t>for Hadamard code with error rate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−1/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15587E4-0546-1A46-A023-1015F78B51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54" y="4114561"/>
                <a:ext cx="7961457" cy="2612767"/>
              </a:xfrm>
              <a:prstGeom prst="rect">
                <a:avLst/>
              </a:prstGeom>
              <a:blipFill>
                <a:blip r:embed="rId5"/>
                <a:stretch>
                  <a:fillRect l="-1115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835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4624"/>
            <a:ext cx="8712968" cy="1440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Hardcore Predicates from any </a:t>
            </a:r>
          </a:p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List-Decodable Code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01945BF-BB02-C684-4C5B-5DA162B2B52F}"/>
                  </a:ext>
                </a:extLst>
              </p:cNvPr>
              <p:cNvSpPr/>
              <p:nvPr/>
            </p:nvSpPr>
            <p:spPr>
              <a:xfrm>
                <a:off x="755576" y="2132856"/>
                <a:ext cx="813690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400" dirty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is the encoding.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01945BF-BB02-C684-4C5B-5DA162B2B5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132856"/>
                <a:ext cx="8136904" cy="461665"/>
              </a:xfrm>
              <a:prstGeom prst="rect">
                <a:avLst/>
              </a:prstGeom>
              <a:blipFill>
                <a:blip r:embed="rId3"/>
                <a:stretch>
                  <a:fillRect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2D43E1-E60D-B9FE-852A-12C49D3D01E6}"/>
                  </a:ext>
                </a:extLst>
              </p:cNvPr>
              <p:cNvSpPr/>
              <p:nvPr/>
            </p:nvSpPr>
            <p:spPr>
              <a:xfrm>
                <a:off x="755576" y="2780928"/>
                <a:ext cx="8136904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ea typeface="Cambria Math" panose="02040503050406030204" pitchFamily="18" charset="0"/>
                  </a:rPr>
                  <a:t>Given a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that is incorrect 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2400" dirty="0"/>
                  <a:t> fraction of the locations, a list-decoder outputs a list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of possibilities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32D43E1-E60D-B9FE-852A-12C49D3D01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2780928"/>
                <a:ext cx="8136904" cy="983218"/>
              </a:xfrm>
              <a:prstGeom prst="rect">
                <a:avLst/>
              </a:prstGeom>
              <a:blipFill>
                <a:blip r:embed="rId4"/>
                <a:stretch>
                  <a:fillRect l="-1246" r="-1869"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A982641-ACBB-57D4-5D65-A21017BC5B7B}"/>
                  </a:ext>
                </a:extLst>
              </p:cNvPr>
              <p:cNvSpPr/>
              <p:nvPr/>
            </p:nvSpPr>
            <p:spPr>
              <a:xfrm>
                <a:off x="755576" y="3957058"/>
                <a:ext cx="813690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dirty="0">
                    <a:ea typeface="Cambria Math" panose="02040503050406030204" pitchFamily="18" charset="0"/>
                  </a:rPr>
                  <a:t>The hardcore predicate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𝑩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A982641-ACBB-57D4-5D65-A21017BC5B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957058"/>
                <a:ext cx="8136904" cy="830997"/>
              </a:xfrm>
              <a:prstGeom prst="rect">
                <a:avLst/>
              </a:prstGeom>
              <a:blipFill>
                <a:blip r:embed="rId5"/>
                <a:stretch>
                  <a:fillRect l="-1246" t="-6061"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4DEE7ED9-3AF5-7D60-4D1C-DF992AEADC1C}"/>
              </a:ext>
            </a:extLst>
          </p:cNvPr>
          <p:cNvSpPr/>
          <p:nvPr/>
        </p:nvSpPr>
        <p:spPr>
          <a:xfrm>
            <a:off x="755576" y="5013176"/>
            <a:ext cx="813690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ea typeface="Cambria Math" panose="02040503050406030204" pitchFamily="18" charset="0"/>
              </a:rPr>
              <a:t>A hardcore-bit predictor gives us access to a corrupted codeword. Running the list-decoder on it gives us the list of possible inverses.  The fact that the OWF is easy to compute means that we can filter out the bogus (non-)inverses.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5DFFB1-606C-DF5C-3FE1-1C70C79FD907}"/>
              </a:ext>
            </a:extLst>
          </p:cNvPr>
          <p:cNvSpPr/>
          <p:nvPr/>
        </p:nvSpPr>
        <p:spPr>
          <a:xfrm>
            <a:off x="2328991" y="1381084"/>
            <a:ext cx="4096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(due to </a:t>
            </a:r>
            <a:r>
              <a:rPr lang="en-US" sz="2400" dirty="0" err="1"/>
              <a:t>Impagliazzo</a:t>
            </a:r>
            <a:r>
              <a:rPr lang="en-US" sz="2400" dirty="0"/>
              <a:t> and Sudan)</a:t>
            </a:r>
          </a:p>
        </p:txBody>
      </p:sp>
    </p:spTree>
    <p:extLst>
      <p:ext uri="{BB962C8B-B14F-4D97-AF65-F5344CB8AC3E}">
        <p14:creationId xmlns:p14="http://schemas.microsoft.com/office/powerpoint/2010/main" val="3078709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Recap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4F15107-6132-4541-AC44-955B33F6CBD1}"/>
              </a:ext>
            </a:extLst>
          </p:cNvPr>
          <p:cNvSpPr txBox="1">
            <a:spLocks noChangeArrowheads="1"/>
          </p:cNvSpPr>
          <p:nvPr/>
        </p:nvSpPr>
        <p:spPr>
          <a:xfrm>
            <a:off x="968987" y="1412776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1. Defined one-way functions (OWF).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369755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2. Defined Hardcore bits (HCB).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E1103BA3-46A2-5843-82A1-58005220889B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3305859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3. </a:t>
            </a:r>
            <a:r>
              <a:rPr lang="en-US" sz="2400" u="sng" dirty="0">
                <a:latin typeface="American Typewriter" charset="0"/>
                <a:ea typeface="American Typewriter" charset="0"/>
                <a:cs typeface="American Typewriter" charset="0"/>
              </a:rPr>
              <a:t>Goldreich-Levin Theorem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: every OWF has a HCB.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4581128"/>
                <a:ext cx="921702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4. Show that one-way 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permutations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(OWP)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  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4581128"/>
                <a:ext cx="9217024" cy="792088"/>
              </a:xfrm>
              <a:prstGeom prst="rect">
                <a:avLst/>
              </a:prstGeom>
              <a:blipFill>
                <a:blip r:embed="rId3"/>
                <a:stretch>
                  <a:fillRect l="-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3">
            <a:extLst>
              <a:ext uri="{FF2B5EF4-FFF2-40B4-BE49-F238E27FC236}">
                <a16:creationId xmlns:a16="http://schemas.microsoft.com/office/drawing/2014/main" id="{4EEBCECA-C68B-AB43-B212-B85B3CE10F22}"/>
              </a:ext>
            </a:extLst>
          </p:cNvPr>
          <p:cNvSpPr txBox="1">
            <a:spLocks noChangeArrowheads="1"/>
          </p:cNvSpPr>
          <p:nvPr/>
        </p:nvSpPr>
        <p:spPr>
          <a:xfrm>
            <a:off x="1547664" y="3835482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i="1" dirty="0">
                <a:latin typeface="American Typewriter" charset="0"/>
                <a:ea typeface="American Typewriter" charset="0"/>
                <a:cs typeface="American Typewriter" charset="0"/>
              </a:rPr>
              <a:t>(showed proof for an important special case)</a:t>
            </a:r>
            <a:endParaRPr lang="en-US" altLang="en-US" sz="2400" i="1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DC0BC843-F3D1-9145-9F0E-658BDA9E08E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47664" y="5322083"/>
                <a:ext cx="7185847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(in fact, one-way functions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PRG, but that’s a much harder theorem)</a:t>
                </a:r>
                <a:r>
                  <a:rPr lang="en-US" sz="2400" i="1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endParaRPr lang="en-US" altLang="en-US" sz="2400" i="1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DC0BC843-F3D1-9145-9F0E-658BDA9E08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322083"/>
                <a:ext cx="7185847" cy="843221"/>
              </a:xfrm>
              <a:prstGeom prst="rect">
                <a:avLst/>
              </a:prstGeom>
              <a:blipFill>
                <a:blip r:embed="rId4"/>
                <a:stretch>
                  <a:fillRect l="-1235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22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2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Universal Hardcore Predicate Conjecture 1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0898BE-6B79-934B-BBD3-7AC0197B8511}"/>
              </a:ext>
            </a:extLst>
          </p:cNvPr>
          <p:cNvSpPr/>
          <p:nvPr/>
        </p:nvSpPr>
        <p:spPr>
          <a:xfrm>
            <a:off x="683568" y="1268760"/>
            <a:ext cx="7920880" cy="26540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CF56D4-CAE0-2A4A-B719-C46B5829F757}"/>
                  </a:ext>
                </a:extLst>
              </p:cNvPr>
              <p:cNvSpPr/>
              <p:nvPr/>
            </p:nvSpPr>
            <p:spPr>
              <a:xfrm>
                <a:off x="747614" y="1415088"/>
                <a:ext cx="790592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every one-way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, </a:t>
                </a:r>
                <a:br>
                  <a:rPr lang="en-US" sz="2400" dirty="0"/>
                </a:br>
                <a:r>
                  <a:rPr lang="en-US" sz="2400" b="1" dirty="0">
                    <a:solidFill>
                      <a:srgbClr val="0000FF"/>
                    </a:solidFill>
                  </a:rPr>
                  <a:t>   there exists </a:t>
                </a:r>
                <a:r>
                  <a:rPr lang="en-US" sz="2400" dirty="0"/>
                  <a:t>a 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      for every PPT Circuit/Turing Machine A, </a:t>
                </a:r>
              </a:p>
              <a:p>
                <a:r>
                  <a:rPr lang="en-US" sz="2400" dirty="0"/>
                  <a:t>          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CF56D4-CAE0-2A4A-B719-C46B5829F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14" y="1415088"/>
                <a:ext cx="7905927" cy="1569660"/>
              </a:xfrm>
              <a:prstGeom prst="rect">
                <a:avLst/>
              </a:prstGeom>
              <a:blipFill>
                <a:blip r:embed="rId3"/>
                <a:stretch>
                  <a:fillRect l="-1284" t="-24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54013-CCBE-CB44-8B5E-8C916C651D1E}"/>
                  </a:ext>
                </a:extLst>
              </p:cNvPr>
              <p:cNvSpPr/>
              <p:nvPr/>
            </p:nvSpPr>
            <p:spPr>
              <a:xfrm>
                <a:off x="619036" y="2984748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54013-CCBE-CB44-8B5E-8C916C651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6" y="2984748"/>
                <a:ext cx="7905927" cy="783804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CD3D720-AC28-7B46-AF2F-69F7C6F7A728}"/>
                  </a:ext>
                </a:extLst>
              </p:cNvPr>
              <p:cNvSpPr/>
              <p:nvPr/>
            </p:nvSpPr>
            <p:spPr>
              <a:xfrm>
                <a:off x="683568" y="4150439"/>
                <a:ext cx="8280920" cy="1232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u="sng" dirty="0"/>
                  <a:t>In fact</a:t>
                </a:r>
                <a:r>
                  <a:rPr lang="en-US" sz="2400" dirty="0"/>
                  <a:t>: I conjecture that for every one-way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, there </a:t>
                </a:r>
                <a:r>
                  <a:rPr lang="en-US" sz="2400" b="1" i="1" dirty="0">
                    <a:solidFill>
                      <a:srgbClr val="0000FF"/>
                    </a:solidFill>
                  </a:rPr>
                  <a:t>exists</a:t>
                </a:r>
                <a:r>
                  <a:rPr lang="en-US" sz="2400" dirty="0"/>
                  <a:t>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400" dirty="0"/>
                  <a:t> for which the predicate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sSub>
                          <m:sSubPr>
                            <m:ctrlP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1E177C"/>
                    </a:solidFill>
                  </a:rPr>
                  <a:t> </a:t>
                </a:r>
                <a:r>
                  <a:rPr lang="en-US" sz="2400" dirty="0"/>
                  <a:t>that is hardcore.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CD3D720-AC28-7B46-AF2F-69F7C6F7A7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150439"/>
                <a:ext cx="8280920" cy="1232069"/>
              </a:xfrm>
              <a:prstGeom prst="rect">
                <a:avLst/>
              </a:prstGeom>
              <a:blipFill>
                <a:blip r:embed="rId5"/>
                <a:stretch>
                  <a:fillRect l="-1070" t="-2041" b="-10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8D1CBA8-85CF-8177-CC46-06CA379BD6A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5315887"/>
            <a:ext cx="1800200" cy="134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0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2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Universal Hardcore Predicate Conjecture 2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0898BE-6B79-934B-BBD3-7AC0197B8511}"/>
              </a:ext>
            </a:extLst>
          </p:cNvPr>
          <p:cNvSpPr/>
          <p:nvPr/>
        </p:nvSpPr>
        <p:spPr>
          <a:xfrm>
            <a:off x="683568" y="1268760"/>
            <a:ext cx="7920880" cy="2654052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CF56D4-CAE0-2A4A-B719-C46B5829F757}"/>
                  </a:ext>
                </a:extLst>
              </p:cNvPr>
              <p:cNvSpPr/>
              <p:nvPr/>
            </p:nvSpPr>
            <p:spPr>
              <a:xfrm>
                <a:off x="747614" y="1415088"/>
                <a:ext cx="790592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every one-way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, </a:t>
                </a:r>
                <a:br>
                  <a:rPr lang="en-US" sz="2400" dirty="0"/>
                </a:br>
                <a:r>
                  <a:rPr lang="en-US" sz="2400" dirty="0"/>
                  <a:t>   there is 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an efficiently generatable </a:t>
                </a:r>
                <a:r>
                  <a:rPr lang="en-US" sz="2400" dirty="0"/>
                  <a:t>circuit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      for every PPT Circuit/Turing Machine A, </a:t>
                </a:r>
              </a:p>
              <a:p>
                <a:r>
                  <a:rPr lang="en-US" sz="2400" dirty="0"/>
                  <a:t>          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CF56D4-CAE0-2A4A-B719-C46B5829F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614" y="1415088"/>
                <a:ext cx="7905927" cy="1569660"/>
              </a:xfrm>
              <a:prstGeom prst="rect">
                <a:avLst/>
              </a:prstGeom>
              <a:blipFill>
                <a:blip r:embed="rId3"/>
                <a:stretch>
                  <a:fillRect l="-1284" t="-2400" b="-7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54013-CCBE-CB44-8B5E-8C916C651D1E}"/>
                  </a:ext>
                </a:extLst>
              </p:cNvPr>
              <p:cNvSpPr/>
              <p:nvPr/>
            </p:nvSpPr>
            <p:spPr>
              <a:xfrm>
                <a:off x="619036" y="2984748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54013-CCBE-CB44-8B5E-8C916C651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036" y="2984748"/>
                <a:ext cx="7905927" cy="783804"/>
              </a:xfrm>
              <a:prstGeom prst="rect">
                <a:avLst/>
              </a:prstGeom>
              <a:blipFill>
                <a:blip r:embed="rId4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83999046-1531-C053-8B7B-E709EA8616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4037553"/>
            <a:ext cx="6192688" cy="260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2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Other Topics (Time permitting)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ACE545E6-6762-C408-09F4-40580896DB4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68987" y="2276872"/>
                <a:ext cx="7347429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1. OWF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PRG?</a:t>
                </a:r>
              </a:p>
            </p:txBody>
          </p:sp>
        </mc:Choice>
        <mc:Fallback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ACE545E6-6762-C408-09F4-40580896D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87" y="2276872"/>
                <a:ext cx="7347429" cy="843221"/>
              </a:xfrm>
              <a:prstGeom prst="rect">
                <a:avLst/>
              </a:prstGeom>
              <a:blipFill>
                <a:blip r:embed="rId3"/>
                <a:stretch>
                  <a:fillRect l="-13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63">
            <a:extLst>
              <a:ext uri="{FF2B5EF4-FFF2-40B4-BE49-F238E27FC236}">
                <a16:creationId xmlns:a16="http://schemas.microsoft.com/office/drawing/2014/main" id="{FB48008C-659D-F139-381F-15A982A3706F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3233851"/>
            <a:ext cx="7347429" cy="235538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2. Pseudorandom Permutations from Pseudorandom Functions </a:t>
            </a:r>
          </a:p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(the </a:t>
            </a:r>
            <a:r>
              <a:rPr 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Luby-Rackoff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construction)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88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63">
            <a:extLst>
              <a:ext uri="{FF2B5EF4-FFF2-40B4-BE49-F238E27FC236}">
                <a16:creationId xmlns:a16="http://schemas.microsoft.com/office/drawing/2014/main" id="{C972F493-01EC-CB4B-80A2-4D47867B525D}"/>
              </a:ext>
            </a:extLst>
          </p:cNvPr>
          <p:cNvSpPr txBox="1">
            <a:spLocks noChangeArrowheads="1"/>
          </p:cNvSpPr>
          <p:nvPr/>
        </p:nvSpPr>
        <p:spPr>
          <a:xfrm>
            <a:off x="4626045" y="3116451"/>
            <a:ext cx="900100" cy="6748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PRG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28" name="Rectangle 63">
            <a:extLst>
              <a:ext uri="{FF2B5EF4-FFF2-40B4-BE49-F238E27FC236}">
                <a16:creationId xmlns:a16="http://schemas.microsoft.com/office/drawing/2014/main" id="{D387A389-CA48-3F41-A3F3-15CD43D52B3F}"/>
              </a:ext>
            </a:extLst>
          </p:cNvPr>
          <p:cNvSpPr txBox="1">
            <a:spLocks noChangeArrowheads="1"/>
          </p:cNvSpPr>
          <p:nvPr/>
        </p:nvSpPr>
        <p:spPr>
          <a:xfrm>
            <a:off x="7114459" y="2428323"/>
            <a:ext cx="1460122" cy="6748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merican Typewriter" charset="0"/>
                <a:ea typeface="American Typewriter" charset="0"/>
                <a:cs typeface="American Typewriter" charset="0"/>
              </a:rPr>
              <a:t>Secret-key encryption</a:t>
            </a:r>
            <a:endParaRPr lang="en-US" altLang="en-US" sz="1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D99F90D-7DCB-E94C-A25E-9F0AA95117DD}"/>
              </a:ext>
            </a:extLst>
          </p:cNvPr>
          <p:cNvCxnSpPr>
            <a:cxnSpLocks/>
          </p:cNvCxnSpPr>
          <p:nvPr/>
        </p:nvCxnSpPr>
        <p:spPr>
          <a:xfrm flipV="1">
            <a:off x="5526145" y="3679852"/>
            <a:ext cx="1588314" cy="18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BE304C1-E54F-7147-9703-C6E07048B0E0}"/>
              </a:ext>
            </a:extLst>
          </p:cNvPr>
          <p:cNvCxnSpPr>
            <a:cxnSpLocks/>
          </p:cNvCxnSpPr>
          <p:nvPr/>
        </p:nvCxnSpPr>
        <p:spPr>
          <a:xfrm flipV="1">
            <a:off x="5526145" y="3133995"/>
            <a:ext cx="576064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63">
            <a:extLst>
              <a:ext uri="{FF2B5EF4-FFF2-40B4-BE49-F238E27FC236}">
                <a16:creationId xmlns:a16="http://schemas.microsoft.com/office/drawing/2014/main" id="{C16200D9-9419-1944-B9A9-69EAE5C90E56}"/>
              </a:ext>
            </a:extLst>
          </p:cNvPr>
          <p:cNvSpPr txBox="1">
            <a:spLocks noChangeArrowheads="1"/>
          </p:cNvSpPr>
          <p:nvPr/>
        </p:nvSpPr>
        <p:spPr>
          <a:xfrm>
            <a:off x="5814177" y="2459149"/>
            <a:ext cx="900100" cy="6748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PRF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A25B9F8-5DE9-854C-8A60-5B3FFF744286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6681757" y="2765746"/>
            <a:ext cx="432702" cy="18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63">
            <a:extLst>
              <a:ext uri="{FF2B5EF4-FFF2-40B4-BE49-F238E27FC236}">
                <a16:creationId xmlns:a16="http://schemas.microsoft.com/office/drawing/2014/main" id="{E8B7AD93-2804-4947-99E5-D83B78B0C18E}"/>
              </a:ext>
            </a:extLst>
          </p:cNvPr>
          <p:cNvSpPr txBox="1">
            <a:spLocks noChangeArrowheads="1"/>
          </p:cNvSpPr>
          <p:nvPr/>
        </p:nvSpPr>
        <p:spPr>
          <a:xfrm>
            <a:off x="424829" y="260648"/>
            <a:ext cx="2867399" cy="49989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Minicrypt</a:t>
            </a:r>
            <a:r>
              <a:rPr lang="en-US" sz="2400" b="1" dirty="0">
                <a:solidFill>
                  <a:srgbClr val="1E177C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: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BEDC6B-D0C0-D540-951A-2F01E340E1CC}"/>
              </a:ext>
            </a:extLst>
          </p:cNvPr>
          <p:cNvCxnSpPr>
            <a:cxnSpLocks/>
          </p:cNvCxnSpPr>
          <p:nvPr/>
        </p:nvCxnSpPr>
        <p:spPr>
          <a:xfrm flipV="1">
            <a:off x="6264227" y="1895012"/>
            <a:ext cx="0" cy="565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3">
            <a:extLst>
              <a:ext uri="{FF2B5EF4-FFF2-40B4-BE49-F238E27FC236}">
                <a16:creationId xmlns:a16="http://schemas.microsoft.com/office/drawing/2014/main" id="{206CFA58-80FE-A449-9D5A-33E181EB8012}"/>
              </a:ext>
            </a:extLst>
          </p:cNvPr>
          <p:cNvSpPr txBox="1">
            <a:spLocks noChangeArrowheads="1"/>
          </p:cNvSpPr>
          <p:nvPr/>
        </p:nvSpPr>
        <p:spPr>
          <a:xfrm>
            <a:off x="5814177" y="1208239"/>
            <a:ext cx="900100" cy="6748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MAC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A37BF5-D4BB-154A-E9F8-DB39852BC810}"/>
              </a:ext>
            </a:extLst>
          </p:cNvPr>
          <p:cNvGrpSpPr/>
          <p:nvPr/>
        </p:nvGrpSpPr>
        <p:grpSpPr>
          <a:xfrm>
            <a:off x="899592" y="903488"/>
            <a:ext cx="4014485" cy="3994703"/>
            <a:chOff x="1385607" y="2602649"/>
            <a:chExt cx="4014485" cy="3994703"/>
          </a:xfrm>
        </p:grpSpPr>
        <p:sp>
          <p:nvSpPr>
            <p:cNvPr id="8" name="Rectangle 63">
              <a:extLst>
                <a:ext uri="{FF2B5EF4-FFF2-40B4-BE49-F238E27FC236}">
                  <a16:creationId xmlns:a16="http://schemas.microsoft.com/office/drawing/2014/main" id="{4072C032-4500-FA47-9A8D-32E5A99D969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4127031" y="5922506"/>
              <a:ext cx="900100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latin typeface="American Typewriter" charset="0"/>
                  <a:ea typeface="American Typewriter" charset="0"/>
                  <a:cs typeface="American Typewriter" charset="0"/>
                </a:rPr>
                <a:t>OWF</a:t>
              </a:r>
              <a:endParaRPr lang="en-US" altLang="en-US" sz="24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63374C2-7912-AE46-93F5-B3C834CA3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028" y="5490458"/>
              <a:ext cx="576064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63">
              <a:extLst>
                <a:ext uri="{FF2B5EF4-FFF2-40B4-BE49-F238E27FC236}">
                  <a16:creationId xmlns:a16="http://schemas.microsoft.com/office/drawing/2014/main" id="{7F90F474-A56F-5546-B540-6D104335FED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2689738" y="5153035"/>
              <a:ext cx="1096018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Hashing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B804F08-89EB-1C46-BD6B-24F233F18E45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 flipV="1">
              <a:off x="3447927" y="5827881"/>
              <a:ext cx="679104" cy="43204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C89A9A3-22CB-2942-BE4F-B0A2E94F47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077293" y="4269019"/>
              <a:ext cx="736275" cy="88401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63">
              <a:extLst>
                <a:ext uri="{FF2B5EF4-FFF2-40B4-BE49-F238E27FC236}">
                  <a16:creationId xmlns:a16="http://schemas.microsoft.com/office/drawing/2014/main" id="{CCFE5980-CF04-A043-B3EA-1FF718893DE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385607" y="3594173"/>
              <a:ext cx="1276037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Digital Signatures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E39334-A76E-F047-8FB9-89EBC660867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5063" y="4269020"/>
              <a:ext cx="881082" cy="56413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63">
              <a:extLst>
                <a:ext uri="{FF2B5EF4-FFF2-40B4-BE49-F238E27FC236}">
                  <a16:creationId xmlns:a16="http://schemas.microsoft.com/office/drawing/2014/main" id="{53916590-F815-7542-ABF0-7E445228A346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79912" y="3618250"/>
              <a:ext cx="1460122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Bit Commitment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F0937A6-C50C-BA46-8BB1-C5F670505B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9888" y="3276344"/>
              <a:ext cx="0" cy="36868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63">
              <a:extLst>
                <a:ext uri="{FF2B5EF4-FFF2-40B4-BE49-F238E27FC236}">
                  <a16:creationId xmlns:a16="http://schemas.microsoft.com/office/drawing/2014/main" id="{FCFE6862-5499-B045-8E9B-42B41EC2858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807659" y="2602649"/>
              <a:ext cx="1460122" cy="6748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600" dirty="0">
                  <a:latin typeface="American Typewriter" charset="0"/>
                  <a:ea typeface="American Typewriter" charset="0"/>
                  <a:cs typeface="American Typewriter" charset="0"/>
                </a:rPr>
                <a:t>Zero-Knowledge  proofs</a:t>
              </a:r>
              <a:endParaRPr lang="en-US" altLang="en-US" sz="1600" dirty="0">
                <a:latin typeface="American Typewriter" charset="0"/>
                <a:ea typeface="American Typewriter" charset="0"/>
                <a:cs typeface="American Typewriter" charset="0"/>
              </a:endParaRPr>
            </a:p>
          </p:txBody>
        </p:sp>
      </p:grpSp>
      <p:sp>
        <p:nvSpPr>
          <p:cNvPr id="30" name="Rectangle 63">
            <a:extLst>
              <a:ext uri="{FF2B5EF4-FFF2-40B4-BE49-F238E27FC236}">
                <a16:creationId xmlns:a16="http://schemas.microsoft.com/office/drawing/2014/main" id="{406B8D09-0761-0547-9064-B01A9FAFB4E9}"/>
              </a:ext>
            </a:extLst>
          </p:cNvPr>
          <p:cNvSpPr txBox="1">
            <a:spLocks noChangeArrowheads="1"/>
          </p:cNvSpPr>
          <p:nvPr/>
        </p:nvSpPr>
        <p:spPr>
          <a:xfrm>
            <a:off x="3651869" y="4225146"/>
            <a:ext cx="900100" cy="6748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OWF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343F241-1593-F10D-A8C3-734B8CA60622}"/>
              </a:ext>
            </a:extLst>
          </p:cNvPr>
          <p:cNvCxnSpPr>
            <a:cxnSpLocks/>
          </p:cNvCxnSpPr>
          <p:nvPr/>
        </p:nvCxnSpPr>
        <p:spPr>
          <a:xfrm flipV="1">
            <a:off x="6714277" y="1506042"/>
            <a:ext cx="432702" cy="182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B350C78-638C-3145-CBA3-C0D3B664DB8D}"/>
              </a:ext>
            </a:extLst>
          </p:cNvPr>
          <p:cNvCxnSpPr>
            <a:cxnSpLocks/>
          </p:cNvCxnSpPr>
          <p:nvPr/>
        </p:nvCxnSpPr>
        <p:spPr>
          <a:xfrm flipV="1">
            <a:off x="7758393" y="1862478"/>
            <a:ext cx="0" cy="565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63">
            <a:extLst>
              <a:ext uri="{FF2B5EF4-FFF2-40B4-BE49-F238E27FC236}">
                <a16:creationId xmlns:a16="http://schemas.microsoft.com/office/drawing/2014/main" id="{AB005CAD-FCA9-CEED-E1F5-38722233D2E4}"/>
              </a:ext>
            </a:extLst>
          </p:cNvPr>
          <p:cNvSpPr txBox="1">
            <a:spLocks noChangeArrowheads="1"/>
          </p:cNvSpPr>
          <p:nvPr/>
        </p:nvSpPr>
        <p:spPr>
          <a:xfrm>
            <a:off x="7161169" y="1150763"/>
            <a:ext cx="1496816" cy="6748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400" dirty="0">
                <a:latin typeface="American Typewriter" charset="0"/>
                <a:ea typeface="American Typewriter" charset="0"/>
                <a:cs typeface="American Typewriter" charset="0"/>
              </a:rPr>
              <a:t>CCA-secure Secret-key enc.</a:t>
            </a:r>
            <a:endParaRPr lang="en-US" altLang="en-US" sz="1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F472488A-F995-089A-47B8-629AAD23F364}"/>
              </a:ext>
            </a:extLst>
          </p:cNvPr>
          <p:cNvSpPr txBox="1">
            <a:spLocks noChangeArrowheads="1"/>
          </p:cNvSpPr>
          <p:nvPr/>
        </p:nvSpPr>
        <p:spPr>
          <a:xfrm>
            <a:off x="7111885" y="3325298"/>
            <a:ext cx="1460122" cy="8034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merican Typewriter" charset="0"/>
                <a:ea typeface="American Typewriter" charset="0"/>
                <a:cs typeface="American Typewriter" charset="0"/>
              </a:rPr>
              <a:t>(Stateful) Secret-key encryption</a:t>
            </a:r>
            <a:endParaRPr lang="en-US" altLang="en-US" sz="1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26739FB-2B51-FCFF-F024-0A88D5EB9D58}"/>
              </a:ext>
            </a:extLst>
          </p:cNvPr>
          <p:cNvCxnSpPr>
            <a:cxnSpLocks/>
          </p:cNvCxnSpPr>
          <p:nvPr/>
        </p:nvCxnSpPr>
        <p:spPr>
          <a:xfrm flipH="1" flipV="1">
            <a:off x="4068239" y="4898191"/>
            <a:ext cx="22827" cy="69104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F414670-3556-3DAD-2D7F-C41B1F8E23A4}"/>
              </a:ext>
            </a:extLst>
          </p:cNvPr>
          <p:cNvSpPr txBox="1"/>
          <p:nvPr/>
        </p:nvSpPr>
        <p:spPr>
          <a:xfrm>
            <a:off x="9142" y="5827322"/>
            <a:ext cx="92433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en-US" sz="20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Candidate Constructions: from number theory, geometry, combinatorics,…</a:t>
            </a:r>
          </a:p>
        </p:txBody>
      </p:sp>
    </p:spTree>
    <p:extLst>
      <p:ext uri="{BB962C8B-B14F-4D97-AF65-F5344CB8AC3E}">
        <p14:creationId xmlns:p14="http://schemas.microsoft.com/office/powerpoint/2010/main" val="28690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Recap + Today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94F15107-6132-4541-AC44-955B33F6CBD1}"/>
              </a:ext>
            </a:extLst>
          </p:cNvPr>
          <p:cNvSpPr txBox="1">
            <a:spLocks noChangeArrowheads="1"/>
          </p:cNvSpPr>
          <p:nvPr/>
        </p:nvSpPr>
        <p:spPr>
          <a:xfrm>
            <a:off x="968987" y="1700808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   Define one-way functions (OWF).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62594F4B-38AB-8944-85A4-BBD06EA5B5F2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657787"/>
            <a:ext cx="9217024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   Define Hardcore bits (HCB).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E1103BA3-46A2-5843-82A1-58005220889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77198" y="4659587"/>
                <a:ext cx="8115282" cy="843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b="1" u="sng" dirty="0">
                    <a:latin typeface="American Typewriter" charset="0"/>
                    <a:ea typeface="American Typewriter" charset="0"/>
                    <a:cs typeface="American Typewriter" charset="0"/>
                  </a:rPr>
                  <a:t>Goldreich-Levin Theorem</a:t>
                </a:r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: for every OWF/OWP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𝐹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, there is another OWF/OWP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𝐹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′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which has a HCB.</a:t>
                </a:r>
                <a:endParaRPr lang="en-US" altLang="en-US" sz="2400" dirty="0"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E1103BA3-46A2-5843-82A1-580052208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98" y="4659587"/>
                <a:ext cx="8115282" cy="843221"/>
              </a:xfrm>
              <a:prstGeom prst="rect">
                <a:avLst/>
              </a:prstGeom>
              <a:blipFill>
                <a:blip r:embed="rId3"/>
                <a:stretch>
                  <a:fillRect l="-1092" t="-5882"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   Show that one-way functions* + HCB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PRG  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FD8FE375-6E8E-8649-89F2-2D4508DF6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3645024"/>
                <a:ext cx="9217024" cy="7920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92A7400-2AB4-0266-A589-7561300D5B7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8" y="1921938"/>
            <a:ext cx="347137" cy="3471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B91671-9730-0368-EFF3-34055F3DD7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198" y="2884866"/>
            <a:ext cx="347137" cy="3471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1DC9E3-4C4E-7393-72A7-13D3147730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7" y="3867499"/>
            <a:ext cx="347137" cy="34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597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Goldreich-Levin (GL) Theorem: Version 1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0898BE-6B79-934B-BBD3-7AC0197B8511}"/>
              </a:ext>
            </a:extLst>
          </p:cNvPr>
          <p:cNvSpPr/>
          <p:nvPr/>
        </p:nvSpPr>
        <p:spPr>
          <a:xfrm>
            <a:off x="683568" y="1556792"/>
            <a:ext cx="7920880" cy="3672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/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→{0,1}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400" dirty="0"/>
                  <a:t> where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D16E9A6-C600-9646-9A0B-26FE67DB1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776591"/>
                <a:ext cx="7905927" cy="461665"/>
              </a:xfrm>
              <a:prstGeom prst="rect">
                <a:avLst/>
              </a:prstGeom>
              <a:blipFill>
                <a:blip r:embed="rId3"/>
                <a:stretch>
                  <a:fillRect l="-112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CF56D4-CAE0-2A4A-B719-C46B5829F757}"/>
                  </a:ext>
                </a:extLst>
              </p:cNvPr>
              <p:cNvSpPr/>
              <p:nvPr/>
            </p:nvSpPr>
            <p:spPr>
              <a:xfrm>
                <a:off x="698521" y="2924944"/>
                <a:ext cx="7905927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be a collection of predicates (one for each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). Then, for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every</a:t>
                </a:r>
                <a:r>
                  <a:rPr lang="en-US" sz="2400" dirty="0"/>
                  <a:t> one-way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, a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random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hardcore. That is, for every one-way function F, every PPT A, there is a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dirty="0" err="1"/>
                  <a:t>s.t.</a:t>
                </a:r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CF56D4-CAE0-2A4A-B719-C46B5829F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21" y="2924944"/>
                <a:ext cx="7905927" cy="1569660"/>
              </a:xfrm>
              <a:prstGeom prst="rect">
                <a:avLst/>
              </a:prstGeom>
              <a:blipFill>
                <a:blip r:embed="rId4"/>
                <a:stretch>
                  <a:fillRect l="-1284" t="-2419"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4069C04-34A8-C043-8C59-7679448C1659}"/>
                  </a:ext>
                </a:extLst>
              </p:cNvPr>
              <p:cNvSpPr/>
              <p:nvPr/>
            </p:nvSpPr>
            <p:spPr>
              <a:xfrm>
                <a:off x="1331640" y="2348880"/>
                <a:ext cx="5446299" cy="462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:r>
                  <a:rPr lang="en-US" sz="2400" dirty="0">
                    <a:solidFill>
                      <a:prstClr val="black"/>
                    </a:solidFill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m:rPr>
                        <m:sty m:val="p"/>
                      </m:rPr>
                      <a:rPr 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F4069C04-34A8-C043-8C59-7679448C1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348880"/>
                <a:ext cx="5446299" cy="462947"/>
              </a:xfrm>
              <a:prstGeom prst="rect">
                <a:avLst/>
              </a:prstGeom>
              <a:blipFill>
                <a:blip r:embed="rId5"/>
                <a:stretch>
                  <a:fillRect t="-124324" b="-19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54013-CCBE-CB44-8B5E-8C916C651D1E}"/>
                  </a:ext>
                </a:extLst>
              </p:cNvPr>
              <p:cNvSpPr/>
              <p:nvPr/>
            </p:nvSpPr>
            <p:spPr>
              <a:xfrm>
                <a:off x="626513" y="4365104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54013-CCBE-CB44-8B5E-8C916C651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3" y="4365104"/>
                <a:ext cx="7905927" cy="783804"/>
              </a:xfrm>
              <a:prstGeom prst="rect">
                <a:avLst/>
              </a:prstGeom>
              <a:blipFill>
                <a:blip r:embed="rId6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085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GL Theorem: Version 2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0898BE-6B79-934B-BBD3-7AC0197B8511}"/>
              </a:ext>
            </a:extLst>
          </p:cNvPr>
          <p:cNvSpPr/>
          <p:nvPr/>
        </p:nvSpPr>
        <p:spPr>
          <a:xfrm>
            <a:off x="683568" y="1556792"/>
            <a:ext cx="7920880" cy="3672408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CF56D4-CAE0-2A4A-B719-C46B5829F757}"/>
                  </a:ext>
                </a:extLst>
              </p:cNvPr>
              <p:cNvSpPr/>
              <p:nvPr/>
            </p:nvSpPr>
            <p:spPr>
              <a:xfrm>
                <a:off x="758153" y="1760619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</a:t>
                </a:r>
                <a:r>
                  <a:rPr lang="en-US" sz="2400" b="1" i="1" dirty="0">
                    <a:solidFill>
                      <a:srgbClr val="FF0000"/>
                    </a:solidFill>
                  </a:rPr>
                  <a:t>every</a:t>
                </a:r>
                <a:r>
                  <a:rPr lang="en-US" sz="2400" dirty="0"/>
                  <a:t> one-way function/permutation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, there is a related one-way function/permutation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CF56D4-CAE0-2A4A-B719-C46B5829F7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53" y="1760619"/>
                <a:ext cx="7905927" cy="830997"/>
              </a:xfrm>
              <a:prstGeom prst="rect">
                <a:avLst/>
              </a:prstGeom>
              <a:blipFill>
                <a:blip r:embed="rId3"/>
                <a:stretch>
                  <a:fillRect l="-1122" t="-4478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54013-CCBE-CB44-8B5E-8C916C651D1E}"/>
                  </a:ext>
                </a:extLst>
              </p:cNvPr>
              <p:cNvSpPr/>
              <p:nvPr/>
            </p:nvSpPr>
            <p:spPr>
              <a:xfrm>
                <a:off x="626513" y="4365104"/>
                <a:ext cx="7905927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E54013-CCBE-CB44-8B5E-8C916C651D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13" y="4365104"/>
                <a:ext cx="7905927" cy="783804"/>
              </a:xfrm>
              <a:prstGeom prst="rect">
                <a:avLst/>
              </a:prstGeom>
              <a:blipFill>
                <a:blip r:embed="rId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3934DE-C47D-7CB0-0A12-11E8276E950B}"/>
                  </a:ext>
                </a:extLst>
              </p:cNvPr>
              <p:cNvSpPr txBox="1"/>
              <p:nvPr/>
            </p:nvSpPr>
            <p:spPr>
              <a:xfrm>
                <a:off x="3018003" y="2787640"/>
                <a:ext cx="271804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53934DE-C47D-7CB0-0A12-11E8276E9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8003" y="2787640"/>
                <a:ext cx="2718048" cy="461665"/>
              </a:xfrm>
              <a:prstGeom prst="rect">
                <a:avLst/>
              </a:prstGeom>
              <a:blipFill>
                <a:blip r:embed="rId5"/>
                <a:stretch>
                  <a:fillRect l="-465" r="-1395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9F9287-D639-1502-6265-E19466E94AA2}"/>
                  </a:ext>
                </a:extLst>
              </p:cNvPr>
              <p:cNvSpPr txBox="1"/>
              <p:nvPr/>
            </p:nvSpPr>
            <p:spPr>
              <a:xfrm>
                <a:off x="793231" y="3429000"/>
                <a:ext cx="768660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which has a </a:t>
                </a:r>
                <a:r>
                  <a:rPr kumimoji="0" lang="en-US" sz="24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deterministic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 hardcore predicate. In particular, the predicate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𝐵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2</m:t>
                    </m:r>
                  </m:oMath>
                </a14:m>
                <a:r>
                  <a:rPr lang="en-US" dirty="0"/>
                  <a:t> </a:t>
                </a:r>
                <a:r>
                  <a:rPr lang="en-US" sz="2400" dirty="0">
                    <a:solidFill>
                      <a:prstClr val="black"/>
                    </a:solidFill>
                  </a:rPr>
                  <a:t>is hardcore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09F9287-D639-1502-6265-E19466E94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231" y="3429000"/>
                <a:ext cx="7686600" cy="830997"/>
              </a:xfrm>
              <a:prstGeom prst="rect">
                <a:avLst/>
              </a:prstGeom>
              <a:blipFill>
                <a:blip r:embed="rId6"/>
                <a:stretch>
                  <a:fillRect l="-1320" t="-757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6EE190E1-EFB9-324A-7C6B-22758DD390F8}"/>
              </a:ext>
            </a:extLst>
          </p:cNvPr>
          <p:cNvSpPr/>
          <p:nvPr/>
        </p:nvSpPr>
        <p:spPr>
          <a:xfrm>
            <a:off x="683568" y="5445224"/>
            <a:ext cx="79059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u="sng" dirty="0"/>
              <a:t>Key Point</a:t>
            </a:r>
            <a:r>
              <a:rPr lang="en-US" sz="2400" b="1" dirty="0"/>
              <a:t>:  </a:t>
            </a:r>
          </a:p>
          <a:p>
            <a:r>
              <a:rPr lang="en-US" sz="2400" b="1" dirty="0"/>
              <a:t>This statement is </a:t>
            </a:r>
            <a:r>
              <a:rPr lang="en-US" sz="2400" b="1" i="1" dirty="0">
                <a:solidFill>
                  <a:srgbClr val="FF0000"/>
                </a:solidFill>
              </a:rPr>
              <a:t>sufficient</a:t>
            </a:r>
            <a:r>
              <a:rPr lang="en-US" sz="2400" b="1" dirty="0"/>
              <a:t> to construct PRGs from any OWP.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968C97-7E8A-A7CC-3DEE-BDA801783B07}"/>
              </a:ext>
            </a:extLst>
          </p:cNvPr>
          <p:cNvSpPr/>
          <p:nvPr/>
        </p:nvSpPr>
        <p:spPr>
          <a:xfrm>
            <a:off x="4211960" y="1760619"/>
            <a:ext cx="1728192" cy="444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1BB995-D0E4-ACE5-B2B8-DE46222CE1FA}"/>
              </a:ext>
            </a:extLst>
          </p:cNvPr>
          <p:cNvSpPr/>
          <p:nvPr/>
        </p:nvSpPr>
        <p:spPr>
          <a:xfrm>
            <a:off x="2987824" y="2168289"/>
            <a:ext cx="1728192" cy="4442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7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0543" y="476672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If there are OWPs, then there are PRGs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536171-7E50-C55F-E4D7-FD91AB3B49B0}"/>
              </a:ext>
            </a:extLst>
          </p:cNvPr>
          <p:cNvSpPr/>
          <p:nvPr/>
        </p:nvSpPr>
        <p:spPr>
          <a:xfrm>
            <a:off x="827584" y="2601485"/>
            <a:ext cx="7920880" cy="1911117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C90A76-51A9-8183-8347-F43BF09B3797}"/>
                  </a:ext>
                </a:extLst>
              </p:cNvPr>
              <p:cNvSpPr/>
              <p:nvPr/>
            </p:nvSpPr>
            <p:spPr>
              <a:xfrm>
                <a:off x="914545" y="2821284"/>
                <a:ext cx="790592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be a one-way permutation, then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defined below is a PRG.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DC90A76-51A9-8183-8347-F43BF09B37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545" y="2821284"/>
                <a:ext cx="7905927" cy="830997"/>
              </a:xfrm>
              <a:prstGeom prst="rect">
                <a:avLst/>
              </a:prstGeom>
              <a:blipFill>
                <a:blip r:embed="rId3"/>
                <a:stretch>
                  <a:fillRect l="-1284" t="-4545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2A1877A-859E-A26D-D146-C3B275E7B949}"/>
              </a:ext>
            </a:extLst>
          </p:cNvPr>
          <p:cNvSpPr/>
          <p:nvPr/>
        </p:nvSpPr>
        <p:spPr>
          <a:xfrm>
            <a:off x="827584" y="2136338"/>
            <a:ext cx="50405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2"/>
                </a:solidFill>
              </a:rPr>
              <a:t>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C2CDE0-3D75-8B03-ADD7-E5C7B6FCA835}"/>
                  </a:ext>
                </a:extLst>
              </p:cNvPr>
              <p:cNvSpPr/>
              <p:nvPr/>
            </p:nvSpPr>
            <p:spPr>
              <a:xfrm>
                <a:off x="899592" y="3792522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Then, define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p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|| 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||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|| </m:t>
                    </m:r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.</a:t>
                </a: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6C2CDE0-3D75-8B03-ADD7-E5C7B6FCA8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792522"/>
                <a:ext cx="7905927" cy="461665"/>
              </a:xfrm>
              <a:prstGeom prst="rect">
                <a:avLst/>
              </a:prstGeom>
              <a:blipFill>
                <a:blip r:embed="rId4"/>
                <a:stretch>
                  <a:fillRect l="-1284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BAEC15-8779-8BCD-AF16-94F2CE48CEDF}"/>
                  </a:ext>
                </a:extLst>
              </p:cNvPr>
              <p:cNvSpPr/>
              <p:nvPr/>
            </p:nvSpPr>
            <p:spPr>
              <a:xfrm>
                <a:off x="804719" y="4983559"/>
                <a:ext cx="790592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FF0000"/>
                    </a:solidFill>
                  </a:rPr>
                  <a:t>Theorem</a:t>
                </a:r>
                <a:r>
                  <a:rPr lang="en-US" sz="2400" dirty="0"/>
                  <a:t>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 dirty="0"/>
                  <a:t> is a PRG assuming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400" dirty="0"/>
                  <a:t> is a one-way permutation.</a:t>
                </a: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8BAEC15-8779-8BCD-AF16-94F2CE48CE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19" y="4983559"/>
                <a:ext cx="7905927" cy="461665"/>
              </a:xfrm>
              <a:prstGeom prst="rect">
                <a:avLst/>
              </a:prstGeom>
              <a:blipFill>
                <a:blip r:embed="rId5"/>
                <a:stretch>
                  <a:fillRect l="-128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300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/>
              <p:nvPr/>
            </p:nvSpPr>
            <p:spPr>
              <a:xfrm>
                <a:off x="770529" y="1383158"/>
                <a:ext cx="789217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1E177C"/>
                    </a:solidFill>
                  </a:rPr>
                  <a:t>Let’s assume a pretty good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1" dirty="0">
                    <a:solidFill>
                      <a:srgbClr val="1E177C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383158"/>
                <a:ext cx="7892173" cy="461665"/>
              </a:xfrm>
              <a:prstGeom prst="rect">
                <a:avLst/>
              </a:prstGeom>
              <a:blipFill>
                <a:blip r:embed="rId3"/>
                <a:stretch>
                  <a:fillRect l="-1124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428128" y="1878930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28" y="1878930"/>
                <a:ext cx="8712968" cy="783804"/>
              </a:xfrm>
              <a:prstGeom prst="rect">
                <a:avLst/>
              </a:prstGeom>
              <a:blipFill>
                <a:blip r:embed="rId4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1">
            <a:extLst>
              <a:ext uri="{FF2B5EF4-FFF2-40B4-BE49-F238E27FC236}">
                <a16:creationId xmlns:a16="http://schemas.microsoft.com/office/drawing/2014/main" id="{065E0966-C802-AF3B-4CAA-7ABE7B08C7EF}"/>
              </a:ext>
            </a:extLst>
          </p:cNvPr>
          <p:cNvSpPr txBox="1">
            <a:spLocks/>
          </p:cNvSpPr>
          <p:nvPr/>
        </p:nvSpPr>
        <p:spPr>
          <a:xfrm>
            <a:off x="20543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 proved a weaker version in L6: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C323E4-891B-5213-1C7E-CF6168415FE1}"/>
                  </a:ext>
                </a:extLst>
              </p:cNvPr>
              <p:cNvSpPr/>
              <p:nvPr/>
            </p:nvSpPr>
            <p:spPr>
              <a:xfrm>
                <a:off x="784283" y="2970212"/>
                <a:ext cx="789217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1E177C"/>
                    </a:solidFill>
                  </a:rPr>
                  <a:t>Then there is a OWF inverter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1E177C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 b="1" dirty="0">
                    <a:solidFill>
                      <a:srgbClr val="1E177C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7C323E4-891B-5213-1C7E-CF6168415F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283" y="2970212"/>
                <a:ext cx="7892173" cy="461665"/>
              </a:xfrm>
              <a:prstGeom prst="rect">
                <a:avLst/>
              </a:prstGeom>
              <a:blipFill>
                <a:blip r:embed="rId5"/>
                <a:stretch>
                  <a:fillRect l="-1124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5D90C8-0144-7062-16BC-BBC57F9F5747}"/>
                  </a:ext>
                </a:extLst>
              </p:cNvPr>
              <p:cNvSpPr/>
              <p:nvPr/>
            </p:nvSpPr>
            <p:spPr>
              <a:xfrm>
                <a:off x="467544" y="3509292"/>
                <a:ext cx="8712968" cy="509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E5D90C8-0144-7062-16BC-BBC57F9F5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3509292"/>
                <a:ext cx="8712968" cy="509178"/>
              </a:xfrm>
              <a:prstGeom prst="rect">
                <a:avLst/>
              </a:prstGeom>
              <a:blipFill>
                <a:blip r:embed="rId6"/>
                <a:stretch>
                  <a:fillRect b="-1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628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CC2EA7-8136-364D-9A12-AE4BF81DF774}"/>
              </a:ext>
            </a:extLst>
          </p:cNvPr>
          <p:cNvSpPr/>
          <p:nvPr/>
        </p:nvSpPr>
        <p:spPr>
          <a:xfrm>
            <a:off x="770529" y="4194797"/>
            <a:ext cx="7761911" cy="2474563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2136E2-77E0-9A4E-8391-A7E554F8B102}"/>
              </a:ext>
            </a:extLst>
          </p:cNvPr>
          <p:cNvSpPr/>
          <p:nvPr/>
        </p:nvSpPr>
        <p:spPr>
          <a:xfrm>
            <a:off x="831649" y="3573016"/>
            <a:ext cx="7905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First, we used an </a:t>
            </a:r>
            <a:r>
              <a:rPr lang="en-US" sz="2400" b="1" dirty="0">
                <a:solidFill>
                  <a:srgbClr val="FF0000"/>
                </a:solidFill>
              </a:rPr>
              <a:t>averaging argument</a:t>
            </a:r>
            <a:r>
              <a:rPr lang="en-US" sz="24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/>
              <p:nvPr/>
            </p:nvSpPr>
            <p:spPr>
              <a:xfrm>
                <a:off x="770529" y="1383158"/>
                <a:ext cx="789217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1" dirty="0">
                    <a:solidFill>
                      <a:srgbClr val="1E177C"/>
                    </a:solidFill>
                  </a:rPr>
                  <a:t>Let’s assume a pretty good predictor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b="1" dirty="0">
                    <a:solidFill>
                      <a:srgbClr val="1E177C"/>
                    </a:solidFill>
                  </a:rPr>
                  <a:t> 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75AD8ED-8EFA-1244-B967-E98A00CEB9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383158"/>
                <a:ext cx="7892173" cy="461665"/>
              </a:xfrm>
              <a:prstGeom prst="rect">
                <a:avLst/>
              </a:prstGeom>
              <a:blipFill>
                <a:blip r:embed="rId3"/>
                <a:stretch>
                  <a:fillRect l="-1124"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428128" y="1878930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128" y="1878930"/>
                <a:ext cx="8712968" cy="783804"/>
              </a:xfrm>
              <a:prstGeom prst="rect">
                <a:avLst/>
              </a:prstGeom>
              <a:blipFill>
                <a:blip r:embed="rId4"/>
                <a:stretch>
                  <a:fillRect b="-7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rved Right Arrow 1">
            <a:extLst>
              <a:ext uri="{FF2B5EF4-FFF2-40B4-BE49-F238E27FC236}">
                <a16:creationId xmlns:a16="http://schemas.microsoft.com/office/drawing/2014/main" id="{7C2F801D-3F35-0E49-9117-155E329914EA}"/>
              </a:ext>
            </a:extLst>
          </p:cNvPr>
          <p:cNvSpPr/>
          <p:nvPr/>
        </p:nvSpPr>
        <p:spPr>
          <a:xfrm>
            <a:off x="20543" y="2189613"/>
            <a:ext cx="731520" cy="2017904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827584" y="4194797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Claim: For at least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4194797"/>
                <a:ext cx="8712968" cy="461665"/>
              </a:xfrm>
              <a:prstGeom prst="rect">
                <a:avLst/>
              </a:prstGeom>
              <a:blipFill>
                <a:blip r:embed="rId6"/>
                <a:stretch>
                  <a:fillRect l="-1019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D8C080-4BB0-4143-A120-0FFF6BCFE1E8}"/>
                  </a:ext>
                </a:extLst>
              </p:cNvPr>
              <p:cNvSpPr/>
              <p:nvPr/>
            </p:nvSpPr>
            <p:spPr>
              <a:xfrm>
                <a:off x="461824" y="4525688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AD8C080-4BB0-4143-A120-0FFF6BCFE1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824" y="4525688"/>
                <a:ext cx="8712968" cy="783804"/>
              </a:xfrm>
              <a:prstGeom prst="rect">
                <a:avLst/>
              </a:prstGeom>
              <a:blipFill>
                <a:blip r:embed="rId7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2F14C3-5DC5-D24F-B0F7-E40DA4F82229}"/>
                  </a:ext>
                </a:extLst>
              </p:cNvPr>
              <p:cNvSpPr/>
              <p:nvPr/>
            </p:nvSpPr>
            <p:spPr>
              <a:xfrm>
                <a:off x="827584" y="5469608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Call these 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the good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2F14C3-5DC5-D24F-B0F7-E40DA4F822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5469608"/>
                <a:ext cx="8712968" cy="461665"/>
              </a:xfrm>
              <a:prstGeom prst="rect">
                <a:avLst/>
              </a:prstGeom>
              <a:blipFill>
                <a:blip r:embed="rId8"/>
                <a:stretch>
                  <a:fillRect l="-1164" t="-789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ubtitle 1">
            <a:extLst>
              <a:ext uri="{FF2B5EF4-FFF2-40B4-BE49-F238E27FC236}">
                <a16:creationId xmlns:a16="http://schemas.microsoft.com/office/drawing/2014/main" id="{065E0966-C802-AF3B-4CAA-7ABE7B08C7EF}"/>
              </a:ext>
            </a:extLst>
          </p:cNvPr>
          <p:cNvSpPr txBox="1">
            <a:spLocks/>
          </p:cNvSpPr>
          <p:nvPr/>
        </p:nvSpPr>
        <p:spPr>
          <a:xfrm>
            <a:off x="20543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 proved a weaker version in L6: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D765FA-4FE7-08E5-9A0B-9A7BCB3359E3}"/>
              </a:ext>
            </a:extLst>
          </p:cNvPr>
          <p:cNvSpPr/>
          <p:nvPr/>
        </p:nvSpPr>
        <p:spPr>
          <a:xfrm>
            <a:off x="827584" y="6091878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Proof: On the board.</a:t>
            </a:r>
          </a:p>
        </p:txBody>
      </p:sp>
    </p:spTree>
    <p:extLst>
      <p:ext uri="{BB962C8B-B14F-4D97-AF65-F5344CB8AC3E}">
        <p14:creationId xmlns:p14="http://schemas.microsoft.com/office/powerpoint/2010/main" val="140329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/>
      <p:bldP spid="2" grpId="0" animBg="1"/>
      <p:bldP spid="14" grpId="0"/>
      <p:bldP spid="15" grpId="0"/>
      <p:bldP spid="16" grpId="0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7BE42647-E1FC-034A-8543-E53BC19F81AB}"/>
              </a:ext>
            </a:extLst>
          </p:cNvPr>
          <p:cNvSpPr/>
          <p:nvPr/>
        </p:nvSpPr>
        <p:spPr>
          <a:xfrm>
            <a:off x="754632" y="3045366"/>
            <a:ext cx="8209856" cy="891055"/>
          </a:xfrm>
          <a:prstGeom prst="rect">
            <a:avLst/>
          </a:prstGeom>
          <a:solidFill>
            <a:schemeClr val="accent1">
              <a:lumMod val="20000"/>
              <a:lumOff val="80000"/>
              <a:alpha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/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←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0,1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+1/2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3BC01F53-1C92-6243-BA74-61448E91A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650775"/>
                <a:ext cx="8712968" cy="783804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/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at least a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1/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fraction of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, 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E832B13-8FB8-B049-9AD7-10D4344855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1340768"/>
                <a:ext cx="8712968" cy="461665"/>
              </a:xfrm>
              <a:prstGeom prst="rect">
                <a:avLst/>
              </a:prstGeom>
              <a:blipFill>
                <a:blip r:embed="rId4"/>
                <a:stretch>
                  <a:fillRect l="-1019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C34ACCF-7438-BB4A-B49A-74114D1567BA}"/>
              </a:ext>
            </a:extLst>
          </p:cNvPr>
          <p:cNvSpPr/>
          <p:nvPr/>
        </p:nvSpPr>
        <p:spPr>
          <a:xfrm>
            <a:off x="755576" y="2564904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Key Idea: 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98E87C-ADC3-BD41-9214-A4C3BCF4FFC4}"/>
                  </a:ext>
                </a:extLst>
              </p:cNvPr>
              <p:cNvSpPr/>
              <p:nvPr/>
            </p:nvSpPr>
            <p:spPr>
              <a:xfrm>
                <a:off x="755576" y="3105424"/>
                <a:ext cx="7977935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Pick a random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400" dirty="0"/>
                  <a:t> and ask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to tells us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400" dirty="0"/>
                  <a:t>. Subtract the two answers to get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098E87C-ADC3-BD41-9214-A4C3BCF4F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105424"/>
                <a:ext cx="7977935" cy="830997"/>
              </a:xfrm>
              <a:prstGeom prst="rect">
                <a:avLst/>
              </a:prstGeom>
              <a:blipFill>
                <a:blip r:embed="rId5"/>
                <a:stretch>
                  <a:fillRect l="-1111" t="-4545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9F7E38-3B67-BB4C-93DA-65DA4DC5238B}"/>
                  </a:ext>
                </a:extLst>
              </p:cNvPr>
              <p:cNvSpPr/>
              <p:nvPr/>
            </p:nvSpPr>
            <p:spPr>
              <a:xfrm>
                <a:off x="770529" y="4168182"/>
                <a:ext cx="9634119" cy="25231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b="0" i="1" u="sng" dirty="0">
                    <a:ea typeface="Cambria Math" panose="02040503050406030204" pitchFamily="18" charset="0"/>
                  </a:rPr>
                  <a:t>Proof:</a:t>
                </a:r>
                <a:r>
                  <a:rPr lang="en-US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</m:oMath>
                </a14:m>
                <a:r>
                  <a:rPr lang="en-US" sz="2400" dirty="0"/>
                  <a:t>we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correctly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⁡[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</m:t>
                      </m:r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predicts</m:t>
                      </m:r>
                      <m:r>
                        <m:rPr>
                          <m:nor/>
                        </m:rPr>
                        <a:rPr lang="en-US" sz="2400" b="0" i="0" dirty="0" smtClean="0"/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and</m:t>
                      </m:r>
                      <m:r>
                        <m:rPr>
                          <m:nor/>
                        </m:rPr>
                        <a:rPr lang="en-US" sz="2400" dirty="0"/>
                        <m:t>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m:rPr>
                          <m:nor/>
                        </m:rP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400" dirty="0"/>
                        <m:t>correctly</m:t>
                      </m:r>
                      <m:r>
                        <a:rPr lang="en-US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predicts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or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wrong</m:t>
                            </m:r>
                          </m:e>
                        </m:d>
                      </m:e>
                    </m:func>
                  </m:oMath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r>
                  <a:rPr lang="en-US" sz="2400" dirty="0">
                    <a:ea typeface="Cambria Math" panose="02040503050406030204" pitchFamily="18" charset="0"/>
                  </a:rPr>
                  <a:t>                    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1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P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dirty="0"/>
                              <m:t>predicts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sz="2400" dirty="0"/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 b="0" i="0" dirty="0" smtClean="0"/>
                              <m:t>wrong</m:t>
                            </m:r>
                          </m:e>
                        </m:d>
                      </m:e>
                    </m:func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P</m:t>
                              </m:r>
                              <m:r>
                                <m:rPr>
                                  <m:nor/>
                                </m:rPr>
                                <a:rPr lang="en-US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predicts</m:t>
                              </m:r>
                              <m:d>
                                <m:dPr>
                                  <m:begChr m:val="⟨"/>
                                  <m:endChr m:val="⟩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sz="2400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sz="2400" dirty="0"/>
                                <m:t>wrong</m:t>
                              </m:r>
                            </m:e>
                          </m:d>
                        </m:e>
                      </m:func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  <a:p>
                <a:r>
                  <a:rPr lang="en-US" sz="2400" dirty="0"/>
                  <a:t>	            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</m:den>
                        </m:f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+1/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9F7E38-3B67-BB4C-93DA-65DA4DC52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29" y="4168182"/>
                <a:ext cx="9634119" cy="2523127"/>
              </a:xfrm>
              <a:prstGeom prst="rect">
                <a:avLst/>
              </a:prstGeom>
              <a:blipFill>
                <a:blip r:embed="rId6"/>
                <a:stretch>
                  <a:fillRect l="-922" t="-1500" b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1325FC0C-3ED3-1744-8815-A856046F456A}"/>
              </a:ext>
            </a:extLst>
          </p:cNvPr>
          <p:cNvSpPr/>
          <p:nvPr/>
        </p:nvSpPr>
        <p:spPr>
          <a:xfrm>
            <a:off x="7596336" y="5754742"/>
            <a:ext cx="180586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(by union bound)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9AEB4C8A-BFEA-3B19-62A2-703ADA339A8C}"/>
              </a:ext>
            </a:extLst>
          </p:cNvPr>
          <p:cNvSpPr txBox="1">
            <a:spLocks/>
          </p:cNvSpPr>
          <p:nvPr/>
        </p:nvSpPr>
        <p:spPr>
          <a:xfrm>
            <a:off x="20543" y="332656"/>
            <a:ext cx="8712968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 proved a weaker version in L6: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3851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41941</TotalTime>
  <Words>1982</Words>
  <Application>Microsoft Macintosh PowerPoint</Application>
  <PresentationFormat>On-screen Show (4:3)</PresentationFormat>
  <Paragraphs>216</Paragraphs>
  <Slides>26</Slides>
  <Notes>26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American Typewriter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1073</cp:revision>
  <dcterms:created xsi:type="dcterms:W3CDTF">2014-03-14T23:52:55Z</dcterms:created>
  <dcterms:modified xsi:type="dcterms:W3CDTF">2022-09-28T13:50:08Z</dcterms:modified>
</cp:coreProperties>
</file>