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68"/>
  </p:notesMasterIdLst>
  <p:sldIdLst>
    <p:sldId id="529" r:id="rId3"/>
    <p:sldId id="4016" r:id="rId4"/>
    <p:sldId id="4011" r:id="rId5"/>
    <p:sldId id="3257" r:id="rId6"/>
    <p:sldId id="4010" r:id="rId7"/>
    <p:sldId id="1496" r:id="rId8"/>
    <p:sldId id="477" r:id="rId9"/>
    <p:sldId id="3281" r:id="rId10"/>
    <p:sldId id="3286" r:id="rId11"/>
    <p:sldId id="432" r:id="rId12"/>
    <p:sldId id="3274" r:id="rId13"/>
    <p:sldId id="3284" r:id="rId14"/>
    <p:sldId id="3285" r:id="rId15"/>
    <p:sldId id="3287" r:id="rId16"/>
    <p:sldId id="3288" r:id="rId17"/>
    <p:sldId id="3290" r:id="rId18"/>
    <p:sldId id="3291" r:id="rId19"/>
    <p:sldId id="3292" r:id="rId20"/>
    <p:sldId id="3280" r:id="rId21"/>
    <p:sldId id="3219" r:id="rId22"/>
    <p:sldId id="3220" r:id="rId23"/>
    <p:sldId id="3240" r:id="rId24"/>
    <p:sldId id="3224" r:id="rId25"/>
    <p:sldId id="3234" r:id="rId26"/>
    <p:sldId id="3242" r:id="rId27"/>
    <p:sldId id="3243" r:id="rId28"/>
    <p:sldId id="3244" r:id="rId29"/>
    <p:sldId id="3225" r:id="rId30"/>
    <p:sldId id="4018" r:id="rId31"/>
    <p:sldId id="3276" r:id="rId32"/>
    <p:sldId id="3258" r:id="rId33"/>
    <p:sldId id="3259" r:id="rId34"/>
    <p:sldId id="3245" r:id="rId35"/>
    <p:sldId id="3249" r:id="rId36"/>
    <p:sldId id="3250" r:id="rId37"/>
    <p:sldId id="3251" r:id="rId38"/>
    <p:sldId id="4015" r:id="rId39"/>
    <p:sldId id="3221" r:id="rId40"/>
    <p:sldId id="3246" r:id="rId41"/>
    <p:sldId id="3252" r:id="rId42"/>
    <p:sldId id="3247" r:id="rId43"/>
    <p:sldId id="3253" r:id="rId44"/>
    <p:sldId id="4013" r:id="rId45"/>
    <p:sldId id="4025" r:id="rId46"/>
    <p:sldId id="4014" r:id="rId47"/>
    <p:sldId id="3248" r:id="rId48"/>
    <p:sldId id="3233" r:id="rId49"/>
    <p:sldId id="3277" r:id="rId50"/>
    <p:sldId id="1403" r:id="rId51"/>
    <p:sldId id="3279" r:id="rId52"/>
    <p:sldId id="3260" r:id="rId53"/>
    <p:sldId id="3269" r:id="rId54"/>
    <p:sldId id="3270" r:id="rId55"/>
    <p:sldId id="3271" r:id="rId56"/>
    <p:sldId id="3273" r:id="rId57"/>
    <p:sldId id="3299" r:id="rId58"/>
    <p:sldId id="4019" r:id="rId59"/>
    <p:sldId id="4020" r:id="rId60"/>
    <p:sldId id="4021" r:id="rId61"/>
    <p:sldId id="4022" r:id="rId62"/>
    <p:sldId id="4023" r:id="rId63"/>
    <p:sldId id="3300" r:id="rId64"/>
    <p:sldId id="3272" r:id="rId65"/>
    <p:sldId id="3275" r:id="rId66"/>
    <p:sldId id="402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DE52-626B-4F21-AEDE-1C14FF6C8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116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2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2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098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9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5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0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7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47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5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1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5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5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3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8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63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3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6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27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1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6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6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78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8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8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5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75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1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15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0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93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8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5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2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DE52-626B-4F21-AEDE-1C14FF6C8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45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2.png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2.jpeg"/><Relationship Id="rId4" Type="http://schemas.openxmlformats.org/officeDocument/2006/relationships/image" Target="../media/image150.png"/><Relationship Id="rId9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.jpe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2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2.jpe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.jpe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26" Type="http://schemas.openxmlformats.org/officeDocument/2006/relationships/image" Target="../media/image21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2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2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.png"/><Relationship Id="rId9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0.png"/><Relationship Id="rId11" Type="http://schemas.openxmlformats.org/officeDocument/2006/relationships/image" Target="../media/image108.png"/><Relationship Id="rId5" Type="http://schemas.openxmlformats.org/officeDocument/2006/relationships/image" Target="../media/image2.jpeg"/><Relationship Id="rId10" Type="http://schemas.openxmlformats.org/officeDocument/2006/relationships/image" Target="../media/image910.png"/><Relationship Id="rId4" Type="http://schemas.openxmlformats.org/officeDocument/2006/relationships/image" Target="../media/image1.jpeg"/><Relationship Id="rId9" Type="http://schemas.openxmlformats.org/officeDocument/2006/relationships/image" Target="../media/image8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1100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0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10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0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4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4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40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40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0.png"/><Relationship Id="rId10" Type="http://schemas.openxmlformats.org/officeDocument/2006/relationships/image" Target="../media/image76.png"/><Relationship Id="rId4" Type="http://schemas.openxmlformats.org/officeDocument/2006/relationships/image" Target="../media/image150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.jpe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10" Type="http://schemas.openxmlformats.org/officeDocument/2006/relationships/image" Target="../media/image410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2.png"/><Relationship Id="rId5" Type="http://schemas.openxmlformats.org/officeDocument/2006/relationships/image" Target="../media/image87.png"/><Relationship Id="rId10" Type="http://schemas.openxmlformats.org/officeDocument/2006/relationships/image" Target="../media/image101.png"/><Relationship Id="rId4" Type="http://schemas.openxmlformats.org/officeDocument/2006/relationships/image" Target="../media/image2.jpeg"/><Relationship Id="rId9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3" Type="http://schemas.openxmlformats.org/officeDocument/2006/relationships/image" Target="../media/image1.jpe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5.png"/><Relationship Id="rId5" Type="http://schemas.openxmlformats.org/officeDocument/2006/relationships/image" Target="../media/image87.png"/><Relationship Id="rId10" Type="http://schemas.openxmlformats.org/officeDocument/2006/relationships/image" Target="../media/image104.png"/><Relationship Id="rId4" Type="http://schemas.openxmlformats.org/officeDocument/2006/relationships/image" Target="../media/image2.jpeg"/><Relationship Id="rId9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70.png"/><Relationship Id="rId3" Type="http://schemas.openxmlformats.org/officeDocument/2006/relationships/image" Target="../media/image106.png"/><Relationship Id="rId7" Type="http://schemas.openxmlformats.org/officeDocument/2006/relationships/image" Target="../media/image230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.jpeg"/><Relationship Id="rId5" Type="http://schemas.openxmlformats.org/officeDocument/2006/relationships/image" Target="../media/image211.png"/><Relationship Id="rId10" Type="http://schemas.openxmlformats.org/officeDocument/2006/relationships/image" Target="../media/image1.jpeg"/><Relationship Id="rId4" Type="http://schemas.openxmlformats.org/officeDocument/2006/relationships/image" Target="../media/image107.png"/><Relationship Id="rId9" Type="http://schemas.openxmlformats.org/officeDocument/2006/relationships/image" Target="../media/image250.png"/><Relationship Id="rId14" Type="http://schemas.openxmlformats.org/officeDocument/2006/relationships/image" Target="../media/image28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10" Type="http://schemas.openxmlformats.org/officeDocument/2006/relationships/image" Target="../media/image410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NULL"/><Relationship Id="rId18" Type="http://schemas.openxmlformats.org/officeDocument/2006/relationships/image" Target="../media/image381.png"/><Relationship Id="rId3" Type="http://schemas.openxmlformats.org/officeDocument/2006/relationships/image" Target="../media/image312.png"/><Relationship Id="rId7" Type="http://schemas.openxmlformats.org/officeDocument/2006/relationships/image" Target="../media/image331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11" Type="http://schemas.openxmlformats.org/officeDocument/2006/relationships/image" Target="../media/image361.png"/><Relationship Id="rId5" Type="http://schemas.openxmlformats.org/officeDocument/2006/relationships/image" Target="../media/image2.jpeg"/><Relationship Id="rId15" Type="http://schemas.openxmlformats.org/officeDocument/2006/relationships/image" Target="NULL"/><Relationship Id="rId10" Type="http://schemas.openxmlformats.org/officeDocument/2006/relationships/image" Target="../media/image351.png"/><Relationship Id="rId4" Type="http://schemas.openxmlformats.org/officeDocument/2006/relationships/image" Target="../media/image1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06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0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107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3" Type="http://schemas.openxmlformats.org/officeDocument/2006/relationships/image" Target="../media/image37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07.png"/><Relationship Id="rId9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3" Type="http://schemas.openxmlformats.org/officeDocument/2006/relationships/image" Target="../media/image370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7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07.png"/><Relationship Id="rId9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3" Type="http://schemas.openxmlformats.org/officeDocument/2006/relationships/image" Target="../media/image107.png"/><Relationship Id="rId21" Type="http://schemas.openxmlformats.org/officeDocument/2006/relationships/image" Target="../media/image711.png"/><Relationship Id="rId7" Type="http://schemas.openxmlformats.org/officeDocument/2006/relationships/image" Target="../media/image48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11" Type="http://schemas.openxmlformats.org/officeDocument/2006/relationships/image" Target="../media/image500.png"/><Relationship Id="rId24" Type="http://schemas.openxmlformats.org/officeDocument/2006/relationships/image" Target="../media/image740.png"/><Relationship Id="rId5" Type="http://schemas.openxmlformats.org/officeDocument/2006/relationships/image" Target="../media/image39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10" Type="http://schemas.openxmlformats.org/officeDocument/2006/relationships/image" Target="../media/image1.jpeg"/><Relationship Id="rId19" Type="http://schemas.openxmlformats.org/officeDocument/2006/relationships/image" Target="../media/image690.png"/><Relationship Id="rId4" Type="http://schemas.openxmlformats.org/officeDocument/2006/relationships/image" Target="../media/image380.png"/><Relationship Id="rId9" Type="http://schemas.openxmlformats.org/officeDocument/2006/relationships/image" Target="../media/image2.jpe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520.png"/><Relationship Id="rId3" Type="http://schemas.openxmlformats.org/officeDocument/2006/relationships/image" Target="../media/image106.png"/><Relationship Id="rId7" Type="http://schemas.openxmlformats.org/officeDocument/2006/relationships/image" Target="../media/image230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2.jpeg"/><Relationship Id="rId10" Type="http://schemas.openxmlformats.org/officeDocument/2006/relationships/image" Target="../media/image1.jpeg"/><Relationship Id="rId4" Type="http://schemas.openxmlformats.org/officeDocument/2006/relationships/image" Target="../media/image107.png"/><Relationship Id="rId9" Type="http://schemas.openxmlformats.org/officeDocument/2006/relationships/image" Target="../media/image250.png"/><Relationship Id="rId14" Type="http://schemas.openxmlformats.org/officeDocument/2006/relationships/image" Target="../media/image53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jpeg"/><Relationship Id="rId7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2.jpeg"/><Relationship Id="rId9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jpeg"/><Relationship Id="rId7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10" Type="http://schemas.openxmlformats.org/officeDocument/2006/relationships/image" Target="NULL"/><Relationship Id="rId4" Type="http://schemas.openxmlformats.org/officeDocument/2006/relationships/image" Target="../media/image2.jpeg"/><Relationship Id="rId9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6.png"/><Relationship Id="rId7" Type="http://schemas.openxmlformats.org/officeDocument/2006/relationships/image" Target="../media/image2.jpeg"/><Relationship Id="rId12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07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6.png"/><Relationship Id="rId21" Type="http://schemas.openxmlformats.org/officeDocument/2006/relationships/image" Target="../media/image109.png"/><Relationship Id="rId7" Type="http://schemas.openxmlformats.org/officeDocument/2006/relationships/image" Target="../media/image2.jpe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14.png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107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6.png"/><Relationship Id="rId7" Type="http://schemas.openxmlformats.org/officeDocument/2006/relationships/image" Target="../media/image2.jpeg"/><Relationship Id="rId12" Type="http://schemas.openxmlformats.org/officeDocument/2006/relationships/image" Target="NULL"/><Relationship Id="rId2" Type="http://schemas.openxmlformats.org/officeDocument/2006/relationships/notesSlide" Target="../notesSlides/notesSlide60.xml"/><Relationship Id="rId16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07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jpe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1.xml"/><Relationship Id="rId16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.jpeg"/><Relationship Id="rId9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NULL"/><Relationship Id="rId5" Type="http://schemas.openxmlformats.org/officeDocument/2006/relationships/image" Target="../media/image9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0.png"/><Relationship Id="rId17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18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57201" y="4653136"/>
            <a:ext cx="4525145" cy="24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7" name="Rectangle 63"/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7252" y="1761668"/>
            <a:ext cx="908444" cy="9401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11760" y="1700808"/>
            <a:ext cx="1232138" cy="100811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852774" y="2276872"/>
            <a:ext cx="7223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74" y="3160844"/>
            <a:ext cx="782216" cy="1102636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475656" y="2874131"/>
            <a:ext cx="451562" cy="4293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34990" y="2874131"/>
            <a:ext cx="377118" cy="4293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7884" y="2656441"/>
            <a:ext cx="2961326" cy="1579567"/>
            <a:chOff x="767884" y="2656441"/>
            <a:chExt cx="2961326" cy="1579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7884" y="2656441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84" y="2656441"/>
                  <a:ext cx="64807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81138" y="2672612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138" y="2672612"/>
                  <a:ext cx="64807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72115" y="3774343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115" y="3774343"/>
                  <a:ext cx="64807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491880" y="2151068"/>
            <a:ext cx="5904656" cy="4706932"/>
            <a:chOff x="3491880" y="2151068"/>
            <a:chExt cx="5904656" cy="470693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52730" y="2151068"/>
              <a:ext cx="0" cy="4706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91880" y="4221088"/>
                  <a:ext cx="1166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secret 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𝑏</m:t>
                      </m:r>
                    </m:oMath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221088"/>
                  <a:ext cx="1166826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6522"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4211960" y="5589240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572000" y="4438519"/>
              <a:ext cx="144016" cy="142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2730" y="3028890"/>
            <a:ext cx="2338744" cy="1262799"/>
            <a:chOff x="4652730" y="3028890"/>
            <a:chExt cx="2338744" cy="1262799"/>
          </a:xfrm>
        </p:grpSpPr>
        <p:sp>
          <p:nvSpPr>
            <p:cNvPr id="35" name="Oval 34"/>
            <p:cNvSpPr/>
            <p:nvPr/>
          </p:nvSpPr>
          <p:spPr>
            <a:xfrm>
              <a:off x="5220072" y="4149080"/>
              <a:ext cx="144016" cy="14260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868144" y="3831336"/>
              <a:ext cx="144016" cy="142609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16216" y="3501008"/>
              <a:ext cx="144016" cy="142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52730" y="3706267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(1,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730" y="3706267"/>
                  <a:ext cx="763290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00" r="-16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92886" y="3388930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C0099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(2,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C0099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886" y="3388930"/>
                  <a:ext cx="76329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00" r="-168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8184" y="3028890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(3,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028890"/>
                  <a:ext cx="763290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000" r="-168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79512" y="4725144"/>
                <a:ext cx="3766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Each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truly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random (independent of secret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25144"/>
                <a:ext cx="3766482" cy="1200329"/>
              </a:xfrm>
              <a:prstGeom prst="rect">
                <a:avLst/>
              </a:prstGeom>
              <a:blipFill>
                <a:blip r:embed="rId13"/>
                <a:stretch>
                  <a:fillRect l="-2349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79512" y="5910371"/>
            <a:ext cx="376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Any two shares uniquely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determine b.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9465" y="2247062"/>
            <a:ext cx="5813045" cy="2478082"/>
            <a:chOff x="4159465" y="2247062"/>
            <a:chExt cx="5813045" cy="2478082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159465" y="2627128"/>
              <a:ext cx="4444983" cy="209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085356">
              <a:off x="6796808" y="2721861"/>
              <a:ext cx="3175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random line through (0,b)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614" b="59366"/>
            <a:stretch/>
          </p:blipFill>
          <p:spPr>
            <a:xfrm>
              <a:off x="8019430" y="2247062"/>
              <a:ext cx="392919" cy="406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9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line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blipFill>
                <a:blip r:embed="rId4"/>
                <a:stretch>
                  <a:fillRect l="-68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395537" y="45811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can recover secret from any two shares.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/>
              <p:nvPr/>
            </p:nvSpPr>
            <p:spPr>
              <a:xfrm>
                <a:off x="412466" y="5109809"/>
                <a:ext cx="8319068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Proof: Parties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𝑗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given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can solve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6" y="5109809"/>
                <a:ext cx="8319068" cy="1095300"/>
              </a:xfrm>
              <a:prstGeom prst="rect">
                <a:avLst/>
              </a:prstGeom>
              <a:blipFill>
                <a:blip r:embed="rId6"/>
                <a:stretch>
                  <a:fillRect l="-1220" t="-4598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line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blipFill>
                <a:blip r:embed="rId4"/>
                <a:stretch>
                  <a:fillRect l="-68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395536" y="4581128"/>
            <a:ext cx="874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any single party has no information about the secret.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/>
              <p:nvPr/>
            </p:nvSpPr>
            <p:spPr>
              <a:xfrm>
                <a:off x="412466" y="5109809"/>
                <a:ext cx="83190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Proof: Party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’s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random, independent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random and so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6" y="5109809"/>
                <a:ext cx="8319068" cy="830997"/>
              </a:xfrm>
              <a:prstGeom prst="rect">
                <a:avLst/>
              </a:prstGeom>
              <a:blipFill>
                <a:blip r:embed="rId6"/>
                <a:stretch>
                  <a:fillRect l="-1220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412776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degree-(t-1) polynomial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412776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2362984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62984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A4A1F9-FF67-F944-966F-5E486BD34DC8}"/>
                  </a:ext>
                </a:extLst>
              </p:cNvPr>
              <p:cNvSpPr txBox="1"/>
              <p:nvPr/>
            </p:nvSpPr>
            <p:spPr>
              <a:xfrm>
                <a:off x="395537" y="4581128"/>
                <a:ext cx="7776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Correctness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 can recover secret from any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A4A1F9-FF67-F944-966F-5E486BD3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4581128"/>
                <a:ext cx="7776864" cy="461665"/>
              </a:xfrm>
              <a:prstGeom prst="rect">
                <a:avLst/>
              </a:prstGeom>
              <a:blipFill>
                <a:blip r:embed="rId6"/>
                <a:stretch>
                  <a:fillRect l="-130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6C49B9-3EC2-E34F-B0E3-047A093E0279}"/>
                  </a:ext>
                </a:extLst>
              </p:cNvPr>
              <p:cNvSpPr txBox="1"/>
              <p:nvPr/>
            </p:nvSpPr>
            <p:spPr>
              <a:xfrm>
                <a:off x="395536" y="5199583"/>
                <a:ext cx="77768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Security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 the distribution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𝑎𝑛𝑦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 is independent of the secret.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6C49B9-3EC2-E34F-B0E3-047A093E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99583"/>
                <a:ext cx="7776864" cy="830997"/>
              </a:xfrm>
              <a:prstGeom prst="rect">
                <a:avLst/>
              </a:prstGeom>
              <a:blipFill>
                <a:blip r:embed="rId7"/>
                <a:stretch>
                  <a:fillRect l="-1305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1B86883-FFA7-7A4D-B031-B417341FA061}"/>
              </a:ext>
            </a:extLst>
          </p:cNvPr>
          <p:cNvSpPr txBox="1"/>
          <p:nvPr/>
        </p:nvSpPr>
        <p:spPr>
          <a:xfrm>
            <a:off x="395536" y="616530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noProof="0" dirty="0">
                <a:solidFill>
                  <a:srgbClr val="000000"/>
                </a:solidFill>
                <a:latin typeface="Arial"/>
                <a:cs typeface="Arial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need p to be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larger than the number of parties n.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2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1475656" y="4325312"/>
                <a:ext cx="5973750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25312"/>
                <a:ext cx="5973750" cy="1767984"/>
              </a:xfrm>
              <a:prstGeom prst="rect">
                <a:avLst/>
              </a:prstGeom>
              <a:blipFill>
                <a:blip r:embed="rId3"/>
                <a:stretch>
                  <a:fillRect r="-849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22F07A-2BBF-3C44-9F73-3E6F6CF2DC0F}"/>
              </a:ext>
            </a:extLst>
          </p:cNvPr>
          <p:cNvSpPr/>
          <p:nvPr/>
        </p:nvSpPr>
        <p:spPr>
          <a:xfrm>
            <a:off x="2339752" y="4325312"/>
            <a:ext cx="3096344" cy="1767984"/>
          </a:xfrm>
          <a:prstGeom prst="roundRect">
            <a:avLst/>
          </a:prstGeom>
          <a:solidFill>
            <a:schemeClr val="accent1">
              <a:alpha val="3575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via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Vandermonde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matrices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Let’s look at shares of 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blipFill>
                <a:blip r:embed="rId6"/>
                <a:stretch>
                  <a:fillRect l="-129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r>
                  <a:rPr kumimoji="0" lang="en-US" sz="2400" i="1" u="none" strike="noStrike" kern="1200" cap="none" spc="0" normalizeH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which is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invertible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3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Alternatively,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Lagrange interpolation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gives an explicit formula that recovers b.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0D87D-FDE1-324E-9AB8-DA7902523746}"/>
                  </a:ext>
                </a:extLst>
              </p:cNvPr>
              <p:cNvSpPr txBox="1"/>
              <p:nvPr/>
            </p:nvSpPr>
            <p:spPr>
              <a:xfrm>
                <a:off x="522149" y="4139377"/>
                <a:ext cx="7848872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𝑓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𝑡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0D87D-FDE1-324E-9AB8-DA790252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9" y="4139377"/>
                <a:ext cx="7848872" cy="1169807"/>
              </a:xfrm>
              <a:prstGeom prst="rect">
                <a:avLst/>
              </a:prstGeom>
              <a:blipFill>
                <a:blip r:embed="rId5"/>
                <a:stretch>
                  <a:fillRect t="-96809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blipFill>
                <a:blip r:embed="rId3"/>
                <a:stretch>
                  <a:fillRect t="-709" r="-77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Let’s look at shares of 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blipFill>
                <a:blip r:embed="rId6"/>
                <a:stretch>
                  <a:fillRect l="-129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−1)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l="-74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blipFill>
                <a:blip r:embed="rId3"/>
                <a:stretch>
                  <a:fillRect t="-709" r="-77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Security: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For every </a:t>
                </a:r>
                <a:r>
                  <a:rPr kumimoji="0" lang="en-US" sz="24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valu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there is a unique polynomial with constant term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blipFill>
                <a:blip r:embed="rId6"/>
                <a:stretch>
                  <a:fillRect l="-106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−1)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l="-74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3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Security: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For every </a:t>
                </a:r>
                <a:r>
                  <a:rPr kumimoji="0" lang="en-US" sz="24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valu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there is a unique polynomial with constant term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blipFill>
                <a:blip r:embed="rId5"/>
                <a:stretch>
                  <a:fillRect l="-106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BA8ED9-EF58-E345-92C2-A6543C243E93}"/>
                  </a:ext>
                </a:extLst>
              </p:cNvPr>
              <p:cNvSpPr txBox="1"/>
              <p:nvPr/>
            </p:nvSpPr>
            <p:spPr>
              <a:xfrm>
                <a:off x="539552" y="4182179"/>
                <a:ext cx="83529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Corollary: for every value of the secret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is equally likely given the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In other words, the secret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is perfectly hidden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BA8ED9-EF58-E345-92C2-A6543C243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82179"/>
                <a:ext cx="8352929" cy="1200329"/>
              </a:xfrm>
              <a:prstGeom prst="rect">
                <a:avLst/>
              </a:prstGeom>
              <a:blipFill>
                <a:blip r:embed="rId6"/>
                <a:stretch>
                  <a:fillRect l="-1062" t="-4211" r="-182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 2: Oblivious Transfer</a:t>
            </a:r>
          </a:p>
        </p:txBody>
      </p:sp>
    </p:spTree>
    <p:extLst>
      <p:ext uri="{BB962C8B-B14F-4D97-AF65-F5344CB8AC3E}">
        <p14:creationId xmlns:p14="http://schemas.microsoft.com/office/powerpoint/2010/main" val="34971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13810" y="2492896"/>
            <a:ext cx="871638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Topic: </a:t>
            </a:r>
            <a:endParaRPr lang="en-US" sz="40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Computation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54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bits/strings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41">
            <a:extLst>
              <a:ext uri="{FF2B5EF4-FFF2-40B4-BE49-F238E27FC236}">
                <a16:creationId xmlns:a16="http://schemas.microsoft.com/office/drawing/2014/main" id="{08ABA92F-969F-3F4E-8931-EA61057F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996356"/>
            <a:ext cx="7157392" cy="8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dirty="0"/>
              <a:t>(We will consider </a:t>
            </a:r>
            <a:r>
              <a:rPr lang="en-US" altLang="en-US" sz="2000" b="1" dirty="0">
                <a:solidFill>
                  <a:srgbClr val="FF0000"/>
                </a:solidFill>
              </a:rPr>
              <a:t>honest-but-curious</a:t>
            </a:r>
            <a:r>
              <a:rPr lang="en-US" altLang="en-US" sz="2000" dirty="0"/>
              <a:t> adversaries; formal definition in a little bit…)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A66F3-D090-3F4A-90CE-F21E997C590D}"/>
              </a:ext>
            </a:extLst>
          </p:cNvPr>
          <p:cNvGrpSpPr/>
          <p:nvPr/>
        </p:nvGrpSpPr>
        <p:grpSpPr>
          <a:xfrm>
            <a:off x="971600" y="3645024"/>
            <a:ext cx="1214314" cy="1062372"/>
            <a:chOff x="1632077" y="2144627"/>
            <a:chExt cx="1214314" cy="10623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DFC293-5380-F240-B63B-FABBD3AF3E14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CD3E41-779D-4F46-91A5-E2057562F4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0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B5E568-8B22-BC40-B1A5-F7F82366A3A1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C0355E1D-0B05-184A-94B9-CD6B39B1A9A1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Bob gets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=1, and 0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=0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blipFill>
                <a:blip r:embed="rId11"/>
                <a:stretch>
                  <a:fillRect l="-1867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FF9B09-66D2-A24C-8100-E120FCF7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21188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Here is a way to write the OT selection function: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w</a:t>
                </a:r>
                <a:r>
                  <a:rPr lang="en-US" altLang="en-US" sz="2400" b="0" dirty="0"/>
                  <a:t>hich, in this case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en-US" sz="2400" b="0" dirty="0"/>
                  <a:t>.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blipFill>
                <a:blip r:embed="rId13"/>
                <a:stretch>
                  <a:fillRect l="-197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9BE0A6B-0AC7-F549-884F-48878C0A7249}"/>
              </a:ext>
            </a:extLst>
          </p:cNvPr>
          <p:cNvSpPr/>
          <p:nvPr/>
        </p:nvSpPr>
        <p:spPr>
          <a:xfrm>
            <a:off x="899592" y="1126679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$X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5EA4B6-0FC0-B744-936A-B6C83E4A81EB}"/>
              </a:ext>
            </a:extLst>
          </p:cNvPr>
          <p:cNvSpPr/>
          <p:nvPr/>
        </p:nvSpPr>
        <p:spPr>
          <a:xfrm>
            <a:off x="6444208" y="1042116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F28D4D-9DA2-0F49-AE4F-F8AAFBFAB6B4}"/>
              </a:ext>
            </a:extLst>
          </p:cNvPr>
          <p:cNvSpPr txBox="1">
            <a:spLocks noChangeArrowheads="1"/>
          </p:cNvSpPr>
          <p:nvPr/>
        </p:nvSpPr>
        <p:spPr>
          <a:xfrm>
            <a:off x="-756592" y="3796411"/>
            <a:ext cx="10363200" cy="76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itchFamily="34" charset="0"/>
              </a:rPr>
              <a:t>Who is richer?</a:t>
            </a:r>
          </a:p>
        </p:txBody>
      </p:sp>
      <p:pic>
        <p:nvPicPr>
          <p:cNvPr id="9" name="Picture 8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E6AF14F-AD89-4142-B234-C9E725AF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204838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A0F580E-8791-474C-83D1-6AF40F99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9301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F252F-2222-7546-A8B6-38A7328DF13B}"/>
              </a:ext>
            </a:extLst>
          </p:cNvPr>
          <p:cNvCxnSpPr>
            <a:cxnSpLocks/>
          </p:cNvCxnSpPr>
          <p:nvPr/>
        </p:nvCxnSpPr>
        <p:spPr>
          <a:xfrm flipH="1">
            <a:off x="1616088" y="2661023"/>
            <a:ext cx="219608" cy="7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F1BF9B-0EAD-6245-93C5-8B1EC565709D}"/>
              </a:ext>
            </a:extLst>
          </p:cNvPr>
          <p:cNvCxnSpPr>
            <a:cxnSpLocks/>
          </p:cNvCxnSpPr>
          <p:nvPr/>
        </p:nvCxnSpPr>
        <p:spPr>
          <a:xfrm flipH="1">
            <a:off x="6663231" y="2636912"/>
            <a:ext cx="933105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and 0 elsewhere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  <a:blipFill>
                <a:blip r:embed="rId8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3429000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onwards</a:t>
                </a: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  <a:blipFill>
                <a:blip r:embed="rId15"/>
                <a:stretch>
                  <a:fillRect l="-11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3400262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  <a:blipFill>
                <a:blip r:embed="rId23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C72B3362-9E71-BD4C-A5D9-B8453C0A339B}"/>
              </a:ext>
            </a:extLst>
          </p:cNvPr>
          <p:cNvSpPr txBox="1">
            <a:spLocks noChangeArrowheads="1"/>
          </p:cNvSpPr>
          <p:nvPr/>
        </p:nvSpPr>
        <p:spPr>
          <a:xfrm>
            <a:off x="897032" y="5860746"/>
            <a:ext cx="7131352" cy="90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itchFamily="34" charset="0"/>
              </a:rPr>
              <a:t>Compute each AND individually and sum it up?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0C31CF-B511-0E46-823C-F55953E4C8D9}"/>
              </a:ext>
            </a:extLst>
          </p:cNvPr>
          <p:cNvCxnSpPr/>
          <p:nvPr/>
        </p:nvCxnSpPr>
        <p:spPr>
          <a:xfrm>
            <a:off x="1115616" y="6309320"/>
            <a:ext cx="64807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55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Detour: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  <a:blipFill>
                <a:blip r:embed="rId1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4" grpId="0"/>
      <p:bldP spid="5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i="1" dirty="0"/>
                  <a:t>Check (correctness):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  <m:sub/>
                    </m:sSub>
                    <m:d>
                      <m:dPr>
                        <m:begChr m:val="⟨"/>
                        <m:endChr m:val="⟩"/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blipFill>
                <a:blip r:embed="rId25"/>
                <a:stretch>
                  <a:fillRect l="-1242" t="-57143" b="-10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3</a:t>
                </a:r>
                <a:r>
                  <a:rPr lang="en-US" altLang="en-US" sz="2400" b="0" dirty="0"/>
                  <a:t>. Alice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400" dirty="0"/>
                  <a:t> and Bob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blipFill>
                <a:blip r:embed="rId26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7241FE8-41DF-C44B-8681-334208B1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24" y="6093296"/>
            <a:ext cx="87590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Check (privacy): Alice &amp; Bob get a bunch of random 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46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“OT is Complete”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107335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 (lec18-19):</a:t>
            </a:r>
            <a:r>
              <a:rPr lang="en-US" sz="3200" b="0" dirty="0"/>
              <a:t> OT can solve not just love and money, but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 efficiently.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Defining Security: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Ideal/Real Paradigm</a:t>
            </a:r>
          </a:p>
        </p:txBody>
      </p:sp>
    </p:spTree>
    <p:extLst>
      <p:ext uri="{BB962C8B-B14F-4D97-AF65-F5344CB8AC3E}">
        <p14:creationId xmlns:p14="http://schemas.microsoft.com/office/powerpoint/2010/main" val="23555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9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1">
            <a:extLst>
              <a:ext uri="{FF2B5EF4-FFF2-40B4-BE49-F238E27FC236}">
                <a16:creationId xmlns:a16="http://schemas.microsoft.com/office/drawing/2014/main" id="{BCFD95B9-BD16-D54E-9F6E-85F49740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6" y="1524767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0000FF"/>
                </a:solidFill>
              </a:rPr>
              <a:t>REAL WORLD: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B129C582-767B-7E49-9ABC-9B37262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3" y="4643510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IDEAL WORLD: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66" y="569133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0" y="5602929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69507"/>
            <a:ext cx="1078254" cy="1066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AC5B4-8CBC-2C44-9B74-063253F3BD0A}"/>
              </a:ext>
            </a:extLst>
          </p:cNvPr>
          <p:cNvCxnSpPr/>
          <p:nvPr/>
        </p:nvCxnSpPr>
        <p:spPr>
          <a:xfrm>
            <a:off x="0" y="4221088"/>
            <a:ext cx="925252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59578" y="4788671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6D7284-585D-D043-9DE8-8C495DA16861}"/>
              </a:ext>
            </a:extLst>
          </p:cNvPr>
          <p:cNvGrpSpPr/>
          <p:nvPr/>
        </p:nvGrpSpPr>
        <p:grpSpPr>
          <a:xfrm>
            <a:off x="2751998" y="5425087"/>
            <a:ext cx="3186159" cy="884233"/>
            <a:chOff x="2751998" y="4993039"/>
            <a:chExt cx="3186159" cy="8842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3EDFFF-FAA3-CE4A-AF03-AA432CBDE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blipFill>
                  <a:blip r:embed="rId10"/>
                  <a:stretch>
                    <a:fillRect t="-27692" r="-650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97FE21-7CDA-7C46-B69D-A04D14F0542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blipFill>
                  <a:blip r:embed="rId11"/>
                  <a:stretch>
                    <a:fillRect r="-70690" b="-274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58">
            <a:extLst>
              <a:ext uri="{FF2B5EF4-FFF2-40B4-BE49-F238E27FC236}">
                <a16:creationId xmlns:a16="http://schemas.microsoft.com/office/drawing/2014/main" id="{BD682F53-0758-0640-8260-C3247151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61" y="3916288"/>
            <a:ext cx="66782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endParaRPr lang="en-US" altLang="en-US" sz="4400" dirty="0">
              <a:solidFill>
                <a:srgbClr val="0000CC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CEC24-5FB3-2645-97CF-0824E8A6DC45}"/>
              </a:ext>
            </a:extLst>
          </p:cNvPr>
          <p:cNvSpPr/>
          <p:nvPr/>
        </p:nvSpPr>
        <p:spPr>
          <a:xfrm>
            <a:off x="4317268" y="1432424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BE7A1-6232-A546-88F7-D11C3661E8BB}"/>
              </a:ext>
            </a:extLst>
          </p:cNvPr>
          <p:cNvSpPr/>
          <p:nvPr/>
        </p:nvSpPr>
        <p:spPr>
          <a:xfrm>
            <a:off x="5073817" y="4318248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 animBg="1"/>
      <p:bldP spid="36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265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99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Sender’s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her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8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038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Receiver’s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his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9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28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31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Protocols</a:t>
            </a:r>
          </a:p>
        </p:txBody>
      </p:sp>
    </p:spTree>
    <p:extLst>
      <p:ext uri="{BB962C8B-B14F-4D97-AF65-F5344CB8AC3E}">
        <p14:creationId xmlns:p14="http://schemas.microsoft.com/office/powerpoint/2010/main" val="1436830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371703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465" r="-3465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5013176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612" r="-4851" b="-5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972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For concreteness, let’s use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6165304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2273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blipFill>
                <a:blip r:embed="rId15"/>
                <a:stretch>
                  <a:fillRect l="-2929" b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Alice’s view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one of which is chosen randomly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and the other by raising a random number to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/>
                  <a:t>-</a:t>
                </a:r>
                <a:r>
                  <a:rPr lang="en-US" altLang="en-US" sz="2400" dirty="0" err="1"/>
                  <a:t>th</a:t>
                </a:r>
                <a:r>
                  <a:rPr lang="en-US" altLang="en-US" sz="2400" dirty="0"/>
                  <a:t> power. They look exactly the same!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blipFill>
                <a:blip r:embed="rId11"/>
                <a:stretch>
                  <a:fillRect l="-1361" r="-5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blipFill>
                <a:blip r:embed="rId5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Bob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blipFill>
                <a:blip r:embed="rId9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FEBD78E9-F92C-6945-8D6E-F393C309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69160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Semi-honest Security: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0277CBC4-C0DE-7236-E667-1339B1EE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7" y="4857946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Security: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10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83ED5178-49BD-D043-8205-F783764B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8533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Assuming Bob is semi-honest, he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uniformly at random, so the hardcore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en-US" sz="2400" dirty="0"/>
                  <a:t> is computationally hidden from him.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blipFill>
                <a:blip r:embed="rId11"/>
                <a:stretch>
                  <a:fillRect l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8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AEFF504F-777F-0540-9701-30C6EA3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C41AF-D68A-E6E6-F6E0-7CDC6F5F4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</p:spTree>
    <p:extLst>
      <p:ext uri="{BB962C8B-B14F-4D97-AF65-F5344CB8AC3E}">
        <p14:creationId xmlns:p14="http://schemas.microsoft.com/office/powerpoint/2010/main" val="269438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from Oblivious PKE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C8BAE92E-3135-64B2-24BA-3F96AE227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83" y="1556792"/>
                <a:ext cx="8010834" cy="504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A public-key encryption scheme (PKE) </a:t>
                </a:r>
                <a:r>
                  <a:rPr lang="en-US" altLang="en-US" sz="2400" dirty="0"/>
                  <a:t>where</a:t>
                </a:r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there is an oblivious public-key generation algorithm that outputs a random public key “without knowing” the secret key.</a:t>
                </a:r>
              </a:p>
              <a:p>
                <a:pPr algn="l"/>
                <a:endParaRPr lang="en-US" altLang="en-US" sz="2400" dirty="0"/>
              </a:p>
              <a:p>
                <a:pPr algn="l"/>
                <a:r>
                  <a:rPr lang="en-US" alt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OblivGen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algn="l"/>
                <a:endParaRPr lang="en-US" altLang="en-US" sz="2400" dirty="0"/>
              </a:p>
              <a:p>
                <a:pPr algn="l"/>
                <a:r>
                  <a:rPr lang="en-US" altLang="en-US" sz="2400" b="1" dirty="0"/>
                  <a:t>Security</a:t>
                </a:r>
                <a:r>
                  <a:rPr lang="en-US" altLang="en-US" sz="2400" dirty="0"/>
                  <a:t>: IND-CPA holds even given the randomness used by </a:t>
                </a:r>
                <a:r>
                  <a:rPr lang="en-US" altLang="en-US" sz="2400" dirty="0" err="1"/>
                  <a:t>OblivGen</a:t>
                </a:r>
                <a:r>
                  <a:rPr lang="en-US" altLang="en-US" sz="2400" dirty="0"/>
                  <a:t>.</a:t>
                </a:r>
              </a:p>
              <a:p>
                <a:pPr algn="l"/>
                <a:endParaRPr lang="en-US" altLang="en-US" sz="2400" dirty="0"/>
              </a:p>
              <a:p>
                <a:pPr algn="l"/>
                <a:r>
                  <a:rPr lang="en-US" altLang="en-US" sz="2400" b="1" dirty="0"/>
                  <a:t>Example</a:t>
                </a:r>
                <a:r>
                  <a:rPr lang="en-US" altLang="en-US" sz="2400" dirty="0"/>
                  <a:t>: for El Gamal encryption where the public key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/>
                  <a:t> and the private key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, </a:t>
                </a:r>
                <a:r>
                  <a:rPr lang="en-US" altLang="en-US" sz="2400" dirty="0" err="1"/>
                  <a:t>OblivGen</a:t>
                </a:r>
                <a:r>
                  <a:rPr lang="en-US" altLang="en-US" sz="2400" dirty="0"/>
                  <a:t> simply outputs two random elements from the group.</a:t>
                </a:r>
              </a:p>
              <a:p>
                <a:pPr algn="l"/>
                <a:endParaRPr lang="en-US" altLang="en-US" sz="2400" dirty="0"/>
              </a:p>
            </p:txBody>
          </p:sp>
        </mc:Choice>
        <mc:Fallback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C8BAE92E-3135-64B2-24BA-3F96AE227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783" y="1556792"/>
                <a:ext cx="8010834" cy="5040560"/>
              </a:xfrm>
              <a:prstGeom prst="rect">
                <a:avLst/>
              </a:prstGeom>
              <a:blipFill>
                <a:blip r:embed="rId3"/>
                <a:stretch>
                  <a:fillRect l="-1108" r="-15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1">
            <a:extLst>
              <a:ext uri="{FF2B5EF4-FFF2-40B4-BE49-F238E27FC236}">
                <a16:creationId xmlns:a16="http://schemas.microsoft.com/office/drawing/2014/main" id="{3201962E-E2AD-6837-D4E9-34B08C9A5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40" y="2620560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82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from Oblivious PKE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E61F0-2ADF-E866-1E0D-38532EE752CE}"/>
                  </a:ext>
                </a:extLst>
              </p:cNvPr>
              <p:cNvSpPr/>
              <p:nvPr/>
            </p:nvSpPr>
            <p:spPr>
              <a:xfrm>
                <a:off x="4114086" y="3198167"/>
                <a:ext cx="1328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EE61F0-2ADF-E866-1E0D-38532EE75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86" y="3198167"/>
                <a:ext cx="1328377" cy="461665"/>
              </a:xfrm>
              <a:prstGeom prst="rect">
                <a:avLst/>
              </a:prstGeom>
              <a:blipFill>
                <a:blip r:embed="rId7"/>
                <a:stretch>
                  <a:fillRect l="-952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C6426940-4BC0-F018-50BF-DAC8C9BE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2780928"/>
                <a:ext cx="3393438" cy="1610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by running Gen.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by running </a:t>
                </a:r>
                <a:r>
                  <a:rPr lang="en-US" altLang="en-US" sz="2400" dirty="0" err="1"/>
                  <a:t>OblivGen</a:t>
                </a:r>
                <a:r>
                  <a:rPr lang="en-US" altLang="en-US" sz="2400" dirty="0"/>
                  <a:t> </a:t>
                </a:r>
              </a:p>
            </p:txBody>
          </p:sp>
        </mc:Choice>
        <mc:Fallback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C6426940-4BC0-F018-50BF-DAC8C9BEB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2780928"/>
                <a:ext cx="3393438" cy="1610584"/>
              </a:xfrm>
              <a:prstGeom prst="rect">
                <a:avLst/>
              </a:prstGeom>
              <a:blipFill>
                <a:blip r:embed="rId8"/>
                <a:stretch>
                  <a:fillRect l="-2612" t="-781" b="-70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187BFEE6-C808-D5DC-26FA-48E28CF1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696" y="4530824"/>
                <a:ext cx="27385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)</a:t>
                </a:r>
              </a:p>
            </p:txBody>
          </p:sp>
        </mc:Choice>
        <mc:Fallback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187BFEE6-C808-D5DC-26FA-48E28CF18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0696" y="4530824"/>
                <a:ext cx="2738533" cy="609600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F859EAEA-28FE-DD5A-DD46-64070CBA1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72" y="5068416"/>
                <a:ext cx="273839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F859EAEA-28FE-DD5A-DD46-64070CBA1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5068416"/>
                <a:ext cx="2738394" cy="609600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F01AE46F-9B44-E6E9-855F-5ECB1269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5738192"/>
                <a:ext cx="334523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F01AE46F-9B44-E6E9-855F-5ECB12698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5738192"/>
                <a:ext cx="3345237" cy="609600"/>
              </a:xfrm>
              <a:prstGeom prst="rect">
                <a:avLst/>
              </a:prstGeom>
              <a:blipFill>
                <a:blip r:embed="rId11"/>
                <a:stretch>
                  <a:fillRect l="-2642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Oblivious PKE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05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3: Additive HE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8CA0878E-C553-0945-8881-8D89DFB5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106" y="2564904"/>
            <a:ext cx="3393438" cy="9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Encrypt choice 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  <a:blipFill>
                <a:blip r:embed="rId7"/>
                <a:stretch>
                  <a:fillRect r="-55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Eval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" y="3299447"/>
            <a:ext cx="2913189" cy="13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Homomorphically evaluate the selection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/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/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  <a:blipFill>
                <a:blip r:embed="rId10"/>
                <a:stretch>
                  <a:fillRect l="-118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Decrypt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1">
            <a:extLst>
              <a:ext uri="{FF2B5EF4-FFF2-40B4-BE49-F238E27FC236}">
                <a16:creationId xmlns:a16="http://schemas.microsoft.com/office/drawing/2014/main" id="{5CF24021-F176-C546-8D53-CE0F399A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4" y="5733256"/>
            <a:ext cx="7906433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Bob’s security</a:t>
            </a:r>
            <a:r>
              <a:rPr lang="en-US" altLang="en-US" sz="2400" dirty="0"/>
              <a:t>: computational, from CPA-security of Enc.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32CB811D-C0A3-FE4C-96CA-8AA0295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3" y="6237312"/>
            <a:ext cx="8640547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Alice’s security</a:t>
            </a:r>
            <a:r>
              <a:rPr lang="en-US" altLang="en-US" sz="2400" dirty="0"/>
              <a:t>: statistical, from function-privacy of Eval.</a:t>
            </a:r>
          </a:p>
        </p:txBody>
      </p:sp>
    </p:spTree>
    <p:extLst>
      <p:ext uri="{BB962C8B-B14F-4D97-AF65-F5344CB8AC3E}">
        <p14:creationId xmlns:p14="http://schemas.microsoft.com/office/powerpoint/2010/main" val="13195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6" grpId="0"/>
      <p:bldP spid="20" grpId="0"/>
      <p:bldP spid="2" grpId="0"/>
      <p:bldP spid="23" grpId="0"/>
      <p:bldP spid="28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552" y="197768"/>
            <a:ext cx="9829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Many More Constructions of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2C4B54-93B9-5140-A107-1615C16150F1}"/>
              </a:ext>
            </a:extLst>
          </p:cNvPr>
          <p:cNvSpPr txBox="1">
            <a:spLocks noChangeArrowheads="1"/>
          </p:cNvSpPr>
          <p:nvPr/>
        </p:nvSpPr>
        <p:spPr>
          <a:xfrm>
            <a:off x="399220" y="2132856"/>
            <a:ext cx="8637276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:</a:t>
            </a:r>
            <a:r>
              <a:rPr lang="en-US" sz="3200" b="0" dirty="0"/>
              <a:t> OT protocols can be constructed based on the hardnes</a:t>
            </a:r>
            <a:r>
              <a:rPr lang="en-US" sz="3200" dirty="0"/>
              <a:t>s of the Diffie-Hellman problem, factoring, quadratic </a:t>
            </a:r>
            <a:r>
              <a:rPr lang="en-US" sz="3200" dirty="0" err="1"/>
              <a:t>residuosity</a:t>
            </a:r>
            <a:r>
              <a:rPr lang="en-US" sz="3200" dirty="0"/>
              <a:t>, LWE, elliptic curve isogeny problem etc. etc.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26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733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668250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</a:t>
            </a:r>
            <a:r>
              <a:rPr lang="en-US" sz="2800" i="1" dirty="0">
                <a:solidFill>
                  <a:srgbClr val="0000FF"/>
                </a:solidFill>
                <a:cs typeface="Arial"/>
              </a:rPr>
              <a:t>in the appropriate sense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FA374-0B0E-4540-B00E-4B2B80440141}"/>
              </a:ext>
            </a:extLst>
          </p:cNvPr>
          <p:cNvGrpSpPr/>
          <p:nvPr/>
        </p:nvGrpSpPr>
        <p:grpSpPr>
          <a:xfrm>
            <a:off x="2321024" y="4915644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D1760166-AA8D-134B-9455-707961D1B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056B7730-CB3E-954C-BD3D-08B50D26C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8605240-BCC1-6844-91A1-AA9549B22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6BE7D576-250B-2346-9E4E-AD611586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5C7ED-990C-E94D-B375-504866DEC607}"/>
              </a:ext>
            </a:extLst>
          </p:cNvPr>
          <p:cNvGrpSpPr/>
          <p:nvPr/>
        </p:nvGrpSpPr>
        <p:grpSpPr>
          <a:xfrm>
            <a:off x="4618317" y="2170019"/>
            <a:ext cx="2724813" cy="609600"/>
            <a:chOff x="4618317" y="2170019"/>
            <a:chExt cx="2724813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blipFill>
                  <a:blip r:embed="rId12"/>
                  <a:stretch>
                    <a:fillRect b="-102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65C23A2C-4A59-364E-AB6E-D971F9D94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966" y="231844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3F93FEF-31F2-AE4D-A2F6-8C875E79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95" y="2316664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5450160"/>
                <a:ext cx="914501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No (PPT) Alice* can learn anything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450160"/>
                <a:ext cx="9145016" cy="609600"/>
              </a:xfrm>
              <a:prstGeom prst="rect">
                <a:avLst/>
              </a:prstGeom>
              <a:blipFill>
                <a:blip r:embed="rId5"/>
                <a:stretch>
                  <a:fillRect l="-83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5987752"/>
                <a:ext cx="914501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No (PPT) Bob* can learn anything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987752"/>
                <a:ext cx="9145016" cy="609600"/>
              </a:xfrm>
              <a:prstGeom prst="rect">
                <a:avLst/>
              </a:prstGeom>
              <a:blipFill>
                <a:blip r:embed="rId9"/>
                <a:stretch>
                  <a:fillRect l="-83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1">
            <a:extLst>
              <a:ext uri="{FF2B5EF4-FFF2-40B4-BE49-F238E27FC236}">
                <a16:creationId xmlns:a16="http://schemas.microsoft.com/office/drawing/2014/main" id="{0277CBC4-C0DE-7236-E667-1339B1EE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857946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Malicious Security: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10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62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Recap: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 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/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73" grpId="0"/>
      <p:bldP spid="4" grpId="0"/>
      <p:bldP spid="5" grpId="0"/>
      <p:bldP spid="78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1868645" y="2420888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2095C-A920-5D47-A1D2-D1AFE06C9D84}"/>
              </a:ext>
            </a:extLst>
          </p:cNvPr>
          <p:cNvGrpSpPr/>
          <p:nvPr/>
        </p:nvGrpSpPr>
        <p:grpSpPr>
          <a:xfrm>
            <a:off x="1491903" y="4930679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F31AFEFA-4E43-F943-8B51-4AD784DE2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931DFDC-C27C-B048-A45C-955B058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EF63-DA38-594B-A294-8CAF751E1F0D}"/>
              </a:ext>
            </a:extLst>
          </p:cNvPr>
          <p:cNvGrpSpPr/>
          <p:nvPr/>
        </p:nvGrpSpPr>
        <p:grpSpPr>
          <a:xfrm>
            <a:off x="2578735" y="4953996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2751E-19D5-004D-A2AA-88784AAC8C94}"/>
              </a:ext>
            </a:extLst>
          </p:cNvPr>
          <p:cNvGrpSpPr/>
          <p:nvPr/>
        </p:nvGrpSpPr>
        <p:grpSpPr>
          <a:xfrm>
            <a:off x="4492030" y="4898438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3">
            <a:extLst>
              <a:ext uri="{FF2B5EF4-FFF2-40B4-BE49-F238E27FC236}">
                <a16:creationId xmlns:a16="http://schemas.microsoft.com/office/drawing/2014/main" id="{37AF98EB-860C-1E46-A1B6-A874607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90130"/>
            <a:ext cx="3520795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Base Case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Input wires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A4B22D8-8B46-A749-A2C5-52DAD8B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48" y="1995842"/>
            <a:ext cx="3520795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XOR gate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</a:t>
            </a:r>
            <a:br>
              <a:rPr lang="en-US" sz="2800" dirty="0">
                <a:solidFill>
                  <a:srgbClr val="000000"/>
                </a:solidFill>
                <a:cs typeface="Arial"/>
              </a:rPr>
            </a:br>
            <a:r>
              <a:rPr lang="en-US" sz="2800" dirty="0">
                <a:solidFill>
                  <a:srgbClr val="000000"/>
                </a:solidFill>
                <a:cs typeface="Arial"/>
              </a:rPr>
              <a:t>Locally XOR the shares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D7321-04C1-6B4C-9BF5-F81EF06526B5}"/>
              </a:ext>
            </a:extLst>
          </p:cNvPr>
          <p:cNvGrpSpPr/>
          <p:nvPr/>
        </p:nvGrpSpPr>
        <p:grpSpPr>
          <a:xfrm>
            <a:off x="5246812" y="3035424"/>
            <a:ext cx="845237" cy="609600"/>
            <a:chOff x="5246812" y="3035424"/>
            <a:chExt cx="845237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Picture 65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9302A83E-ECB8-9E4D-89C9-96F3E4384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32" y="319438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78CBCA-1780-9247-8737-82C3EDEB751C}"/>
              </a:ext>
            </a:extLst>
          </p:cNvPr>
          <p:cNvGrpSpPr/>
          <p:nvPr/>
        </p:nvGrpSpPr>
        <p:grpSpPr>
          <a:xfrm>
            <a:off x="5240134" y="3522183"/>
            <a:ext cx="792286" cy="609600"/>
            <a:chOff x="5240134" y="3522183"/>
            <a:chExt cx="792286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99C1D928-DEB1-F548-BDEB-370BBD68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860" y="3663536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D5AB-85E9-8D46-877F-E2D6BC3550EE}"/>
              </a:ext>
            </a:extLst>
          </p:cNvPr>
          <p:cNvGrpSpPr/>
          <p:nvPr/>
        </p:nvGrpSpPr>
        <p:grpSpPr>
          <a:xfrm>
            <a:off x="4407060" y="4899387"/>
            <a:ext cx="1440160" cy="609600"/>
            <a:chOff x="4407060" y="4899387"/>
            <a:chExt cx="1440160" cy="6096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9C0B3F-90EF-D641-A507-CD4F869461C5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F56827-DE55-6F48-8E56-4DE9F9D5AD5D}"/>
              </a:ext>
            </a:extLst>
          </p:cNvPr>
          <p:cNvGrpSpPr/>
          <p:nvPr/>
        </p:nvGrpSpPr>
        <p:grpSpPr>
          <a:xfrm>
            <a:off x="4407060" y="5343905"/>
            <a:ext cx="1440160" cy="609600"/>
            <a:chOff x="4407060" y="4899387"/>
            <a:chExt cx="1440160" cy="6096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7FBD15E-5BF2-6E43-B5B9-1C7D6478A13C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3">
            <a:extLst>
              <a:ext uri="{FF2B5EF4-FFF2-40B4-BE49-F238E27FC236}">
                <a16:creationId xmlns:a16="http://schemas.microsoft.com/office/drawing/2014/main" id="{1419F8E7-C765-A446-9B9C-6BA3B179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0" y="2383900"/>
            <a:ext cx="200154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AND gate??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Recap: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 r="-10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computes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computes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blipFill>
                <a:blip r:embed="rId11"/>
                <a:stretch>
                  <a:fillRect l="-1829" t="-11905" b="-3095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  <a:cs typeface="Arial"/>
                  </a:rPr>
                  <a:t>So, we have: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blipFill>
                <a:blip r:embed="rId12"/>
                <a:stretch>
                  <a:fillRect l="-1830" t="-6410" b="-769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Desired output (to maintain invariant):  </a:t>
                </a:r>
              </a:p>
              <a:p>
                <a:r>
                  <a:rPr lang="en-US" sz="2800" i="1" dirty="0">
                    <a:cs typeface="Arial"/>
                  </a:rPr>
                  <a:t>Alice wants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wants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′′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𝑥𝑥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blipFill>
                <a:blip r:embed="rId11"/>
                <a:stretch>
                  <a:fillRect l="-1829" t="-6667" b="-1866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blipFill>
                <a:blip r:embed="rId7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1884238-6210-4044-A041-79F62E1F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9" y="2652605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9E42A79C-0029-BF48-B079-B3A77CF3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3" y="2614929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B9F95D-64E1-8B48-B00A-0DDDB6972DAE}"/>
              </a:ext>
            </a:extLst>
          </p:cNvPr>
          <p:cNvGrpSpPr/>
          <p:nvPr/>
        </p:nvGrpSpPr>
        <p:grpSpPr>
          <a:xfrm>
            <a:off x="5841619" y="3443933"/>
            <a:ext cx="2890584" cy="1726956"/>
            <a:chOff x="5841619" y="3443933"/>
            <a:chExt cx="2890584" cy="1726956"/>
          </a:xfrm>
        </p:grpSpPr>
        <p:pic>
          <p:nvPicPr>
            <p:cNvPr id="1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2ABA771B-85F8-9146-888D-02093B9F0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3D950874-7887-E543-9D07-5A4021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7692" r="-5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  <a:blipFill>
                  <a:blip r:embed="rId1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4B9D47-D6FC-5F49-9DBA-E0222DFE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6AC68-28E3-D344-A7BF-43D68F4EF92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/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/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blipFill>
                <a:blip r:embed="rId16"/>
                <a:stretch>
                  <a:fillRect l="-4000" r="-400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98FE0-1D87-8743-818A-E891E7BA7127}"/>
              </a:ext>
            </a:extLst>
          </p:cNvPr>
          <p:cNvGrpSpPr/>
          <p:nvPr/>
        </p:nvGrpSpPr>
        <p:grpSpPr>
          <a:xfrm>
            <a:off x="5815910" y="3409827"/>
            <a:ext cx="2895201" cy="1726956"/>
            <a:chOff x="5841619" y="3443933"/>
            <a:chExt cx="2895201" cy="1726956"/>
          </a:xfrm>
        </p:grpSpPr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A70C7EF8-2AB2-E24F-A387-F6251EAF7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BFED165E-64B3-2845-ACB8-CB1AE01C1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652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AA87D4-58B8-8240-B42D-FBA53C2BAA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4D93E-1B8F-9A43-BB7B-819225DA857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/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/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⊕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blipFill>
                <a:blip r:embed="rId22"/>
                <a:stretch>
                  <a:fillRect l="-4000" r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79C67470-D6E4-AE43-B0C9-15E719A5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" y="4412678"/>
            <a:ext cx="819236" cy="8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blipFill>
                <a:blip r:embed="rId23"/>
                <a:stretch>
                  <a:fillRect b="-119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5A3E577-9989-024C-8656-9235B14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9" y="4412678"/>
            <a:ext cx="492122" cy="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blipFill>
                <a:blip r:embed="rId24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3" grpId="0" animBg="1"/>
      <p:bldP spid="44" grpId="0" animBg="1"/>
      <p:bldP spid="51" grpId="0" animBg="1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2483515" y="3380907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51D4A0-037A-7C49-8A96-0009040B60FA}"/>
              </a:ext>
            </a:extLst>
          </p:cNvPr>
          <p:cNvGrpSpPr/>
          <p:nvPr/>
        </p:nvGrpSpPr>
        <p:grpSpPr>
          <a:xfrm>
            <a:off x="2321024" y="5900709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1">
                  <a:extLst>
                    <a:ext uri="{FF2B5EF4-FFF2-40B4-BE49-F238E27FC236}">
                      <a16:creationId xmlns:a16="http://schemas.microsoft.com/office/drawing/2014/main" id="{06D25FD5-2CFE-5442-BE62-A53F5E56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1">
                  <a:extLst>
                    <a:ext uri="{FF2B5EF4-FFF2-40B4-BE49-F238E27FC236}">
                      <a16:creationId xmlns:a16="http://schemas.microsoft.com/office/drawing/2014/main" id="{67A4CFF6-6C14-C741-8351-AB77344F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88E5A299-91F6-D649-B14A-37BBC4EE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9769D19C-CB38-5A4D-8851-0FA75CFB3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59A745FA-8AE5-714D-B16F-D6A772E14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A35FA3F2-CB32-5941-A260-CE72C9AD8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10AD61-0011-A44C-80CE-13C719D0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E465297-0B7D-254A-8D21-4A60D4CE7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Finally, Alice and Bob exchange the shares at the output wire, and XOR the shares together to obtain the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56" name="Picture 5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2F82F4B-3C5B-AF48-9A50-B39E1E6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78091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28C39B3-27D9-9F4B-A5D8-3DFA8145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24" y="3743799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/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02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 by Composition</a:t>
            </a: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2" y="484667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13" y="4785354"/>
            <a:ext cx="635198" cy="10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9" y="3687679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1338575" y="4572036"/>
            <a:ext cx="2395777" cy="207649"/>
            <a:chOff x="3095658" y="4857932"/>
            <a:chExt cx="2395777" cy="20764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658" y="4883104"/>
              <a:ext cx="404733" cy="1824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337124" cy="1824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AA9E8B7C-5FD8-54EE-8CEB-4826ECCD6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4009" y="876258"/>
                <a:ext cx="8377591" cy="24087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i="1" dirty="0"/>
                  <a:t>Theorem</a:t>
                </a:r>
                <a:r>
                  <a:rPr lang="en-US" sz="3200" dirty="0"/>
                  <a:t>:</a:t>
                </a:r>
                <a:r>
                  <a:rPr lang="en-US" sz="3200" b="0" dirty="0"/>
                  <a:t> </a:t>
                </a:r>
                <a:br>
                  <a:rPr lang="en-US" sz="3200" b="0" dirty="0"/>
                </a:br>
                <a:r>
                  <a:rPr lang="en-US" sz="3200" b="0" dirty="0"/>
                  <a:t>If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3200" b="0" dirty="0"/>
                  <a:t> securely realizes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b="0" dirty="0"/>
                  <a:t> in the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b="0" dirty="0"/>
                  <a:t>-hybrid model” and 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securely realizes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securely realizes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AA9E8B7C-5FD8-54EE-8CEB-4826ECCD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9" y="876258"/>
                <a:ext cx="8377591" cy="2408719"/>
              </a:xfrm>
              <a:prstGeom prst="rect">
                <a:avLst/>
              </a:prstGeom>
              <a:blipFill>
                <a:blip r:embed="rId6"/>
                <a:stretch>
                  <a:fillRect l="-1818" r="-75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E1332-55DE-E9CE-971C-2E7C4CC9B610}"/>
                  </a:ext>
                </a:extLst>
              </p:cNvPr>
              <p:cNvSpPr txBox="1"/>
              <p:nvPr/>
            </p:nvSpPr>
            <p:spPr>
              <a:xfrm>
                <a:off x="2873668" y="3645024"/>
                <a:ext cx="10782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dirty="0"/>
                  <a:t>-angel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4E1332-55DE-E9CE-971C-2E7C4CC9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68" y="3645024"/>
                <a:ext cx="1078254" cy="369332"/>
              </a:xfrm>
              <a:prstGeom prst="rect">
                <a:avLst/>
              </a:prstGeom>
              <a:blipFill>
                <a:blip r:embed="rId7"/>
                <a:stretch>
                  <a:fillRect l="-2326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5A8946-8484-1E32-0FD9-5EB618865045}"/>
              </a:ext>
            </a:extLst>
          </p:cNvPr>
          <p:cNvCxnSpPr>
            <a:cxnSpLocks/>
          </p:cNvCxnSpPr>
          <p:nvPr/>
        </p:nvCxnSpPr>
        <p:spPr>
          <a:xfrm>
            <a:off x="1737756" y="5301676"/>
            <a:ext cx="182803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35C26-BA43-B5D8-3F50-BFB4F631FAC0}"/>
                  </a:ext>
                </a:extLst>
              </p:cNvPr>
              <p:cNvSpPr txBox="1"/>
              <p:nvPr/>
            </p:nvSpPr>
            <p:spPr>
              <a:xfrm>
                <a:off x="863272" y="5799297"/>
                <a:ext cx="3771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Protocol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800" b="0" dirty="0"/>
                  <a:t> in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dirty="0"/>
                  <a:t>-</a:t>
                </a:r>
                <a:r>
                  <a:rPr lang="en-US" dirty="0"/>
                  <a:t>hybrid model</a:t>
                </a:r>
                <a:r>
                  <a:rPr lang="en-US" sz="1800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735C26-BA43-B5D8-3F50-BFB4F631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72" y="5799297"/>
                <a:ext cx="3771443" cy="369332"/>
              </a:xfrm>
              <a:prstGeom prst="rect">
                <a:avLst/>
              </a:prstGeom>
              <a:blipFill>
                <a:blip r:embed="rId8"/>
                <a:stretch>
                  <a:fillRect l="-168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1CE794-BC69-8FE9-6F84-BC3F182CEAAE}"/>
                  </a:ext>
                </a:extLst>
              </p:cNvPr>
              <p:cNvSpPr txBox="1"/>
              <p:nvPr/>
            </p:nvSpPr>
            <p:spPr>
              <a:xfrm>
                <a:off x="6859006" y="5804703"/>
                <a:ext cx="196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Protocol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1CE794-BC69-8FE9-6F84-BC3F182CE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06" y="5804703"/>
                <a:ext cx="1965813" cy="369332"/>
              </a:xfrm>
              <a:prstGeom prst="rect">
                <a:avLst/>
              </a:prstGeom>
              <a:blipFill>
                <a:blip r:embed="rId9"/>
                <a:stretch>
                  <a:fillRect l="-2564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63CCA52-F5A2-1799-F875-28F0B2AD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75" y="477649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9C11C27-E540-50CE-7673-F12DAEAF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94" y="4721349"/>
            <a:ext cx="635198" cy="10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BB7ECC-21A7-89D8-A5B5-0EFF8FE63918}"/>
              </a:ext>
            </a:extLst>
          </p:cNvPr>
          <p:cNvCxnSpPr>
            <a:cxnSpLocks/>
          </p:cNvCxnSpPr>
          <p:nvPr/>
        </p:nvCxnSpPr>
        <p:spPr>
          <a:xfrm>
            <a:off x="7092280" y="5237671"/>
            <a:ext cx="922591" cy="0"/>
          </a:xfrm>
          <a:prstGeom prst="straightConnector1">
            <a:avLst/>
          </a:prstGeom>
          <a:ln w="254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752EA-5049-48C2-48C1-8735F1817632}"/>
              </a:ext>
            </a:extLst>
          </p:cNvPr>
          <p:cNvSpPr/>
          <p:nvPr/>
        </p:nvSpPr>
        <p:spPr>
          <a:xfrm>
            <a:off x="140659" y="3645024"/>
            <a:ext cx="4551284" cy="2634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F7368-2A61-51B6-A242-E43EFDDA1074}"/>
              </a:ext>
            </a:extLst>
          </p:cNvPr>
          <p:cNvSpPr/>
          <p:nvPr/>
        </p:nvSpPr>
        <p:spPr>
          <a:xfrm>
            <a:off x="5832631" y="3645024"/>
            <a:ext cx="3107784" cy="26349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867B9-FD1C-8BDF-A076-0907E5BD84E4}"/>
              </a:ext>
            </a:extLst>
          </p:cNvPr>
          <p:cNvSpPr txBox="1"/>
          <p:nvPr/>
        </p:nvSpPr>
        <p:spPr>
          <a:xfrm>
            <a:off x="5011026" y="4470679"/>
            <a:ext cx="701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31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912712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34" y="322575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92" y="314096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73" y="1772810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2787697" y="2476595"/>
            <a:ext cx="3568606" cy="916607"/>
            <a:chOff x="2659578" y="4356623"/>
            <a:chExt cx="3568606" cy="91660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B25BC7-5A65-784B-A412-3F8CC37B93AA}"/>
              </a:ext>
            </a:extLst>
          </p:cNvPr>
          <p:cNvGrpSpPr/>
          <p:nvPr/>
        </p:nvGrpSpPr>
        <p:grpSpPr>
          <a:xfrm>
            <a:off x="3042372" y="3227616"/>
            <a:ext cx="3023904" cy="769628"/>
            <a:chOff x="2914253" y="5107644"/>
            <a:chExt cx="3023904" cy="7696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ED780-B748-E844-B64F-51B7C88F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CBD6CD-9FF8-3B47-8C6F-8D2FA6047341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/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  <a:blipFill>
                <a:blip r:embed="rId10"/>
                <a:stretch>
                  <a:fillRect l="-7558" t="-104255" r="-1163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9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2229138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1852396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2939228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4852523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3464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1632264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4652808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5600627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3">
            <a:extLst>
              <a:ext uri="{FF2B5EF4-FFF2-40B4-BE49-F238E27FC236}">
                <a16:creationId xmlns:a16="http://schemas.microsoft.com/office/drawing/2014/main" id="{1A997466-F130-1B4A-B8B5-8BBAFBD3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59" y="5907490"/>
            <a:ext cx="4374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Input wires: can be simulated given Alice’s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37" y="1704404"/>
            <a:ext cx="4189991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XOR gate: simulate given Alice’s input shares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D683C6-2EB7-7852-F2AA-4281504D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7735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1" grpId="0" animBg="1"/>
      <p:bldP spid="113" grpId="0" animBg="1"/>
      <p:bldP spid="113" grpId="1" animBg="1"/>
      <p:bldP spid="1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7054573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AND gate: simulate given Alice’s input shares &amp; outputs from the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34018-840E-594E-941D-F04E9ECEA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" y="2897056"/>
            <a:ext cx="731879" cy="72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Alice’s share </a:t>
                </a:r>
                <a:br>
                  <a:rPr lang="en-US" alt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blipFill>
                <a:blip r:embed="rId17"/>
                <a:stretch>
                  <a:fillRect l="-3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/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blipFill>
                <a:blip r:embed="rId18"/>
                <a:stretch>
                  <a:fillRect l="-151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/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blipFill>
                <a:blip r:embed="rId19"/>
                <a:stretch>
                  <a:fillRect l="-211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are random, independent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blipFill>
                <a:blip r:embed="rId20"/>
                <a:stretch>
                  <a:fillRect l="-3647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80A2AB-F195-CB42-96AC-CC12DE68BF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8" y="3228137"/>
            <a:ext cx="486554" cy="432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64B754-F478-4C4F-89E7-60EF689D46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44" y="3675346"/>
            <a:ext cx="486554" cy="4322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08336A8-2CB3-0849-98F1-224E7DE96C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4" y="4122555"/>
            <a:ext cx="486554" cy="432222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EFC7C17-504C-2278-A25C-B3B59A42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29317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1" grpId="0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 1: Secret Sharing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8423649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Output wire: need to know both Alice and Bob’s output shares.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Bob’s output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share = Alice’s output share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function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output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blipFill>
                <a:blip r:embed="rId16"/>
                <a:stretch>
                  <a:fillRect l="-3053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3">
            <a:extLst>
              <a:ext uri="{FF2B5EF4-FFF2-40B4-BE49-F238E27FC236}">
                <a16:creationId xmlns:a16="http://schemas.microsoft.com/office/drawing/2014/main" id="{2DCE20DE-D88A-D045-94BC-560F2D32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6" y="3868050"/>
            <a:ext cx="3338005" cy="22217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Simulator knows the function output, and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can compute Bob’s output share given Alice’s output share.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1C0821C-EB45-DAA8-7CB2-03F89A4C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 (ss-AND hybrid model)</a:t>
            </a:r>
          </a:p>
        </p:txBody>
      </p:sp>
    </p:spTree>
    <p:extLst>
      <p:ext uri="{BB962C8B-B14F-4D97-AF65-F5344CB8AC3E}">
        <p14:creationId xmlns:p14="http://schemas.microsoft.com/office/powerpoint/2010/main" val="276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4" grpId="0" animBg="1"/>
      <p:bldP spid="4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Secret-Shared AND protocol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5" y="123861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404396" y="324838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2564904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2564904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960" r="-3465" b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668" y="2600801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668" y="2600801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92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404396" y="4544525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66" y="3365988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66" y="3365988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985" r="-4851" b="-7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878" y="67555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Using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3099" y="4086068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099" y="4086068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9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4022819" y="3987680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19" y="3987680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476404" y="5696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036" y="5087053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7036" y="5087053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4739497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4739497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3030" b="-46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535" y="5624645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535" y="5624645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6624AB8-904D-87BA-CD92-31EECF9FE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860" y="385542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be random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" name="Rectangle 41">
                <a:extLst>
                  <a:ext uri="{FF2B5EF4-FFF2-40B4-BE49-F238E27FC236}">
                    <a16:creationId xmlns:a16="http://schemas.microsoft.com/office/drawing/2014/main" id="{46624AB8-904D-87BA-CD92-31EECF9FE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860" y="3855420"/>
                <a:ext cx="2556724" cy="954441"/>
              </a:xfrm>
              <a:prstGeom prst="rect">
                <a:avLst/>
              </a:prstGeom>
              <a:blipFill>
                <a:blip r:embed="rId15"/>
                <a:stretch>
                  <a:fillRect l="-3960" r="-6436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FCBAC42-3B49-C623-A803-6CDC41F22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75" y="596508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FCBAC42-3B49-C623-A803-6CDC41F22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75" y="5965080"/>
                <a:ext cx="2556724" cy="954441"/>
              </a:xfrm>
              <a:prstGeom prst="rect">
                <a:avLst/>
              </a:prstGeom>
              <a:blipFill>
                <a:blip r:embed="rId16"/>
                <a:stretch>
                  <a:fillRect l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BA767C10-A8C6-0825-7511-5FC7361FA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239" y="596508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BA767C10-A8C6-0825-7511-5FC7361FA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6239" y="5965080"/>
                <a:ext cx="2556724" cy="954441"/>
              </a:xfrm>
              <a:prstGeom prst="rect">
                <a:avLst/>
              </a:prstGeom>
              <a:blipFill>
                <a:blip r:embed="rId17"/>
                <a:stretch>
                  <a:fillRect l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8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" grpId="0"/>
      <p:bldP spid="3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Secret-Shared AND protocol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5" y="123861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878" y="67555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Using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03" y="2052775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1">
            <a:extLst>
              <a:ext uri="{FF2B5EF4-FFF2-40B4-BE49-F238E27FC236}">
                <a16:creationId xmlns:a16="http://schemas.microsoft.com/office/drawing/2014/main" id="{4687A74F-7958-D718-4B52-2E948A0B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86678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Construct simulators for Alice and Bob.</a:t>
            </a:r>
          </a:p>
        </p:txBody>
      </p:sp>
    </p:spTree>
    <p:extLst>
      <p:ext uri="{BB962C8B-B14F-4D97-AF65-F5344CB8AC3E}">
        <p14:creationId xmlns:p14="http://schemas.microsoft.com/office/powerpoint/2010/main" val="4187758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summary: 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794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fact, GMW does more: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5DA40D-A3BC-8EA2-A86A-D9CB406ABC3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OT exists, there is a protocol that solves </a:t>
            </a:r>
            <a:r>
              <a:rPr lang="en-US" sz="3200" dirty="0"/>
              <a:t>any</a:t>
            </a:r>
            <a:r>
              <a:rPr lang="en-US" sz="3200" b="0" dirty="0"/>
              <a:t> </a:t>
            </a:r>
            <a:r>
              <a:rPr lang="en-US" sz="3200" b="1" i="1" dirty="0">
                <a:solidFill>
                  <a:srgbClr val="0000FF"/>
                </a:solidFill>
              </a:rPr>
              <a:t>multi-party</a:t>
            </a:r>
            <a:r>
              <a:rPr lang="en-US" sz="3200" dirty="0"/>
              <a:t> computation problem against semi-honest adversaries.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0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MPC Outline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</a:t>
            </a:r>
            <a:r>
              <a:rPr lang="en-US" sz="2800" b="1" dirty="0">
                <a:solidFill>
                  <a:srgbClr val="FF0000"/>
                </a:solidFill>
                <a:cs typeface="Arial"/>
              </a:rPr>
              <a:t>the n parties have a bit each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Base case: input wires.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XOR gate: given input shares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cs typeface="Arial"/>
                  </a:rPr>
                  <a:t>s.t.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, compute the shares of the output of the XOR gate:  </a:t>
                </a:r>
              </a:p>
            </p:txBody>
          </p:sp>
        </mc:Choice>
        <mc:Fallback xmlns="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blipFill>
                <a:blip r:embed="rId3"/>
                <a:stretch>
                  <a:fillRect l="-1556" t="-4545" r="-849" b="-1181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/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>
            <a:extLst>
              <a:ext uri="{FF2B5EF4-FFF2-40B4-BE49-F238E27FC236}">
                <a16:creationId xmlns:a16="http://schemas.microsoft.com/office/drawing/2014/main" id="{167A584D-9982-E943-BDB3-120F8ECC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4869160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AND gate: given input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shares as above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compute the shares of the output of the XOR gate: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/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s</m:t>
                      </m:r>
                      <m: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t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509BA6-86DE-7442-9546-B6F2ECFABBB7}"/>
              </a:ext>
            </a:extLst>
          </p:cNvPr>
          <p:cNvSpPr/>
          <p:nvPr/>
        </p:nvSpPr>
        <p:spPr>
          <a:xfrm>
            <a:off x="6990403" y="5932704"/>
            <a:ext cx="1499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Exercise!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0" grpId="0" animBg="1"/>
      <p:bldP spid="3" grpId="0"/>
      <p:bldP spid="31" grpId="0" animBg="1"/>
      <p:bldP spid="3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Secret Sharing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p:sp>
        <p:nvSpPr>
          <p:cNvPr id="21" name="Rectangle 63">
            <a:extLst>
              <a:ext uri="{FF2B5EF4-FFF2-40B4-BE49-F238E27FC236}">
                <a16:creationId xmlns:a16="http://schemas.microsoft.com/office/drawing/2014/main" id="{E0653F61-8695-624D-8566-29164579B6D0}"/>
              </a:ext>
            </a:extLst>
          </p:cNvPr>
          <p:cNvSpPr txBox="1">
            <a:spLocks noChangeArrowheads="1"/>
          </p:cNvSpPr>
          <p:nvPr/>
        </p:nvSpPr>
        <p:spPr>
          <a:xfrm>
            <a:off x="274023" y="332656"/>
            <a:ext cx="1152128" cy="32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secret 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1444185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44185"/>
                <a:ext cx="1656184" cy="378039"/>
              </a:xfrm>
              <a:prstGeom prst="rect">
                <a:avLst/>
              </a:prstGeom>
              <a:blipFill>
                <a:blip r:embed="rId8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144418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444184"/>
                <a:ext cx="1656184" cy="378039"/>
              </a:xfrm>
              <a:prstGeom prst="rect">
                <a:avLst/>
              </a:prstGeom>
              <a:blipFill>
                <a:blip r:embed="rId9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32300" y="144222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00" y="1442228"/>
                <a:ext cx="1656184" cy="378039"/>
              </a:xfrm>
              <a:prstGeom prst="rect">
                <a:avLst/>
              </a:prstGeom>
              <a:blipFill>
                <a:blip r:embed="rId10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1440272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4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440272"/>
                <a:ext cx="1656184" cy="378039"/>
              </a:xfrm>
              <a:prstGeom prst="rect">
                <a:avLst/>
              </a:prstGeom>
              <a:blipFill>
                <a:blip r:embed="rId11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24328" y="141277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412776"/>
                <a:ext cx="1656184" cy="378039"/>
              </a:xfrm>
              <a:prstGeom prst="rect">
                <a:avLst/>
              </a:prstGeom>
              <a:blipFill>
                <a:blip r:embed="rId12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989566"/>
            <a:ext cx="83164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Threshold (or t-out-of-n) SS [Shamir’79, Blakley’79]: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13B25F6B-01D3-C649-AEAA-47BE516EA884}"/>
              </a:ext>
            </a:extLst>
          </p:cNvPr>
          <p:cNvSpPr txBox="1">
            <a:spLocks noChangeArrowheads="1"/>
          </p:cNvSpPr>
          <p:nvPr/>
        </p:nvSpPr>
        <p:spPr>
          <a:xfrm>
            <a:off x="801136" y="3284984"/>
            <a:ext cx="806489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Any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“authorized”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subset of players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can recover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b.</a:t>
            </a: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39127FED-A396-5741-BB9A-82F7A0B8BD8F}"/>
              </a:ext>
            </a:extLst>
          </p:cNvPr>
          <p:cNvSpPr txBox="1">
            <a:spLocks noChangeArrowheads="1"/>
          </p:cNvSpPr>
          <p:nvPr/>
        </p:nvSpPr>
        <p:spPr>
          <a:xfrm>
            <a:off x="801136" y="3846590"/>
            <a:ext cx="806489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No other subset of players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has any info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about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63">
                <a:extLst>
                  <a:ext uri="{FF2B5EF4-FFF2-40B4-BE49-F238E27FC236}">
                    <a16:creationId xmlns:a16="http://schemas.microsoft.com/office/drawing/2014/main" id="{C8B72F2F-465F-AB41-9483-36BB2EF3106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7716" y="5570935"/>
                <a:ext cx="52482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“authorized” subset = has size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t. 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5" name="Rectangle 63">
                <a:extLst>
                  <a:ext uri="{FF2B5EF4-FFF2-40B4-BE49-F238E27FC236}">
                    <a16:creationId xmlns:a16="http://schemas.microsoft.com/office/drawing/2014/main" id="{C8B72F2F-465F-AB41-9483-36BB2EF3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16" y="5570935"/>
                <a:ext cx="5248200" cy="450353"/>
              </a:xfrm>
              <a:prstGeom prst="rect">
                <a:avLst/>
              </a:prstGeom>
              <a:blipFill>
                <a:blip r:embed="rId18"/>
                <a:stretch>
                  <a:fillRect l="-1691" t="-10811" r="-4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7" grpId="0"/>
      <p:bldP spid="32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-out-of-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Secret Sharing?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2456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secret b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blipFill>
                <a:blip r:embed="rId9"/>
                <a:stretch>
                  <a:fillRect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0BC54A4E-FCBC-7946-BC47-E4206099EE17}"/>
              </a:ext>
            </a:extLst>
          </p:cNvPr>
          <p:cNvSpPr txBox="1">
            <a:spLocks noChangeArrowheads="1"/>
          </p:cNvSpPr>
          <p:nvPr/>
        </p:nvSpPr>
        <p:spPr>
          <a:xfrm>
            <a:off x="575555" y="3284984"/>
            <a:ext cx="2808313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Here is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a solution.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5554" y="3896761"/>
                <a:ext cx="7740861" cy="1509031"/>
              </a:xfrm>
              <a:prstGeom prst="rect">
                <a:avLst/>
              </a:prstGeom>
              <a:noFill/>
              <a:ln w="25400">
                <a:solidFill>
                  <a:srgbClr val="7D7773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Repeat </a:t>
                </a:r>
                <a:r>
                  <a:rPr 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or every two-person subset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marL="342900" lvl="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enerate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a 2-out-of-2 secret sharing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of b.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342900" lvl="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" y="3896761"/>
                <a:ext cx="7740861" cy="1509031"/>
              </a:xfrm>
              <a:prstGeom prst="rect">
                <a:avLst/>
              </a:prstGeom>
              <a:blipFill>
                <a:blip r:embed="rId10"/>
                <a:stretch>
                  <a:fillRect l="-1144"/>
                </a:stretch>
              </a:blipFill>
              <a:ln w="25400">
                <a:solidFill>
                  <a:srgbClr val="7D777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63">
            <a:extLst>
              <a:ext uri="{FF2B5EF4-FFF2-40B4-BE49-F238E27FC236}">
                <a16:creationId xmlns:a16="http://schemas.microsoft.com/office/drawing/2014/main" id="{0859813C-2A7C-7143-B5BA-895ECE6BE78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1" y="5597238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What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is the size of shares each party gets?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65A42E1C-A38E-704E-8795-C6EDD955BE0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6165304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How does this scale to t-out-of-n?</a:t>
            </a:r>
          </a:p>
        </p:txBody>
      </p:sp>
    </p:spTree>
    <p:extLst>
      <p:ext uri="{BB962C8B-B14F-4D97-AF65-F5344CB8AC3E}">
        <p14:creationId xmlns:p14="http://schemas.microsoft.com/office/powerpoint/2010/main" val="16570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3"/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E0257FBE-50E8-444D-9DB5-C76CA0A3B0D6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</p:spTree>
    <p:extLst>
      <p:ext uri="{BB962C8B-B14F-4D97-AF65-F5344CB8AC3E}">
        <p14:creationId xmlns:p14="http://schemas.microsoft.com/office/powerpoint/2010/main" val="14470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48912</TotalTime>
  <Words>3784</Words>
  <Application>Microsoft Macintosh PowerPoint</Application>
  <PresentationFormat>On-screen Show (4:3)</PresentationFormat>
  <Paragraphs>680</Paragraphs>
  <Slides>65</Slides>
  <Notes>65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American Typewriter</vt:lpstr>
      <vt:lpstr>Arial</vt:lpstr>
      <vt:lpstr>Calibri</vt:lpstr>
      <vt:lpstr>Calibri Light</vt:lpstr>
      <vt:lpstr>Cambria Math</vt:lpstr>
      <vt:lpstr>Comic Sans MS</vt:lpstr>
      <vt:lpstr>Courier New</vt:lpstr>
      <vt:lpstr>New York</vt:lpstr>
      <vt:lpstr>Wingdings</vt:lpstr>
      <vt:lpstr>Office Theme</vt:lpstr>
      <vt:lpstr>Custom Design</vt:lpstr>
      <vt:lpstr>PowerPoint Presentation</vt:lpstr>
      <vt:lpstr>PowerPoint Presentation</vt:lpstr>
      <vt:lpstr>Secure Two-Party Computation</vt:lpstr>
      <vt:lpstr>Secure Two-Party Computation</vt:lpstr>
      <vt:lpstr>Secure Two-Party Computation</vt:lpstr>
      <vt:lpstr>Tool 1: Secret Sharing</vt:lpstr>
      <vt:lpstr>PowerPoint Presentation</vt:lpstr>
      <vt:lpstr>PowerPoint Presentation</vt:lpstr>
      <vt:lpstr>Shamir’s t-out-of-n Secret Sharing</vt:lpstr>
      <vt:lpstr>Shamir’s 2-out-of-n Secret Sharing</vt:lpstr>
      <vt:lpstr>Shamir’s 2-out-of-n Secret Sharing</vt:lpstr>
      <vt:lpstr>Shamir’s 2-out-of-n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Tool 2: Oblivious Transfer</vt:lpstr>
      <vt:lpstr>Oblivious Transfer (OT)</vt:lpstr>
      <vt:lpstr>Why OT? The Dating Problem</vt:lpstr>
      <vt:lpstr>Why OT? The Dating Problem</vt:lpstr>
      <vt:lpstr>The Billionaires’ Problem</vt:lpstr>
      <vt:lpstr>The Billionaires’ Problem</vt:lpstr>
      <vt:lpstr>Detour: OT ⇒ Secret-Shared-AND</vt:lpstr>
      <vt:lpstr>The Billionaires’ Problem</vt:lpstr>
      <vt:lpstr>The Billionaires’ Problem</vt:lpstr>
      <vt:lpstr>“OT is Complete”</vt:lpstr>
      <vt:lpstr>Defining Security: The Ideal/Real Paradigm</vt:lpstr>
      <vt:lpstr>Secure Two-Party Computation</vt:lpstr>
      <vt:lpstr>Secure Two-Party Computation</vt:lpstr>
      <vt:lpstr>Secure Two-Party Computation</vt:lpstr>
      <vt:lpstr>OT Definition</vt:lpstr>
      <vt:lpstr>OT Definition</vt:lpstr>
      <vt:lpstr>OT Definition</vt:lpstr>
      <vt:lpstr>OT Definition</vt:lpstr>
      <vt:lpstr>OT Protocols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Protocol 2: from Oblivious PKE</vt:lpstr>
      <vt:lpstr>OT Protocol 2: from Oblivious PKE</vt:lpstr>
      <vt:lpstr>OT Protocol 2: Oblivious PKE</vt:lpstr>
      <vt:lpstr>OT Protocol 3: Additive HE</vt:lpstr>
      <vt:lpstr>Many More Constructions of OT</vt:lpstr>
      <vt:lpstr>Secure 2PC from OT</vt:lpstr>
      <vt:lpstr>PowerPoint Presentation</vt:lpstr>
      <vt:lpstr>Recap: OT ⇒ Secret-Shared-AND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Secret-Shared AND protocol</vt:lpstr>
      <vt:lpstr>Secret-Shared AND protocol</vt:lpstr>
      <vt:lpstr>In summary: Secure 2PC from OT</vt:lpstr>
      <vt:lpstr>In fact, GMW does more: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1245</cp:revision>
  <dcterms:created xsi:type="dcterms:W3CDTF">2014-03-14T23:52:55Z</dcterms:created>
  <dcterms:modified xsi:type="dcterms:W3CDTF">2023-11-13T05:30:59Z</dcterms:modified>
</cp:coreProperties>
</file>