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529" r:id="rId2"/>
    <p:sldId id="663" r:id="rId3"/>
    <p:sldId id="621" r:id="rId4"/>
    <p:sldId id="635" r:id="rId5"/>
    <p:sldId id="636" r:id="rId6"/>
    <p:sldId id="634" r:id="rId7"/>
    <p:sldId id="647" r:id="rId8"/>
    <p:sldId id="637" r:id="rId9"/>
    <p:sldId id="638" r:id="rId10"/>
    <p:sldId id="662" r:id="rId11"/>
    <p:sldId id="622" r:id="rId12"/>
    <p:sldId id="62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E177C"/>
    <a:srgbClr val="762416"/>
    <a:srgbClr val="EA968D"/>
    <a:srgbClr val="9290EA"/>
    <a:srgbClr val="FF0000"/>
    <a:srgbClr val="1A17A5"/>
    <a:srgbClr val="891637"/>
    <a:srgbClr val="CC0099"/>
    <a:srgbClr val="741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/>
    <p:restoredTop sz="76240" autoAdjust="0"/>
  </p:normalViewPr>
  <p:slideViewPr>
    <p:cSldViewPr>
      <p:cViewPr varScale="1">
        <p:scale>
          <a:sx n="95" d="100"/>
          <a:sy n="95" d="100"/>
        </p:scale>
        <p:origin x="101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8A4AD-30BE-4EB0-88E7-04F008072919}" type="datetimeFigureOut">
              <a:rPr lang="en-CA" smtClean="0"/>
              <a:t>2022-10-18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C13DC-EB30-4E7B-9A79-FF6A33A169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268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DE5E11C-06A5-47B4-9150-823C84E42849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100822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Encryption has to be probabilistic.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5816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No proof here because we will prove the stronger statement in a few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85388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6291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6499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8891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8927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4219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56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8010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0624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6641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2022-10-18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7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2022-10-18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14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2022-10-18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997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2022-10-18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40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2022-10-18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082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2022-10-18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127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2022-10-18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202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2022-10-18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60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2022-10-18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658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2022-10-18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410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2022-10-18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753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B9363-F440-4E1D-B0AF-94655AD61F33}" type="datetimeFigureOut">
              <a:rPr lang="en-CA" smtClean="0"/>
              <a:t>2022-10-18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476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7" Type="http://schemas.openxmlformats.org/officeDocument/2006/relationships/image" Target="../media/image7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0.png"/><Relationship Id="rId5" Type="http://schemas.openxmlformats.org/officeDocument/2006/relationships/image" Target="../media/image510.png"/><Relationship Id="rId4" Type="http://schemas.openxmlformats.org/officeDocument/2006/relationships/image" Target="../media/image4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80.png"/><Relationship Id="rId18" Type="http://schemas.openxmlformats.org/officeDocument/2006/relationships/image" Target="../media/image230.png"/><Relationship Id="rId3" Type="http://schemas.openxmlformats.org/officeDocument/2006/relationships/image" Target="../media/image810.png"/><Relationship Id="rId7" Type="http://schemas.openxmlformats.org/officeDocument/2006/relationships/image" Target="../media/image120.png"/><Relationship Id="rId12" Type="http://schemas.openxmlformats.org/officeDocument/2006/relationships/image" Target="../media/image170.png"/><Relationship Id="rId17" Type="http://schemas.openxmlformats.org/officeDocument/2006/relationships/image" Target="../media/image220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0.png"/><Relationship Id="rId11" Type="http://schemas.openxmlformats.org/officeDocument/2006/relationships/image" Target="../media/image160.png"/><Relationship Id="rId5" Type="http://schemas.openxmlformats.org/officeDocument/2006/relationships/image" Target="../media/image1010.png"/><Relationship Id="rId15" Type="http://schemas.openxmlformats.org/officeDocument/2006/relationships/image" Target="../media/image200.png"/><Relationship Id="rId10" Type="http://schemas.openxmlformats.org/officeDocument/2006/relationships/image" Target="../media/image150.png"/><Relationship Id="rId19" Type="http://schemas.openxmlformats.org/officeDocument/2006/relationships/image" Target="../media/image240.png"/><Relationship Id="rId4" Type="http://schemas.openxmlformats.org/officeDocument/2006/relationships/image" Target="../media/image910.png"/><Relationship Id="rId9" Type="http://schemas.openxmlformats.org/officeDocument/2006/relationships/image" Target="../media/image140.png"/><Relationship Id="rId14" Type="http://schemas.openxmlformats.org/officeDocument/2006/relationships/image" Target="../media/image19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6"/>
          <p:cNvSpPr>
            <a:spLocks noChangeArrowheads="1"/>
          </p:cNvSpPr>
          <p:nvPr/>
        </p:nvSpPr>
        <p:spPr bwMode="auto">
          <a:xfrm>
            <a:off x="396652" y="1268760"/>
            <a:ext cx="8458200" cy="1709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sz="4400" b="1" dirty="0">
                <a:solidFill>
                  <a:srgbClr val="1A17A5"/>
                </a:solidFill>
                <a:latin typeface="Calibri" pitchFamily="34" charset="0"/>
              </a:rPr>
              <a:t>MIT 6.875</a:t>
            </a:r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1360884" y="4096544"/>
            <a:ext cx="640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>
                <a:solidFill>
                  <a:srgbClr val="891637"/>
                </a:solidFill>
                <a:latin typeface="Calibri" pitchFamily="34" charset="0"/>
              </a:rPr>
              <a:t>Lecture 11</a:t>
            </a:r>
            <a:endParaRPr lang="en-US" sz="4000" b="1" dirty="0">
              <a:solidFill>
                <a:srgbClr val="891637"/>
              </a:solidFill>
              <a:latin typeface="Calibri" pitchFamily="34" charset="0"/>
            </a:endParaRP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1094184" y="3410744"/>
            <a:ext cx="6934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Foundations of Cryptography</a:t>
            </a:r>
          </a:p>
        </p:txBody>
      </p:sp>
    </p:spTree>
    <p:extLst>
      <p:ext uri="{BB962C8B-B14F-4D97-AF65-F5344CB8AC3E}">
        <p14:creationId xmlns:p14="http://schemas.microsoft.com/office/powerpoint/2010/main" val="6479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116631"/>
            <a:ext cx="8712968" cy="1629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EUF-CMA Security</a:t>
            </a:r>
          </a:p>
          <a:p>
            <a:r>
              <a:rPr lang="en-US" sz="2400" b="1" i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(Existentially Unforgeable against a Chosen Message Attack)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FE7DB6B-A91B-6C41-9F20-9103669BE7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250" y="1344372"/>
            <a:ext cx="1041586" cy="1037057"/>
          </a:xfrm>
          <a:prstGeom prst="rect">
            <a:avLst/>
          </a:prstGeom>
        </p:spPr>
      </p:pic>
      <p:sp>
        <p:nvSpPr>
          <p:cNvPr id="25" name="Rectangle 63">
            <a:extLst>
              <a:ext uri="{FF2B5EF4-FFF2-40B4-BE49-F238E27FC236}">
                <a16:creationId xmlns:a16="http://schemas.microsoft.com/office/drawing/2014/main" id="{46648097-B09D-A846-9001-EE9EB414EFC3}"/>
              </a:ext>
            </a:extLst>
          </p:cNvPr>
          <p:cNvSpPr txBox="1">
            <a:spLocks noChangeArrowheads="1"/>
          </p:cNvSpPr>
          <p:nvPr/>
        </p:nvSpPr>
        <p:spPr>
          <a:xfrm>
            <a:off x="5113036" y="2155119"/>
            <a:ext cx="836799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Eve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21A345-D721-E04E-AA01-14C4477216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453" y="1452623"/>
            <a:ext cx="798066" cy="945282"/>
          </a:xfrm>
          <a:prstGeom prst="rect">
            <a:avLst/>
          </a:prstGeom>
        </p:spPr>
      </p:pic>
      <p:sp>
        <p:nvSpPr>
          <p:cNvPr id="28" name="Rectangle 63">
            <a:extLst>
              <a:ext uri="{FF2B5EF4-FFF2-40B4-BE49-F238E27FC236}">
                <a16:creationId xmlns:a16="http://schemas.microsoft.com/office/drawing/2014/main" id="{58BCF7BD-CAF8-6F46-8794-16E7E857F62B}"/>
              </a:ext>
            </a:extLst>
          </p:cNvPr>
          <p:cNvSpPr txBox="1">
            <a:spLocks noChangeArrowheads="1"/>
          </p:cNvSpPr>
          <p:nvPr/>
        </p:nvSpPr>
        <p:spPr>
          <a:xfrm>
            <a:off x="794454" y="2145878"/>
            <a:ext cx="2035591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Challenger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5E976D8-41D0-7643-9EC2-7AE49464BC06}"/>
              </a:ext>
            </a:extLst>
          </p:cNvPr>
          <p:cNvCxnSpPr>
            <a:cxnSpLocks/>
          </p:cNvCxnSpPr>
          <p:nvPr/>
        </p:nvCxnSpPr>
        <p:spPr>
          <a:xfrm>
            <a:off x="3101156" y="3212976"/>
            <a:ext cx="2232248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9DECEB3-D509-9C4F-A93E-C7B813DFE561}"/>
                  </a:ext>
                </a:extLst>
              </p:cNvPr>
              <p:cNvSpPr/>
              <p:nvPr/>
            </p:nvSpPr>
            <p:spPr>
              <a:xfrm>
                <a:off x="467544" y="2764777"/>
                <a:ext cx="239501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𝑣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𝑠𝑘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←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𝐺𝑒𝑛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9DECEB3-D509-9C4F-A93E-C7B813DFE5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764777"/>
                <a:ext cx="2395015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C44353E-EF37-AE4F-888D-8E860FAEE26A}"/>
                  </a:ext>
                </a:extLst>
              </p:cNvPr>
              <p:cNvSpPr/>
              <p:nvPr/>
            </p:nvSpPr>
            <p:spPr>
              <a:xfrm>
                <a:off x="3854008" y="2725151"/>
                <a:ext cx="53040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𝑣𝑘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C44353E-EF37-AE4F-888D-8E860FAEE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008" y="2725151"/>
                <a:ext cx="530402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1BF4A1F-1B6A-904D-86A4-010DFA8BAF2F}"/>
              </a:ext>
            </a:extLst>
          </p:cNvPr>
          <p:cNvCxnSpPr>
            <a:cxnSpLocks/>
          </p:cNvCxnSpPr>
          <p:nvPr/>
        </p:nvCxnSpPr>
        <p:spPr>
          <a:xfrm flipH="1">
            <a:off x="3123772" y="3838065"/>
            <a:ext cx="2118257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4183D42-6CDE-F346-87E6-F2715A61818D}"/>
                  </a:ext>
                </a:extLst>
              </p:cNvPr>
              <p:cNvSpPr/>
              <p:nvPr/>
            </p:nvSpPr>
            <p:spPr>
              <a:xfrm>
                <a:off x="3890043" y="3307657"/>
                <a:ext cx="53995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4183D42-6CDE-F346-87E6-F2715A6181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043" y="3307657"/>
                <a:ext cx="539955" cy="400110"/>
              </a:xfrm>
              <a:prstGeom prst="rect">
                <a:avLst/>
              </a:prstGeom>
              <a:blipFill>
                <a:blip r:embed="rId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764B04A-67CA-304C-9A93-4D0AC5E5EA68}"/>
              </a:ext>
            </a:extLst>
          </p:cNvPr>
          <p:cNvCxnSpPr>
            <a:cxnSpLocks/>
          </p:cNvCxnSpPr>
          <p:nvPr/>
        </p:nvCxnSpPr>
        <p:spPr>
          <a:xfrm>
            <a:off x="3123772" y="4442693"/>
            <a:ext cx="2232248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79DC485-911C-E745-868A-94B5886B3DC9}"/>
                  </a:ext>
                </a:extLst>
              </p:cNvPr>
              <p:cNvSpPr/>
              <p:nvPr/>
            </p:nvSpPr>
            <p:spPr>
              <a:xfrm>
                <a:off x="467544" y="4158034"/>
                <a:ext cx="221458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𝑆𝑖𝑔𝑛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𝑠𝑘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79DC485-911C-E745-868A-94B5886B3D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158034"/>
                <a:ext cx="2214581" cy="400110"/>
              </a:xfrm>
              <a:prstGeom prst="rect">
                <a:avLst/>
              </a:prstGeom>
              <a:blipFill>
                <a:blip r:embed="rId8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7DE2EE4-0F0E-2344-A2B4-09DDCD7C9258}"/>
                  </a:ext>
                </a:extLst>
              </p:cNvPr>
              <p:cNvSpPr/>
              <p:nvPr/>
            </p:nvSpPr>
            <p:spPr>
              <a:xfrm>
                <a:off x="3921141" y="3982081"/>
                <a:ext cx="45833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7DE2EE4-0F0E-2344-A2B4-09DDCD7C9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141" y="3982081"/>
                <a:ext cx="458331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E50E70D-71BC-9640-ADF7-1105795E253B}"/>
              </a:ext>
            </a:extLst>
          </p:cNvPr>
          <p:cNvCxnSpPr>
            <a:cxnSpLocks/>
          </p:cNvCxnSpPr>
          <p:nvPr/>
        </p:nvCxnSpPr>
        <p:spPr>
          <a:xfrm flipH="1">
            <a:off x="3180767" y="5229200"/>
            <a:ext cx="2118257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122ABD2-1A08-5647-9A05-3C8495509148}"/>
                  </a:ext>
                </a:extLst>
              </p:cNvPr>
              <p:cNvSpPr/>
              <p:nvPr/>
            </p:nvSpPr>
            <p:spPr>
              <a:xfrm>
                <a:off x="3721011" y="4740701"/>
                <a:ext cx="923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122ABD2-1A08-5647-9A05-3C84955091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011" y="4740701"/>
                <a:ext cx="923778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63">
                <a:extLst>
                  <a:ext uri="{FF2B5EF4-FFF2-40B4-BE49-F238E27FC236}">
                    <a16:creationId xmlns:a16="http://schemas.microsoft.com/office/drawing/2014/main" id="{591934B1-AB72-894B-A28F-0BA3DE06CCA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5496" y="5546334"/>
                <a:ext cx="9289032" cy="119503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Eve wins if Verify(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=1</m:t>
                    </m:r>
                  </m:oMath>
                </a14:m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∉{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,…}</m:t>
                    </m:r>
                  </m:oMath>
                </a14:m>
                <a:r>
                  <a:rPr lang="en-US" sz="2400" dirty="0">
                    <a:ea typeface="American Typewriter" charset="0"/>
                    <a:cs typeface="American Typewriter" charset="0"/>
                  </a:rPr>
                  <a:t>.</a:t>
                </a:r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:b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</a:br>
                <a:r>
                  <a:rPr lang="en-US" sz="2400" dirty="0">
                    <a:ea typeface="American Typewriter" charset="0"/>
                    <a:cs typeface="American Typewriter" charset="0"/>
                  </a:rPr>
                  <a:t>The signature scheme is EUF-CMA-secure if no PPT Eve can win with probability better than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negl</m:t>
                    </m:r>
                    <m:r>
                      <a:rPr lang="en-US" sz="24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)</m:t>
                    </m:r>
                  </m:oMath>
                </a14:m>
                <a:r>
                  <a:rPr lang="en-US" sz="2400" dirty="0"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4" name="Rectangle 63">
                <a:extLst>
                  <a:ext uri="{FF2B5EF4-FFF2-40B4-BE49-F238E27FC236}">
                    <a16:creationId xmlns:a16="http://schemas.microsoft.com/office/drawing/2014/main" id="{591934B1-AB72-894B-A28F-0BA3DE06C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5546334"/>
                <a:ext cx="9289032" cy="1195034"/>
              </a:xfrm>
              <a:prstGeom prst="rect">
                <a:avLst/>
              </a:prstGeom>
              <a:blipFill>
                <a:blip r:embed="rId11"/>
                <a:stretch>
                  <a:fillRect l="-955" t="-3158" b="-1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urved Left Arrow 1">
            <a:extLst>
              <a:ext uri="{FF2B5EF4-FFF2-40B4-BE49-F238E27FC236}">
                <a16:creationId xmlns:a16="http://schemas.microsoft.com/office/drawing/2014/main" id="{D52E2E21-8CAF-AF40-A1D8-4562B4C8F8A3}"/>
              </a:ext>
            </a:extLst>
          </p:cNvPr>
          <p:cNvSpPr/>
          <p:nvPr/>
        </p:nvSpPr>
        <p:spPr>
          <a:xfrm flipV="1">
            <a:off x="5429043" y="3490732"/>
            <a:ext cx="731520" cy="93062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63">
            <a:extLst>
              <a:ext uri="{FF2B5EF4-FFF2-40B4-BE49-F238E27FC236}">
                <a16:creationId xmlns:a16="http://schemas.microsoft.com/office/drawing/2014/main" id="{5F836911-DBBE-254B-8BC2-D3DDFD403DE0}"/>
              </a:ext>
            </a:extLst>
          </p:cNvPr>
          <p:cNvSpPr txBox="1">
            <a:spLocks noChangeArrowheads="1"/>
          </p:cNvSpPr>
          <p:nvPr/>
        </p:nvSpPr>
        <p:spPr>
          <a:xfrm>
            <a:off x="6160563" y="3668062"/>
            <a:ext cx="2613865" cy="40010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+mn-lt"/>
                <a:ea typeface="American Typewriter" charset="0"/>
                <a:cs typeface="American Typewriter" charset="0"/>
              </a:rPr>
              <a:t>poly many times</a:t>
            </a:r>
            <a:endParaRPr lang="en-US" sz="2400" dirty="0"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49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4" grpId="0"/>
      <p:bldP spid="36" grpId="0"/>
      <p:bldP spid="40" grpId="0"/>
      <p:bldP spid="41" grpId="0"/>
      <p:bldP spid="43" grpId="0"/>
      <p:bldP spid="44" grpId="0"/>
      <p:bldP spid="2" grpId="0" animBg="1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Lamport</a:t>
            </a: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 (One-time) Signatures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63">
                <a:extLst>
                  <a:ext uri="{FF2B5EF4-FFF2-40B4-BE49-F238E27FC236}">
                    <a16:creationId xmlns:a16="http://schemas.microsoft.com/office/drawing/2014/main" id="{0CCA96FD-8B12-6040-9BE5-A8065C45EAF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043608" y="1700808"/>
                <a:ext cx="4248472" cy="57606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Signing Key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𝑆𝐾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 [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4" name="Rectangle 63">
                <a:extLst>
                  <a:ext uri="{FF2B5EF4-FFF2-40B4-BE49-F238E27FC236}">
                    <a16:creationId xmlns:a16="http://schemas.microsoft.com/office/drawing/2014/main" id="{0CCA96FD-8B12-6040-9BE5-A8065C45E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700808"/>
                <a:ext cx="4248472" cy="576064"/>
              </a:xfrm>
              <a:prstGeom prst="rect">
                <a:avLst/>
              </a:prstGeom>
              <a:blipFill>
                <a:blip r:embed="rId3"/>
                <a:stretch>
                  <a:fillRect l="-2985" t="-4255"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741C7997-8BE6-CB4F-85AE-F1259FF6F48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036748" y="2420888"/>
                <a:ext cx="7927740" cy="57606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Verification Key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𝑉𝐾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 [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𝑓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(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741C7997-8BE6-CB4F-85AE-F1259FF6F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748" y="2420888"/>
                <a:ext cx="7927740" cy="576064"/>
              </a:xfrm>
              <a:prstGeom prst="rect">
                <a:avLst/>
              </a:prstGeom>
              <a:blipFill>
                <a:blip r:embed="rId4"/>
                <a:stretch>
                  <a:fillRect l="-1597" t="-6383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6D276CB7-7989-8A44-A42E-E00FB572907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043608" y="3429000"/>
                <a:ext cx="6408712" cy="57606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Signing a bit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b</m:t>
                    </m:r>
                    <m:r>
                      <a:rPr lang="en-US" sz="2800" b="0" i="0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The signature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6D276CB7-7989-8A44-A42E-E00FB5729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3429000"/>
                <a:ext cx="6408712" cy="576064"/>
              </a:xfrm>
              <a:prstGeom prst="rect">
                <a:avLst/>
              </a:prstGeom>
              <a:blipFill>
                <a:blip r:embed="rId5"/>
                <a:stretch>
                  <a:fillRect l="-1980" t="-6522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74E5E614-056F-1B4A-9347-7F3331164F92}"/>
              </a:ext>
            </a:extLst>
          </p:cNvPr>
          <p:cNvGrpSpPr/>
          <p:nvPr/>
        </p:nvGrpSpPr>
        <p:grpSpPr>
          <a:xfrm>
            <a:off x="1043608" y="4027185"/>
            <a:ext cx="6408712" cy="697959"/>
            <a:chOff x="1043608" y="4027185"/>
            <a:chExt cx="6408712" cy="6979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63">
                  <a:extLst>
                    <a:ext uri="{FF2B5EF4-FFF2-40B4-BE49-F238E27FC236}">
                      <a16:creationId xmlns:a16="http://schemas.microsoft.com/office/drawing/2014/main" id="{084890BD-F631-6A43-8EEC-5CBCBAACE76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1043608" y="4149080"/>
                  <a:ext cx="6408712" cy="57606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en-US" sz="2800" b="0" dirty="0">
                      <a:ea typeface="American Typewriter" charset="0"/>
                      <a:cs typeface="American Typewriter" charset="0"/>
                    </a:rPr>
                    <a:t>Verifying </a:t>
                  </a:r>
                  <a14:m>
                    <m:oMath xmlns:m="http://schemas.openxmlformats.org/officeDocument/2006/math">
                      <m:r>
                        <a:rPr lang="en-US" sz="2800" b="0" i="0" dirty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b</m:t>
                      </m:r>
                      <m:r>
                        <a:rPr lang="en-US" sz="2800" b="0" i="0" dirty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28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800" b="0" i="0" dirty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:</m:t>
                      </m:r>
                    </m:oMath>
                  </a14:m>
                  <a:r>
                    <a:rPr lang="en-US" sz="2800" dirty="0">
                      <a:latin typeface="+mn-lt"/>
                      <a:ea typeface="American Typewriter" charset="0"/>
                      <a:cs typeface="American Typewriter" charset="0"/>
                    </a:rPr>
                    <a:t> Check if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a14:m>
                  <a:endParaRPr lang="en-US" sz="280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16" name="Rectangle 63">
                  <a:extLst>
                    <a:ext uri="{FF2B5EF4-FFF2-40B4-BE49-F238E27FC236}">
                      <a16:creationId xmlns:a16="http://schemas.microsoft.com/office/drawing/2014/main" id="{084890BD-F631-6A43-8EEC-5CBCBAACE7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608" y="4149080"/>
                  <a:ext cx="6408712" cy="576064"/>
                </a:xfrm>
                <a:prstGeom prst="rect">
                  <a:avLst/>
                </a:prstGeom>
                <a:blipFill>
                  <a:blip r:embed="rId6"/>
                  <a:stretch>
                    <a:fillRect l="-1980" t="-4348" b="-2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96DC880-201B-F24E-88A2-BE32D884367E}"/>
                </a:ext>
              </a:extLst>
            </p:cNvPr>
            <p:cNvSpPr/>
            <p:nvPr/>
          </p:nvSpPr>
          <p:spPr>
            <a:xfrm>
              <a:off x="5508104" y="4027185"/>
              <a:ext cx="2920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ea typeface="American Typewriter" charset="0"/>
                  <a:cs typeface="American Typewriter" charset="0"/>
                </a:rPr>
                <a:t>?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63">
                <a:extLst>
                  <a:ext uri="{FF2B5EF4-FFF2-40B4-BE49-F238E27FC236}">
                    <a16:creationId xmlns:a16="http://schemas.microsoft.com/office/drawing/2014/main" id="{2BEF5129-6427-F146-B69F-8D04F97B4B3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044443" y="5229200"/>
                <a:ext cx="7689068" cy="93610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1" u="sng" dirty="0">
                    <a:solidFill>
                      <a:srgbClr val="0000FF"/>
                    </a:solidFill>
                    <a:ea typeface="American Typewriter" charset="0"/>
                    <a:cs typeface="American Typewriter" charset="0"/>
                  </a:rPr>
                  <a:t>Claim</a:t>
                </a:r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: Assuming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 is a OWF, no PPT adversary can produce a signature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 given a signature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8" name="Rectangle 63">
                <a:extLst>
                  <a:ext uri="{FF2B5EF4-FFF2-40B4-BE49-F238E27FC236}">
                    <a16:creationId xmlns:a16="http://schemas.microsoft.com/office/drawing/2014/main" id="{2BEF5129-6427-F146-B69F-8D04F97B4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443" y="5229200"/>
                <a:ext cx="7689068" cy="936104"/>
              </a:xfrm>
              <a:prstGeom prst="rect">
                <a:avLst/>
              </a:prstGeom>
              <a:blipFill>
                <a:blip r:embed="rId7"/>
                <a:stretch>
                  <a:fillRect l="-1650" t="-6667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Subtitle 1">
            <a:extLst>
              <a:ext uri="{FF2B5EF4-FFF2-40B4-BE49-F238E27FC236}">
                <a16:creationId xmlns:a16="http://schemas.microsoft.com/office/drawing/2014/main" id="{0EFABDA1-ECFF-574E-857F-D2BBEA16B08A}"/>
              </a:ext>
            </a:extLst>
          </p:cNvPr>
          <p:cNvSpPr txBox="1">
            <a:spLocks/>
          </p:cNvSpPr>
          <p:nvPr/>
        </p:nvSpPr>
        <p:spPr>
          <a:xfrm>
            <a:off x="23864" y="890174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i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How to sign a bit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011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3" grpId="0"/>
      <p:bldP spid="15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Lamport</a:t>
            </a: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 (One-time) Signatures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63">
                <a:extLst>
                  <a:ext uri="{FF2B5EF4-FFF2-40B4-BE49-F238E27FC236}">
                    <a16:creationId xmlns:a16="http://schemas.microsoft.com/office/drawing/2014/main" id="{0CCA96FD-8B12-6040-9BE5-A8065C45EAF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043608" y="1700808"/>
                <a:ext cx="2520280" cy="57606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Signing Key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𝑆𝐾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4" name="Rectangle 63">
                <a:extLst>
                  <a:ext uri="{FF2B5EF4-FFF2-40B4-BE49-F238E27FC236}">
                    <a16:creationId xmlns:a16="http://schemas.microsoft.com/office/drawing/2014/main" id="{0CCA96FD-8B12-6040-9BE5-A8065C45E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700808"/>
                <a:ext cx="2520280" cy="576064"/>
              </a:xfrm>
              <a:prstGeom prst="rect">
                <a:avLst/>
              </a:prstGeom>
              <a:blipFill>
                <a:blip r:embed="rId3"/>
                <a:stretch>
                  <a:fillRect l="-5025" t="-4255"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741C7997-8BE6-CB4F-85AE-F1259FF6F48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036748" y="2636912"/>
                <a:ext cx="3175212" cy="57606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Verification Key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𝑉𝐾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741C7997-8BE6-CB4F-85AE-F1259FF6F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748" y="2636912"/>
                <a:ext cx="3175212" cy="576064"/>
              </a:xfrm>
              <a:prstGeom prst="rect">
                <a:avLst/>
              </a:prstGeom>
              <a:blipFill>
                <a:blip r:embed="rId4"/>
                <a:stretch>
                  <a:fillRect l="-3984" t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6D276CB7-7989-8A44-A42E-E00FB572907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043608" y="4437111"/>
                <a:ext cx="8208912" cy="96038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Signing an n-bit message 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b="0" i="0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:b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</a:b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The signature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6D276CB7-7989-8A44-A42E-E00FB5729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4437111"/>
                <a:ext cx="8208912" cy="960385"/>
              </a:xfrm>
              <a:prstGeom prst="rect">
                <a:avLst/>
              </a:prstGeom>
              <a:blipFill>
                <a:blip r:embed="rId5"/>
                <a:stretch>
                  <a:fillRect l="-1546" t="-9211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74E5E614-056F-1B4A-9347-7F3331164F92}"/>
              </a:ext>
            </a:extLst>
          </p:cNvPr>
          <p:cNvGrpSpPr/>
          <p:nvPr/>
        </p:nvGrpSpPr>
        <p:grpSpPr>
          <a:xfrm>
            <a:off x="1043608" y="5517232"/>
            <a:ext cx="6408712" cy="736550"/>
            <a:chOff x="1043608" y="3988594"/>
            <a:chExt cx="6408712" cy="7365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63">
                  <a:extLst>
                    <a:ext uri="{FF2B5EF4-FFF2-40B4-BE49-F238E27FC236}">
                      <a16:creationId xmlns:a16="http://schemas.microsoft.com/office/drawing/2014/main" id="{084890BD-F631-6A43-8EEC-5CBCBAACE76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1043608" y="4149080"/>
                  <a:ext cx="6408712" cy="57606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en-US" sz="2800" b="0" dirty="0">
                      <a:ea typeface="American Typewriter" charset="0"/>
                      <a:cs typeface="American Typewriter" charset="0"/>
                    </a:rPr>
                    <a:t>Verifying </a:t>
                  </a:r>
                  <a14:m>
                    <m:oMath xmlns:m="http://schemas.openxmlformats.org/officeDocument/2006/math">
                      <m:r>
                        <a:rPr lang="en-US" sz="2800" b="0" i="0" dirty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r>
                        <a:rPr lang="en-US" sz="2800" b="0" i="0" dirty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sz="28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800" b="0" i="0" dirty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:</m:t>
                      </m:r>
                    </m:oMath>
                  </a14:m>
                  <a:r>
                    <a:rPr lang="en-US" sz="2800" dirty="0">
                      <a:latin typeface="+mn-lt"/>
                      <a:ea typeface="American Typewriter" charset="0"/>
                      <a:cs typeface="American Typewriter" charset="0"/>
                    </a:rPr>
                    <a:t> Check if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: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a14:m>
                  <a:endParaRPr lang="en-US" sz="280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16" name="Rectangle 63">
                  <a:extLst>
                    <a:ext uri="{FF2B5EF4-FFF2-40B4-BE49-F238E27FC236}">
                      <a16:creationId xmlns:a16="http://schemas.microsoft.com/office/drawing/2014/main" id="{084890BD-F631-6A43-8EEC-5CBCBAACE7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608" y="4149080"/>
                  <a:ext cx="6408712" cy="576064"/>
                </a:xfrm>
                <a:prstGeom prst="rect">
                  <a:avLst/>
                </a:prstGeom>
                <a:blipFill>
                  <a:blip r:embed="rId6"/>
                  <a:stretch>
                    <a:fillRect l="-1980" t="-14894" b="-212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96DC880-201B-F24E-88A2-BE32D884367E}"/>
                </a:ext>
              </a:extLst>
            </p:cNvPr>
            <p:cNvSpPr/>
            <p:nvPr/>
          </p:nvSpPr>
          <p:spPr>
            <a:xfrm>
              <a:off x="6190634" y="3988594"/>
              <a:ext cx="2920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ea typeface="American Typewriter" charset="0"/>
                  <a:cs typeface="American Typewriter" charset="0"/>
                </a:rPr>
                <a:t>?</a:t>
              </a:r>
              <a:endParaRPr lang="en-US" dirty="0"/>
            </a:p>
          </p:txBody>
        </p:sp>
      </p:grpSp>
      <p:sp>
        <p:nvSpPr>
          <p:cNvPr id="25" name="Subtitle 1">
            <a:extLst>
              <a:ext uri="{FF2B5EF4-FFF2-40B4-BE49-F238E27FC236}">
                <a16:creationId xmlns:a16="http://schemas.microsoft.com/office/drawing/2014/main" id="{0EFABDA1-ECFF-574E-857F-D2BBEA16B08A}"/>
              </a:ext>
            </a:extLst>
          </p:cNvPr>
          <p:cNvSpPr txBox="1">
            <a:spLocks/>
          </p:cNvSpPr>
          <p:nvPr/>
        </p:nvSpPr>
        <p:spPr>
          <a:xfrm>
            <a:off x="23864" y="890174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i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How to sign n bits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98E55F3-D1A6-4643-AD34-475C9C8ECCB4}"/>
              </a:ext>
            </a:extLst>
          </p:cNvPr>
          <p:cNvGrpSpPr/>
          <p:nvPr/>
        </p:nvGrpSpPr>
        <p:grpSpPr>
          <a:xfrm>
            <a:off x="3563888" y="1359653"/>
            <a:ext cx="2671277" cy="1061235"/>
            <a:chOff x="3563888" y="1353653"/>
            <a:chExt cx="2671277" cy="1061235"/>
          </a:xfrm>
        </p:grpSpPr>
        <p:sp>
          <p:nvSpPr>
            <p:cNvPr id="4" name="Left Bracket 3">
              <a:extLst>
                <a:ext uri="{FF2B5EF4-FFF2-40B4-BE49-F238E27FC236}">
                  <a16:creationId xmlns:a16="http://schemas.microsoft.com/office/drawing/2014/main" id="{767279BC-3B31-A84C-8858-0CA428A1A386}"/>
                </a:ext>
              </a:extLst>
            </p:cNvPr>
            <p:cNvSpPr/>
            <p:nvPr/>
          </p:nvSpPr>
          <p:spPr>
            <a:xfrm>
              <a:off x="3563888" y="1484784"/>
              <a:ext cx="73152" cy="914400"/>
            </a:xfrm>
            <a:prstGeom prst="leftBracket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Left Bracket 11">
              <a:extLst>
                <a:ext uri="{FF2B5EF4-FFF2-40B4-BE49-F238E27FC236}">
                  <a16:creationId xmlns:a16="http://schemas.microsoft.com/office/drawing/2014/main" id="{6CEE8787-7071-6245-B7D5-1F4D5FAE3474}"/>
                </a:ext>
              </a:extLst>
            </p:cNvPr>
            <p:cNvSpPr/>
            <p:nvPr/>
          </p:nvSpPr>
          <p:spPr>
            <a:xfrm flipH="1">
              <a:off x="6084168" y="1459632"/>
              <a:ext cx="73152" cy="914400"/>
            </a:xfrm>
            <a:prstGeom prst="leftBracket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B50C3C9B-ED1D-DB4F-95F8-9F05276F50D3}"/>
                    </a:ext>
                  </a:extLst>
                </p:cNvPr>
                <p:cNvSpPr/>
                <p:nvPr/>
              </p:nvSpPr>
              <p:spPr>
                <a:xfrm>
                  <a:off x="3627153" y="1375066"/>
                  <a:ext cx="819327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B50C3C9B-ED1D-DB4F-95F8-9F05276F50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7153" y="1375066"/>
                  <a:ext cx="819327" cy="54213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F97B5DE-B3EC-6E4B-8B3C-E67EC5AF36F1}"/>
                    </a:ext>
                  </a:extLst>
                </p:cNvPr>
                <p:cNvSpPr/>
                <p:nvPr/>
              </p:nvSpPr>
              <p:spPr>
                <a:xfrm>
                  <a:off x="3637040" y="1866382"/>
                  <a:ext cx="819327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F97B5DE-B3EC-6E4B-8B3C-E67EC5AF36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7040" y="1866382"/>
                  <a:ext cx="819327" cy="54213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E6AD4BDE-9AF7-7F42-A579-EB1C483F62CB}"/>
                    </a:ext>
                  </a:extLst>
                </p:cNvPr>
                <p:cNvSpPr/>
                <p:nvPr/>
              </p:nvSpPr>
              <p:spPr>
                <a:xfrm>
                  <a:off x="4322272" y="1381436"/>
                  <a:ext cx="827598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E6AD4BDE-9AF7-7F42-A579-EB1C483F62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2272" y="1381436"/>
                  <a:ext cx="827598" cy="54213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6E2A0267-A0A6-7743-9EDA-C983BA6EEE5E}"/>
                    </a:ext>
                  </a:extLst>
                </p:cNvPr>
                <p:cNvSpPr/>
                <p:nvPr/>
              </p:nvSpPr>
              <p:spPr>
                <a:xfrm>
                  <a:off x="4332159" y="1872752"/>
                  <a:ext cx="827598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6E2A0267-A0A6-7743-9EDA-C983BA6EEE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2159" y="1872752"/>
                  <a:ext cx="827598" cy="542136"/>
                </a:xfrm>
                <a:prstGeom prst="rect">
                  <a:avLst/>
                </a:prstGeom>
                <a:blipFill>
                  <a:blip r:embed="rId10"/>
                  <a:stretch>
                    <a:fillRect b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7FDF3377-8035-4F42-B210-5FEC04BE48A8}"/>
                    </a:ext>
                  </a:extLst>
                </p:cNvPr>
                <p:cNvSpPr/>
                <p:nvPr/>
              </p:nvSpPr>
              <p:spPr>
                <a:xfrm>
                  <a:off x="5375558" y="1353653"/>
                  <a:ext cx="849720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7FDF3377-8035-4F42-B210-5FEC04BE48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5558" y="1353653"/>
                  <a:ext cx="849720" cy="542136"/>
                </a:xfrm>
                <a:prstGeom prst="rect">
                  <a:avLst/>
                </a:prstGeom>
                <a:blipFill>
                  <a:blip r:embed="rId11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484552A3-077A-9F4E-99EE-FD05AB122AD6}"/>
                    </a:ext>
                  </a:extLst>
                </p:cNvPr>
                <p:cNvSpPr/>
                <p:nvPr/>
              </p:nvSpPr>
              <p:spPr>
                <a:xfrm>
                  <a:off x="5385445" y="1844969"/>
                  <a:ext cx="849720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484552A3-077A-9F4E-99EE-FD05AB122A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5445" y="1844969"/>
                  <a:ext cx="849720" cy="54213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C82AFA3-D39C-9444-9080-A42A80C1D280}"/>
              </a:ext>
            </a:extLst>
          </p:cNvPr>
          <p:cNvGrpSpPr/>
          <p:nvPr/>
        </p:nvGrpSpPr>
        <p:grpSpPr>
          <a:xfrm>
            <a:off x="4172465" y="2419829"/>
            <a:ext cx="2673520" cy="1061235"/>
            <a:chOff x="3563888" y="1353653"/>
            <a:chExt cx="2673520" cy="1061235"/>
          </a:xfrm>
        </p:grpSpPr>
        <p:sp>
          <p:nvSpPr>
            <p:cNvPr id="23" name="Left Bracket 22">
              <a:extLst>
                <a:ext uri="{FF2B5EF4-FFF2-40B4-BE49-F238E27FC236}">
                  <a16:creationId xmlns:a16="http://schemas.microsoft.com/office/drawing/2014/main" id="{360894DE-3CA5-9E48-8338-91C74EE22BF0}"/>
                </a:ext>
              </a:extLst>
            </p:cNvPr>
            <p:cNvSpPr/>
            <p:nvPr/>
          </p:nvSpPr>
          <p:spPr>
            <a:xfrm>
              <a:off x="3563888" y="1484784"/>
              <a:ext cx="73152" cy="914400"/>
            </a:xfrm>
            <a:prstGeom prst="leftBracket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Left Bracket 25">
              <a:extLst>
                <a:ext uri="{FF2B5EF4-FFF2-40B4-BE49-F238E27FC236}">
                  <a16:creationId xmlns:a16="http://schemas.microsoft.com/office/drawing/2014/main" id="{3C0F8F11-82A4-FA41-8D73-B10F97126676}"/>
                </a:ext>
              </a:extLst>
            </p:cNvPr>
            <p:cNvSpPr/>
            <p:nvPr/>
          </p:nvSpPr>
          <p:spPr>
            <a:xfrm flipH="1">
              <a:off x="6084168" y="1459632"/>
              <a:ext cx="73152" cy="914400"/>
            </a:xfrm>
            <a:prstGeom prst="leftBracket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EE93EE2-10B1-E443-A151-F2714A6A2404}"/>
                    </a:ext>
                  </a:extLst>
                </p:cNvPr>
                <p:cNvSpPr/>
                <p:nvPr/>
              </p:nvSpPr>
              <p:spPr>
                <a:xfrm>
                  <a:off x="3627153" y="1375066"/>
                  <a:ext cx="821572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EE93EE2-10B1-E443-A151-F2714A6A24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7153" y="1375066"/>
                  <a:ext cx="821572" cy="542136"/>
                </a:xfrm>
                <a:prstGeom prst="rect">
                  <a:avLst/>
                </a:prstGeom>
                <a:blipFill>
                  <a:blip r:embed="rId13"/>
                  <a:stretch>
                    <a:fillRect b="-930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6158AA0A-C56F-A449-8EE6-7E9739D10B09}"/>
                    </a:ext>
                  </a:extLst>
                </p:cNvPr>
                <p:cNvSpPr/>
                <p:nvPr/>
              </p:nvSpPr>
              <p:spPr>
                <a:xfrm>
                  <a:off x="3637040" y="1866382"/>
                  <a:ext cx="821572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6158AA0A-C56F-A449-8EE6-7E9739D10B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7040" y="1866382"/>
                  <a:ext cx="821572" cy="542136"/>
                </a:xfrm>
                <a:prstGeom prst="rect">
                  <a:avLst/>
                </a:prstGeom>
                <a:blipFill>
                  <a:blip r:embed="rId1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0C79B508-BEF1-014D-8E14-3F3C02D68040}"/>
                    </a:ext>
                  </a:extLst>
                </p:cNvPr>
                <p:cNvSpPr/>
                <p:nvPr/>
              </p:nvSpPr>
              <p:spPr>
                <a:xfrm>
                  <a:off x="4322272" y="1381436"/>
                  <a:ext cx="829843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0C79B508-BEF1-014D-8E14-3F3C02D680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2272" y="1381436"/>
                  <a:ext cx="829843" cy="542136"/>
                </a:xfrm>
                <a:prstGeom prst="rect">
                  <a:avLst/>
                </a:prstGeom>
                <a:blipFill>
                  <a:blip r:embed="rId15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4C2B916-811F-9A46-B224-0BB55DD04CA9}"/>
                    </a:ext>
                  </a:extLst>
                </p:cNvPr>
                <p:cNvSpPr/>
                <p:nvPr/>
              </p:nvSpPr>
              <p:spPr>
                <a:xfrm>
                  <a:off x="4332159" y="1872752"/>
                  <a:ext cx="829843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4C2B916-811F-9A46-B224-0BB55DD04C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2159" y="1872752"/>
                  <a:ext cx="829843" cy="542136"/>
                </a:xfrm>
                <a:prstGeom prst="rect">
                  <a:avLst/>
                </a:prstGeom>
                <a:blipFill>
                  <a:blip r:embed="rId16"/>
                  <a:stretch>
                    <a:fillRect b="-6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CED5E453-1869-5C49-B441-66A618080439}"/>
                    </a:ext>
                  </a:extLst>
                </p:cNvPr>
                <p:cNvSpPr/>
                <p:nvPr/>
              </p:nvSpPr>
              <p:spPr>
                <a:xfrm>
                  <a:off x="5375558" y="1353653"/>
                  <a:ext cx="851963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CED5E453-1869-5C49-B441-66A6180804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5558" y="1353653"/>
                  <a:ext cx="851963" cy="542136"/>
                </a:xfrm>
                <a:prstGeom prst="rect">
                  <a:avLst/>
                </a:prstGeom>
                <a:blipFill>
                  <a:blip r:embed="rId17"/>
                  <a:stretch>
                    <a:fillRect b="-6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4E1D4F5-A974-924B-AA8A-99BBD089AB32}"/>
                    </a:ext>
                  </a:extLst>
                </p:cNvPr>
                <p:cNvSpPr/>
                <p:nvPr/>
              </p:nvSpPr>
              <p:spPr>
                <a:xfrm>
                  <a:off x="5385445" y="1844969"/>
                  <a:ext cx="851963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4E1D4F5-A974-924B-AA8A-99BBD089AB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5445" y="1844969"/>
                  <a:ext cx="851963" cy="542136"/>
                </a:xfrm>
                <a:prstGeom prst="rect">
                  <a:avLst/>
                </a:prstGeom>
                <a:blipFill>
                  <a:blip r:embed="rId18"/>
                  <a:stretch>
                    <a:fillRect b="-930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63">
                <a:extLst>
                  <a:ext uri="{FF2B5EF4-FFF2-40B4-BE49-F238E27FC236}">
                    <a16:creationId xmlns:a16="http://schemas.microsoft.com/office/drawing/2014/main" id="{B8D0896F-539A-4547-A43E-7D9896AD835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036816" y="3606434"/>
                <a:ext cx="6408712" cy="57606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33" name="Rectangle 63">
                <a:extLst>
                  <a:ext uri="{FF2B5EF4-FFF2-40B4-BE49-F238E27FC236}">
                    <a16:creationId xmlns:a16="http://schemas.microsoft.com/office/drawing/2014/main" id="{B8D0896F-539A-4547-A43E-7D9896AD8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816" y="3606434"/>
                <a:ext cx="6408712" cy="576064"/>
              </a:xfrm>
              <a:prstGeom prst="rect">
                <a:avLst/>
              </a:prstGeom>
              <a:blipFill>
                <a:blip r:embed="rId19"/>
                <a:stretch>
                  <a:fillRect l="-1976" t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341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15516" y="2637394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TODAY: Digital Signatures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951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79512" y="332656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Message Authentication Codes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4" name="Picture 13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342D980F-6DAD-2E4E-8E62-59ADCF3E2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349460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356190-2F9E-FC40-A87F-96A501C041B1}"/>
              </a:ext>
            </a:extLst>
          </p:cNvPr>
          <p:cNvCxnSpPr/>
          <p:nvPr/>
        </p:nvCxnSpPr>
        <p:spPr>
          <a:xfrm>
            <a:off x="2627784" y="2827422"/>
            <a:ext cx="396044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/>
            <a:tailEnd type="arrow"/>
          </a:ln>
          <a:effectLst/>
        </p:spPr>
      </p:cxnSp>
      <p:pic>
        <p:nvPicPr>
          <p:cNvPr id="19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AC804773-0BBA-734C-909C-69E562479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136" y="2264678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63">
            <a:extLst>
              <a:ext uri="{FF2B5EF4-FFF2-40B4-BE49-F238E27FC236}">
                <a16:creationId xmlns:a16="http://schemas.microsoft.com/office/drawing/2014/main" id="{56D9DA0C-BFB0-F44C-BBBB-E59997988C23}"/>
              </a:ext>
            </a:extLst>
          </p:cNvPr>
          <p:cNvSpPr txBox="1">
            <a:spLocks noChangeArrowheads="1"/>
          </p:cNvSpPr>
          <p:nvPr/>
        </p:nvSpPr>
        <p:spPr>
          <a:xfrm>
            <a:off x="1475656" y="3068960"/>
            <a:ext cx="576064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err="1">
                <a:latin typeface="American Typewriter" charset="0"/>
                <a:ea typeface="American Typewriter" charset="0"/>
                <a:cs typeface="American Typewriter" charset="0"/>
              </a:rPr>
              <a:t>sk</a:t>
            </a:r>
            <a:endParaRPr 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22" name="Rectangle 63">
            <a:extLst>
              <a:ext uri="{FF2B5EF4-FFF2-40B4-BE49-F238E27FC236}">
                <a16:creationId xmlns:a16="http://schemas.microsoft.com/office/drawing/2014/main" id="{51FAEDBC-456E-1841-8B4F-664E1AF30759}"/>
              </a:ext>
            </a:extLst>
          </p:cNvPr>
          <p:cNvSpPr txBox="1">
            <a:spLocks noChangeArrowheads="1"/>
          </p:cNvSpPr>
          <p:nvPr/>
        </p:nvSpPr>
        <p:spPr>
          <a:xfrm>
            <a:off x="7092280" y="3140968"/>
            <a:ext cx="576064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err="1">
                <a:latin typeface="American Typewriter" charset="0"/>
                <a:ea typeface="American Typewriter" charset="0"/>
                <a:cs typeface="American Typewriter" charset="0"/>
              </a:rPr>
              <a:t>sk</a:t>
            </a:r>
            <a:endParaRPr 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5" name="Oval Callout 4">
            <a:extLst>
              <a:ext uri="{FF2B5EF4-FFF2-40B4-BE49-F238E27FC236}">
                <a16:creationId xmlns:a16="http://schemas.microsoft.com/office/drawing/2014/main" id="{E795AF21-7A69-4E4B-BA59-5ADD3EA298EE}"/>
              </a:ext>
            </a:extLst>
          </p:cNvPr>
          <p:cNvSpPr/>
          <p:nvPr/>
        </p:nvSpPr>
        <p:spPr>
          <a:xfrm>
            <a:off x="1491122" y="1556792"/>
            <a:ext cx="914400" cy="612648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7E921A3-1303-5C45-B96E-3E8285AB444B}"/>
                  </a:ext>
                </a:extLst>
              </p:cNvPr>
              <p:cNvSpPr/>
              <p:nvPr/>
            </p:nvSpPr>
            <p:spPr>
              <a:xfrm>
                <a:off x="3511672" y="2305000"/>
                <a:ext cx="27702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𝑀𝐴𝐶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𝑠𝑘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7E921A3-1303-5C45-B96E-3E8285AB44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672" y="2305000"/>
                <a:ext cx="2770246" cy="461665"/>
              </a:xfrm>
              <a:prstGeom prst="rect">
                <a:avLst/>
              </a:prstGeom>
              <a:blipFill>
                <a:blip r:embed="rId5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63">
            <a:extLst>
              <a:ext uri="{FF2B5EF4-FFF2-40B4-BE49-F238E27FC236}">
                <a16:creationId xmlns:a16="http://schemas.microsoft.com/office/drawing/2014/main" id="{9EF31E6F-0E03-E141-85FB-102269C00BC7}"/>
              </a:ext>
            </a:extLst>
          </p:cNvPr>
          <p:cNvSpPr txBox="1">
            <a:spLocks noChangeArrowheads="1"/>
          </p:cNvSpPr>
          <p:nvPr/>
        </p:nvSpPr>
        <p:spPr>
          <a:xfrm>
            <a:off x="914782" y="4895267"/>
            <a:ext cx="7848872" cy="90999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i="1" dirty="0">
                <a:ea typeface="American Typewriter" charset="0"/>
                <a:cs typeface="American Typewriter" charset="0"/>
              </a:rPr>
              <a:t>Authenticity</a:t>
            </a:r>
            <a:r>
              <a:rPr lang="en-US" sz="2800" b="0" dirty="0">
                <a:ea typeface="American Typewriter" charset="0"/>
                <a:cs typeface="American Typewriter" charset="0"/>
              </a:rPr>
              <a:t>: Bob wants to ensure that th</a:t>
            </a:r>
            <a:r>
              <a:rPr lang="en-US" sz="2800" dirty="0">
                <a:ea typeface="American Typewriter" charset="0"/>
                <a:cs typeface="American Typewriter" charset="0"/>
              </a:rPr>
              <a:t>e message came from Alice. 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11" name="Rectangle 63">
            <a:extLst>
              <a:ext uri="{FF2B5EF4-FFF2-40B4-BE49-F238E27FC236}">
                <a16:creationId xmlns:a16="http://schemas.microsoft.com/office/drawing/2014/main" id="{F6124AD3-92B4-0B48-A18B-819C619C3F06}"/>
              </a:ext>
            </a:extLst>
          </p:cNvPr>
          <p:cNvSpPr txBox="1">
            <a:spLocks noChangeArrowheads="1"/>
          </p:cNvSpPr>
          <p:nvPr/>
        </p:nvSpPr>
        <p:spPr>
          <a:xfrm>
            <a:off x="899592" y="5759363"/>
            <a:ext cx="8224101" cy="90999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ea typeface="American Typewriter" charset="0"/>
                <a:cs typeface="American Typewriter" charset="0"/>
              </a:rPr>
              <a:t>Needs Bob and Alice to share a secret key beforehand.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8BA7EA8-3B73-1D48-9BBF-71A1135C4DAD}"/>
                  </a:ext>
                </a:extLst>
              </p:cNvPr>
              <p:cNvSpPr/>
              <p:nvPr/>
            </p:nvSpPr>
            <p:spPr>
              <a:xfrm>
                <a:off x="6300192" y="3968299"/>
                <a:ext cx="22278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Verify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𝑘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𝑚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𝑡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8BA7EA8-3B73-1D48-9BBF-71A1135C4D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3968299"/>
                <a:ext cx="2227854" cy="461665"/>
              </a:xfrm>
              <a:prstGeom prst="rect">
                <a:avLst/>
              </a:prstGeom>
              <a:blipFill>
                <a:blip r:embed="rId6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367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79512" y="188640"/>
            <a:ext cx="8712968" cy="122412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Digital Signatures: </a:t>
            </a:r>
            <a:b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</a:b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Public-key Analog of MACs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4" name="Picture 13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342D980F-6DAD-2E4E-8E62-59ADCF3E2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925524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356190-2F9E-FC40-A87F-96A501C041B1}"/>
              </a:ext>
            </a:extLst>
          </p:cNvPr>
          <p:cNvCxnSpPr/>
          <p:nvPr/>
        </p:nvCxnSpPr>
        <p:spPr>
          <a:xfrm>
            <a:off x="2627784" y="3403486"/>
            <a:ext cx="396044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/>
            <a:tailEnd type="arrow"/>
          </a:ln>
          <a:effectLst/>
        </p:spPr>
      </p:cxnSp>
      <p:pic>
        <p:nvPicPr>
          <p:cNvPr id="19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AC804773-0BBA-734C-909C-69E562479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136" y="2840742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63">
            <a:extLst>
              <a:ext uri="{FF2B5EF4-FFF2-40B4-BE49-F238E27FC236}">
                <a16:creationId xmlns:a16="http://schemas.microsoft.com/office/drawing/2014/main" id="{56D9DA0C-BFB0-F44C-BBBB-E59997988C23}"/>
              </a:ext>
            </a:extLst>
          </p:cNvPr>
          <p:cNvSpPr txBox="1">
            <a:spLocks noChangeArrowheads="1"/>
          </p:cNvSpPr>
          <p:nvPr/>
        </p:nvSpPr>
        <p:spPr>
          <a:xfrm>
            <a:off x="1475656" y="3645024"/>
            <a:ext cx="576064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err="1">
                <a:latin typeface="American Typewriter" charset="0"/>
                <a:ea typeface="American Typewriter" charset="0"/>
                <a:cs typeface="American Typewriter" charset="0"/>
              </a:rPr>
              <a:t>sk</a:t>
            </a:r>
            <a:endParaRPr 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5" name="Oval Callout 4">
            <a:extLst>
              <a:ext uri="{FF2B5EF4-FFF2-40B4-BE49-F238E27FC236}">
                <a16:creationId xmlns:a16="http://schemas.microsoft.com/office/drawing/2014/main" id="{E795AF21-7A69-4E4B-BA59-5ADD3EA298EE}"/>
              </a:ext>
            </a:extLst>
          </p:cNvPr>
          <p:cNvSpPr/>
          <p:nvPr/>
        </p:nvSpPr>
        <p:spPr>
          <a:xfrm>
            <a:off x="1491122" y="2132856"/>
            <a:ext cx="914400" cy="612648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7E921A3-1303-5C45-B96E-3E8285AB444B}"/>
                  </a:ext>
                </a:extLst>
              </p:cNvPr>
              <p:cNvSpPr/>
              <p:nvPr/>
            </p:nvSpPr>
            <p:spPr>
              <a:xfrm>
                <a:off x="3275856" y="2881064"/>
                <a:ext cx="27524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σ</m:t>
                      </m:r>
                      <m: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Sign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𝑠𝑘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7E921A3-1303-5C45-B96E-3E8285AB44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2881064"/>
                <a:ext cx="2752420" cy="461665"/>
              </a:xfrm>
              <a:prstGeom prst="rect">
                <a:avLst/>
              </a:prstGeom>
              <a:blipFill>
                <a:blip r:embed="rId5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63">
            <a:extLst>
              <a:ext uri="{FF2B5EF4-FFF2-40B4-BE49-F238E27FC236}">
                <a16:creationId xmlns:a16="http://schemas.microsoft.com/office/drawing/2014/main" id="{F6124AD3-92B4-0B48-A18B-819C619C3F06}"/>
              </a:ext>
            </a:extLst>
          </p:cNvPr>
          <p:cNvSpPr txBox="1">
            <a:spLocks noChangeArrowheads="1"/>
          </p:cNvSpPr>
          <p:nvPr/>
        </p:nvSpPr>
        <p:spPr>
          <a:xfrm>
            <a:off x="827584" y="5733256"/>
            <a:ext cx="8224101" cy="90999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ea typeface="American Typewriter" charset="0"/>
                <a:cs typeface="American Typewriter" charset="0"/>
              </a:rPr>
              <a:t>Only Alice can produce signatures; but Bob (or indeed, anyone else) can verify them. 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553C161-B569-B942-B50A-D75222DAA3A1}"/>
              </a:ext>
            </a:extLst>
          </p:cNvPr>
          <p:cNvGrpSpPr/>
          <p:nvPr/>
        </p:nvGrpSpPr>
        <p:grpSpPr>
          <a:xfrm>
            <a:off x="157072" y="112440"/>
            <a:ext cx="1606616" cy="1923177"/>
            <a:chOff x="439281" y="332520"/>
            <a:chExt cx="1606616" cy="192317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6A78147-F6F1-0F42-BDE7-9B2EF49B778A}"/>
                </a:ext>
              </a:extLst>
            </p:cNvPr>
            <p:cNvCxnSpPr/>
            <p:nvPr/>
          </p:nvCxnSpPr>
          <p:spPr>
            <a:xfrm>
              <a:off x="466597" y="332656"/>
              <a:ext cx="0" cy="1842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70C79A3-4ECD-3748-9F71-E3CB34C88692}"/>
                </a:ext>
              </a:extLst>
            </p:cNvPr>
            <p:cNvCxnSpPr/>
            <p:nvPr/>
          </p:nvCxnSpPr>
          <p:spPr>
            <a:xfrm>
              <a:off x="1835696" y="332656"/>
              <a:ext cx="0" cy="1842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02F1CD-5F04-FF49-8E16-8498BDDA4686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332656"/>
              <a:ext cx="13964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D2B94F7-B8B2-4848-B2CD-2DCEB2BEC7E1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2175011"/>
              <a:ext cx="13964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7D845D6-B6E5-2243-ABCA-137F87613ABC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332520"/>
              <a:ext cx="0" cy="5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5593E89-F9B2-B143-A1D8-AF41F631E13C}"/>
                </a:ext>
              </a:extLst>
            </p:cNvPr>
            <p:cNvCxnSpPr>
              <a:cxnSpLocks/>
            </p:cNvCxnSpPr>
            <p:nvPr/>
          </p:nvCxnSpPr>
          <p:spPr>
            <a:xfrm>
              <a:off x="466597" y="887115"/>
              <a:ext cx="13690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F085213-89F6-C64D-9A3F-7D7D9446BA70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777885"/>
              <a:ext cx="0" cy="147781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63">
              <a:extLst>
                <a:ext uri="{FF2B5EF4-FFF2-40B4-BE49-F238E27FC236}">
                  <a16:creationId xmlns:a16="http://schemas.microsoft.com/office/drawing/2014/main" id="{ADA84FC0-083F-914B-9AF7-A43602DC6705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73218" y="420282"/>
              <a:ext cx="894751" cy="35760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000" dirty="0">
                  <a:latin typeface="+mn-lt"/>
                  <a:ea typeface="American Typewriter" charset="0"/>
                  <a:cs typeface="American Typewriter" charset="0"/>
                </a:rPr>
                <a:t>Alice</a:t>
              </a:r>
            </a:p>
          </p:txBody>
        </p:sp>
        <p:sp>
          <p:nvSpPr>
            <p:cNvPr id="26" name="Rectangle 63">
              <a:extLst>
                <a:ext uri="{FF2B5EF4-FFF2-40B4-BE49-F238E27FC236}">
                  <a16:creationId xmlns:a16="http://schemas.microsoft.com/office/drawing/2014/main" id="{660999D7-AE01-8043-BE69-5AC6D23F1381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151146" y="422413"/>
              <a:ext cx="894751" cy="35760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000" b="1" dirty="0" err="1">
                  <a:solidFill>
                    <a:srgbClr val="FF0000"/>
                  </a:solidFill>
                  <a:latin typeface="American Typewriter" charset="0"/>
                  <a:ea typeface="American Typewriter" charset="0"/>
                  <a:cs typeface="American Typewriter" charset="0"/>
                </a:rPr>
                <a:t>vk</a:t>
              </a:r>
              <a:endParaRPr lang="en-US" sz="2000" dirty="0">
                <a:latin typeface="+mn-lt"/>
                <a:ea typeface="American Typewriter" charset="0"/>
                <a:cs typeface="American Typewriter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5D6385A-E84D-5144-A8FE-DF7450BE37AB}"/>
                  </a:ext>
                </a:extLst>
              </p:cNvPr>
              <p:cNvSpPr/>
              <p:nvPr/>
            </p:nvSpPr>
            <p:spPr>
              <a:xfrm>
                <a:off x="6300192" y="3968299"/>
                <a:ext cx="22988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Verify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𝑣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𝑘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𝑚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σ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5D6385A-E84D-5144-A8FE-DF7450BE37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3968299"/>
                <a:ext cx="2298899" cy="461665"/>
              </a:xfrm>
              <a:prstGeom prst="rect">
                <a:avLst/>
              </a:prstGeom>
              <a:blipFill>
                <a:blip r:embed="rId6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63">
            <a:extLst>
              <a:ext uri="{FF2B5EF4-FFF2-40B4-BE49-F238E27FC236}">
                <a16:creationId xmlns:a16="http://schemas.microsoft.com/office/drawing/2014/main" id="{A2EE3051-0341-0641-8A1C-9BD094BC5B3D}"/>
              </a:ext>
            </a:extLst>
          </p:cNvPr>
          <p:cNvSpPr txBox="1">
            <a:spLocks noChangeArrowheads="1"/>
          </p:cNvSpPr>
          <p:nvPr/>
        </p:nvSpPr>
        <p:spPr>
          <a:xfrm>
            <a:off x="805144" y="4797152"/>
            <a:ext cx="8224101" cy="90999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ea typeface="American Typewriter" charset="0"/>
                <a:cs typeface="American Typewriter" charset="0"/>
              </a:rPr>
              <a:t>(Public) verification keys are stored in a “directory”.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16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79512" y="188640"/>
            <a:ext cx="8712968" cy="1224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Digital Signatures vs. MACs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1" name="Rectangle 63">
            <a:extLst>
              <a:ext uri="{FF2B5EF4-FFF2-40B4-BE49-F238E27FC236}">
                <a16:creationId xmlns:a16="http://schemas.microsoft.com/office/drawing/2014/main" id="{F6124AD3-92B4-0B48-A18B-819C619C3F06}"/>
              </a:ext>
            </a:extLst>
          </p:cNvPr>
          <p:cNvSpPr txBox="1">
            <a:spLocks noChangeArrowheads="1"/>
          </p:cNvSpPr>
          <p:nvPr/>
        </p:nvSpPr>
        <p:spPr>
          <a:xfrm>
            <a:off x="539553" y="3501008"/>
            <a:ext cx="2880320" cy="48274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ea typeface="American Typewriter" charset="0"/>
                <a:cs typeface="American Typewriter" charset="0"/>
              </a:rPr>
              <a:t>Publicly Verifiable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63">
                <a:extLst>
                  <a:ext uri="{FF2B5EF4-FFF2-40B4-BE49-F238E27FC236}">
                    <a16:creationId xmlns:a16="http://schemas.microsoft.com/office/drawing/2014/main" id="{A2EE3051-0341-0641-8A1C-9BD094BC5B3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39552" y="2492896"/>
                <a:ext cx="4032448" cy="48274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𝑛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users require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𝑛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key-pairs</a:t>
                </a: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28" name="Rectangle 63">
                <a:extLst>
                  <a:ext uri="{FF2B5EF4-FFF2-40B4-BE49-F238E27FC236}">
                    <a16:creationId xmlns:a16="http://schemas.microsoft.com/office/drawing/2014/main" id="{A2EE3051-0341-0641-8A1C-9BD094BC5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492896"/>
                <a:ext cx="4032448" cy="482749"/>
              </a:xfrm>
              <a:prstGeom prst="rect">
                <a:avLst/>
              </a:prstGeom>
              <a:blipFill>
                <a:blip r:embed="rId3"/>
                <a:stretch>
                  <a:fillRect t="-17949" r="-6918" b="-35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63">
            <a:extLst>
              <a:ext uri="{FF2B5EF4-FFF2-40B4-BE49-F238E27FC236}">
                <a16:creationId xmlns:a16="http://schemas.microsoft.com/office/drawing/2014/main" id="{E4FD818B-E30D-DD4B-8DA4-2A71ABA60DA8}"/>
              </a:ext>
            </a:extLst>
          </p:cNvPr>
          <p:cNvSpPr txBox="1">
            <a:spLocks noChangeArrowheads="1"/>
          </p:cNvSpPr>
          <p:nvPr/>
        </p:nvSpPr>
        <p:spPr>
          <a:xfrm>
            <a:off x="4932040" y="3501008"/>
            <a:ext cx="2880320" cy="48274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ea typeface="American Typewriter" charset="0"/>
                <a:cs typeface="American Typewriter" charset="0"/>
              </a:rPr>
              <a:t>Privately Verifiable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27" name="Rectangle 63">
            <a:extLst>
              <a:ext uri="{FF2B5EF4-FFF2-40B4-BE49-F238E27FC236}">
                <a16:creationId xmlns:a16="http://schemas.microsoft.com/office/drawing/2014/main" id="{75539047-1000-2341-8BA7-CA97F4FA9FBE}"/>
              </a:ext>
            </a:extLst>
          </p:cNvPr>
          <p:cNvSpPr txBox="1">
            <a:spLocks noChangeArrowheads="1"/>
          </p:cNvSpPr>
          <p:nvPr/>
        </p:nvSpPr>
        <p:spPr>
          <a:xfrm>
            <a:off x="155195" y="1387425"/>
            <a:ext cx="4032448" cy="48274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u="sng" dirty="0">
                <a:solidFill>
                  <a:srgbClr val="0000FF"/>
                </a:solidFill>
                <a:latin typeface="+mn-lt"/>
                <a:ea typeface="American Typewriter" charset="0"/>
                <a:cs typeface="American Typewriter" charset="0"/>
              </a:rPr>
              <a:t>Signatures</a:t>
            </a:r>
          </a:p>
        </p:txBody>
      </p:sp>
      <p:sp>
        <p:nvSpPr>
          <p:cNvPr id="29" name="Rectangle 63">
            <a:extLst>
              <a:ext uri="{FF2B5EF4-FFF2-40B4-BE49-F238E27FC236}">
                <a16:creationId xmlns:a16="http://schemas.microsoft.com/office/drawing/2014/main" id="{C0397ACA-017D-854A-8C4D-4D6AFB5F6AC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0" y="1387425"/>
            <a:ext cx="4032448" cy="48274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u="sng" dirty="0">
                <a:solidFill>
                  <a:srgbClr val="0000FF"/>
                </a:solidFill>
                <a:latin typeface="+mn-lt"/>
                <a:ea typeface="American Typewriter" charset="0"/>
                <a:cs typeface="American Typewriter" charset="0"/>
              </a:rPr>
              <a:t>MACs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CCE18B-CF28-E04A-9F1A-85E1C04EA6C5}"/>
              </a:ext>
            </a:extLst>
          </p:cNvPr>
          <p:cNvCxnSpPr/>
          <p:nvPr/>
        </p:nvCxnSpPr>
        <p:spPr>
          <a:xfrm>
            <a:off x="4644008" y="1268751"/>
            <a:ext cx="0" cy="4824545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63">
                <a:extLst>
                  <a:ext uri="{FF2B5EF4-FFF2-40B4-BE49-F238E27FC236}">
                    <a16:creationId xmlns:a16="http://schemas.microsoft.com/office/drawing/2014/main" id="{7D72B514-8DEF-244E-BE10-6A60464F570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960202" y="2496380"/>
                <a:ext cx="4212463" cy="48274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𝑛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users require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keys</a:t>
                </a:r>
              </a:p>
            </p:txBody>
          </p:sp>
        </mc:Choice>
        <mc:Fallback xmlns="">
          <p:sp>
            <p:nvSpPr>
              <p:cNvPr id="30" name="Rectangle 63">
                <a:extLst>
                  <a:ext uri="{FF2B5EF4-FFF2-40B4-BE49-F238E27FC236}">
                    <a16:creationId xmlns:a16="http://schemas.microsoft.com/office/drawing/2014/main" id="{7D72B514-8DEF-244E-BE10-6A60464F5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202" y="2496380"/>
                <a:ext cx="4212463" cy="482749"/>
              </a:xfrm>
              <a:prstGeom prst="rect">
                <a:avLst/>
              </a:prstGeom>
              <a:blipFill>
                <a:blip r:embed="rId4"/>
                <a:stretch>
                  <a:fillRect t="-15385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63">
            <a:extLst>
              <a:ext uri="{FF2B5EF4-FFF2-40B4-BE49-F238E27FC236}">
                <a16:creationId xmlns:a16="http://schemas.microsoft.com/office/drawing/2014/main" id="{15629385-E6A9-3F48-BEE7-AB1E6A8DC79F}"/>
              </a:ext>
            </a:extLst>
          </p:cNvPr>
          <p:cNvSpPr txBox="1">
            <a:spLocks noChangeArrowheads="1"/>
          </p:cNvSpPr>
          <p:nvPr/>
        </p:nvSpPr>
        <p:spPr>
          <a:xfrm>
            <a:off x="523909" y="4472787"/>
            <a:ext cx="2880320" cy="48274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C00000"/>
                </a:solidFill>
                <a:ea typeface="American Typewriter" charset="0"/>
                <a:cs typeface="American Typewriter" charset="0"/>
              </a:rPr>
              <a:t>Transferable</a:t>
            </a:r>
            <a:endParaRPr lang="en-US" sz="2800" b="1" dirty="0">
              <a:solidFill>
                <a:srgbClr val="C0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32" name="Rectangle 63">
            <a:extLst>
              <a:ext uri="{FF2B5EF4-FFF2-40B4-BE49-F238E27FC236}">
                <a16:creationId xmlns:a16="http://schemas.microsoft.com/office/drawing/2014/main" id="{77D29BB8-7038-854C-8558-EAB3EF09638C}"/>
              </a:ext>
            </a:extLst>
          </p:cNvPr>
          <p:cNvSpPr txBox="1">
            <a:spLocks noChangeArrowheads="1"/>
          </p:cNvSpPr>
          <p:nvPr/>
        </p:nvSpPr>
        <p:spPr>
          <a:xfrm>
            <a:off x="4915526" y="4472787"/>
            <a:ext cx="2880320" cy="48274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ea typeface="American Typewriter" charset="0"/>
                <a:cs typeface="American Typewriter" charset="0"/>
              </a:rPr>
              <a:t>Not</a:t>
            </a:r>
            <a:r>
              <a:rPr lang="en-US" sz="2800" b="0" dirty="0">
                <a:ea typeface="American Typewriter" charset="0"/>
                <a:cs typeface="American Typewriter" charset="0"/>
              </a:rPr>
              <a:t> Transferable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33" name="Rectangle 63">
            <a:extLst>
              <a:ext uri="{FF2B5EF4-FFF2-40B4-BE49-F238E27FC236}">
                <a16:creationId xmlns:a16="http://schemas.microsoft.com/office/drawing/2014/main" id="{3048EDCE-7A3D-DE48-BEA9-4023876FB888}"/>
              </a:ext>
            </a:extLst>
          </p:cNvPr>
          <p:cNvSpPr txBox="1">
            <a:spLocks noChangeArrowheads="1"/>
          </p:cNvSpPr>
          <p:nvPr/>
        </p:nvSpPr>
        <p:spPr>
          <a:xfrm>
            <a:off x="467543" y="5336883"/>
            <a:ext cx="4447980" cy="48274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C00000"/>
                </a:solidFill>
                <a:ea typeface="American Typewriter" charset="0"/>
                <a:cs typeface="American Typewriter" charset="0"/>
              </a:rPr>
              <a:t>Provides Non-Repudiation</a:t>
            </a:r>
            <a:endParaRPr lang="en-US" sz="2800" b="1" dirty="0">
              <a:solidFill>
                <a:srgbClr val="C0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34" name="Rectangle 63">
            <a:extLst>
              <a:ext uri="{FF2B5EF4-FFF2-40B4-BE49-F238E27FC236}">
                <a16:creationId xmlns:a16="http://schemas.microsoft.com/office/drawing/2014/main" id="{DB1FDAEB-A5EF-A542-A48D-1682B61BD355}"/>
              </a:ext>
            </a:extLst>
          </p:cNvPr>
          <p:cNvSpPr txBox="1">
            <a:spLocks noChangeArrowheads="1"/>
          </p:cNvSpPr>
          <p:nvPr/>
        </p:nvSpPr>
        <p:spPr>
          <a:xfrm>
            <a:off x="4932040" y="5336882"/>
            <a:ext cx="4210756" cy="48274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ea typeface="American Typewriter" charset="0"/>
                <a:cs typeface="American Typewriter" charset="0"/>
              </a:rPr>
              <a:t>Does not provide Non-Rep.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35" name="Rectangle 63">
            <a:extLst>
              <a:ext uri="{FF2B5EF4-FFF2-40B4-BE49-F238E27FC236}">
                <a16:creationId xmlns:a16="http://schemas.microsoft.com/office/drawing/2014/main" id="{40135BAB-6EA5-824D-B0C1-2A978D8AD474}"/>
              </a:ext>
            </a:extLst>
          </p:cNvPr>
          <p:cNvSpPr txBox="1">
            <a:spLocks noChangeArrowheads="1"/>
          </p:cNvSpPr>
          <p:nvPr/>
        </p:nvSpPr>
        <p:spPr>
          <a:xfrm>
            <a:off x="611560" y="5733256"/>
            <a:ext cx="4210756" cy="48274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0" dirty="0">
                <a:ea typeface="American Typewriter" charset="0"/>
                <a:cs typeface="American Typewriter" charset="0"/>
              </a:rPr>
              <a:t>(is this a good thing or a bad thing?)</a:t>
            </a:r>
            <a:endParaRPr lang="en-US" sz="2000" dirty="0">
              <a:latin typeface="+mn-lt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19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79512" y="332656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Other Applications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4E1C5160-29A6-684D-970A-0A3E1B665E94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1268760"/>
            <a:ext cx="7848872" cy="90999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i="1" dirty="0">
                <a:ea typeface="American Typewriter" charset="0"/>
                <a:cs typeface="American Typewriter" charset="0"/>
              </a:rPr>
              <a:t>1. Certificates</a:t>
            </a:r>
            <a:r>
              <a:rPr lang="en-US" sz="2800" dirty="0">
                <a:ea typeface="American Typewriter" charset="0"/>
                <a:cs typeface="American Typewriter" charset="0"/>
              </a:rPr>
              <a:t>, or a public-key directory in practice: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D97BC20-E4C4-1048-9BD8-1F77CFA7BB48}"/>
              </a:ext>
            </a:extLst>
          </p:cNvPr>
          <p:cNvGrpSpPr/>
          <p:nvPr/>
        </p:nvGrpSpPr>
        <p:grpSpPr>
          <a:xfrm>
            <a:off x="7452320" y="44624"/>
            <a:ext cx="1606616" cy="1224136"/>
            <a:chOff x="439281" y="332520"/>
            <a:chExt cx="1606616" cy="1224136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78C5BC7-A1B9-4A4A-BDA6-B5FB3FCB72F4}"/>
                </a:ext>
              </a:extLst>
            </p:cNvPr>
            <p:cNvCxnSpPr>
              <a:cxnSpLocks/>
            </p:cNvCxnSpPr>
            <p:nvPr/>
          </p:nvCxnSpPr>
          <p:spPr>
            <a:xfrm>
              <a:off x="466597" y="332656"/>
              <a:ext cx="6621" cy="122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27D33B1-4299-A546-AE2A-6D3F876866CF}"/>
                </a:ext>
              </a:extLst>
            </p:cNvPr>
            <p:cNvCxnSpPr>
              <a:cxnSpLocks/>
            </p:cNvCxnSpPr>
            <p:nvPr/>
          </p:nvCxnSpPr>
          <p:spPr>
            <a:xfrm>
              <a:off x="2023457" y="332656"/>
              <a:ext cx="0" cy="122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44119D2-B8A7-714B-A39E-3D72A64EE2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9281" y="332520"/>
              <a:ext cx="1584176" cy="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A6A8C21-F9EE-714F-91EC-558EBF1C169B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1556656"/>
              <a:ext cx="15841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47E63D2-849E-AF46-B6B0-D794C6864A7E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332520"/>
              <a:ext cx="0" cy="5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B186F29-1806-8C48-85CB-6269A3CCC497}"/>
                </a:ext>
              </a:extLst>
            </p:cNvPr>
            <p:cNvCxnSpPr>
              <a:cxnSpLocks/>
            </p:cNvCxnSpPr>
            <p:nvPr/>
          </p:nvCxnSpPr>
          <p:spPr>
            <a:xfrm>
              <a:off x="466597" y="887115"/>
              <a:ext cx="15793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4D3169C-7B76-7741-B77E-AE1BE6A9EBCE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777885"/>
              <a:ext cx="0" cy="77877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63">
              <a:extLst>
                <a:ext uri="{FF2B5EF4-FFF2-40B4-BE49-F238E27FC236}">
                  <a16:creationId xmlns:a16="http://schemas.microsoft.com/office/drawing/2014/main" id="{CD55375D-65D8-FE44-8BFA-CDEEC27581BB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73218" y="420282"/>
              <a:ext cx="894751" cy="35760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000" dirty="0">
                  <a:latin typeface="+mn-lt"/>
                  <a:ea typeface="American Typewriter" charset="0"/>
                  <a:cs typeface="American Typewriter" charset="0"/>
                </a:rPr>
                <a:t>Alice</a:t>
              </a:r>
            </a:p>
          </p:txBody>
        </p:sp>
        <p:sp>
          <p:nvSpPr>
            <p:cNvPr id="27" name="Rectangle 63">
              <a:extLst>
                <a:ext uri="{FF2B5EF4-FFF2-40B4-BE49-F238E27FC236}">
                  <a16:creationId xmlns:a16="http://schemas.microsoft.com/office/drawing/2014/main" id="{E2A0617B-6FED-2143-B425-614BCF224862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151146" y="422413"/>
              <a:ext cx="894751" cy="35760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800" b="1" dirty="0" err="1">
                  <a:solidFill>
                    <a:srgbClr val="FF0000"/>
                  </a:solidFill>
                  <a:latin typeface="American Typewriter" charset="0"/>
                  <a:ea typeface="American Typewriter" charset="0"/>
                  <a:cs typeface="American Typewriter" charset="0"/>
                </a:rPr>
                <a:t>pk,vk</a:t>
              </a:r>
              <a:endParaRPr lang="en-US" sz="1800" dirty="0">
                <a:latin typeface="+mn-lt"/>
                <a:ea typeface="American Typewriter" charset="0"/>
                <a:cs typeface="American Typewriter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63">
                <a:extLst>
                  <a:ext uri="{FF2B5EF4-FFF2-40B4-BE49-F238E27FC236}">
                    <a16:creationId xmlns:a16="http://schemas.microsoft.com/office/drawing/2014/main" id="{36821194-8E3B-3545-A590-F5EA89592DF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01106" y="2925085"/>
                <a:ext cx="8742894" cy="122399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When Alice </a:t>
                </a:r>
                <a:r>
                  <a:rPr lang="en-US" sz="2800" i="1" dirty="0">
                    <a:ea typeface="American Typewriter" charset="0"/>
                    <a:cs typeface="American Typewriter" charset="0"/>
                  </a:rPr>
                  <a:t>(=</a:t>
                </a:r>
                <a:r>
                  <a:rPr lang="en-US" sz="2800" i="1" dirty="0" err="1">
                    <a:ea typeface="American Typewriter" charset="0"/>
                    <a:cs typeface="American Typewriter" charset="0"/>
                  </a:rPr>
                  <a:t>www.google.com</a:t>
                </a:r>
                <a:r>
                  <a:rPr lang="en-US" sz="2800" i="1" dirty="0">
                    <a:ea typeface="American Typewriter" charset="0"/>
                    <a:cs typeface="American Typewriter" charset="0"/>
                  </a:rPr>
                  <a:t>) </a:t>
                </a:r>
                <a:r>
                  <a:rPr lang="en-US" sz="2800" dirty="0">
                    <a:ea typeface="American Typewriter" charset="0"/>
                    <a:cs typeface="American Typewriter" charset="0"/>
                  </a:rPr>
                  <a:t>wants to register her public (encryption and signing) keys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𝑝𝑘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𝑣𝑘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, first check that she </a:t>
                </a:r>
                <a:r>
                  <a:rPr lang="en-US" sz="2800" i="1" dirty="0">
                    <a:ea typeface="American Typewriter" charset="0"/>
                    <a:cs typeface="American Typewriter" charset="0"/>
                  </a:rPr>
                  <a:t>is</a:t>
                </a:r>
                <a:r>
                  <a:rPr lang="en-US" sz="2800" dirty="0">
                    <a:ea typeface="American Typewriter" charset="0"/>
                    <a:cs typeface="American Typewriter" charset="0"/>
                  </a:rPr>
                  <a:t> Alice. 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8" name="Rectangle 63">
                <a:extLst>
                  <a:ext uri="{FF2B5EF4-FFF2-40B4-BE49-F238E27FC236}">
                    <a16:creationId xmlns:a16="http://schemas.microsoft.com/office/drawing/2014/main" id="{36821194-8E3B-3545-A590-F5EA89592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06" y="2925085"/>
                <a:ext cx="8742894" cy="1223995"/>
              </a:xfrm>
              <a:prstGeom prst="rect">
                <a:avLst/>
              </a:prstGeom>
              <a:blipFill>
                <a:blip r:embed="rId3"/>
                <a:stretch>
                  <a:fillRect l="-1451" t="-11340" r="-435" b="-19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63">
                <a:extLst>
                  <a:ext uri="{FF2B5EF4-FFF2-40B4-BE49-F238E27FC236}">
                    <a16:creationId xmlns:a16="http://schemas.microsoft.com/office/drawing/2014/main" id="{BBB70327-7A39-2645-81EE-AB9EEDF01B9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95536" y="4221092"/>
                <a:ext cx="8640960" cy="90999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Issue a “certificate”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←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𝑆𝑖𝑔𝑛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𝑆𝐾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𝑉𝑒𝑟𝑖𝑠𝑖𝑔𝑛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𝐴𝑙𝑖𝑐𝑒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𝑝𝑘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32" name="Rectangle 63">
                <a:extLst>
                  <a:ext uri="{FF2B5EF4-FFF2-40B4-BE49-F238E27FC236}">
                    <a16:creationId xmlns:a16="http://schemas.microsoft.com/office/drawing/2014/main" id="{BBB70327-7A39-2645-81EE-AB9EEDF01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221092"/>
                <a:ext cx="8640960" cy="909993"/>
              </a:xfrm>
              <a:prstGeom prst="rect">
                <a:avLst/>
              </a:prstGeom>
              <a:blipFill>
                <a:blip r:embed="rId4"/>
                <a:stretch>
                  <a:fillRect l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63">
            <a:extLst>
              <a:ext uri="{FF2B5EF4-FFF2-40B4-BE49-F238E27FC236}">
                <a16:creationId xmlns:a16="http://schemas.microsoft.com/office/drawing/2014/main" id="{ADE45541-AEE8-B54B-83CE-A686E6EA8414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1988844"/>
            <a:ext cx="8297785" cy="90999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Trusted Certificate Authority, e.g. Verisign, Let’s Encrypt.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63">
                <a:extLst>
                  <a:ext uri="{FF2B5EF4-FFF2-40B4-BE49-F238E27FC236}">
                    <a16:creationId xmlns:a16="http://schemas.microsoft.com/office/drawing/2014/main" id="{73251D69-B119-A444-8E2F-F8A5E619A71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95536" y="5111295"/>
                <a:ext cx="8640960" cy="90999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Alice can later produce this certificate to prove that she “owns”</a:t>
                </a:r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𝑝𝑘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𝑣𝑘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. 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38" name="Rectangle 63">
                <a:extLst>
                  <a:ext uri="{FF2B5EF4-FFF2-40B4-BE49-F238E27FC236}">
                    <a16:creationId xmlns:a16="http://schemas.microsoft.com/office/drawing/2014/main" id="{73251D69-B119-A444-8E2F-F8A5E619A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5111295"/>
                <a:ext cx="8640960" cy="909993"/>
              </a:xfrm>
              <a:prstGeom prst="rect">
                <a:avLst/>
              </a:prstGeom>
              <a:blipFill>
                <a:blip r:embed="rId5"/>
                <a:stretch>
                  <a:fillRect l="-1468" t="-8219" b="-20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63">
                <a:extLst>
                  <a:ext uri="{FF2B5EF4-FFF2-40B4-BE49-F238E27FC236}">
                    <a16:creationId xmlns:a16="http://schemas.microsoft.com/office/drawing/2014/main" id="{354CF73F-7B12-7348-B9EA-0FAEA0A3BE8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95536" y="5962071"/>
                <a:ext cx="8640960" cy="90999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Browsers store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𝑉𝑒𝑟𝑖𝑠𝑖𝑔𝑛</m:t>
                        </m:r>
                      </m:sub>
                    </m:sSub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and check the certificate.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48" name="Rectangle 63">
                <a:extLst>
                  <a:ext uri="{FF2B5EF4-FFF2-40B4-BE49-F238E27FC236}">
                    <a16:creationId xmlns:a16="http://schemas.microsoft.com/office/drawing/2014/main" id="{354CF73F-7B12-7348-B9EA-0FAEA0A3B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5962071"/>
                <a:ext cx="8640960" cy="909993"/>
              </a:xfrm>
              <a:prstGeom prst="rect">
                <a:avLst/>
              </a:prstGeom>
              <a:blipFill>
                <a:blip r:embed="rId6"/>
                <a:stretch>
                  <a:fillRect l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034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2" grpId="0"/>
      <p:bldP spid="38" grpId="0"/>
      <p:bldP spid="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79512" y="332656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Other Applications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660C860E-EEE4-B54D-B844-FA2CA318D90F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79512" y="2780928"/>
                <a:ext cx="8964996" cy="158417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i="1" dirty="0">
                    <a:ea typeface="American Typewriter" charset="0"/>
                    <a:cs typeface="American Typewriter" charset="0"/>
                  </a:rPr>
                  <a:t>2. Bitcoin and other cryptocurrencies</a:t>
                </a:r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: </a:t>
                </a:r>
              </a:p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    </a:t>
                </a:r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I am identified by my verification key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𝑣𝑘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  <a:b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</a:b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   When I pay you (=</a:t>
                </a:r>
                <a:r>
                  <a:rPr lang="en-US" sz="2800" dirty="0">
                    <a:ea typeface="American Typewriter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𝑣𝑘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’), I sign “$x paid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𝑣𝑘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′</m:t>
                    </m:r>
                  </m:oMath>
                </a14:m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” with my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𝑠𝑘</m:t>
                    </m:r>
                  </m:oMath>
                </a14:m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660C860E-EEE4-B54D-B844-FA2CA318D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780928"/>
                <a:ext cx="8964996" cy="1584176"/>
              </a:xfrm>
              <a:prstGeom prst="rect">
                <a:avLst/>
              </a:prstGeom>
              <a:blipFill>
                <a:blip r:embed="rId3"/>
                <a:stretch>
                  <a:fillRect l="-1273" r="-1273"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627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79512" y="332656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Digital Signatures: Definition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90051730-6420-9744-A42F-6DFB37D5FA6F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27584" y="1511876"/>
                <a:ext cx="8316416" cy="16051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𝑣𝑘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𝑠𝑘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←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𝐺𝑒𝑛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  <a:p>
                <a:pPr algn="l"/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PPT Key generation algorithm generates a public-private key pair.</a:t>
                </a:r>
              </a:p>
            </p:txBody>
          </p:sp>
        </mc:Choice>
        <mc:Fallback xmlns="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90051730-6420-9744-A42F-6DFB37D5F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511876"/>
                <a:ext cx="8316416" cy="1605156"/>
              </a:xfrm>
              <a:prstGeom prst="rect">
                <a:avLst/>
              </a:prstGeom>
              <a:blipFill>
                <a:blip r:embed="rId3"/>
                <a:stretch>
                  <a:fillRect l="-1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D3132F03-5EF7-6E49-8840-5BD6C521E0C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24744" y="2780928"/>
                <a:ext cx="8316416" cy="16051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←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𝑆𝑖𝑔𝑛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  <a:p>
                <a:pPr algn="l"/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(possibly probabilistic) Signing algorithm uses the secret signing key to produce a signature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</m:oMath>
                </a14:m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D3132F03-5EF7-6E49-8840-5BD6C521E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44" y="2780928"/>
                <a:ext cx="8316416" cy="1605156"/>
              </a:xfrm>
              <a:prstGeom prst="rect">
                <a:avLst/>
              </a:prstGeom>
              <a:blipFill>
                <a:blip r:embed="rId4"/>
                <a:stretch>
                  <a:fillRect l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F863B77A-69EE-1A4A-9602-C0A6C19CB76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27584" y="4149080"/>
                <a:ext cx="8316416" cy="16051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A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𝑐𝑐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(1)/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𝑅𝑒𝑗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(0)←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𝑉𝑒𝑟𝑖𝑓𝑦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𝑣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𝜎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  <a:p>
                <a:pPr algn="l"/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Verification algorithm uses the public verification key to check the signature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against a message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</m:oMath>
                </a14:m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F863B77A-69EE-1A4A-9602-C0A6C19CB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149080"/>
                <a:ext cx="8316416" cy="1605156"/>
              </a:xfrm>
              <a:prstGeom prst="rect">
                <a:avLst/>
              </a:prstGeom>
              <a:blipFill>
                <a:blip r:embed="rId5"/>
                <a:stretch>
                  <a:fillRect l="-1374" r="-1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9A3CDCEC-3BC0-FE4B-9D52-9C9B3284C46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39552" y="5424244"/>
                <a:ext cx="8581528" cy="16051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1" i="1" dirty="0">
                    <a:ea typeface="Cambria Math" panose="02040503050406030204" pitchFamily="18" charset="0"/>
                    <a:cs typeface="American Typewriter" charset="0"/>
                  </a:rPr>
                  <a:t>Correctness: </a:t>
                </a:r>
                <a:r>
                  <a:rPr lang="en-US" sz="2800" dirty="0">
                    <a:ea typeface="Cambria Math" panose="02040503050406030204" pitchFamily="18" charset="0"/>
                    <a:cs typeface="American Typewriter" charset="0"/>
                  </a:rPr>
                  <a:t>For all </a:t>
                </a:r>
                <a:r>
                  <a:rPr lang="en-US" sz="2800" dirty="0" err="1">
                    <a:ea typeface="Cambria Math" panose="02040503050406030204" pitchFamily="18" charset="0"/>
                    <a:cs typeface="American Typewriter" charset="0"/>
                  </a:rPr>
                  <a:t>vk</a:t>
                </a:r>
                <a:r>
                  <a:rPr lang="en-US" sz="2800" dirty="0">
                    <a:ea typeface="Cambria Math" panose="02040503050406030204" pitchFamily="18" charset="0"/>
                    <a:cs typeface="American Typewriter" charset="0"/>
                  </a:rPr>
                  <a:t>, sk, m: 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𝑉𝑒𝑟𝑖𝑓𝑦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𝑣𝑘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𝑚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𝑆𝑖𝑔𝑛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accept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9A3CDCEC-3BC0-FE4B-9D52-9C9B3284C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424244"/>
                <a:ext cx="8581528" cy="1605156"/>
              </a:xfrm>
              <a:prstGeom prst="rect">
                <a:avLst/>
              </a:prstGeom>
              <a:blipFill>
                <a:blip r:embed="rId6"/>
                <a:stretch>
                  <a:fillRect l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83EECA11-7148-DF49-B1BB-FE727168DDB8}"/>
              </a:ext>
            </a:extLst>
          </p:cNvPr>
          <p:cNvSpPr/>
          <p:nvPr/>
        </p:nvSpPr>
        <p:spPr>
          <a:xfrm>
            <a:off x="467544" y="1844824"/>
            <a:ext cx="144016" cy="37173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63">
                <a:extLst>
                  <a:ext uri="{FF2B5EF4-FFF2-40B4-BE49-F238E27FC236}">
                    <a16:creationId xmlns:a16="http://schemas.microsoft.com/office/drawing/2014/main" id="{087A6882-182A-4D4D-8A9C-37DC2DCA43A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28599" y="978656"/>
                <a:ext cx="8316416" cy="72215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i="1" dirty="0">
                    <a:solidFill>
                      <a:schemeClr val="tx1"/>
                    </a:solidFill>
                    <a:ea typeface="Cambria Math" panose="02040503050406030204" pitchFamily="18" charset="0"/>
                    <a:cs typeface="American Typewriter" charset="0"/>
                  </a:rPr>
                  <a:t>A triple of PPT algorithms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𝐺𝑒𝑛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𝑆𝑖𝑔𝑛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𝑉𝑒𝑟𝑖𝑓𝑦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s.t.</a:t>
                </a:r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Rectangle 63">
                <a:extLst>
                  <a:ext uri="{FF2B5EF4-FFF2-40B4-BE49-F238E27FC236}">
                    <a16:creationId xmlns:a16="http://schemas.microsoft.com/office/drawing/2014/main" id="{087A6882-182A-4D4D-8A9C-37DC2DCA4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599" y="978656"/>
                <a:ext cx="8316416" cy="722152"/>
              </a:xfrm>
              <a:prstGeom prst="rect">
                <a:avLst/>
              </a:prstGeom>
              <a:blipFill>
                <a:blip r:embed="rId7"/>
                <a:stretch>
                  <a:fillRect l="-1527"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617F4E62-1E32-EB4D-B072-ACC54AF82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147" y="2924944"/>
            <a:ext cx="502869" cy="50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FAE9A7F5-A7CF-8D44-B0AE-5D3481B2B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616" y="4293096"/>
            <a:ext cx="329315" cy="53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AC2F0BB1-FDD1-C948-96AE-6D4785446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659" y="1760015"/>
            <a:ext cx="502869" cy="50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675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79512" y="332656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Digital Signatures: Security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A257C152-44BC-0D40-B252-0416B0796473}"/>
              </a:ext>
            </a:extLst>
          </p:cNvPr>
          <p:cNvSpPr txBox="1">
            <a:spLocks noChangeArrowheads="1"/>
          </p:cNvSpPr>
          <p:nvPr/>
        </p:nvSpPr>
        <p:spPr>
          <a:xfrm>
            <a:off x="207313" y="1124744"/>
            <a:ext cx="8757175" cy="158417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i="1" dirty="0">
                <a:ea typeface="American Typewriter" charset="0"/>
                <a:cs typeface="American Typewriter" charset="0"/>
              </a:rPr>
              <a:t>“The adversary after seeing signatures of many </a:t>
            </a:r>
            <a:r>
              <a:rPr lang="en-US" sz="2800" b="0" i="1" dirty="0" err="1">
                <a:ea typeface="American Typewriter" charset="0"/>
                <a:cs typeface="American Typewriter" charset="0"/>
              </a:rPr>
              <a:t>msgs</a:t>
            </a:r>
            <a:r>
              <a:rPr lang="en-US" sz="2800" b="0" i="1" dirty="0">
                <a:ea typeface="American Typewriter" charset="0"/>
                <a:cs typeface="American Typewriter" charset="0"/>
              </a:rPr>
              <a:t>, should not be able to produce a signature of any new msg.”</a:t>
            </a:r>
            <a:endParaRPr lang="en-US" sz="2800" b="0" dirty="0"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125EF021-C21D-2B45-95BE-121DEB4C053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35114" y="2708920"/>
                <a:ext cx="8757175" cy="100811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1. What are the adversary’s powers? Request for, and obtain, signatures of (poly many) messages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125EF021-C21D-2B45-95BE-121DEB4C0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14" y="2708920"/>
                <a:ext cx="8757175" cy="1008112"/>
              </a:xfrm>
              <a:prstGeom prst="rect">
                <a:avLst/>
              </a:prstGeom>
              <a:blipFill>
                <a:blip r:embed="rId3"/>
                <a:stretch>
                  <a:fillRect l="-1449" t="-3750" b="-1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63">
                <a:extLst>
                  <a:ext uri="{FF2B5EF4-FFF2-40B4-BE49-F238E27FC236}">
                    <a16:creationId xmlns:a16="http://schemas.microsoft.com/office/drawing/2014/main" id="{036083C5-124C-9745-8035-9244263B2B5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51520" y="4581128"/>
                <a:ext cx="8757175" cy="129614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2</a:t>
                </a:r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. What is her goal? </a:t>
                </a:r>
                <a:r>
                  <a:rPr lang="en-US" sz="2800" dirty="0">
                    <a:ea typeface="American Typewriter" charset="0"/>
                    <a:cs typeface="American Typewriter" charset="0"/>
                  </a:rPr>
                  <a:t>She wins if she produces a signature of any message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,…}</m:t>
                    </m:r>
                  </m:oMath>
                </a14:m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6" name="Rectangle 63">
                <a:extLst>
                  <a:ext uri="{FF2B5EF4-FFF2-40B4-BE49-F238E27FC236}">
                    <a16:creationId xmlns:a16="http://schemas.microsoft.com/office/drawing/2014/main" id="{036083C5-124C-9745-8035-9244263B2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581128"/>
                <a:ext cx="8757175" cy="1296144"/>
              </a:xfrm>
              <a:prstGeom prst="rect">
                <a:avLst/>
              </a:prstGeom>
              <a:blipFill>
                <a:blip r:embed="rId4"/>
                <a:stretch>
                  <a:fillRect l="-1447" r="-1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63">
            <a:extLst>
              <a:ext uri="{FF2B5EF4-FFF2-40B4-BE49-F238E27FC236}">
                <a16:creationId xmlns:a16="http://schemas.microsoft.com/office/drawing/2014/main" id="{B35AB19C-3748-0441-A27C-2341FAA5B6FB}"/>
              </a:ext>
            </a:extLst>
          </p:cNvPr>
          <p:cNvSpPr txBox="1">
            <a:spLocks noChangeArrowheads="1"/>
          </p:cNvSpPr>
          <p:nvPr/>
        </p:nvSpPr>
        <p:spPr>
          <a:xfrm>
            <a:off x="2339752" y="3647505"/>
            <a:ext cx="3825135" cy="57358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Chosen-message attack</a:t>
            </a:r>
          </a:p>
        </p:txBody>
      </p:sp>
      <p:sp>
        <p:nvSpPr>
          <p:cNvPr id="18" name="Rectangle 63">
            <a:extLst>
              <a:ext uri="{FF2B5EF4-FFF2-40B4-BE49-F238E27FC236}">
                <a16:creationId xmlns:a16="http://schemas.microsoft.com/office/drawing/2014/main" id="{FFFC1D7A-2B00-C44D-A26D-58C41E0D1A23}"/>
              </a:ext>
            </a:extLst>
          </p:cNvPr>
          <p:cNvSpPr txBox="1">
            <a:spLocks noChangeArrowheads="1"/>
          </p:cNvSpPr>
          <p:nvPr/>
        </p:nvSpPr>
        <p:spPr>
          <a:xfrm>
            <a:off x="2339751" y="5733256"/>
            <a:ext cx="3825135" cy="57358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Existential Forgery</a:t>
            </a:r>
          </a:p>
        </p:txBody>
      </p:sp>
    </p:spTree>
    <p:extLst>
      <p:ext uri="{BB962C8B-B14F-4D97-AF65-F5344CB8AC3E}">
        <p14:creationId xmlns:p14="http://schemas.microsoft.com/office/powerpoint/2010/main" val="406900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46329</TotalTime>
  <Words>734</Words>
  <Application>Microsoft Macintosh PowerPoint</Application>
  <PresentationFormat>On-screen Show (4:3)</PresentationFormat>
  <Paragraphs>114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American Typewriter</vt:lpstr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Vinodv</dc:creator>
  <cp:lastModifiedBy>Vinod Vaikuntanathan</cp:lastModifiedBy>
  <cp:revision>1172</cp:revision>
  <dcterms:created xsi:type="dcterms:W3CDTF">2014-03-14T23:52:55Z</dcterms:created>
  <dcterms:modified xsi:type="dcterms:W3CDTF">2022-10-19T04:02:03Z</dcterms:modified>
</cp:coreProperties>
</file>