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529" r:id="rId2"/>
    <p:sldId id="677" r:id="rId3"/>
    <p:sldId id="627" r:id="rId4"/>
    <p:sldId id="665" r:id="rId5"/>
    <p:sldId id="667" r:id="rId6"/>
    <p:sldId id="670" r:id="rId7"/>
    <p:sldId id="698" r:id="rId8"/>
    <p:sldId id="678" r:id="rId9"/>
    <p:sldId id="668" r:id="rId10"/>
    <p:sldId id="679" r:id="rId11"/>
    <p:sldId id="579" r:id="rId12"/>
    <p:sldId id="696" r:id="rId13"/>
    <p:sldId id="697" r:id="rId14"/>
    <p:sldId id="699" r:id="rId15"/>
    <p:sldId id="680" r:id="rId16"/>
    <p:sldId id="675" r:id="rId17"/>
    <p:sldId id="676" r:id="rId18"/>
    <p:sldId id="681" r:id="rId19"/>
    <p:sldId id="671" r:id="rId20"/>
    <p:sldId id="682" r:id="rId21"/>
    <p:sldId id="683" r:id="rId22"/>
    <p:sldId id="684" r:id="rId23"/>
    <p:sldId id="685" r:id="rId24"/>
    <p:sldId id="690" r:id="rId25"/>
    <p:sldId id="688" r:id="rId26"/>
    <p:sldId id="689" r:id="rId27"/>
    <p:sldId id="691" r:id="rId28"/>
    <p:sldId id="692" r:id="rId29"/>
    <p:sldId id="700" r:id="rId30"/>
    <p:sldId id="701" r:id="rId31"/>
    <p:sldId id="6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976"/>
    <p:restoredTop sz="76309" autoAdjust="0"/>
  </p:normalViewPr>
  <p:slideViewPr>
    <p:cSldViewPr>
      <p:cViewPr varScale="1">
        <p:scale>
          <a:sx n="95" d="100"/>
          <a:sy n="95" d="100"/>
        </p:scale>
        <p:origin x="12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530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97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372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8859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354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55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611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68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39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4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619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0971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23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26486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446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647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41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4446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0058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5201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179082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33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358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47336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767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4130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006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9256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2022-10-24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2.jpe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3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9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0.png"/><Relationship Id="rId7" Type="http://schemas.openxmlformats.org/officeDocument/2006/relationships/image" Target="../media/image100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0.png"/><Relationship Id="rId5" Type="http://schemas.openxmlformats.org/officeDocument/2006/relationships/image" Target="../media/image980.png"/><Relationship Id="rId4" Type="http://schemas.openxmlformats.org/officeDocument/2006/relationships/image" Target="../media/image97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0.png"/><Relationship Id="rId3" Type="http://schemas.openxmlformats.org/officeDocument/2006/relationships/image" Target="../media/image1020.png"/><Relationship Id="rId7" Type="http://schemas.openxmlformats.org/officeDocument/2006/relationships/image" Target="../media/image106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50.png"/><Relationship Id="rId5" Type="http://schemas.openxmlformats.org/officeDocument/2006/relationships/image" Target="../media/image1040.png"/><Relationship Id="rId4" Type="http://schemas.openxmlformats.org/officeDocument/2006/relationships/image" Target="../media/image1030.png"/><Relationship Id="rId9" Type="http://schemas.openxmlformats.org/officeDocument/2006/relationships/image" Target="../media/image10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99695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Digital Signature schemes exist </a:t>
              </a:r>
              <a:r>
                <a:rPr lang="en-US" sz="2800" b="0" i="1" dirty="0">
                  <a:ea typeface="American Typewriter" charset="0"/>
                  <a:cs typeface="American Typewriter" charset="0"/>
                </a:rPr>
                <a:t>if and only if 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one-way functions exist.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3">
            <a:extLst>
              <a:ext uri="{FF2B5EF4-FFF2-40B4-BE49-F238E27FC236}">
                <a16:creationId xmlns:a16="http://schemas.microsoft.com/office/drawing/2014/main" id="{4ADCCB53-BA29-2948-9506-EFAB7B3B3480}"/>
              </a:ext>
            </a:extLst>
          </p:cNvPr>
          <p:cNvSpPr txBox="1">
            <a:spLocks noChangeArrowheads="1"/>
          </p:cNvSpPr>
          <p:nvPr/>
        </p:nvSpPr>
        <p:spPr>
          <a:xfrm>
            <a:off x="311430" y="692696"/>
            <a:ext cx="8869082" cy="2808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It turns out that collision-resistant hashing is not necessary.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Worlds in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4072C032-4500-FA47-9A8D-32E5A99D969F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22506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63374C2-7912-AE46-93F5-B3C834CA316C}"/>
              </a:ext>
            </a:extLst>
          </p:cNvPr>
          <p:cNvCxnSpPr>
            <a:cxnSpLocks/>
          </p:cNvCxnSpPr>
          <p:nvPr/>
        </p:nvCxnSpPr>
        <p:spPr>
          <a:xfrm flipV="1">
            <a:off x="4824028" y="5490458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5112060" y="4815612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600474" y="412748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49B933B-4ED5-CA4E-A034-9B87716F2AA1}"/>
              </a:ext>
            </a:extLst>
          </p:cNvPr>
          <p:cNvGrpSpPr/>
          <p:nvPr/>
        </p:nvGrpSpPr>
        <p:grpSpPr>
          <a:xfrm>
            <a:off x="1385607" y="2602649"/>
            <a:ext cx="6214867" cy="3562655"/>
            <a:chOff x="1385607" y="2602649"/>
            <a:chExt cx="6214867" cy="35626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BE304C1-E54F-7147-9703-C6E07048B0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2160" y="4833156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C16200D9-9419-1944-B9A9-69EAE5C90E5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415831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PRF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1954648" cy="189628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52155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b="1" dirty="0">
                  <a:solidFill>
                    <a:srgbClr val="FF0000"/>
                  </a:solidFill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3BEDC6B-D0C0-D540-951A-2F01E340E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50242" y="3594173"/>
              <a:ext cx="0" cy="56584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63">
              <a:extLst>
                <a:ext uri="{FF2B5EF4-FFF2-40B4-BE49-F238E27FC236}">
                  <a16:creationId xmlns:a16="http://schemas.microsoft.com/office/drawing/2014/main" id="{206CFA58-80FE-A449-9D5A-33E181EB8012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6300192" y="2907400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MAC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A25B9F8-5DE9-854C-8A60-5B3FFF744286}"/>
                </a:ext>
              </a:extLst>
            </p:cNvPr>
            <p:cNvCxnSpPr>
              <a:cxnSpLocks/>
              <a:endCxn id="28" idx="1"/>
            </p:cNvCxnSpPr>
            <p:nvPr/>
          </p:nvCxnSpPr>
          <p:spPr>
            <a:xfrm flipV="1">
              <a:off x="7167772" y="4464907"/>
              <a:ext cx="432702" cy="182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63">
            <a:extLst>
              <a:ext uri="{FF2B5EF4-FFF2-40B4-BE49-F238E27FC236}">
                <a16:creationId xmlns:a16="http://schemas.microsoft.com/office/drawing/2014/main" id="{80DE944B-BF64-3342-AE59-AD5DC3EBBF98}"/>
              </a:ext>
            </a:extLst>
          </p:cNvPr>
          <p:cNvSpPr txBox="1">
            <a:spLocks noChangeArrowheads="1"/>
          </p:cNvSpPr>
          <p:nvPr/>
        </p:nvSpPr>
        <p:spPr>
          <a:xfrm>
            <a:off x="3807659" y="1313994"/>
            <a:ext cx="1460122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Public-key encryption</a:t>
            </a:r>
            <a:endParaRPr lang="en-US" altLang="en-US" sz="16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0" name="Rectangle 63">
            <a:extLst>
              <a:ext uri="{FF2B5EF4-FFF2-40B4-BE49-F238E27FC236}">
                <a16:creationId xmlns:a16="http://schemas.microsoft.com/office/drawing/2014/main" id="{79FCB0B7-9D6D-A04E-A208-7F42F10212FA}"/>
              </a:ext>
            </a:extLst>
          </p:cNvPr>
          <p:cNvSpPr txBox="1">
            <a:spLocks noChangeArrowheads="1"/>
          </p:cNvSpPr>
          <p:nvPr/>
        </p:nvSpPr>
        <p:spPr>
          <a:xfrm>
            <a:off x="4283968" y="476672"/>
            <a:ext cx="754016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…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A7192F5-6DE5-5C48-8562-B82DDC253B83}"/>
              </a:ext>
            </a:extLst>
          </p:cNvPr>
          <p:cNvCxnSpPr>
            <a:cxnSpLocks/>
          </p:cNvCxnSpPr>
          <p:nvPr/>
        </p:nvCxnSpPr>
        <p:spPr>
          <a:xfrm flipV="1">
            <a:off x="4509973" y="945314"/>
            <a:ext cx="0" cy="36868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E070EE4-C84B-7F45-9082-A237CC0CCB61}"/>
              </a:ext>
            </a:extLst>
          </p:cNvPr>
          <p:cNvCxnSpPr/>
          <p:nvPr/>
        </p:nvCxnSpPr>
        <p:spPr>
          <a:xfrm>
            <a:off x="-612576" y="2204864"/>
            <a:ext cx="10297144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4127031" y="5912554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31" name="Rectangle 63">
            <a:extLst>
              <a:ext uri="{FF2B5EF4-FFF2-40B4-BE49-F238E27FC236}">
                <a16:creationId xmlns:a16="http://schemas.microsoft.com/office/drawing/2014/main" id="{79DDF82E-C414-6D4A-BA06-6DB311B154DB}"/>
              </a:ext>
            </a:extLst>
          </p:cNvPr>
          <p:cNvSpPr txBox="1">
            <a:spLocks noChangeArrowheads="1"/>
          </p:cNvSpPr>
          <p:nvPr/>
        </p:nvSpPr>
        <p:spPr>
          <a:xfrm>
            <a:off x="750989" y="5123996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CRHF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27B1B28-9398-524D-956B-1064862B96C6}"/>
              </a:ext>
            </a:extLst>
          </p:cNvPr>
          <p:cNvCxnSpPr>
            <a:cxnSpLocks/>
          </p:cNvCxnSpPr>
          <p:nvPr/>
        </p:nvCxnSpPr>
        <p:spPr>
          <a:xfrm flipV="1">
            <a:off x="1253856" y="4269019"/>
            <a:ext cx="593151" cy="854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63">
            <a:extLst>
              <a:ext uri="{FF2B5EF4-FFF2-40B4-BE49-F238E27FC236}">
                <a16:creationId xmlns:a16="http://schemas.microsoft.com/office/drawing/2014/main" id="{A5200735-E182-E549-899B-4E4EB00B508D}"/>
              </a:ext>
            </a:extLst>
          </p:cNvPr>
          <p:cNvSpPr txBox="1">
            <a:spLocks noChangeArrowheads="1"/>
          </p:cNvSpPr>
          <p:nvPr/>
        </p:nvSpPr>
        <p:spPr>
          <a:xfrm>
            <a:off x="306394" y="2402317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36" name="Rectangle 63">
            <a:extLst>
              <a:ext uri="{FF2B5EF4-FFF2-40B4-BE49-F238E27FC236}">
                <a16:creationId xmlns:a16="http://schemas.microsoft.com/office/drawing/2014/main" id="{7CA00584-F482-F04C-8DDA-F7716B545376}"/>
              </a:ext>
            </a:extLst>
          </p:cNvPr>
          <p:cNvSpPr txBox="1">
            <a:spLocks noChangeArrowheads="1"/>
          </p:cNvSpPr>
          <p:nvPr/>
        </p:nvSpPr>
        <p:spPr>
          <a:xfrm>
            <a:off x="370348" y="1028770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Cryptomania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F1E176-C73D-684A-99A7-C6D5D73DDD19}"/>
              </a:ext>
            </a:extLst>
          </p:cNvPr>
          <p:cNvSpPr/>
          <p:nvPr/>
        </p:nvSpPr>
        <p:spPr>
          <a:xfrm>
            <a:off x="3447927" y="2402317"/>
            <a:ext cx="2492225" cy="2250819"/>
          </a:xfrm>
          <a:prstGeom prst="rect">
            <a:avLst/>
          </a:prstGeom>
          <a:solidFill>
            <a:schemeClr val="bg1">
              <a:alpha val="8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1028290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Start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𝐺𝑒𝑛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𝑆𝑖𝑔𝑛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𝑉𝑒𝑟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 one-time signature scheme that can sign arbitrarily long messages.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800" dirty="0" err="1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+ collision-resistant hashing)</a:t>
                </a:r>
              </a:p>
            </p:txBody>
          </p:sp>
        </mc:Choice>
        <mc:Fallback xmlns="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28290"/>
                <a:ext cx="8428218" cy="1392598"/>
              </a:xfrm>
              <a:prstGeom prst="rect">
                <a:avLst/>
              </a:prstGeom>
              <a:blipFill>
                <a:blip r:embed="rId3"/>
                <a:stretch>
                  <a:fillRect l="-1504" t="-4545" r="-300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4D417B6E-0906-13CA-7044-736D1B1A9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96" y="4817087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8325" y="2501647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Build a (virtual) tree of depth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security param.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5" y="2501647"/>
                <a:ext cx="8428218" cy="587248"/>
              </a:xfrm>
              <a:prstGeom prst="rect">
                <a:avLst/>
              </a:prstGeom>
              <a:blipFill>
                <a:blip r:embed="rId5"/>
                <a:stretch>
                  <a:fillRect l="-1504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3140968"/>
                <a:ext cx="7820927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be a PRF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0968"/>
                <a:ext cx="7820927" cy="936104"/>
              </a:xfrm>
              <a:prstGeom prst="rect">
                <a:avLst/>
              </a:prstGeom>
              <a:blipFill>
                <a:blip r:embed="rId6"/>
                <a:stretch>
                  <a:fillRect l="-1621" t="-666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0885" y="2999901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Signature keys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𝑂𝑇𝑉𝐾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5" y="2999901"/>
                <a:ext cx="8428218" cy="587248"/>
              </a:xfrm>
              <a:prstGeom prst="rect">
                <a:avLst/>
              </a:prstGeom>
              <a:blipFill>
                <a:blip r:embed="rId3"/>
                <a:stretch>
                  <a:fillRect l="-1353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61832"/>
                <a:ext cx="8428218" cy="14513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Signing Algorithm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a random leaf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the authentication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61832"/>
                <a:ext cx="8428218" cy="1451344"/>
              </a:xfrm>
              <a:prstGeom prst="rect">
                <a:avLst/>
              </a:prstGeom>
              <a:blipFill>
                <a:blip r:embed="rId4"/>
                <a:stretch>
                  <a:fillRect l="-1504" t="-34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5593616"/>
                <a:ext cx="3836892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593616"/>
                <a:ext cx="3836892" cy="499680"/>
              </a:xfrm>
              <a:prstGeom prst="rect">
                <a:avLst/>
              </a:prstGeom>
              <a:blipFill>
                <a:blip r:embed="rId5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5089560"/>
                <a:ext cx="5791868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89560"/>
                <a:ext cx="5791868" cy="499680"/>
              </a:xfrm>
              <a:prstGeom prst="rect">
                <a:avLst/>
              </a:prstGeom>
              <a:blipFill>
                <a:blip r:embed="rId6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0885" y="6154120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The signature is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5" y="6154120"/>
                <a:ext cx="8428218" cy="587248"/>
              </a:xfrm>
              <a:prstGeom prst="rect">
                <a:avLst/>
              </a:prstGeom>
              <a:blipFill>
                <a:blip r:embed="rId7"/>
                <a:stretch>
                  <a:fillRect l="-1353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9695E19-7AFC-A02D-BD31-E04C1C5E3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44" y="888478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5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4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3D862F99-795D-7F1A-5E64-B8F26D94FE1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916832"/>
            <a:ext cx="8428218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Historically regarded as inefficient; therefore, never used in practice. </a:t>
            </a:r>
            <a:endParaRPr lang="en-US" sz="2800" dirty="0">
              <a:solidFill>
                <a:schemeClr val="tx1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66D73F1-ACA0-D2ED-6EF0-3C1178429B5F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3068960"/>
            <a:ext cx="8428218" cy="2304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However, this signature scheme (or variants thereof) are now called “hash-based signatures” and seeing a re-emergence as a candidate post-quantum secure signature scheme.  E.g. https://</a:t>
            </a:r>
            <a:r>
              <a:rPr lang="en-US" sz="2800" dirty="0" err="1">
                <a:latin typeface="+mn-lt"/>
                <a:ea typeface="American Typewriter" charset="0"/>
                <a:cs typeface="American Typewriter" charset="0"/>
              </a:rPr>
              <a:t>sphincs.org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/</a:t>
            </a:r>
            <a:endParaRPr lang="en-US" sz="2800" dirty="0">
              <a:solidFill>
                <a:schemeClr val="tx1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Direct Constructions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542369" y="3212976"/>
            <a:ext cx="835292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“Hash-and-Sign”: Secure in the “random oracle model”.  </a:t>
            </a:r>
          </a:p>
        </p:txBody>
      </p:sp>
    </p:spTree>
    <p:extLst>
      <p:ext uri="{BB962C8B-B14F-4D97-AF65-F5344CB8AC3E}">
        <p14:creationId xmlns:p14="http://schemas.microsoft.com/office/powerpoint/2010/main" val="24736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551966AE-AF8D-0D46-823A-B534129B5B33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blipFill>
                <a:blip r:embed="rId6"/>
                <a:stretch>
                  <a:fillRect l="-26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331236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and output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 as the forgery.</a:t>
                </a:r>
                <a:r>
                  <a:rPr lang="en-US" sz="28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 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18EE0532-D1E9-A744-93A3-C0902F30E8B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97152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Malleable!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you can produce a signature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386CF97-A11D-2F46-9FBA-AD3ABD24C9CB}"/>
              </a:ext>
            </a:extLst>
          </p:cNvPr>
          <p:cNvSpPr/>
          <p:nvPr/>
        </p:nvSpPr>
        <p:spPr>
          <a:xfrm>
            <a:off x="4139952" y="5949280"/>
            <a:ext cx="19442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252028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Fundamental Issues</a:t>
            </a:r>
            <a:r>
              <a:rPr lang="en-US" sz="2800" dirty="0">
                <a:ea typeface="American Typewriter" charset="0"/>
                <a:cs typeface="American Typewriter" charset="0"/>
              </a:rPr>
              <a:t>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FAFB82D-0551-684C-BC70-1E191E638DF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573016"/>
            <a:ext cx="799288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1. Can ”reverse-engineer” the message starting from the signature  (Attack 1)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043FA74-8E48-934A-B0DF-9284FFCEEFC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25144"/>
            <a:ext cx="799288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2. Algebraic structure allows malleability (Attack 2)</a:t>
            </a:r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 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So, what is H? Some very complicated “hash” function.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existence of one-way functions and collision-resistant hash function families,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1">
            <a:extLst>
              <a:ext uri="{FF2B5EF4-FFF2-40B4-BE49-F238E27FC236}">
                <a16:creationId xmlns:a16="http://schemas.microsoft.com/office/drawing/2014/main" id="{C33B41F9-E281-2F45-B51D-C41E8BE88389}"/>
              </a:ext>
            </a:extLst>
          </p:cNvPr>
          <p:cNvSpPr txBox="1">
            <a:spLocks/>
          </p:cNvSpPr>
          <p:nvPr/>
        </p:nvSpPr>
        <p:spPr>
          <a:xfrm>
            <a:off x="179512" y="2060848"/>
            <a:ext cx="237824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showed: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 should be at least one-way to prevent Attack #1.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661248"/>
            <a:ext cx="901309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Hard to “algebraically manipulate” H(m) into H(related m’).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0534D-9E20-5746-A3A8-4F1EA7A4D0A7}"/>
              </a:ext>
            </a:extLst>
          </p:cNvPr>
          <p:cNvSpPr/>
          <p:nvPr/>
        </p:nvSpPr>
        <p:spPr>
          <a:xfrm>
            <a:off x="3779912" y="6278234"/>
            <a:ext cx="353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(to prevent Attack #2.)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589240"/>
            <a:ext cx="9013098" cy="13681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Collision-resistance does not seem to be enough.  </a:t>
            </a:r>
            <a:r>
              <a:rPr lang="en-US" sz="2800" dirty="0">
                <a:ea typeface="American Typewriter" charset="0"/>
                <a:cs typeface="American Typewriter" charset="0"/>
              </a:rPr>
              <a:t>(Given a CRHF h(m), you may be able to produce h(m’) for related m’.)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5A345E1-6318-4645-A9C4-2065BDD5687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68760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Want: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is “non-malleable”. 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66D75EE-8D6D-A142-9E9F-06064581EA3B}"/>
              </a:ext>
            </a:extLst>
          </p:cNvPr>
          <p:cNvSpPr txBox="1">
            <a:spLocks noChangeArrowheads="1"/>
          </p:cNvSpPr>
          <p:nvPr/>
        </p:nvSpPr>
        <p:spPr>
          <a:xfrm>
            <a:off x="519832" y="1894441"/>
            <a:ext cx="8372648" cy="11881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Given H(m), it is hard to produce H(m’) for any 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non-trivially related </a:t>
            </a:r>
            <a:r>
              <a:rPr lang="en-US" sz="2800" dirty="0">
                <a:ea typeface="American Typewriter" charset="0"/>
                <a:cs typeface="American Typewriter" charset="0"/>
              </a:rPr>
              <a:t>m’.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For every PPT adv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and “every non-trivial relation”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: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4CAD4F2-8503-A640-BAD9-73749E257982}"/>
              </a:ext>
            </a:extLst>
          </p:cNvPr>
          <p:cNvSpPr/>
          <p:nvPr/>
        </p:nvSpPr>
        <p:spPr>
          <a:xfrm>
            <a:off x="4211960" y="3082573"/>
            <a:ext cx="3888432" cy="346427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28038-9225-434F-AB7C-0A3F1187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8512" r="6909" b="11970"/>
          <a:stretch/>
        </p:blipFill>
        <p:spPr>
          <a:xfrm>
            <a:off x="6156176" y="2035640"/>
            <a:ext cx="669710" cy="9335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6CA790-B915-1C43-B4D4-4FBFE14942FC}"/>
              </a:ext>
            </a:extLst>
          </p:cNvPr>
          <p:cNvSpPr/>
          <p:nvPr/>
        </p:nvSpPr>
        <p:spPr>
          <a:xfrm>
            <a:off x="502635" y="2966403"/>
            <a:ext cx="8094623" cy="11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How about the relation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blipFill>
                <a:blip r:embed="rId5"/>
                <a:stretch>
                  <a:fillRect l="-224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8" grpId="0" animBg="1"/>
      <p:bldP spid="2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89193A0-D5D3-9A40-8CDF-F2DD5F0CFE11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340768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Proxy: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“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behaves like a random function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”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A4D3D-1AE5-854A-ACA9-63C9DA81B7C7}"/>
              </a:ext>
            </a:extLst>
          </p:cNvPr>
          <p:cNvGrpSpPr/>
          <p:nvPr/>
        </p:nvGrpSpPr>
        <p:grpSpPr>
          <a:xfrm>
            <a:off x="683568" y="3966317"/>
            <a:ext cx="3490630" cy="1908212"/>
            <a:chOff x="1278513" y="3032956"/>
            <a:chExt cx="3490630" cy="1908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a14:m>
                  <a:r>
                    <a:rPr lang="en-US" sz="6000" dirty="0">
                      <a:latin typeface="+mn-lt"/>
                      <a:ea typeface="American Typewriter" charset="0"/>
                      <a:cs typeface="American Typewriter" charset="0"/>
                    </a:rPr>
                    <a:t>(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blipFill>
                  <a:blip r:embed="rId3"/>
                  <a:stretch>
                    <a:fillRect l="-12150" r="-1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A55C8CBB-5C29-014A-89D0-B11E7FC0E8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19872" y="3032956"/>
              <a:ext cx="1349271" cy="19082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dirty="0">
                  <a:latin typeface="+mn-lt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73F45B-5102-BF41-99AF-016253C80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2339751" y="3717032"/>
              <a:ext cx="1152129" cy="5760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(A PRF also behaves like a random function,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sz="2800" b="1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publicly computable.)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blipFill>
                <a:blip r:embed="rId5"/>
                <a:stretch>
                  <a:fillRect l="-168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8010A820-A136-F746-ACAA-2182A96ACAC7}"/>
              </a:ext>
            </a:extLst>
          </p:cNvPr>
          <p:cNvSpPr txBox="1">
            <a:spLocks noChangeArrowheads="1"/>
          </p:cNvSpPr>
          <p:nvPr/>
        </p:nvSpPr>
        <p:spPr>
          <a:xfrm>
            <a:off x="686732" y="3212977"/>
            <a:ext cx="143389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Reality: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270C4FC5-540C-984E-AE24-199434C8A2BC}"/>
              </a:ext>
            </a:extLst>
          </p:cNvPr>
          <p:cNvSpPr txBox="1">
            <a:spLocks noChangeArrowheads="1"/>
          </p:cNvSpPr>
          <p:nvPr/>
        </p:nvSpPr>
        <p:spPr>
          <a:xfrm>
            <a:off x="4758142" y="3212976"/>
            <a:ext cx="435036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Random Oracle Heuristic: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blipFill>
                <a:blip r:embed="rId7"/>
                <a:stretch>
                  <a:fillRect l="-9756" r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blipFill>
                <a:blip r:embed="rId8"/>
                <a:stretch>
                  <a:fillRect l="-27103" r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F25195-445E-DA44-8AC9-74F91A0D4E4B}"/>
              </a:ext>
            </a:extLst>
          </p:cNvPr>
          <p:cNvSpPr/>
          <p:nvPr/>
        </p:nvSpPr>
        <p:spPr>
          <a:xfrm>
            <a:off x="2031630" y="4628035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a typeface="American Typewriter" charset="0"/>
                <a:cs typeface="American Typewriter" charset="0"/>
              </a:rPr>
              <a:t>H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86D5B6-37C5-B84B-9EA5-67B3D659B4C1}"/>
              </a:ext>
            </a:extLst>
          </p:cNvPr>
          <p:cNvGrpSpPr/>
          <p:nvPr/>
        </p:nvGrpSpPr>
        <p:grpSpPr>
          <a:xfrm>
            <a:off x="5992333" y="4304795"/>
            <a:ext cx="819383" cy="461665"/>
            <a:chOff x="6127639" y="5170839"/>
            <a:chExt cx="819383" cy="4616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DC8923-F7BC-E24A-8433-3FD2C989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6127639" y="5193196"/>
              <a:ext cx="819383" cy="409691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B4FBAB-38E4-E747-8BB0-DB409D458484}"/>
                </a:ext>
              </a:extLst>
            </p:cNvPr>
            <p:cNvSpPr/>
            <p:nvPr/>
          </p:nvSpPr>
          <p:spPr>
            <a:xfrm>
              <a:off x="6325074" y="517083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ea typeface="American Typewriter" charset="0"/>
                  <a:cs typeface="American Typewriter" charset="0"/>
                </a:rPr>
                <a:t>H</a:t>
              </a:r>
              <a:endParaRPr lang="en-US" sz="2400" b="1" dirty="0"/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89DAC2C6-9E60-D54B-BA47-1645DE636D58}"/>
              </a:ext>
            </a:extLst>
          </p:cNvPr>
          <p:cNvSpPr txBox="1">
            <a:spLocks noChangeArrowheads="1"/>
          </p:cNvSpPr>
          <p:nvPr/>
        </p:nvSpPr>
        <p:spPr>
          <a:xfrm>
            <a:off x="4764205" y="5659387"/>
            <a:ext cx="448972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H is virtually a black box.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CBA39279-1D04-FB45-B6F7-57A31D9E5DF4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5689004"/>
            <a:ext cx="435036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The only way to compute H is by calling the oracle.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4" grpId="0"/>
      <p:bldP spid="4" grpId="0"/>
      <p:bldP spid="29" grpId="0"/>
      <p:bldP spid="29" grpId="1"/>
      <p:bldP spid="3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blipFill>
                <a:blip r:embed="rId3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A6D062-DC92-4648-BBAD-C301A9C288FC}"/>
              </a:ext>
            </a:extLst>
          </p:cNvPr>
          <p:cNvGrpSpPr/>
          <p:nvPr/>
        </p:nvGrpSpPr>
        <p:grpSpPr>
          <a:xfrm>
            <a:off x="3322431" y="3128003"/>
            <a:ext cx="3553825" cy="1412053"/>
            <a:chOff x="3322431" y="3128003"/>
            <a:chExt cx="3553825" cy="141205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FEAEF5-C9C6-A345-852D-BACAECAC7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6447" y="4513529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63">
              <a:extLst>
                <a:ext uri="{FF2B5EF4-FFF2-40B4-BE49-F238E27FC236}">
                  <a16:creationId xmlns:a16="http://schemas.microsoft.com/office/drawing/2014/main" id="{4C4E8246-CF38-5D47-89C2-46EC47DB504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322431" y="4023035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a signature of m”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33B7B0-20BF-4C48-B19E-9821232C9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3021" y="3645024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F0CF9081-01A1-0C49-80B4-0B0B6607087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51920" y="3128003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H(m)”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FD073B-AC32-B744-89B5-0EC9B2634BE1}"/>
              </a:ext>
            </a:extLst>
          </p:cNvPr>
          <p:cNvCxnSpPr>
            <a:cxnSpLocks/>
          </p:cNvCxnSpPr>
          <p:nvPr/>
        </p:nvCxnSpPr>
        <p:spPr>
          <a:xfrm>
            <a:off x="3513021" y="2911979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</m:oMath>
                  </m:oMathPara>
                </a14:m>
                <a:endParaRPr lang="en-US" sz="28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0768CD-54DA-2E4D-B554-C27BF1F3265D}"/>
              </a:ext>
            </a:extLst>
          </p:cNvPr>
          <p:cNvCxnSpPr>
            <a:cxnSpLocks/>
          </p:cNvCxnSpPr>
          <p:nvPr/>
        </p:nvCxnSpPr>
        <p:spPr>
          <a:xfrm>
            <a:off x="3614654" y="5466120"/>
            <a:ext cx="2418747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Then, there is an algorithm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ℬ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that solves the RSA problem.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blipFill>
                <a:blip r:embed="rId7"/>
                <a:stretch>
                  <a:fillRect l="-4082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9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𝑄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-query)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blipFill>
                <a:blip r:embed="rId3"/>
                <a:stretch>
                  <a:fillRect l="-15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32" name="Rectangle 63">
            <a:extLst>
              <a:ext uri="{FF2B5EF4-FFF2-40B4-BE49-F238E27FC236}">
                <a16:creationId xmlns:a16="http://schemas.microsoft.com/office/drawing/2014/main" id="{D8F1DEEC-9275-0C47-9264-5636057704E6}"/>
              </a:ext>
            </a:extLst>
          </p:cNvPr>
          <p:cNvSpPr txBox="1">
            <a:spLocks noChangeArrowheads="1"/>
          </p:cNvSpPr>
          <p:nvPr/>
        </p:nvSpPr>
        <p:spPr>
          <a:xfrm>
            <a:off x="3137345" y="336412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951FD81E-1B38-C743-BD8A-7E6116B4CEC7}"/>
              </a:ext>
            </a:extLst>
          </p:cNvPr>
          <p:cNvSpPr txBox="1">
            <a:spLocks noChangeArrowheads="1"/>
          </p:cNvSpPr>
          <p:nvPr/>
        </p:nvSpPr>
        <p:spPr>
          <a:xfrm>
            <a:off x="2423794" y="396071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“normal”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random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blipFill>
                <a:blip r:embed="rId12"/>
                <a:stretch>
                  <a:fillRect l="-39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240360" cy="517021"/>
            <a:chOff x="3491880" y="4494507"/>
            <a:chExt cx="3240360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blipFill>
                  <a:blip r:embed="rId13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11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2" grpId="0"/>
      <p:bldP spid="33" grpId="0"/>
      <p:bldP spid="40" grpId="0"/>
      <p:bldP spid="40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Claim: To produce a successful forgery,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must have queried the hash oracle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dirty="0" err="1">
                    <a:ea typeface="American Typewriter" charset="0"/>
                    <a:cs typeface="American Typewriter" charset="0"/>
                  </a:rPr>
                  <a:t>W.p.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𝑄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the trap.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7" r="-1214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312368" cy="517021"/>
            <a:chOff x="3491880" y="4494507"/>
            <a:chExt cx="3312368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blipFill>
                  <a:blip r:embed="rId12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yay!</a:t>
                </a:r>
              </a:p>
            </p:txBody>
          </p:sp>
        </mc:Choice>
        <mc:Fallback xmlns="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blipFill>
                <a:blip r:embed="rId13"/>
                <a:stretch>
                  <a:fillRect l="-2917" t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16BAEC-49D7-6F4F-A412-19BE3D5FEE82}"/>
              </a:ext>
            </a:extLst>
          </p:cNvPr>
          <p:cNvCxnSpPr>
            <a:cxnSpLocks/>
          </p:cNvCxnSpPr>
          <p:nvPr/>
        </p:nvCxnSpPr>
        <p:spPr>
          <a:xfrm flipH="1">
            <a:off x="176390" y="6371792"/>
            <a:ext cx="936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3">
            <a:extLst>
              <a:ext uri="{FF2B5EF4-FFF2-40B4-BE49-F238E27FC236}">
                <a16:creationId xmlns:a16="http://schemas.microsoft.com/office/drawing/2014/main" id="{FC4D1703-1A9A-324F-A4F3-E038C0394E8E}"/>
              </a:ext>
            </a:extLst>
          </p:cNvPr>
          <p:cNvSpPr txBox="1">
            <a:spLocks noChangeArrowheads="1"/>
          </p:cNvSpPr>
          <p:nvPr/>
        </p:nvSpPr>
        <p:spPr>
          <a:xfrm>
            <a:off x="2009064" y="5887916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</p:spTree>
    <p:extLst>
      <p:ext uri="{BB962C8B-B14F-4D97-AF65-F5344CB8AC3E}">
        <p14:creationId xmlns:p14="http://schemas.microsoft.com/office/powerpoint/2010/main" val="215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Bottomline: Hashed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In practice, we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be the SHA-3 hash function.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37037C5-BDB2-EB4B-AB01-A6189023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04257"/>
            <a:ext cx="4171652" cy="2085826"/>
          </a:xfrm>
          <a:prstGeom prst="rect">
            <a:avLst/>
          </a:prstGeom>
        </p:spPr>
      </p:pic>
      <p:sp>
        <p:nvSpPr>
          <p:cNvPr id="33" name="Rectangle 63">
            <a:extLst>
              <a:ext uri="{FF2B5EF4-FFF2-40B4-BE49-F238E27FC236}">
                <a16:creationId xmlns:a16="http://schemas.microsoft.com/office/drawing/2014/main" id="{06CD9B43-9667-F046-84BA-1AAD3C593D19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18477"/>
            <a:ext cx="8365026" cy="26109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… and believe that </a:t>
            </a:r>
            <a:r>
              <a:rPr lang="en-US" sz="2800" dirty="0">
                <a:ea typeface="American Typewriter" charset="0"/>
                <a:cs typeface="American Typewriter" charset="0"/>
              </a:rPr>
              <a:t>SHA-3 ”acts like a random function”. That’s the heuristic. On the one hand, it doesn’t make any sense, but on the other, it has served us well so far. No attacks against RSA + SHA-3, for example.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0FB59BFD-859F-744C-A022-F12F58B597D3}"/>
              </a:ext>
            </a:extLst>
          </p:cNvPr>
          <p:cNvSpPr txBox="1">
            <a:spLocks noChangeArrowheads="1"/>
          </p:cNvSpPr>
          <p:nvPr/>
        </p:nvSpPr>
        <p:spPr>
          <a:xfrm>
            <a:off x="1901655" y="598237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(PKCS Standard, used everywhere)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" name="Picture 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FE3836DA-8CD2-0F3F-D40E-16F1ED0A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49" y="3771019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7689E4-CCED-6BE3-9503-C3B63548F3FE}"/>
              </a:ext>
            </a:extLst>
          </p:cNvPr>
          <p:cNvCxnSpPr/>
          <p:nvPr/>
        </p:nvCxnSpPr>
        <p:spPr>
          <a:xfrm>
            <a:off x="2447193" y="391777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28C5D20B-A015-70E1-E8D0-3298853C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45" y="3686237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63">
            <a:extLst>
              <a:ext uri="{FF2B5EF4-FFF2-40B4-BE49-F238E27FC236}">
                <a16:creationId xmlns:a16="http://schemas.microsoft.com/office/drawing/2014/main" id="{105A5C4B-9E64-79A9-63E7-314E9AEEE107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616322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Authenticated Key Exchange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05C03A-F8DD-E7F6-CA56-389767A8BAF1}"/>
              </a:ext>
            </a:extLst>
          </p:cNvPr>
          <p:cNvCxnSpPr/>
          <p:nvPr/>
        </p:nvCxnSpPr>
        <p:spPr>
          <a:xfrm>
            <a:off x="2484971" y="4752406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845BEF52-465B-4E08-2171-BDA41E20144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32348" y="4003491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845BEF52-465B-4E08-2171-BDA41E2014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348" y="4003491"/>
                <a:ext cx="2781015" cy="7920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66D3047C-9700-4A5D-D626-FBBB4062E2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7701" y="4399535"/>
            <a:ext cx="1197020" cy="11918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9B7CB94F-A371-06BB-1D55-AB27E731FEC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81492" y="3140968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30" name="Rectangle 63">
                <a:extLst>
                  <a:ext uri="{FF2B5EF4-FFF2-40B4-BE49-F238E27FC236}">
                    <a16:creationId xmlns:a16="http://schemas.microsoft.com/office/drawing/2014/main" id="{9B7CB94F-A371-06BB-1D55-AB27E731F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492" y="3140968"/>
                <a:ext cx="2781015" cy="7920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577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Collision-Resistant Hash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A compressing </a:t>
                </a:r>
                <a:r>
                  <a:rPr lang="en-US" sz="2800" b="1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family of functions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𝓗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={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) for which it is computationally hard to find collisions.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2DF89594-36AA-1844-820D-09AEFC06B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1" y="1124744"/>
                <a:ext cx="9123457" cy="1440160"/>
              </a:xfrm>
              <a:prstGeom prst="rect">
                <a:avLst/>
              </a:prstGeom>
              <a:blipFill>
                <a:blip r:embed="rId3"/>
                <a:stretch>
                  <a:fillRect l="-1250" t="-2609" r="-417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107504" y="2708920"/>
            <a:ext cx="8784976" cy="1800200"/>
            <a:chOff x="251520" y="2708920"/>
            <a:chExt cx="8784976" cy="1800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800" b="1" dirty="0">
                      <a:solidFill>
                        <a:srgbClr val="0000FF"/>
                      </a:solidFill>
                      <a:ea typeface="American Typewriter" charset="0"/>
                      <a:cs typeface="American Typewriter" charset="0"/>
                    </a:rPr>
                    <a:t>Def</a:t>
                  </a:r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: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ℋ</m:t>
                      </m:r>
                    </m:oMath>
                  </a14:m>
                  <a:r>
                    <a:rPr lang="en-US" sz="2800" b="0" dirty="0">
                      <a:ea typeface="American Typewriter" charset="0"/>
                      <a:cs typeface="American Typewriter" charset="0"/>
                    </a:rPr>
                    <a:t> is collision-resistant if for every PPT algorithm A, there is a negligible function </a:t>
                  </a: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800" b="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800" b="0" dirty="0" err="1">
                      <a:latin typeface="+mn-lt"/>
                      <a:ea typeface="American Typewriter" charset="0"/>
                      <a:cs typeface="American Typewriter" charset="0"/>
                    </a:rPr>
                    <a:t>s.t.</a:t>
                  </a:r>
                  <a:endParaRPr lang="en-US" sz="2800" b="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5" name="Rectangle 63">
                  <a:extLst>
                    <a:ext uri="{FF2B5EF4-FFF2-40B4-BE49-F238E27FC236}">
                      <a16:creationId xmlns:a16="http://schemas.microsoft.com/office/drawing/2014/main" id="{33005AA3-3756-5C43-81D1-FA22F2293D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528" y="2996952"/>
                  <a:ext cx="8712968" cy="648072"/>
                </a:xfrm>
                <a:prstGeom prst="rect">
                  <a:avLst/>
                </a:prstGeom>
                <a:blipFill>
                  <a:blip r:embed="rId4"/>
                  <a:stretch>
                    <a:fillRect l="-1308" t="-32692" b="-461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 b="0" i="0" dirty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←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merican Typewriter" charset="0"/>
                                  </a:rPr>
                                  <m:t>ℋ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 dirty="0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sz="2800" i="1" dirty="0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8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sz="2800" b="0" i="1" dirty="0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sup>
                                    </m:sSup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8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6" name="Rectangle 63">
                  <a:extLst>
                    <a:ext uri="{FF2B5EF4-FFF2-40B4-BE49-F238E27FC236}">
                      <a16:creationId xmlns:a16="http://schemas.microsoft.com/office/drawing/2014/main" id="{5988CAA4-BA93-4A42-8AA3-F09A67B23A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1520" y="3789040"/>
                  <a:ext cx="8712968" cy="648072"/>
                </a:xfrm>
                <a:prstGeom prst="rect">
                  <a:avLst/>
                </a:prstGeom>
                <a:blipFill>
                  <a:blip r:embed="rId5"/>
                  <a:stretch>
                    <a:fillRect b="-5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800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3099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 Application: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pic>
        <p:nvPicPr>
          <p:cNvPr id="2" name="Picture 1" descr="https://encrypted-tbn1.gstatic.com/images?q=tbn:ANd9GcRMqz810dqY5w4yvvGMx0LZ98j9pT_RRanjEhtqGQxcgqYwtJbx">
            <a:extLst>
              <a:ext uri="{FF2B5EF4-FFF2-40B4-BE49-F238E27FC236}">
                <a16:creationId xmlns:a16="http://schemas.microsoft.com/office/drawing/2014/main" id="{FE3836DA-8CD2-0F3F-D40E-16F1ED0A88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049" y="4044675"/>
            <a:ext cx="910010" cy="91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07689E4-CCED-6BE3-9503-C3B63548F3FE}"/>
              </a:ext>
            </a:extLst>
          </p:cNvPr>
          <p:cNvCxnSpPr/>
          <p:nvPr/>
        </p:nvCxnSpPr>
        <p:spPr>
          <a:xfrm>
            <a:off x="2447193" y="419143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none"/>
            <a:tailEnd type="arrow"/>
          </a:ln>
          <a:effectLst/>
        </p:spPr>
      </p:cxnSp>
      <p:pic>
        <p:nvPicPr>
          <p:cNvPr id="6" name="Picture 4" descr="https://encrypted-tbn3.gstatic.com/images?q=tbn:ANd9GcSRoJblC7gZo6LVPNnJ-9PTS0ivFVMUVbOYWggxnyWgybZquE070Q">
            <a:extLst>
              <a:ext uri="{FF2B5EF4-FFF2-40B4-BE49-F238E27FC236}">
                <a16:creationId xmlns:a16="http://schemas.microsoft.com/office/drawing/2014/main" id="{28C5D20B-A015-70E1-E8D0-3298853C71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545" y="3959893"/>
            <a:ext cx="656208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2C947855-7800-1C73-C421-97D8052C1E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156267" y="4306613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2C947855-7800-1C73-C421-97D8052C1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267" y="4306613"/>
                <a:ext cx="2781015" cy="792088"/>
              </a:xfrm>
              <a:prstGeom prst="rect">
                <a:avLst/>
              </a:prstGeom>
              <a:blipFill>
                <a:blip r:embed="rId5"/>
                <a:stretch>
                  <a:fillRect l="-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63">
            <a:extLst>
              <a:ext uri="{FF2B5EF4-FFF2-40B4-BE49-F238E27FC236}">
                <a16:creationId xmlns:a16="http://schemas.microsoft.com/office/drawing/2014/main" id="{105A5C4B-9E64-79A9-63E7-314E9AEEE107}"/>
              </a:ext>
            </a:extLst>
          </p:cNvPr>
          <p:cNvSpPr txBox="1">
            <a:spLocks noChangeArrowheads="1"/>
          </p:cNvSpPr>
          <p:nvPr/>
        </p:nvSpPr>
        <p:spPr>
          <a:xfrm>
            <a:off x="2123728" y="616322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Authenticated Key Exchange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05C03A-F8DD-E7F6-CA56-389767A8BAF1}"/>
              </a:ext>
            </a:extLst>
          </p:cNvPr>
          <p:cNvCxnSpPr/>
          <p:nvPr/>
        </p:nvCxnSpPr>
        <p:spPr>
          <a:xfrm>
            <a:off x="2484971" y="5026062"/>
            <a:ext cx="3960440" cy="0"/>
          </a:xfrm>
          <a:prstGeom prst="straightConnector1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headEnd type="triangle"/>
            <a:tailEnd type="none"/>
          </a:ln>
          <a:effectLst/>
        </p:spPr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4FF9C06-63DD-484B-798F-64DD407898FF}"/>
              </a:ext>
            </a:extLst>
          </p:cNvPr>
          <p:cNvGrpSpPr/>
          <p:nvPr/>
        </p:nvGrpSpPr>
        <p:grpSpPr>
          <a:xfrm>
            <a:off x="241655" y="1340768"/>
            <a:ext cx="1470815" cy="1923177"/>
            <a:chOff x="179512" y="4797152"/>
            <a:chExt cx="1470815" cy="192317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AF6D2AC-FE4A-FCA1-A01B-55132A775261}"/>
                </a:ext>
              </a:extLst>
            </p:cNvPr>
            <p:cNvGrpSpPr/>
            <p:nvPr/>
          </p:nvGrpSpPr>
          <p:grpSpPr>
            <a:xfrm>
              <a:off x="179512" y="4797152"/>
              <a:ext cx="1470815" cy="1923177"/>
              <a:chOff x="439281" y="332520"/>
              <a:chExt cx="1470815" cy="1923177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90A6478D-BA75-D5E9-75D1-E52FE258CFE2}"/>
                  </a:ext>
                </a:extLst>
              </p:cNvPr>
              <p:cNvCxnSpPr/>
              <p:nvPr/>
            </p:nvCxnSpPr>
            <p:spPr>
              <a:xfrm>
                <a:off x="466597" y="332656"/>
                <a:ext cx="0" cy="1842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33DCE10-3322-B171-054D-7288BF40211D}"/>
                  </a:ext>
                </a:extLst>
              </p:cNvPr>
              <p:cNvCxnSpPr/>
              <p:nvPr/>
            </p:nvCxnSpPr>
            <p:spPr>
              <a:xfrm>
                <a:off x="1835696" y="332656"/>
                <a:ext cx="0" cy="184235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0BD78B9-E631-CBE0-F3C2-4A558D5AAD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81" y="332656"/>
                <a:ext cx="13964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D2003035-196B-93EB-2170-0E48170FC4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281" y="2175011"/>
                <a:ext cx="1396415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A024511-60FD-863B-D895-4B2454F3A5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353" y="332520"/>
                <a:ext cx="0" cy="5762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B5504CCF-6C5D-0154-4F3B-1BDD2AA63C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597" y="887115"/>
                <a:ext cx="1369099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25AC0D56-2EA5-50FE-F0A1-47F63F0215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87353" y="777885"/>
                <a:ext cx="0" cy="1477812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Rectangle 63">
                <a:extLst>
                  <a:ext uri="{FF2B5EF4-FFF2-40B4-BE49-F238E27FC236}">
                    <a16:creationId xmlns:a16="http://schemas.microsoft.com/office/drawing/2014/main" id="{D5ED374F-A220-0BAB-5C2D-8AA05E8BED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73218" y="420282"/>
                <a:ext cx="894751" cy="35760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000" dirty="0">
                    <a:latin typeface="+mn-lt"/>
                    <a:ea typeface="American Typewriter" charset="0"/>
                    <a:cs typeface="American Typewriter" charset="0"/>
                  </a:rPr>
                  <a:t>Bob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63">
                    <a:extLst>
                      <a:ext uri="{FF2B5EF4-FFF2-40B4-BE49-F238E27FC236}">
                        <a16:creationId xmlns:a16="http://schemas.microsoft.com/office/drawing/2014/main" id="{51A9679B-4D45-D5D2-F678-9847F71B1D3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>
                  <a:xfrm>
                    <a:off x="1015345" y="422413"/>
                    <a:ext cx="894751" cy="357603"/>
                  </a:xfrm>
                  <a:prstGeom prst="rect">
                    <a:avLst/>
                  </a:prstGeom>
                  <a:noFill/>
                </p:spPr>
                <p:txBody>
                  <a:bodyPr vert="horz" lIns="91440" tIns="45720" rIns="91440" bIns="45720" rtlCol="0" anchor="ctr">
                    <a:noAutofit/>
                  </a:bodyPr>
                  <a:lstStyle>
                    <a:lvl1pPr algn="ctr" defTabSz="914400" rtl="0" eaLnBrk="1" latinLnBrk="0" hangingPunct="1">
                      <a:spcBef>
                        <a:spcPct val="0"/>
                      </a:spcBef>
                      <a:buNone/>
                      <a:defRPr sz="4400" kern="120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defRPr>
                    </a:lvl1pPr>
                  </a:lstStyle>
                  <a:p>
                    <a:pPr algn="l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𝒗𝒌</m:t>
                              </m:r>
                            </m:e>
                            <m:sub>
                              <m:r>
                                <a:rPr lang="en-US" sz="2000" b="1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𝑩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latin typeface="+mn-lt"/>
                      <a:ea typeface="American Typewriter" charset="0"/>
                      <a:cs typeface="American Typewriter" charset="0"/>
                    </a:endParaRPr>
                  </a:p>
                </p:txBody>
              </p:sp>
            </mc:Choice>
            <mc:Fallback xmlns="">
              <p:sp>
                <p:nvSpPr>
                  <p:cNvPr id="19" name="Rectangle 63">
                    <a:extLst>
                      <a:ext uri="{FF2B5EF4-FFF2-40B4-BE49-F238E27FC236}">
                        <a16:creationId xmlns:a16="http://schemas.microsoft.com/office/drawing/2014/main" id="{51A9679B-4D45-D5D2-F678-9847F71B1D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5345" y="422413"/>
                    <a:ext cx="894751" cy="35760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34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5" name="Rectangle 63">
              <a:extLst>
                <a:ext uri="{FF2B5EF4-FFF2-40B4-BE49-F238E27FC236}">
                  <a16:creationId xmlns:a16="http://schemas.microsoft.com/office/drawing/2014/main" id="{A756ADD1-E294-2A9A-415A-D1A600F6922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9512" y="5445530"/>
              <a:ext cx="894751" cy="357603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latin typeface="+mn-lt"/>
                  <a:ea typeface="American Typewriter" charset="0"/>
                  <a:cs typeface="American Typewriter" charset="0"/>
                </a:rPr>
                <a:t>Alice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DEE2C31A-34A1-3950-D337-062AB5AF40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749806" y="5441803"/>
                  <a:ext cx="894751" cy="35760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𝒗𝒌</m:t>
                            </m:r>
                          </m:e>
                          <m:sub>
                            <m:r>
                              <a:rPr lang="en-US" sz="2000" b="1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DEE2C31A-34A1-3950-D337-062AB5AF40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9806" y="5441803"/>
                  <a:ext cx="894751" cy="357603"/>
                </a:xfrm>
                <a:prstGeom prst="rect">
                  <a:avLst/>
                </a:prstGeom>
                <a:blipFill>
                  <a:blip r:embed="rId7"/>
                  <a:stretch>
                    <a:fillRect b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077099-B6F3-527A-F1AF-158BB5B246B6}"/>
                </a:ext>
              </a:extLst>
            </p:cNvPr>
            <p:cNvCxnSpPr>
              <a:cxnSpLocks/>
            </p:cNvCxnSpPr>
            <p:nvPr/>
          </p:nvCxnSpPr>
          <p:spPr>
            <a:xfrm>
              <a:off x="213449" y="5877272"/>
              <a:ext cx="136909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82AFDD71-90C9-B2FF-1729-7A282A25F3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227083" y="3573016"/>
                <a:ext cx="2781015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 Sign(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𝑠𝑘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82AFDD71-90C9-B2FF-1729-7A282A25F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7083" y="3573016"/>
                <a:ext cx="2781015" cy="792088"/>
              </a:xfrm>
              <a:prstGeom prst="rect">
                <a:avLst/>
              </a:prstGeom>
              <a:blipFill>
                <a:blip r:embed="rId8"/>
                <a:stretch>
                  <a:fillRect l="-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57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Many Variants of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429000"/>
            <a:ext cx="748883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Ring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Protection for Whistleblowers 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6949593-533B-9B42-B6C5-E4E6DA4B989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149080"/>
            <a:ext cx="86409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Threshold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Protecting against loss of secret key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262410B4-A705-D947-AA45-46C3758FF62E}"/>
              </a:ext>
            </a:extLst>
          </p:cNvPr>
          <p:cNvSpPr txBox="1">
            <a:spLocks noChangeArrowheads="1"/>
          </p:cNvSpPr>
          <p:nvPr/>
        </p:nvSpPr>
        <p:spPr>
          <a:xfrm>
            <a:off x="129063" y="2636912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Aggregate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Compressing many signatures into one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3706C4C1-2E9E-2244-A8F4-BC2A8DADF0A7}"/>
              </a:ext>
            </a:extLst>
          </p:cNvPr>
          <p:cNvSpPr txBox="1">
            <a:spLocks/>
          </p:cNvSpPr>
          <p:nvPr/>
        </p:nvSpPr>
        <p:spPr>
          <a:xfrm>
            <a:off x="-14953" y="155679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(on the board)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90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This compresses 2 log q bits into log p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≈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log q + 1 bits.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742097"/>
              </a:xfrm>
              <a:prstGeom prst="rect">
                <a:avLst/>
              </a:prstGeom>
              <a:blipFill>
                <a:blip r:embed="rId6"/>
                <a:stretch>
                  <a:fillRect l="-1567" r="-15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06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ℋ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={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h</m:t>
                      </m:r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: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ℤ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  <m:sup/>
                      </m:sSubSup>
                      <m:r>
                        <a:rPr lang="en-US" sz="2800" b="0" i="0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}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942451E-96E2-234B-91F4-C5911546B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898027"/>
                <a:ext cx="8089091" cy="594869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Each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r>
                      <a:rPr lang="en-US" sz="280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ℋ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parameterized by two generators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𝑄𝑅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/>
                    </m:sSub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(a group of order q). </a:t>
                </a:r>
              </a:p>
            </p:txBody>
          </p:sp>
        </mc:Choice>
        <mc:Fallback xmlns="">
          <p:sp>
            <p:nvSpPr>
              <p:cNvPr id="11" name="Rectangle 63">
                <a:extLst>
                  <a:ext uri="{FF2B5EF4-FFF2-40B4-BE49-F238E27FC236}">
                    <a16:creationId xmlns:a16="http://schemas.microsoft.com/office/drawing/2014/main" id="{09D670B5-90E6-384F-9FCD-EABC97057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834131"/>
                <a:ext cx="8089091" cy="1170933"/>
              </a:xfrm>
              <a:prstGeom prst="rect">
                <a:avLst/>
              </a:prstGeom>
              <a:blipFill>
                <a:blip r:embed="rId4"/>
                <a:stretch>
                  <a:fillRect l="-1567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4003569"/>
                <a:ext cx="5112568" cy="1170933"/>
              </a:xfrm>
              <a:prstGeom prst="rect">
                <a:avLst/>
              </a:prstGeom>
              <a:blipFill>
                <a:blip r:embed="rId5"/>
                <a:stretch>
                  <a:fillRect l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229200"/>
                <a:ext cx="8089091" cy="1114740"/>
              </a:xfrm>
              <a:prstGeom prst="rect">
                <a:avLst/>
              </a:prstGeom>
              <a:blipFill>
                <a:blip r:embed="rId6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=2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a “safe” prime.</a:t>
                </a:r>
              </a:p>
            </p:txBody>
          </p:sp>
        </mc:Choice>
        <mc:Fallback xmlns="">
          <p:sp>
            <p:nvSpPr>
              <p:cNvPr id="16" name="Rectangle 63">
                <a:extLst>
                  <a:ext uri="{FF2B5EF4-FFF2-40B4-BE49-F238E27FC236}">
                    <a16:creationId xmlns:a16="http://schemas.microsoft.com/office/drawing/2014/main" id="{7C841BA3-314A-1A49-BD74-E208743BB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76" y="1271972"/>
                <a:ext cx="8089091" cy="594869"/>
              </a:xfrm>
              <a:prstGeom prst="rect">
                <a:avLst/>
              </a:prstGeom>
              <a:blipFill>
                <a:blip r:embed="rId7"/>
                <a:stretch>
                  <a:fillRect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12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Construction of CRHF from Discrete Log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992FE2D8-E765-864B-A8E3-BD7EA34B1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20" y="1052736"/>
                <a:ext cx="5112568" cy="1170933"/>
              </a:xfrm>
              <a:prstGeom prst="rect">
                <a:avLst/>
              </a:prstGeom>
              <a:blipFill>
                <a:blip r:embed="rId3"/>
                <a:stretch>
                  <a:fillRect l="-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Why is this collision-resistant? Suppose there is an adversary that finds a collision</a:t>
                </a:r>
                <a:r>
                  <a:rPr lang="en-US" sz="28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…</a:t>
                </a: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2FD2BA31-DAA4-CC4D-BF4D-BB103F1B9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3" y="1998021"/>
                <a:ext cx="8089091" cy="1114740"/>
              </a:xfrm>
              <a:prstGeom prst="rect">
                <a:avLst/>
              </a:prstGeom>
              <a:blipFill>
                <a:blip r:embed="rId4"/>
                <a:stretch>
                  <a:fillRect l="-1567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42E466D0-12E9-9B4E-A3CE-6E80EFF43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17" y="2884344"/>
                <a:ext cx="4104456" cy="1170933"/>
              </a:xfrm>
              <a:prstGeom prst="rect">
                <a:avLst/>
              </a:prstGeom>
              <a:blipFill>
                <a:blip r:embed="rId5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B1E66D2E-7946-4E49-BCF2-EECEDDDE2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570" y="3667422"/>
                <a:ext cx="4824536" cy="1170933"/>
              </a:xfrm>
              <a:prstGeom prst="rect">
                <a:avLst/>
              </a:prstGeom>
              <a:blipFill>
                <a:blip r:embed="rId6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mod p.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3E7BC063-0370-264C-B3C5-710AD9E30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5373216"/>
                <a:ext cx="4824536" cy="1170933"/>
              </a:xfrm>
              <a:prstGeom prst="rect">
                <a:avLst/>
              </a:prstGeom>
              <a:blipFill>
                <a:blip r:embed="rId7"/>
                <a:stretch>
                  <a:fillRect l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ight Arrow 1">
            <a:extLst>
              <a:ext uri="{FF2B5EF4-FFF2-40B4-BE49-F238E27FC236}">
                <a16:creationId xmlns:a16="http://schemas.microsoft.com/office/drawing/2014/main" id="{BC404EDC-44F1-3949-ABC2-3BE1C48D8F19}"/>
              </a:ext>
            </a:extLst>
          </p:cNvPr>
          <p:cNvSpPr/>
          <p:nvPr/>
        </p:nvSpPr>
        <p:spPr>
          <a:xfrm>
            <a:off x="5783071" y="5624752"/>
            <a:ext cx="552156" cy="8470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𝐷𝐿𝑂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!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F974ADB4-F07F-0643-8FE6-8D7B4CC27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318" y="5406363"/>
                <a:ext cx="2184146" cy="1170933"/>
              </a:xfrm>
              <a:prstGeom prst="rect">
                <a:avLst/>
              </a:prstGeom>
              <a:blipFill>
                <a:blip r:embed="rId8"/>
                <a:stretch>
                  <a:fillRect l="-1156" r="-4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(assume </a:t>
                </a:r>
                <a:r>
                  <a:rPr lang="en-US" sz="2800" dirty="0" err="1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wlog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7AF115A2-378E-154E-AC56-C82AE6398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93706"/>
                <a:ext cx="7606087" cy="1170933"/>
              </a:xfrm>
              <a:prstGeom prst="rect">
                <a:avLst/>
              </a:prstGeom>
              <a:blipFill>
                <a:blip r:embed="rId9"/>
                <a:stretch>
                  <a:fillRect l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60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2" grpId="0" animBg="1"/>
      <p:bldP spid="13" grpId="0"/>
      <p:bldP spid="17" grpId="0"/>
      <p:bldP spid="17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What if I want to compress more?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2FD2BA31-DAA4-CC4D-BF4D-BB103F1B9EF4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556792"/>
            <a:ext cx="8089091" cy="11147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Solution 1: </a:t>
            </a:r>
            <a:r>
              <a:rPr lang="en-US" sz="2800" dirty="0">
                <a:ea typeface="American Typewriter" charset="0"/>
                <a:cs typeface="American Typewriter" charset="0"/>
              </a:rPr>
              <a:t>Modify the Discrete Log construction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5AEDCBA1-F10A-F48B-C332-5DD6647DA19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9672" y="2287685"/>
                <a:ext cx="6480720" cy="117093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1 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mod p.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5AEDCBA1-F10A-F48B-C332-5DD6647DA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2287685"/>
                <a:ext cx="6480720" cy="1170933"/>
              </a:xfrm>
              <a:prstGeom prst="rect">
                <a:avLst/>
              </a:prstGeom>
              <a:blipFill>
                <a:blip r:embed="rId3"/>
                <a:stretch>
                  <a:fillRect l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0792032F-A497-79E7-37D2-6EB3579A7607}"/>
              </a:ext>
            </a:extLst>
          </p:cNvPr>
          <p:cNvSpPr txBox="1">
            <a:spLocks noChangeArrowheads="1"/>
          </p:cNvSpPr>
          <p:nvPr/>
        </p:nvSpPr>
        <p:spPr>
          <a:xfrm>
            <a:off x="815486" y="3402425"/>
            <a:ext cx="8089091" cy="111474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Solution 2: </a:t>
            </a:r>
            <a:r>
              <a:rPr lang="en-US" sz="2800" dirty="0">
                <a:ea typeface="American Typewriter" charset="0"/>
                <a:cs typeface="American Typewriter" charset="0"/>
              </a:rPr>
              <a:t>Domain-extension Theorems.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32F7EDDA-E7D2-1FC7-1BBF-BDB28FBE6F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475656" y="4189511"/>
                <a:ext cx="7114438" cy="187220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“If there exist hash functions compressing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bits, then there are hash functions that compress any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poly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 into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b="0" dirty="0">
                    <a:ea typeface="American Typewriter" charset="0"/>
                    <a:cs typeface="American Typewriter" charset="0"/>
                  </a:rPr>
                  <a:t>bits.”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32F7EDDA-E7D2-1FC7-1BBF-BDB28FBE6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189511"/>
                <a:ext cx="7114438" cy="1872209"/>
              </a:xfrm>
              <a:prstGeom prst="rect">
                <a:avLst/>
              </a:prstGeom>
              <a:blipFill>
                <a:blip r:embed="rId4"/>
                <a:stretch>
                  <a:fillRect l="-1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50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hardnes</a:t>
              </a:r>
              <a:r>
                <a:rPr lang="en-US" sz="2800" dirty="0">
                  <a:ea typeface="American Typewriter" charset="0"/>
                  <a:cs typeface="American Typewriter" charset="0"/>
                </a:rPr>
                <a:t>s of the discrete logarithm problem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8042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Constructions of CRHFs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09D670B5-90E6-384F-9FCD-EABC97057F5D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From the hardness of factoring, lattice problems etc.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15B0A39B-EF76-6648-B895-B489AFC1B2BB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2256184"/>
            <a:ext cx="8869082" cy="115212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Not known to follow from the existence of one-way functions.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D8A9AD61-A6C5-2D4C-8293-6F81AC99F5B5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605532"/>
            <a:ext cx="8437034" cy="165618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“Black-box separations”: Certain ways of constructing CRHF from OWF/OWP cannot work. </a:t>
            </a:r>
          </a:p>
          <a:p>
            <a:pPr algn="l"/>
            <a:r>
              <a:rPr lang="en-US" sz="2000" dirty="0">
                <a:ea typeface="American Typewriter" charset="0"/>
                <a:cs typeface="American Typewriter" charset="0"/>
              </a:rPr>
              <a:t>“Finding collisions on a one-way street”, Daniel Simon, </a:t>
            </a:r>
            <a:r>
              <a:rPr lang="en-US" sz="2000" dirty="0" err="1">
                <a:ea typeface="American Typewriter" charset="0"/>
                <a:cs typeface="American Typewriter" charset="0"/>
              </a:rPr>
              <a:t>Eurocrypt</a:t>
            </a:r>
            <a:r>
              <a:rPr lang="en-US" sz="2000" dirty="0">
                <a:ea typeface="American Typewriter" charset="0"/>
                <a:cs typeface="American Typewriter" charset="0"/>
              </a:rPr>
              <a:t> 1998.</a:t>
            </a:r>
            <a:endParaRPr lang="en-US" sz="20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Nevertheless, big open problem: OWF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⟹</m:t>
                        </m:r>
                      </m:e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?</m:t>
                        </m:r>
                      </m:sup>
                    </m:sSup>
                  </m:oMath>
                </a14:m>
                <a:r>
                  <a:rPr lang="en-US" sz="2800" b="1" dirty="0">
                    <a:ea typeface="American Typewriter" charset="0"/>
                    <a:cs typeface="American Typewriter" charset="0"/>
                  </a:rPr>
                  <a:t> CRHF?</a:t>
                </a: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94E32EAC-199E-B04D-89E3-444F462B7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445224"/>
                <a:ext cx="8437034" cy="792088"/>
              </a:xfrm>
              <a:prstGeom prst="rect">
                <a:avLst/>
              </a:prstGeom>
              <a:blipFill>
                <a:blip r:embed="rId3"/>
                <a:stretch>
                  <a:fillRect l="-150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3917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48370</TotalTime>
  <Words>1923</Words>
  <Application>Microsoft Macintosh PowerPoint</Application>
  <PresentationFormat>On-screen Show (4:3)</PresentationFormat>
  <Paragraphs>238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1259</cp:revision>
  <dcterms:created xsi:type="dcterms:W3CDTF">2014-03-14T23:52:55Z</dcterms:created>
  <dcterms:modified xsi:type="dcterms:W3CDTF">2022-10-24T18:59:11Z</dcterms:modified>
</cp:coreProperties>
</file>