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29" r:id="rId2"/>
    <p:sldId id="687" r:id="rId3"/>
    <p:sldId id="688" r:id="rId4"/>
    <p:sldId id="700" r:id="rId5"/>
    <p:sldId id="701" r:id="rId6"/>
    <p:sldId id="706" r:id="rId7"/>
    <p:sldId id="703" r:id="rId8"/>
    <p:sldId id="704" r:id="rId9"/>
    <p:sldId id="678" r:id="rId10"/>
    <p:sldId id="679" r:id="rId11"/>
    <p:sldId id="680" r:id="rId12"/>
    <p:sldId id="681" r:id="rId13"/>
    <p:sldId id="682" r:id="rId14"/>
    <p:sldId id="683" r:id="rId15"/>
    <p:sldId id="684" r:id="rId16"/>
    <p:sldId id="705" r:id="rId17"/>
    <p:sldId id="685" r:id="rId18"/>
    <p:sldId id="689" r:id="rId19"/>
    <p:sldId id="698" r:id="rId20"/>
    <p:sldId id="690" r:id="rId21"/>
    <p:sldId id="686" r:id="rId22"/>
    <p:sldId id="699" r:id="rId23"/>
    <p:sldId id="707" r:id="rId24"/>
    <p:sldId id="708" r:id="rId25"/>
    <p:sldId id="711" r:id="rId26"/>
    <p:sldId id="710" r:id="rId27"/>
    <p:sldId id="712" r:id="rId28"/>
    <p:sldId id="692" r:id="rId29"/>
    <p:sldId id="697" r:id="rId30"/>
    <p:sldId id="696" r:id="rId31"/>
    <p:sldId id="714" r:id="rId32"/>
    <p:sldId id="715" r:id="rId33"/>
    <p:sldId id="713" r:id="rId34"/>
    <p:sldId id="716" r:id="rId35"/>
    <p:sldId id="691" r:id="rId36"/>
    <p:sldId id="717" r:id="rId37"/>
    <p:sldId id="693" r:id="rId38"/>
    <p:sldId id="718" r:id="rId39"/>
    <p:sldId id="719" r:id="rId40"/>
    <p:sldId id="721" r:id="rId41"/>
    <p:sldId id="720" r:id="rId42"/>
    <p:sldId id="695" r:id="rId43"/>
    <p:sldId id="7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6309" autoAdjust="0"/>
  </p:normalViewPr>
  <p:slideViewPr>
    <p:cSldViewPr>
      <p:cViewPr varScale="1">
        <p:scale>
          <a:sx n="95" d="100"/>
          <a:sy n="95" d="100"/>
        </p:scale>
        <p:origin x="101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6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4960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815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915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509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7321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7002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9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6350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966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1032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7599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4679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6195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386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34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7290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86440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480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44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892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74523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4770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744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644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66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2610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88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175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0715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485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12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839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78785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6265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5124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050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20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6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998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1.png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5" Type="http://schemas.openxmlformats.org/officeDocument/2006/relationships/image" Target="../media/image1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36.png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image" Target="../media/image54.png"/><Relationship Id="rId4" Type="http://schemas.openxmlformats.org/officeDocument/2006/relationships/image" Target="../media/image330.png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.png"/><Relationship Id="rId7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5" Type="http://schemas.openxmlformats.org/officeDocument/2006/relationships/image" Target="../media/image52.png"/><Relationship Id="rId10" Type="http://schemas.openxmlformats.org/officeDocument/2006/relationships/image" Target="../media/image55.png"/><Relationship Id="rId4" Type="http://schemas.openxmlformats.org/officeDocument/2006/relationships/image" Target="../media/image330.png"/><Relationship Id="rId9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0.jpeg"/><Relationship Id="rId4" Type="http://schemas.openxmlformats.org/officeDocument/2006/relationships/image" Target="../media/image69.jpeg"/><Relationship Id="rId9" Type="http://schemas.openxmlformats.org/officeDocument/2006/relationships/image" Target="../media/image7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8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8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79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692696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9167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𝑖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𝜋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CF5683F-F938-5E48-95B4-91B78E9DF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1009572"/>
              </a:xfrm>
              <a:prstGeom prst="rect">
                <a:avLst/>
              </a:prstGeom>
              <a:blipFill>
                <a:blip r:embed="rId8"/>
                <a:stretch>
                  <a:fillRect t="-6250" r="-256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8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𝑮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are isomorphic.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556" t="-12698" r="-4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𝝅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→[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𝑵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]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989" y="3510874"/>
                <a:ext cx="3602283" cy="523220"/>
              </a:xfrm>
              <a:prstGeom prst="rect">
                <a:avLst/>
              </a:prstGeom>
              <a:blipFill>
                <a:blip r:embed="rId5"/>
                <a:stretch>
                  <a:fillRect l="-3521" t="-11905" r="-176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09" y="1031064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62" y="1093918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1907704" y="724634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5076104" y="708665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C246DF85-0DD2-4445-ADBF-838DA1775EA2}"/>
              </a:ext>
            </a:extLst>
          </p:cNvPr>
          <p:cNvSpPr/>
          <p:nvPr/>
        </p:nvSpPr>
        <p:spPr>
          <a:xfrm>
            <a:off x="3758589" y="4129472"/>
            <a:ext cx="2707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the isomorphism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60C489-3EBF-1246-A261-0C4BDD611EDF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are isomorphic.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BD8306B-CF56-DF4E-A73A-5C7AF2520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60388" cy="523220"/>
              </a:xfrm>
              <a:prstGeom prst="rect">
                <a:avLst/>
              </a:prstGeom>
              <a:blipFill>
                <a:blip r:embed="rId8"/>
                <a:stretch>
                  <a:fillRect l="-3134" t="-11905" r="-199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21000554-49C9-2240-A52F-BB8A98F57986}"/>
              </a:ext>
            </a:extLst>
          </p:cNvPr>
          <p:cNvSpPr/>
          <p:nvPr/>
        </p:nvSpPr>
        <p:spPr>
          <a:xfrm>
            <a:off x="1501443" y="6263472"/>
            <a:ext cx="4014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isomorphism.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2323906" cy="523220"/>
              </a:xfrm>
              <a:prstGeom prst="rect">
                <a:avLst/>
              </a:prstGeom>
              <a:blipFill>
                <a:blip r:embed="rId5"/>
                <a:stretch>
                  <a:fillRect l="-1087" r="-108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/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Check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+1 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𝑚𝑜𝑑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𝐸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451445-A15B-F94D-ADF5-16B5F84A20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941168"/>
                <a:ext cx="4949320" cy="954107"/>
              </a:xfrm>
              <a:prstGeom prst="rect">
                <a:avLst/>
              </a:prstGeom>
              <a:blipFill>
                <a:blip r:embed="rId7"/>
                <a:stretch>
                  <a:fillRect t="-6579" r="-256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34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7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  <a:blipFill>
                <a:blip r:embed="rId5"/>
                <a:stretch>
                  <a:fillRect l="-1282" r="-12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1052768" y="5085184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/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has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a Hamiltonian cycle.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11300B2-C817-584C-BCC0-0F84143970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631978"/>
                <a:ext cx="4478790" cy="523220"/>
              </a:xfrm>
              <a:prstGeom prst="rect">
                <a:avLst/>
              </a:prstGeom>
              <a:blipFill>
                <a:blip r:embed="rId7"/>
                <a:stretch>
                  <a:fillRect l="-3116" t="-11905" r="-226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76F40903-6BCA-D143-92A8-7EA13108DEE1}"/>
              </a:ext>
            </a:extLst>
          </p:cNvPr>
          <p:cNvSpPr/>
          <p:nvPr/>
        </p:nvSpPr>
        <p:spPr>
          <a:xfrm>
            <a:off x="1501443" y="6263472"/>
            <a:ext cx="54698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2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)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Also</a:t>
            </a: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, the Hamiltonian cycle itself. 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39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Graphs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𝑮</m:t>
                    </m:r>
                  </m:oMath>
                </a14:m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has a Hamiltonian cycle.</a:t>
                </a:r>
                <a:r>
                  <a:rPr lang="en-US" sz="40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698" r="-27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701423" y="314096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92516" y="365381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21032" y="465065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7164288" y="430188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2937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35219D6-6DF9-7C48-9808-B9070DC199D4}"/>
              </a:ext>
            </a:extLst>
          </p:cNvPr>
          <p:cNvSpPr/>
          <p:nvPr/>
        </p:nvSpPr>
        <p:spPr>
          <a:xfrm>
            <a:off x="3149071" y="3510874"/>
            <a:ext cx="40635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Proof = Hamiltonian cycle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/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246DF85-0DD2-4445-ADBF-838DA1775E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324" y="4156701"/>
                <a:ext cx="1976054" cy="523220"/>
              </a:xfrm>
              <a:prstGeom prst="rect">
                <a:avLst/>
              </a:prstGeom>
              <a:blipFill>
                <a:blip r:embed="rId5"/>
                <a:stretch>
                  <a:fillRect l="-1282" r="-128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3145621" y="681095"/>
            <a:ext cx="3352480" cy="26991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2532456" y="5158933"/>
            <a:ext cx="4563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784487" y="5863730"/>
            <a:ext cx="7891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Every one of the other problems can be reduced to it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0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𝒚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quadratic residue mod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l="-417"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𝒙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𝒁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5" y="2041684"/>
                <a:ext cx="3105485" cy="523220"/>
              </a:xfrm>
              <a:prstGeom prst="rect">
                <a:avLst/>
              </a:prstGeom>
              <a:blipFill>
                <a:blip r:embed="rId5"/>
                <a:stretch>
                  <a:fillRect l="-4065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752" y="3407762"/>
                <a:ext cx="2741139" cy="954107"/>
              </a:xfrm>
              <a:prstGeom prst="rect">
                <a:avLst/>
              </a:prstGeom>
              <a:blipFill>
                <a:blip r:embed="rId6"/>
                <a:stretch>
                  <a:fillRect l="-4608" t="-65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26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quadratic residue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5190588" cy="523220"/>
              </a:xfrm>
              <a:prstGeom prst="rect">
                <a:avLst/>
              </a:prstGeom>
              <a:blipFill>
                <a:blip r:embed="rId7"/>
                <a:stretch>
                  <a:fillRect l="-2689" t="-14286" r="-14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square root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69942" cy="523220"/>
              </a:xfrm>
              <a:prstGeom prst="rect">
                <a:avLst/>
              </a:prstGeom>
              <a:blipFill>
                <a:blip r:embed="rId8"/>
                <a:stretch>
                  <a:fillRect l="-2833" t="-14286" r="-17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70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85293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any other way?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205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4292774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prove to you that I could’ve sent you a proof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if I felt like it.”</a:t>
            </a:r>
          </a:p>
        </p:txBody>
      </p:sp>
    </p:spTree>
    <p:extLst>
      <p:ext uri="{BB962C8B-B14F-4D97-AF65-F5344CB8AC3E}">
        <p14:creationId xmlns:p14="http://schemas.microsoft.com/office/powerpoint/2010/main" val="184602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084FDA-2DD0-7349-8290-23A2F5F9A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5"/>
          <a:stretch/>
        </p:blipFill>
        <p:spPr>
          <a:xfrm>
            <a:off x="2012950" y="3933056"/>
            <a:ext cx="5118100" cy="26316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5234C6-E5AC-9A4D-99D8-6AB5913D99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75656" y="1757302"/>
            <a:ext cx="1831033" cy="1498119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7DC50698-A17A-B343-BA8F-E311E16A1A22}"/>
              </a:ext>
            </a:extLst>
          </p:cNvPr>
          <p:cNvSpPr txBox="1">
            <a:spLocks noChangeArrowheads="1"/>
          </p:cNvSpPr>
          <p:nvPr/>
        </p:nvSpPr>
        <p:spPr>
          <a:xfrm>
            <a:off x="1695265" y="326698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96D3D97A-D8AB-8E4A-B736-7ECA39B6604B}"/>
              </a:ext>
            </a:extLst>
          </p:cNvPr>
          <p:cNvSpPr/>
          <p:nvPr/>
        </p:nvSpPr>
        <p:spPr>
          <a:xfrm>
            <a:off x="3690926" y="1093680"/>
            <a:ext cx="5118100" cy="1796907"/>
          </a:xfrm>
          <a:prstGeom prst="wedgeRectCallout">
            <a:avLst>
              <a:gd name="adj1" fmla="val -63969"/>
              <a:gd name="adj2" fmla="val 27573"/>
            </a:avLst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“I will not give you the square root, but I will prove to you that I could provide one if I wanted to.”</a:t>
            </a:r>
          </a:p>
        </p:txBody>
      </p:sp>
    </p:spTree>
    <p:extLst>
      <p:ext uri="{BB962C8B-B14F-4D97-AF65-F5344CB8AC3E}">
        <p14:creationId xmlns:p14="http://schemas.microsoft.com/office/powerpoint/2010/main" val="236035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1">
            <a:extLst>
              <a:ext uri="{FF2B5EF4-FFF2-40B4-BE49-F238E27FC236}">
                <a16:creationId xmlns:a16="http://schemas.microsoft.com/office/drawing/2014/main" id="{5A50F862-B1A4-0047-890E-CC0455A2D9C5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Beyond 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478F2E-F625-3240-ABB4-CAAC24C786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06030" y="1772816"/>
            <a:ext cx="915517" cy="7490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E72E76C-B5CA-224C-9947-413738387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578575" y="1826825"/>
            <a:ext cx="721904" cy="747079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95157655-C11E-2149-BDBE-F735C2BE3CE0}"/>
              </a:ext>
            </a:extLst>
          </p:cNvPr>
          <p:cNvSpPr txBox="1">
            <a:spLocks noChangeArrowheads="1"/>
          </p:cNvSpPr>
          <p:nvPr/>
        </p:nvSpPr>
        <p:spPr>
          <a:xfrm>
            <a:off x="1835696" y="251089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43103956-6E1B-C74C-B82B-9C60F1C42629}"/>
              </a:ext>
            </a:extLst>
          </p:cNvPr>
          <p:cNvSpPr txBox="1">
            <a:spLocks noChangeArrowheads="1"/>
          </p:cNvSpPr>
          <p:nvPr/>
        </p:nvSpPr>
        <p:spPr>
          <a:xfrm>
            <a:off x="5076056" y="254690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C04B5-DABB-2749-874C-982AF398F170}"/>
              </a:ext>
            </a:extLst>
          </p:cNvPr>
          <p:cNvCxnSpPr>
            <a:cxnSpLocks/>
          </p:cNvCxnSpPr>
          <p:nvPr/>
        </p:nvCxnSpPr>
        <p:spPr>
          <a:xfrm>
            <a:off x="3543233" y="1791247"/>
            <a:ext cx="2035342" cy="130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A636BB-CC7A-AD45-B57D-8CEE5B48E026}"/>
              </a:ext>
            </a:extLst>
          </p:cNvPr>
          <p:cNvCxnSpPr>
            <a:cxnSpLocks/>
          </p:cNvCxnSpPr>
          <p:nvPr/>
        </p:nvCxnSpPr>
        <p:spPr>
          <a:xfrm>
            <a:off x="3572644" y="2521876"/>
            <a:ext cx="1954578" cy="876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2C4E0-9F7D-9343-BFA8-30AD81BC7CFA}"/>
              </a:ext>
            </a:extLst>
          </p:cNvPr>
          <p:cNvCxnSpPr>
            <a:cxnSpLocks/>
          </p:cNvCxnSpPr>
          <p:nvPr/>
        </p:nvCxnSpPr>
        <p:spPr>
          <a:xfrm>
            <a:off x="3543233" y="2237172"/>
            <a:ext cx="20353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>
            <a:extLst>
              <a:ext uri="{FF2B5EF4-FFF2-40B4-BE49-F238E27FC236}">
                <a16:creationId xmlns:a16="http://schemas.microsoft.com/office/drawing/2014/main" id="{B8F223C6-0F2C-5F43-9B1E-4506125B4667}"/>
              </a:ext>
            </a:extLst>
          </p:cNvPr>
          <p:cNvSpPr/>
          <p:nvPr/>
        </p:nvSpPr>
        <p:spPr>
          <a:xfrm>
            <a:off x="2895998" y="1172863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6072322D-3ED4-C846-8423-DC933635246D}"/>
              </a:ext>
            </a:extLst>
          </p:cNvPr>
          <p:cNvSpPr/>
          <p:nvPr/>
        </p:nvSpPr>
        <p:spPr>
          <a:xfrm>
            <a:off x="6274937" y="1236088"/>
            <a:ext cx="451097" cy="572948"/>
          </a:xfrm>
          <a:prstGeom prst="wedgeRectCallout">
            <a:avLst>
              <a:gd name="adj1" fmla="val -88905"/>
              <a:gd name="adj2" fmla="val 4366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4A040-1A95-AA4A-AE0D-0045E7536F93}"/>
              </a:ext>
            </a:extLst>
          </p:cNvPr>
          <p:cNvSpPr/>
          <p:nvPr/>
        </p:nvSpPr>
        <p:spPr>
          <a:xfrm>
            <a:off x="467544" y="3356992"/>
            <a:ext cx="64643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Much more than communicating securely.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112C6A-2F79-8749-B7E5-FE8311FE56C0}"/>
              </a:ext>
            </a:extLst>
          </p:cNvPr>
          <p:cNvSpPr/>
          <p:nvPr/>
        </p:nvSpPr>
        <p:spPr>
          <a:xfrm>
            <a:off x="539552" y="407707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Interactions: proofs, computations, games.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95D271-8EA5-9141-BA12-CBC2DD67B724}"/>
              </a:ext>
            </a:extLst>
          </p:cNvPr>
          <p:cNvSpPr/>
          <p:nvPr/>
        </p:nvSpPr>
        <p:spPr>
          <a:xfrm>
            <a:off x="539552" y="474430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Adversaries: Alice or Bob, adaptively chosen.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EC39CE-E6A1-674A-A257-3C8A7F555529}"/>
              </a:ext>
            </a:extLst>
          </p:cNvPr>
          <p:cNvSpPr/>
          <p:nvPr/>
        </p:nvSpPr>
        <p:spPr>
          <a:xfrm>
            <a:off x="539552" y="5445224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Complex Properties: Correctness, Privacy, Fairness.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511C15-8EE9-5A4A-8A00-B988F6EFBE46}"/>
              </a:ext>
            </a:extLst>
          </p:cNvPr>
          <p:cNvSpPr/>
          <p:nvPr/>
        </p:nvSpPr>
        <p:spPr>
          <a:xfrm>
            <a:off x="539552" y="6184468"/>
            <a:ext cx="85689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Many Parties: this class, MIT, the internet.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8A06DE-019D-894F-BF60-6226AC14E930}"/>
              </a:ext>
            </a:extLst>
          </p:cNvPr>
          <p:cNvSpPr/>
          <p:nvPr/>
        </p:nvSpPr>
        <p:spPr>
          <a:xfrm>
            <a:off x="4283968" y="4077072"/>
            <a:ext cx="936104" cy="523220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71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Two (Necessary) New Ingredients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2C588-0447-AF46-AED0-BA7A95549084}"/>
              </a:ext>
            </a:extLst>
          </p:cNvPr>
          <p:cNvSpPr/>
          <p:nvPr/>
        </p:nvSpPr>
        <p:spPr>
          <a:xfrm>
            <a:off x="611560" y="1322765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1. Interaction: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Rather than passively reading the proof, the verifier engages in a conversation with the prover.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4619F-4567-EA44-9964-6DAB91C0B3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267744" y="4990576"/>
            <a:ext cx="864528" cy="707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A3F97-B0CA-8047-965B-737A5AC44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516216" y="4990576"/>
            <a:ext cx="648072" cy="67067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82F91F-A562-4F47-8A6E-600FBC2B0773}"/>
              </a:ext>
            </a:extLst>
          </p:cNvPr>
          <p:cNvCxnSpPr>
            <a:cxnSpLocks/>
          </p:cNvCxnSpPr>
          <p:nvPr/>
        </p:nvCxnSpPr>
        <p:spPr>
          <a:xfrm>
            <a:off x="3563888" y="4466445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1A6909-41FF-A54F-AB88-8EC81FCF4112}"/>
              </a:ext>
            </a:extLst>
          </p:cNvPr>
          <p:cNvCxnSpPr>
            <a:cxnSpLocks/>
          </p:cNvCxnSpPr>
          <p:nvPr/>
        </p:nvCxnSpPr>
        <p:spPr>
          <a:xfrm>
            <a:off x="3563888" y="5262676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2AE3CC-4B72-1B4E-A1C7-B3EE8F0A7B12}"/>
              </a:ext>
            </a:extLst>
          </p:cNvPr>
          <p:cNvCxnSpPr>
            <a:cxnSpLocks/>
          </p:cNvCxnSpPr>
          <p:nvPr/>
        </p:nvCxnSpPr>
        <p:spPr>
          <a:xfrm>
            <a:off x="3563888" y="612677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7711BE-6670-D148-BB96-137D30F5D92C}"/>
              </a:ext>
            </a:extLst>
          </p:cNvPr>
          <p:cNvCxnSpPr>
            <a:cxnSpLocks/>
          </p:cNvCxnSpPr>
          <p:nvPr/>
        </p:nvCxnSpPr>
        <p:spPr>
          <a:xfrm>
            <a:off x="3563888" y="4883009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A7FB47-E44D-394B-A3CA-32E453A76921}"/>
              </a:ext>
            </a:extLst>
          </p:cNvPr>
          <p:cNvCxnSpPr>
            <a:cxnSpLocks/>
          </p:cNvCxnSpPr>
          <p:nvPr/>
        </p:nvCxnSpPr>
        <p:spPr>
          <a:xfrm>
            <a:off x="3563888" y="5697918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FE62268-0508-EE40-94B2-16EE287BEB7F}"/>
              </a:ext>
            </a:extLst>
          </p:cNvPr>
          <p:cNvSpPr/>
          <p:nvPr/>
        </p:nvSpPr>
        <p:spPr>
          <a:xfrm>
            <a:off x="611560" y="2492896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2. Randomness: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verifier is randomized and can make a mistake with a (exponentially small) probability.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8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136737" y="1127600"/>
            <a:ext cx="1943100" cy="1943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060586" y="4709630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280195" y="621931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/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THEOREM: “there is an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k move solution to this cube”</a:t>
                </a:r>
              </a:p>
            </p:txBody>
          </p:sp>
        </mc:Choice>
        <mc:Fallback xmlns="">
          <p:sp>
            <p:nvSpPr>
              <p:cNvPr id="18" name="Rectangular Callout 17">
                <a:extLst>
                  <a:ext uri="{FF2B5EF4-FFF2-40B4-BE49-F238E27FC236}">
                    <a16:creationId xmlns:a16="http://schemas.microsoft.com/office/drawing/2014/main" id="{FEBF6320-8BA5-CD4A-B6C8-F810C881B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046008"/>
                <a:ext cx="4320480" cy="1796907"/>
              </a:xfrm>
              <a:prstGeom prst="wedgeRectCallout">
                <a:avLst>
                  <a:gd name="adj1" fmla="val -63969"/>
                  <a:gd name="adj2" fmla="val 27573"/>
                </a:avLst>
              </a:prstGeom>
              <a:blipFill>
                <a:blip r:embed="rId5"/>
                <a:stretch>
                  <a:fillRect r="-1527"/>
                </a:stretch>
              </a:blipFill>
              <a:ln w="508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6948264" y="1354118"/>
            <a:ext cx="1711796" cy="14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7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986" y="4869160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81438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911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52736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40354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884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80697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81128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78187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70960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39659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0: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15020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BE26706-4307-8341-973E-A8AD6E373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3498240" y="4809639"/>
            <a:ext cx="878518" cy="878518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45704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7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9C4B9EB9-F3DE-A244-A13E-7D6DCE99C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38" y="4857143"/>
            <a:ext cx="1414442" cy="792088"/>
          </a:xfrm>
          <a:prstGeom prst="rect">
            <a:avLst/>
          </a:prstGeom>
        </p:spPr>
      </p:pic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the idea.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AAE9-4108-2A4C-8C14-D1B9E917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795">
            <a:off x="188535" y="334011"/>
            <a:ext cx="1432142" cy="14321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3EE744-9C2F-0646-86D8-E362B852FB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71600" y="2969421"/>
            <a:ext cx="1831033" cy="1498119"/>
          </a:xfrm>
          <a:prstGeom prst="rect">
            <a:avLst/>
          </a:prstGeom>
        </p:spPr>
      </p:pic>
      <p:sp>
        <p:nvSpPr>
          <p:cNvPr id="17" name="Rectangle 63">
            <a:extLst>
              <a:ext uri="{FF2B5EF4-FFF2-40B4-BE49-F238E27FC236}">
                <a16:creationId xmlns:a16="http://schemas.microsoft.com/office/drawing/2014/main" id="{B967D732-A6E5-7D41-B2C3-09A1FD9A5A67}"/>
              </a:ext>
            </a:extLst>
          </p:cNvPr>
          <p:cNvSpPr txBox="1">
            <a:spLocks noChangeArrowheads="1"/>
          </p:cNvSpPr>
          <p:nvPr/>
        </p:nvSpPr>
        <p:spPr>
          <a:xfrm>
            <a:off x="1191209" y="447910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8CC8708-D368-4448-AEF4-CC8501ED9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926" y="1040719"/>
            <a:ext cx="1584176" cy="887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FE73F7-79E1-3F47-8229-149A60F1CAC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7584941" y="116632"/>
            <a:ext cx="1523563" cy="132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E2A5-A19A-EC47-BFC5-6DD6525418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075302" y="3428337"/>
            <a:ext cx="648072" cy="670672"/>
          </a:xfrm>
          <a:prstGeom prst="rect">
            <a:avLst/>
          </a:prstGeom>
        </p:spPr>
      </p:pic>
      <p:sp>
        <p:nvSpPr>
          <p:cNvPr id="10" name="Rectangle 63">
            <a:extLst>
              <a:ext uri="{FF2B5EF4-FFF2-40B4-BE49-F238E27FC236}">
                <a16:creationId xmlns:a16="http://schemas.microsoft.com/office/drawing/2014/main" id="{F7B7AC83-55CD-A745-BBC4-9507733731D7}"/>
              </a:ext>
            </a:extLst>
          </p:cNvPr>
          <p:cNvSpPr txBox="1">
            <a:spLocks noChangeArrowheads="1"/>
          </p:cNvSpPr>
          <p:nvPr/>
        </p:nvSpPr>
        <p:spPr>
          <a:xfrm>
            <a:off x="6547074" y="407640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2F85C-1470-744F-9254-C77C6FC101D0}"/>
              </a:ext>
            </a:extLst>
          </p:cNvPr>
          <p:cNvCxnSpPr>
            <a:cxnSpLocks/>
          </p:cNvCxnSpPr>
          <p:nvPr/>
        </p:nvCxnSpPr>
        <p:spPr>
          <a:xfrm>
            <a:off x="3474902" y="206868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52B407-656C-3140-BFBA-D4769A228E0A}"/>
              </a:ext>
            </a:extLst>
          </p:cNvPr>
          <p:cNvCxnSpPr>
            <a:cxnSpLocks/>
          </p:cNvCxnSpPr>
          <p:nvPr/>
        </p:nvCxnSpPr>
        <p:spPr>
          <a:xfrm>
            <a:off x="3474902" y="4569111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11A54C-93F6-AF47-8833-84B7FCDA32C6}"/>
              </a:ext>
            </a:extLst>
          </p:cNvPr>
          <p:cNvCxnSpPr>
            <a:cxnSpLocks/>
          </p:cNvCxnSpPr>
          <p:nvPr/>
        </p:nvCxnSpPr>
        <p:spPr>
          <a:xfrm>
            <a:off x="3474902" y="3466170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779BA0-0294-BA4D-8786-01DCC9A057B9}"/>
              </a:ext>
            </a:extLst>
          </p:cNvPr>
          <p:cNvSpPr/>
          <p:nvPr/>
        </p:nvSpPr>
        <p:spPr>
          <a:xfrm>
            <a:off x="3315469" y="2058943"/>
            <a:ext cx="27221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“Random” config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427E5-1064-1C4D-BA40-4B5C3FE57BA3}"/>
              </a:ext>
            </a:extLst>
          </p:cNvPr>
          <p:cNvSpPr/>
          <p:nvPr/>
        </p:nvSpPr>
        <p:spPr>
          <a:xfrm>
            <a:off x="3340289" y="2927642"/>
            <a:ext cx="29599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Challenge (0 or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/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1: Show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/>
                  <a:t> moves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39EA9-56DC-6E4E-8C47-54EA35DA6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003003"/>
                <a:ext cx="3206785" cy="523220"/>
              </a:xfrm>
              <a:prstGeom prst="rect">
                <a:avLst/>
              </a:prstGeom>
              <a:blipFill>
                <a:blip r:embed="rId7"/>
                <a:stretch>
                  <a:fillRect l="-393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C236E6-8732-344A-A64D-C3DF091B6A70}"/>
              </a:ext>
            </a:extLst>
          </p:cNvPr>
          <p:cNvCxnSpPr>
            <a:cxnSpLocks/>
          </p:cNvCxnSpPr>
          <p:nvPr/>
        </p:nvCxnSpPr>
        <p:spPr>
          <a:xfrm>
            <a:off x="4427984" y="5233687"/>
            <a:ext cx="792088" cy="319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EB01C09-454B-AB43-AB34-DA443C371D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4" r="18951"/>
          <a:stretch/>
        </p:blipFill>
        <p:spPr>
          <a:xfrm>
            <a:off x="5358589" y="4904293"/>
            <a:ext cx="869595" cy="75695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38062CE-1878-D744-A1CE-EC42E3D44E7F}"/>
              </a:ext>
            </a:extLst>
          </p:cNvPr>
          <p:cNvGrpSpPr/>
          <p:nvPr/>
        </p:nvGrpSpPr>
        <p:grpSpPr>
          <a:xfrm>
            <a:off x="470724" y="5866828"/>
            <a:ext cx="8349747" cy="954107"/>
            <a:chOff x="470724" y="5866828"/>
            <a:chExt cx="8349747" cy="954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/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b="1" dirty="0"/>
                    <a:t>POINT IS THIS</a:t>
                  </a:r>
                  <a:r>
                    <a:rPr lang="en-US" sz="2800" dirty="0"/>
                    <a:t>: If the prover can do both consistently, then there exist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2800" dirty="0"/>
                    <a:t> moves that map        to  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FFFA65DB-5158-2347-8C57-BCDA6718A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24" y="5866828"/>
                  <a:ext cx="8349747" cy="954107"/>
                </a:xfrm>
                <a:prstGeom prst="rect">
                  <a:avLst/>
                </a:prstGeom>
                <a:blipFill>
                  <a:blip r:embed="rId8"/>
                  <a:stretch>
                    <a:fillRect l="-1515" t="-6494" b="-155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E81324-2B05-7B41-BAB5-8DECCCDC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922795">
              <a:off x="5644918" y="6353742"/>
              <a:ext cx="412494" cy="4124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0C006A-B8D4-8D4B-A8ED-03291540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84" r="18951"/>
            <a:stretch/>
          </p:blipFill>
          <p:spPr>
            <a:xfrm>
              <a:off x="6665814" y="6374377"/>
              <a:ext cx="426466" cy="371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299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56908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44520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42171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860666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2081501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919377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348880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549017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957631"/>
            <a:ext cx="1831033" cy="14981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96888" y="5643245"/>
            <a:ext cx="264752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Probabilistic </a:t>
            </a:r>
            <a:b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</a:b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56383A-3036-7946-B410-B43EACEBBE54}"/>
              </a:ext>
            </a:extLst>
          </p:cNvPr>
          <p:cNvSpPr/>
          <p:nvPr/>
        </p:nvSpPr>
        <p:spPr>
          <a:xfrm>
            <a:off x="631618" y="5858689"/>
            <a:ext cx="2991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Comp. Unbounded</a:t>
            </a:r>
            <a:endParaRPr 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501008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957631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4084802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573016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80A842-5AF4-2C4A-8862-6FF67A7935CA}"/>
              </a:ext>
            </a:extLst>
          </p:cNvPr>
          <p:cNvCxnSpPr/>
          <p:nvPr/>
        </p:nvCxnSpPr>
        <p:spPr>
          <a:xfrm>
            <a:off x="2899885" y="4725144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4181767"/>
                <a:ext cx="620554" cy="523220"/>
              </a:xfrm>
              <a:prstGeom prst="rect">
                <a:avLst/>
              </a:prstGeom>
              <a:blipFill>
                <a:blip r:embed="rId8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/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2D725B-B785-0643-BCB7-C06478547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269" y="4880236"/>
                <a:ext cx="5357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81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88998" y="311278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51135" y="399572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60770" y="37608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240436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908720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>
            <a:cxnSpLocks/>
            <a:endCxn id="10" idx="0"/>
          </p:cNvCxnSpPr>
          <p:nvPr/>
        </p:nvCxnSpPr>
        <p:spPr>
          <a:xfrm rot="16200000" flipH="1">
            <a:off x="5225447" y="1625200"/>
            <a:ext cx="1832500" cy="114267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5400000">
            <a:off x="1786653" y="1463076"/>
            <a:ext cx="1257847" cy="101574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/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5048EC-E8E9-3041-AC39-4DB594638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892579"/>
                <a:ext cx="625684" cy="523220"/>
              </a:xfrm>
              <a:prstGeom prst="rect">
                <a:avLst/>
              </a:prstGeom>
              <a:blipFill>
                <a:blip r:embed="rId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76102" y="2092716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5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28301" y="2501330"/>
            <a:ext cx="1831033" cy="14981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46482-8CE7-1242-BB30-A06E5845BE46}"/>
              </a:ext>
            </a:extLst>
          </p:cNvPr>
          <p:cNvCxnSpPr/>
          <p:nvPr/>
        </p:nvCxnSpPr>
        <p:spPr>
          <a:xfrm>
            <a:off x="2923448" y="3044707"/>
            <a:ext cx="2880320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/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710FB9-B277-2E45-B433-A7D84DAE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484" y="2501330"/>
                <a:ext cx="625684" cy="523220"/>
              </a:xfrm>
              <a:prstGeom prst="rect">
                <a:avLst/>
              </a:prstGeom>
              <a:blipFill>
                <a:blip r:embed="rId6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7E7D55-BA55-7B49-98FD-19FE051CE6FA}"/>
              </a:ext>
            </a:extLst>
          </p:cNvPr>
          <p:cNvCxnSpPr/>
          <p:nvPr/>
        </p:nvCxnSpPr>
        <p:spPr>
          <a:xfrm>
            <a:off x="2923836" y="3628501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/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9F06828-4EDC-A243-BF76-4EF2BB165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373" y="3116715"/>
                <a:ext cx="633955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/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5DBFC61-5EC5-1E49-8650-D4AE18196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921" y="3548763"/>
                <a:ext cx="5357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/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unbounded P and 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V always accepts.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b="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dirty="0">
                    <a:solidFill>
                      <a:srgbClr val="0000FF"/>
                    </a:solidFill>
                  </a:rPr>
                  <a:t>regardless of the cheating prover strategy</a:t>
                </a:r>
                <a:r>
                  <a:rPr lang="en-US" sz="2700" dirty="0">
                    <a:solidFill>
                      <a:schemeClr val="tx1"/>
                    </a:solidFill>
                  </a:rPr>
                  <a:t>, V accepts with negl</a:t>
                </a:r>
                <a:r>
                  <a:rPr lang="en-US" sz="2700" dirty="0"/>
                  <a:t>igible</a:t>
                </a:r>
                <a:r>
                  <a:rPr lang="en-US" sz="2700" dirty="0">
                    <a:solidFill>
                      <a:schemeClr val="tx1"/>
                    </a:solidFill>
                  </a:rPr>
                  <a:t> probability.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FACFD81-2FF5-BF4A-B2FC-EA3788B7E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08" y="4509120"/>
                <a:ext cx="8928992" cy="2231380"/>
              </a:xfrm>
              <a:prstGeom prst="rect">
                <a:avLst/>
              </a:prstGeom>
              <a:blipFill>
                <a:blip r:embed="rId9"/>
                <a:stretch>
                  <a:fillRect l="-1273" t="-2222" b="-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09E2323B-023F-884E-9B7D-3D4FF754D34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2010778" y="1925960"/>
            <a:ext cx="876218" cy="1143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836FE1-91D7-9546-96B5-F09D83CE9DD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683568" y="1853952"/>
            <a:ext cx="864096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1619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1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Interactive Proofs for a Language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116632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69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F89DC5A-5DC3-A344-BC87-62A712F2F1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94" y="1077751"/>
            <a:ext cx="3508412" cy="1907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𝓘</m:t>
                    </m:r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probabilistic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P</m:t>
                            </m:r>
                            <m:r>
                              <a:rPr lang="en-US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7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7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there is a negligible function</a:t>
                </a:r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negl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700" b="1" dirty="0" err="1">
                    <a:solidFill>
                      <a:schemeClr val="tx1"/>
                    </a:solidFill>
                  </a:rPr>
                  <a:t>s.t.</a:t>
                </a:r>
                <a:r>
                  <a:rPr lang="en-US" sz="2700" b="1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27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7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7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</m:ctrlPr>
                              </m:sSup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𝑃</m:t>
                                </m:r>
                              </m:e>
                              <m:sup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 Unicode MS" pitchFamily="34" charset="-128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sz="2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𝑉</m:t>
                            </m:r>
                          </m:e>
                        </m:d>
                        <m:d>
                          <m:dPr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𝑥</m:t>
                            </m:r>
                          </m:e>
                        </m:d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=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𝑎𝑐𝑐𝑒𝑝𝑡</m:t>
                        </m:r>
                      </m:e>
                    </m:d>
                    <m:r>
                      <a:rPr lang="en-US" sz="26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≤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EC3358-B77C-1649-BA19-D9F8EABB1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093154"/>
              </a:xfrm>
              <a:prstGeom prst="rect">
                <a:avLst/>
              </a:prstGeom>
              <a:blipFill>
                <a:blip r:embed="rId5"/>
                <a:stretch>
                  <a:fillRect l="-1132" t="-1619" r="-707" b="-405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/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700" b="1" dirty="0">
                    <a:solidFill>
                      <a:srgbClr val="FF0000"/>
                    </a:solidFill>
                  </a:rPr>
                  <a:t>Equivalent as long as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𝒄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−</m:t>
                    </m:r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𝐬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≥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1/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poly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λ</m:t>
                    </m:r>
                    <m: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EE12E8F-9BD5-8946-A120-FAE22EA3F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223896"/>
                <a:ext cx="6007863" cy="523220"/>
              </a:xfrm>
              <a:prstGeom prst="rect">
                <a:avLst/>
              </a:prstGeom>
              <a:blipFill>
                <a:blip r:embed="rId6"/>
                <a:stretch>
                  <a:fillRect l="-1899" t="-9524" r="-422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8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4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Completeness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the verifier accepts the proof with probability 1.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669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/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CF71077-9488-BF48-8431-F21E3CA3D2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74" y="3049796"/>
                <a:ext cx="6048322" cy="530915"/>
              </a:xfrm>
              <a:prstGeom prst="rect">
                <a:avLst/>
              </a:prstGeom>
              <a:blipFill>
                <a:blip r:embed="rId4"/>
                <a:stretch>
                  <a:fillRect r="-210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043608" y="3769876"/>
            <a:ext cx="684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So, the verifier’s check passes and he accepts.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648500" y="239190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4186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Classical 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3" name="Group 25">
            <a:extLst>
              <a:ext uri="{FF2B5EF4-FFF2-40B4-BE49-F238E27FC236}">
                <a16:creationId xmlns:a16="http://schemas.microsoft.com/office/drawing/2014/main" id="{93875652-FB6F-0247-A427-DE853344E90B}"/>
              </a:ext>
            </a:extLst>
          </p:cNvPr>
          <p:cNvGrpSpPr>
            <a:grpSpLocks/>
          </p:cNvGrpSpPr>
          <p:nvPr/>
        </p:nvGrpSpPr>
        <p:grpSpPr bwMode="auto">
          <a:xfrm>
            <a:off x="-108520" y="1380470"/>
            <a:ext cx="2162970" cy="2378344"/>
            <a:chOff x="248" y="487"/>
            <a:chExt cx="1352" cy="1761"/>
          </a:xfrm>
        </p:grpSpPr>
        <p:pic>
          <p:nvPicPr>
            <p:cNvPr id="14" name="Picture 19" descr="ANd9GcQx6wS7NPlkLm8mAdr4lXUhau5BT_ekBzy6kq3YA8YSvhSkBM4&amp;t=1&amp;usg=__hf0UJsuMEJCSIj72ZtxbmVWnlGU=">
              <a:extLst>
                <a:ext uri="{FF2B5EF4-FFF2-40B4-BE49-F238E27FC236}">
                  <a16:creationId xmlns:a16="http://schemas.microsoft.com/office/drawing/2014/main" id="{5AF9E832-784C-7240-B892-304393005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17" y="487"/>
              <a:ext cx="1038" cy="1746"/>
            </a:xfrm>
            <a:prstGeom prst="rect">
              <a:avLst/>
            </a:prstGeom>
            <a:noFill/>
          </p:spPr>
        </p:pic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0CE580EF-1BA2-E447-856F-EEAAC0DB3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744"/>
              <a:ext cx="1352" cy="504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pic>
        <p:nvPicPr>
          <p:cNvPr id="16" name="Picture 15" descr="1-karl-friedrich-gauss-granger.jpg">
            <a:extLst>
              <a:ext uri="{FF2B5EF4-FFF2-40B4-BE49-F238E27FC236}">
                <a16:creationId xmlns:a16="http://schemas.microsoft.com/office/drawing/2014/main" id="{48206F75-5756-D849-A5EC-EDD4EA03E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1410025"/>
            <a:ext cx="1440160" cy="1805214"/>
          </a:xfrm>
          <a:prstGeom prst="rect">
            <a:avLst/>
          </a:prstGeom>
        </p:spPr>
      </p:pic>
      <p:pic>
        <p:nvPicPr>
          <p:cNvPr id="17" name="Picture 16" descr="n83fermat-jpg.jpg">
            <a:extLst>
              <a:ext uri="{FF2B5EF4-FFF2-40B4-BE49-F238E27FC236}">
                <a16:creationId xmlns:a16="http://schemas.microsoft.com/office/drawing/2014/main" id="{110089D8-C7C3-2F4C-B319-E97C22F3D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410025"/>
            <a:ext cx="1660623" cy="16828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2F88FB-CD94-7845-8464-4C7D5B9FE19D}"/>
              </a:ext>
            </a:extLst>
          </p:cNvPr>
          <p:cNvSpPr txBox="1"/>
          <p:nvPr/>
        </p:nvSpPr>
        <p:spPr>
          <a:xfrm>
            <a:off x="-622300" y="438307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E10AD49-7A9A-D547-989F-14D67AB85D6D}"/>
              </a:ext>
            </a:extLst>
          </p:cNvPr>
          <p:cNvSpPr>
            <a:spLocks/>
          </p:cNvSpPr>
          <p:nvPr/>
        </p:nvSpPr>
        <p:spPr bwMode="auto">
          <a:xfrm>
            <a:off x="679129" y="3565539"/>
            <a:ext cx="7848872" cy="490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solidFill>
                  <a:srgbClr val="C00000"/>
                </a:solidFill>
                <a:cs typeface="Arial" charset="0"/>
              </a:rPr>
              <a:t>Prover writes down a string (proof); Verifier checks. 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52F0412B-871A-E241-9E2F-3DCC19C92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80" y="4848497"/>
            <a:ext cx="571500" cy="1257300"/>
          </a:xfrm>
          <a:prstGeom prst="rtTriangl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3E3C5468-7D3A-0F45-B74F-C003562E6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4314" y="5315934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a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B79DD52F-DF8A-AA42-B596-B05F99B1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464" y="613748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 dirty="0"/>
              <a:t>b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437AA37-757B-B24D-8C59-50E6448B9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7780" y="5178697"/>
            <a:ext cx="876300" cy="4873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buClrTx/>
              <a:buSzTx/>
              <a:buFontTx/>
              <a:buNone/>
            </a:pPr>
            <a:r>
              <a:rPr lang="en-US"/>
              <a:t>a</a:t>
            </a:r>
            <a:r>
              <a:rPr lang="en-US" baseline="30000"/>
              <a:t>2</a:t>
            </a:r>
            <a:r>
              <a:rPr lang="en-US"/>
              <a:t>+b</a:t>
            </a:r>
            <a:r>
              <a:rPr lang="en-US" baseline="30000"/>
              <a:t>2</a:t>
            </a:r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1AD2FBDE-3686-D646-811B-A7BB1683B021}"/>
              </a:ext>
            </a:extLst>
          </p:cNvPr>
          <p:cNvSpPr>
            <a:spLocks/>
          </p:cNvSpPr>
          <p:nvPr/>
        </p:nvSpPr>
        <p:spPr bwMode="auto">
          <a:xfrm>
            <a:off x="2409480" y="5086622"/>
            <a:ext cx="1303338" cy="549275"/>
          </a:xfrm>
          <a:custGeom>
            <a:avLst/>
            <a:gdLst/>
            <a:ahLst/>
            <a:cxnLst>
              <a:cxn ang="0">
                <a:pos x="0" y="130"/>
              </a:cxn>
              <a:cxn ang="0">
                <a:pos x="32" y="202"/>
              </a:cxn>
              <a:cxn ang="0">
                <a:pos x="72" y="250"/>
              </a:cxn>
              <a:cxn ang="0">
                <a:pos x="96" y="298"/>
              </a:cxn>
              <a:cxn ang="0">
                <a:pos x="128" y="378"/>
              </a:cxn>
              <a:cxn ang="0">
                <a:pos x="168" y="474"/>
              </a:cxn>
              <a:cxn ang="0">
                <a:pos x="216" y="410"/>
              </a:cxn>
              <a:cxn ang="0">
                <a:pos x="224" y="74"/>
              </a:cxn>
              <a:cxn ang="0">
                <a:pos x="520" y="66"/>
              </a:cxn>
              <a:cxn ang="0">
                <a:pos x="616" y="50"/>
              </a:cxn>
              <a:cxn ang="0">
                <a:pos x="760" y="42"/>
              </a:cxn>
              <a:cxn ang="0">
                <a:pos x="824" y="162"/>
              </a:cxn>
            </a:cxnLst>
            <a:rect l="0" t="0" r="r" b="b"/>
            <a:pathLst>
              <a:path w="845" h="474">
                <a:moveTo>
                  <a:pt x="0" y="130"/>
                </a:moveTo>
                <a:cubicBezTo>
                  <a:pt x="7" y="152"/>
                  <a:pt x="19" y="183"/>
                  <a:pt x="32" y="202"/>
                </a:cubicBezTo>
                <a:cubicBezTo>
                  <a:pt x="67" y="255"/>
                  <a:pt x="46" y="198"/>
                  <a:pt x="72" y="250"/>
                </a:cubicBezTo>
                <a:cubicBezTo>
                  <a:pt x="105" y="316"/>
                  <a:pt x="50" y="229"/>
                  <a:pt x="96" y="298"/>
                </a:cubicBezTo>
                <a:cubicBezTo>
                  <a:pt x="104" y="331"/>
                  <a:pt x="115" y="349"/>
                  <a:pt x="128" y="378"/>
                </a:cubicBezTo>
                <a:cubicBezTo>
                  <a:pt x="144" y="415"/>
                  <a:pt x="147" y="442"/>
                  <a:pt x="168" y="474"/>
                </a:cubicBezTo>
                <a:cubicBezTo>
                  <a:pt x="197" y="455"/>
                  <a:pt x="197" y="438"/>
                  <a:pt x="216" y="410"/>
                </a:cubicBezTo>
                <a:cubicBezTo>
                  <a:pt x="219" y="298"/>
                  <a:pt x="150" y="158"/>
                  <a:pt x="224" y="74"/>
                </a:cubicBezTo>
                <a:cubicBezTo>
                  <a:pt x="289" y="0"/>
                  <a:pt x="421" y="72"/>
                  <a:pt x="520" y="66"/>
                </a:cubicBezTo>
                <a:cubicBezTo>
                  <a:pt x="552" y="64"/>
                  <a:pt x="584" y="52"/>
                  <a:pt x="616" y="50"/>
                </a:cubicBezTo>
                <a:cubicBezTo>
                  <a:pt x="664" y="47"/>
                  <a:pt x="712" y="45"/>
                  <a:pt x="760" y="42"/>
                </a:cubicBezTo>
                <a:cubicBezTo>
                  <a:pt x="845" y="56"/>
                  <a:pt x="824" y="75"/>
                  <a:pt x="824" y="16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" name="AutoShape 13">
            <a:extLst>
              <a:ext uri="{FF2B5EF4-FFF2-40B4-BE49-F238E27FC236}">
                <a16:creationId xmlns:a16="http://schemas.microsoft.com/office/drawing/2014/main" id="{107A4372-BCF5-EF4E-9110-61B0D528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4639686"/>
            <a:ext cx="2438400" cy="1693069"/>
          </a:xfrm>
          <a:prstGeom prst="verticalScroll">
            <a:avLst>
              <a:gd name="adj" fmla="val 12500"/>
            </a:avLst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/>
              <a:t>Axiom 1</a:t>
            </a:r>
          </a:p>
          <a:p>
            <a:r>
              <a:rPr lang="en-US" dirty="0"/>
              <a:t>Axiom 2</a:t>
            </a:r>
          </a:p>
          <a:p>
            <a:r>
              <a:rPr lang="en-US" dirty="0"/>
              <a:t>Axiom 1⇒A</a:t>
            </a:r>
          </a:p>
          <a:p>
            <a:r>
              <a:rPr lang="en-US" dirty="0"/>
              <a:t>A⇒B</a:t>
            </a:r>
          </a:p>
          <a:p>
            <a:r>
              <a:rPr lang="en-US" dirty="0"/>
              <a:t>QED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1CB7-73BC-984D-BE21-5B21DCBA22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1410024"/>
            <a:ext cx="1349434" cy="1682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821-F7C3-A543-959C-BB81510B7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459746"/>
            <a:ext cx="1658553" cy="158337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651D543-8D17-6043-966D-F26976A3756C}"/>
              </a:ext>
            </a:extLst>
          </p:cNvPr>
          <p:cNvSpPr>
            <a:spLocks/>
          </p:cNvSpPr>
          <p:nvPr/>
        </p:nvSpPr>
        <p:spPr bwMode="auto">
          <a:xfrm>
            <a:off x="5508104" y="3037652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Steve Cook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72C2D2-CCED-AC45-ADF6-B8CD4871AACB}"/>
              </a:ext>
            </a:extLst>
          </p:cNvPr>
          <p:cNvSpPr>
            <a:spLocks/>
          </p:cNvSpPr>
          <p:nvPr/>
        </p:nvSpPr>
        <p:spPr bwMode="auto">
          <a:xfrm>
            <a:off x="7164288" y="3019565"/>
            <a:ext cx="1363713" cy="39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1600" dirty="0">
                <a:cs typeface="Arial" charset="0"/>
              </a:rPr>
              <a:t>Leonid Levin</a:t>
            </a:r>
          </a:p>
        </p:txBody>
      </p:sp>
    </p:spTree>
    <p:extLst>
      <p:ext uri="{BB962C8B-B14F-4D97-AF65-F5344CB8AC3E}">
        <p14:creationId xmlns:p14="http://schemas.microsoft.com/office/powerpoint/2010/main" val="424297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/>
      <p:bldP spid="23" grpId="0"/>
      <p:bldP spid="24" grpId="0"/>
      <p:bldP spid="25" grpId="0" animBg="1"/>
      <p:bldP spid="2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1/2.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954107"/>
              </a:xfrm>
              <a:prstGeom prst="rect">
                <a:avLst/>
              </a:prstGeom>
              <a:blipFill>
                <a:blip r:embed="rId3"/>
                <a:stretch>
                  <a:fillRect l="-151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Suppose the verifier accepts with probability &gt; 1/2.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/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Then, there is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 prover produces  </a:t>
                </a:r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E19B54A-4596-374F-A894-985E762E4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84" y="3071259"/>
                <a:ext cx="7920880" cy="523220"/>
              </a:xfrm>
              <a:prstGeom prst="rect">
                <a:avLst/>
              </a:prstGeom>
              <a:blipFill>
                <a:blip r:embed="rId4"/>
                <a:stretch>
                  <a:fillRect l="-1763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/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7614ADC-3618-0944-AFE8-D86F3CB8D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452" y="3738495"/>
                <a:ext cx="3318664" cy="531684"/>
              </a:xfrm>
              <a:prstGeom prst="rect">
                <a:avLst/>
              </a:prstGeom>
              <a:blipFill>
                <a:blip r:embed="rId5"/>
                <a:stretch>
                  <a:fillRect r="-38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/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𝑠𝑦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BD742-466A-2D46-8F38-20D2020B0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294" y="4334119"/>
                <a:ext cx="3509550" cy="528222"/>
              </a:xfrm>
              <a:prstGeom prst="rect">
                <a:avLst/>
              </a:prstGeom>
              <a:blipFill>
                <a:blip r:embed="rId6"/>
                <a:stretch>
                  <a:fillRect r="-722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/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This means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/>
                  <a:t>, which tells us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7D15174-9F42-F343-A8C9-40E43B6C7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32" y="5077355"/>
                <a:ext cx="8650055" cy="954107"/>
              </a:xfrm>
              <a:prstGeom prst="rect">
                <a:avLst/>
              </a:prstGeom>
              <a:blipFill>
                <a:blip r:embed="rId7"/>
                <a:stretch>
                  <a:fillRect l="-1464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Interactive Proof for QR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294477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294477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2575084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468454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3629813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1979169"/>
                <a:ext cx="2969501" cy="546496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059289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118932"/>
                <a:ext cx="2376264" cy="523220"/>
              </a:xfrm>
              <a:prstGeom prst="rect">
                <a:avLst/>
              </a:prstGeom>
              <a:blipFill>
                <a:blip r:embed="rId6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230581"/>
                <a:ext cx="3240360" cy="977383"/>
              </a:xfrm>
              <a:prstGeom prst="rect">
                <a:avLst/>
              </a:prstGeom>
              <a:blipFill>
                <a:blip r:embed="rId7"/>
                <a:stretch>
                  <a:fillRect l="-3488" t="-6329" b="-11392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=1: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4" y="4705980"/>
                <a:ext cx="2628375" cy="523220"/>
              </a:xfrm>
              <a:prstGeom prst="rect">
                <a:avLst/>
              </a:prstGeom>
              <a:blipFill>
                <a:blip r:embed="rId8"/>
                <a:stretch>
                  <a:fillRect l="-480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/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{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quadratic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residue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mod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4E001C-8838-434F-8A0F-64ADF8EEB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42" y="1183022"/>
                <a:ext cx="6966266" cy="523220"/>
              </a:xfrm>
              <a:prstGeom prst="rect">
                <a:avLst/>
              </a:prstGeom>
              <a:blipFill>
                <a:blip r:embed="rId9"/>
                <a:stretch>
                  <a:fillRect l="-364" t="-14286" r="-72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2735342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2735342"/>
                <a:ext cx="1176219" cy="523220"/>
              </a:xfrm>
              <a:prstGeom prst="rect">
                <a:avLst/>
              </a:prstGeom>
              <a:blipFill>
                <a:blip r:embed="rId11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/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REPEAT sequentially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times.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B2AF88B-0086-094E-AF8F-98C5ED974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578016"/>
                <a:ext cx="4392488" cy="523220"/>
              </a:xfrm>
              <a:prstGeom prst="rect">
                <a:avLst/>
              </a:prstGeom>
              <a:blipFill>
                <a:blip r:embed="rId12"/>
                <a:stretch>
                  <a:fillRect l="-2586" t="-11364" r="-1149" b="-25000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46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Soundness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/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Claim: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 then for every cheating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, the verifier accepts with probability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(</m:t>
                        </m:r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)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62DEE44-AFD5-4E46-AEBB-93C2E0DC7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25034"/>
                <a:ext cx="8352928" cy="1131592"/>
              </a:xfrm>
              <a:prstGeom prst="rect">
                <a:avLst/>
              </a:prstGeom>
              <a:blipFill>
                <a:blip r:embed="rId3"/>
                <a:stretch>
                  <a:fillRect l="-1517" t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0D522BA0-D380-AF4B-80D5-F5573DD0B0BD}"/>
              </a:ext>
            </a:extLst>
          </p:cNvPr>
          <p:cNvSpPr/>
          <p:nvPr/>
        </p:nvSpPr>
        <p:spPr>
          <a:xfrm>
            <a:off x="1331640" y="234817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C15AAD-5A6F-774D-B97F-E97E82B6BAC9}"/>
              </a:ext>
            </a:extLst>
          </p:cNvPr>
          <p:cNvSpPr/>
          <p:nvPr/>
        </p:nvSpPr>
        <p:spPr>
          <a:xfrm>
            <a:off x="288460" y="2348174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Proof: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870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is Zero-Knowledge.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C2F19-2593-884E-ABE4-D62CCCD653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331640" y="3726525"/>
            <a:ext cx="864528" cy="7073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78B4DD-0195-F240-8844-DEEFD1D99A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5939723" y="3726525"/>
            <a:ext cx="648072" cy="67067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5D70A6-6799-F44D-BEA5-83DAE2E53625}"/>
              </a:ext>
            </a:extLst>
          </p:cNvPr>
          <p:cNvCxnSpPr>
            <a:cxnSpLocks/>
          </p:cNvCxnSpPr>
          <p:nvPr/>
        </p:nvCxnSpPr>
        <p:spPr>
          <a:xfrm>
            <a:off x="2854588" y="3007132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839A0E-12EC-4844-B11C-70CD42C34073}"/>
              </a:ext>
            </a:extLst>
          </p:cNvPr>
          <p:cNvCxnSpPr>
            <a:cxnSpLocks/>
          </p:cNvCxnSpPr>
          <p:nvPr/>
        </p:nvCxnSpPr>
        <p:spPr>
          <a:xfrm>
            <a:off x="2937851" y="5116590"/>
            <a:ext cx="2376264" cy="31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EA78DD-C7A2-EC45-AC57-701885A57407}"/>
              </a:ext>
            </a:extLst>
          </p:cNvPr>
          <p:cNvCxnSpPr>
            <a:cxnSpLocks/>
          </p:cNvCxnSpPr>
          <p:nvPr/>
        </p:nvCxnSpPr>
        <p:spPr>
          <a:xfrm>
            <a:off x="2854588" y="4061861"/>
            <a:ext cx="2376264" cy="3194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/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52E1E9E-62F4-7841-B939-F0ABD0B36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969" y="2411217"/>
                <a:ext cx="2969501" cy="523220"/>
              </a:xfrm>
              <a:prstGeom prst="rect">
                <a:avLst/>
              </a:prstGeom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/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{0,1}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6EE787-6F9E-A544-8161-182EE3223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347" y="3491337"/>
                <a:ext cx="2969501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/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b=0: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0490C4-8FAF-6447-A909-355AE2AE2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4550980"/>
                <a:ext cx="2158048" cy="523220"/>
              </a:xfrm>
              <a:prstGeom prst="rect">
                <a:avLst/>
              </a:prstGeom>
              <a:blipFill>
                <a:blip r:embed="rId6"/>
                <a:stretch>
                  <a:fillRect l="-584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/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Check: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FC924F1-ED52-104A-9AF7-B022A9D42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662629"/>
                <a:ext cx="2987824" cy="961802"/>
              </a:xfrm>
              <a:prstGeom prst="rect">
                <a:avLst/>
              </a:prstGeom>
              <a:blipFill>
                <a:blip r:embed="rId7"/>
                <a:stretch>
                  <a:fillRect l="-3782" t="-6329" r="-1681" b="-10127"/>
                </a:stretch>
              </a:blipFill>
              <a:ln w="25400"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/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b=1: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5008447-6CC3-4D41-9460-9762324DB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395" y="5138028"/>
                <a:ext cx="2376264" cy="523220"/>
              </a:xfrm>
              <a:prstGeom prst="rect">
                <a:avLst/>
              </a:prstGeom>
              <a:blipFill>
                <a:blip r:embed="rId8"/>
                <a:stretch>
                  <a:fillRect l="-53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74E001C-8838-434F-8A0F-64ADF8EEB5B5}"/>
              </a:ext>
            </a:extLst>
          </p:cNvPr>
          <p:cNvSpPr/>
          <p:nvPr/>
        </p:nvSpPr>
        <p:spPr>
          <a:xfrm>
            <a:off x="2352013" y="1199264"/>
            <a:ext cx="4038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/>
              <a:t>But what does that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/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3B33218-F4B4-4C4B-AC89-7CA6DE2B63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4" y="3167390"/>
                <a:ext cx="1176219" cy="523220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/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6B09C-F8CB-D447-9145-2EC30AC43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70" y="3167390"/>
                <a:ext cx="1176219" cy="523220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92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After the interaction,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knows: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59" y="1556792"/>
                <a:ext cx="7416824" cy="584775"/>
              </a:xfrm>
              <a:prstGeom prst="rect">
                <a:avLst/>
              </a:prstGeom>
              <a:blipFill>
                <a:blip r:embed="rId3"/>
                <a:stretch>
                  <a:fillRect l="-205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E3EF1F-CDC8-3249-AF37-F3C8795DC678}"/>
              </a:ext>
            </a:extLst>
          </p:cNvPr>
          <p:cNvSpPr/>
          <p:nvPr/>
        </p:nvSpPr>
        <p:spPr>
          <a:xfrm>
            <a:off x="1331640" y="2196153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theorem is true; 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CA900-8731-6A46-90AB-71DE279E80FA}"/>
              </a:ext>
            </a:extLst>
          </p:cNvPr>
          <p:cNvSpPr/>
          <p:nvPr/>
        </p:nvSpPr>
        <p:spPr>
          <a:xfrm>
            <a:off x="1331640" y="2844225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view</a:t>
            </a:r>
            <a:r>
              <a:rPr lang="en-US" sz="3200" dirty="0"/>
              <a:t> of the interaction </a:t>
            </a:r>
          </a:p>
          <a:p>
            <a:pPr lvl="1"/>
            <a:r>
              <a:rPr lang="en-US" sz="3200" dirty="0"/>
              <a:t>	(= transcript + coins of 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/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gives zero knowledge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68" y="4065772"/>
                <a:ext cx="7416824" cy="584775"/>
              </a:xfrm>
              <a:prstGeom prst="rect">
                <a:avLst/>
              </a:prstGeom>
              <a:blipFill>
                <a:blip r:embed="rId4"/>
                <a:stretch>
                  <a:fillRect l="-684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BC4CAD-78D3-C346-AB1D-9EA68BD4CE1E}"/>
              </a:ext>
            </a:extLst>
          </p:cNvPr>
          <p:cNvSpPr/>
          <p:nvPr/>
        </p:nvSpPr>
        <p:spPr>
          <a:xfrm>
            <a:off x="1331640" y="47948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the theorem is true, the view gives V nothing that he couldn’t have obtained on his own without interacting with P.</a:t>
            </a:r>
          </a:p>
        </p:txBody>
      </p:sp>
    </p:spTree>
    <p:extLst>
      <p:ext uri="{BB962C8B-B14F-4D97-AF65-F5344CB8AC3E}">
        <p14:creationId xmlns:p14="http://schemas.microsoft.com/office/powerpoint/2010/main" val="710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generate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416824" cy="1569660"/>
              </a:xfrm>
              <a:prstGeom prst="rect">
                <a:avLst/>
              </a:prstGeom>
              <a:blipFill>
                <a:blip r:embed="rId3"/>
                <a:stretch>
                  <a:fillRect l="-2051" t="-4800" r="-2393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96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“simulate”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143870"/>
                <a:ext cx="7632848" cy="1569660"/>
              </a:xfrm>
              <a:prstGeom prst="rect">
                <a:avLst/>
              </a:prstGeom>
              <a:blipFill>
                <a:blip r:embed="rId3"/>
                <a:stretch>
                  <a:fillRect l="-1993" t="-4800" r="-664" b="-1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Simulation Paradigm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5E37-2C6A-0A42-BF86-2A1A3AA3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5364088" y="4524277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FBE4-74EA-D24C-8C09-6A987B20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172" y="2103239"/>
            <a:ext cx="1080250" cy="111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/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ranscript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b="0" dirty="0"/>
                  <a:t>Coins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900" y="4923803"/>
                <a:ext cx="3600400" cy="1446550"/>
              </a:xfrm>
              <a:prstGeom prst="rect">
                <a:avLst/>
              </a:prstGeom>
              <a:blipFill>
                <a:blip r:embed="rId5"/>
                <a:stretch>
                  <a:fillRect l="-1056" b="-1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/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PPT “simulator”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57" y="1383159"/>
                <a:ext cx="2467407" cy="461665"/>
              </a:xfrm>
              <a:prstGeom prst="rect">
                <a:avLst/>
              </a:prstGeom>
              <a:blipFill>
                <a:blip r:embed="rId6"/>
                <a:stretch>
                  <a:fillRect l="-3590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/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422" y="2054504"/>
                <a:ext cx="1033167" cy="461665"/>
              </a:xfrm>
              <a:prstGeom prst="rect">
                <a:avLst/>
              </a:prstGeom>
              <a:blipFill>
                <a:blip r:embed="rId7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E17614-4743-EA4A-A194-30B34CA26802}"/>
              </a:ext>
            </a:extLst>
          </p:cNvPr>
          <p:cNvSpPr/>
          <p:nvPr/>
        </p:nvSpPr>
        <p:spPr>
          <a:xfrm>
            <a:off x="5364088" y="1383159"/>
            <a:ext cx="3535501" cy="2266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/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37" y="1983008"/>
                <a:ext cx="360040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/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23803"/>
                <a:ext cx="36004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2AF753-A917-6346-A986-373326DC7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584114" y="1983008"/>
            <a:ext cx="246740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zero-knowledge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PPT</a:t>
                </a:r>
                <a:r>
                  <a:rPr lang="en-US" sz="3200" dirty="0"/>
                  <a:t> algorithm S (a simulator) such that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3200" dirty="0"/>
                  <a:t>, the following two distributions are indistinguishable: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1227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875908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perfect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identical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062103"/>
              </a:xfrm>
              <a:prstGeom prst="rect">
                <a:avLst/>
              </a:prstGeom>
              <a:blipFill>
                <a:blip r:embed="rId3"/>
                <a:stretch>
                  <a:fillRect l="-1840" t="-3681" r="-613" b="-8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68557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477261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00348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08798" y="2605098"/>
            <a:ext cx="827082" cy="53568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D2E60CB-C150-BF47-B883-1B77F2AF33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457852" y="3454029"/>
            <a:ext cx="915517" cy="7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4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statistically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61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304070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Zero Knowledge: Definition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An Interactive Protocol (P,V) 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 zero-knowledge</a:t>
                </a:r>
                <a:r>
                  <a:rPr lang="en-US" sz="3200" dirty="0"/>
                  <a:t> for a language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if there exists a PPT algorithm S (a simulator) such that </a:t>
                </a:r>
                <a:r>
                  <a:rPr lang="en-US" sz="32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the following two distributions are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computationally indistinguishable</a:t>
                </a:r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2554545"/>
              </a:xfrm>
              <a:prstGeom prst="rect">
                <a:avLst/>
              </a:prstGeom>
              <a:blipFill>
                <a:blip r:embed="rId3"/>
                <a:stretch>
                  <a:fillRect l="-1840" t="-2970" r="-2147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74" y="3973607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500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65293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81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D5AAEFB-A35A-5549-A3E0-73E4B87DF0D7}"/>
              </a:ext>
            </a:extLst>
          </p:cNvPr>
          <p:cNvSpPr/>
          <p:nvPr/>
        </p:nvSpPr>
        <p:spPr>
          <a:xfrm>
            <a:off x="611560" y="5664150"/>
            <a:ext cx="82701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(P,V) is a zero-knowledge interactive protocol if it is complete, sound and zero-knowledge.</a:t>
            </a:r>
          </a:p>
        </p:txBody>
      </p:sp>
    </p:spTree>
    <p:extLst>
      <p:ext uri="{BB962C8B-B14F-4D97-AF65-F5344CB8AC3E}">
        <p14:creationId xmlns:p14="http://schemas.microsoft.com/office/powerpoint/2010/main" val="265491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611560" y="126876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323528" y="2291493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4429561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4319464" y="2029883"/>
            <a:ext cx="4645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4539386" y="2707251"/>
            <a:ext cx="4281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122365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755576" y="5903893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387" y="4762742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22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467544" y="4087023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V is NOT HONEST.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honest-verifier </a:t>
                </a:r>
                <a:r>
                  <a:rPr lang="en-US" sz="2800" dirty="0"/>
                  <a:t>perfect zero-knowledge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there exists a PPT simulator S such that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3030"/>
                <a:ext cx="8270142" cy="1815882"/>
              </a:xfrm>
              <a:prstGeom prst="rect">
                <a:avLst/>
              </a:prstGeom>
              <a:blipFill>
                <a:blip r:embed="rId3"/>
                <a:stretch>
                  <a:fillRect l="-1687" t="-3472" r="-122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3056185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3033037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41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8C593A6-F384-3243-AA89-ECD15A9106A3}"/>
              </a:ext>
            </a:extLst>
          </p:cNvPr>
          <p:cNvSpPr/>
          <p:nvPr/>
        </p:nvSpPr>
        <p:spPr>
          <a:xfrm>
            <a:off x="467544" y="1124744"/>
            <a:ext cx="8414158" cy="265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225309"/>
                <a:ext cx="8532440" cy="1815882"/>
              </a:xfrm>
              <a:prstGeom prst="rect">
                <a:avLst/>
              </a:prstGeom>
              <a:blipFill>
                <a:blip r:embed="rId6"/>
                <a:stretch>
                  <a:fillRect l="-1637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73" y="6018464"/>
                <a:ext cx="3626864" cy="584775"/>
              </a:xfrm>
              <a:prstGeom prst="rect">
                <a:avLst/>
              </a:prstGeom>
              <a:blipFill>
                <a:blip r:embed="rId7"/>
                <a:stretch>
                  <a:fillRect l="-4181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887" y="5995316"/>
                <a:ext cx="3626864" cy="607923"/>
              </a:xfrm>
              <a:prstGeom prst="rect">
                <a:avLst/>
              </a:prstGeom>
              <a:blipFill>
                <a:blip r:embed="rId8"/>
                <a:stretch>
                  <a:fillRect l="-4196" t="-6122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1">
            <a:extLst>
              <a:ext uri="{FF2B5EF4-FFF2-40B4-BE49-F238E27FC236}">
                <a16:creationId xmlns:a16="http://schemas.microsoft.com/office/drawing/2014/main" id="{F4DE7FAB-F829-0F41-889C-73E33AF02CB1}"/>
              </a:ext>
            </a:extLst>
          </p:cNvPr>
          <p:cNvSpPr txBox="1">
            <a:spLocks/>
          </p:cNvSpPr>
          <p:nvPr/>
        </p:nvSpPr>
        <p:spPr>
          <a:xfrm rot="19533933">
            <a:off x="-75518" y="727309"/>
            <a:ext cx="1374155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OLD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C30758EA-17A6-D94E-A6FA-6142C5EC08F5}"/>
              </a:ext>
            </a:extLst>
          </p:cNvPr>
          <p:cNvSpPr txBox="1">
            <a:spLocks/>
          </p:cNvSpPr>
          <p:nvPr/>
        </p:nvSpPr>
        <p:spPr>
          <a:xfrm rot="19533933">
            <a:off x="-295137" y="3671205"/>
            <a:ext cx="1806769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68379" y="3519498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087518" y="420308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1" y="416757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059831" y="3969545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144657" y="2171792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682793" y="2543359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79456" y="2605097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851919" y="3457759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162394" y="2695012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4684" y="2708699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940016" y="4857824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556464" y="4864679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3233924" y="3840277"/>
                <a:ext cx="53687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𝑝𝑟𝑖𝑚𝑒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924" y="3840277"/>
                <a:ext cx="5368777" cy="523220"/>
              </a:xfrm>
              <a:prstGeom prst="rect">
                <a:avLst/>
              </a:prstGeom>
              <a:blipFill>
                <a:blip r:embed="rId6"/>
                <a:stretch>
                  <a:fillRect l="-235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43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355947" y="2712727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975086" y="33963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5827719" y="336079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2947399" y="3162774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1F76C-4805-3F40-A8EE-41A6FC78D002}"/>
              </a:ext>
            </a:extLst>
          </p:cNvPr>
          <p:cNvSpPr/>
          <p:nvPr/>
        </p:nvSpPr>
        <p:spPr>
          <a:xfrm>
            <a:off x="3032225" y="1365021"/>
            <a:ext cx="2516202" cy="523220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Claim/Theorem</a:t>
            </a:r>
            <a:endParaRPr lang="en-US" b="1" dirty="0"/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B0147CE4-727D-1146-93A1-8E9CD7A70DFC}"/>
              </a:ext>
            </a:extLst>
          </p:cNvPr>
          <p:cNvCxnSpPr/>
          <p:nvPr/>
        </p:nvCxnSpPr>
        <p:spPr>
          <a:xfrm>
            <a:off x="5570361" y="1736588"/>
            <a:ext cx="914400" cy="91440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96CCDA2B-5465-1344-B291-F673E7986E7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67024" y="1798326"/>
            <a:ext cx="456424" cy="39546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95048EC-E8E9-3041-AC39-4DB5946387DC}"/>
              </a:ext>
            </a:extLst>
          </p:cNvPr>
          <p:cNvSpPr/>
          <p:nvPr/>
        </p:nvSpPr>
        <p:spPr>
          <a:xfrm>
            <a:off x="3739487" y="2650988"/>
            <a:ext cx="980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anose="02040503050406030204" pitchFamily="18" charset="0"/>
                <a:cs typeface="Arial Unicode MS" pitchFamily="34" charset="-128"/>
              </a:rPr>
              <a:t>proof</a:t>
            </a:r>
            <a:endParaRPr lang="en-US" dirty="0"/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AD4492EB-5917-B047-8126-8769AA549782}"/>
              </a:ext>
            </a:extLst>
          </p:cNvPr>
          <p:cNvSpPr/>
          <p:nvPr/>
        </p:nvSpPr>
        <p:spPr>
          <a:xfrm>
            <a:off x="7049962" y="1888241"/>
            <a:ext cx="1154022" cy="762747"/>
          </a:xfrm>
          <a:prstGeom prst="wedgeRectCallout">
            <a:avLst>
              <a:gd name="adj1" fmla="val -62045"/>
              <a:gd name="adj2" fmla="val 8694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accept/reject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4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D40EAE44-7477-E640-B447-E27C159725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52252" y="1901928"/>
            <a:ext cx="1831033" cy="14981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A0AE7AB-6935-5945-B528-58969FEB0D49}"/>
              </a:ext>
            </a:extLst>
          </p:cNvPr>
          <p:cNvSpPr/>
          <p:nvPr/>
        </p:nvSpPr>
        <p:spPr>
          <a:xfrm>
            <a:off x="827584" y="4051053"/>
            <a:ext cx="18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Works hard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2627BB-2986-EA42-A597-8FE2BE21EF8C}"/>
              </a:ext>
            </a:extLst>
          </p:cNvPr>
          <p:cNvSpPr/>
          <p:nvPr/>
        </p:nvSpPr>
        <p:spPr>
          <a:xfrm>
            <a:off x="5444032" y="4057908"/>
            <a:ext cx="2647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Polynomial-time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/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A language/decision procedure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simply a set of strings.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⊆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6C0CE54-217C-A846-8AE0-712E7508E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8" y="5013176"/>
                <a:ext cx="7909632" cy="991490"/>
              </a:xfrm>
              <a:prstGeom prst="rect">
                <a:avLst/>
              </a:prstGeom>
              <a:blipFill>
                <a:blip r:embed="rId5"/>
                <a:stretch>
                  <a:fillRect l="-1603" t="-6329" r="-192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47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Efficiently Verifiable Proofs: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D051B5B1-B7C9-B246-948C-F5CB94AC9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250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/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ln w="381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Def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𝓝𝓟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-language if there is a 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poly-time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verifier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where</a:t>
                </a:r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Completeness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: </a:t>
                </a:r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True theorems have (short) proofs. </a:t>
                </a:r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there is a </a:t>
                </a:r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poly(</a:t>
                </a:r>
                <a14:m>
                  <m:oMath xmlns:m="http://schemas.openxmlformats.org/officeDocument/2006/math"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  <m:r>
                      <a:rPr lang="en-US" sz="26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𝐱</m:t>
                    </m:r>
                    <m:r>
                      <a:rPr lang="en-US" sz="26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600" b="1" dirty="0">
                    <a:solidFill>
                      <a:srgbClr val="0000FF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)-long </a:t>
                </a: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witness</a:t>
                </a:r>
                <a:b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</a:br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	(proof)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600" dirty="0" err="1">
                    <a:ea typeface="Cambria Math" panose="02040503050406030204" pitchFamily="18" charset="0"/>
                    <a:cs typeface="Arial Unicode MS" pitchFamily="34" charset="-128"/>
                  </a:rPr>
                  <a:t>s.t.</a:t>
                </a:r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Soundness: False theorems have no short proofs. </a:t>
                </a:r>
              </a:p>
              <a:p>
                <a:pPr lvl="1"/>
                <a:r>
                  <a:rPr lang="en-US" sz="2800" dirty="0"/>
                  <a:t>	</a:t>
                </a:r>
                <a:r>
                  <a:rPr lang="en-US" sz="26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x</m:t>
                    </m:r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∉</m:t>
                    </m:r>
                  </m:oMath>
                </a14:m>
                <a:r>
                  <a:rPr lang="en-US" sz="26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ℒ</m:t>
                    </m:r>
                    <m:r>
                      <a:rPr lang="en-US" sz="2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there is no witness. That is, for all 	</a:t>
                </a:r>
                <a:r>
                  <a:rPr lang="en-US" sz="2600" dirty="0" err="1">
                    <a:solidFill>
                      <a:schemeClr val="tx1"/>
                    </a:solidFill>
                  </a:rPr>
                  <a:t>polynomially</a:t>
                </a:r>
                <a:r>
                  <a:rPr lang="en-US" sz="2600" dirty="0">
                    <a:solidFill>
                      <a:schemeClr val="tx1"/>
                    </a:solidFill>
                  </a:rPr>
                  <a:t> long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w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d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𝑉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𝑤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0.</m:t>
                    </m:r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8526CD-99B4-2748-84A8-FE3BDC577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057922"/>
                <a:ext cx="8928992" cy="3508653"/>
              </a:xfrm>
              <a:prstGeom prst="rect">
                <a:avLst/>
              </a:prstGeom>
              <a:blipFill>
                <a:blip r:embed="rId4"/>
                <a:stretch>
                  <a:fillRect l="-1132" t="-1429" b="-21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E3D66F7-E690-9B44-A9F3-A2BDB522F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080" y="1116400"/>
            <a:ext cx="3795390" cy="159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𝑵</m:t>
                    </m:r>
                  </m:oMath>
                </a14:m>
                <a:r>
                  <a:rPr lang="en-US" sz="24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is a product of two prime numbers</a:t>
                </a:r>
                <a:endParaRPr lang="en-US" sz="40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953" y="260648"/>
                <a:ext cx="9123457" cy="792088"/>
              </a:xfrm>
              <a:prstGeom prst="rect">
                <a:avLst/>
              </a:prstGeom>
              <a:blipFill>
                <a:blip r:embed="rId3"/>
                <a:stretch>
                  <a:fillRect t="-17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968015" y="1671778"/>
            <a:ext cx="1831033" cy="14981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184620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18146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83269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/>
          <p:nvPr/>
        </p:nvCxnSpPr>
        <p:spPr>
          <a:xfrm>
            <a:off x="3203848" y="2634667"/>
            <a:ext cx="288032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Proof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=(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𝑷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414" y="1996736"/>
                <a:ext cx="2388539" cy="523220"/>
              </a:xfrm>
              <a:prstGeom prst="rect">
                <a:avLst/>
              </a:prstGeom>
              <a:blipFill>
                <a:blip r:embed="rId5"/>
                <a:stretch>
                  <a:fillRect l="-5291" t="-11905" r="-211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/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Accept </a:t>
                </a:r>
                <a:r>
                  <a:rPr lang="en-US" sz="2800" i="1" dirty="0" err="1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iff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6AB11F-5AE7-524F-A869-5957BD625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760" y="3553852"/>
                <a:ext cx="3061416" cy="523220"/>
              </a:xfrm>
              <a:prstGeom prst="rect">
                <a:avLst/>
              </a:prstGeom>
              <a:blipFill>
                <a:blip r:embed="rId6"/>
                <a:stretch>
                  <a:fillRect l="-413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B48C648-FFDC-4E49-B803-14785F813C72}"/>
              </a:ext>
            </a:extLst>
          </p:cNvPr>
          <p:cNvSpPr/>
          <p:nvPr/>
        </p:nvSpPr>
        <p:spPr>
          <a:xfrm>
            <a:off x="1052768" y="4751828"/>
            <a:ext cx="6392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anose="02040503050406030204" pitchFamily="18" charset="0"/>
                <a:cs typeface="Arial Unicode MS" pitchFamily="34" charset="-128"/>
              </a:rPr>
              <a:t>After interaction, Bob the Verifier knows:</a:t>
            </a:r>
            <a:endParaRPr 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/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 is a product of two primes.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CDD1270-15A4-834F-9ECF-B2FC7E822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584" y="5298622"/>
                <a:ext cx="4870757" cy="523220"/>
              </a:xfrm>
              <a:prstGeom prst="rect">
                <a:avLst/>
              </a:prstGeom>
              <a:blipFill>
                <a:blip r:embed="rId7"/>
                <a:stretch>
                  <a:fillRect l="-2865" t="-14286" r="-1563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/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2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) </a:t>
                </a:r>
                <a:r>
                  <a:rPr lang="en-US" sz="2800" b="1" dirty="0">
                    <a:solidFill>
                      <a:srgbClr val="FF0000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Also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, the two factors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N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  <a:cs typeface="Arial Unicode MS" pitchFamily="34" charset="-128"/>
                  </a:rPr>
                  <a:t>. </a:t>
                </a: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91D5A4-D344-EB4D-B7B8-3DC0A9ECC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443" y="5930116"/>
                <a:ext cx="4426981" cy="523220"/>
              </a:xfrm>
              <a:prstGeom prst="rect">
                <a:avLst/>
              </a:prstGeom>
              <a:blipFill>
                <a:blip r:embed="rId8"/>
                <a:stretch>
                  <a:fillRect l="-2857" t="-14286" r="-2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09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49905</TotalTime>
  <Words>2144</Words>
  <Application>Microsoft Macintosh PowerPoint</Application>
  <PresentationFormat>On-screen Show (4:3)</PresentationFormat>
  <Paragraphs>376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1352</cp:revision>
  <dcterms:created xsi:type="dcterms:W3CDTF">2014-03-14T23:52:55Z</dcterms:created>
  <dcterms:modified xsi:type="dcterms:W3CDTF">2022-10-26T16:18:21Z</dcterms:modified>
</cp:coreProperties>
</file>