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364" r:id="rId2"/>
    <p:sldId id="460" r:id="rId3"/>
    <p:sldId id="494" r:id="rId4"/>
    <p:sldId id="482" r:id="rId5"/>
    <p:sldId id="445" r:id="rId6"/>
    <p:sldId id="471" r:id="rId7"/>
    <p:sldId id="561" r:id="rId8"/>
    <p:sldId id="547" r:id="rId9"/>
    <p:sldId id="484" r:id="rId10"/>
    <p:sldId id="490" r:id="rId11"/>
    <p:sldId id="496" r:id="rId12"/>
    <p:sldId id="497" r:id="rId13"/>
    <p:sldId id="485" r:id="rId14"/>
    <p:sldId id="498" r:id="rId15"/>
    <p:sldId id="518" r:id="rId16"/>
    <p:sldId id="514" r:id="rId17"/>
    <p:sldId id="517" r:id="rId18"/>
    <p:sldId id="516" r:id="rId19"/>
    <p:sldId id="562" r:id="rId20"/>
    <p:sldId id="548" r:id="rId21"/>
    <p:sldId id="505" r:id="rId22"/>
    <p:sldId id="506" r:id="rId23"/>
    <p:sldId id="507" r:id="rId24"/>
    <p:sldId id="545" r:id="rId25"/>
    <p:sldId id="512" r:id="rId26"/>
    <p:sldId id="555" r:id="rId27"/>
    <p:sldId id="556" r:id="rId28"/>
    <p:sldId id="557" r:id="rId29"/>
    <p:sldId id="558" r:id="rId30"/>
    <p:sldId id="551"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509" r:id="rId44"/>
    <p:sldId id="510" r:id="rId45"/>
    <p:sldId id="345" r:id="rId46"/>
    <p:sldId id="563" r:id="rId47"/>
    <p:sldId id="564" r:id="rId48"/>
    <p:sldId id="550" r:id="rId49"/>
    <p:sldId id="539" r:id="rId50"/>
    <p:sldId id="541" r:id="rId51"/>
    <p:sldId id="565" r:id="rId52"/>
    <p:sldId id="522" r:id="rId53"/>
    <p:sldId id="481" r:id="rId54"/>
    <p:sldId id="546" r:id="rId55"/>
    <p:sldId id="453" r:id="rId56"/>
    <p:sldId id="467" r:id="rId57"/>
    <p:sldId id="469" r:id="rId58"/>
    <p:sldId id="457" r:id="rId59"/>
    <p:sldId id="470" r:id="rId60"/>
    <p:sldId id="502" r:id="rId61"/>
    <p:sldId id="463" r:id="rId62"/>
    <p:sldId id="454" r:id="rId63"/>
    <p:sldId id="455" r:id="rId64"/>
    <p:sldId id="504" r:id="rId65"/>
    <p:sldId id="559" r:id="rId66"/>
    <p:sldId id="461" r:id="rId67"/>
    <p:sldId id="566" r:id="rId68"/>
    <p:sldId id="560" r:id="rId69"/>
    <p:sldId id="531" r:id="rId70"/>
    <p:sldId id="536" r:id="rId71"/>
    <p:sldId id="568" r:id="rId72"/>
    <p:sldId id="465" r:id="rId73"/>
    <p:sldId id="537" r:id="rId74"/>
    <p:sldId id="466" r:id="rId75"/>
    <p:sldId id="549" r:id="rId76"/>
    <p:sldId id="552" r:id="rId77"/>
    <p:sldId id="542" r:id="rId78"/>
    <p:sldId id="567" r:id="rId79"/>
    <p:sldId id="501" r:id="rId80"/>
    <p:sldId id="508" r:id="rId81"/>
    <p:sldId id="553" r:id="rId82"/>
    <p:sldId id="475" r:id="rId83"/>
    <p:sldId id="530" r:id="rId84"/>
    <p:sldId id="535" r:id="rId85"/>
    <p:sldId id="464" r:id="rId86"/>
    <p:sldId id="529"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C0099"/>
    <a:srgbClr val="3366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18"/>
    <p:restoredTop sz="76309" autoAdjust="0"/>
  </p:normalViewPr>
  <p:slideViewPr>
    <p:cSldViewPr>
      <p:cViewPr varScale="1">
        <p:scale>
          <a:sx n="95" d="100"/>
          <a:sy n="95" d="100"/>
        </p:scale>
        <p:origin x="1848"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B8A4AD-30BE-4EB0-88E7-04F008072919}" type="datetimeFigureOut">
              <a:rPr lang="en-CA" smtClean="0"/>
              <a:t>2023-12-06</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8C13DC-EB30-4E7B-9A79-FF6A33A169FE}" type="slidenum">
              <a:rPr lang="en-CA" smtClean="0"/>
              <a:t>‹#›</a:t>
            </a:fld>
            <a:endParaRPr lang="en-CA"/>
          </a:p>
        </p:txBody>
      </p:sp>
    </p:spTree>
    <p:extLst>
      <p:ext uri="{BB962C8B-B14F-4D97-AF65-F5344CB8AC3E}">
        <p14:creationId xmlns:p14="http://schemas.microsoft.com/office/powerpoint/2010/main" val="307268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DE5E11C-06A5-47B4-9150-823C84E42849}" type="slidenum">
              <a:rPr lang="en-US" smtClean="0"/>
              <a:pPr eaLnBrk="1" hangingPunct="1"/>
              <a:t>1</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aseline="0" dirty="0"/>
              <a:t>Most of us are in the business of writing clear, well documented, easy to understand programs.</a:t>
            </a:r>
          </a:p>
          <a:p>
            <a:pPr eaLnBrk="1" hangingPunct="1"/>
            <a:r>
              <a:rPr lang="en-US" baseline="0" dirty="0"/>
              <a:t>This talk is about the complete opposite of that, something called program obfuscation, which it turns out solves nearly every imaginable problem in cryptography.</a:t>
            </a:r>
          </a:p>
          <a:p>
            <a:pPr eaLnBrk="1" hangingPunct="1"/>
            <a:endParaRPr lang="en-US" baseline="0" dirty="0"/>
          </a:p>
        </p:txBody>
      </p:sp>
    </p:spTree>
    <p:extLst>
      <p:ext uri="{BB962C8B-B14F-4D97-AF65-F5344CB8AC3E}">
        <p14:creationId xmlns:p14="http://schemas.microsoft.com/office/powerpoint/2010/main" val="205417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But what is this class? Are most programs </a:t>
            </a:r>
            <a:r>
              <a:rPr lang="en-US" baseline="0" dirty="0" err="1"/>
              <a:t>obfuscatable</a:t>
            </a:r>
            <a:r>
              <a:rPr lang="en-US" baseline="0" dirty="0"/>
              <a:t>?</a:t>
            </a:r>
          </a:p>
        </p:txBody>
      </p:sp>
      <p:sp>
        <p:nvSpPr>
          <p:cNvPr id="4" name="Slide Number Placeholder 3"/>
          <p:cNvSpPr>
            <a:spLocks noGrp="1"/>
          </p:cNvSpPr>
          <p:nvPr>
            <p:ph type="sldNum" sz="quarter" idx="10"/>
          </p:nvPr>
        </p:nvSpPr>
        <p:spPr/>
        <p:txBody>
          <a:bodyPr/>
          <a:lstStyle/>
          <a:p>
            <a:fld id="{1843AA87-90BF-49A7-94A5-EF67FCE1416B}" type="slidenum">
              <a:rPr lang="en-CA" smtClean="0"/>
              <a:t>10</a:t>
            </a:fld>
            <a:endParaRPr lang="en-CA" dirty="0"/>
          </a:p>
        </p:txBody>
      </p:sp>
    </p:spTree>
    <p:extLst>
      <p:ext uri="{BB962C8B-B14F-4D97-AF65-F5344CB8AC3E}">
        <p14:creationId xmlns:p14="http://schemas.microsoft.com/office/powerpoint/2010/main" val="91680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But what is this class? Are most programs </a:t>
            </a:r>
            <a:r>
              <a:rPr lang="en-US" baseline="0" dirty="0" err="1"/>
              <a:t>obfuscatable</a:t>
            </a:r>
            <a:r>
              <a:rPr lang="en-US" baseline="0" dirty="0"/>
              <a:t>?</a:t>
            </a:r>
          </a:p>
        </p:txBody>
      </p:sp>
      <p:sp>
        <p:nvSpPr>
          <p:cNvPr id="4" name="Slide Number Placeholder 3"/>
          <p:cNvSpPr>
            <a:spLocks noGrp="1"/>
          </p:cNvSpPr>
          <p:nvPr>
            <p:ph type="sldNum" sz="quarter" idx="10"/>
          </p:nvPr>
        </p:nvSpPr>
        <p:spPr/>
        <p:txBody>
          <a:bodyPr/>
          <a:lstStyle/>
          <a:p>
            <a:fld id="{1843AA87-90BF-49A7-94A5-EF67FCE1416B}" type="slidenum">
              <a:rPr lang="en-CA" smtClean="0"/>
              <a:t>11</a:t>
            </a:fld>
            <a:endParaRPr lang="en-CA" dirty="0"/>
          </a:p>
        </p:txBody>
      </p:sp>
    </p:spTree>
    <p:extLst>
      <p:ext uri="{BB962C8B-B14F-4D97-AF65-F5344CB8AC3E}">
        <p14:creationId xmlns:p14="http://schemas.microsoft.com/office/powerpoint/2010/main" val="683218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But what is this class? Are most programs </a:t>
            </a:r>
            <a:r>
              <a:rPr lang="en-US" baseline="0" dirty="0" err="1"/>
              <a:t>obfuscatable</a:t>
            </a:r>
            <a:r>
              <a:rPr lang="en-US" baseline="0" dirty="0"/>
              <a:t>?</a:t>
            </a:r>
          </a:p>
        </p:txBody>
      </p:sp>
      <p:sp>
        <p:nvSpPr>
          <p:cNvPr id="4" name="Slide Number Placeholder 3"/>
          <p:cNvSpPr>
            <a:spLocks noGrp="1"/>
          </p:cNvSpPr>
          <p:nvPr>
            <p:ph type="sldNum" sz="quarter" idx="10"/>
          </p:nvPr>
        </p:nvSpPr>
        <p:spPr/>
        <p:txBody>
          <a:bodyPr/>
          <a:lstStyle/>
          <a:p>
            <a:fld id="{1843AA87-90BF-49A7-94A5-EF67FCE1416B}" type="slidenum">
              <a:rPr lang="en-CA" smtClean="0"/>
              <a:t>12</a:t>
            </a:fld>
            <a:endParaRPr lang="en-CA" dirty="0"/>
          </a:p>
        </p:txBody>
      </p:sp>
    </p:spTree>
    <p:extLst>
      <p:ext uri="{BB962C8B-B14F-4D97-AF65-F5344CB8AC3E}">
        <p14:creationId xmlns:p14="http://schemas.microsoft.com/office/powerpoint/2010/main" val="269900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843AA87-90BF-49A7-94A5-EF67FCE1416B}" type="slidenum">
              <a:rPr lang="en-CA" smtClean="0"/>
              <a:t>13</a:t>
            </a:fld>
            <a:endParaRPr lang="en-CA" dirty="0"/>
          </a:p>
        </p:txBody>
      </p:sp>
    </p:spTree>
    <p:extLst>
      <p:ext uri="{BB962C8B-B14F-4D97-AF65-F5344CB8AC3E}">
        <p14:creationId xmlns:p14="http://schemas.microsoft.com/office/powerpoint/2010/main" val="2328581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843AA87-90BF-49A7-94A5-EF67FCE1416B}" type="slidenum">
              <a:rPr lang="en-CA" smtClean="0"/>
              <a:t>14</a:t>
            </a:fld>
            <a:endParaRPr lang="en-CA" dirty="0"/>
          </a:p>
        </p:txBody>
      </p:sp>
    </p:spTree>
    <p:extLst>
      <p:ext uri="{BB962C8B-B14F-4D97-AF65-F5344CB8AC3E}">
        <p14:creationId xmlns:p14="http://schemas.microsoft.com/office/powerpoint/2010/main" val="361657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Definitional analog to witness indistinguishability</a:t>
            </a:r>
          </a:p>
          <a:p>
            <a:endParaRPr lang="en-US" baseline="0" dirty="0"/>
          </a:p>
          <a:p>
            <a:r>
              <a:rPr lang="en-US" baseline="0" dirty="0"/>
              <a:t>Hide implementation but not the truth table. </a:t>
            </a:r>
          </a:p>
          <a:p>
            <a:endParaRPr lang="en-US" baseline="0" dirty="0"/>
          </a:p>
          <a:p>
            <a:r>
              <a:rPr lang="en-US" baseline="0" dirty="0"/>
              <a:t>Equivalent to VBB but with unbounded simulator.</a:t>
            </a:r>
          </a:p>
        </p:txBody>
      </p:sp>
      <p:sp>
        <p:nvSpPr>
          <p:cNvPr id="4" name="Slide Number Placeholder 3"/>
          <p:cNvSpPr>
            <a:spLocks noGrp="1"/>
          </p:cNvSpPr>
          <p:nvPr>
            <p:ph type="sldNum" sz="quarter" idx="10"/>
          </p:nvPr>
        </p:nvSpPr>
        <p:spPr/>
        <p:txBody>
          <a:bodyPr/>
          <a:lstStyle/>
          <a:p>
            <a:fld id="{1843AA87-90BF-49A7-94A5-EF67FCE1416B}" type="slidenum">
              <a:rPr lang="en-CA" smtClean="0"/>
              <a:t>15</a:t>
            </a:fld>
            <a:endParaRPr lang="en-CA" dirty="0"/>
          </a:p>
        </p:txBody>
      </p:sp>
    </p:spTree>
    <p:extLst>
      <p:ext uri="{BB962C8B-B14F-4D97-AF65-F5344CB8AC3E}">
        <p14:creationId xmlns:p14="http://schemas.microsoft.com/office/powerpoint/2010/main" val="3220716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obfuscator is not computationally bounded, then can solve the </a:t>
            </a:r>
            <a:r>
              <a:rPr lang="en-US" baseline="0" dirty="0" err="1"/>
              <a:t>lex</a:t>
            </a:r>
            <a:r>
              <a:rPr lang="en-US" baseline="0" dirty="0"/>
              <a:t> first circuit problem</a:t>
            </a:r>
          </a:p>
          <a:p>
            <a:r>
              <a:rPr lang="en-US" baseline="0" dirty="0"/>
              <a:t>If P=NP, can implement this in poly time.</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843AA87-90BF-49A7-94A5-EF67FCE1416B}" type="slidenum">
              <a:rPr lang="en-CA" smtClean="0"/>
              <a:t>16</a:t>
            </a:fld>
            <a:endParaRPr lang="en-CA" dirty="0"/>
          </a:p>
        </p:txBody>
      </p:sp>
    </p:spTree>
    <p:extLst>
      <p:ext uri="{BB962C8B-B14F-4D97-AF65-F5344CB8AC3E}">
        <p14:creationId xmlns:p14="http://schemas.microsoft.com/office/powerpoint/2010/main" val="2460191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843AA87-90BF-49A7-94A5-EF67FCE1416B}" type="slidenum">
              <a:rPr lang="en-CA" smtClean="0"/>
              <a:t>17</a:t>
            </a:fld>
            <a:endParaRPr lang="en-CA" dirty="0"/>
          </a:p>
        </p:txBody>
      </p:sp>
    </p:spTree>
    <p:extLst>
      <p:ext uri="{BB962C8B-B14F-4D97-AF65-F5344CB8AC3E}">
        <p14:creationId xmlns:p14="http://schemas.microsoft.com/office/powerpoint/2010/main" val="352848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those of you used to the MCSP problem, XIO is a somewhat strange variant.</a:t>
            </a:r>
          </a:p>
        </p:txBody>
      </p:sp>
      <p:sp>
        <p:nvSpPr>
          <p:cNvPr id="4" name="Slide Number Placeholder 3"/>
          <p:cNvSpPr>
            <a:spLocks noGrp="1"/>
          </p:cNvSpPr>
          <p:nvPr>
            <p:ph type="sldNum" sz="quarter" idx="10"/>
          </p:nvPr>
        </p:nvSpPr>
        <p:spPr/>
        <p:txBody>
          <a:bodyPr/>
          <a:lstStyle/>
          <a:p>
            <a:fld id="{1843AA87-90BF-49A7-94A5-EF67FCE1416B}" type="slidenum">
              <a:rPr lang="en-CA" smtClean="0"/>
              <a:t>18</a:t>
            </a:fld>
            <a:endParaRPr lang="en-CA" dirty="0"/>
          </a:p>
        </p:txBody>
      </p:sp>
    </p:spTree>
    <p:extLst>
      <p:ext uri="{BB962C8B-B14F-4D97-AF65-F5344CB8AC3E}">
        <p14:creationId xmlns:p14="http://schemas.microsoft.com/office/powerpoint/2010/main" val="4087206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Hardness to useful hardness</a:t>
            </a:r>
          </a:p>
          <a:p>
            <a:r>
              <a:rPr lang="en-US" baseline="0" dirty="0"/>
              <a:t>IO gymnastics</a:t>
            </a:r>
          </a:p>
        </p:txBody>
      </p:sp>
      <p:sp>
        <p:nvSpPr>
          <p:cNvPr id="4" name="Slide Number Placeholder 3"/>
          <p:cNvSpPr>
            <a:spLocks noGrp="1"/>
          </p:cNvSpPr>
          <p:nvPr>
            <p:ph type="sldNum" sz="quarter" idx="10"/>
          </p:nvPr>
        </p:nvSpPr>
        <p:spPr/>
        <p:txBody>
          <a:bodyPr/>
          <a:lstStyle/>
          <a:p>
            <a:fld id="{1843AA87-90BF-49A7-94A5-EF67FCE1416B}" type="slidenum">
              <a:rPr lang="en-CA" smtClean="0"/>
              <a:t>19</a:t>
            </a:fld>
            <a:endParaRPr lang="en-CA" dirty="0"/>
          </a:p>
        </p:txBody>
      </p:sp>
    </p:spTree>
    <p:extLst>
      <p:ext uri="{BB962C8B-B14F-4D97-AF65-F5344CB8AC3E}">
        <p14:creationId xmlns:p14="http://schemas.microsoft.com/office/powerpoint/2010/main" val="1131923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Obfuscate means to render obscure, unclear, …</a:t>
            </a:r>
          </a:p>
          <a:p>
            <a:r>
              <a:rPr lang="en-US" baseline="0" dirty="0"/>
              <a:t>Program obfuscation is a way to make a program unintelligible while preserving input/output functionality.</a:t>
            </a:r>
          </a:p>
        </p:txBody>
      </p:sp>
      <p:sp>
        <p:nvSpPr>
          <p:cNvPr id="4" name="Slide Number Placeholder 3"/>
          <p:cNvSpPr>
            <a:spLocks noGrp="1"/>
          </p:cNvSpPr>
          <p:nvPr>
            <p:ph type="sldNum" sz="quarter" idx="10"/>
          </p:nvPr>
        </p:nvSpPr>
        <p:spPr/>
        <p:txBody>
          <a:bodyPr/>
          <a:lstStyle/>
          <a:p>
            <a:fld id="{1843AA87-90BF-49A7-94A5-EF67FCE1416B}" type="slidenum">
              <a:rPr lang="en-CA" smtClean="0"/>
              <a:t>2</a:t>
            </a:fld>
            <a:endParaRPr lang="en-CA" dirty="0"/>
          </a:p>
        </p:txBody>
      </p:sp>
    </p:spTree>
    <p:extLst>
      <p:ext uri="{BB962C8B-B14F-4D97-AF65-F5344CB8AC3E}">
        <p14:creationId xmlns:p14="http://schemas.microsoft.com/office/powerpoint/2010/main" val="2049565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843AA87-90BF-49A7-94A5-EF67FCE1416B}" type="slidenum">
              <a:rPr lang="en-CA" smtClean="0"/>
              <a:t>20</a:t>
            </a:fld>
            <a:endParaRPr lang="en-CA" dirty="0"/>
          </a:p>
        </p:txBody>
      </p:sp>
    </p:spTree>
    <p:extLst>
      <p:ext uri="{BB962C8B-B14F-4D97-AF65-F5344CB8AC3E}">
        <p14:creationId xmlns:p14="http://schemas.microsoft.com/office/powerpoint/2010/main" val="2892473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Hardness to useful hardness</a:t>
            </a:r>
          </a:p>
        </p:txBody>
      </p:sp>
      <p:sp>
        <p:nvSpPr>
          <p:cNvPr id="4" name="Slide Number Placeholder 3"/>
          <p:cNvSpPr>
            <a:spLocks noGrp="1"/>
          </p:cNvSpPr>
          <p:nvPr>
            <p:ph type="sldNum" sz="quarter" idx="10"/>
          </p:nvPr>
        </p:nvSpPr>
        <p:spPr/>
        <p:txBody>
          <a:bodyPr/>
          <a:lstStyle/>
          <a:p>
            <a:fld id="{1843AA87-90BF-49A7-94A5-EF67FCE1416B}" type="slidenum">
              <a:rPr lang="en-CA" smtClean="0"/>
              <a:t>21</a:t>
            </a:fld>
            <a:endParaRPr lang="en-CA" dirty="0"/>
          </a:p>
        </p:txBody>
      </p:sp>
    </p:spTree>
    <p:extLst>
      <p:ext uri="{BB962C8B-B14F-4D97-AF65-F5344CB8AC3E}">
        <p14:creationId xmlns:p14="http://schemas.microsoft.com/office/powerpoint/2010/main" val="1826181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Hardness to useful hardness</a:t>
            </a:r>
          </a:p>
          <a:p>
            <a:r>
              <a:rPr lang="en-US" baseline="0" dirty="0"/>
              <a:t>IO gymnastics</a:t>
            </a:r>
          </a:p>
        </p:txBody>
      </p:sp>
      <p:sp>
        <p:nvSpPr>
          <p:cNvPr id="4" name="Slide Number Placeholder 3"/>
          <p:cNvSpPr>
            <a:spLocks noGrp="1"/>
          </p:cNvSpPr>
          <p:nvPr>
            <p:ph type="sldNum" sz="quarter" idx="10"/>
          </p:nvPr>
        </p:nvSpPr>
        <p:spPr/>
        <p:txBody>
          <a:bodyPr/>
          <a:lstStyle/>
          <a:p>
            <a:fld id="{1843AA87-90BF-49A7-94A5-EF67FCE1416B}" type="slidenum">
              <a:rPr lang="en-CA" smtClean="0"/>
              <a:t>22</a:t>
            </a:fld>
            <a:endParaRPr lang="en-CA" dirty="0"/>
          </a:p>
        </p:txBody>
      </p:sp>
    </p:spTree>
    <p:extLst>
      <p:ext uri="{BB962C8B-B14F-4D97-AF65-F5344CB8AC3E}">
        <p14:creationId xmlns:p14="http://schemas.microsoft.com/office/powerpoint/2010/main" val="806259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Hardness to useful hardness</a:t>
            </a:r>
          </a:p>
          <a:p>
            <a:r>
              <a:rPr lang="en-US" baseline="0" dirty="0"/>
              <a:t>IO gymnastics</a:t>
            </a:r>
          </a:p>
        </p:txBody>
      </p:sp>
      <p:sp>
        <p:nvSpPr>
          <p:cNvPr id="4" name="Slide Number Placeholder 3"/>
          <p:cNvSpPr>
            <a:spLocks noGrp="1"/>
          </p:cNvSpPr>
          <p:nvPr>
            <p:ph type="sldNum" sz="quarter" idx="10"/>
          </p:nvPr>
        </p:nvSpPr>
        <p:spPr/>
        <p:txBody>
          <a:bodyPr/>
          <a:lstStyle/>
          <a:p>
            <a:fld id="{1843AA87-90BF-49A7-94A5-EF67FCE1416B}" type="slidenum">
              <a:rPr lang="en-CA" smtClean="0"/>
              <a:t>23</a:t>
            </a:fld>
            <a:endParaRPr lang="en-CA" dirty="0"/>
          </a:p>
        </p:txBody>
      </p:sp>
    </p:spTree>
    <p:extLst>
      <p:ext uri="{BB962C8B-B14F-4D97-AF65-F5344CB8AC3E}">
        <p14:creationId xmlns:p14="http://schemas.microsoft.com/office/powerpoint/2010/main" val="2723865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Hardness to useful hardness</a:t>
            </a:r>
          </a:p>
          <a:p>
            <a:r>
              <a:rPr lang="en-US" baseline="0" dirty="0"/>
              <a:t>IO gymnastics</a:t>
            </a:r>
          </a:p>
        </p:txBody>
      </p:sp>
      <p:sp>
        <p:nvSpPr>
          <p:cNvPr id="4" name="Slide Number Placeholder 3"/>
          <p:cNvSpPr>
            <a:spLocks noGrp="1"/>
          </p:cNvSpPr>
          <p:nvPr>
            <p:ph type="sldNum" sz="quarter" idx="10"/>
          </p:nvPr>
        </p:nvSpPr>
        <p:spPr/>
        <p:txBody>
          <a:bodyPr/>
          <a:lstStyle/>
          <a:p>
            <a:fld id="{1843AA87-90BF-49A7-94A5-EF67FCE1416B}" type="slidenum">
              <a:rPr lang="en-CA" smtClean="0"/>
              <a:t>24</a:t>
            </a:fld>
            <a:endParaRPr lang="en-CA" dirty="0"/>
          </a:p>
        </p:txBody>
      </p:sp>
    </p:spTree>
    <p:extLst>
      <p:ext uri="{BB962C8B-B14F-4D97-AF65-F5344CB8AC3E}">
        <p14:creationId xmlns:p14="http://schemas.microsoft.com/office/powerpoint/2010/main" val="4268126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Hardness to useful hardness</a:t>
            </a:r>
          </a:p>
          <a:p>
            <a:r>
              <a:rPr lang="en-US" baseline="0" dirty="0"/>
              <a:t>IO gymnastics</a:t>
            </a:r>
          </a:p>
        </p:txBody>
      </p:sp>
      <p:sp>
        <p:nvSpPr>
          <p:cNvPr id="4" name="Slide Number Placeholder 3"/>
          <p:cNvSpPr>
            <a:spLocks noGrp="1"/>
          </p:cNvSpPr>
          <p:nvPr>
            <p:ph type="sldNum" sz="quarter" idx="10"/>
          </p:nvPr>
        </p:nvSpPr>
        <p:spPr/>
        <p:txBody>
          <a:bodyPr/>
          <a:lstStyle/>
          <a:p>
            <a:fld id="{1843AA87-90BF-49A7-94A5-EF67FCE1416B}" type="slidenum">
              <a:rPr lang="en-CA" smtClean="0"/>
              <a:t>25</a:t>
            </a:fld>
            <a:endParaRPr lang="en-CA" dirty="0"/>
          </a:p>
        </p:txBody>
      </p:sp>
    </p:spTree>
    <p:extLst>
      <p:ext uri="{BB962C8B-B14F-4D97-AF65-F5344CB8AC3E}">
        <p14:creationId xmlns:p14="http://schemas.microsoft.com/office/powerpoint/2010/main" val="3502001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Hardness to useful hardness</a:t>
            </a:r>
          </a:p>
          <a:p>
            <a:r>
              <a:rPr lang="en-US" baseline="0" dirty="0"/>
              <a:t>IO gymnastics</a:t>
            </a:r>
          </a:p>
        </p:txBody>
      </p:sp>
      <p:sp>
        <p:nvSpPr>
          <p:cNvPr id="4" name="Slide Number Placeholder 3"/>
          <p:cNvSpPr>
            <a:spLocks noGrp="1"/>
          </p:cNvSpPr>
          <p:nvPr>
            <p:ph type="sldNum" sz="quarter" idx="10"/>
          </p:nvPr>
        </p:nvSpPr>
        <p:spPr/>
        <p:txBody>
          <a:bodyPr/>
          <a:lstStyle/>
          <a:p>
            <a:fld id="{1843AA87-90BF-49A7-94A5-EF67FCE1416B}" type="slidenum">
              <a:rPr lang="en-CA" smtClean="0"/>
              <a:t>26</a:t>
            </a:fld>
            <a:endParaRPr lang="en-CA" dirty="0"/>
          </a:p>
        </p:txBody>
      </p:sp>
    </p:spTree>
    <p:extLst>
      <p:ext uri="{BB962C8B-B14F-4D97-AF65-F5344CB8AC3E}">
        <p14:creationId xmlns:p14="http://schemas.microsoft.com/office/powerpoint/2010/main" val="3256447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Hardness to useful hardness</a:t>
            </a:r>
          </a:p>
          <a:p>
            <a:r>
              <a:rPr lang="en-US" baseline="0" dirty="0"/>
              <a:t>IO gymnastics</a:t>
            </a:r>
          </a:p>
        </p:txBody>
      </p:sp>
      <p:sp>
        <p:nvSpPr>
          <p:cNvPr id="4" name="Slide Number Placeholder 3"/>
          <p:cNvSpPr>
            <a:spLocks noGrp="1"/>
          </p:cNvSpPr>
          <p:nvPr>
            <p:ph type="sldNum" sz="quarter" idx="10"/>
          </p:nvPr>
        </p:nvSpPr>
        <p:spPr/>
        <p:txBody>
          <a:bodyPr/>
          <a:lstStyle/>
          <a:p>
            <a:fld id="{1843AA87-90BF-49A7-94A5-EF67FCE1416B}" type="slidenum">
              <a:rPr lang="en-CA" smtClean="0"/>
              <a:t>27</a:t>
            </a:fld>
            <a:endParaRPr lang="en-CA" dirty="0"/>
          </a:p>
        </p:txBody>
      </p:sp>
    </p:spTree>
    <p:extLst>
      <p:ext uri="{BB962C8B-B14F-4D97-AF65-F5344CB8AC3E}">
        <p14:creationId xmlns:p14="http://schemas.microsoft.com/office/powerpoint/2010/main" val="2073256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Hardness to useful hardness</a:t>
            </a:r>
          </a:p>
          <a:p>
            <a:r>
              <a:rPr lang="en-US" baseline="0" dirty="0"/>
              <a:t>IO gymnastics</a:t>
            </a:r>
          </a:p>
        </p:txBody>
      </p:sp>
      <p:sp>
        <p:nvSpPr>
          <p:cNvPr id="4" name="Slide Number Placeholder 3"/>
          <p:cNvSpPr>
            <a:spLocks noGrp="1"/>
          </p:cNvSpPr>
          <p:nvPr>
            <p:ph type="sldNum" sz="quarter" idx="10"/>
          </p:nvPr>
        </p:nvSpPr>
        <p:spPr/>
        <p:txBody>
          <a:bodyPr/>
          <a:lstStyle/>
          <a:p>
            <a:fld id="{1843AA87-90BF-49A7-94A5-EF67FCE1416B}" type="slidenum">
              <a:rPr lang="en-CA" smtClean="0"/>
              <a:t>28</a:t>
            </a:fld>
            <a:endParaRPr lang="en-CA" dirty="0"/>
          </a:p>
        </p:txBody>
      </p:sp>
    </p:spTree>
    <p:extLst>
      <p:ext uri="{BB962C8B-B14F-4D97-AF65-F5344CB8AC3E}">
        <p14:creationId xmlns:p14="http://schemas.microsoft.com/office/powerpoint/2010/main" val="30372821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Hardness to useful hardness</a:t>
            </a:r>
          </a:p>
          <a:p>
            <a:r>
              <a:rPr lang="en-US" baseline="0" dirty="0"/>
              <a:t>IO gymnastics</a:t>
            </a:r>
          </a:p>
        </p:txBody>
      </p:sp>
      <p:sp>
        <p:nvSpPr>
          <p:cNvPr id="4" name="Slide Number Placeholder 3"/>
          <p:cNvSpPr>
            <a:spLocks noGrp="1"/>
          </p:cNvSpPr>
          <p:nvPr>
            <p:ph type="sldNum" sz="quarter" idx="10"/>
          </p:nvPr>
        </p:nvSpPr>
        <p:spPr/>
        <p:txBody>
          <a:bodyPr/>
          <a:lstStyle/>
          <a:p>
            <a:fld id="{1843AA87-90BF-49A7-94A5-EF67FCE1416B}" type="slidenum">
              <a:rPr lang="en-CA" smtClean="0"/>
              <a:t>29</a:t>
            </a:fld>
            <a:endParaRPr lang="en-CA" dirty="0"/>
          </a:p>
        </p:txBody>
      </p:sp>
    </p:spTree>
    <p:extLst>
      <p:ext uri="{BB962C8B-B14F-4D97-AF65-F5344CB8AC3E}">
        <p14:creationId xmlns:p14="http://schemas.microsoft.com/office/powerpoint/2010/main" val="2491847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does this code do?</a:t>
            </a:r>
          </a:p>
          <a:p>
            <a:r>
              <a:rPr lang="en-US" baseline="0" dirty="0"/>
              <a:t>Flight </a:t>
            </a:r>
            <a:r>
              <a:rPr lang="en-US" baseline="0" dirty="0" err="1"/>
              <a:t>sim</a:t>
            </a:r>
            <a:endParaRPr lang="en-US" baseline="0" dirty="0"/>
          </a:p>
          <a:p>
            <a:r>
              <a:rPr lang="en-US" baseline="0" dirty="0"/>
              <a:t>If  you </a:t>
            </a:r>
            <a:r>
              <a:rPr lang="en-US" baseline="0" dirty="0" err="1"/>
              <a:t>rae</a:t>
            </a:r>
            <a:r>
              <a:rPr lang="en-US" baseline="0" dirty="0"/>
              <a:t> impatient you can run it. This is working code and it’ll reveal you the </a:t>
            </a:r>
            <a:r>
              <a:rPr lang="en-US" baseline="0" dirty="0" err="1"/>
              <a:t>naswer</a:t>
            </a:r>
            <a:r>
              <a:rPr lang="en-US" baseline="0" dirty="0"/>
              <a:t> to the puzzle!</a:t>
            </a:r>
          </a:p>
          <a:p>
            <a:r>
              <a:rPr lang="en-US" baseline="0" dirty="0"/>
              <a:t>So this is the kind of thing you do for fun.</a:t>
            </a:r>
          </a:p>
          <a:p>
            <a:endParaRPr lang="en-US" baseline="0" dirty="0"/>
          </a:p>
          <a:p>
            <a:r>
              <a:rPr lang="en-US" baseline="0" dirty="0"/>
              <a:t>This brings us to the important observation: you can always run an program no matter how obfuscated. So you have input/output access. </a:t>
            </a:r>
          </a:p>
          <a:p>
            <a:r>
              <a:rPr lang="en-US" baseline="0" dirty="0"/>
              <a:t>The kind of programs I care about obfuscating are the ones that </a:t>
            </a:r>
            <a:r>
              <a:rPr lang="mr-IN" baseline="0" dirty="0"/>
              <a:t>…</a:t>
            </a:r>
            <a:r>
              <a:rPr lang="en-US" baseline="0" dirty="0"/>
              <a:t> have secrets in their head.</a:t>
            </a:r>
          </a:p>
        </p:txBody>
      </p:sp>
      <p:sp>
        <p:nvSpPr>
          <p:cNvPr id="4" name="Slide Number Placeholder 3"/>
          <p:cNvSpPr>
            <a:spLocks noGrp="1"/>
          </p:cNvSpPr>
          <p:nvPr>
            <p:ph type="sldNum" sz="quarter" idx="10"/>
          </p:nvPr>
        </p:nvSpPr>
        <p:spPr/>
        <p:txBody>
          <a:bodyPr/>
          <a:lstStyle/>
          <a:p>
            <a:fld id="{1843AA87-90BF-49A7-94A5-EF67FCE1416B}" type="slidenum">
              <a:rPr lang="en-CA" smtClean="0"/>
              <a:t>3</a:t>
            </a:fld>
            <a:endParaRPr lang="en-CA" dirty="0"/>
          </a:p>
        </p:txBody>
      </p:sp>
    </p:spTree>
    <p:extLst>
      <p:ext uri="{BB962C8B-B14F-4D97-AF65-F5344CB8AC3E}">
        <p14:creationId xmlns:p14="http://schemas.microsoft.com/office/powerpoint/2010/main" val="10894488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Punctured</a:t>
            </a:r>
          </a:p>
        </p:txBody>
      </p:sp>
      <p:sp>
        <p:nvSpPr>
          <p:cNvPr id="4" name="Slide Number Placeholder 3"/>
          <p:cNvSpPr>
            <a:spLocks noGrp="1"/>
          </p:cNvSpPr>
          <p:nvPr>
            <p:ph type="sldNum" sz="quarter" idx="10"/>
          </p:nvPr>
        </p:nvSpPr>
        <p:spPr/>
        <p:txBody>
          <a:bodyPr/>
          <a:lstStyle/>
          <a:p>
            <a:fld id="{1843AA87-90BF-49A7-94A5-EF67FCE1416B}" type="slidenum">
              <a:rPr lang="en-CA" smtClean="0"/>
              <a:t>30</a:t>
            </a:fld>
            <a:endParaRPr lang="en-CA" dirty="0"/>
          </a:p>
        </p:txBody>
      </p:sp>
    </p:spTree>
    <p:extLst>
      <p:ext uri="{BB962C8B-B14F-4D97-AF65-F5344CB8AC3E}">
        <p14:creationId xmlns:p14="http://schemas.microsoft.com/office/powerpoint/2010/main" val="2314674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CE82-2CAE-4068-980B-BAC43B5A6F7F}" type="slidenum">
              <a:rPr lang="en-US" smtClean="0"/>
              <a:t>31</a:t>
            </a:fld>
            <a:endParaRPr lang="en-US"/>
          </a:p>
        </p:txBody>
      </p:sp>
    </p:spTree>
    <p:extLst>
      <p:ext uri="{BB962C8B-B14F-4D97-AF65-F5344CB8AC3E}">
        <p14:creationId xmlns:p14="http://schemas.microsoft.com/office/powerpoint/2010/main" val="2093564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CE82-2CAE-4068-980B-BAC43B5A6F7F}" type="slidenum">
              <a:rPr lang="en-US" smtClean="0"/>
              <a:t>32</a:t>
            </a:fld>
            <a:endParaRPr lang="en-US"/>
          </a:p>
        </p:txBody>
      </p:sp>
    </p:spTree>
    <p:extLst>
      <p:ext uri="{BB962C8B-B14F-4D97-AF65-F5344CB8AC3E}">
        <p14:creationId xmlns:p14="http://schemas.microsoft.com/office/powerpoint/2010/main" val="5119791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CE82-2CAE-4068-980B-BAC43B5A6F7F}" type="slidenum">
              <a:rPr lang="en-US" smtClean="0"/>
              <a:t>33</a:t>
            </a:fld>
            <a:endParaRPr lang="en-US"/>
          </a:p>
        </p:txBody>
      </p:sp>
    </p:spTree>
    <p:extLst>
      <p:ext uri="{BB962C8B-B14F-4D97-AF65-F5344CB8AC3E}">
        <p14:creationId xmlns:p14="http://schemas.microsoft.com/office/powerpoint/2010/main" val="10506132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CE82-2CAE-4068-980B-BAC43B5A6F7F}" type="slidenum">
              <a:rPr lang="en-US" smtClean="0"/>
              <a:t>34</a:t>
            </a:fld>
            <a:endParaRPr lang="en-US"/>
          </a:p>
        </p:txBody>
      </p:sp>
    </p:spTree>
    <p:extLst>
      <p:ext uri="{BB962C8B-B14F-4D97-AF65-F5344CB8AC3E}">
        <p14:creationId xmlns:p14="http://schemas.microsoft.com/office/powerpoint/2010/main" val="20922651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CE82-2CAE-4068-980B-BAC43B5A6F7F}" type="slidenum">
              <a:rPr lang="en-US" smtClean="0"/>
              <a:t>35</a:t>
            </a:fld>
            <a:endParaRPr lang="en-US"/>
          </a:p>
        </p:txBody>
      </p:sp>
    </p:spTree>
    <p:extLst>
      <p:ext uri="{BB962C8B-B14F-4D97-AF65-F5344CB8AC3E}">
        <p14:creationId xmlns:p14="http://schemas.microsoft.com/office/powerpoint/2010/main" val="10131478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CE82-2CAE-4068-980B-BAC43B5A6F7F}" type="slidenum">
              <a:rPr lang="en-US" smtClean="0"/>
              <a:t>36</a:t>
            </a:fld>
            <a:endParaRPr lang="en-US"/>
          </a:p>
        </p:txBody>
      </p:sp>
    </p:spTree>
    <p:extLst>
      <p:ext uri="{BB962C8B-B14F-4D97-AF65-F5344CB8AC3E}">
        <p14:creationId xmlns:p14="http://schemas.microsoft.com/office/powerpoint/2010/main" val="2720059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CE82-2CAE-4068-980B-BAC43B5A6F7F}" type="slidenum">
              <a:rPr lang="en-US" smtClean="0"/>
              <a:t>37</a:t>
            </a:fld>
            <a:endParaRPr lang="en-US"/>
          </a:p>
        </p:txBody>
      </p:sp>
    </p:spTree>
    <p:extLst>
      <p:ext uri="{BB962C8B-B14F-4D97-AF65-F5344CB8AC3E}">
        <p14:creationId xmlns:p14="http://schemas.microsoft.com/office/powerpoint/2010/main" val="16057530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CE82-2CAE-4068-980B-BAC43B5A6F7F}" type="slidenum">
              <a:rPr lang="en-US" smtClean="0"/>
              <a:t>38</a:t>
            </a:fld>
            <a:endParaRPr lang="en-US"/>
          </a:p>
        </p:txBody>
      </p:sp>
    </p:spTree>
    <p:extLst>
      <p:ext uri="{BB962C8B-B14F-4D97-AF65-F5344CB8AC3E}">
        <p14:creationId xmlns:p14="http://schemas.microsoft.com/office/powerpoint/2010/main" val="38902755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CE82-2CAE-4068-980B-BAC43B5A6F7F}" type="slidenum">
              <a:rPr lang="en-US" smtClean="0"/>
              <a:t>39</a:t>
            </a:fld>
            <a:endParaRPr lang="en-US"/>
          </a:p>
        </p:txBody>
      </p:sp>
    </p:spTree>
    <p:extLst>
      <p:ext uri="{BB962C8B-B14F-4D97-AF65-F5344CB8AC3E}">
        <p14:creationId xmlns:p14="http://schemas.microsoft.com/office/powerpoint/2010/main" val="11241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will look at programs that have something to hide, programs with secrets.</a:t>
            </a:r>
          </a:p>
          <a:p>
            <a:r>
              <a:rPr lang="en-US" baseline="0" dirty="0"/>
              <a:t>For example, crypto keys.</a:t>
            </a:r>
          </a:p>
          <a:p>
            <a:r>
              <a:rPr lang="en-US" baseline="0" dirty="0"/>
              <a:t>Alice goes on vacation, wants to delegate to Bob the ability to open a subset of emails.</a:t>
            </a:r>
          </a:p>
          <a:p>
            <a:r>
              <a:rPr lang="en-US" baseline="0" dirty="0"/>
              <a:t>She could send it, make it into assembly, use one of the off the shelf,  but all these are </a:t>
            </a:r>
            <a:r>
              <a:rPr lang="en-US" baseline="0" dirty="0" err="1"/>
              <a:t>bandaids</a:t>
            </a:r>
            <a:endParaRPr lang="en-US" baseline="0" dirty="0"/>
          </a:p>
          <a:p>
            <a:r>
              <a:rPr lang="en-US" baseline="0" dirty="0"/>
              <a:t>Licensing info, software patches/bugs, </a:t>
            </a:r>
          </a:p>
          <a:p>
            <a:endParaRPr lang="en-US" baseline="0" dirty="0"/>
          </a:p>
          <a:p>
            <a:r>
              <a:rPr lang="en-US" baseline="0" dirty="0"/>
              <a:t>Lots of practical </a:t>
            </a:r>
            <a:r>
              <a:rPr lang="en-US" baseline="0" dirty="0" err="1"/>
              <a:t>obf</a:t>
            </a:r>
            <a:r>
              <a:rPr lang="en-US" baseline="0" dirty="0"/>
              <a:t>, but </a:t>
            </a:r>
            <a:r>
              <a:rPr lang="en-US" baseline="0" dirty="0" err="1"/>
              <a:t>bandaids</a:t>
            </a:r>
            <a:r>
              <a:rPr lang="en-US" baseline="0" dirty="0"/>
              <a:t>, delaying tactics.</a:t>
            </a:r>
          </a:p>
        </p:txBody>
      </p:sp>
      <p:sp>
        <p:nvSpPr>
          <p:cNvPr id="4" name="Slide Number Placeholder 3"/>
          <p:cNvSpPr>
            <a:spLocks noGrp="1"/>
          </p:cNvSpPr>
          <p:nvPr>
            <p:ph type="sldNum" sz="quarter" idx="10"/>
          </p:nvPr>
        </p:nvSpPr>
        <p:spPr/>
        <p:txBody>
          <a:bodyPr/>
          <a:lstStyle/>
          <a:p>
            <a:fld id="{1843AA87-90BF-49A7-94A5-EF67FCE1416B}" type="slidenum">
              <a:rPr lang="en-CA" smtClean="0"/>
              <a:t>4</a:t>
            </a:fld>
            <a:endParaRPr lang="en-CA" dirty="0"/>
          </a:p>
        </p:txBody>
      </p:sp>
    </p:spTree>
    <p:extLst>
      <p:ext uri="{BB962C8B-B14F-4D97-AF65-F5344CB8AC3E}">
        <p14:creationId xmlns:p14="http://schemas.microsoft.com/office/powerpoint/2010/main" val="8400194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CE82-2CAE-4068-980B-BAC43B5A6F7F}" type="slidenum">
              <a:rPr lang="en-US" smtClean="0"/>
              <a:t>40</a:t>
            </a:fld>
            <a:endParaRPr lang="en-US"/>
          </a:p>
        </p:txBody>
      </p:sp>
    </p:spTree>
    <p:extLst>
      <p:ext uri="{BB962C8B-B14F-4D97-AF65-F5344CB8AC3E}">
        <p14:creationId xmlns:p14="http://schemas.microsoft.com/office/powerpoint/2010/main" val="28580443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CE82-2CAE-4068-980B-BAC43B5A6F7F}" type="slidenum">
              <a:rPr lang="en-US" smtClean="0"/>
              <a:t>41</a:t>
            </a:fld>
            <a:endParaRPr lang="en-US"/>
          </a:p>
        </p:txBody>
      </p:sp>
    </p:spTree>
    <p:extLst>
      <p:ext uri="{BB962C8B-B14F-4D97-AF65-F5344CB8AC3E}">
        <p14:creationId xmlns:p14="http://schemas.microsoft.com/office/powerpoint/2010/main" val="42450505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CE82-2CAE-4068-980B-BAC43B5A6F7F}" type="slidenum">
              <a:rPr lang="en-US" smtClean="0"/>
              <a:t>42</a:t>
            </a:fld>
            <a:endParaRPr lang="en-US"/>
          </a:p>
        </p:txBody>
      </p:sp>
    </p:spTree>
    <p:extLst>
      <p:ext uri="{BB962C8B-B14F-4D97-AF65-F5344CB8AC3E}">
        <p14:creationId xmlns:p14="http://schemas.microsoft.com/office/powerpoint/2010/main" val="42728970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Punctured</a:t>
            </a:r>
          </a:p>
        </p:txBody>
      </p:sp>
      <p:sp>
        <p:nvSpPr>
          <p:cNvPr id="4" name="Slide Number Placeholder 3"/>
          <p:cNvSpPr>
            <a:spLocks noGrp="1"/>
          </p:cNvSpPr>
          <p:nvPr>
            <p:ph type="sldNum" sz="quarter" idx="10"/>
          </p:nvPr>
        </p:nvSpPr>
        <p:spPr/>
        <p:txBody>
          <a:bodyPr/>
          <a:lstStyle/>
          <a:p>
            <a:fld id="{1843AA87-90BF-49A7-94A5-EF67FCE1416B}" type="slidenum">
              <a:rPr lang="en-CA" smtClean="0"/>
              <a:t>43</a:t>
            </a:fld>
            <a:endParaRPr lang="en-CA" dirty="0"/>
          </a:p>
        </p:txBody>
      </p:sp>
    </p:spTree>
    <p:extLst>
      <p:ext uri="{BB962C8B-B14F-4D97-AF65-F5344CB8AC3E}">
        <p14:creationId xmlns:p14="http://schemas.microsoft.com/office/powerpoint/2010/main" val="16549612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Constrained</a:t>
            </a:r>
          </a:p>
        </p:txBody>
      </p:sp>
      <p:sp>
        <p:nvSpPr>
          <p:cNvPr id="4" name="Slide Number Placeholder 3"/>
          <p:cNvSpPr>
            <a:spLocks noGrp="1"/>
          </p:cNvSpPr>
          <p:nvPr>
            <p:ph type="sldNum" sz="quarter" idx="10"/>
          </p:nvPr>
        </p:nvSpPr>
        <p:spPr/>
        <p:txBody>
          <a:bodyPr/>
          <a:lstStyle/>
          <a:p>
            <a:fld id="{1843AA87-90BF-49A7-94A5-EF67FCE1416B}" type="slidenum">
              <a:rPr lang="en-CA" smtClean="0"/>
              <a:t>44</a:t>
            </a:fld>
            <a:endParaRPr lang="en-CA" dirty="0"/>
          </a:p>
        </p:txBody>
      </p:sp>
    </p:spTree>
    <p:extLst>
      <p:ext uri="{BB962C8B-B14F-4D97-AF65-F5344CB8AC3E}">
        <p14:creationId xmlns:p14="http://schemas.microsoft.com/office/powerpoint/2010/main" val="10497807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CE82-2CAE-4068-980B-BAC43B5A6F7F}" type="slidenum">
              <a:rPr lang="en-US" smtClean="0"/>
              <a:t>45</a:t>
            </a:fld>
            <a:endParaRPr lang="en-US"/>
          </a:p>
        </p:txBody>
      </p:sp>
    </p:spTree>
    <p:extLst>
      <p:ext uri="{BB962C8B-B14F-4D97-AF65-F5344CB8AC3E}">
        <p14:creationId xmlns:p14="http://schemas.microsoft.com/office/powerpoint/2010/main" val="13843514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3CE82-2CAE-4068-980B-BAC43B5A6F7F}" type="slidenum">
              <a:rPr lang="en-US" smtClean="0"/>
              <a:t>46</a:t>
            </a:fld>
            <a:endParaRPr lang="en-US"/>
          </a:p>
        </p:txBody>
      </p:sp>
    </p:spTree>
    <p:extLst>
      <p:ext uri="{BB962C8B-B14F-4D97-AF65-F5344CB8AC3E}">
        <p14:creationId xmlns:p14="http://schemas.microsoft.com/office/powerpoint/2010/main" val="16126759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Hardness to useful hardness</a:t>
            </a:r>
          </a:p>
          <a:p>
            <a:r>
              <a:rPr lang="en-US" baseline="0" dirty="0"/>
              <a:t>IO gymnastics</a:t>
            </a:r>
          </a:p>
        </p:txBody>
      </p:sp>
      <p:sp>
        <p:nvSpPr>
          <p:cNvPr id="4" name="Slide Number Placeholder 3"/>
          <p:cNvSpPr>
            <a:spLocks noGrp="1"/>
          </p:cNvSpPr>
          <p:nvPr>
            <p:ph type="sldNum" sz="quarter" idx="10"/>
          </p:nvPr>
        </p:nvSpPr>
        <p:spPr/>
        <p:txBody>
          <a:bodyPr/>
          <a:lstStyle/>
          <a:p>
            <a:fld id="{1843AA87-90BF-49A7-94A5-EF67FCE1416B}" type="slidenum">
              <a:rPr lang="en-CA" smtClean="0"/>
              <a:t>47</a:t>
            </a:fld>
            <a:endParaRPr lang="en-CA" dirty="0"/>
          </a:p>
        </p:txBody>
      </p:sp>
    </p:spTree>
    <p:extLst>
      <p:ext uri="{BB962C8B-B14F-4D97-AF65-F5344CB8AC3E}">
        <p14:creationId xmlns:p14="http://schemas.microsoft.com/office/powerpoint/2010/main" val="35264898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843AA87-90BF-49A7-94A5-EF67FCE1416B}" type="slidenum">
              <a:rPr lang="en-CA" smtClean="0"/>
              <a:t>48</a:t>
            </a:fld>
            <a:endParaRPr lang="en-CA" dirty="0"/>
          </a:p>
        </p:txBody>
      </p:sp>
    </p:spTree>
    <p:extLst>
      <p:ext uri="{BB962C8B-B14F-4D97-AF65-F5344CB8AC3E}">
        <p14:creationId xmlns:p14="http://schemas.microsoft.com/office/powerpoint/2010/main" val="2280574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Hardness to useful hardness</a:t>
            </a:r>
          </a:p>
          <a:p>
            <a:r>
              <a:rPr lang="en-US" baseline="0" dirty="0"/>
              <a:t>IO gymnastics</a:t>
            </a:r>
          </a:p>
        </p:txBody>
      </p:sp>
      <p:sp>
        <p:nvSpPr>
          <p:cNvPr id="4" name="Slide Number Placeholder 3"/>
          <p:cNvSpPr>
            <a:spLocks noGrp="1"/>
          </p:cNvSpPr>
          <p:nvPr>
            <p:ph type="sldNum" sz="quarter" idx="10"/>
          </p:nvPr>
        </p:nvSpPr>
        <p:spPr/>
        <p:txBody>
          <a:bodyPr/>
          <a:lstStyle/>
          <a:p>
            <a:fld id="{1843AA87-90BF-49A7-94A5-EF67FCE1416B}" type="slidenum">
              <a:rPr lang="en-CA" smtClean="0"/>
              <a:t>49</a:t>
            </a:fld>
            <a:endParaRPr lang="en-CA" dirty="0"/>
          </a:p>
        </p:txBody>
      </p:sp>
    </p:spTree>
    <p:extLst>
      <p:ext uri="{BB962C8B-B14F-4D97-AF65-F5344CB8AC3E}">
        <p14:creationId xmlns:p14="http://schemas.microsoft.com/office/powerpoint/2010/main" val="1102212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843AA87-90BF-49A7-94A5-EF67FCE1416B}" type="slidenum">
              <a:rPr lang="en-CA" smtClean="0"/>
              <a:t>5</a:t>
            </a:fld>
            <a:endParaRPr lang="en-CA" dirty="0"/>
          </a:p>
        </p:txBody>
      </p:sp>
    </p:spTree>
    <p:extLst>
      <p:ext uri="{BB962C8B-B14F-4D97-AF65-F5344CB8AC3E}">
        <p14:creationId xmlns:p14="http://schemas.microsoft.com/office/powerpoint/2010/main" val="24505922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Hardness to useful hardness</a:t>
            </a:r>
          </a:p>
          <a:p>
            <a:r>
              <a:rPr lang="en-US" baseline="0" dirty="0"/>
              <a:t>IO gymnastics</a:t>
            </a:r>
          </a:p>
        </p:txBody>
      </p:sp>
      <p:sp>
        <p:nvSpPr>
          <p:cNvPr id="4" name="Slide Number Placeholder 3"/>
          <p:cNvSpPr>
            <a:spLocks noGrp="1"/>
          </p:cNvSpPr>
          <p:nvPr>
            <p:ph type="sldNum" sz="quarter" idx="10"/>
          </p:nvPr>
        </p:nvSpPr>
        <p:spPr/>
        <p:txBody>
          <a:bodyPr/>
          <a:lstStyle/>
          <a:p>
            <a:fld id="{1843AA87-90BF-49A7-94A5-EF67FCE1416B}" type="slidenum">
              <a:rPr lang="en-CA" smtClean="0"/>
              <a:t>50</a:t>
            </a:fld>
            <a:endParaRPr lang="en-CA" dirty="0"/>
          </a:p>
        </p:txBody>
      </p:sp>
    </p:spTree>
    <p:extLst>
      <p:ext uri="{BB962C8B-B14F-4D97-AF65-F5344CB8AC3E}">
        <p14:creationId xmlns:p14="http://schemas.microsoft.com/office/powerpoint/2010/main" val="22412840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Hardness to useful hardness</a:t>
            </a:r>
          </a:p>
          <a:p>
            <a:r>
              <a:rPr lang="en-US" baseline="0" dirty="0"/>
              <a:t>IO gymnastics</a:t>
            </a:r>
          </a:p>
        </p:txBody>
      </p:sp>
      <p:sp>
        <p:nvSpPr>
          <p:cNvPr id="4" name="Slide Number Placeholder 3"/>
          <p:cNvSpPr>
            <a:spLocks noGrp="1"/>
          </p:cNvSpPr>
          <p:nvPr>
            <p:ph type="sldNum" sz="quarter" idx="10"/>
          </p:nvPr>
        </p:nvSpPr>
        <p:spPr/>
        <p:txBody>
          <a:bodyPr/>
          <a:lstStyle/>
          <a:p>
            <a:fld id="{1843AA87-90BF-49A7-94A5-EF67FCE1416B}" type="slidenum">
              <a:rPr lang="en-CA" smtClean="0"/>
              <a:t>51</a:t>
            </a:fld>
            <a:endParaRPr lang="en-CA" dirty="0"/>
          </a:p>
        </p:txBody>
      </p:sp>
    </p:spTree>
    <p:extLst>
      <p:ext uri="{BB962C8B-B14F-4D97-AF65-F5344CB8AC3E}">
        <p14:creationId xmlns:p14="http://schemas.microsoft.com/office/powerpoint/2010/main" val="23663618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843AA87-90BF-49A7-94A5-EF67FCE1416B}" type="slidenum">
              <a:rPr lang="en-CA" smtClean="0"/>
              <a:t>52</a:t>
            </a:fld>
            <a:endParaRPr lang="en-CA" dirty="0"/>
          </a:p>
        </p:txBody>
      </p:sp>
    </p:spTree>
    <p:extLst>
      <p:ext uri="{BB962C8B-B14F-4D97-AF65-F5344CB8AC3E}">
        <p14:creationId xmlns:p14="http://schemas.microsoft.com/office/powerpoint/2010/main" val="42130138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Robustness to errors and tampering</a:t>
            </a:r>
          </a:p>
        </p:txBody>
      </p:sp>
      <p:sp>
        <p:nvSpPr>
          <p:cNvPr id="4" name="Slide Number Placeholder 3"/>
          <p:cNvSpPr>
            <a:spLocks noGrp="1"/>
          </p:cNvSpPr>
          <p:nvPr>
            <p:ph type="sldNum" sz="quarter" idx="10"/>
          </p:nvPr>
        </p:nvSpPr>
        <p:spPr/>
        <p:txBody>
          <a:bodyPr/>
          <a:lstStyle/>
          <a:p>
            <a:fld id="{1843AA87-90BF-49A7-94A5-EF67FCE1416B}" type="slidenum">
              <a:rPr lang="en-CA" smtClean="0"/>
              <a:t>53</a:t>
            </a:fld>
            <a:endParaRPr lang="en-CA" dirty="0"/>
          </a:p>
        </p:txBody>
      </p:sp>
    </p:spTree>
    <p:extLst>
      <p:ext uri="{BB962C8B-B14F-4D97-AF65-F5344CB8AC3E}">
        <p14:creationId xmlns:p14="http://schemas.microsoft.com/office/powerpoint/2010/main" val="4988362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Weak? Strong? </a:t>
            </a:r>
          </a:p>
        </p:txBody>
      </p:sp>
      <p:sp>
        <p:nvSpPr>
          <p:cNvPr id="4" name="Slide Number Placeholder 3"/>
          <p:cNvSpPr>
            <a:spLocks noGrp="1"/>
          </p:cNvSpPr>
          <p:nvPr>
            <p:ph type="sldNum" sz="quarter" idx="10"/>
          </p:nvPr>
        </p:nvSpPr>
        <p:spPr/>
        <p:txBody>
          <a:bodyPr/>
          <a:lstStyle/>
          <a:p>
            <a:fld id="{1843AA87-90BF-49A7-94A5-EF67FCE1416B}" type="slidenum">
              <a:rPr lang="en-CA" smtClean="0"/>
              <a:t>54</a:t>
            </a:fld>
            <a:endParaRPr lang="en-CA" dirty="0"/>
          </a:p>
        </p:txBody>
      </p:sp>
    </p:spTree>
    <p:extLst>
      <p:ext uri="{BB962C8B-B14F-4D97-AF65-F5344CB8AC3E}">
        <p14:creationId xmlns:p14="http://schemas.microsoft.com/office/powerpoint/2010/main" val="29154564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We’ve figured out a lot, but there are way more questions than answers</a:t>
            </a:r>
          </a:p>
        </p:txBody>
      </p:sp>
      <p:sp>
        <p:nvSpPr>
          <p:cNvPr id="4" name="Slide Number Placeholder 3"/>
          <p:cNvSpPr>
            <a:spLocks noGrp="1"/>
          </p:cNvSpPr>
          <p:nvPr>
            <p:ph type="sldNum" sz="quarter" idx="10"/>
          </p:nvPr>
        </p:nvSpPr>
        <p:spPr/>
        <p:txBody>
          <a:bodyPr/>
          <a:lstStyle/>
          <a:p>
            <a:fld id="{1843AA87-90BF-49A7-94A5-EF67FCE1416B}" type="slidenum">
              <a:rPr lang="en-CA" smtClean="0"/>
              <a:t>55</a:t>
            </a:fld>
            <a:endParaRPr lang="en-CA" dirty="0"/>
          </a:p>
        </p:txBody>
      </p:sp>
    </p:spTree>
    <p:extLst>
      <p:ext uri="{BB962C8B-B14F-4D97-AF65-F5344CB8AC3E}">
        <p14:creationId xmlns:p14="http://schemas.microsoft.com/office/powerpoint/2010/main" val="36964444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Weak? Strong? </a:t>
            </a:r>
          </a:p>
        </p:txBody>
      </p:sp>
      <p:sp>
        <p:nvSpPr>
          <p:cNvPr id="4" name="Slide Number Placeholder 3"/>
          <p:cNvSpPr>
            <a:spLocks noGrp="1"/>
          </p:cNvSpPr>
          <p:nvPr>
            <p:ph type="sldNum" sz="quarter" idx="10"/>
          </p:nvPr>
        </p:nvSpPr>
        <p:spPr/>
        <p:txBody>
          <a:bodyPr/>
          <a:lstStyle/>
          <a:p>
            <a:fld id="{1843AA87-90BF-49A7-94A5-EF67FCE1416B}" type="slidenum">
              <a:rPr lang="en-CA" smtClean="0"/>
              <a:t>56</a:t>
            </a:fld>
            <a:endParaRPr lang="en-CA" dirty="0"/>
          </a:p>
        </p:txBody>
      </p:sp>
    </p:spTree>
    <p:extLst>
      <p:ext uri="{BB962C8B-B14F-4D97-AF65-F5344CB8AC3E}">
        <p14:creationId xmlns:p14="http://schemas.microsoft.com/office/powerpoint/2010/main" val="42065643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Weak? Strong? </a:t>
            </a:r>
          </a:p>
        </p:txBody>
      </p:sp>
      <p:sp>
        <p:nvSpPr>
          <p:cNvPr id="4" name="Slide Number Placeholder 3"/>
          <p:cNvSpPr>
            <a:spLocks noGrp="1"/>
          </p:cNvSpPr>
          <p:nvPr>
            <p:ph type="sldNum" sz="quarter" idx="10"/>
          </p:nvPr>
        </p:nvSpPr>
        <p:spPr/>
        <p:txBody>
          <a:bodyPr/>
          <a:lstStyle/>
          <a:p>
            <a:fld id="{1843AA87-90BF-49A7-94A5-EF67FCE1416B}" type="slidenum">
              <a:rPr lang="en-CA" smtClean="0"/>
              <a:t>57</a:t>
            </a:fld>
            <a:endParaRPr lang="en-CA" dirty="0"/>
          </a:p>
        </p:txBody>
      </p:sp>
    </p:spTree>
    <p:extLst>
      <p:ext uri="{BB962C8B-B14F-4D97-AF65-F5344CB8AC3E}">
        <p14:creationId xmlns:p14="http://schemas.microsoft.com/office/powerpoint/2010/main" val="41107679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Weak? Strong? </a:t>
            </a:r>
          </a:p>
        </p:txBody>
      </p:sp>
      <p:sp>
        <p:nvSpPr>
          <p:cNvPr id="4" name="Slide Number Placeholder 3"/>
          <p:cNvSpPr>
            <a:spLocks noGrp="1"/>
          </p:cNvSpPr>
          <p:nvPr>
            <p:ph type="sldNum" sz="quarter" idx="10"/>
          </p:nvPr>
        </p:nvSpPr>
        <p:spPr/>
        <p:txBody>
          <a:bodyPr/>
          <a:lstStyle/>
          <a:p>
            <a:fld id="{1843AA87-90BF-49A7-94A5-EF67FCE1416B}" type="slidenum">
              <a:rPr lang="en-CA" smtClean="0"/>
              <a:t>58</a:t>
            </a:fld>
            <a:endParaRPr lang="en-CA" dirty="0"/>
          </a:p>
        </p:txBody>
      </p:sp>
    </p:spTree>
    <p:extLst>
      <p:ext uri="{BB962C8B-B14F-4D97-AF65-F5344CB8AC3E}">
        <p14:creationId xmlns:p14="http://schemas.microsoft.com/office/powerpoint/2010/main" val="36147346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Weak? Strong? </a:t>
            </a:r>
          </a:p>
        </p:txBody>
      </p:sp>
      <p:sp>
        <p:nvSpPr>
          <p:cNvPr id="4" name="Slide Number Placeholder 3"/>
          <p:cNvSpPr>
            <a:spLocks noGrp="1"/>
          </p:cNvSpPr>
          <p:nvPr>
            <p:ph type="sldNum" sz="quarter" idx="10"/>
          </p:nvPr>
        </p:nvSpPr>
        <p:spPr/>
        <p:txBody>
          <a:bodyPr/>
          <a:lstStyle/>
          <a:p>
            <a:fld id="{1843AA87-90BF-49A7-94A5-EF67FCE1416B}" type="slidenum">
              <a:rPr lang="en-CA" smtClean="0"/>
              <a:t>59</a:t>
            </a:fld>
            <a:endParaRPr lang="en-CA" dirty="0"/>
          </a:p>
        </p:txBody>
      </p:sp>
    </p:spTree>
    <p:extLst>
      <p:ext uri="{BB962C8B-B14F-4D97-AF65-F5344CB8AC3E}">
        <p14:creationId xmlns:p14="http://schemas.microsoft.com/office/powerpoint/2010/main" val="1966174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843AA87-90BF-49A7-94A5-EF67FCE1416B}" type="slidenum">
              <a:rPr lang="en-CA" smtClean="0"/>
              <a:t>6</a:t>
            </a:fld>
            <a:endParaRPr lang="en-CA" dirty="0"/>
          </a:p>
        </p:txBody>
      </p:sp>
    </p:spTree>
    <p:extLst>
      <p:ext uri="{BB962C8B-B14F-4D97-AF65-F5344CB8AC3E}">
        <p14:creationId xmlns:p14="http://schemas.microsoft.com/office/powerpoint/2010/main" val="34566649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Theorem 4.  RAM machines are the closest theoretical model we have to C programs. We show that if you have a circuit obfuscation scheme (a compiler that takes circuits and transforms them into obfuscated circuits), then you can create a RAM obfuscation scheme out of it (a compiler that takes C programs and transforms them into obfuscated C programs).</a:t>
            </a:r>
          </a:p>
          <a:p>
            <a:endParaRPr lang="en-US" baseline="0" dirty="0"/>
          </a:p>
          <a:p>
            <a:r>
              <a:rPr lang="en-US" baseline="0" dirty="0"/>
              <a:t>This seems like a much harder task as an adversary can observe not just the state of the (obfuscated) RAM machine and the obfuscated state machine computation but also all memory access patterns and the contents of memory.</a:t>
            </a:r>
          </a:p>
        </p:txBody>
      </p:sp>
      <p:sp>
        <p:nvSpPr>
          <p:cNvPr id="4" name="Slide Number Placeholder 3"/>
          <p:cNvSpPr>
            <a:spLocks noGrp="1"/>
          </p:cNvSpPr>
          <p:nvPr>
            <p:ph type="sldNum" sz="quarter" idx="10"/>
          </p:nvPr>
        </p:nvSpPr>
        <p:spPr/>
        <p:txBody>
          <a:bodyPr/>
          <a:lstStyle/>
          <a:p>
            <a:fld id="{1843AA87-90BF-49A7-94A5-EF67FCE1416B}" type="slidenum">
              <a:rPr lang="en-CA" smtClean="0"/>
              <a:t>60</a:t>
            </a:fld>
            <a:endParaRPr lang="en-CA" dirty="0"/>
          </a:p>
        </p:txBody>
      </p:sp>
    </p:spTree>
    <p:extLst>
      <p:ext uri="{BB962C8B-B14F-4D97-AF65-F5344CB8AC3E}">
        <p14:creationId xmlns:p14="http://schemas.microsoft.com/office/powerpoint/2010/main" val="129900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r>
              <a:t>Robustness to errors and tampering</a:t>
            </a:r>
          </a:p>
        </p:txBody>
      </p:sp>
    </p:spTree>
    <p:extLst>
      <p:ext uri="{BB962C8B-B14F-4D97-AF65-F5344CB8AC3E}">
        <p14:creationId xmlns:p14="http://schemas.microsoft.com/office/powerpoint/2010/main" val="11436520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token-based obfuscation,  I take a program/circuit and TBO-obfuscate it (blue lock) with a secret key and keep the secret key to myself. A TBO-obfuscated program is useless by itself. To execute it on an input x, you need a small string (called a “token”). Generating the token for x requires the secret key. </a:t>
            </a:r>
          </a:p>
          <a:p>
            <a:endParaRPr lang="en-US" baseline="0" dirty="0"/>
          </a:p>
          <a:p>
            <a:r>
              <a:rPr lang="en-US" baseline="0" dirty="0"/>
              <a:t>Canonical application [Microsoft’s dream] Microsoft writes a piece of software. They TBO-obfuscate it and sell it to you. Whenever you want to execute the program, you have to contact Microsoft and obtain a token.   This way, Microsoft can charge for a “pay-per-use” model.</a:t>
            </a:r>
          </a:p>
          <a:p>
            <a:endParaRPr lang="en-US" baseline="0" dirty="0"/>
          </a:p>
          <a:p>
            <a:r>
              <a:rPr lang="en-US" baseline="0" dirty="0"/>
              <a:t>Nevertheless, this is weaker than obfuscation because in (real) obfuscation, you can obfuscate a program and sell it and you don’t have to be online at all afterwards.</a:t>
            </a:r>
          </a:p>
        </p:txBody>
      </p:sp>
      <p:sp>
        <p:nvSpPr>
          <p:cNvPr id="4" name="Slide Number Placeholder 3"/>
          <p:cNvSpPr>
            <a:spLocks noGrp="1"/>
          </p:cNvSpPr>
          <p:nvPr>
            <p:ph type="sldNum" sz="quarter" idx="10"/>
          </p:nvPr>
        </p:nvSpPr>
        <p:spPr/>
        <p:txBody>
          <a:bodyPr/>
          <a:lstStyle/>
          <a:p>
            <a:fld id="{1843AA87-90BF-49A7-94A5-EF67FCE1416B}" type="slidenum">
              <a:rPr lang="en-CA" smtClean="0"/>
              <a:t>62</a:t>
            </a:fld>
            <a:endParaRPr lang="en-CA" dirty="0"/>
          </a:p>
        </p:txBody>
      </p:sp>
    </p:spTree>
    <p:extLst>
      <p:ext uri="{BB962C8B-B14F-4D97-AF65-F5344CB8AC3E}">
        <p14:creationId xmlns:p14="http://schemas.microsoft.com/office/powerpoint/2010/main" val="5537841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I have the token for the empty string \epsilon and the TBO-obfuscated code for the token-generation program and the TBO obfuscation of the circuit C that I care about, I am done. This is real obfuscation. </a:t>
            </a:r>
          </a:p>
          <a:p>
            <a:endParaRPr lang="en-US" baseline="0" dirty="0"/>
          </a:p>
          <a:p>
            <a:r>
              <a:rPr lang="en-US" baseline="0" dirty="0"/>
              <a:t>Why? To compute C on input 000000, do the following:</a:t>
            </a:r>
          </a:p>
          <a:p>
            <a:pPr marL="228600" indent="-228600">
              <a:buAutoNum type="arabicPeriod"/>
            </a:pPr>
            <a:r>
              <a:rPr lang="en-US" baseline="0" dirty="0"/>
              <a:t>Use token for epsilon and the TBO-obfuscation of the token-generation program to create token for 0 and token for 1. </a:t>
            </a:r>
          </a:p>
          <a:p>
            <a:pPr marL="228600" indent="-228600">
              <a:buAutoNum type="arabicPeriod"/>
            </a:pPr>
            <a:r>
              <a:rPr lang="en-US" baseline="0" dirty="0"/>
              <a:t>Continue doing this, create token for 00 and 01</a:t>
            </a:r>
          </a:p>
          <a:p>
            <a:pPr marL="228600" indent="-228600">
              <a:buAutoNum type="arabicPeriod"/>
            </a:pPr>
            <a:r>
              <a:rPr lang="en-US" baseline="0" dirty="0"/>
              <a:t>…. Create token for 000 and 001</a:t>
            </a:r>
            <a:br>
              <a:rPr lang="en-US" baseline="0" dirty="0"/>
            </a:br>
            <a:r>
              <a:rPr lang="en-US" baseline="0" dirty="0"/>
              <a:t>…</a:t>
            </a:r>
          </a:p>
          <a:p>
            <a:pPr marL="228600" indent="-228600">
              <a:buAutoNum type="arabicPeriod"/>
            </a:pPr>
            <a:r>
              <a:rPr lang="en-US" baseline="0" dirty="0"/>
              <a:t>…. Create token for 000000</a:t>
            </a:r>
          </a:p>
          <a:p>
            <a:pPr marL="228600" indent="-228600">
              <a:buAutoNum type="arabicPeriod"/>
            </a:pPr>
            <a:r>
              <a:rPr lang="en-US" baseline="0" dirty="0"/>
              <a:t>Now use token for 000000 and TBO-obfuscation of C to get C(000000).</a:t>
            </a:r>
            <a:br>
              <a:rPr lang="en-US" baseline="0" dirty="0"/>
            </a:br>
            <a:br>
              <a:rPr lang="en-US" baseline="0" dirty="0"/>
            </a:br>
            <a:r>
              <a:rPr lang="en-US" baseline="0" dirty="0"/>
              <a:t>Can do this for any x, not just 000000, so we can compute C on any input x. Done!    (except one has to keep track of sizes of the the tokens)</a:t>
            </a:r>
          </a:p>
        </p:txBody>
      </p:sp>
      <p:sp>
        <p:nvSpPr>
          <p:cNvPr id="4" name="Slide Number Placeholder 3"/>
          <p:cNvSpPr>
            <a:spLocks noGrp="1"/>
          </p:cNvSpPr>
          <p:nvPr>
            <p:ph type="sldNum" sz="quarter" idx="10"/>
          </p:nvPr>
        </p:nvSpPr>
        <p:spPr/>
        <p:txBody>
          <a:bodyPr/>
          <a:lstStyle/>
          <a:p>
            <a:fld id="{1843AA87-90BF-49A7-94A5-EF67FCE1416B}" type="slidenum">
              <a:rPr lang="en-CA" smtClean="0"/>
              <a:t>63</a:t>
            </a:fld>
            <a:endParaRPr lang="en-CA" dirty="0"/>
          </a:p>
        </p:txBody>
      </p:sp>
    </p:spTree>
    <p:extLst>
      <p:ext uri="{BB962C8B-B14F-4D97-AF65-F5344CB8AC3E}">
        <p14:creationId xmlns:p14="http://schemas.microsoft.com/office/powerpoint/2010/main" val="29555779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Weak? Strong? </a:t>
            </a:r>
          </a:p>
        </p:txBody>
      </p:sp>
      <p:sp>
        <p:nvSpPr>
          <p:cNvPr id="4" name="Slide Number Placeholder 3"/>
          <p:cNvSpPr>
            <a:spLocks noGrp="1"/>
          </p:cNvSpPr>
          <p:nvPr>
            <p:ph type="sldNum" sz="quarter" idx="10"/>
          </p:nvPr>
        </p:nvSpPr>
        <p:spPr/>
        <p:txBody>
          <a:bodyPr/>
          <a:lstStyle/>
          <a:p>
            <a:fld id="{1843AA87-90BF-49A7-94A5-EF67FCE1416B}" type="slidenum">
              <a:rPr lang="en-CA" smtClean="0"/>
              <a:t>64</a:t>
            </a:fld>
            <a:endParaRPr lang="en-CA" dirty="0"/>
          </a:p>
        </p:txBody>
      </p:sp>
    </p:spTree>
    <p:extLst>
      <p:ext uri="{BB962C8B-B14F-4D97-AF65-F5344CB8AC3E}">
        <p14:creationId xmlns:p14="http://schemas.microsoft.com/office/powerpoint/2010/main" val="1207427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r>
              <a:t>Robustness to errors and tampering</a:t>
            </a:r>
          </a:p>
        </p:txBody>
      </p:sp>
    </p:spTree>
    <p:extLst>
      <p:ext uri="{BB962C8B-B14F-4D97-AF65-F5344CB8AC3E}">
        <p14:creationId xmlns:p14="http://schemas.microsoft.com/office/powerpoint/2010/main" val="14514251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prstGeom prst="rect">
            <a:avLst/>
          </a:prstGeom>
        </p:spPr>
        <p:txBody>
          <a:bodyPr/>
          <a:lstStyle/>
          <a:p>
            <a:endParaRPr/>
          </a:p>
        </p:txBody>
      </p:sp>
      <p:sp>
        <p:nvSpPr>
          <p:cNvPr id="170" name="Shape 170"/>
          <p:cNvSpPr>
            <a:spLocks noGrp="1"/>
          </p:cNvSpPr>
          <p:nvPr>
            <p:ph type="body" sz="quarter" idx="1"/>
          </p:nvPr>
        </p:nvSpPr>
        <p:spPr>
          <a:prstGeom prst="rect">
            <a:avLst/>
          </a:prstGeom>
        </p:spPr>
        <p:txBody>
          <a:bodyPr/>
          <a:lstStyle/>
          <a:p>
            <a:r>
              <a:t>Corresponding assumption for theorem 1 unbroken.</a:t>
            </a:r>
          </a:p>
          <a:p>
            <a:r>
              <a:t>In fact, there is some evidence supporting it.</a:t>
            </a:r>
          </a:p>
        </p:txBody>
      </p:sp>
    </p:spTree>
    <p:extLst>
      <p:ext uri="{BB962C8B-B14F-4D97-AF65-F5344CB8AC3E}">
        <p14:creationId xmlns:p14="http://schemas.microsoft.com/office/powerpoint/2010/main" val="37889081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Curiosity:   GLSW showed poly(\</a:t>
            </a:r>
            <a:r>
              <a:rPr lang="en-US" baseline="0" dirty="0" err="1"/>
              <a:t>secp</a:t>
            </a:r>
            <a:r>
              <a:rPr lang="en-US" baseline="0" dirty="0"/>
              <a:t>) levels  (ref TA2 implementation) </a:t>
            </a:r>
          </a:p>
          <a:p>
            <a:r>
              <a:rPr lang="en-US" baseline="0" dirty="0"/>
              <a:t>We know 2 levels (elliptic curves)</a:t>
            </a:r>
          </a:p>
          <a:p>
            <a:r>
              <a:rPr lang="en-US" baseline="0" dirty="0"/>
              <a:t>Do we need such large levels?    Where is the barrier?</a:t>
            </a:r>
          </a:p>
          <a:p>
            <a:r>
              <a:rPr lang="en-US" baseline="0" dirty="0"/>
              <a:t>Rachel – No!  O(1) suffices* – with a complex assumption   (did Rachel need composite?)</a:t>
            </a:r>
          </a:p>
          <a:p>
            <a:r>
              <a:rPr lang="en-US" baseline="0" dirty="0"/>
              <a:t>Here:  O(1) suffices but with a simple assumption (SXDH) prime order  using a generalized Graded encoding assumption, with </a:t>
            </a:r>
            <a:r>
              <a:rPr lang="en-US" baseline="0" dirty="0" err="1"/>
              <a:t>inst</a:t>
            </a:r>
            <a:r>
              <a:rPr lang="en-US" baseline="0" dirty="0"/>
              <a:t> from set and graph</a:t>
            </a:r>
          </a:p>
          <a:p>
            <a:endParaRPr lang="en-US" baseline="0" dirty="0"/>
          </a:p>
          <a:p>
            <a:r>
              <a:rPr lang="en-US" baseline="0" dirty="0"/>
              <a:t>Efficiency: ref TA2 and connect levels to efficiency</a:t>
            </a:r>
          </a:p>
          <a:p>
            <a:endParaRPr lang="en-US" baseline="0" dirty="0"/>
          </a:p>
          <a:p>
            <a:r>
              <a:rPr lang="en-US" baseline="0" dirty="0"/>
              <a:t>Generality:  set and graph</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843AA87-90BF-49A7-94A5-EF67FCE1416B}" type="slidenum">
              <a:rPr lang="en-CA" smtClean="0">
                <a:solidFill>
                  <a:srgbClr val="000000"/>
                </a:solidFill>
              </a:rPr>
              <a:pPr/>
              <a:t>67</a:t>
            </a:fld>
            <a:endParaRPr lang="en-CA" dirty="0">
              <a:solidFill>
                <a:srgbClr val="000000"/>
              </a:solidFill>
            </a:endParaRPr>
          </a:p>
        </p:txBody>
      </p:sp>
    </p:spTree>
    <p:extLst>
      <p:ext uri="{BB962C8B-B14F-4D97-AF65-F5344CB8AC3E}">
        <p14:creationId xmlns:p14="http://schemas.microsoft.com/office/powerpoint/2010/main" val="26906960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r>
              <a:t>Robustness to errors and tampering</a:t>
            </a:r>
          </a:p>
        </p:txBody>
      </p:sp>
    </p:spTree>
    <p:extLst>
      <p:ext uri="{BB962C8B-B14F-4D97-AF65-F5344CB8AC3E}">
        <p14:creationId xmlns:p14="http://schemas.microsoft.com/office/powerpoint/2010/main" val="22922605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Curiosity:   GLSW showed poly(\</a:t>
            </a:r>
            <a:r>
              <a:rPr lang="en-US" baseline="0" dirty="0" err="1"/>
              <a:t>secp</a:t>
            </a:r>
            <a:r>
              <a:rPr lang="en-US" baseline="0" dirty="0"/>
              <a:t>) levels  (ref TA2 implementation) </a:t>
            </a:r>
          </a:p>
          <a:p>
            <a:r>
              <a:rPr lang="en-US" baseline="0" dirty="0"/>
              <a:t>We know 2 levels (elliptic curves)</a:t>
            </a:r>
          </a:p>
          <a:p>
            <a:r>
              <a:rPr lang="en-US" baseline="0" dirty="0"/>
              <a:t>Do we need such large levels?    Where is the barrier?</a:t>
            </a:r>
          </a:p>
          <a:p>
            <a:r>
              <a:rPr lang="en-US" baseline="0" dirty="0"/>
              <a:t>Rachel – No!  O(1) suffices* – with a complex assumption   (did Rachel need composite?)</a:t>
            </a:r>
          </a:p>
          <a:p>
            <a:r>
              <a:rPr lang="en-US" baseline="0" dirty="0"/>
              <a:t>Here:  O(1) suffices but with a simple assumption (SXDH) prime order  using a generalized Graded encoding assumption, with </a:t>
            </a:r>
            <a:r>
              <a:rPr lang="en-US" baseline="0" dirty="0" err="1"/>
              <a:t>inst</a:t>
            </a:r>
            <a:r>
              <a:rPr lang="en-US" baseline="0" dirty="0"/>
              <a:t> from set and graph</a:t>
            </a:r>
          </a:p>
          <a:p>
            <a:endParaRPr lang="en-US" baseline="0" dirty="0"/>
          </a:p>
          <a:p>
            <a:r>
              <a:rPr lang="en-US" baseline="0" dirty="0"/>
              <a:t>Efficiency: ref TA2 and connect levels to efficiency</a:t>
            </a:r>
          </a:p>
          <a:p>
            <a:endParaRPr lang="en-US" baseline="0" dirty="0"/>
          </a:p>
          <a:p>
            <a:r>
              <a:rPr lang="en-US" baseline="0" dirty="0"/>
              <a:t>Generality:  set and graph</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843AA87-90BF-49A7-94A5-EF67FCE1416B}" type="slidenum">
              <a:rPr lang="en-CA" smtClean="0">
                <a:solidFill>
                  <a:srgbClr val="000000"/>
                </a:solidFill>
              </a:rPr>
              <a:pPr/>
              <a:t>69</a:t>
            </a:fld>
            <a:endParaRPr lang="en-CA" dirty="0">
              <a:solidFill>
                <a:srgbClr val="000000"/>
              </a:solidFill>
            </a:endParaRPr>
          </a:p>
        </p:txBody>
      </p:sp>
    </p:spTree>
    <p:extLst>
      <p:ext uri="{BB962C8B-B14F-4D97-AF65-F5344CB8AC3E}">
        <p14:creationId xmlns:p14="http://schemas.microsoft.com/office/powerpoint/2010/main" val="279993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Hardness to useful hardness</a:t>
            </a:r>
          </a:p>
          <a:p>
            <a:r>
              <a:rPr lang="en-US" baseline="0" dirty="0"/>
              <a:t>IO gymnastics</a:t>
            </a:r>
          </a:p>
        </p:txBody>
      </p:sp>
      <p:sp>
        <p:nvSpPr>
          <p:cNvPr id="4" name="Slide Number Placeholder 3"/>
          <p:cNvSpPr>
            <a:spLocks noGrp="1"/>
          </p:cNvSpPr>
          <p:nvPr>
            <p:ph type="sldNum" sz="quarter" idx="10"/>
          </p:nvPr>
        </p:nvSpPr>
        <p:spPr/>
        <p:txBody>
          <a:bodyPr/>
          <a:lstStyle/>
          <a:p>
            <a:fld id="{1843AA87-90BF-49A7-94A5-EF67FCE1416B}" type="slidenum">
              <a:rPr lang="en-CA" smtClean="0"/>
              <a:t>7</a:t>
            </a:fld>
            <a:endParaRPr lang="en-CA" dirty="0"/>
          </a:p>
        </p:txBody>
      </p:sp>
    </p:spTree>
    <p:extLst>
      <p:ext uri="{BB962C8B-B14F-4D97-AF65-F5344CB8AC3E}">
        <p14:creationId xmlns:p14="http://schemas.microsoft.com/office/powerpoint/2010/main" val="4741763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t>Robustness to errors and tampering</a:t>
            </a:r>
          </a:p>
        </p:txBody>
      </p:sp>
    </p:spTree>
    <p:extLst>
      <p:ext uri="{BB962C8B-B14F-4D97-AF65-F5344CB8AC3E}">
        <p14:creationId xmlns:p14="http://schemas.microsoft.com/office/powerpoint/2010/main" val="30700342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a:spLocks noGrp="1" noRot="1" noChangeAspect="1"/>
          </p:cNvSpPr>
          <p:nvPr>
            <p:ph type="sldImg"/>
          </p:nvPr>
        </p:nvSpPr>
        <p:spPr>
          <a:prstGeom prst="rect">
            <a:avLst/>
          </a:prstGeom>
        </p:spPr>
        <p:txBody>
          <a:bodyPr/>
          <a:lstStyle/>
          <a:p>
            <a:endParaRPr/>
          </a:p>
        </p:txBody>
      </p:sp>
      <p:sp>
        <p:nvSpPr>
          <p:cNvPr id="355" name="Shape 355"/>
          <p:cNvSpPr>
            <a:spLocks noGrp="1"/>
          </p:cNvSpPr>
          <p:nvPr>
            <p:ph type="body" sz="quarter" idx="1"/>
          </p:nvPr>
        </p:nvSpPr>
        <p:spPr>
          <a:prstGeom prst="rect">
            <a:avLst/>
          </a:prstGeom>
        </p:spPr>
        <p:txBody>
          <a:bodyPr/>
          <a:lstStyle/>
          <a:p>
            <a:r>
              <a:t>Corresponding assumption for theorem 1 unbroken.</a:t>
            </a:r>
          </a:p>
          <a:p>
            <a:r>
              <a:t>In fact, there is some evidence supporting it.</a:t>
            </a:r>
          </a:p>
        </p:txBody>
      </p:sp>
    </p:spTree>
    <p:extLst>
      <p:ext uri="{BB962C8B-B14F-4D97-AF65-F5344CB8AC3E}">
        <p14:creationId xmlns:p14="http://schemas.microsoft.com/office/powerpoint/2010/main" val="8999656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noRot="1" noChangeAspect="1"/>
          </p:cNvSpPr>
          <p:nvPr>
            <p:ph type="sldImg"/>
          </p:nvPr>
        </p:nvSpPr>
        <p:spPr>
          <a:prstGeom prst="rect">
            <a:avLst/>
          </a:prstGeom>
        </p:spPr>
        <p:txBody>
          <a:bodyPr/>
          <a:lstStyle/>
          <a:p>
            <a:endParaRPr/>
          </a:p>
        </p:txBody>
      </p:sp>
      <p:sp>
        <p:nvSpPr>
          <p:cNvPr id="286" name="Shape 286"/>
          <p:cNvSpPr>
            <a:spLocks noGrp="1"/>
          </p:cNvSpPr>
          <p:nvPr>
            <p:ph type="body" sz="quarter" idx="1"/>
          </p:nvPr>
        </p:nvSpPr>
        <p:spPr>
          <a:prstGeom prst="rect">
            <a:avLst/>
          </a:prstGeom>
        </p:spPr>
        <p:txBody>
          <a:bodyPr/>
          <a:lstStyle/>
          <a:p>
            <a:r>
              <a:t>Corresponding assumption for theorem 1 unbroken.</a:t>
            </a:r>
          </a:p>
          <a:p>
            <a:r>
              <a:t>In fact, there is some evidence supporting it.</a:t>
            </a:r>
          </a:p>
        </p:txBody>
      </p:sp>
    </p:spTree>
    <p:extLst>
      <p:ext uri="{BB962C8B-B14F-4D97-AF65-F5344CB8AC3E}">
        <p14:creationId xmlns:p14="http://schemas.microsoft.com/office/powerpoint/2010/main" val="428518413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noRot="1" noChangeAspect="1"/>
          </p:cNvSpPr>
          <p:nvPr>
            <p:ph type="sldImg"/>
          </p:nvPr>
        </p:nvSpPr>
        <p:spPr>
          <a:prstGeom prst="rect">
            <a:avLst/>
          </a:prstGeom>
        </p:spPr>
        <p:txBody>
          <a:bodyPr/>
          <a:lstStyle/>
          <a:p>
            <a:endParaRPr/>
          </a:p>
        </p:txBody>
      </p:sp>
      <p:sp>
        <p:nvSpPr>
          <p:cNvPr id="286" name="Shape 286"/>
          <p:cNvSpPr>
            <a:spLocks noGrp="1"/>
          </p:cNvSpPr>
          <p:nvPr>
            <p:ph type="body" sz="quarter" idx="1"/>
          </p:nvPr>
        </p:nvSpPr>
        <p:spPr>
          <a:prstGeom prst="rect">
            <a:avLst/>
          </a:prstGeom>
        </p:spPr>
        <p:txBody>
          <a:bodyPr/>
          <a:lstStyle/>
          <a:p>
            <a:r>
              <a:t>Corresponding assumption for theorem 1 unbroken.</a:t>
            </a:r>
          </a:p>
          <a:p>
            <a:r>
              <a:t>In fact, there is some evidence supporting it.</a:t>
            </a:r>
          </a:p>
        </p:txBody>
      </p:sp>
    </p:spTree>
    <p:extLst>
      <p:ext uri="{BB962C8B-B14F-4D97-AF65-F5344CB8AC3E}">
        <p14:creationId xmlns:p14="http://schemas.microsoft.com/office/powerpoint/2010/main" val="19061186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noRot="1" noChangeAspect="1"/>
          </p:cNvSpPr>
          <p:nvPr>
            <p:ph type="sldImg"/>
          </p:nvPr>
        </p:nvSpPr>
        <p:spPr>
          <a:prstGeom prst="rect">
            <a:avLst/>
          </a:prstGeom>
        </p:spPr>
        <p:txBody>
          <a:bodyPr/>
          <a:lstStyle/>
          <a:p>
            <a:endParaRPr/>
          </a:p>
        </p:txBody>
      </p:sp>
      <p:sp>
        <p:nvSpPr>
          <p:cNvPr id="292" name="Shape 292"/>
          <p:cNvSpPr>
            <a:spLocks noGrp="1"/>
          </p:cNvSpPr>
          <p:nvPr>
            <p:ph type="body" sz="quarter" idx="1"/>
          </p:nvPr>
        </p:nvSpPr>
        <p:spPr>
          <a:prstGeom prst="rect">
            <a:avLst/>
          </a:prstGeom>
        </p:spPr>
        <p:txBody>
          <a:bodyPr/>
          <a:lstStyle/>
          <a:p>
            <a:r>
              <a:t>Connection to Two-source extractors</a:t>
            </a:r>
          </a:p>
        </p:txBody>
      </p:sp>
    </p:spTree>
    <p:extLst>
      <p:ext uri="{BB962C8B-B14F-4D97-AF65-F5344CB8AC3E}">
        <p14:creationId xmlns:p14="http://schemas.microsoft.com/office/powerpoint/2010/main" val="28651423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843AA87-90BF-49A7-94A5-EF67FCE1416B}" type="slidenum">
              <a:rPr lang="en-CA" smtClean="0"/>
              <a:t>75</a:t>
            </a:fld>
            <a:endParaRPr lang="en-CA" dirty="0"/>
          </a:p>
        </p:txBody>
      </p:sp>
    </p:spTree>
    <p:extLst>
      <p:ext uri="{BB962C8B-B14F-4D97-AF65-F5344CB8AC3E}">
        <p14:creationId xmlns:p14="http://schemas.microsoft.com/office/powerpoint/2010/main" val="344832934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Hardness to useful hardness</a:t>
            </a:r>
          </a:p>
          <a:p>
            <a:r>
              <a:rPr lang="en-US" baseline="0" dirty="0"/>
              <a:t>IO gymnastics</a:t>
            </a:r>
          </a:p>
        </p:txBody>
      </p:sp>
      <p:sp>
        <p:nvSpPr>
          <p:cNvPr id="4" name="Slide Number Placeholder 3"/>
          <p:cNvSpPr>
            <a:spLocks noGrp="1"/>
          </p:cNvSpPr>
          <p:nvPr>
            <p:ph type="sldNum" sz="quarter" idx="10"/>
          </p:nvPr>
        </p:nvSpPr>
        <p:spPr/>
        <p:txBody>
          <a:bodyPr/>
          <a:lstStyle/>
          <a:p>
            <a:fld id="{1843AA87-90BF-49A7-94A5-EF67FCE1416B}" type="slidenum">
              <a:rPr lang="en-CA" smtClean="0"/>
              <a:t>76</a:t>
            </a:fld>
            <a:endParaRPr lang="en-CA" dirty="0"/>
          </a:p>
        </p:txBody>
      </p:sp>
    </p:spTree>
    <p:extLst>
      <p:ext uri="{BB962C8B-B14F-4D97-AF65-F5344CB8AC3E}">
        <p14:creationId xmlns:p14="http://schemas.microsoft.com/office/powerpoint/2010/main" val="34037212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843AA87-90BF-49A7-94A5-EF67FCE1416B}" type="slidenum">
              <a:rPr lang="en-CA" smtClean="0"/>
              <a:t>77</a:t>
            </a:fld>
            <a:endParaRPr lang="en-CA" dirty="0"/>
          </a:p>
        </p:txBody>
      </p:sp>
    </p:spTree>
    <p:extLst>
      <p:ext uri="{BB962C8B-B14F-4D97-AF65-F5344CB8AC3E}">
        <p14:creationId xmlns:p14="http://schemas.microsoft.com/office/powerpoint/2010/main" val="70852063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843AA87-90BF-49A7-94A5-EF67FCE1416B}" type="slidenum">
              <a:rPr lang="en-CA" smtClean="0"/>
              <a:t>78</a:t>
            </a:fld>
            <a:endParaRPr lang="en-CA" dirty="0"/>
          </a:p>
        </p:txBody>
      </p:sp>
    </p:spTree>
    <p:extLst>
      <p:ext uri="{BB962C8B-B14F-4D97-AF65-F5344CB8AC3E}">
        <p14:creationId xmlns:p14="http://schemas.microsoft.com/office/powerpoint/2010/main" val="162775797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Weak? Strong? </a:t>
            </a:r>
          </a:p>
        </p:txBody>
      </p:sp>
      <p:sp>
        <p:nvSpPr>
          <p:cNvPr id="4" name="Slide Number Placeholder 3"/>
          <p:cNvSpPr>
            <a:spLocks noGrp="1"/>
          </p:cNvSpPr>
          <p:nvPr>
            <p:ph type="sldNum" sz="quarter" idx="10"/>
          </p:nvPr>
        </p:nvSpPr>
        <p:spPr/>
        <p:txBody>
          <a:bodyPr/>
          <a:lstStyle/>
          <a:p>
            <a:fld id="{1843AA87-90BF-49A7-94A5-EF67FCE1416B}" type="slidenum">
              <a:rPr lang="en-CA" smtClean="0"/>
              <a:t>79</a:t>
            </a:fld>
            <a:endParaRPr lang="en-CA" dirty="0"/>
          </a:p>
        </p:txBody>
      </p:sp>
    </p:spTree>
    <p:extLst>
      <p:ext uri="{BB962C8B-B14F-4D97-AF65-F5344CB8AC3E}">
        <p14:creationId xmlns:p14="http://schemas.microsoft.com/office/powerpoint/2010/main" val="1273707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843AA87-90BF-49A7-94A5-EF67FCE1416B}" type="slidenum">
              <a:rPr lang="en-CA" smtClean="0"/>
              <a:t>8</a:t>
            </a:fld>
            <a:endParaRPr lang="en-CA" dirty="0"/>
          </a:p>
        </p:txBody>
      </p:sp>
    </p:spTree>
    <p:extLst>
      <p:ext uri="{BB962C8B-B14F-4D97-AF65-F5344CB8AC3E}">
        <p14:creationId xmlns:p14="http://schemas.microsoft.com/office/powerpoint/2010/main" val="144020305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Hardness to useful hardness</a:t>
            </a:r>
          </a:p>
          <a:p>
            <a:r>
              <a:rPr lang="en-US" baseline="0" dirty="0"/>
              <a:t>IO gymnastics</a:t>
            </a:r>
          </a:p>
        </p:txBody>
      </p:sp>
      <p:sp>
        <p:nvSpPr>
          <p:cNvPr id="4" name="Slide Number Placeholder 3"/>
          <p:cNvSpPr>
            <a:spLocks noGrp="1"/>
          </p:cNvSpPr>
          <p:nvPr>
            <p:ph type="sldNum" sz="quarter" idx="10"/>
          </p:nvPr>
        </p:nvSpPr>
        <p:spPr/>
        <p:txBody>
          <a:bodyPr/>
          <a:lstStyle/>
          <a:p>
            <a:fld id="{1843AA87-90BF-49A7-94A5-EF67FCE1416B}" type="slidenum">
              <a:rPr lang="en-CA" smtClean="0"/>
              <a:t>80</a:t>
            </a:fld>
            <a:endParaRPr lang="en-CA" dirty="0"/>
          </a:p>
        </p:txBody>
      </p:sp>
    </p:spTree>
    <p:extLst>
      <p:ext uri="{BB962C8B-B14F-4D97-AF65-F5344CB8AC3E}">
        <p14:creationId xmlns:p14="http://schemas.microsoft.com/office/powerpoint/2010/main" val="352330407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Hardness to useful hardness</a:t>
            </a:r>
          </a:p>
          <a:p>
            <a:r>
              <a:rPr lang="en-US" baseline="0" dirty="0"/>
              <a:t>IO gymnastics</a:t>
            </a:r>
          </a:p>
        </p:txBody>
      </p:sp>
      <p:sp>
        <p:nvSpPr>
          <p:cNvPr id="4" name="Slide Number Placeholder 3"/>
          <p:cNvSpPr>
            <a:spLocks noGrp="1"/>
          </p:cNvSpPr>
          <p:nvPr>
            <p:ph type="sldNum" sz="quarter" idx="10"/>
          </p:nvPr>
        </p:nvSpPr>
        <p:spPr/>
        <p:txBody>
          <a:bodyPr/>
          <a:lstStyle/>
          <a:p>
            <a:fld id="{1843AA87-90BF-49A7-94A5-EF67FCE1416B}" type="slidenum">
              <a:rPr lang="en-CA" smtClean="0"/>
              <a:t>81</a:t>
            </a:fld>
            <a:endParaRPr lang="en-CA" dirty="0"/>
          </a:p>
        </p:txBody>
      </p:sp>
    </p:spTree>
    <p:extLst>
      <p:ext uri="{BB962C8B-B14F-4D97-AF65-F5344CB8AC3E}">
        <p14:creationId xmlns:p14="http://schemas.microsoft.com/office/powerpoint/2010/main" val="116311217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Weak? Strong? </a:t>
            </a:r>
          </a:p>
        </p:txBody>
      </p:sp>
      <p:sp>
        <p:nvSpPr>
          <p:cNvPr id="4" name="Slide Number Placeholder 3"/>
          <p:cNvSpPr>
            <a:spLocks noGrp="1"/>
          </p:cNvSpPr>
          <p:nvPr>
            <p:ph type="sldNum" sz="quarter" idx="10"/>
          </p:nvPr>
        </p:nvSpPr>
        <p:spPr/>
        <p:txBody>
          <a:bodyPr/>
          <a:lstStyle/>
          <a:p>
            <a:fld id="{1843AA87-90BF-49A7-94A5-EF67FCE1416B}" type="slidenum">
              <a:rPr lang="en-CA" smtClean="0"/>
              <a:t>82</a:t>
            </a:fld>
            <a:endParaRPr lang="en-CA" dirty="0"/>
          </a:p>
        </p:txBody>
      </p:sp>
    </p:spTree>
    <p:extLst>
      <p:ext uri="{BB962C8B-B14F-4D97-AF65-F5344CB8AC3E}">
        <p14:creationId xmlns:p14="http://schemas.microsoft.com/office/powerpoint/2010/main" val="189543487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Curiosity:   GLSW showed poly(\</a:t>
            </a:r>
            <a:r>
              <a:rPr lang="en-US" baseline="0" dirty="0" err="1"/>
              <a:t>secp</a:t>
            </a:r>
            <a:r>
              <a:rPr lang="en-US" baseline="0" dirty="0"/>
              <a:t>) levels  (ref TA2 implementation) </a:t>
            </a:r>
          </a:p>
          <a:p>
            <a:r>
              <a:rPr lang="en-US" baseline="0" dirty="0"/>
              <a:t>We know 2 levels (elliptic curves)</a:t>
            </a:r>
          </a:p>
          <a:p>
            <a:r>
              <a:rPr lang="en-US" baseline="0" dirty="0"/>
              <a:t>Do we need such large levels?    Where is the barrier?</a:t>
            </a:r>
          </a:p>
          <a:p>
            <a:r>
              <a:rPr lang="en-US" baseline="0" dirty="0"/>
              <a:t>Rachel – No!  O(1) suffices* – with a complex assumption   (did Rachel need composite?)</a:t>
            </a:r>
          </a:p>
          <a:p>
            <a:r>
              <a:rPr lang="en-US" baseline="0" dirty="0"/>
              <a:t>Here:  O(1) suffices but with a simple assumption (SXDH) prime order  using a generalized Graded encoding assumption, with </a:t>
            </a:r>
            <a:r>
              <a:rPr lang="en-US" baseline="0" dirty="0" err="1"/>
              <a:t>inst</a:t>
            </a:r>
            <a:r>
              <a:rPr lang="en-US" baseline="0" dirty="0"/>
              <a:t> from set and graph</a:t>
            </a:r>
          </a:p>
          <a:p>
            <a:endParaRPr lang="en-US" baseline="0" dirty="0"/>
          </a:p>
          <a:p>
            <a:r>
              <a:rPr lang="en-US" baseline="0" dirty="0"/>
              <a:t>Efficiency: ref TA2 and connect levels to efficiency</a:t>
            </a:r>
          </a:p>
          <a:p>
            <a:endParaRPr lang="en-US" baseline="0" dirty="0"/>
          </a:p>
          <a:p>
            <a:r>
              <a:rPr lang="en-US" baseline="0" dirty="0"/>
              <a:t>Generality:  set and graph</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843AA87-90BF-49A7-94A5-EF67FCE1416B}" type="slidenum">
              <a:rPr lang="en-CA" smtClean="0">
                <a:solidFill>
                  <a:srgbClr val="000000"/>
                </a:solidFill>
              </a:rPr>
              <a:pPr/>
              <a:t>83</a:t>
            </a:fld>
            <a:endParaRPr lang="en-CA" dirty="0">
              <a:solidFill>
                <a:srgbClr val="000000"/>
              </a:solidFill>
            </a:endParaRPr>
          </a:p>
        </p:txBody>
      </p:sp>
    </p:spTree>
    <p:extLst>
      <p:ext uri="{BB962C8B-B14F-4D97-AF65-F5344CB8AC3E}">
        <p14:creationId xmlns:p14="http://schemas.microsoft.com/office/powerpoint/2010/main" val="28679415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Curiosity:   GLSW showed poly(\</a:t>
            </a:r>
            <a:r>
              <a:rPr lang="en-US" baseline="0" dirty="0" err="1"/>
              <a:t>secp</a:t>
            </a:r>
            <a:r>
              <a:rPr lang="en-US" baseline="0" dirty="0"/>
              <a:t>) levels  (ref TA2 implementation) </a:t>
            </a:r>
          </a:p>
          <a:p>
            <a:r>
              <a:rPr lang="en-US" baseline="0" dirty="0"/>
              <a:t>We know 2 levels (elliptic curves)</a:t>
            </a:r>
          </a:p>
          <a:p>
            <a:r>
              <a:rPr lang="en-US" baseline="0" dirty="0"/>
              <a:t>Do we need such large levels?    Where is the barrier?</a:t>
            </a:r>
          </a:p>
          <a:p>
            <a:r>
              <a:rPr lang="en-US" baseline="0" dirty="0"/>
              <a:t>Rachel – No!  O(1) suffices* – with a complex assumption   (did Rachel need composite?)</a:t>
            </a:r>
          </a:p>
          <a:p>
            <a:r>
              <a:rPr lang="en-US" baseline="0" dirty="0"/>
              <a:t>Here:  O(1) suffices but with a simple assumption (SXDH) prime order  using a generalized Graded encoding assumption, with </a:t>
            </a:r>
            <a:r>
              <a:rPr lang="en-US" baseline="0" dirty="0" err="1"/>
              <a:t>inst</a:t>
            </a:r>
            <a:r>
              <a:rPr lang="en-US" baseline="0" dirty="0"/>
              <a:t> from set and graph</a:t>
            </a:r>
          </a:p>
          <a:p>
            <a:endParaRPr lang="en-US" baseline="0" dirty="0"/>
          </a:p>
          <a:p>
            <a:r>
              <a:rPr lang="en-US" baseline="0" dirty="0"/>
              <a:t>Efficiency: ref TA2 and connect levels to efficiency</a:t>
            </a:r>
          </a:p>
          <a:p>
            <a:endParaRPr lang="en-US" baseline="0" dirty="0"/>
          </a:p>
          <a:p>
            <a:r>
              <a:rPr lang="en-US" baseline="0" dirty="0"/>
              <a:t>Generality:  set and graph</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843AA87-90BF-49A7-94A5-EF67FCE1416B}" type="slidenum">
              <a:rPr lang="en-CA" smtClean="0">
                <a:solidFill>
                  <a:srgbClr val="000000"/>
                </a:solidFill>
              </a:rPr>
              <a:pPr/>
              <a:t>84</a:t>
            </a:fld>
            <a:endParaRPr lang="en-CA" dirty="0">
              <a:solidFill>
                <a:srgbClr val="000000"/>
              </a:solidFill>
            </a:endParaRPr>
          </a:p>
        </p:txBody>
      </p:sp>
    </p:spTree>
    <p:extLst>
      <p:ext uri="{BB962C8B-B14F-4D97-AF65-F5344CB8AC3E}">
        <p14:creationId xmlns:p14="http://schemas.microsoft.com/office/powerpoint/2010/main" val="395976142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t>Robustness to errors and tampering</a:t>
            </a:r>
          </a:p>
        </p:txBody>
      </p:sp>
    </p:spTree>
    <p:extLst>
      <p:ext uri="{BB962C8B-B14F-4D97-AF65-F5344CB8AC3E}">
        <p14:creationId xmlns:p14="http://schemas.microsoft.com/office/powerpoint/2010/main" val="181157204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t>Robustness to errors and tampering</a:t>
            </a:r>
          </a:p>
        </p:txBody>
      </p:sp>
    </p:spTree>
    <p:extLst>
      <p:ext uri="{BB962C8B-B14F-4D97-AF65-F5344CB8AC3E}">
        <p14:creationId xmlns:p14="http://schemas.microsoft.com/office/powerpoint/2010/main" val="1187711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843AA87-90BF-49A7-94A5-EF67FCE1416B}" type="slidenum">
              <a:rPr lang="en-CA" smtClean="0"/>
              <a:t>9</a:t>
            </a:fld>
            <a:endParaRPr lang="en-CA" dirty="0"/>
          </a:p>
        </p:txBody>
      </p:sp>
    </p:spTree>
    <p:extLst>
      <p:ext uri="{BB962C8B-B14F-4D97-AF65-F5344CB8AC3E}">
        <p14:creationId xmlns:p14="http://schemas.microsoft.com/office/powerpoint/2010/main" val="1311841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A8DB9363-F440-4E1D-B0AF-94655AD61F33}" type="datetimeFigureOut">
              <a:rPr lang="en-CA" smtClean="0"/>
              <a:t>2023-12-06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72E53B9-1987-4B63-835A-50030CAE541A}" type="slidenum">
              <a:rPr lang="en-CA" smtClean="0"/>
              <a:t>‹#›</a:t>
            </a:fld>
            <a:endParaRPr lang="en-CA"/>
          </a:p>
        </p:txBody>
      </p:sp>
    </p:spTree>
    <p:extLst>
      <p:ext uri="{BB962C8B-B14F-4D97-AF65-F5344CB8AC3E}">
        <p14:creationId xmlns:p14="http://schemas.microsoft.com/office/powerpoint/2010/main" val="5074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A8DB9363-F440-4E1D-B0AF-94655AD61F33}" type="datetimeFigureOut">
              <a:rPr lang="en-CA" smtClean="0"/>
              <a:t>2023-12-06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72E53B9-1987-4B63-835A-50030CAE541A}" type="slidenum">
              <a:rPr lang="en-CA" smtClean="0"/>
              <a:t>‹#›</a:t>
            </a:fld>
            <a:endParaRPr lang="en-CA"/>
          </a:p>
        </p:txBody>
      </p:sp>
    </p:spTree>
    <p:extLst>
      <p:ext uri="{BB962C8B-B14F-4D97-AF65-F5344CB8AC3E}">
        <p14:creationId xmlns:p14="http://schemas.microsoft.com/office/powerpoint/2010/main" val="57814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A8DB9363-F440-4E1D-B0AF-94655AD61F33}" type="datetimeFigureOut">
              <a:rPr lang="en-CA" smtClean="0"/>
              <a:t>2023-12-06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72E53B9-1987-4B63-835A-50030CAE541A}" type="slidenum">
              <a:rPr lang="en-CA" smtClean="0"/>
              <a:t>‹#›</a:t>
            </a:fld>
            <a:endParaRPr lang="en-CA"/>
          </a:p>
        </p:txBody>
      </p:sp>
    </p:spTree>
    <p:extLst>
      <p:ext uri="{BB962C8B-B14F-4D97-AF65-F5344CB8AC3E}">
        <p14:creationId xmlns:p14="http://schemas.microsoft.com/office/powerpoint/2010/main" val="103997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A8DB9363-F440-4E1D-B0AF-94655AD61F33}" type="datetimeFigureOut">
              <a:rPr lang="en-CA" smtClean="0"/>
              <a:t>2023-12-06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72E53B9-1987-4B63-835A-50030CAE541A}" type="slidenum">
              <a:rPr lang="en-CA" smtClean="0"/>
              <a:t>‹#›</a:t>
            </a:fld>
            <a:endParaRPr lang="en-CA"/>
          </a:p>
        </p:txBody>
      </p:sp>
    </p:spTree>
    <p:extLst>
      <p:ext uri="{BB962C8B-B14F-4D97-AF65-F5344CB8AC3E}">
        <p14:creationId xmlns:p14="http://schemas.microsoft.com/office/powerpoint/2010/main" val="43407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DB9363-F440-4E1D-B0AF-94655AD61F33}" type="datetimeFigureOut">
              <a:rPr lang="en-CA" smtClean="0"/>
              <a:t>2023-12-06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72E53B9-1987-4B63-835A-50030CAE541A}" type="slidenum">
              <a:rPr lang="en-CA" smtClean="0"/>
              <a:t>‹#›</a:t>
            </a:fld>
            <a:endParaRPr lang="en-CA"/>
          </a:p>
        </p:txBody>
      </p:sp>
    </p:spTree>
    <p:extLst>
      <p:ext uri="{BB962C8B-B14F-4D97-AF65-F5344CB8AC3E}">
        <p14:creationId xmlns:p14="http://schemas.microsoft.com/office/powerpoint/2010/main" val="284082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A8DB9363-F440-4E1D-B0AF-94655AD61F33}" type="datetimeFigureOut">
              <a:rPr lang="en-CA" smtClean="0"/>
              <a:t>2023-12-06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72E53B9-1987-4B63-835A-50030CAE541A}" type="slidenum">
              <a:rPr lang="en-CA" smtClean="0"/>
              <a:t>‹#›</a:t>
            </a:fld>
            <a:endParaRPr lang="en-CA"/>
          </a:p>
        </p:txBody>
      </p:sp>
    </p:spTree>
    <p:extLst>
      <p:ext uri="{BB962C8B-B14F-4D97-AF65-F5344CB8AC3E}">
        <p14:creationId xmlns:p14="http://schemas.microsoft.com/office/powerpoint/2010/main" val="194127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A8DB9363-F440-4E1D-B0AF-94655AD61F33}" type="datetimeFigureOut">
              <a:rPr lang="en-CA" smtClean="0"/>
              <a:t>2023-12-06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72E53B9-1987-4B63-835A-50030CAE541A}" type="slidenum">
              <a:rPr lang="en-CA" smtClean="0"/>
              <a:t>‹#›</a:t>
            </a:fld>
            <a:endParaRPr lang="en-CA"/>
          </a:p>
        </p:txBody>
      </p:sp>
    </p:spTree>
    <p:extLst>
      <p:ext uri="{BB962C8B-B14F-4D97-AF65-F5344CB8AC3E}">
        <p14:creationId xmlns:p14="http://schemas.microsoft.com/office/powerpoint/2010/main" val="166202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A8DB9363-F440-4E1D-B0AF-94655AD61F33}" type="datetimeFigureOut">
              <a:rPr lang="en-CA" smtClean="0"/>
              <a:t>2023-12-06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72E53B9-1987-4B63-835A-50030CAE541A}" type="slidenum">
              <a:rPr lang="en-CA" smtClean="0"/>
              <a:t>‹#›</a:t>
            </a:fld>
            <a:endParaRPr lang="en-CA"/>
          </a:p>
        </p:txBody>
      </p:sp>
    </p:spTree>
    <p:extLst>
      <p:ext uri="{BB962C8B-B14F-4D97-AF65-F5344CB8AC3E}">
        <p14:creationId xmlns:p14="http://schemas.microsoft.com/office/powerpoint/2010/main" val="76360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B9363-F440-4E1D-B0AF-94655AD61F33}" type="datetimeFigureOut">
              <a:rPr lang="en-CA" smtClean="0"/>
              <a:t>2023-12-06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72E53B9-1987-4B63-835A-50030CAE541A}" type="slidenum">
              <a:rPr lang="en-CA" smtClean="0"/>
              <a:t>‹#›</a:t>
            </a:fld>
            <a:endParaRPr lang="en-CA"/>
          </a:p>
        </p:txBody>
      </p:sp>
    </p:spTree>
    <p:extLst>
      <p:ext uri="{BB962C8B-B14F-4D97-AF65-F5344CB8AC3E}">
        <p14:creationId xmlns:p14="http://schemas.microsoft.com/office/powerpoint/2010/main" val="3186582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DB9363-F440-4E1D-B0AF-94655AD61F33}" type="datetimeFigureOut">
              <a:rPr lang="en-CA" smtClean="0"/>
              <a:t>2023-12-06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72E53B9-1987-4B63-835A-50030CAE541A}" type="slidenum">
              <a:rPr lang="en-CA" smtClean="0"/>
              <a:t>‹#›</a:t>
            </a:fld>
            <a:endParaRPr lang="en-CA"/>
          </a:p>
        </p:txBody>
      </p:sp>
    </p:spTree>
    <p:extLst>
      <p:ext uri="{BB962C8B-B14F-4D97-AF65-F5344CB8AC3E}">
        <p14:creationId xmlns:p14="http://schemas.microsoft.com/office/powerpoint/2010/main" val="297410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DB9363-F440-4E1D-B0AF-94655AD61F33}" type="datetimeFigureOut">
              <a:rPr lang="en-CA" smtClean="0"/>
              <a:t>2023-12-06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72E53B9-1987-4B63-835A-50030CAE541A}" type="slidenum">
              <a:rPr lang="en-CA" smtClean="0"/>
              <a:t>‹#›</a:t>
            </a:fld>
            <a:endParaRPr lang="en-CA"/>
          </a:p>
        </p:txBody>
      </p:sp>
    </p:spTree>
    <p:extLst>
      <p:ext uri="{BB962C8B-B14F-4D97-AF65-F5344CB8AC3E}">
        <p14:creationId xmlns:p14="http://schemas.microsoft.com/office/powerpoint/2010/main" val="145753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DB9363-F440-4E1D-B0AF-94655AD61F33}" type="datetimeFigureOut">
              <a:rPr lang="en-CA" smtClean="0"/>
              <a:t>2023-12-06</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E53B9-1987-4B63-835A-50030CAE541A}" type="slidenum">
              <a:rPr lang="en-CA" smtClean="0"/>
              <a:t>‹#›</a:t>
            </a:fld>
            <a:endParaRPr lang="en-CA"/>
          </a:p>
        </p:txBody>
      </p:sp>
    </p:spTree>
    <p:extLst>
      <p:ext uri="{BB962C8B-B14F-4D97-AF65-F5344CB8AC3E}">
        <p14:creationId xmlns:p14="http://schemas.microsoft.com/office/powerpoint/2010/main" val="1994768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22.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300.png"/><Relationship Id="rId7" Type="http://schemas.openxmlformats.org/officeDocument/2006/relationships/image" Target="../media/image34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30.png"/><Relationship Id="rId5" Type="http://schemas.openxmlformats.org/officeDocument/2006/relationships/image" Target="../media/image320.png"/><Relationship Id="rId4" Type="http://schemas.openxmlformats.org/officeDocument/2006/relationships/image" Target="../media/image310.png"/></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7.png"/><Relationship Id="rId7" Type="http://schemas.openxmlformats.org/officeDocument/2006/relationships/image" Target="../media/image72.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69.png"/><Relationship Id="rId4" Type="http://schemas.openxmlformats.org/officeDocument/2006/relationships/image" Target="../media/image68.png"/><Relationship Id="rId9" Type="http://schemas.openxmlformats.org/officeDocument/2006/relationships/image" Target="../media/image74.png"/></Relationships>
</file>

<file path=ppt/slides/_rels/slide31.xml.rels><?xml version="1.0" encoding="UTF-8" standalone="yes"?>
<Relationships xmlns="http://schemas.openxmlformats.org/package/2006/relationships"><Relationship Id="rId8" Type="http://schemas.openxmlformats.org/officeDocument/2006/relationships/image" Target="../media/image540.png"/><Relationship Id="rId3" Type="http://schemas.openxmlformats.org/officeDocument/2006/relationships/image" Target="../media/image490.png"/><Relationship Id="rId7" Type="http://schemas.openxmlformats.org/officeDocument/2006/relationships/image" Target="../media/image53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20.png"/><Relationship Id="rId11" Type="http://schemas.openxmlformats.org/officeDocument/2006/relationships/image" Target="../media/image570.png"/><Relationship Id="rId5" Type="http://schemas.openxmlformats.org/officeDocument/2006/relationships/image" Target="../media/image510.png"/><Relationship Id="rId10" Type="http://schemas.openxmlformats.org/officeDocument/2006/relationships/image" Target="../media/image560.png"/><Relationship Id="rId4" Type="http://schemas.openxmlformats.org/officeDocument/2006/relationships/image" Target="../media/image500.png"/><Relationship Id="rId9" Type="http://schemas.openxmlformats.org/officeDocument/2006/relationships/image" Target="../media/image550.png"/></Relationships>
</file>

<file path=ppt/slides/_rels/slide32.xml.rels><?xml version="1.0" encoding="UTF-8" standalone="yes"?>
<Relationships xmlns="http://schemas.openxmlformats.org/package/2006/relationships"><Relationship Id="rId8" Type="http://schemas.openxmlformats.org/officeDocument/2006/relationships/image" Target="../media/image630.png"/><Relationship Id="rId3" Type="http://schemas.openxmlformats.org/officeDocument/2006/relationships/image" Target="../media/image580.png"/><Relationship Id="rId7" Type="http://schemas.openxmlformats.org/officeDocument/2006/relationships/image" Target="../media/image62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600.png"/><Relationship Id="rId10" Type="http://schemas.openxmlformats.org/officeDocument/2006/relationships/image" Target="../media/image650.png"/><Relationship Id="rId4" Type="http://schemas.openxmlformats.org/officeDocument/2006/relationships/image" Target="../media/image590.png"/><Relationship Id="rId9" Type="http://schemas.openxmlformats.org/officeDocument/2006/relationships/image" Target="../media/image640.png"/></Relationships>
</file>

<file path=ppt/slides/_rels/slide33.xml.rels><?xml version="1.0" encoding="UTF-8" standalone="yes"?>
<Relationships xmlns="http://schemas.openxmlformats.org/package/2006/relationships"><Relationship Id="rId8" Type="http://schemas.openxmlformats.org/officeDocument/2006/relationships/image" Target="../media/image700.png"/><Relationship Id="rId3" Type="http://schemas.openxmlformats.org/officeDocument/2006/relationships/image" Target="../media/image620.png"/><Relationship Id="rId7" Type="http://schemas.openxmlformats.org/officeDocument/2006/relationships/image" Target="../media/image690.png"/><Relationship Id="rId12" Type="http://schemas.openxmlformats.org/officeDocument/2006/relationships/image" Target="../media/image61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680.png"/><Relationship Id="rId11" Type="http://schemas.openxmlformats.org/officeDocument/2006/relationships/image" Target="../media/image600.png"/><Relationship Id="rId5" Type="http://schemas.openxmlformats.org/officeDocument/2006/relationships/image" Target="../media/image670.png"/><Relationship Id="rId10" Type="http://schemas.openxmlformats.org/officeDocument/2006/relationships/image" Target="../media/image590.png"/><Relationship Id="rId4" Type="http://schemas.openxmlformats.org/officeDocument/2006/relationships/image" Target="../media/image660.png"/><Relationship Id="rId9" Type="http://schemas.openxmlformats.org/officeDocument/2006/relationships/image" Target="../media/image580.png"/></Relationships>
</file>

<file path=ppt/slides/_rels/slide34.xml.rels><?xml version="1.0" encoding="UTF-8" standalone="yes"?>
<Relationships xmlns="http://schemas.openxmlformats.org/package/2006/relationships"><Relationship Id="rId8" Type="http://schemas.openxmlformats.org/officeDocument/2006/relationships/image" Target="../media/image610.png"/><Relationship Id="rId3" Type="http://schemas.openxmlformats.org/officeDocument/2006/relationships/image" Target="../media/image620.png"/><Relationship Id="rId7" Type="http://schemas.openxmlformats.org/officeDocument/2006/relationships/image" Target="../media/image60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90.png"/><Relationship Id="rId5" Type="http://schemas.openxmlformats.org/officeDocument/2006/relationships/image" Target="../media/image580.png"/><Relationship Id="rId4" Type="http://schemas.openxmlformats.org/officeDocument/2006/relationships/image" Target="../media/image690.png"/><Relationship Id="rId9" Type="http://schemas.openxmlformats.org/officeDocument/2006/relationships/image" Target="../media/image710.png"/></Relationships>
</file>

<file path=ppt/slides/_rels/slide35.xml.rels><?xml version="1.0" encoding="UTF-8" standalone="yes"?>
<Relationships xmlns="http://schemas.openxmlformats.org/package/2006/relationships"><Relationship Id="rId8" Type="http://schemas.openxmlformats.org/officeDocument/2006/relationships/image" Target="../media/image590.png"/><Relationship Id="rId3" Type="http://schemas.openxmlformats.org/officeDocument/2006/relationships/image" Target="../media/image620.png"/><Relationship Id="rId7" Type="http://schemas.openxmlformats.org/officeDocument/2006/relationships/image" Target="../media/image58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690.png"/><Relationship Id="rId11" Type="http://schemas.openxmlformats.org/officeDocument/2006/relationships/image" Target="../media/image730.png"/><Relationship Id="rId5" Type="http://schemas.openxmlformats.org/officeDocument/2006/relationships/image" Target="../media/image720.png"/><Relationship Id="rId10" Type="http://schemas.openxmlformats.org/officeDocument/2006/relationships/image" Target="../media/image610.png"/><Relationship Id="rId4" Type="http://schemas.openxmlformats.org/officeDocument/2006/relationships/image" Target="../media/image660.png"/><Relationship Id="rId9" Type="http://schemas.openxmlformats.org/officeDocument/2006/relationships/image" Target="../media/image600.png"/></Relationships>
</file>

<file path=ppt/slides/_rels/slide36.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740.png"/><Relationship Id="rId4" Type="http://schemas.openxmlformats.org/officeDocument/2006/relationships/image" Target="../media/image490.png"/></Relationships>
</file>

<file path=ppt/slides/_rels/slide37.xml.rels><?xml version="1.0" encoding="UTF-8" standalone="yes"?>
<Relationships xmlns="http://schemas.openxmlformats.org/package/2006/relationships"><Relationship Id="rId8" Type="http://schemas.openxmlformats.org/officeDocument/2006/relationships/image" Target="../media/image80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10" Type="http://schemas.openxmlformats.org/officeDocument/2006/relationships/image" Target="../media/image82.png"/><Relationship Id="rId4" Type="http://schemas.openxmlformats.org/officeDocument/2006/relationships/image" Target="../media/image76.png"/><Relationship Id="rId9" Type="http://schemas.openxmlformats.org/officeDocument/2006/relationships/image" Target="../media/image81.png"/></Relationships>
</file>

<file path=ppt/slides/_rels/slide38.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75.png"/><Relationship Id="rId7" Type="http://schemas.openxmlformats.org/officeDocument/2006/relationships/image" Target="../media/image85.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76.png"/></Relationships>
</file>

<file path=ppt/slides/_rels/slide39.xml.rels><?xml version="1.0" encoding="UTF-8" standalone="yes"?>
<Relationships xmlns="http://schemas.openxmlformats.org/package/2006/relationships"><Relationship Id="rId8" Type="http://schemas.openxmlformats.org/officeDocument/2006/relationships/image" Target="../media/image156.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90.png"/><Relationship Id="rId4" Type="http://schemas.openxmlformats.org/officeDocument/2006/relationships/image" Target="../media/image88.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92.png"/><Relationship Id="rId12" Type="http://schemas.openxmlformats.org/officeDocument/2006/relationships/image" Target="../media/image127.png"/><Relationship Id="rId2" Type="http://schemas.openxmlformats.org/officeDocument/2006/relationships/notesSlide" Target="../notesSlides/notesSlide40.xml"/><Relationship Id="rId1" Type="http://schemas.openxmlformats.org/officeDocument/2006/relationships/slideLayout" Target="../slideLayouts/slideLayout2.xml"/><Relationship Id="rId11" Type="http://schemas.openxmlformats.org/officeDocument/2006/relationships/image" Target="../media/image126.png"/><Relationship Id="rId6" Type="http://schemas.openxmlformats.org/officeDocument/2006/relationships/image" Target="../media/image94.png"/><Relationship Id="rId5" Type="http://schemas.openxmlformats.org/officeDocument/2006/relationships/image" Target="../media/image90.png"/><Relationship Id="rId10" Type="http://schemas.openxmlformats.org/officeDocument/2006/relationships/image" Target="../media/image97.png"/><Relationship Id="rId9" Type="http://schemas.openxmlformats.org/officeDocument/2006/relationships/image" Target="../media/image96.png"/></Relationships>
</file>

<file path=ppt/slides/_rels/slide41.xml.rels><?xml version="1.0" encoding="UTF-8" standalone="yes"?>
<Relationships xmlns="http://schemas.openxmlformats.org/package/2006/relationships"><Relationship Id="rId8" Type="http://schemas.openxmlformats.org/officeDocument/2006/relationships/image" Target="../media/image103.png"/><Relationship Id="rId7" Type="http://schemas.openxmlformats.org/officeDocument/2006/relationships/image" Target="../media/image102.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100.png"/><Relationship Id="rId9" Type="http://schemas.openxmlformats.org/officeDocument/2006/relationships/image" Target="../media/image128.png"/><Relationship Id="rId4" Type="http://schemas.openxmlformats.org/officeDocument/2006/relationships/image" Target="../media/image99.png"/></Relationships>
</file>

<file path=ppt/slides/_rels/slide4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04.png"/><Relationship Id="rId4" Type="http://schemas.openxmlformats.org/officeDocument/2006/relationships/image" Target="../media/image101.png"/></Relationships>
</file>

<file path=ppt/slides/_rels/slide4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109.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image" Target="../media/image111.png"/><Relationship Id="rId10" Type="http://schemas.openxmlformats.org/officeDocument/2006/relationships/image" Target="../media/image130.png"/><Relationship Id="rId4" Type="http://schemas.openxmlformats.org/officeDocument/2006/relationships/image" Target="../media/image110.png"/><Relationship Id="rId9" Type="http://schemas.openxmlformats.org/officeDocument/2006/relationships/image" Target="../media/image129.png"/></Relationships>
</file>

<file path=ppt/slides/_rels/slide46.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18.png"/><Relationship Id="rId3" Type="http://schemas.openxmlformats.org/officeDocument/2006/relationships/image" Target="../media/image95.png"/><Relationship Id="rId7" Type="http://schemas.openxmlformats.org/officeDocument/2006/relationships/image" Target="../media/image107.png"/><Relationship Id="rId12" Type="http://schemas.openxmlformats.org/officeDocument/2006/relationships/image" Target="../media/image117.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6.png"/><Relationship Id="rId11" Type="http://schemas.openxmlformats.org/officeDocument/2006/relationships/image" Target="../media/image116.png"/><Relationship Id="rId5" Type="http://schemas.openxmlformats.org/officeDocument/2006/relationships/image" Target="../media/image105.png"/><Relationship Id="rId10" Type="http://schemas.openxmlformats.org/officeDocument/2006/relationships/image" Target="../media/image115.png"/><Relationship Id="rId4" Type="http://schemas.openxmlformats.org/officeDocument/2006/relationships/image" Target="../media/image98.png"/><Relationship Id="rId9" Type="http://schemas.openxmlformats.org/officeDocument/2006/relationships/image" Target="../media/image113.png"/></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slide" Target="slide52.xml"/><Relationship Id="rId5" Type="http://schemas.openxmlformats.org/officeDocument/2006/relationships/image" Target="../media/image121.png"/><Relationship Id="rId4" Type="http://schemas.openxmlformats.org/officeDocument/2006/relationships/image" Target="../media/image120.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124.png"/><Relationship Id="rId4" Type="http://schemas.openxmlformats.org/officeDocument/2006/relationships/image" Target="../media/image123.png"/></Relationships>
</file>

<file path=ppt/slides/_rels/slide51.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132.png"/><Relationship Id="rId4" Type="http://schemas.openxmlformats.org/officeDocument/2006/relationships/image" Target="../media/image13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7" Type="http://schemas.openxmlformats.org/officeDocument/2006/relationships/image" Target="../media/image134.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133.png"/><Relationship Id="rId5" Type="http://schemas.openxmlformats.org/officeDocument/2006/relationships/image" Target="../media/image200.png"/></Relationships>
</file>

<file path=ppt/slides/_rels/slide55.xml.rels><?xml version="1.0" encoding="UTF-8" standalone="yes"?>
<Relationships xmlns="http://schemas.openxmlformats.org/package/2006/relationships"><Relationship Id="rId3" Type="http://schemas.openxmlformats.org/officeDocument/2006/relationships/image" Target="../media/image135.png"/><Relationship Id="rId7" Type="http://schemas.openxmlformats.org/officeDocument/2006/relationships/image" Target="../media/image139.jp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jpeg"/></Relationships>
</file>

<file path=ppt/slides/_rels/slide56.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6.jpeg"/></Relationships>
</file>

<file path=ppt/slides/_rels/slide57.xml.rels><?xml version="1.0" encoding="UTF-8" standalone="yes"?>
<Relationships xmlns="http://schemas.openxmlformats.org/package/2006/relationships"><Relationship Id="rId3" Type="http://schemas.openxmlformats.org/officeDocument/2006/relationships/image" Target="../media/image136.jpe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139.jpg"/><Relationship Id="rId5" Type="http://schemas.openxmlformats.org/officeDocument/2006/relationships/image" Target="../media/image133.png"/><Relationship Id="rId4" Type="http://schemas.openxmlformats.org/officeDocument/2006/relationships/image" Target="../media/image140.png"/></Relationships>
</file>

<file path=ppt/slides/_rels/slide58.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image" Target="../media/image180.png"/><Relationship Id="rId7" Type="http://schemas.openxmlformats.org/officeDocument/2006/relationships/image" Target="../media/image220.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210.png"/><Relationship Id="rId5" Type="http://schemas.openxmlformats.org/officeDocument/2006/relationships/image" Target="../media/image200.png"/><Relationship Id="rId10" Type="http://schemas.openxmlformats.org/officeDocument/2006/relationships/image" Target="../media/image240.png"/><Relationship Id="rId4" Type="http://schemas.openxmlformats.org/officeDocument/2006/relationships/image" Target="../media/image190.png"/><Relationship Id="rId9" Type="http://schemas.openxmlformats.org/officeDocument/2006/relationships/image" Target="../media/image230.png"/></Relationships>
</file>

<file path=ppt/slides/_rels/slide59.xml.rels><?xml version="1.0" encoding="UTF-8" standalone="yes"?>
<Relationships xmlns="http://schemas.openxmlformats.org/package/2006/relationships"><Relationship Id="rId3" Type="http://schemas.openxmlformats.org/officeDocument/2006/relationships/image" Target="../media/image136.jpeg"/><Relationship Id="rId7" Type="http://schemas.openxmlformats.org/officeDocument/2006/relationships/slide" Target="slide82.xml"/><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139.jpg"/><Relationship Id="rId5" Type="http://schemas.openxmlformats.org/officeDocument/2006/relationships/image" Target="../media/image133.png"/><Relationship Id="rId4" Type="http://schemas.openxmlformats.org/officeDocument/2006/relationships/image" Target="../media/image140.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136.jpeg"/></Relationships>
</file>

<file path=ppt/slides/_rels/slide61.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8" Type="http://schemas.openxmlformats.org/officeDocument/2006/relationships/image" Target="../media/image147.png"/><Relationship Id="rId3" Type="http://schemas.openxmlformats.org/officeDocument/2006/relationships/image" Target="../media/image143.png"/><Relationship Id="rId7" Type="http://schemas.openxmlformats.org/officeDocument/2006/relationships/image" Target="../media/image146.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145.png"/><Relationship Id="rId5" Type="http://schemas.openxmlformats.org/officeDocument/2006/relationships/image" Target="../media/image144.png"/><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63.xml"/><Relationship Id="rId1" Type="http://schemas.openxmlformats.org/officeDocument/2006/relationships/slideLayout" Target="../slideLayouts/slideLayout1.xml"/><Relationship Id="rId5" Type="http://schemas.openxmlformats.org/officeDocument/2006/relationships/image" Target="../media/image145.png"/><Relationship Id="rId4" Type="http://schemas.openxmlformats.org/officeDocument/2006/relationships/image" Target="../media/image144.png"/></Relationships>
</file>

<file path=ppt/slides/_rels/slide64.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slide" Target="slide72.xml"/></Relationships>
</file>

<file path=ppt/slides/_rels/slide65.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8" Type="http://schemas.openxmlformats.org/officeDocument/2006/relationships/image" Target="../media/image153.png"/><Relationship Id="rId3" Type="http://schemas.openxmlformats.org/officeDocument/2006/relationships/image" Target="../media/image148.png"/><Relationship Id="rId7" Type="http://schemas.openxmlformats.org/officeDocument/2006/relationships/image" Target="../media/image152.png"/><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image" Target="../media/image151.png"/><Relationship Id="rId5" Type="http://schemas.openxmlformats.org/officeDocument/2006/relationships/image" Target="../media/image150.png"/><Relationship Id="rId4" Type="http://schemas.openxmlformats.org/officeDocument/2006/relationships/image" Target="../media/image149.png"/></Relationships>
</file>

<file path=ppt/slides/_rels/slide67.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69.xml"/><Relationship Id="rId1" Type="http://schemas.openxmlformats.org/officeDocument/2006/relationships/slideLayout" Target="../slideLayouts/slideLayout1.xml"/><Relationship Id="rId4" Type="http://schemas.openxmlformats.org/officeDocument/2006/relationships/image" Target="../media/image155.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55.jpe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48.png"/><Relationship Id="rId7" Type="http://schemas.openxmlformats.org/officeDocument/2006/relationships/image" Target="../media/image153.png"/><Relationship Id="rId2" Type="http://schemas.openxmlformats.org/officeDocument/2006/relationships/notesSlide" Target="../notesSlides/notesSlide71.xml"/><Relationship Id="rId1" Type="http://schemas.openxmlformats.org/officeDocument/2006/relationships/slideLayout" Target="../slideLayouts/slideLayout1.xml"/><Relationship Id="rId6" Type="http://schemas.openxmlformats.org/officeDocument/2006/relationships/image" Target="../media/image151.png"/><Relationship Id="rId5" Type="http://schemas.openxmlformats.org/officeDocument/2006/relationships/image" Target="../media/image150.png"/><Relationship Id="rId4" Type="http://schemas.openxmlformats.org/officeDocument/2006/relationships/image" Target="../media/image152.png"/></Relationships>
</file>

<file path=ppt/slides/_rels/slide72.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notesSlide" Target="../notesSlides/notesSlide72.xml"/><Relationship Id="rId1" Type="http://schemas.openxmlformats.org/officeDocument/2006/relationships/slideLayout" Target="../slideLayouts/slideLayout1.xml"/><Relationship Id="rId5" Type="http://schemas.openxmlformats.org/officeDocument/2006/relationships/image" Target="../media/image159.png"/><Relationship Id="rId4" Type="http://schemas.openxmlformats.org/officeDocument/2006/relationships/image" Target="../media/image158.png"/></Relationships>
</file>

<file path=ppt/slides/_rels/slide73.xml.rels><?xml version="1.0" encoding="UTF-8" standalone="yes"?>
<Relationships xmlns="http://schemas.openxmlformats.org/package/2006/relationships"><Relationship Id="rId3" Type="http://schemas.openxmlformats.org/officeDocument/2006/relationships/image" Target="../media/image155.jpeg"/><Relationship Id="rId2" Type="http://schemas.openxmlformats.org/officeDocument/2006/relationships/notesSlide" Target="../notesSlides/notesSlide73.xml"/><Relationship Id="rId1" Type="http://schemas.openxmlformats.org/officeDocument/2006/relationships/slideLayout" Target="../slideLayouts/slideLayout1.xml"/><Relationship Id="rId6" Type="http://schemas.openxmlformats.org/officeDocument/2006/relationships/image" Target="../media/image159.png"/><Relationship Id="rId5" Type="http://schemas.openxmlformats.org/officeDocument/2006/relationships/image" Target="../media/image160.png"/><Relationship Id="rId4" Type="http://schemas.openxmlformats.org/officeDocument/2006/relationships/image" Target="../media/image157.png"/></Relationships>
</file>

<file path=ppt/slides/_rels/slide74.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notesSlide" Target="../notesSlides/notesSlide74.xml"/><Relationship Id="rId1" Type="http://schemas.openxmlformats.org/officeDocument/2006/relationships/slideLayout" Target="../slideLayouts/slideLayout1.xml"/><Relationship Id="rId5" Type="http://schemas.openxmlformats.org/officeDocument/2006/relationships/image" Target="../media/image159.png"/><Relationship Id="rId4" Type="http://schemas.openxmlformats.org/officeDocument/2006/relationships/image" Target="../media/image160.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79.xml"/><Relationship Id="rId1" Type="http://schemas.openxmlformats.org/officeDocument/2006/relationships/slideLayout" Target="../slideLayouts/slideLayout1.xml"/><Relationship Id="rId5" Type="http://schemas.openxmlformats.org/officeDocument/2006/relationships/image" Target="../media/image162.gif"/><Relationship Id="rId4" Type="http://schemas.openxmlformats.org/officeDocument/2006/relationships/image" Target="../media/image16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notesSlide" Target="../notesSlides/notesSlide80.xml"/><Relationship Id="rId1" Type="http://schemas.openxmlformats.org/officeDocument/2006/relationships/slideLayout" Target="../slideLayouts/slideLayout1.xml"/><Relationship Id="rId5" Type="http://schemas.openxmlformats.org/officeDocument/2006/relationships/image" Target="../media/image165.png"/><Relationship Id="rId4" Type="http://schemas.openxmlformats.org/officeDocument/2006/relationships/image" Target="../media/image164.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82.xml"/><Relationship Id="rId1" Type="http://schemas.openxmlformats.org/officeDocument/2006/relationships/slideLayout" Target="../slideLayouts/slideLayout1.xml"/><Relationship Id="rId4" Type="http://schemas.openxmlformats.org/officeDocument/2006/relationships/image" Target="../media/image161.jpeg"/></Relationships>
</file>

<file path=ppt/slides/_rels/slide83.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84.xml"/><Relationship Id="rId1" Type="http://schemas.openxmlformats.org/officeDocument/2006/relationships/slideLayout" Target="../slideLayouts/slideLayout1.xml"/><Relationship Id="rId6" Type="http://schemas.openxmlformats.org/officeDocument/2006/relationships/image" Target="../media/image250.png"/><Relationship Id="rId5" Type="http://schemas.openxmlformats.org/officeDocument/2006/relationships/image" Target="../media/image241.png"/><Relationship Id="rId4" Type="http://schemas.openxmlformats.org/officeDocument/2006/relationships/image" Target="../media/image231.png"/></Relationships>
</file>

<file path=ppt/slides/_rels/slide85.xml.rels><?xml version="1.0" encoding="UTF-8" standalone="yes"?>
<Relationships xmlns="http://schemas.openxmlformats.org/package/2006/relationships"><Relationship Id="rId3" Type="http://schemas.openxmlformats.org/officeDocument/2006/relationships/image" Target="../media/image155.jpe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0.png"/><Relationship Id="rId4" Type="http://schemas.openxmlformats.org/officeDocument/2006/relationships/image" Target="../media/image70.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36"/>
          <p:cNvSpPr>
            <a:spLocks noChangeArrowheads="1"/>
          </p:cNvSpPr>
          <p:nvPr/>
        </p:nvSpPr>
        <p:spPr bwMode="auto">
          <a:xfrm>
            <a:off x="-324544" y="-153144"/>
            <a:ext cx="9865096" cy="228600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US" sz="4800" b="1" dirty="0">
                <a:solidFill>
                  <a:srgbClr val="0000CC"/>
                </a:solidFill>
                <a:latin typeface="Calibri" pitchFamily="34" charset="0"/>
              </a:rPr>
              <a:t>Program Obfuscation</a:t>
            </a:r>
          </a:p>
          <a:p>
            <a:pPr algn="ctr" eaLnBrk="0" hangingPunct="0"/>
            <a:r>
              <a:rPr lang="en-US" sz="3600" b="1" dirty="0">
                <a:solidFill>
                  <a:srgbClr val="0000CC"/>
                </a:solidFill>
                <a:latin typeface="Calibri" pitchFamily="34" charset="0"/>
              </a:rPr>
              <a:t>and the Quest for Cryptography’s Holy Grail</a:t>
            </a:r>
          </a:p>
        </p:txBody>
      </p:sp>
      <p:sp>
        <p:nvSpPr>
          <p:cNvPr id="2051" name="Rectangle 5"/>
          <p:cNvSpPr>
            <a:spLocks noChangeArrowheads="1"/>
          </p:cNvSpPr>
          <p:nvPr/>
        </p:nvSpPr>
        <p:spPr bwMode="auto">
          <a:xfrm>
            <a:off x="3131840" y="6063952"/>
            <a:ext cx="2469604"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algn="ctr">
              <a:lnSpc>
                <a:spcPct val="90000"/>
              </a:lnSpc>
              <a:spcBef>
                <a:spcPct val="20000"/>
              </a:spcBef>
            </a:pPr>
            <a:r>
              <a:rPr lang="en-US" sz="3200" b="1" dirty="0">
                <a:latin typeface="Calibri" pitchFamily="34" charset="0"/>
              </a:rPr>
              <a:t>MIT CSAIL</a:t>
            </a:r>
          </a:p>
        </p:txBody>
      </p:sp>
      <p:sp>
        <p:nvSpPr>
          <p:cNvPr id="2052" name="Rectangle 5"/>
          <p:cNvSpPr>
            <a:spLocks noChangeArrowheads="1"/>
          </p:cNvSpPr>
          <p:nvPr/>
        </p:nvSpPr>
        <p:spPr bwMode="auto">
          <a:xfrm>
            <a:off x="2195736" y="5487888"/>
            <a:ext cx="4507260" cy="569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algn="ctr">
              <a:lnSpc>
                <a:spcPct val="90000"/>
              </a:lnSpc>
              <a:spcBef>
                <a:spcPct val="20000"/>
              </a:spcBef>
            </a:pPr>
            <a:r>
              <a:rPr lang="en-US" sz="3200" b="1" dirty="0">
                <a:solidFill>
                  <a:srgbClr val="FF0000"/>
                </a:solidFill>
                <a:latin typeface="Calibri" pitchFamily="34" charset="0"/>
              </a:rPr>
              <a:t>Vinod Vaikuntanathan</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2090" y="2088232"/>
            <a:ext cx="1527982" cy="2780928"/>
          </a:xfrm>
          <a:prstGeom prst="rect">
            <a:avLst/>
          </a:prstGeom>
        </p:spPr>
      </p:pic>
    </p:spTree>
    <p:extLst>
      <p:ext uri="{BB962C8B-B14F-4D97-AF65-F5344CB8AC3E}">
        <p14:creationId xmlns:p14="http://schemas.microsoft.com/office/powerpoint/2010/main" val="25422149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251520" y="266547"/>
            <a:ext cx="8712968" cy="714181"/>
          </a:xfrm>
        </p:spPr>
        <p:txBody>
          <a:bodyPr>
            <a:normAutofit/>
          </a:bodyPr>
          <a:lstStyle/>
          <a:p>
            <a:r>
              <a:rPr lang="en-US" sz="4000" b="1" dirty="0" err="1">
                <a:solidFill>
                  <a:schemeClr val="tx1"/>
                </a:solidFill>
                <a:latin typeface="Calibri" panose="020F0502020204030204" pitchFamily="34" charset="0"/>
                <a:ea typeface="Cambria Math" pitchFamily="18" charset="0"/>
                <a:cs typeface="Arial Unicode MS" pitchFamily="34" charset="-128"/>
              </a:rPr>
              <a:t>Unobfuscatable</a:t>
            </a:r>
            <a:r>
              <a:rPr lang="en-US" sz="4000" b="1" dirty="0">
                <a:solidFill>
                  <a:schemeClr val="tx1"/>
                </a:solidFill>
                <a:latin typeface="Calibri" panose="020F0502020204030204" pitchFamily="34" charset="0"/>
                <a:ea typeface="Cambria Math" pitchFamily="18" charset="0"/>
                <a:cs typeface="Arial Unicode MS" pitchFamily="34" charset="-128"/>
              </a:rPr>
              <a:t> Programs</a:t>
            </a:r>
          </a:p>
        </p:txBody>
      </p:sp>
      <mc:AlternateContent xmlns:mc="http://schemas.openxmlformats.org/markup-compatibility/2006" xmlns:a14="http://schemas.microsoft.com/office/drawing/2010/main">
        <mc:Choice Requires="a14">
          <p:sp>
            <p:nvSpPr>
              <p:cNvPr id="3" name="TextBox 2"/>
              <p:cNvSpPr txBox="1"/>
              <p:nvPr/>
            </p:nvSpPr>
            <p:spPr>
              <a:xfrm>
                <a:off x="611560" y="1393612"/>
                <a:ext cx="8127173" cy="954107"/>
              </a:xfrm>
              <a:prstGeom prst="rect">
                <a:avLst/>
              </a:prstGeom>
              <a:noFill/>
            </p:spPr>
            <p:txBody>
              <a:bodyPr wrap="square" rtlCol="0">
                <a:spAutoFit/>
              </a:bodyPr>
              <a:lstStyle/>
              <a:p>
                <a:r>
                  <a:rPr lang="en-US" sz="2800" b="1" dirty="0">
                    <a:solidFill>
                      <a:srgbClr val="FF0000"/>
                    </a:solidFill>
                    <a:latin typeface="Courier New" panose="02070309020205020404" pitchFamily="49" charset="0"/>
                    <a:cs typeface="Courier New" panose="02070309020205020404" pitchFamily="49" charset="0"/>
                  </a:rPr>
                  <a:t>THEOREM [BAD NEWS, BGIRSVY’01]:</a:t>
                </a:r>
                <a:r>
                  <a:rPr lang="en-US" sz="2800" b="1" dirty="0"/>
                  <a:t> </a:t>
                </a:r>
                <a:br>
                  <a:rPr lang="en-US" sz="2800" b="1" dirty="0"/>
                </a:br>
                <a14:m>
                  <m:oMath xmlns:m="http://schemas.openxmlformats.org/officeDocument/2006/math">
                    <m:r>
                      <a:rPr lang="en-US" sz="2800" b="1" i="1" smtClean="0">
                        <a:latin typeface="Cambria Math" charset="0"/>
                        <a:ea typeface="Cambria Math" charset="0"/>
                        <a:cs typeface="Cambria Math" charset="0"/>
                      </a:rPr>
                      <m:t>∀</m:t>
                    </m:r>
                    <m:r>
                      <a:rPr lang="en-US" sz="2800" i="1">
                        <a:latin typeface="Cambria Math" panose="02040503050406030204" pitchFamily="18" charset="0"/>
                        <a:ea typeface="Cambria Math" panose="02040503050406030204" pitchFamily="18" charset="0"/>
                      </a:rPr>
                      <m:t>𝒪</m:t>
                    </m:r>
                    <m:r>
                      <m:rPr>
                        <m:nor/>
                      </m:rPr>
                      <a:rPr lang="en-US" sz="2800" b="1" i="0" smtClean="0">
                        <a:latin typeface="Cambria Math" panose="02040503050406030204" pitchFamily="18" charset="0"/>
                        <a:ea typeface="Cambria Math" panose="02040503050406030204" pitchFamily="18" charset="0"/>
                      </a:rPr>
                      <m:t> </m:t>
                    </m:r>
                    <m:r>
                      <a:rPr lang="en-US" sz="2800" b="1" i="1" smtClean="0">
                        <a:latin typeface="Cambria Math" charset="0"/>
                        <a:ea typeface="Cambria Math" charset="0"/>
                        <a:cs typeface="Cambria Math" charset="0"/>
                      </a:rPr>
                      <m:t>∃</m:t>
                    </m:r>
                    <m:r>
                      <m:rPr>
                        <m:nor/>
                      </m:rPr>
                      <a:rPr lang="en-US" sz="2800" dirty="0"/>
                      <m:t>P</m:t>
                    </m:r>
                  </m:oMath>
                </a14:m>
                <a:r>
                  <a:rPr lang="en-US" sz="2800" b="1" dirty="0"/>
                  <a:t> such that </a:t>
                </a:r>
                <a14:m>
                  <m:oMath xmlns:m="http://schemas.openxmlformats.org/officeDocument/2006/math">
                    <m:r>
                      <a:rPr lang="en-US" sz="2800" i="1">
                        <a:latin typeface="Cambria Math" panose="02040503050406030204" pitchFamily="18" charset="0"/>
                        <a:ea typeface="Cambria Math" panose="02040503050406030204" pitchFamily="18" charset="0"/>
                      </a:rPr>
                      <m:t>𝒪</m:t>
                    </m:r>
                  </m:oMath>
                </a14:m>
                <a:r>
                  <a:rPr lang="en-US" sz="2800" b="1" dirty="0"/>
                  <a:t> completely fails to obfuscate </a:t>
                </a:r>
                <a:r>
                  <a:rPr lang="en-US" sz="2800" dirty="0"/>
                  <a:t>P.</a:t>
                </a:r>
              </a:p>
            </p:txBody>
          </p:sp>
        </mc:Choice>
        <mc:Fallback xmlns="">
          <p:sp>
            <p:nvSpPr>
              <p:cNvPr id="3" name="TextBox 2"/>
              <p:cNvSpPr txBox="1">
                <a:spLocks noRot="1" noChangeAspect="1" noMove="1" noResize="1" noEditPoints="1" noAdjustHandles="1" noChangeArrowheads="1" noChangeShapeType="1" noTextEdit="1"/>
              </p:cNvSpPr>
              <p:nvPr/>
            </p:nvSpPr>
            <p:spPr>
              <a:xfrm>
                <a:off x="611560" y="1393612"/>
                <a:ext cx="8127173" cy="954107"/>
              </a:xfrm>
              <a:prstGeom prst="rect">
                <a:avLst/>
              </a:prstGeom>
              <a:blipFill rotWithShape="0">
                <a:blip r:embed="rId3"/>
                <a:stretch>
                  <a:fillRect l="-1499" t="-7051" b="-17949"/>
                </a:stretch>
              </a:blipFill>
            </p:spPr>
            <p:txBody>
              <a:bodyPr/>
              <a:lstStyle/>
              <a:p>
                <a:r>
                  <a:rPr lang="en-US">
                    <a:noFill/>
                  </a:rPr>
                  <a:t> </a:t>
                </a:r>
              </a:p>
            </p:txBody>
          </p:sp>
        </mc:Fallback>
      </mc:AlternateContent>
      <p:sp>
        <p:nvSpPr>
          <p:cNvPr id="4" name="Rectangle 3"/>
          <p:cNvSpPr/>
          <p:nvPr/>
        </p:nvSpPr>
        <p:spPr>
          <a:xfrm>
            <a:off x="-196280" y="1268760"/>
            <a:ext cx="9448800" cy="11416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11560" y="2617748"/>
            <a:ext cx="8352927" cy="523220"/>
          </a:xfrm>
          <a:prstGeom prst="rect">
            <a:avLst/>
          </a:prstGeom>
          <a:noFill/>
        </p:spPr>
        <p:txBody>
          <a:bodyPr wrap="square" rtlCol="0">
            <a:spAutoFit/>
          </a:bodyPr>
          <a:lstStyle/>
          <a:p>
            <a:r>
              <a:rPr lang="en-US" sz="2800" b="1" dirty="0">
                <a:solidFill>
                  <a:srgbClr val="0000FF"/>
                </a:solidFill>
                <a:latin typeface="Courier New" panose="02070309020205020404" pitchFamily="49" charset="0"/>
                <a:cs typeface="Courier New" panose="02070309020205020404" pitchFamily="49" charset="0"/>
              </a:rPr>
              <a:t>Proof: “Programs that eat themselves”</a:t>
            </a:r>
            <a:endParaRPr lang="en-US" sz="2800" dirty="0">
              <a:solidFill>
                <a:srgbClr val="0000FF"/>
              </a:solidFill>
            </a:endParaRPr>
          </a:p>
        </p:txBody>
      </p:sp>
      <mc:AlternateContent xmlns:mc="http://schemas.openxmlformats.org/markup-compatibility/2006" xmlns:a14="http://schemas.microsoft.com/office/drawing/2010/main">
        <mc:Choice Requires="a14">
          <p:sp>
            <p:nvSpPr>
              <p:cNvPr id="6" name="TextBox 5"/>
              <p:cNvSpPr txBox="1"/>
              <p:nvPr/>
            </p:nvSpPr>
            <p:spPr>
              <a:xfrm>
                <a:off x="611560" y="3337828"/>
                <a:ext cx="8712968" cy="988091"/>
              </a:xfrm>
              <a:prstGeom prst="rect">
                <a:avLst/>
              </a:prstGeom>
              <a:noFill/>
            </p:spPr>
            <p:txBody>
              <a:bodyPr wrap="square" rtlCol="0">
                <a:spAutoFit/>
              </a:bodyPr>
              <a:lstStyle/>
              <a:p>
                <a:r>
                  <a:rPr lang="en-US" sz="2800" dirty="0">
                    <a:solidFill>
                      <a:schemeClr val="tx1"/>
                    </a:solidFill>
                  </a:rPr>
                  <a:t>Define a family of programs </a:t>
                </a:r>
                <a14:m>
                  <m:oMath xmlns:m="http://schemas.openxmlformats.org/officeDocument/2006/math">
                    <m:r>
                      <a:rPr lang="en-US" sz="2800" b="0" i="1" smtClean="0">
                        <a:solidFill>
                          <a:schemeClr val="tx1"/>
                        </a:solidFill>
                        <a:latin typeface="Cambria Math"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charset="0"/>
                          </a:rPr>
                          <m:t>𝑃</m:t>
                        </m:r>
                      </m:e>
                      <m:sub>
                        <m:r>
                          <a:rPr lang="en-US" sz="2800" b="0" i="1" smtClean="0">
                            <a:solidFill>
                              <a:schemeClr val="tx1"/>
                            </a:solidFill>
                            <a:latin typeface="Cambria Math" charset="0"/>
                          </a:rPr>
                          <m:t>𝑥</m:t>
                        </m:r>
                        <m:r>
                          <a:rPr lang="en-US" sz="2800" b="0" i="1" smtClean="0">
                            <a:solidFill>
                              <a:schemeClr val="tx1"/>
                            </a:solidFill>
                            <a:latin typeface="Cambria Math" charset="0"/>
                          </a:rPr>
                          <m:t>,</m:t>
                        </m:r>
                        <m:r>
                          <a:rPr lang="en-US" sz="2800" b="0" i="1" smtClean="0">
                            <a:solidFill>
                              <a:schemeClr val="tx1"/>
                            </a:solidFill>
                            <a:latin typeface="Cambria Math" charset="0"/>
                          </a:rPr>
                          <m:t>𝑦</m:t>
                        </m:r>
                      </m:sub>
                    </m:sSub>
                    <m:r>
                      <a:rPr lang="en-US" sz="2800" b="0" i="1" smtClean="0">
                        <a:solidFill>
                          <a:schemeClr val="tx1"/>
                        </a:solidFill>
                        <a:latin typeface="Cambria Math" charset="0"/>
                      </a:rPr>
                      <m:t>}</m:t>
                    </m:r>
                  </m:oMath>
                </a14:m>
                <a:r>
                  <a:rPr lang="en-US" sz="2800" dirty="0">
                    <a:solidFill>
                      <a:schemeClr val="tx1"/>
                    </a:solidFill>
                  </a:rPr>
                  <a:t> where </a:t>
                </a:r>
                <a:r>
                  <a:rPr lang="en-US" sz="2800" i="1" dirty="0"/>
                  <a:t>x</a:t>
                </a:r>
                <a:r>
                  <a:rPr lang="en-US" sz="2800" dirty="0">
                    <a:solidFill>
                      <a:schemeClr val="tx1"/>
                    </a:solidFill>
                  </a:rPr>
                  <a:t> and </a:t>
                </a:r>
                <a:r>
                  <a:rPr lang="en-US" sz="2800" i="1" dirty="0"/>
                  <a:t>y</a:t>
                </a:r>
                <a:r>
                  <a:rPr lang="en-US" sz="2800" dirty="0">
                    <a:solidFill>
                      <a:schemeClr val="tx1"/>
                    </a:solidFill>
                  </a:rPr>
                  <a:t> are n-bit strings, as follows:</a:t>
                </a:r>
              </a:p>
            </p:txBody>
          </p:sp>
        </mc:Choice>
        <mc:Fallback xmlns="">
          <p:sp>
            <p:nvSpPr>
              <p:cNvPr id="6" name="TextBox 5"/>
              <p:cNvSpPr txBox="1">
                <a:spLocks noRot="1" noChangeAspect="1" noMove="1" noResize="1" noEditPoints="1" noAdjustHandles="1" noChangeArrowheads="1" noChangeShapeType="1" noTextEdit="1"/>
              </p:cNvSpPr>
              <p:nvPr/>
            </p:nvSpPr>
            <p:spPr>
              <a:xfrm>
                <a:off x="611560" y="3337828"/>
                <a:ext cx="8712968" cy="988091"/>
              </a:xfrm>
              <a:prstGeom prst="rect">
                <a:avLst/>
              </a:prstGeom>
              <a:blipFill rotWithShape="0">
                <a:blip r:embed="rId4"/>
                <a:stretch>
                  <a:fillRect l="-1399" t="-6173"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340567" y="5176052"/>
                <a:ext cx="2151312" cy="557204"/>
              </a:xfrm>
              <a:prstGeom prst="rect">
                <a:avLst/>
              </a:prstGeom>
              <a:noFill/>
            </p:spPr>
            <p:txBody>
              <a:bodyPr wrap="square" rtlCol="0">
                <a:spAutoFit/>
              </a:bodyPr>
              <a:lstStyle/>
              <a:p>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charset="0"/>
                          </a:rPr>
                          <m:t>𝑃</m:t>
                        </m:r>
                      </m:e>
                      <m:sub>
                        <m:r>
                          <a:rPr lang="en-US" sz="2800" b="0" i="1" smtClean="0">
                            <a:solidFill>
                              <a:schemeClr val="tx1"/>
                            </a:solidFill>
                            <a:latin typeface="Cambria Math" charset="0"/>
                          </a:rPr>
                          <m:t>𝑥</m:t>
                        </m:r>
                        <m:r>
                          <a:rPr lang="en-US" sz="2800" b="0" i="1" smtClean="0">
                            <a:solidFill>
                              <a:schemeClr val="tx1"/>
                            </a:solidFill>
                            <a:latin typeface="Cambria Math" charset="0"/>
                          </a:rPr>
                          <m:t>,</m:t>
                        </m:r>
                        <m:r>
                          <a:rPr lang="en-US" sz="2800" b="0" i="1" smtClean="0">
                            <a:solidFill>
                              <a:schemeClr val="tx1"/>
                            </a:solidFill>
                            <a:latin typeface="Cambria Math" charset="0"/>
                          </a:rPr>
                          <m:t>𝑦</m:t>
                        </m:r>
                      </m:sub>
                    </m:sSub>
                    <m:r>
                      <a:rPr lang="en-US" sz="2800" b="0" i="1" smtClean="0">
                        <a:solidFill>
                          <a:schemeClr val="tx1"/>
                        </a:solidFill>
                        <a:latin typeface="Cambria Math" charset="0"/>
                      </a:rPr>
                      <m:t>(</m:t>
                    </m:r>
                    <m:r>
                      <a:rPr lang="en-US" sz="2800" b="0" i="1" smtClean="0">
                        <a:solidFill>
                          <a:schemeClr val="tx1"/>
                        </a:solidFill>
                        <a:latin typeface="Cambria Math" charset="0"/>
                      </a:rPr>
                      <m:t>𝑏</m:t>
                    </m:r>
                    <m:r>
                      <a:rPr lang="en-US" sz="2800" b="0" i="1" smtClean="0">
                        <a:solidFill>
                          <a:schemeClr val="tx1"/>
                        </a:solidFill>
                        <a:latin typeface="Cambria Math" charset="0"/>
                      </a:rPr>
                      <m:t>,</m:t>
                    </m:r>
                    <m:r>
                      <m:rPr>
                        <m:sty m:val="p"/>
                      </m:rPr>
                      <a:rPr lang="el-GR" sz="2800" b="0" i="1" smtClean="0">
                        <a:solidFill>
                          <a:schemeClr val="tx1"/>
                        </a:solidFill>
                        <a:latin typeface="Cambria Math" charset="0"/>
                        <a:ea typeface="Cambria Math" charset="0"/>
                        <a:cs typeface="Cambria Math" charset="0"/>
                      </a:rPr>
                      <m:t>Π</m:t>
                    </m:r>
                    <m:r>
                      <a:rPr lang="en-US" sz="2800" b="0" i="1" smtClean="0">
                        <a:solidFill>
                          <a:schemeClr val="tx1"/>
                        </a:solidFill>
                        <a:latin typeface="Cambria Math" charset="0"/>
                      </a:rPr>
                      <m:t>)</m:t>
                    </m:r>
                  </m:oMath>
                </a14:m>
                <a:r>
                  <a:rPr lang="en-US" sz="2800" dirty="0">
                    <a:solidFill>
                      <a:schemeClr val="tx1"/>
                    </a:solidFill>
                  </a:rPr>
                  <a:t> = </a:t>
                </a:r>
              </a:p>
            </p:txBody>
          </p:sp>
        </mc:Choice>
        <mc:Fallback xmlns="">
          <p:sp>
            <p:nvSpPr>
              <p:cNvPr id="7" name="TextBox 6"/>
              <p:cNvSpPr txBox="1">
                <a:spLocks noRot="1" noChangeAspect="1" noMove="1" noResize="1" noEditPoints="1" noAdjustHandles="1" noChangeArrowheads="1" noChangeShapeType="1" noTextEdit="1"/>
              </p:cNvSpPr>
              <p:nvPr/>
            </p:nvSpPr>
            <p:spPr>
              <a:xfrm>
                <a:off x="1340567" y="5176052"/>
                <a:ext cx="2151312" cy="557204"/>
              </a:xfrm>
              <a:prstGeom prst="rect">
                <a:avLst/>
              </a:prstGeom>
              <a:blipFill rotWithShape="0">
                <a:blip r:embed="rId5"/>
                <a:stretch>
                  <a:fillRect t="-9890" b="-25275"/>
                </a:stretch>
              </a:blipFill>
            </p:spPr>
            <p:txBody>
              <a:bodyPr/>
              <a:lstStyle/>
              <a:p>
                <a:r>
                  <a:rPr lang="en-US">
                    <a:noFill/>
                  </a:rPr>
                  <a:t> </a:t>
                </a:r>
              </a:p>
            </p:txBody>
          </p:sp>
        </mc:Fallback>
      </mc:AlternateContent>
      <p:sp>
        <p:nvSpPr>
          <p:cNvPr id="2" name="Left Brace 1"/>
          <p:cNvSpPr/>
          <p:nvPr/>
        </p:nvSpPr>
        <p:spPr>
          <a:xfrm>
            <a:off x="3275855" y="4688803"/>
            <a:ext cx="504056" cy="1548509"/>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4067944" y="4489956"/>
            <a:ext cx="720081" cy="523220"/>
          </a:xfrm>
          <a:prstGeom prst="rect">
            <a:avLst/>
          </a:prstGeom>
          <a:noFill/>
        </p:spPr>
        <p:txBody>
          <a:bodyPr wrap="square" rtlCol="0">
            <a:spAutoFit/>
          </a:bodyPr>
          <a:lstStyle/>
          <a:p>
            <a:r>
              <a:rPr lang="en-US" sz="2800">
                <a:solidFill>
                  <a:schemeClr val="tx1"/>
                </a:solidFill>
              </a:rPr>
              <a:t>y</a:t>
            </a:r>
            <a:endParaRPr lang="en-US" sz="2800" dirty="0">
              <a:solidFill>
                <a:schemeClr val="tx1"/>
              </a:solidFill>
            </a:endParaRPr>
          </a:p>
        </p:txBody>
      </p:sp>
      <p:sp>
        <p:nvSpPr>
          <p:cNvPr id="10" name="TextBox 9"/>
          <p:cNvSpPr txBox="1"/>
          <p:nvPr/>
        </p:nvSpPr>
        <p:spPr>
          <a:xfrm>
            <a:off x="3923928" y="5085184"/>
            <a:ext cx="720081" cy="523220"/>
          </a:xfrm>
          <a:prstGeom prst="rect">
            <a:avLst/>
          </a:prstGeom>
          <a:noFill/>
        </p:spPr>
        <p:txBody>
          <a:bodyPr wrap="square" rtlCol="0">
            <a:spAutoFit/>
          </a:bodyPr>
          <a:lstStyle/>
          <a:p>
            <a:r>
              <a:rPr lang="en-US" sz="2800"/>
              <a:t>x</a:t>
            </a:r>
            <a:r>
              <a:rPr lang="en-US" sz="2800">
                <a:solidFill>
                  <a:schemeClr val="tx1"/>
                </a:solidFill>
              </a:rPr>
              <a:t>, y</a:t>
            </a:r>
            <a:endParaRPr lang="en-US" sz="2800" dirty="0">
              <a:solidFill>
                <a:schemeClr val="tx1"/>
              </a:solidFill>
            </a:endParaRPr>
          </a:p>
        </p:txBody>
      </p:sp>
      <mc:AlternateContent xmlns:mc="http://schemas.openxmlformats.org/markup-compatibility/2006" xmlns:a14="http://schemas.microsoft.com/office/drawing/2010/main">
        <mc:Choice Requires="a14">
          <p:sp>
            <p:nvSpPr>
              <p:cNvPr id="11" name="TextBox 10"/>
              <p:cNvSpPr txBox="1"/>
              <p:nvPr/>
            </p:nvSpPr>
            <p:spPr>
              <a:xfrm>
                <a:off x="3923927" y="5714092"/>
                <a:ext cx="72008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charset="0"/>
                        </a:rPr>
                        <m:t>0</m:t>
                      </m:r>
                    </m:oMath>
                  </m:oMathPara>
                </a14:m>
                <a:endParaRPr lang="en-US" sz="2800"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923927" y="5714092"/>
                <a:ext cx="720081" cy="523220"/>
              </a:xfrm>
              <a:prstGeom prst="rect">
                <a:avLst/>
              </a:prstGeom>
              <a:blipFill rotWithShape="0">
                <a:blip r:embed="rId6"/>
                <a:stretch>
                  <a:fillRect/>
                </a:stretch>
              </a:blipFill>
            </p:spPr>
            <p:txBody>
              <a:bodyPr/>
              <a:lstStyle/>
              <a:p>
                <a:r>
                  <a:rPr lang="en-US">
                    <a:noFill/>
                  </a:rPr>
                  <a:t> </a:t>
                </a:r>
              </a:p>
            </p:txBody>
          </p:sp>
        </mc:Fallback>
      </mc:AlternateContent>
      <p:sp>
        <p:nvSpPr>
          <p:cNvPr id="12" name="TextBox 11"/>
          <p:cNvSpPr txBox="1"/>
          <p:nvPr/>
        </p:nvSpPr>
        <p:spPr>
          <a:xfrm>
            <a:off x="5076055" y="5714092"/>
            <a:ext cx="1944217" cy="523220"/>
          </a:xfrm>
          <a:prstGeom prst="rect">
            <a:avLst/>
          </a:prstGeom>
          <a:noFill/>
        </p:spPr>
        <p:txBody>
          <a:bodyPr wrap="square" rtlCol="0">
            <a:spAutoFit/>
          </a:bodyPr>
          <a:lstStyle/>
          <a:p>
            <a:r>
              <a:rPr lang="en-US" sz="2800" dirty="0">
                <a:solidFill>
                  <a:schemeClr val="tx1"/>
                </a:solidFill>
              </a:rPr>
              <a:t>otherwise</a:t>
            </a:r>
          </a:p>
        </p:txBody>
      </p:sp>
      <mc:AlternateContent xmlns:mc="http://schemas.openxmlformats.org/markup-compatibility/2006" xmlns:a14="http://schemas.microsoft.com/office/drawing/2010/main">
        <mc:Choice Requires="a14">
          <p:sp>
            <p:nvSpPr>
              <p:cNvPr id="13" name="TextBox 12"/>
              <p:cNvSpPr txBox="1"/>
              <p:nvPr/>
            </p:nvSpPr>
            <p:spPr>
              <a:xfrm>
                <a:off x="5076056" y="5138028"/>
                <a:ext cx="3384376" cy="523220"/>
              </a:xfrm>
              <a:prstGeom prst="rect">
                <a:avLst/>
              </a:prstGeom>
              <a:noFill/>
            </p:spPr>
            <p:txBody>
              <a:bodyPr wrap="square" rtlCol="0">
                <a:spAutoFit/>
              </a:bodyPr>
              <a:lstStyle/>
              <a:p>
                <a:r>
                  <a:rPr lang="en-US" sz="2800" dirty="0"/>
                  <a:t>i</a:t>
                </a:r>
                <a:r>
                  <a:rPr lang="en-US" sz="2800" dirty="0">
                    <a:solidFill>
                      <a:schemeClr val="tx1"/>
                    </a:solidFill>
                  </a:rPr>
                  <a:t>f b=1 and </a:t>
                </a:r>
                <a14:m>
                  <m:oMath xmlns:m="http://schemas.openxmlformats.org/officeDocument/2006/math">
                    <m:r>
                      <m:rPr>
                        <m:sty m:val="p"/>
                      </m:rPr>
                      <a:rPr lang="el-GR" sz="2800" i="1">
                        <a:latin typeface="Cambria Math" charset="0"/>
                        <a:ea typeface="Cambria Math" charset="0"/>
                        <a:cs typeface="Cambria Math" charset="0"/>
                      </a:rPr>
                      <m:t>Π</m:t>
                    </m:r>
                  </m:oMath>
                </a14:m>
                <a:r>
                  <a:rPr lang="en-US" sz="2800" dirty="0">
                    <a:solidFill>
                      <a:schemeClr val="tx1"/>
                    </a:solidFill>
                  </a:rPr>
                  <a:t>(0,x) = y </a:t>
                </a:r>
              </a:p>
            </p:txBody>
          </p:sp>
        </mc:Choice>
        <mc:Fallback xmlns="">
          <p:sp>
            <p:nvSpPr>
              <p:cNvPr id="13" name="TextBox 12"/>
              <p:cNvSpPr txBox="1">
                <a:spLocks noRot="1" noChangeAspect="1" noMove="1" noResize="1" noEditPoints="1" noAdjustHandles="1" noChangeArrowheads="1" noChangeShapeType="1" noTextEdit="1"/>
              </p:cNvSpPr>
              <p:nvPr/>
            </p:nvSpPr>
            <p:spPr>
              <a:xfrm>
                <a:off x="5076056" y="5138028"/>
                <a:ext cx="3384376" cy="523220"/>
              </a:xfrm>
              <a:prstGeom prst="rect">
                <a:avLst/>
              </a:prstGeom>
              <a:blipFill rotWithShape="0">
                <a:blip r:embed="rId7"/>
                <a:stretch>
                  <a:fillRect l="-3784"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076056" y="4561964"/>
                <a:ext cx="3384376" cy="523220"/>
              </a:xfrm>
              <a:prstGeom prst="rect">
                <a:avLst/>
              </a:prstGeom>
              <a:noFill/>
            </p:spPr>
            <p:txBody>
              <a:bodyPr wrap="square" rtlCol="0">
                <a:spAutoFit/>
              </a:bodyPr>
              <a:lstStyle/>
              <a:p>
                <a:r>
                  <a:rPr lang="en-US" sz="2800" dirty="0"/>
                  <a:t>i</a:t>
                </a:r>
                <a:r>
                  <a:rPr lang="en-US" sz="2800" dirty="0">
                    <a:solidFill>
                      <a:schemeClr val="tx1"/>
                    </a:solidFill>
                  </a:rPr>
                  <a:t>f b=0 and </a:t>
                </a:r>
                <a14:m>
                  <m:oMath xmlns:m="http://schemas.openxmlformats.org/officeDocument/2006/math">
                    <m:r>
                      <m:rPr>
                        <m:sty m:val="p"/>
                      </m:rPr>
                      <a:rPr lang="el-GR" sz="2800" i="1">
                        <a:latin typeface="Cambria Math" charset="0"/>
                        <a:ea typeface="Cambria Math" charset="0"/>
                        <a:cs typeface="Cambria Math" charset="0"/>
                      </a:rPr>
                      <m:t>Π</m:t>
                    </m:r>
                  </m:oMath>
                </a14:m>
                <a:r>
                  <a:rPr lang="en-US" sz="2800" dirty="0">
                    <a:solidFill>
                      <a:schemeClr val="tx1"/>
                    </a:solidFill>
                  </a:rPr>
                  <a:t> = x </a:t>
                </a:r>
              </a:p>
            </p:txBody>
          </p:sp>
        </mc:Choice>
        <mc:Fallback xmlns="">
          <p:sp>
            <p:nvSpPr>
              <p:cNvPr id="14" name="TextBox 13"/>
              <p:cNvSpPr txBox="1">
                <a:spLocks noRot="1" noChangeAspect="1" noMove="1" noResize="1" noEditPoints="1" noAdjustHandles="1" noChangeArrowheads="1" noChangeShapeType="1" noTextEdit="1"/>
              </p:cNvSpPr>
              <p:nvPr/>
            </p:nvSpPr>
            <p:spPr>
              <a:xfrm>
                <a:off x="5076056" y="4561964"/>
                <a:ext cx="3384376" cy="523220"/>
              </a:xfrm>
              <a:prstGeom prst="rect">
                <a:avLst/>
              </a:prstGeom>
              <a:blipFill rotWithShape="0">
                <a:blip r:embed="rId8"/>
                <a:stretch>
                  <a:fillRect l="-3784"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9412317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2" grpId="0" animBg="1"/>
      <p:bldP spid="9" grpId="0"/>
      <p:bldP spid="10" grpId="0"/>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251520" y="266547"/>
            <a:ext cx="8712968" cy="714181"/>
          </a:xfrm>
        </p:spPr>
        <p:txBody>
          <a:bodyPr>
            <a:normAutofit/>
          </a:bodyPr>
          <a:lstStyle/>
          <a:p>
            <a:r>
              <a:rPr lang="en-US" sz="4000" b="1" dirty="0" err="1">
                <a:solidFill>
                  <a:schemeClr val="tx1"/>
                </a:solidFill>
                <a:latin typeface="Calibri" panose="020F0502020204030204" pitchFamily="34" charset="0"/>
                <a:ea typeface="Cambria Math" pitchFamily="18" charset="0"/>
                <a:cs typeface="Arial Unicode MS" pitchFamily="34" charset="-128"/>
              </a:rPr>
              <a:t>Unobfuscatable</a:t>
            </a:r>
            <a:r>
              <a:rPr lang="en-US" sz="4000" b="1" dirty="0">
                <a:solidFill>
                  <a:schemeClr val="tx1"/>
                </a:solidFill>
                <a:latin typeface="Calibri" panose="020F0502020204030204" pitchFamily="34" charset="0"/>
                <a:ea typeface="Cambria Math" pitchFamily="18" charset="0"/>
                <a:cs typeface="Arial Unicode MS" pitchFamily="34" charset="-128"/>
              </a:rPr>
              <a:t> Programs</a:t>
            </a:r>
          </a:p>
        </p:txBody>
      </p:sp>
      <mc:AlternateContent xmlns:mc="http://schemas.openxmlformats.org/markup-compatibility/2006" xmlns:a14="http://schemas.microsoft.com/office/drawing/2010/main">
        <mc:Choice Requires="a14">
          <p:sp>
            <p:nvSpPr>
              <p:cNvPr id="3" name="TextBox 2"/>
              <p:cNvSpPr txBox="1"/>
              <p:nvPr/>
            </p:nvSpPr>
            <p:spPr>
              <a:xfrm>
                <a:off x="611560" y="1393612"/>
                <a:ext cx="8127173" cy="954107"/>
              </a:xfrm>
              <a:prstGeom prst="rect">
                <a:avLst/>
              </a:prstGeom>
              <a:noFill/>
            </p:spPr>
            <p:txBody>
              <a:bodyPr wrap="square" rtlCol="0">
                <a:spAutoFit/>
              </a:bodyPr>
              <a:lstStyle/>
              <a:p>
                <a:r>
                  <a:rPr lang="en-US" sz="2800" b="1" dirty="0">
                    <a:solidFill>
                      <a:srgbClr val="FF0000"/>
                    </a:solidFill>
                    <a:latin typeface="Courier New" panose="02070309020205020404" pitchFamily="49" charset="0"/>
                    <a:cs typeface="Courier New" panose="02070309020205020404" pitchFamily="49" charset="0"/>
                  </a:rPr>
                  <a:t>THEOREM [BAD NEWS, BGIRSVY’01]:</a:t>
                </a:r>
                <a:r>
                  <a:rPr lang="en-US" sz="2800" b="1" dirty="0"/>
                  <a:t> </a:t>
                </a:r>
                <a:br>
                  <a:rPr lang="en-US" sz="2800" b="1" dirty="0"/>
                </a:br>
                <a14:m>
                  <m:oMath xmlns:m="http://schemas.openxmlformats.org/officeDocument/2006/math">
                    <m:r>
                      <a:rPr lang="en-US" sz="2800" b="1" i="1" smtClean="0">
                        <a:latin typeface="Cambria Math" charset="0"/>
                        <a:ea typeface="Cambria Math" charset="0"/>
                        <a:cs typeface="Cambria Math" charset="0"/>
                      </a:rPr>
                      <m:t>∀</m:t>
                    </m:r>
                    <m:r>
                      <a:rPr lang="en-US" sz="2800" i="1">
                        <a:latin typeface="Cambria Math" panose="02040503050406030204" pitchFamily="18" charset="0"/>
                        <a:ea typeface="Cambria Math" panose="02040503050406030204" pitchFamily="18" charset="0"/>
                      </a:rPr>
                      <m:t>𝒪</m:t>
                    </m:r>
                    <m:r>
                      <m:rPr>
                        <m:nor/>
                      </m:rPr>
                      <a:rPr lang="en-US" sz="2800" b="1" i="0" smtClean="0">
                        <a:latin typeface="Cambria Math" panose="02040503050406030204" pitchFamily="18" charset="0"/>
                        <a:ea typeface="Cambria Math" panose="02040503050406030204" pitchFamily="18" charset="0"/>
                      </a:rPr>
                      <m:t> </m:t>
                    </m:r>
                    <m:r>
                      <a:rPr lang="en-US" sz="2800" b="1" i="1" smtClean="0">
                        <a:latin typeface="Cambria Math" charset="0"/>
                        <a:ea typeface="Cambria Math" charset="0"/>
                        <a:cs typeface="Cambria Math" charset="0"/>
                      </a:rPr>
                      <m:t>∃</m:t>
                    </m:r>
                    <m:r>
                      <m:rPr>
                        <m:nor/>
                      </m:rPr>
                      <a:rPr lang="en-US" sz="2800" dirty="0"/>
                      <m:t>P</m:t>
                    </m:r>
                  </m:oMath>
                </a14:m>
                <a:r>
                  <a:rPr lang="en-US" sz="2800" b="1" dirty="0"/>
                  <a:t> such that </a:t>
                </a:r>
                <a14:m>
                  <m:oMath xmlns:m="http://schemas.openxmlformats.org/officeDocument/2006/math">
                    <m:r>
                      <a:rPr lang="en-US" sz="2800" i="1">
                        <a:latin typeface="Cambria Math" panose="02040503050406030204" pitchFamily="18" charset="0"/>
                        <a:ea typeface="Cambria Math" panose="02040503050406030204" pitchFamily="18" charset="0"/>
                      </a:rPr>
                      <m:t>𝒪</m:t>
                    </m:r>
                  </m:oMath>
                </a14:m>
                <a:r>
                  <a:rPr lang="en-US" sz="2800" b="1" dirty="0"/>
                  <a:t> completely fails to obfuscate </a:t>
                </a:r>
                <a:r>
                  <a:rPr lang="en-US" sz="2800" dirty="0"/>
                  <a:t>P.</a:t>
                </a:r>
              </a:p>
            </p:txBody>
          </p:sp>
        </mc:Choice>
        <mc:Fallback xmlns="">
          <p:sp>
            <p:nvSpPr>
              <p:cNvPr id="3" name="TextBox 2"/>
              <p:cNvSpPr txBox="1">
                <a:spLocks noRot="1" noChangeAspect="1" noMove="1" noResize="1" noEditPoints="1" noAdjustHandles="1" noChangeArrowheads="1" noChangeShapeType="1" noTextEdit="1"/>
              </p:cNvSpPr>
              <p:nvPr/>
            </p:nvSpPr>
            <p:spPr>
              <a:xfrm>
                <a:off x="611560" y="1393612"/>
                <a:ext cx="8127173" cy="954107"/>
              </a:xfrm>
              <a:prstGeom prst="rect">
                <a:avLst/>
              </a:prstGeom>
              <a:blipFill rotWithShape="0">
                <a:blip r:embed="rId3"/>
                <a:stretch>
                  <a:fillRect l="-1499" t="-7051" b="-17949"/>
                </a:stretch>
              </a:blipFill>
            </p:spPr>
            <p:txBody>
              <a:bodyPr/>
              <a:lstStyle/>
              <a:p>
                <a:r>
                  <a:rPr lang="en-US">
                    <a:noFill/>
                  </a:rPr>
                  <a:t> </a:t>
                </a:r>
              </a:p>
            </p:txBody>
          </p:sp>
        </mc:Fallback>
      </mc:AlternateContent>
      <p:sp>
        <p:nvSpPr>
          <p:cNvPr id="4" name="Rectangle 3"/>
          <p:cNvSpPr/>
          <p:nvPr/>
        </p:nvSpPr>
        <p:spPr>
          <a:xfrm>
            <a:off x="-196280" y="1268760"/>
            <a:ext cx="9448800" cy="11416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11560" y="2617748"/>
            <a:ext cx="8352927" cy="523220"/>
          </a:xfrm>
          <a:prstGeom prst="rect">
            <a:avLst/>
          </a:prstGeom>
          <a:noFill/>
        </p:spPr>
        <p:txBody>
          <a:bodyPr wrap="square" rtlCol="0">
            <a:spAutoFit/>
          </a:bodyPr>
          <a:lstStyle/>
          <a:p>
            <a:r>
              <a:rPr lang="en-US" sz="2800" b="1" dirty="0">
                <a:solidFill>
                  <a:srgbClr val="0000FF"/>
                </a:solidFill>
                <a:latin typeface="Courier New" panose="02070309020205020404" pitchFamily="49" charset="0"/>
                <a:cs typeface="Courier New" panose="02070309020205020404" pitchFamily="49" charset="0"/>
              </a:rPr>
              <a:t>Proof: “Programs that eat themselves”</a:t>
            </a:r>
            <a:endParaRPr lang="en-US" sz="2800" dirty="0">
              <a:solidFill>
                <a:srgbClr val="0000FF"/>
              </a:solidFill>
            </a:endParaRPr>
          </a:p>
        </p:txBody>
      </p:sp>
      <p:grpSp>
        <p:nvGrpSpPr>
          <p:cNvPr id="8" name="Group 7"/>
          <p:cNvGrpSpPr/>
          <p:nvPr/>
        </p:nvGrpSpPr>
        <p:grpSpPr>
          <a:xfrm>
            <a:off x="611560" y="3337828"/>
            <a:ext cx="8712968" cy="2899484"/>
            <a:chOff x="611560" y="3337828"/>
            <a:chExt cx="8712968" cy="2899484"/>
          </a:xfrm>
        </p:grpSpPr>
        <mc:AlternateContent xmlns:mc="http://schemas.openxmlformats.org/markup-compatibility/2006" xmlns:a14="http://schemas.microsoft.com/office/drawing/2010/main">
          <mc:Choice Requires="a14">
            <p:sp>
              <p:nvSpPr>
                <p:cNvPr id="6" name="TextBox 5"/>
                <p:cNvSpPr txBox="1"/>
                <p:nvPr/>
              </p:nvSpPr>
              <p:spPr>
                <a:xfrm>
                  <a:off x="611560" y="3337828"/>
                  <a:ext cx="8712968" cy="988091"/>
                </a:xfrm>
                <a:prstGeom prst="rect">
                  <a:avLst/>
                </a:prstGeom>
                <a:noFill/>
              </p:spPr>
              <p:txBody>
                <a:bodyPr wrap="square" rtlCol="0">
                  <a:spAutoFit/>
                </a:bodyPr>
                <a:lstStyle/>
                <a:p>
                  <a:r>
                    <a:rPr lang="en-US" sz="2800" dirty="0">
                      <a:solidFill>
                        <a:schemeClr val="tx1"/>
                      </a:solidFill>
                    </a:rPr>
                    <a:t>Define a family of programs </a:t>
                  </a:r>
                  <a14:m>
                    <m:oMath xmlns:m="http://schemas.openxmlformats.org/officeDocument/2006/math">
                      <m:r>
                        <a:rPr lang="en-US" sz="2800" b="0" i="1" smtClean="0">
                          <a:solidFill>
                            <a:schemeClr val="tx1"/>
                          </a:solidFill>
                          <a:latin typeface="Cambria Math"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charset="0"/>
                            </a:rPr>
                            <m:t>𝑃</m:t>
                          </m:r>
                        </m:e>
                        <m:sub>
                          <m:r>
                            <a:rPr lang="en-US" sz="2800" b="0" i="1" smtClean="0">
                              <a:solidFill>
                                <a:schemeClr val="tx1"/>
                              </a:solidFill>
                              <a:latin typeface="Cambria Math" charset="0"/>
                            </a:rPr>
                            <m:t>𝑥</m:t>
                          </m:r>
                          <m:r>
                            <a:rPr lang="en-US" sz="2800" b="0" i="1" smtClean="0">
                              <a:solidFill>
                                <a:schemeClr val="tx1"/>
                              </a:solidFill>
                              <a:latin typeface="Cambria Math" charset="0"/>
                            </a:rPr>
                            <m:t>,</m:t>
                          </m:r>
                          <m:r>
                            <a:rPr lang="en-US" sz="2800" b="0" i="1" smtClean="0">
                              <a:solidFill>
                                <a:schemeClr val="tx1"/>
                              </a:solidFill>
                              <a:latin typeface="Cambria Math" charset="0"/>
                            </a:rPr>
                            <m:t>𝑦</m:t>
                          </m:r>
                        </m:sub>
                      </m:sSub>
                      <m:r>
                        <a:rPr lang="en-US" sz="2800" b="0" i="1" smtClean="0">
                          <a:solidFill>
                            <a:schemeClr val="tx1"/>
                          </a:solidFill>
                          <a:latin typeface="Cambria Math" charset="0"/>
                        </a:rPr>
                        <m:t>}</m:t>
                      </m:r>
                    </m:oMath>
                  </a14:m>
                  <a:r>
                    <a:rPr lang="en-US" sz="2800" dirty="0">
                      <a:solidFill>
                        <a:schemeClr val="tx1"/>
                      </a:solidFill>
                    </a:rPr>
                    <a:t> where </a:t>
                  </a:r>
                  <a:r>
                    <a:rPr lang="en-US" sz="2800" i="1" dirty="0"/>
                    <a:t>x</a:t>
                  </a:r>
                  <a:r>
                    <a:rPr lang="en-US" sz="2800" dirty="0">
                      <a:solidFill>
                        <a:schemeClr val="tx1"/>
                      </a:solidFill>
                    </a:rPr>
                    <a:t> and </a:t>
                  </a:r>
                  <a:r>
                    <a:rPr lang="en-US" sz="2800" i="1" dirty="0"/>
                    <a:t>y</a:t>
                  </a:r>
                  <a:r>
                    <a:rPr lang="en-US" sz="2800" dirty="0">
                      <a:solidFill>
                        <a:schemeClr val="tx1"/>
                      </a:solidFill>
                    </a:rPr>
                    <a:t> are n-bit strings, as follows:</a:t>
                  </a:r>
                </a:p>
              </p:txBody>
            </p:sp>
          </mc:Choice>
          <mc:Fallback xmlns="">
            <p:sp>
              <p:nvSpPr>
                <p:cNvPr id="6" name="TextBox 5"/>
                <p:cNvSpPr txBox="1">
                  <a:spLocks noRot="1" noChangeAspect="1" noMove="1" noResize="1" noEditPoints="1" noAdjustHandles="1" noChangeArrowheads="1" noChangeShapeType="1" noTextEdit="1"/>
                </p:cNvSpPr>
                <p:nvPr/>
              </p:nvSpPr>
              <p:spPr>
                <a:xfrm>
                  <a:off x="611560" y="3337828"/>
                  <a:ext cx="8712968" cy="988091"/>
                </a:xfrm>
                <a:prstGeom prst="rect">
                  <a:avLst/>
                </a:prstGeom>
                <a:blipFill rotWithShape="0">
                  <a:blip r:embed="rId4"/>
                  <a:stretch>
                    <a:fillRect l="-1399" t="-6173"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340567" y="5176052"/>
                  <a:ext cx="2151312" cy="557204"/>
                </a:xfrm>
                <a:prstGeom prst="rect">
                  <a:avLst/>
                </a:prstGeom>
                <a:noFill/>
              </p:spPr>
              <p:txBody>
                <a:bodyPr wrap="square" rtlCol="0">
                  <a:spAutoFit/>
                </a:bodyPr>
                <a:lstStyle/>
                <a:p>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charset="0"/>
                            </a:rPr>
                            <m:t>𝑃</m:t>
                          </m:r>
                        </m:e>
                        <m:sub>
                          <m:r>
                            <a:rPr lang="en-US" sz="2800" b="0" i="1" smtClean="0">
                              <a:solidFill>
                                <a:schemeClr val="tx1"/>
                              </a:solidFill>
                              <a:latin typeface="Cambria Math" charset="0"/>
                            </a:rPr>
                            <m:t>𝑥</m:t>
                          </m:r>
                          <m:r>
                            <a:rPr lang="en-US" sz="2800" b="0" i="1" smtClean="0">
                              <a:solidFill>
                                <a:schemeClr val="tx1"/>
                              </a:solidFill>
                              <a:latin typeface="Cambria Math" charset="0"/>
                            </a:rPr>
                            <m:t>,</m:t>
                          </m:r>
                          <m:r>
                            <a:rPr lang="en-US" sz="2800" b="0" i="1" smtClean="0">
                              <a:solidFill>
                                <a:schemeClr val="tx1"/>
                              </a:solidFill>
                              <a:latin typeface="Cambria Math" charset="0"/>
                            </a:rPr>
                            <m:t>𝑦</m:t>
                          </m:r>
                        </m:sub>
                      </m:sSub>
                      <m:r>
                        <a:rPr lang="en-US" sz="2800" b="0" i="1" smtClean="0">
                          <a:solidFill>
                            <a:schemeClr val="tx1"/>
                          </a:solidFill>
                          <a:latin typeface="Cambria Math" charset="0"/>
                        </a:rPr>
                        <m:t>(</m:t>
                      </m:r>
                      <m:r>
                        <a:rPr lang="en-US" sz="2800" b="0" i="1" smtClean="0">
                          <a:solidFill>
                            <a:schemeClr val="tx1"/>
                          </a:solidFill>
                          <a:latin typeface="Cambria Math" charset="0"/>
                        </a:rPr>
                        <m:t>𝑏</m:t>
                      </m:r>
                      <m:r>
                        <a:rPr lang="en-US" sz="2800" b="0" i="1" smtClean="0">
                          <a:solidFill>
                            <a:schemeClr val="tx1"/>
                          </a:solidFill>
                          <a:latin typeface="Cambria Math" charset="0"/>
                        </a:rPr>
                        <m:t>,</m:t>
                      </m:r>
                      <m:r>
                        <m:rPr>
                          <m:sty m:val="p"/>
                        </m:rPr>
                        <a:rPr lang="el-GR" sz="2800" b="0" i="1" smtClean="0">
                          <a:solidFill>
                            <a:schemeClr val="tx1"/>
                          </a:solidFill>
                          <a:latin typeface="Cambria Math" charset="0"/>
                          <a:ea typeface="Cambria Math" charset="0"/>
                          <a:cs typeface="Cambria Math" charset="0"/>
                        </a:rPr>
                        <m:t>Π</m:t>
                      </m:r>
                      <m:r>
                        <a:rPr lang="en-US" sz="2800" b="0" i="1" smtClean="0">
                          <a:solidFill>
                            <a:schemeClr val="tx1"/>
                          </a:solidFill>
                          <a:latin typeface="Cambria Math" charset="0"/>
                        </a:rPr>
                        <m:t>)</m:t>
                      </m:r>
                    </m:oMath>
                  </a14:m>
                  <a:r>
                    <a:rPr lang="en-US" sz="2800" dirty="0">
                      <a:solidFill>
                        <a:schemeClr val="tx1"/>
                      </a:solidFill>
                    </a:rPr>
                    <a:t> = </a:t>
                  </a:r>
                </a:p>
              </p:txBody>
            </p:sp>
          </mc:Choice>
          <mc:Fallback xmlns="">
            <p:sp>
              <p:nvSpPr>
                <p:cNvPr id="7" name="TextBox 6"/>
                <p:cNvSpPr txBox="1">
                  <a:spLocks noRot="1" noChangeAspect="1" noMove="1" noResize="1" noEditPoints="1" noAdjustHandles="1" noChangeArrowheads="1" noChangeShapeType="1" noTextEdit="1"/>
                </p:cNvSpPr>
                <p:nvPr/>
              </p:nvSpPr>
              <p:spPr>
                <a:xfrm>
                  <a:off x="1340567" y="5176052"/>
                  <a:ext cx="2151312" cy="557204"/>
                </a:xfrm>
                <a:prstGeom prst="rect">
                  <a:avLst/>
                </a:prstGeom>
                <a:blipFill rotWithShape="0">
                  <a:blip r:embed="rId5"/>
                  <a:stretch>
                    <a:fillRect t="-9890" b="-25275"/>
                  </a:stretch>
                </a:blipFill>
              </p:spPr>
              <p:txBody>
                <a:bodyPr/>
                <a:lstStyle/>
                <a:p>
                  <a:r>
                    <a:rPr lang="en-US">
                      <a:noFill/>
                    </a:rPr>
                    <a:t> </a:t>
                  </a:r>
                </a:p>
              </p:txBody>
            </p:sp>
          </mc:Fallback>
        </mc:AlternateContent>
        <p:sp>
          <p:nvSpPr>
            <p:cNvPr id="2" name="Left Brace 1"/>
            <p:cNvSpPr/>
            <p:nvPr/>
          </p:nvSpPr>
          <p:spPr>
            <a:xfrm>
              <a:off x="3275855" y="4688803"/>
              <a:ext cx="504056" cy="1548509"/>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4067944" y="4489956"/>
              <a:ext cx="720081" cy="523220"/>
            </a:xfrm>
            <a:prstGeom prst="rect">
              <a:avLst/>
            </a:prstGeom>
            <a:noFill/>
          </p:spPr>
          <p:txBody>
            <a:bodyPr wrap="square" rtlCol="0">
              <a:spAutoFit/>
            </a:bodyPr>
            <a:lstStyle/>
            <a:p>
              <a:r>
                <a:rPr lang="en-US" sz="2800">
                  <a:solidFill>
                    <a:schemeClr val="tx1"/>
                  </a:solidFill>
                </a:rPr>
                <a:t>y</a:t>
              </a:r>
              <a:endParaRPr lang="en-US" sz="2800" dirty="0">
                <a:solidFill>
                  <a:schemeClr val="tx1"/>
                </a:solidFill>
              </a:endParaRPr>
            </a:p>
          </p:txBody>
        </p:sp>
        <p:sp>
          <p:nvSpPr>
            <p:cNvPr id="10" name="TextBox 9"/>
            <p:cNvSpPr txBox="1"/>
            <p:nvPr/>
          </p:nvSpPr>
          <p:spPr>
            <a:xfrm>
              <a:off x="3923928" y="5085184"/>
              <a:ext cx="720081" cy="523220"/>
            </a:xfrm>
            <a:prstGeom prst="rect">
              <a:avLst/>
            </a:prstGeom>
            <a:noFill/>
          </p:spPr>
          <p:txBody>
            <a:bodyPr wrap="square" rtlCol="0">
              <a:spAutoFit/>
            </a:bodyPr>
            <a:lstStyle/>
            <a:p>
              <a:r>
                <a:rPr lang="en-US" sz="2800"/>
                <a:t>x</a:t>
              </a:r>
              <a:r>
                <a:rPr lang="en-US" sz="2800">
                  <a:solidFill>
                    <a:schemeClr val="tx1"/>
                  </a:solidFill>
                </a:rPr>
                <a:t>, y</a:t>
              </a:r>
              <a:endParaRPr lang="en-US" sz="2800" dirty="0">
                <a:solidFill>
                  <a:schemeClr val="tx1"/>
                </a:solidFill>
              </a:endParaRPr>
            </a:p>
          </p:txBody>
        </p:sp>
        <mc:AlternateContent xmlns:mc="http://schemas.openxmlformats.org/markup-compatibility/2006" xmlns:a14="http://schemas.microsoft.com/office/drawing/2010/main">
          <mc:Choice Requires="a14">
            <p:sp>
              <p:nvSpPr>
                <p:cNvPr id="11" name="TextBox 10"/>
                <p:cNvSpPr txBox="1"/>
                <p:nvPr/>
              </p:nvSpPr>
              <p:spPr>
                <a:xfrm>
                  <a:off x="3923927" y="5714092"/>
                  <a:ext cx="72008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charset="0"/>
                          </a:rPr>
                          <m:t>0</m:t>
                        </m:r>
                      </m:oMath>
                    </m:oMathPara>
                  </a14:m>
                  <a:endParaRPr lang="en-US" sz="2800"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923927" y="5714092"/>
                  <a:ext cx="720081" cy="523220"/>
                </a:xfrm>
                <a:prstGeom prst="rect">
                  <a:avLst/>
                </a:prstGeom>
                <a:blipFill rotWithShape="0">
                  <a:blip r:embed="rId6"/>
                  <a:stretch>
                    <a:fillRect/>
                  </a:stretch>
                </a:blipFill>
              </p:spPr>
              <p:txBody>
                <a:bodyPr/>
                <a:lstStyle/>
                <a:p>
                  <a:r>
                    <a:rPr lang="en-US">
                      <a:noFill/>
                    </a:rPr>
                    <a:t> </a:t>
                  </a:r>
                </a:p>
              </p:txBody>
            </p:sp>
          </mc:Fallback>
        </mc:AlternateContent>
        <p:sp>
          <p:nvSpPr>
            <p:cNvPr id="12" name="TextBox 11"/>
            <p:cNvSpPr txBox="1"/>
            <p:nvPr/>
          </p:nvSpPr>
          <p:spPr>
            <a:xfrm>
              <a:off x="5076055" y="5714092"/>
              <a:ext cx="1944217" cy="523220"/>
            </a:xfrm>
            <a:prstGeom prst="rect">
              <a:avLst/>
            </a:prstGeom>
            <a:noFill/>
          </p:spPr>
          <p:txBody>
            <a:bodyPr wrap="square" rtlCol="0">
              <a:spAutoFit/>
            </a:bodyPr>
            <a:lstStyle/>
            <a:p>
              <a:r>
                <a:rPr lang="en-US" sz="2800" dirty="0">
                  <a:solidFill>
                    <a:schemeClr val="tx1"/>
                  </a:solidFill>
                </a:rPr>
                <a:t>otherwise</a:t>
              </a:r>
            </a:p>
          </p:txBody>
        </p:sp>
        <mc:AlternateContent xmlns:mc="http://schemas.openxmlformats.org/markup-compatibility/2006" xmlns:a14="http://schemas.microsoft.com/office/drawing/2010/main">
          <mc:Choice Requires="a14">
            <p:sp>
              <p:nvSpPr>
                <p:cNvPr id="13" name="TextBox 12"/>
                <p:cNvSpPr txBox="1"/>
                <p:nvPr/>
              </p:nvSpPr>
              <p:spPr>
                <a:xfrm>
                  <a:off x="5076056" y="5138028"/>
                  <a:ext cx="3384376" cy="523220"/>
                </a:xfrm>
                <a:prstGeom prst="rect">
                  <a:avLst/>
                </a:prstGeom>
                <a:noFill/>
              </p:spPr>
              <p:txBody>
                <a:bodyPr wrap="square" rtlCol="0">
                  <a:spAutoFit/>
                </a:bodyPr>
                <a:lstStyle/>
                <a:p>
                  <a:r>
                    <a:rPr lang="en-US" sz="2800" dirty="0"/>
                    <a:t>i</a:t>
                  </a:r>
                  <a:r>
                    <a:rPr lang="en-US" sz="2800" dirty="0">
                      <a:solidFill>
                        <a:schemeClr val="tx1"/>
                      </a:solidFill>
                    </a:rPr>
                    <a:t>f b=1 and </a:t>
                  </a:r>
                  <a14:m>
                    <m:oMath xmlns:m="http://schemas.openxmlformats.org/officeDocument/2006/math">
                      <m:r>
                        <m:rPr>
                          <m:sty m:val="p"/>
                        </m:rPr>
                        <a:rPr lang="el-GR" sz="2800" i="1">
                          <a:latin typeface="Cambria Math" charset="0"/>
                          <a:ea typeface="Cambria Math" charset="0"/>
                          <a:cs typeface="Cambria Math" charset="0"/>
                        </a:rPr>
                        <m:t>Π</m:t>
                      </m:r>
                    </m:oMath>
                  </a14:m>
                  <a:r>
                    <a:rPr lang="en-US" sz="2800" dirty="0">
                      <a:solidFill>
                        <a:schemeClr val="tx1"/>
                      </a:solidFill>
                    </a:rPr>
                    <a:t>(0,x) = y </a:t>
                  </a:r>
                </a:p>
              </p:txBody>
            </p:sp>
          </mc:Choice>
          <mc:Fallback xmlns="">
            <p:sp>
              <p:nvSpPr>
                <p:cNvPr id="13" name="TextBox 12"/>
                <p:cNvSpPr txBox="1">
                  <a:spLocks noRot="1" noChangeAspect="1" noMove="1" noResize="1" noEditPoints="1" noAdjustHandles="1" noChangeArrowheads="1" noChangeShapeType="1" noTextEdit="1"/>
                </p:cNvSpPr>
                <p:nvPr/>
              </p:nvSpPr>
              <p:spPr>
                <a:xfrm>
                  <a:off x="5076056" y="5138028"/>
                  <a:ext cx="3384376" cy="523220"/>
                </a:xfrm>
                <a:prstGeom prst="rect">
                  <a:avLst/>
                </a:prstGeom>
                <a:blipFill rotWithShape="0">
                  <a:blip r:embed="rId7"/>
                  <a:stretch>
                    <a:fillRect l="-3784"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076056" y="4561964"/>
                  <a:ext cx="3384376" cy="523220"/>
                </a:xfrm>
                <a:prstGeom prst="rect">
                  <a:avLst/>
                </a:prstGeom>
                <a:noFill/>
              </p:spPr>
              <p:txBody>
                <a:bodyPr wrap="square" rtlCol="0">
                  <a:spAutoFit/>
                </a:bodyPr>
                <a:lstStyle/>
                <a:p>
                  <a:r>
                    <a:rPr lang="en-US" sz="2800" dirty="0"/>
                    <a:t>i</a:t>
                  </a:r>
                  <a:r>
                    <a:rPr lang="en-US" sz="2800" dirty="0">
                      <a:solidFill>
                        <a:schemeClr val="tx1"/>
                      </a:solidFill>
                    </a:rPr>
                    <a:t>f b=0 and </a:t>
                  </a:r>
                  <a14:m>
                    <m:oMath xmlns:m="http://schemas.openxmlformats.org/officeDocument/2006/math">
                      <m:r>
                        <m:rPr>
                          <m:sty m:val="p"/>
                        </m:rPr>
                        <a:rPr lang="el-GR" sz="2800" i="1">
                          <a:latin typeface="Cambria Math" charset="0"/>
                          <a:ea typeface="Cambria Math" charset="0"/>
                          <a:cs typeface="Cambria Math" charset="0"/>
                        </a:rPr>
                        <m:t>Π</m:t>
                      </m:r>
                    </m:oMath>
                  </a14:m>
                  <a:r>
                    <a:rPr lang="en-US" sz="2800" dirty="0">
                      <a:solidFill>
                        <a:schemeClr val="tx1"/>
                      </a:solidFill>
                    </a:rPr>
                    <a:t> = x </a:t>
                  </a:r>
                </a:p>
              </p:txBody>
            </p:sp>
          </mc:Choice>
          <mc:Fallback xmlns="">
            <p:sp>
              <p:nvSpPr>
                <p:cNvPr id="14" name="TextBox 13"/>
                <p:cNvSpPr txBox="1">
                  <a:spLocks noRot="1" noChangeAspect="1" noMove="1" noResize="1" noEditPoints="1" noAdjustHandles="1" noChangeArrowheads="1" noChangeShapeType="1" noTextEdit="1"/>
                </p:cNvSpPr>
                <p:nvPr/>
              </p:nvSpPr>
              <p:spPr>
                <a:xfrm>
                  <a:off x="5076056" y="4561964"/>
                  <a:ext cx="3384376" cy="523220"/>
                </a:xfrm>
                <a:prstGeom prst="rect">
                  <a:avLst/>
                </a:prstGeom>
                <a:blipFill rotWithShape="0">
                  <a:blip r:embed="rId8"/>
                  <a:stretch>
                    <a:fillRect l="-3784" t="-10465" b="-32558"/>
                  </a:stretch>
                </a:blipFill>
              </p:spPr>
              <p:txBody>
                <a:bodyPr/>
                <a:lstStyle/>
                <a:p>
                  <a:r>
                    <a:rPr lang="en-US">
                      <a:noFill/>
                    </a:rPr>
                    <a:t> </a:t>
                  </a:r>
                </a:p>
              </p:txBody>
            </p:sp>
          </mc:Fallback>
        </mc:AlternateContent>
      </p:grpSp>
    </p:spTree>
    <p:extLst>
      <p:ext uri="{BB962C8B-B14F-4D97-AF65-F5344CB8AC3E}">
        <p14:creationId xmlns:p14="http://schemas.microsoft.com/office/powerpoint/2010/main" val="14093787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81">
                                            <p:txEl>
                                              <p:pRg st="0" end="0"/>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42" presetClass="path" presetSubtype="0" accel="50000" decel="50000" fill="hold" nodeType="withEffect">
                                  <p:stCondLst>
                                    <p:cond delay="0"/>
                                  </p:stCondLst>
                                  <p:childTnLst>
                                    <p:animMotion origin="layout" path="M 8.33333E-7 1.85185E-6 L -0.01962 -0.42917 " pathEditMode="relative" rAng="0" ptsTypes="AA">
                                      <p:cBhvr>
                                        <p:cTn id="14" dur="750" fill="hold"/>
                                        <p:tgtEl>
                                          <p:spTgt spid="8"/>
                                        </p:tgtEl>
                                        <p:attrNameLst>
                                          <p:attrName>ppt_x</p:attrName>
                                          <p:attrName>ppt_y</p:attrName>
                                        </p:attrNameLst>
                                      </p:cBhvr>
                                      <p:rCtr x="-990" y="-214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uild="p"/>
      <p:bldP spid="3" grpId="0"/>
      <p:bldP spid="4"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395536" y="385500"/>
            <a:ext cx="8712968" cy="2899484"/>
            <a:chOff x="611560" y="3337828"/>
            <a:chExt cx="8712968" cy="2899484"/>
          </a:xfrm>
        </p:grpSpPr>
        <mc:AlternateContent xmlns:mc="http://schemas.openxmlformats.org/markup-compatibility/2006" xmlns:a14="http://schemas.microsoft.com/office/drawing/2010/main">
          <mc:Choice Requires="a14">
            <p:sp>
              <p:nvSpPr>
                <p:cNvPr id="18" name="TextBox 17"/>
                <p:cNvSpPr txBox="1"/>
                <p:nvPr/>
              </p:nvSpPr>
              <p:spPr>
                <a:xfrm>
                  <a:off x="611560" y="3337828"/>
                  <a:ext cx="8712968" cy="988091"/>
                </a:xfrm>
                <a:prstGeom prst="rect">
                  <a:avLst/>
                </a:prstGeom>
                <a:noFill/>
              </p:spPr>
              <p:txBody>
                <a:bodyPr wrap="square" rtlCol="0">
                  <a:spAutoFit/>
                </a:bodyPr>
                <a:lstStyle/>
                <a:p>
                  <a:r>
                    <a:rPr lang="en-US" sz="2800" dirty="0">
                      <a:solidFill>
                        <a:schemeClr val="tx1"/>
                      </a:solidFill>
                    </a:rPr>
                    <a:t>Define a family of programs </a:t>
                  </a:r>
                  <a14:m>
                    <m:oMath xmlns:m="http://schemas.openxmlformats.org/officeDocument/2006/math">
                      <m:r>
                        <a:rPr lang="en-US" sz="2800" b="0" i="1" smtClean="0">
                          <a:solidFill>
                            <a:schemeClr val="tx1"/>
                          </a:solidFill>
                          <a:latin typeface="Cambria Math"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charset="0"/>
                            </a:rPr>
                            <m:t>𝑃</m:t>
                          </m:r>
                        </m:e>
                        <m:sub>
                          <m:r>
                            <a:rPr lang="en-US" sz="2800" b="0" i="1" smtClean="0">
                              <a:solidFill>
                                <a:schemeClr val="tx1"/>
                              </a:solidFill>
                              <a:latin typeface="Cambria Math" charset="0"/>
                            </a:rPr>
                            <m:t>𝑥</m:t>
                          </m:r>
                          <m:r>
                            <a:rPr lang="en-US" sz="2800" b="0" i="1" smtClean="0">
                              <a:solidFill>
                                <a:schemeClr val="tx1"/>
                              </a:solidFill>
                              <a:latin typeface="Cambria Math" charset="0"/>
                            </a:rPr>
                            <m:t>,</m:t>
                          </m:r>
                          <m:r>
                            <a:rPr lang="en-US" sz="2800" b="0" i="1" smtClean="0">
                              <a:solidFill>
                                <a:schemeClr val="tx1"/>
                              </a:solidFill>
                              <a:latin typeface="Cambria Math" charset="0"/>
                            </a:rPr>
                            <m:t>𝑦</m:t>
                          </m:r>
                        </m:sub>
                      </m:sSub>
                      <m:r>
                        <a:rPr lang="en-US" sz="2800" b="0" i="1" smtClean="0">
                          <a:solidFill>
                            <a:schemeClr val="tx1"/>
                          </a:solidFill>
                          <a:latin typeface="Cambria Math" charset="0"/>
                        </a:rPr>
                        <m:t>}</m:t>
                      </m:r>
                    </m:oMath>
                  </a14:m>
                  <a:r>
                    <a:rPr lang="en-US" sz="2800" dirty="0">
                      <a:solidFill>
                        <a:schemeClr val="tx1"/>
                      </a:solidFill>
                    </a:rPr>
                    <a:t> where </a:t>
                  </a:r>
                  <a:r>
                    <a:rPr lang="en-US" sz="2800" i="1" dirty="0"/>
                    <a:t>x</a:t>
                  </a:r>
                  <a:r>
                    <a:rPr lang="en-US" sz="2800" dirty="0">
                      <a:solidFill>
                        <a:schemeClr val="tx1"/>
                      </a:solidFill>
                    </a:rPr>
                    <a:t> and </a:t>
                  </a:r>
                  <a:r>
                    <a:rPr lang="en-US" sz="2800" i="1" dirty="0"/>
                    <a:t>y</a:t>
                  </a:r>
                  <a:r>
                    <a:rPr lang="en-US" sz="2800" dirty="0">
                      <a:solidFill>
                        <a:schemeClr val="tx1"/>
                      </a:solidFill>
                    </a:rPr>
                    <a:t> are n-bit strings, as follows:</a:t>
                  </a:r>
                </a:p>
              </p:txBody>
            </p:sp>
          </mc:Choice>
          <mc:Fallback xmlns="">
            <p:sp>
              <p:nvSpPr>
                <p:cNvPr id="18" name="TextBox 17"/>
                <p:cNvSpPr txBox="1">
                  <a:spLocks noRot="1" noChangeAspect="1" noMove="1" noResize="1" noEditPoints="1" noAdjustHandles="1" noChangeArrowheads="1" noChangeShapeType="1" noTextEdit="1"/>
                </p:cNvSpPr>
                <p:nvPr/>
              </p:nvSpPr>
              <p:spPr>
                <a:xfrm>
                  <a:off x="611560" y="3337828"/>
                  <a:ext cx="8712968" cy="988091"/>
                </a:xfrm>
                <a:prstGeom prst="rect">
                  <a:avLst/>
                </a:prstGeom>
                <a:blipFill rotWithShape="0">
                  <a:blip r:embed="rId3"/>
                  <a:stretch>
                    <a:fillRect l="-1470" t="-5556"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340567" y="5176052"/>
                  <a:ext cx="2151312" cy="557204"/>
                </a:xfrm>
                <a:prstGeom prst="rect">
                  <a:avLst/>
                </a:prstGeom>
                <a:noFill/>
              </p:spPr>
              <p:txBody>
                <a:bodyPr wrap="square" rtlCol="0">
                  <a:spAutoFit/>
                </a:bodyPr>
                <a:lstStyle/>
                <a:p>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charset="0"/>
                            </a:rPr>
                            <m:t>𝑃</m:t>
                          </m:r>
                        </m:e>
                        <m:sub>
                          <m:r>
                            <a:rPr lang="en-US" sz="2800" b="0" i="1" smtClean="0">
                              <a:solidFill>
                                <a:schemeClr val="tx1"/>
                              </a:solidFill>
                              <a:latin typeface="Cambria Math" charset="0"/>
                            </a:rPr>
                            <m:t>𝑥</m:t>
                          </m:r>
                          <m:r>
                            <a:rPr lang="en-US" sz="2800" b="0" i="1" smtClean="0">
                              <a:solidFill>
                                <a:schemeClr val="tx1"/>
                              </a:solidFill>
                              <a:latin typeface="Cambria Math" charset="0"/>
                            </a:rPr>
                            <m:t>,</m:t>
                          </m:r>
                          <m:r>
                            <a:rPr lang="en-US" sz="2800" b="0" i="1" smtClean="0">
                              <a:solidFill>
                                <a:schemeClr val="tx1"/>
                              </a:solidFill>
                              <a:latin typeface="Cambria Math" charset="0"/>
                            </a:rPr>
                            <m:t>𝑦</m:t>
                          </m:r>
                        </m:sub>
                      </m:sSub>
                      <m:r>
                        <a:rPr lang="en-US" sz="2800" b="0" i="1" smtClean="0">
                          <a:solidFill>
                            <a:schemeClr val="tx1"/>
                          </a:solidFill>
                          <a:latin typeface="Cambria Math" charset="0"/>
                        </a:rPr>
                        <m:t>(</m:t>
                      </m:r>
                      <m:r>
                        <a:rPr lang="en-US" sz="2800" b="0" i="1" smtClean="0">
                          <a:solidFill>
                            <a:schemeClr val="tx1"/>
                          </a:solidFill>
                          <a:latin typeface="Cambria Math" charset="0"/>
                        </a:rPr>
                        <m:t>𝑏</m:t>
                      </m:r>
                      <m:r>
                        <a:rPr lang="en-US" sz="2800" b="0" i="1" smtClean="0">
                          <a:solidFill>
                            <a:schemeClr val="tx1"/>
                          </a:solidFill>
                          <a:latin typeface="Cambria Math" charset="0"/>
                        </a:rPr>
                        <m:t>,</m:t>
                      </m:r>
                      <m:r>
                        <m:rPr>
                          <m:sty m:val="p"/>
                        </m:rPr>
                        <a:rPr lang="el-GR" sz="2800" b="0" i="1" smtClean="0">
                          <a:solidFill>
                            <a:schemeClr val="tx1"/>
                          </a:solidFill>
                          <a:latin typeface="Cambria Math" charset="0"/>
                          <a:ea typeface="Cambria Math" charset="0"/>
                          <a:cs typeface="Cambria Math" charset="0"/>
                        </a:rPr>
                        <m:t>Π</m:t>
                      </m:r>
                      <m:r>
                        <a:rPr lang="en-US" sz="2800" b="0" i="1" smtClean="0">
                          <a:solidFill>
                            <a:schemeClr val="tx1"/>
                          </a:solidFill>
                          <a:latin typeface="Cambria Math" charset="0"/>
                        </a:rPr>
                        <m:t>)</m:t>
                      </m:r>
                    </m:oMath>
                  </a14:m>
                  <a:r>
                    <a:rPr lang="en-US" sz="2800" dirty="0">
                      <a:solidFill>
                        <a:schemeClr val="tx1"/>
                      </a:solidFill>
                    </a:rPr>
                    <a:t> = </a:t>
                  </a:r>
                </a:p>
              </p:txBody>
            </p:sp>
          </mc:Choice>
          <mc:Fallback xmlns="">
            <p:sp>
              <p:nvSpPr>
                <p:cNvPr id="19" name="TextBox 18"/>
                <p:cNvSpPr txBox="1">
                  <a:spLocks noRot="1" noChangeAspect="1" noMove="1" noResize="1" noEditPoints="1" noAdjustHandles="1" noChangeArrowheads="1" noChangeShapeType="1" noTextEdit="1"/>
                </p:cNvSpPr>
                <p:nvPr/>
              </p:nvSpPr>
              <p:spPr>
                <a:xfrm>
                  <a:off x="1340567" y="5176052"/>
                  <a:ext cx="2151312" cy="557204"/>
                </a:xfrm>
                <a:prstGeom prst="rect">
                  <a:avLst/>
                </a:prstGeom>
                <a:blipFill rotWithShape="0">
                  <a:blip r:embed="rId4"/>
                  <a:stretch>
                    <a:fillRect t="-10989" b="-25275"/>
                  </a:stretch>
                </a:blipFill>
              </p:spPr>
              <p:txBody>
                <a:bodyPr/>
                <a:lstStyle/>
                <a:p>
                  <a:r>
                    <a:rPr lang="en-US">
                      <a:noFill/>
                    </a:rPr>
                    <a:t> </a:t>
                  </a:r>
                </a:p>
              </p:txBody>
            </p:sp>
          </mc:Fallback>
        </mc:AlternateContent>
        <p:sp>
          <p:nvSpPr>
            <p:cNvPr id="20" name="Left Brace 19"/>
            <p:cNvSpPr/>
            <p:nvPr/>
          </p:nvSpPr>
          <p:spPr>
            <a:xfrm>
              <a:off x="3275855" y="4688803"/>
              <a:ext cx="504056" cy="1548509"/>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4067944" y="4489956"/>
              <a:ext cx="720081" cy="523220"/>
            </a:xfrm>
            <a:prstGeom prst="rect">
              <a:avLst/>
            </a:prstGeom>
            <a:noFill/>
          </p:spPr>
          <p:txBody>
            <a:bodyPr wrap="square" rtlCol="0">
              <a:spAutoFit/>
            </a:bodyPr>
            <a:lstStyle/>
            <a:p>
              <a:r>
                <a:rPr lang="en-US" sz="2800">
                  <a:solidFill>
                    <a:schemeClr val="tx1"/>
                  </a:solidFill>
                </a:rPr>
                <a:t>y</a:t>
              </a:r>
              <a:endParaRPr lang="en-US" sz="2800" dirty="0">
                <a:solidFill>
                  <a:schemeClr val="tx1"/>
                </a:solidFill>
              </a:endParaRPr>
            </a:p>
          </p:txBody>
        </p:sp>
        <p:sp>
          <p:nvSpPr>
            <p:cNvPr id="22" name="TextBox 21"/>
            <p:cNvSpPr txBox="1"/>
            <p:nvPr/>
          </p:nvSpPr>
          <p:spPr>
            <a:xfrm>
              <a:off x="3923928" y="5085184"/>
              <a:ext cx="720081" cy="523220"/>
            </a:xfrm>
            <a:prstGeom prst="rect">
              <a:avLst/>
            </a:prstGeom>
            <a:noFill/>
          </p:spPr>
          <p:txBody>
            <a:bodyPr wrap="square" rtlCol="0">
              <a:spAutoFit/>
            </a:bodyPr>
            <a:lstStyle/>
            <a:p>
              <a:r>
                <a:rPr lang="en-US" sz="2800"/>
                <a:t>x</a:t>
              </a:r>
              <a:r>
                <a:rPr lang="en-US" sz="2800">
                  <a:solidFill>
                    <a:schemeClr val="tx1"/>
                  </a:solidFill>
                </a:rPr>
                <a:t>, y</a:t>
              </a:r>
              <a:endParaRPr lang="en-US" sz="2800" dirty="0">
                <a:solidFill>
                  <a:schemeClr val="tx1"/>
                </a:solidFill>
              </a:endParaRPr>
            </a:p>
          </p:txBody>
        </p:sp>
        <mc:AlternateContent xmlns:mc="http://schemas.openxmlformats.org/markup-compatibility/2006" xmlns:a14="http://schemas.microsoft.com/office/drawing/2010/main">
          <mc:Choice Requires="a14">
            <p:sp>
              <p:nvSpPr>
                <p:cNvPr id="23" name="TextBox 22"/>
                <p:cNvSpPr txBox="1"/>
                <p:nvPr/>
              </p:nvSpPr>
              <p:spPr>
                <a:xfrm>
                  <a:off x="3923927" y="5714092"/>
                  <a:ext cx="72008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charset="0"/>
                          </a:rPr>
                          <m:t>0</m:t>
                        </m:r>
                      </m:oMath>
                    </m:oMathPara>
                  </a14:m>
                  <a:endParaRPr lang="en-US" sz="2800" dirty="0">
                    <a:solidFill>
                      <a:schemeClr val="tx1"/>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923927" y="5714092"/>
                  <a:ext cx="720081" cy="523220"/>
                </a:xfrm>
                <a:prstGeom prst="rect">
                  <a:avLst/>
                </a:prstGeom>
                <a:blipFill rotWithShape="0">
                  <a:blip r:embed="rId5"/>
                  <a:stretch>
                    <a:fillRect/>
                  </a:stretch>
                </a:blipFill>
              </p:spPr>
              <p:txBody>
                <a:bodyPr/>
                <a:lstStyle/>
                <a:p>
                  <a:r>
                    <a:rPr lang="en-US">
                      <a:noFill/>
                    </a:rPr>
                    <a:t> </a:t>
                  </a:r>
                </a:p>
              </p:txBody>
            </p:sp>
          </mc:Fallback>
        </mc:AlternateContent>
        <p:sp>
          <p:nvSpPr>
            <p:cNvPr id="24" name="TextBox 23"/>
            <p:cNvSpPr txBox="1"/>
            <p:nvPr/>
          </p:nvSpPr>
          <p:spPr>
            <a:xfrm>
              <a:off x="5076055" y="5714092"/>
              <a:ext cx="1944217" cy="523220"/>
            </a:xfrm>
            <a:prstGeom prst="rect">
              <a:avLst/>
            </a:prstGeom>
            <a:noFill/>
          </p:spPr>
          <p:txBody>
            <a:bodyPr wrap="square" rtlCol="0">
              <a:spAutoFit/>
            </a:bodyPr>
            <a:lstStyle/>
            <a:p>
              <a:r>
                <a:rPr lang="en-US" sz="2800" dirty="0">
                  <a:solidFill>
                    <a:schemeClr val="tx1"/>
                  </a:solidFill>
                </a:rPr>
                <a:t>otherwise</a:t>
              </a:r>
            </a:p>
          </p:txBody>
        </p:sp>
        <mc:AlternateContent xmlns:mc="http://schemas.openxmlformats.org/markup-compatibility/2006" xmlns:a14="http://schemas.microsoft.com/office/drawing/2010/main">
          <mc:Choice Requires="a14">
            <p:sp>
              <p:nvSpPr>
                <p:cNvPr id="25" name="TextBox 24"/>
                <p:cNvSpPr txBox="1"/>
                <p:nvPr/>
              </p:nvSpPr>
              <p:spPr>
                <a:xfrm>
                  <a:off x="5076056" y="5138028"/>
                  <a:ext cx="3384376" cy="523220"/>
                </a:xfrm>
                <a:prstGeom prst="rect">
                  <a:avLst/>
                </a:prstGeom>
                <a:noFill/>
              </p:spPr>
              <p:txBody>
                <a:bodyPr wrap="square" rtlCol="0">
                  <a:spAutoFit/>
                </a:bodyPr>
                <a:lstStyle/>
                <a:p>
                  <a:r>
                    <a:rPr lang="en-US" sz="2800" dirty="0"/>
                    <a:t>i</a:t>
                  </a:r>
                  <a:r>
                    <a:rPr lang="en-US" sz="2800" dirty="0">
                      <a:solidFill>
                        <a:schemeClr val="tx1"/>
                      </a:solidFill>
                    </a:rPr>
                    <a:t>f b=1 and </a:t>
                  </a:r>
                  <a14:m>
                    <m:oMath xmlns:m="http://schemas.openxmlformats.org/officeDocument/2006/math">
                      <m:r>
                        <m:rPr>
                          <m:sty m:val="p"/>
                        </m:rPr>
                        <a:rPr lang="el-GR" sz="2800" i="1">
                          <a:latin typeface="Cambria Math" charset="0"/>
                          <a:ea typeface="Cambria Math" charset="0"/>
                          <a:cs typeface="Cambria Math" charset="0"/>
                        </a:rPr>
                        <m:t>Π</m:t>
                      </m:r>
                    </m:oMath>
                  </a14:m>
                  <a:r>
                    <a:rPr lang="en-US" sz="2800" dirty="0">
                      <a:solidFill>
                        <a:schemeClr val="tx1"/>
                      </a:solidFill>
                    </a:rPr>
                    <a:t>(0,x) = y </a:t>
                  </a:r>
                </a:p>
              </p:txBody>
            </p:sp>
          </mc:Choice>
          <mc:Fallback xmlns="">
            <p:sp>
              <p:nvSpPr>
                <p:cNvPr id="25" name="TextBox 24"/>
                <p:cNvSpPr txBox="1">
                  <a:spLocks noRot="1" noChangeAspect="1" noMove="1" noResize="1" noEditPoints="1" noAdjustHandles="1" noChangeArrowheads="1" noChangeShapeType="1" noTextEdit="1"/>
                </p:cNvSpPr>
                <p:nvPr/>
              </p:nvSpPr>
              <p:spPr>
                <a:xfrm>
                  <a:off x="5076056" y="5138028"/>
                  <a:ext cx="3384376" cy="523220"/>
                </a:xfrm>
                <a:prstGeom prst="rect">
                  <a:avLst/>
                </a:prstGeom>
                <a:blipFill rotWithShape="0">
                  <a:blip r:embed="rId6"/>
                  <a:stretch>
                    <a:fillRect l="-3604" t="-11765" b="-34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076056" y="4561964"/>
                  <a:ext cx="3384376" cy="523220"/>
                </a:xfrm>
                <a:prstGeom prst="rect">
                  <a:avLst/>
                </a:prstGeom>
                <a:noFill/>
              </p:spPr>
              <p:txBody>
                <a:bodyPr wrap="square" rtlCol="0">
                  <a:spAutoFit/>
                </a:bodyPr>
                <a:lstStyle/>
                <a:p>
                  <a:r>
                    <a:rPr lang="en-US" sz="2800" dirty="0"/>
                    <a:t>i</a:t>
                  </a:r>
                  <a:r>
                    <a:rPr lang="en-US" sz="2800" dirty="0">
                      <a:solidFill>
                        <a:schemeClr val="tx1"/>
                      </a:solidFill>
                    </a:rPr>
                    <a:t>f b=0 and </a:t>
                  </a:r>
                  <a14:m>
                    <m:oMath xmlns:m="http://schemas.openxmlformats.org/officeDocument/2006/math">
                      <m:r>
                        <m:rPr>
                          <m:sty m:val="p"/>
                        </m:rPr>
                        <a:rPr lang="el-GR" sz="2800" i="1">
                          <a:latin typeface="Cambria Math" charset="0"/>
                          <a:ea typeface="Cambria Math" charset="0"/>
                          <a:cs typeface="Cambria Math" charset="0"/>
                        </a:rPr>
                        <m:t>Π</m:t>
                      </m:r>
                    </m:oMath>
                  </a14:m>
                  <a:r>
                    <a:rPr lang="en-US" sz="2800" dirty="0">
                      <a:solidFill>
                        <a:schemeClr val="tx1"/>
                      </a:solidFill>
                    </a:rPr>
                    <a:t> = x </a:t>
                  </a:r>
                </a:p>
              </p:txBody>
            </p:sp>
          </mc:Choice>
          <mc:Fallback xmlns="">
            <p:sp>
              <p:nvSpPr>
                <p:cNvPr id="26" name="TextBox 25"/>
                <p:cNvSpPr txBox="1">
                  <a:spLocks noRot="1" noChangeAspect="1" noMove="1" noResize="1" noEditPoints="1" noAdjustHandles="1" noChangeArrowheads="1" noChangeShapeType="1" noTextEdit="1"/>
                </p:cNvSpPr>
                <p:nvPr/>
              </p:nvSpPr>
              <p:spPr>
                <a:xfrm>
                  <a:off x="5076056" y="4561964"/>
                  <a:ext cx="3384376" cy="523220"/>
                </a:xfrm>
                <a:prstGeom prst="rect">
                  <a:avLst/>
                </a:prstGeom>
                <a:blipFill rotWithShape="0">
                  <a:blip r:embed="rId7"/>
                  <a:stretch>
                    <a:fillRect l="-3604" t="-10465" b="-32558"/>
                  </a:stretch>
                </a:blipFill>
              </p:spPr>
              <p:txBody>
                <a:bodyPr/>
                <a:lstStyle/>
                <a:p>
                  <a:r>
                    <a:rPr lang="en-US">
                      <a:noFill/>
                    </a:rPr>
                    <a:t> </a:t>
                  </a:r>
                </a:p>
              </p:txBody>
            </p:sp>
          </mc:Fallback>
        </mc:AlternateContent>
      </p:grpSp>
      <p:sp>
        <p:nvSpPr>
          <p:cNvPr id="27" name="TextBox 26"/>
          <p:cNvSpPr txBox="1"/>
          <p:nvPr/>
        </p:nvSpPr>
        <p:spPr>
          <a:xfrm>
            <a:off x="395536" y="3593037"/>
            <a:ext cx="8712968" cy="523220"/>
          </a:xfrm>
          <a:prstGeom prst="rect">
            <a:avLst/>
          </a:prstGeom>
          <a:noFill/>
        </p:spPr>
        <p:txBody>
          <a:bodyPr wrap="square" rtlCol="0">
            <a:spAutoFit/>
          </a:bodyPr>
          <a:lstStyle/>
          <a:p>
            <a:r>
              <a:rPr lang="en-US" sz="2800" b="1" dirty="0">
                <a:solidFill>
                  <a:srgbClr val="0000FF"/>
                </a:solidFill>
              </a:rPr>
              <a:t>1. Black-box access to P is useless:</a:t>
            </a:r>
          </a:p>
        </p:txBody>
      </p:sp>
      <mc:AlternateContent xmlns:mc="http://schemas.openxmlformats.org/markup-compatibility/2006" xmlns:a14="http://schemas.microsoft.com/office/drawing/2010/main">
        <mc:Choice Requires="a14">
          <p:sp>
            <p:nvSpPr>
              <p:cNvPr id="28" name="TextBox 27"/>
              <p:cNvSpPr txBox="1"/>
              <p:nvPr/>
            </p:nvSpPr>
            <p:spPr>
              <a:xfrm>
                <a:off x="394219" y="4241109"/>
                <a:ext cx="8712968" cy="988091"/>
              </a:xfrm>
              <a:prstGeom prst="rect">
                <a:avLst/>
              </a:prstGeom>
              <a:noFill/>
            </p:spPr>
            <p:txBody>
              <a:bodyPr wrap="square" rtlCol="0">
                <a:spAutoFit/>
              </a:bodyPr>
              <a:lstStyle/>
              <a:p>
                <a:r>
                  <a:rPr lang="en-US" sz="2800" dirty="0">
                    <a:solidFill>
                      <a:schemeClr val="tx1"/>
                    </a:solidFill>
                  </a:rPr>
                  <a:t>For random x and y, cannot distinguish between black-box to </a:t>
                </a:r>
                <a14:m>
                  <m:oMath xmlns:m="http://schemas.openxmlformats.org/officeDocument/2006/math">
                    <m:sSub>
                      <m:sSubPr>
                        <m:ctrlPr>
                          <a:rPr lang="en-US" sz="2800" i="1">
                            <a:latin typeface="Cambria Math" panose="02040503050406030204" pitchFamily="18" charset="0"/>
                          </a:rPr>
                        </m:ctrlPr>
                      </m:sSubPr>
                      <m:e>
                        <m:r>
                          <a:rPr lang="en-US" sz="2800" i="1">
                            <a:latin typeface="Cambria Math" charset="0"/>
                          </a:rPr>
                          <m:t>𝑃</m:t>
                        </m:r>
                      </m:e>
                      <m:sub>
                        <m:r>
                          <a:rPr lang="en-US" sz="2800" i="1">
                            <a:latin typeface="Cambria Math" charset="0"/>
                          </a:rPr>
                          <m:t>𝑥</m:t>
                        </m:r>
                        <m:r>
                          <a:rPr lang="en-US" sz="2800" i="1">
                            <a:latin typeface="Cambria Math" charset="0"/>
                          </a:rPr>
                          <m:t>,</m:t>
                        </m:r>
                        <m:r>
                          <a:rPr lang="en-US" sz="2800" i="1">
                            <a:latin typeface="Cambria Math" charset="0"/>
                          </a:rPr>
                          <m:t>𝑦</m:t>
                        </m:r>
                      </m:sub>
                    </m:sSub>
                  </m:oMath>
                </a14:m>
                <a:r>
                  <a:rPr lang="en-US" sz="2800" dirty="0">
                    <a:solidFill>
                      <a:schemeClr val="tx1"/>
                    </a:solidFill>
                  </a:rPr>
                  <a:t> versus black-box access to the all-zero function.</a:t>
                </a:r>
              </a:p>
            </p:txBody>
          </p:sp>
        </mc:Choice>
        <mc:Fallback xmlns="">
          <p:sp>
            <p:nvSpPr>
              <p:cNvPr id="28" name="TextBox 27"/>
              <p:cNvSpPr txBox="1">
                <a:spLocks noRot="1" noChangeAspect="1" noMove="1" noResize="1" noEditPoints="1" noAdjustHandles="1" noChangeArrowheads="1" noChangeShapeType="1" noTextEdit="1"/>
              </p:cNvSpPr>
              <p:nvPr/>
            </p:nvSpPr>
            <p:spPr>
              <a:xfrm>
                <a:off x="394219" y="4241109"/>
                <a:ext cx="8712968" cy="988091"/>
              </a:xfrm>
              <a:prstGeom prst="rect">
                <a:avLst/>
              </a:prstGeom>
              <a:blipFill rotWithShape="0">
                <a:blip r:embed="rId8"/>
                <a:stretch>
                  <a:fillRect l="-1470" t="-6173" r="-490" b="-13580"/>
                </a:stretch>
              </a:blipFill>
            </p:spPr>
            <p:txBody>
              <a:bodyPr/>
              <a:lstStyle/>
              <a:p>
                <a:r>
                  <a:rPr lang="en-US">
                    <a:noFill/>
                  </a:rPr>
                  <a:t> </a:t>
                </a:r>
              </a:p>
            </p:txBody>
          </p:sp>
        </mc:Fallback>
      </mc:AlternateContent>
      <p:sp>
        <p:nvSpPr>
          <p:cNvPr id="29" name="TextBox 28"/>
          <p:cNvSpPr txBox="1"/>
          <p:nvPr/>
        </p:nvSpPr>
        <p:spPr>
          <a:xfrm>
            <a:off x="395536" y="5426060"/>
            <a:ext cx="8712968" cy="523220"/>
          </a:xfrm>
          <a:prstGeom prst="rect">
            <a:avLst/>
          </a:prstGeom>
          <a:noFill/>
        </p:spPr>
        <p:txBody>
          <a:bodyPr wrap="square" rtlCol="0">
            <a:spAutoFit/>
          </a:bodyPr>
          <a:lstStyle/>
          <a:p>
            <a:r>
              <a:rPr lang="en-US" sz="2800" b="1" dirty="0">
                <a:solidFill>
                  <a:srgbClr val="FF0000"/>
                </a:solidFill>
              </a:rPr>
              <a:t>2. Can recover source from obfuscated code:</a:t>
            </a:r>
          </a:p>
        </p:txBody>
      </p:sp>
      <mc:AlternateContent xmlns:mc="http://schemas.openxmlformats.org/markup-compatibility/2006" xmlns:a14="http://schemas.microsoft.com/office/drawing/2010/main">
        <mc:Choice Requires="a14">
          <p:sp>
            <p:nvSpPr>
              <p:cNvPr id="30" name="TextBox 29"/>
              <p:cNvSpPr txBox="1"/>
              <p:nvPr/>
            </p:nvSpPr>
            <p:spPr>
              <a:xfrm>
                <a:off x="395536" y="5949280"/>
                <a:ext cx="3168351" cy="557204"/>
              </a:xfrm>
              <a:prstGeom prst="rect">
                <a:avLst/>
              </a:prstGeom>
              <a:noFill/>
            </p:spPr>
            <p:txBody>
              <a:bodyPr wrap="square" rtlCol="0">
                <a:spAutoFit/>
              </a:bodyPr>
              <a:lstStyle/>
              <a:p>
                <a:r>
                  <a:rPr lang="en-US" sz="2800" dirty="0">
                    <a:solidFill>
                      <a:schemeClr val="tx1"/>
                    </a:solidFill>
                  </a:rPr>
                  <a:t>Given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charset="0"/>
                          </a:rPr>
                          <m:t>𝑃</m:t>
                        </m:r>
                      </m:e>
                      <m:sup>
                        <m:r>
                          <a:rPr lang="en-US" sz="2800" b="0" i="1" smtClean="0">
                            <a:latin typeface="Cambria Math" charset="0"/>
                          </a:rPr>
                          <m:t>′</m:t>
                        </m:r>
                      </m:sup>
                    </m:sSup>
                    <m:r>
                      <a:rPr lang="en-US" sz="2800" b="0" i="1" smtClean="0">
                        <a:latin typeface="Cambria Math" charset="0"/>
                      </a:rPr>
                      <m:t>=</m:t>
                    </m:r>
                    <m:r>
                      <a:rPr lang="en-US" sz="2800" i="1">
                        <a:latin typeface="Cambria Math" panose="02040503050406030204" pitchFamily="18" charset="0"/>
                        <a:ea typeface="Cambria Math" panose="02040503050406030204" pitchFamily="18" charset="0"/>
                      </a:rPr>
                      <m:t>𝒪</m:t>
                    </m:r>
                    <m:r>
                      <m:rPr>
                        <m:nor/>
                      </m:rPr>
                      <a:rPr lang="en-US" sz="2800" b="1" i="0"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charset="0"/>
                          </a:rPr>
                          <m:t>𝑃</m:t>
                        </m:r>
                      </m:e>
                      <m:sub>
                        <m:r>
                          <a:rPr lang="en-US" sz="2800" i="1">
                            <a:latin typeface="Cambria Math" charset="0"/>
                          </a:rPr>
                          <m:t>𝑥</m:t>
                        </m:r>
                        <m:r>
                          <a:rPr lang="en-US" sz="2800" i="1">
                            <a:latin typeface="Cambria Math" charset="0"/>
                          </a:rPr>
                          <m:t>,</m:t>
                        </m:r>
                        <m:r>
                          <a:rPr lang="en-US" sz="2800" i="1">
                            <a:latin typeface="Cambria Math" charset="0"/>
                          </a:rPr>
                          <m:t>𝑦</m:t>
                        </m:r>
                      </m:sub>
                    </m:sSub>
                    <m:r>
                      <m:rPr>
                        <m:nor/>
                      </m:rPr>
                      <a:rPr lang="en-US" sz="2800" b="1" i="0" smtClean="0">
                        <a:latin typeface="Cambria Math" panose="02040503050406030204" pitchFamily="18" charset="0"/>
                        <a:ea typeface="Cambria Math" panose="02040503050406030204" pitchFamily="18" charset="0"/>
                      </a:rPr>
                      <m:t>)</m:t>
                    </m:r>
                  </m:oMath>
                </a14:m>
                <a:r>
                  <a:rPr lang="en-US" sz="2800" dirty="0">
                    <a:solidFill>
                      <a:schemeClr val="tx1"/>
                    </a:solidFill>
                  </a:rPr>
                  <a:t>, </a:t>
                </a:r>
              </a:p>
            </p:txBody>
          </p:sp>
        </mc:Choice>
        <mc:Fallback xmlns="">
          <p:sp>
            <p:nvSpPr>
              <p:cNvPr id="30" name="TextBox 29"/>
              <p:cNvSpPr txBox="1">
                <a:spLocks noRot="1" noChangeAspect="1" noMove="1" noResize="1" noEditPoints="1" noAdjustHandles="1" noChangeArrowheads="1" noChangeShapeType="1" noTextEdit="1"/>
              </p:cNvSpPr>
              <p:nvPr/>
            </p:nvSpPr>
            <p:spPr>
              <a:xfrm>
                <a:off x="395536" y="5949280"/>
                <a:ext cx="3168351" cy="557204"/>
              </a:xfrm>
              <a:prstGeom prst="rect">
                <a:avLst/>
              </a:prstGeom>
              <a:blipFill rotWithShape="0">
                <a:blip r:embed="rId9"/>
                <a:stretch>
                  <a:fillRect l="-4038" t="-10989" r="-3077" b="-25275"/>
                </a:stretch>
              </a:blipFill>
            </p:spPr>
            <p:txBody>
              <a:bodyPr/>
              <a:lstStyle/>
              <a:p>
                <a:r>
                  <a:rPr lang="en-US">
                    <a:noFill/>
                  </a:rPr>
                  <a:t> </a:t>
                </a:r>
              </a:p>
            </p:txBody>
          </p:sp>
        </mc:Fallback>
      </mc:AlternateContent>
      <p:sp>
        <p:nvSpPr>
          <p:cNvPr id="16" name="Rectangle 15"/>
          <p:cNvSpPr/>
          <p:nvPr/>
        </p:nvSpPr>
        <p:spPr>
          <a:xfrm>
            <a:off x="8460432" y="6227882"/>
            <a:ext cx="504056" cy="5040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mc:AlternateContent xmlns:mc="http://schemas.openxmlformats.org/markup-compatibility/2006" xmlns:a14="http://schemas.microsoft.com/office/drawing/2010/main">
        <mc:Choice Requires="a14">
          <p:sp>
            <p:nvSpPr>
              <p:cNvPr id="32" name="TextBox 31"/>
              <p:cNvSpPr txBox="1"/>
              <p:nvPr/>
            </p:nvSpPr>
            <p:spPr>
              <a:xfrm>
                <a:off x="3419872" y="5930116"/>
                <a:ext cx="3492389" cy="523220"/>
              </a:xfrm>
              <a:prstGeom prst="rect">
                <a:avLst/>
              </a:prstGeom>
              <a:noFill/>
            </p:spPr>
            <p:txBody>
              <a:bodyPr wrap="square" rtlCol="0">
                <a:spAutoFit/>
              </a:bodyPr>
              <a:lstStyle/>
              <a:p>
                <a:r>
                  <a:rPr lang="en-US" sz="2800">
                    <a:solidFill>
                      <a:schemeClr val="tx1"/>
                    </a:solidFill>
                  </a:rPr>
                  <a:t>simply </a:t>
                </a:r>
                <a:r>
                  <a:rPr lang="en-US" sz="2800" dirty="0">
                    <a:solidFill>
                      <a:schemeClr val="tx1"/>
                    </a:solidFill>
                  </a:rPr>
                  <a:t>run </a:t>
                </a:r>
                <a14:m>
                  <m:oMath xmlns:m="http://schemas.openxmlformats.org/officeDocument/2006/math">
                    <m:sSup>
                      <m:sSupPr>
                        <m:ctrlPr>
                          <a:rPr lang="en-US" sz="2800" i="1">
                            <a:latin typeface="Cambria Math" panose="02040503050406030204" pitchFamily="18" charset="0"/>
                          </a:rPr>
                        </m:ctrlPr>
                      </m:sSupPr>
                      <m:e>
                        <m:r>
                          <a:rPr lang="en-US" sz="2800" i="1">
                            <a:latin typeface="Cambria Math" charset="0"/>
                          </a:rPr>
                          <m:t>𝑃</m:t>
                        </m:r>
                      </m:e>
                      <m:sup>
                        <m:r>
                          <a:rPr lang="en-US" sz="2800" i="1">
                            <a:latin typeface="Cambria Math" charset="0"/>
                          </a:rPr>
                          <m:t>′</m:t>
                        </m:r>
                      </m:sup>
                    </m:sSup>
                  </m:oMath>
                </a14:m>
                <a:r>
                  <a:rPr lang="en-US" sz="2800" dirty="0">
                    <a:solidFill>
                      <a:schemeClr val="tx1"/>
                    </a:solidFill>
                  </a:rPr>
                  <a:t>(1,</a:t>
                </a:r>
                <a:r>
                  <a:rPr lang="en-US" sz="2800" dirty="0"/>
                  <a:t> </a:t>
                </a:r>
                <a14:m>
                  <m:oMath xmlns:m="http://schemas.openxmlformats.org/officeDocument/2006/math">
                    <m:sSup>
                      <m:sSupPr>
                        <m:ctrlPr>
                          <a:rPr lang="en-US" sz="2800" i="1">
                            <a:latin typeface="Cambria Math" panose="02040503050406030204" pitchFamily="18" charset="0"/>
                          </a:rPr>
                        </m:ctrlPr>
                      </m:sSupPr>
                      <m:e>
                        <m:r>
                          <a:rPr lang="en-US" sz="2800" i="1">
                            <a:latin typeface="Cambria Math" charset="0"/>
                          </a:rPr>
                          <m:t>𝑃</m:t>
                        </m:r>
                      </m:e>
                      <m:sup>
                        <m:r>
                          <a:rPr lang="en-US" sz="2800" i="1">
                            <a:latin typeface="Cambria Math" charset="0"/>
                          </a:rPr>
                          <m:t>′</m:t>
                        </m:r>
                      </m:sup>
                    </m:sSup>
                  </m:oMath>
                </a14:m>
                <a:r>
                  <a:rPr lang="en-US" sz="2800" dirty="0">
                    <a:solidFill>
                      <a:schemeClr val="tx1"/>
                    </a:solidFill>
                  </a:rPr>
                  <a:t>). </a:t>
                </a:r>
              </a:p>
            </p:txBody>
          </p:sp>
        </mc:Choice>
        <mc:Fallback xmlns="">
          <p:sp>
            <p:nvSpPr>
              <p:cNvPr id="32" name="TextBox 31"/>
              <p:cNvSpPr txBox="1">
                <a:spLocks noRot="1" noChangeAspect="1" noMove="1" noResize="1" noEditPoints="1" noAdjustHandles="1" noChangeArrowheads="1" noChangeShapeType="1" noTextEdit="1"/>
              </p:cNvSpPr>
              <p:nvPr/>
            </p:nvSpPr>
            <p:spPr>
              <a:xfrm>
                <a:off x="3419872" y="5930116"/>
                <a:ext cx="3492389" cy="523220"/>
              </a:xfrm>
              <a:prstGeom prst="rect">
                <a:avLst/>
              </a:prstGeom>
              <a:blipFill rotWithShape="0">
                <a:blip r:embed="rId10"/>
                <a:stretch>
                  <a:fillRect l="-3490"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8141866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16" grpId="0" animBg="1"/>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251520" y="266547"/>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Defining Program Obfuscation (Take 2)</a:t>
            </a:r>
          </a:p>
        </p:txBody>
      </p:sp>
      <p:sp>
        <p:nvSpPr>
          <p:cNvPr id="4" name="TextBox 3"/>
          <p:cNvSpPr txBox="1"/>
          <p:nvPr/>
        </p:nvSpPr>
        <p:spPr>
          <a:xfrm>
            <a:off x="621291" y="1124744"/>
            <a:ext cx="8127173" cy="830997"/>
          </a:xfrm>
          <a:prstGeom prst="rect">
            <a:avLst/>
          </a:prstGeom>
          <a:noFill/>
        </p:spPr>
        <p:txBody>
          <a:bodyPr wrap="square" rtlCol="0">
            <a:spAutoFit/>
          </a:bodyPr>
          <a:lstStyle/>
          <a:p>
            <a:r>
              <a:rPr lang="en-US" sz="2800" b="1" dirty="0"/>
              <a:t>Virtual Black-Box (VBB) obfuscation</a:t>
            </a:r>
            <a:r>
              <a:rPr lang="en-US" sz="2800" dirty="0"/>
              <a:t> </a:t>
            </a:r>
            <a:br>
              <a:rPr lang="en-US" sz="2800" dirty="0"/>
            </a:br>
            <a:r>
              <a:rPr lang="en-US" sz="2000" dirty="0"/>
              <a:t>[Barak-Goldreich-Impagliazzo-Rudich-Sahai-Vadhan-Yang’01] </a:t>
            </a:r>
          </a:p>
        </p:txBody>
      </p:sp>
      <mc:AlternateContent xmlns:mc="http://schemas.openxmlformats.org/markup-compatibility/2006" xmlns:a14="http://schemas.microsoft.com/office/drawing/2010/main">
        <mc:Choice Requires="a14">
          <p:sp>
            <p:nvSpPr>
              <p:cNvPr id="6" name="TextBox 5"/>
              <p:cNvSpPr txBox="1"/>
              <p:nvPr/>
            </p:nvSpPr>
            <p:spPr>
              <a:xfrm>
                <a:off x="539552" y="1897668"/>
                <a:ext cx="8712968" cy="523220"/>
              </a:xfrm>
              <a:prstGeom prst="rect">
                <a:avLst/>
              </a:prstGeom>
              <a:noFill/>
            </p:spPr>
            <p:txBody>
              <a:bodyPr wrap="square" rtlCol="0">
                <a:spAutoFit/>
              </a:bodyPr>
              <a:lstStyle/>
              <a:p>
                <a:r>
                  <a:rPr lang="en-US" sz="2800" dirty="0">
                    <a:solidFill>
                      <a:schemeClr val="tx1"/>
                    </a:solidFill>
                  </a:rPr>
                  <a:t>“</a:t>
                </a:r>
                <a14:m>
                  <m:oMath xmlns:m="http://schemas.openxmlformats.org/officeDocument/2006/math">
                    <m:r>
                      <a:rPr lang="en-US" sz="2800" i="1">
                        <a:solidFill>
                          <a:schemeClr val="tx1"/>
                        </a:solidFill>
                        <a:latin typeface="Cambria Math" panose="02040503050406030204" pitchFamily="18" charset="0"/>
                        <a:ea typeface="Cambria Math" panose="02040503050406030204" pitchFamily="18" charset="0"/>
                      </a:rPr>
                      <m:t>𝒪</m:t>
                    </m:r>
                  </m:oMath>
                </a14:m>
                <a:r>
                  <a:rPr lang="en-US" sz="2800" dirty="0">
                    <a:solidFill>
                      <a:schemeClr val="tx1"/>
                    </a:solidFill>
                  </a:rPr>
                  <a:t>(P) betrays no more info than black-box access to P”. </a:t>
                </a:r>
              </a:p>
            </p:txBody>
          </p:sp>
        </mc:Choice>
        <mc:Fallback xmlns="">
          <p:sp>
            <p:nvSpPr>
              <p:cNvPr id="6" name="TextBox 5"/>
              <p:cNvSpPr txBox="1">
                <a:spLocks noRot="1" noChangeAspect="1" noMove="1" noResize="1" noEditPoints="1" noAdjustHandles="1" noChangeArrowheads="1" noChangeShapeType="1" noTextEdit="1"/>
              </p:cNvSpPr>
              <p:nvPr/>
            </p:nvSpPr>
            <p:spPr>
              <a:xfrm>
                <a:off x="539552" y="1897668"/>
                <a:ext cx="8712968" cy="523220"/>
              </a:xfrm>
              <a:prstGeom prst="rect">
                <a:avLst/>
              </a:prstGeom>
              <a:blipFill>
                <a:blip r:embed="rId3"/>
                <a:stretch>
                  <a:fillRect l="-1470" t="-10465" b="-32558"/>
                </a:stretch>
              </a:blipFill>
            </p:spPr>
            <p:txBody>
              <a:bodyPr/>
              <a:lstStyle/>
              <a:p>
                <a:r>
                  <a:rPr lang="en-US">
                    <a:noFill/>
                  </a:rPr>
                  <a:t> </a:t>
                </a:r>
              </a:p>
            </p:txBody>
          </p:sp>
        </mc:Fallback>
      </mc:AlternateContent>
      <p:sp>
        <p:nvSpPr>
          <p:cNvPr id="51" name="TextBox 50"/>
          <p:cNvSpPr txBox="1"/>
          <p:nvPr/>
        </p:nvSpPr>
        <p:spPr>
          <a:xfrm>
            <a:off x="611560" y="2473732"/>
            <a:ext cx="8127173" cy="523220"/>
          </a:xfrm>
          <a:prstGeom prst="rect">
            <a:avLst/>
          </a:prstGeom>
          <a:noFill/>
        </p:spPr>
        <p:txBody>
          <a:bodyPr wrap="square" rtlCol="0">
            <a:spAutoFit/>
          </a:bodyPr>
          <a:lstStyle/>
          <a:p>
            <a:r>
              <a:rPr lang="en-US" sz="2800" b="1" dirty="0">
                <a:solidFill>
                  <a:srgbClr val="FF0000"/>
                </a:solidFill>
                <a:latin typeface="Courier New" panose="02070309020205020404" pitchFamily="49" charset="0"/>
                <a:cs typeface="Courier New" panose="02070309020205020404" pitchFamily="49" charset="0"/>
              </a:rPr>
              <a:t>BAD NEWS</a:t>
            </a:r>
            <a:r>
              <a:rPr lang="en-US" sz="2800" b="1" dirty="0"/>
              <a:t>: There are “</a:t>
            </a:r>
            <a:r>
              <a:rPr lang="en-US" sz="2800" b="1" dirty="0" err="1"/>
              <a:t>unobfuscatable</a:t>
            </a:r>
            <a:r>
              <a:rPr lang="en-US" sz="2800" b="1" dirty="0"/>
              <a:t>” programs!</a:t>
            </a:r>
            <a:endParaRPr lang="en-US" sz="2800" dirty="0"/>
          </a:p>
        </p:txBody>
      </p:sp>
      <p:sp>
        <p:nvSpPr>
          <p:cNvPr id="28" name="Line 19"/>
          <p:cNvSpPr>
            <a:spLocks noChangeShapeType="1"/>
          </p:cNvSpPr>
          <p:nvPr/>
        </p:nvSpPr>
        <p:spPr bwMode="auto">
          <a:xfrm>
            <a:off x="-386239" y="3501008"/>
            <a:ext cx="9782774" cy="28154"/>
          </a:xfrm>
          <a:prstGeom prst="line">
            <a:avLst/>
          </a:prstGeom>
          <a:noFill/>
          <a:ln w="381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TextBox 29"/>
          <p:cNvSpPr txBox="1"/>
          <p:nvPr/>
        </p:nvSpPr>
        <p:spPr>
          <a:xfrm>
            <a:off x="2411760" y="2905780"/>
            <a:ext cx="6326973" cy="400110"/>
          </a:xfrm>
          <a:prstGeom prst="rect">
            <a:avLst/>
          </a:prstGeom>
          <a:noFill/>
        </p:spPr>
        <p:txBody>
          <a:bodyPr wrap="square" rtlCol="0">
            <a:spAutoFit/>
          </a:bodyPr>
          <a:lstStyle/>
          <a:p>
            <a:r>
              <a:rPr lang="en-US" sz="2000" dirty="0"/>
              <a:t>[BGIRSVY’01, Goldwasser-Kalai’05]</a:t>
            </a:r>
          </a:p>
        </p:txBody>
      </p:sp>
      <p:sp>
        <p:nvSpPr>
          <p:cNvPr id="36" name="TextBox 35"/>
          <p:cNvSpPr txBox="1"/>
          <p:nvPr/>
        </p:nvSpPr>
        <p:spPr>
          <a:xfrm>
            <a:off x="611560" y="3573016"/>
            <a:ext cx="8127173" cy="523220"/>
          </a:xfrm>
          <a:prstGeom prst="rect">
            <a:avLst/>
          </a:prstGeom>
          <a:noFill/>
        </p:spPr>
        <p:txBody>
          <a:bodyPr wrap="square" rtlCol="0">
            <a:spAutoFit/>
          </a:bodyPr>
          <a:lstStyle/>
          <a:p>
            <a:r>
              <a:rPr lang="en-US" sz="2800" b="1" dirty="0"/>
              <a:t>“Indistinguishability obfuscation”</a:t>
            </a:r>
            <a:r>
              <a:rPr lang="en-US" sz="2800" dirty="0"/>
              <a:t>: Much weaker. </a:t>
            </a:r>
          </a:p>
        </p:txBody>
      </p:sp>
      <p:sp>
        <p:nvSpPr>
          <p:cNvPr id="38" name="TextBox 37"/>
          <p:cNvSpPr txBox="1"/>
          <p:nvPr/>
        </p:nvSpPr>
        <p:spPr>
          <a:xfrm>
            <a:off x="683568" y="4437112"/>
            <a:ext cx="8280920" cy="954107"/>
          </a:xfrm>
          <a:prstGeom prst="rect">
            <a:avLst/>
          </a:prstGeom>
          <a:noFill/>
        </p:spPr>
        <p:txBody>
          <a:bodyPr wrap="square" rtlCol="0">
            <a:spAutoFit/>
          </a:bodyPr>
          <a:lstStyle/>
          <a:p>
            <a:r>
              <a:rPr lang="en-US" sz="2800" b="1" dirty="0">
                <a:solidFill>
                  <a:srgbClr val="0000FF"/>
                </a:solidFill>
                <a:latin typeface="Courier New" panose="02070309020205020404" pitchFamily="49" charset="0"/>
                <a:cs typeface="Courier New" panose="02070309020205020404" pitchFamily="49" charset="0"/>
              </a:rPr>
              <a:t>GOOD NEWS #1</a:t>
            </a:r>
            <a:r>
              <a:rPr lang="en-US" sz="2800" dirty="0">
                <a:solidFill>
                  <a:schemeClr val="tx1"/>
                </a:solidFill>
              </a:rPr>
              <a:t>: No impossibility results and even candidate constructions.</a:t>
            </a:r>
          </a:p>
        </p:txBody>
      </p:sp>
      <p:sp>
        <p:nvSpPr>
          <p:cNvPr id="39" name="TextBox 38"/>
          <p:cNvSpPr txBox="1"/>
          <p:nvPr/>
        </p:nvSpPr>
        <p:spPr>
          <a:xfrm>
            <a:off x="683568" y="5445224"/>
            <a:ext cx="8784976" cy="954107"/>
          </a:xfrm>
          <a:prstGeom prst="rect">
            <a:avLst/>
          </a:prstGeom>
          <a:noFill/>
        </p:spPr>
        <p:txBody>
          <a:bodyPr wrap="square" rtlCol="0">
            <a:spAutoFit/>
          </a:bodyPr>
          <a:lstStyle/>
          <a:p>
            <a:r>
              <a:rPr lang="en-US" sz="2800" b="1" dirty="0">
                <a:solidFill>
                  <a:srgbClr val="0000FF"/>
                </a:solidFill>
                <a:latin typeface="Courier New" panose="02070309020205020404" pitchFamily="49" charset="0"/>
                <a:cs typeface="Courier New" panose="02070309020205020404" pitchFamily="49" charset="0"/>
              </a:rPr>
              <a:t>GOOD NEWS #2</a:t>
            </a:r>
            <a:r>
              <a:rPr lang="en-US" sz="2800" dirty="0">
                <a:solidFill>
                  <a:schemeClr val="tx1"/>
                </a:solidFill>
              </a:rPr>
              <a:t>: </a:t>
            </a:r>
            <a:br>
              <a:rPr lang="en-US" sz="2800" dirty="0">
                <a:solidFill>
                  <a:schemeClr val="tx1"/>
                </a:solidFill>
              </a:rPr>
            </a:br>
            <a:r>
              <a:rPr lang="en-US" sz="2800" dirty="0">
                <a:solidFill>
                  <a:schemeClr val="tx1"/>
                </a:solidFill>
              </a:rPr>
              <a:t>IO + Basic Crypto + Hard Work = Nearly All Applications.</a:t>
            </a:r>
          </a:p>
        </p:txBody>
      </p:sp>
      <p:sp>
        <p:nvSpPr>
          <p:cNvPr id="44" name="TextBox 43"/>
          <p:cNvSpPr txBox="1"/>
          <p:nvPr/>
        </p:nvSpPr>
        <p:spPr>
          <a:xfrm>
            <a:off x="611560" y="4037002"/>
            <a:ext cx="6326973" cy="400110"/>
          </a:xfrm>
          <a:prstGeom prst="rect">
            <a:avLst/>
          </a:prstGeom>
          <a:noFill/>
        </p:spPr>
        <p:txBody>
          <a:bodyPr wrap="square" rtlCol="0">
            <a:spAutoFit/>
          </a:bodyPr>
          <a:lstStyle/>
          <a:p>
            <a:r>
              <a:rPr lang="en-US" sz="2000" dirty="0"/>
              <a:t>[BGIRSVY’01, Goldwasser-Rothblum’05]</a:t>
            </a:r>
          </a:p>
        </p:txBody>
      </p:sp>
      <p:sp>
        <p:nvSpPr>
          <p:cNvPr id="12" name="Rectangle 11"/>
          <p:cNvSpPr/>
          <p:nvPr/>
        </p:nvSpPr>
        <p:spPr>
          <a:xfrm>
            <a:off x="-1471516" y="1084924"/>
            <a:ext cx="11953328" cy="2398081"/>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7E4E278-0D2D-334D-AC25-4FA1E07373D5}"/>
              </a:ext>
            </a:extLst>
          </p:cNvPr>
          <p:cNvSpPr txBox="1"/>
          <p:nvPr/>
        </p:nvSpPr>
        <p:spPr>
          <a:xfrm>
            <a:off x="4283968" y="4941168"/>
            <a:ext cx="6326973" cy="400110"/>
          </a:xfrm>
          <a:prstGeom prst="rect">
            <a:avLst/>
          </a:prstGeom>
          <a:noFill/>
        </p:spPr>
        <p:txBody>
          <a:bodyPr wrap="square" rtlCol="0">
            <a:spAutoFit/>
          </a:bodyPr>
          <a:lstStyle/>
          <a:p>
            <a:r>
              <a:rPr lang="en-US" sz="2000" dirty="0"/>
              <a:t>[Garg-Gentry-Halevi-Raykova-Sahai-Waters’13]</a:t>
            </a:r>
          </a:p>
        </p:txBody>
      </p:sp>
      <p:sp>
        <p:nvSpPr>
          <p:cNvPr id="14" name="TextBox 13">
            <a:extLst>
              <a:ext uri="{FF2B5EF4-FFF2-40B4-BE49-F238E27FC236}">
                <a16:creationId xmlns:a16="http://schemas.microsoft.com/office/drawing/2014/main" id="{0ABF33A5-7AED-A543-99D0-16D256DD2609}"/>
              </a:ext>
            </a:extLst>
          </p:cNvPr>
          <p:cNvSpPr txBox="1"/>
          <p:nvPr/>
        </p:nvSpPr>
        <p:spPr>
          <a:xfrm>
            <a:off x="683568" y="6374765"/>
            <a:ext cx="4454765" cy="412026"/>
          </a:xfrm>
          <a:prstGeom prst="rect">
            <a:avLst/>
          </a:prstGeom>
          <a:noFill/>
        </p:spPr>
        <p:txBody>
          <a:bodyPr wrap="square" rtlCol="0">
            <a:spAutoFit/>
          </a:bodyPr>
          <a:lstStyle/>
          <a:p>
            <a:r>
              <a:rPr lang="en-US" sz="2000" dirty="0"/>
              <a:t>[Sahai-Waters’14 and many </a:t>
            </a:r>
            <a:r>
              <a:rPr lang="en-US" sz="2000" dirty="0" err="1"/>
              <a:t>followups</a:t>
            </a:r>
            <a:r>
              <a:rPr lang="en-US" sz="2000" dirty="0"/>
              <a:t>]</a:t>
            </a:r>
          </a:p>
        </p:txBody>
      </p:sp>
    </p:spTree>
    <p:extLst>
      <p:ext uri="{BB962C8B-B14F-4D97-AF65-F5344CB8AC3E}">
        <p14:creationId xmlns:p14="http://schemas.microsoft.com/office/powerpoint/2010/main" val="31466829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a:spLocks noGrp="1"/>
          </p:cNvSpPr>
          <p:nvPr>
            <p:ph type="subTitle" idx="1"/>
          </p:nvPr>
        </p:nvSpPr>
        <p:spPr>
          <a:xfrm>
            <a:off x="251520" y="266547"/>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Defining Program Obfuscation (Take 2)</a:t>
            </a:r>
          </a:p>
        </p:txBody>
      </p:sp>
      <p:sp>
        <p:nvSpPr>
          <p:cNvPr id="5" name="TextBox 4"/>
          <p:cNvSpPr txBox="1"/>
          <p:nvPr/>
        </p:nvSpPr>
        <p:spPr>
          <a:xfrm>
            <a:off x="621291" y="1157843"/>
            <a:ext cx="8127173" cy="830997"/>
          </a:xfrm>
          <a:prstGeom prst="rect">
            <a:avLst/>
          </a:prstGeom>
          <a:noFill/>
        </p:spPr>
        <p:txBody>
          <a:bodyPr wrap="square" rtlCol="0">
            <a:spAutoFit/>
          </a:bodyPr>
          <a:lstStyle/>
          <a:p>
            <a:r>
              <a:rPr lang="en-US" sz="2800" b="1" dirty="0"/>
              <a:t>Indistinguishability Obfuscation (IO) for Circuits:</a:t>
            </a:r>
            <a:r>
              <a:rPr lang="en-US" sz="2800" dirty="0"/>
              <a:t> </a:t>
            </a:r>
            <a:br>
              <a:rPr lang="en-US" sz="2800" dirty="0"/>
            </a:br>
            <a:r>
              <a:rPr lang="en-US" sz="2000" dirty="0"/>
              <a:t>[Barak-Goldreich-Impagliazzo-Rudich-Sahai-Vadhan-Yang’01] </a:t>
            </a:r>
          </a:p>
        </p:txBody>
      </p:sp>
      <mc:AlternateContent xmlns:mc="http://schemas.openxmlformats.org/markup-compatibility/2006" xmlns:a14="http://schemas.microsoft.com/office/drawing/2010/main">
        <mc:Choice Requires="a14">
          <p:sp>
            <p:nvSpPr>
              <p:cNvPr id="6" name="TextBox 5"/>
              <p:cNvSpPr txBox="1"/>
              <p:nvPr/>
            </p:nvSpPr>
            <p:spPr>
              <a:xfrm>
                <a:off x="611560" y="4491117"/>
                <a:ext cx="8712968" cy="1815882"/>
              </a:xfrm>
              <a:prstGeom prst="rect">
                <a:avLst/>
              </a:prstGeom>
              <a:noFill/>
            </p:spPr>
            <p:txBody>
              <a:bodyPr wrap="square" rtlCol="0">
                <a:spAutoFit/>
              </a:bodyPr>
              <a:lstStyle/>
              <a:p>
                <a:r>
                  <a:rPr lang="en-US" sz="2800" b="1" dirty="0">
                    <a:solidFill>
                      <a:schemeClr val="tx1"/>
                    </a:solidFill>
                  </a:rPr>
                  <a:t>It is Secure: </a:t>
                </a:r>
                <a:br>
                  <a:rPr lang="en-US" sz="2800" b="1" dirty="0">
                    <a:solidFill>
                      <a:schemeClr val="tx1"/>
                    </a:solidFill>
                  </a:rPr>
                </a:br>
                <a:r>
                  <a:rPr lang="en-US" sz="2800" dirty="0">
                    <a:solidFill>
                      <a:schemeClr val="tx1"/>
                    </a:solidFill>
                  </a:rPr>
                  <a:t>For any two functionally equivalent circuits </a:t>
                </a:r>
                <a:r>
                  <a:rPr lang="en-US" sz="2800" dirty="0"/>
                  <a:t>C</a:t>
                </a:r>
                <a:r>
                  <a:rPr lang="en-US" sz="2800" dirty="0">
                    <a:solidFill>
                      <a:schemeClr val="tx1"/>
                    </a:solidFill>
                  </a:rPr>
                  <a:t>1 and C2 of the same size, </a:t>
                </a:r>
                <a14:m>
                  <m:oMath xmlns:m="http://schemas.openxmlformats.org/officeDocument/2006/math">
                    <m:r>
                      <a:rPr lang="en-US" sz="2800" i="1">
                        <a:solidFill>
                          <a:schemeClr val="tx1"/>
                        </a:solidFill>
                        <a:latin typeface="Cambria Math" panose="02040503050406030204" pitchFamily="18" charset="0"/>
                        <a:ea typeface="Cambria Math" panose="02040503050406030204" pitchFamily="18" charset="0"/>
                      </a:rPr>
                      <m:t>𝒪</m:t>
                    </m:r>
                  </m:oMath>
                </a14:m>
                <a:r>
                  <a:rPr lang="en-US" sz="2800" dirty="0">
                    <a:solidFill>
                      <a:schemeClr val="tx1"/>
                    </a:solidFill>
                  </a:rPr>
                  <a:t>(C1) is computationally indistinguishable from </a:t>
                </a:r>
                <a14:m>
                  <m:oMath xmlns:m="http://schemas.openxmlformats.org/officeDocument/2006/math">
                    <m:r>
                      <a:rPr lang="en-US" sz="2800" i="1">
                        <a:latin typeface="Cambria Math" panose="02040503050406030204" pitchFamily="18" charset="0"/>
                        <a:ea typeface="Cambria Math" panose="02040503050406030204" pitchFamily="18" charset="0"/>
                      </a:rPr>
                      <m:t>𝒪</m:t>
                    </m:r>
                  </m:oMath>
                </a14:m>
                <a:r>
                  <a:rPr lang="en-US" sz="2800" dirty="0"/>
                  <a:t>(C2)</a:t>
                </a:r>
                <a:r>
                  <a:rPr lang="en-US" sz="2800" dirty="0">
                    <a:solidFill>
                      <a:schemeClr val="tx1"/>
                    </a:solidFill>
                  </a:rPr>
                  <a:t>. </a:t>
                </a:r>
              </a:p>
            </p:txBody>
          </p:sp>
        </mc:Choice>
        <mc:Fallback xmlns="">
          <p:sp>
            <p:nvSpPr>
              <p:cNvPr id="6" name="TextBox 5"/>
              <p:cNvSpPr txBox="1">
                <a:spLocks noRot="1" noChangeAspect="1" noMove="1" noResize="1" noEditPoints="1" noAdjustHandles="1" noChangeArrowheads="1" noChangeShapeType="1" noTextEdit="1"/>
              </p:cNvSpPr>
              <p:nvPr/>
            </p:nvSpPr>
            <p:spPr>
              <a:xfrm>
                <a:off x="611560" y="4491117"/>
                <a:ext cx="8712968" cy="1815882"/>
              </a:xfrm>
              <a:prstGeom prst="rect">
                <a:avLst/>
              </a:prstGeom>
              <a:blipFill>
                <a:blip r:embed="rId3"/>
                <a:stretch>
                  <a:fillRect l="-1603" t="-3472" b="-7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FCD9A5B-DC06-E04E-AE5A-37B8155A289B}"/>
                  </a:ext>
                </a:extLst>
              </p:cNvPr>
              <p:cNvSpPr txBox="1"/>
              <p:nvPr/>
            </p:nvSpPr>
            <p:spPr>
              <a:xfrm>
                <a:off x="611560" y="2132856"/>
                <a:ext cx="8712968" cy="954107"/>
              </a:xfrm>
              <a:prstGeom prst="rect">
                <a:avLst/>
              </a:prstGeom>
              <a:noFill/>
            </p:spPr>
            <p:txBody>
              <a:bodyPr wrap="square" rtlCol="0">
                <a:spAutoFit/>
              </a:bodyPr>
              <a:lstStyle/>
              <a:p>
                <a:r>
                  <a:rPr lang="en-US" sz="2800" dirty="0">
                    <a:solidFill>
                      <a:schemeClr val="tx1"/>
                    </a:solidFill>
                  </a:rPr>
                  <a:t>A probabilistic poly-time algorithm </a:t>
                </a:r>
                <a14:m>
                  <m:oMath xmlns:m="http://schemas.openxmlformats.org/officeDocument/2006/math">
                    <m:r>
                      <a:rPr lang="en-US" sz="2800" i="1">
                        <a:latin typeface="Cambria Math" panose="02040503050406030204" pitchFamily="18" charset="0"/>
                        <a:ea typeface="Cambria Math" panose="02040503050406030204" pitchFamily="18" charset="0"/>
                      </a:rPr>
                      <m:t>𝒪</m:t>
                    </m:r>
                  </m:oMath>
                </a14:m>
                <a:r>
                  <a:rPr lang="en-US" sz="2800" dirty="0">
                    <a:solidFill>
                      <a:schemeClr val="tx1"/>
                    </a:solidFill>
                  </a:rPr>
                  <a:t> is an indistinguishability obfuscator if: </a:t>
                </a:r>
              </a:p>
            </p:txBody>
          </p:sp>
        </mc:Choice>
        <mc:Fallback xmlns="">
          <p:sp>
            <p:nvSpPr>
              <p:cNvPr id="28" name="TextBox 27">
                <a:extLst>
                  <a:ext uri="{FF2B5EF4-FFF2-40B4-BE49-F238E27FC236}">
                    <a16:creationId xmlns:a16="http://schemas.microsoft.com/office/drawing/2014/main" id="{CFCD9A5B-DC06-E04E-AE5A-37B8155A289B}"/>
                  </a:ext>
                </a:extLst>
              </p:cNvPr>
              <p:cNvSpPr txBox="1">
                <a:spLocks noRot="1" noChangeAspect="1" noMove="1" noResize="1" noEditPoints="1" noAdjustHandles="1" noChangeArrowheads="1" noChangeShapeType="1" noTextEdit="1"/>
              </p:cNvSpPr>
              <p:nvPr/>
            </p:nvSpPr>
            <p:spPr>
              <a:xfrm>
                <a:off x="611560" y="2132856"/>
                <a:ext cx="8712968" cy="954107"/>
              </a:xfrm>
              <a:prstGeom prst="rect">
                <a:avLst/>
              </a:prstGeom>
              <a:blipFill>
                <a:blip r:embed="rId4"/>
                <a:stretch>
                  <a:fillRect l="-1603" t="-8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CAC3763-7DD9-3445-9207-AB77DFA69312}"/>
                  </a:ext>
                </a:extLst>
              </p:cNvPr>
              <p:cNvSpPr txBox="1"/>
              <p:nvPr/>
            </p:nvSpPr>
            <p:spPr>
              <a:xfrm>
                <a:off x="611560" y="3266981"/>
                <a:ext cx="8712968" cy="954107"/>
              </a:xfrm>
              <a:prstGeom prst="rect">
                <a:avLst/>
              </a:prstGeom>
              <a:noFill/>
            </p:spPr>
            <p:txBody>
              <a:bodyPr wrap="square" rtlCol="0">
                <a:spAutoFit/>
              </a:bodyPr>
              <a:lstStyle/>
              <a:p>
                <a:r>
                  <a:rPr lang="en-US" sz="2800" b="1" dirty="0"/>
                  <a:t>It is Correct: </a:t>
                </a:r>
                <a:br>
                  <a:rPr lang="en-US" sz="2800" dirty="0"/>
                </a:br>
                <a:r>
                  <a:rPr lang="en-US" sz="2800" dirty="0">
                    <a:solidFill>
                      <a:schemeClr val="tx1"/>
                    </a:solidFill>
                  </a:rPr>
                  <a:t>For any circuit C, </a:t>
                </a:r>
                <a14:m>
                  <m:oMath xmlns:m="http://schemas.openxmlformats.org/officeDocument/2006/math">
                    <m:r>
                      <a:rPr lang="en-US" sz="2800" i="1">
                        <a:solidFill>
                          <a:schemeClr val="tx1"/>
                        </a:solidFill>
                        <a:latin typeface="Cambria Math" panose="02040503050406030204" pitchFamily="18" charset="0"/>
                        <a:ea typeface="Cambria Math" panose="02040503050406030204" pitchFamily="18" charset="0"/>
                      </a:rPr>
                      <m:t>𝒪</m:t>
                    </m:r>
                  </m:oMath>
                </a14:m>
                <a:r>
                  <a:rPr lang="en-US" sz="2800" dirty="0">
                    <a:solidFill>
                      <a:schemeClr val="tx1"/>
                    </a:solidFill>
                  </a:rPr>
                  <a:t>(</a:t>
                </a:r>
                <a:r>
                  <a:rPr lang="en-US" sz="2800" dirty="0"/>
                  <a:t>C</a:t>
                </a:r>
                <a:r>
                  <a:rPr lang="en-US" sz="2800" dirty="0">
                    <a:solidFill>
                      <a:schemeClr val="tx1"/>
                    </a:solidFill>
                  </a:rPr>
                  <a:t>) is functionally the same as C.</a:t>
                </a:r>
              </a:p>
            </p:txBody>
          </p:sp>
        </mc:Choice>
        <mc:Fallback xmlns="">
          <p:sp>
            <p:nvSpPr>
              <p:cNvPr id="37" name="TextBox 36">
                <a:extLst>
                  <a:ext uri="{FF2B5EF4-FFF2-40B4-BE49-F238E27FC236}">
                    <a16:creationId xmlns:a16="http://schemas.microsoft.com/office/drawing/2014/main" id="{6CAC3763-7DD9-3445-9207-AB77DFA69312}"/>
                  </a:ext>
                </a:extLst>
              </p:cNvPr>
              <p:cNvSpPr txBox="1">
                <a:spLocks noRot="1" noChangeAspect="1" noMove="1" noResize="1" noEditPoints="1" noAdjustHandles="1" noChangeArrowheads="1" noChangeShapeType="1" noTextEdit="1"/>
              </p:cNvSpPr>
              <p:nvPr/>
            </p:nvSpPr>
            <p:spPr>
              <a:xfrm>
                <a:off x="611560" y="3266981"/>
                <a:ext cx="8712968" cy="954107"/>
              </a:xfrm>
              <a:prstGeom prst="rect">
                <a:avLst/>
              </a:prstGeom>
              <a:blipFill>
                <a:blip r:embed="rId5"/>
                <a:stretch>
                  <a:fillRect l="-1603" t="-5263" b="-17105"/>
                </a:stretch>
              </a:blipFill>
            </p:spPr>
            <p:txBody>
              <a:bodyPr/>
              <a:lstStyle/>
              <a:p>
                <a:r>
                  <a:rPr lang="en-US">
                    <a:noFill/>
                  </a:rPr>
                  <a:t> </a:t>
                </a:r>
              </a:p>
            </p:txBody>
          </p:sp>
        </mc:Fallback>
      </mc:AlternateContent>
    </p:spTree>
    <p:extLst>
      <p:ext uri="{BB962C8B-B14F-4D97-AF65-F5344CB8AC3E}">
        <p14:creationId xmlns:p14="http://schemas.microsoft.com/office/powerpoint/2010/main" val="11561131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a:spLocks noGrp="1"/>
          </p:cNvSpPr>
          <p:nvPr>
            <p:ph type="subTitle" idx="1"/>
          </p:nvPr>
        </p:nvSpPr>
        <p:spPr>
          <a:xfrm>
            <a:off x="251520" y="266547"/>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An Example</a:t>
            </a:r>
          </a:p>
        </p:txBody>
      </p:sp>
      <p:sp>
        <p:nvSpPr>
          <p:cNvPr id="3" name="Rectangle 2">
            <a:extLst>
              <a:ext uri="{FF2B5EF4-FFF2-40B4-BE49-F238E27FC236}">
                <a16:creationId xmlns:a16="http://schemas.microsoft.com/office/drawing/2014/main" id="{1647B25F-EA6A-BB4B-B33F-33F591FF4EAB}"/>
              </a:ext>
            </a:extLst>
          </p:cNvPr>
          <p:cNvSpPr/>
          <p:nvPr/>
        </p:nvSpPr>
        <p:spPr>
          <a:xfrm>
            <a:off x="467544" y="7010236"/>
            <a:ext cx="9433048" cy="954107"/>
          </a:xfrm>
          <a:prstGeom prst="rect">
            <a:avLst/>
          </a:prstGeom>
        </p:spPr>
        <p:txBody>
          <a:bodyPr wrap="square">
            <a:spAutoFit/>
          </a:bodyPr>
          <a:lstStyle/>
          <a:p>
            <a:r>
              <a:rPr lang="en-US" sz="2800" b="1" dirty="0">
                <a:solidFill>
                  <a:prstClr val="black"/>
                </a:solidFill>
                <a:ea typeface="Cambria Math" panose="02040503050406030204" pitchFamily="18" charset="0"/>
              </a:rPr>
              <a:t>Note: Analogy between </a:t>
            </a:r>
            <a:br>
              <a:rPr lang="en-US" sz="2800" b="1" dirty="0">
                <a:solidFill>
                  <a:prstClr val="black"/>
                </a:solidFill>
                <a:ea typeface="Cambria Math" panose="02040503050406030204" pitchFamily="18" charset="0"/>
              </a:rPr>
            </a:br>
            <a:r>
              <a:rPr lang="en-US" sz="2800" dirty="0">
                <a:solidFill>
                  <a:prstClr val="black"/>
                </a:solidFill>
                <a:ea typeface="Cambria Math" panose="02040503050406030204" pitchFamily="18" charset="0"/>
              </a:rPr>
              <a:t>VBB/IO and Zero Knowledge/Witness Indistinguishability.</a:t>
            </a:r>
            <a:endParaRPr lang="en-US" sz="2800" dirty="0"/>
          </a:p>
        </p:txBody>
      </p:sp>
      <p:sp>
        <p:nvSpPr>
          <p:cNvPr id="5" name="Rectangle 4">
            <a:extLst>
              <a:ext uri="{FF2B5EF4-FFF2-40B4-BE49-F238E27FC236}">
                <a16:creationId xmlns:a16="http://schemas.microsoft.com/office/drawing/2014/main" id="{A6AFF60C-3EFF-CB4F-AC3F-B42DA27FA740}"/>
              </a:ext>
            </a:extLst>
          </p:cNvPr>
          <p:cNvSpPr/>
          <p:nvPr/>
        </p:nvSpPr>
        <p:spPr>
          <a:xfrm>
            <a:off x="467544" y="8162364"/>
            <a:ext cx="8765304" cy="523220"/>
          </a:xfrm>
          <a:prstGeom prst="rect">
            <a:avLst/>
          </a:prstGeom>
        </p:spPr>
        <p:txBody>
          <a:bodyPr wrap="square">
            <a:spAutoFit/>
          </a:bodyPr>
          <a:lstStyle/>
          <a:p>
            <a:r>
              <a:rPr lang="en-US" sz="2800" b="1" dirty="0">
                <a:solidFill>
                  <a:prstClr val="black"/>
                </a:solidFill>
                <a:ea typeface="Cambria Math" panose="02040503050406030204" pitchFamily="18" charset="0"/>
              </a:rPr>
              <a:t>Notions in between VBB and IO: </a:t>
            </a:r>
            <a:endParaRPr lang="en-US" sz="2800" b="1" dirty="0"/>
          </a:p>
        </p:txBody>
      </p:sp>
      <p:sp>
        <p:nvSpPr>
          <p:cNvPr id="6" name="Rectangle 5">
            <a:extLst>
              <a:ext uri="{FF2B5EF4-FFF2-40B4-BE49-F238E27FC236}">
                <a16:creationId xmlns:a16="http://schemas.microsoft.com/office/drawing/2014/main" id="{1DD05036-A076-E843-9174-A719A71D55D5}"/>
              </a:ext>
            </a:extLst>
          </p:cNvPr>
          <p:cNvSpPr/>
          <p:nvPr/>
        </p:nvSpPr>
        <p:spPr>
          <a:xfrm>
            <a:off x="467544" y="8666420"/>
            <a:ext cx="9433048" cy="523220"/>
          </a:xfrm>
          <a:prstGeom prst="rect">
            <a:avLst/>
          </a:prstGeom>
        </p:spPr>
        <p:txBody>
          <a:bodyPr wrap="square">
            <a:spAutoFit/>
          </a:bodyPr>
          <a:lstStyle/>
          <a:p>
            <a:r>
              <a:rPr lang="en-US" sz="2800" dirty="0">
                <a:solidFill>
                  <a:prstClr val="black"/>
                </a:solidFill>
                <a:ea typeface="Cambria Math" panose="02040503050406030204" pitchFamily="18" charset="0"/>
              </a:rPr>
              <a:t>Virtual Grey-box, Differing-Inputs/Extractability </a:t>
            </a:r>
            <a:r>
              <a:rPr lang="en-US" sz="2800" dirty="0" err="1">
                <a:solidFill>
                  <a:prstClr val="black"/>
                </a:solidFill>
                <a:ea typeface="Cambria Math" panose="02040503050406030204" pitchFamily="18" charset="0"/>
              </a:rPr>
              <a:t>Obf</a:t>
            </a:r>
            <a:r>
              <a:rPr lang="en-US" sz="2800" dirty="0">
                <a:solidFill>
                  <a:prstClr val="black"/>
                </a:solidFill>
                <a:ea typeface="Cambria Math" panose="02040503050406030204" pitchFamily="18" charset="0"/>
              </a:rPr>
              <a:t>.</a:t>
            </a:r>
            <a:endParaRPr lang="en-US" sz="2800" dirty="0"/>
          </a:p>
        </p:txBody>
      </p:sp>
      <p:sp>
        <p:nvSpPr>
          <p:cNvPr id="22" name="Rectangle 21">
            <a:extLst>
              <a:ext uri="{FF2B5EF4-FFF2-40B4-BE49-F238E27FC236}">
                <a16:creationId xmlns:a16="http://schemas.microsoft.com/office/drawing/2014/main" id="{6C278226-6748-3844-AD6E-3351188D140D}"/>
              </a:ext>
            </a:extLst>
          </p:cNvPr>
          <p:cNvSpPr/>
          <p:nvPr/>
        </p:nvSpPr>
        <p:spPr>
          <a:xfrm>
            <a:off x="5791201" y="3658105"/>
            <a:ext cx="3020174" cy="1352839"/>
          </a:xfrm>
          <a:prstGeom prst="rect">
            <a:avLst/>
          </a:prstGeom>
          <a:pattFill prst="wdUpDiag">
            <a:fgClr>
              <a:srgbClr val="93A299"/>
            </a:fgClr>
            <a:bgClr>
              <a:sysClr val="window" lastClr="FFFFFF"/>
            </a:bgClr>
          </a:patt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23" name="Rectangle 22">
            <a:extLst>
              <a:ext uri="{FF2B5EF4-FFF2-40B4-BE49-F238E27FC236}">
                <a16:creationId xmlns:a16="http://schemas.microsoft.com/office/drawing/2014/main" id="{34112470-8C75-3E4A-AED5-3BD5CA37BEA6}"/>
              </a:ext>
            </a:extLst>
          </p:cNvPr>
          <p:cNvSpPr/>
          <p:nvPr/>
        </p:nvSpPr>
        <p:spPr>
          <a:xfrm>
            <a:off x="353096" y="3639344"/>
            <a:ext cx="3916171" cy="1371600"/>
          </a:xfrm>
          <a:prstGeom prst="rect">
            <a:avLst/>
          </a:prstGeom>
          <a:pattFill prst="wdUpDiag">
            <a:fgClr>
              <a:srgbClr val="93A299"/>
            </a:fgClr>
            <a:bgClr>
              <a:sysClr val="window" lastClr="FFFFFF"/>
            </a:bgClr>
          </a:pattFill>
          <a:ln w="571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24" name="Rectangle 23">
            <a:extLst>
              <a:ext uri="{FF2B5EF4-FFF2-40B4-BE49-F238E27FC236}">
                <a16:creationId xmlns:a16="http://schemas.microsoft.com/office/drawing/2014/main" id="{5F75DD92-A819-E443-9315-6EBAEFA1B98F}"/>
              </a:ext>
            </a:extLst>
          </p:cNvPr>
          <p:cNvSpPr/>
          <p:nvPr/>
        </p:nvSpPr>
        <p:spPr>
          <a:xfrm>
            <a:off x="353096" y="1124744"/>
            <a:ext cx="3914104" cy="13716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8363274-1089-8D43-B64E-D4C4F9F28E92}"/>
                  </a:ext>
                </a:extLst>
              </p:cNvPr>
              <p:cNvSpPr txBox="1"/>
              <p:nvPr/>
            </p:nvSpPr>
            <p:spPr>
              <a:xfrm>
                <a:off x="381000" y="1124744"/>
                <a:ext cx="4059071" cy="1384995"/>
              </a:xfrm>
              <a:prstGeom prst="rect">
                <a:avLst/>
              </a:prstGeom>
              <a:noFill/>
            </p:spPr>
            <p:txBody>
              <a:bodyPr wrap="square" rtlCol="0">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en-US" sz="2800" i="1" smtClean="0">
                              <a:solidFill>
                                <a:prstClr val="black"/>
                              </a:solidFill>
                              <a:latin typeface="Cambria Math" panose="02040503050406030204" pitchFamily="18" charset="0"/>
                            </a:rPr>
                          </m:ctrlPr>
                        </m:sSubPr>
                        <m:e>
                          <m:r>
                            <a:rPr lang="en-US" sz="2800" b="0" i="1" smtClean="0">
                              <a:solidFill>
                                <a:prstClr val="black"/>
                              </a:solidFill>
                              <a:latin typeface="Cambria Math" panose="02040503050406030204" pitchFamily="18" charset="0"/>
                            </a:rPr>
                            <m:t>𝐶</m:t>
                          </m:r>
                        </m:e>
                        <m:sub>
                          <m:r>
                            <a:rPr lang="en-US" sz="2800" i="1" smtClean="0">
                              <a:solidFill>
                                <a:prstClr val="black"/>
                              </a:solidFill>
                              <a:latin typeface="Cambria Math"/>
                            </a:rPr>
                            <m:t>1</m:t>
                          </m:r>
                        </m:sub>
                      </m:sSub>
                      <m:d>
                        <m:dPr>
                          <m:ctrlPr>
                            <a:rPr lang="en-US" sz="2800" i="1" smtClean="0">
                              <a:solidFill>
                                <a:prstClr val="black"/>
                              </a:solidFill>
                              <a:latin typeface="Cambria Math" panose="02040503050406030204" pitchFamily="18" charset="0"/>
                            </a:rPr>
                          </m:ctrlPr>
                        </m:dPr>
                        <m:e>
                          <m:r>
                            <a:rPr lang="en-US" sz="2800" i="1" smtClean="0">
                              <a:solidFill>
                                <a:prstClr val="black"/>
                              </a:solidFill>
                              <a:latin typeface="Cambria Math"/>
                            </a:rPr>
                            <m:t>𝑥</m:t>
                          </m:r>
                          <m:r>
                            <a:rPr lang="en-US" sz="2800" i="1" smtClean="0">
                              <a:solidFill>
                                <a:prstClr val="black"/>
                              </a:solidFill>
                              <a:latin typeface="Cambria Math"/>
                            </a:rPr>
                            <m:t>,</m:t>
                          </m:r>
                          <m:r>
                            <a:rPr lang="en-US" sz="2800" i="1" smtClean="0">
                              <a:solidFill>
                                <a:prstClr val="black"/>
                              </a:solidFill>
                              <a:latin typeface="Cambria Math"/>
                            </a:rPr>
                            <m:t>𝑦</m:t>
                          </m:r>
                        </m:e>
                      </m:d>
                      <m:r>
                        <a:rPr lang="en-US" sz="2800" i="1" smtClean="0">
                          <a:solidFill>
                            <a:prstClr val="black"/>
                          </a:solidFill>
                          <a:latin typeface="Cambria Math"/>
                        </a:rPr>
                        <m:t>:</m:t>
                      </m:r>
                    </m:oMath>
                  </m:oMathPara>
                </a14:m>
                <a:endParaRPr lang="en-US" sz="2800" dirty="0">
                  <a:solidFill>
                    <a:prstClr val="black"/>
                  </a:solidFill>
                  <a:latin typeface="Century Gothic"/>
                </a:endParaRPr>
              </a:p>
              <a:p>
                <a:pPr>
                  <a:lnSpc>
                    <a:spcPct val="150000"/>
                  </a:lnSpc>
                </a:pPr>
                <a14:m>
                  <m:oMathPara xmlns:m="http://schemas.openxmlformats.org/officeDocument/2006/math">
                    <m:oMathParaPr>
                      <m:jc m:val="left"/>
                    </m:oMathParaPr>
                    <m:oMath xmlns:m="http://schemas.openxmlformats.org/officeDocument/2006/math">
                      <m:r>
                        <m:rPr>
                          <m:sty m:val="p"/>
                        </m:rPr>
                        <a:rPr lang="en-US" sz="2800" smtClean="0">
                          <a:solidFill>
                            <a:prstClr val="black"/>
                          </a:solidFill>
                          <a:latin typeface="Cambria Math"/>
                        </a:rPr>
                        <m:t>OUTPUT</m:t>
                      </m:r>
                      <m:r>
                        <a:rPr lang="en-US" sz="2800" i="1" smtClean="0">
                          <a:solidFill>
                            <a:prstClr val="black"/>
                          </a:solidFill>
                          <a:latin typeface="Cambria Math"/>
                        </a:rPr>
                        <m:t> (</m:t>
                      </m:r>
                      <m:r>
                        <a:rPr lang="en-US" sz="2800" i="1" smtClean="0">
                          <a:solidFill>
                            <a:prstClr val="black"/>
                          </a:solidFill>
                          <a:latin typeface="Cambria Math"/>
                        </a:rPr>
                        <m:t>𝑥</m:t>
                      </m:r>
                      <m:r>
                        <a:rPr lang="en-US" sz="2800" i="1" smtClean="0">
                          <a:solidFill>
                            <a:prstClr val="black"/>
                          </a:solidFill>
                          <a:latin typeface="Cambria Math"/>
                        </a:rPr>
                        <m:t>+</m:t>
                      </m:r>
                      <m:r>
                        <a:rPr lang="en-US" sz="2800" i="1" smtClean="0">
                          <a:solidFill>
                            <a:prstClr val="black"/>
                          </a:solidFill>
                          <a:latin typeface="Cambria Math"/>
                        </a:rPr>
                        <m:t>𝑦</m:t>
                      </m:r>
                      <m:r>
                        <a:rPr lang="en-US" sz="2800" i="1" smtClean="0">
                          <a:solidFill>
                            <a:prstClr val="black"/>
                          </a:solidFill>
                          <a:latin typeface="Cambria Math"/>
                        </a:rPr>
                        <m:t>)(</m:t>
                      </m:r>
                      <m:r>
                        <a:rPr lang="en-US" sz="2800" i="1" smtClean="0">
                          <a:solidFill>
                            <a:prstClr val="black"/>
                          </a:solidFill>
                          <a:latin typeface="Cambria Math"/>
                        </a:rPr>
                        <m:t>𝑥</m:t>
                      </m:r>
                      <m:r>
                        <a:rPr lang="en-US" sz="2800" i="1" smtClean="0">
                          <a:solidFill>
                            <a:prstClr val="black"/>
                          </a:solidFill>
                          <a:latin typeface="Cambria Math"/>
                        </a:rPr>
                        <m:t>−</m:t>
                      </m:r>
                      <m:r>
                        <a:rPr lang="en-US" sz="2800" i="1" smtClean="0">
                          <a:solidFill>
                            <a:prstClr val="black"/>
                          </a:solidFill>
                          <a:latin typeface="Cambria Math"/>
                        </a:rPr>
                        <m:t>𝑦</m:t>
                      </m:r>
                      <m:r>
                        <a:rPr lang="en-US" sz="2800" i="1" smtClean="0">
                          <a:solidFill>
                            <a:prstClr val="black"/>
                          </a:solidFill>
                          <a:latin typeface="Cambria Math"/>
                        </a:rPr>
                        <m:t>) </m:t>
                      </m:r>
                    </m:oMath>
                  </m:oMathPara>
                </a14:m>
                <a:endParaRPr lang="en-US" sz="2800" dirty="0">
                  <a:solidFill>
                    <a:prstClr val="black"/>
                  </a:solidFill>
                  <a:latin typeface="Century Gothic"/>
                </a:endParaRPr>
              </a:p>
            </p:txBody>
          </p:sp>
        </mc:Choice>
        <mc:Fallback xmlns="">
          <p:sp>
            <p:nvSpPr>
              <p:cNvPr id="25" name="TextBox 24">
                <a:extLst>
                  <a:ext uri="{FF2B5EF4-FFF2-40B4-BE49-F238E27FC236}">
                    <a16:creationId xmlns:a16="http://schemas.microsoft.com/office/drawing/2014/main" id="{C8363274-1089-8D43-B64E-D4C4F9F28E92}"/>
                  </a:ext>
                </a:extLst>
              </p:cNvPr>
              <p:cNvSpPr txBox="1">
                <a:spLocks noRot="1" noChangeAspect="1" noMove="1" noResize="1" noEditPoints="1" noAdjustHandles="1" noChangeArrowheads="1" noChangeShapeType="1" noTextEdit="1"/>
              </p:cNvSpPr>
              <p:nvPr/>
            </p:nvSpPr>
            <p:spPr>
              <a:xfrm>
                <a:off x="381000" y="1124744"/>
                <a:ext cx="4059071" cy="1384995"/>
              </a:xfrm>
              <a:prstGeom prst="rect">
                <a:avLst/>
              </a:prstGeom>
              <a:blipFill>
                <a:blip r:embed="rId3"/>
                <a:stretch>
                  <a:fillRect l="-623" b="-1818"/>
                </a:stretch>
              </a:blipFill>
            </p:spPr>
            <p:txBody>
              <a:bodyPr/>
              <a:lstStyle/>
              <a:p>
                <a:r>
                  <a:rPr lang="en-US">
                    <a:noFill/>
                  </a:rPr>
                  <a:t> </a:t>
                </a:r>
              </a:p>
            </p:txBody>
          </p:sp>
        </mc:Fallback>
      </mc:AlternateContent>
      <p:sp>
        <p:nvSpPr>
          <p:cNvPr id="26" name="Rectangle 25">
            <a:extLst>
              <a:ext uri="{FF2B5EF4-FFF2-40B4-BE49-F238E27FC236}">
                <a16:creationId xmlns:a16="http://schemas.microsoft.com/office/drawing/2014/main" id="{8BCF3D33-F973-914F-93CD-233DF2789A7C}"/>
              </a:ext>
            </a:extLst>
          </p:cNvPr>
          <p:cNvSpPr/>
          <p:nvPr/>
        </p:nvSpPr>
        <p:spPr>
          <a:xfrm>
            <a:off x="5791200" y="1124744"/>
            <a:ext cx="3020175" cy="13716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12DBE91-3805-A542-98F4-220525243761}"/>
                  </a:ext>
                </a:extLst>
              </p:cNvPr>
              <p:cNvSpPr txBox="1"/>
              <p:nvPr/>
            </p:nvSpPr>
            <p:spPr>
              <a:xfrm>
                <a:off x="5819104" y="1124744"/>
                <a:ext cx="2992271" cy="1384995"/>
              </a:xfrm>
              <a:prstGeom prst="rect">
                <a:avLst/>
              </a:prstGeom>
              <a:noFill/>
            </p:spPr>
            <p:txBody>
              <a:bodyPr wrap="square" rtlCol="0">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en-US" sz="2800" i="1" smtClean="0">
                              <a:solidFill>
                                <a:prstClr val="black"/>
                              </a:solidFill>
                              <a:latin typeface="Cambria Math" panose="02040503050406030204" pitchFamily="18" charset="0"/>
                            </a:rPr>
                          </m:ctrlPr>
                        </m:sSubPr>
                        <m:e>
                          <m:r>
                            <a:rPr lang="en-US" sz="2800" b="0" i="1" smtClean="0">
                              <a:solidFill>
                                <a:prstClr val="black"/>
                              </a:solidFill>
                              <a:latin typeface="Cambria Math" panose="02040503050406030204" pitchFamily="18" charset="0"/>
                            </a:rPr>
                            <m:t>𝐶</m:t>
                          </m:r>
                        </m:e>
                        <m:sub>
                          <m:r>
                            <a:rPr lang="en-US" sz="2800" i="1" smtClean="0">
                              <a:solidFill>
                                <a:prstClr val="black"/>
                              </a:solidFill>
                              <a:latin typeface="Cambria Math"/>
                            </a:rPr>
                            <m:t>2</m:t>
                          </m:r>
                        </m:sub>
                      </m:sSub>
                      <m:d>
                        <m:dPr>
                          <m:ctrlPr>
                            <a:rPr lang="en-US" sz="2800" i="1" smtClean="0">
                              <a:solidFill>
                                <a:prstClr val="black"/>
                              </a:solidFill>
                              <a:latin typeface="Cambria Math" panose="02040503050406030204" pitchFamily="18" charset="0"/>
                            </a:rPr>
                          </m:ctrlPr>
                        </m:dPr>
                        <m:e>
                          <m:r>
                            <a:rPr lang="en-US" sz="2800" i="1" smtClean="0">
                              <a:solidFill>
                                <a:prstClr val="black"/>
                              </a:solidFill>
                              <a:latin typeface="Cambria Math"/>
                            </a:rPr>
                            <m:t>𝑥</m:t>
                          </m:r>
                          <m:r>
                            <a:rPr lang="en-US" sz="2800" i="1" smtClean="0">
                              <a:solidFill>
                                <a:prstClr val="black"/>
                              </a:solidFill>
                              <a:latin typeface="Cambria Math"/>
                            </a:rPr>
                            <m:t>,</m:t>
                          </m:r>
                          <m:r>
                            <a:rPr lang="en-US" sz="2800" i="1" smtClean="0">
                              <a:solidFill>
                                <a:prstClr val="black"/>
                              </a:solidFill>
                              <a:latin typeface="Cambria Math"/>
                            </a:rPr>
                            <m:t>𝑦</m:t>
                          </m:r>
                        </m:e>
                      </m:d>
                      <m:r>
                        <a:rPr lang="en-US" sz="2800" i="1" smtClean="0">
                          <a:solidFill>
                            <a:prstClr val="black"/>
                          </a:solidFill>
                          <a:latin typeface="Cambria Math"/>
                        </a:rPr>
                        <m:t>:</m:t>
                      </m:r>
                    </m:oMath>
                  </m:oMathPara>
                </a14:m>
                <a:endParaRPr lang="en-US" sz="2800" dirty="0">
                  <a:solidFill>
                    <a:prstClr val="black"/>
                  </a:solidFill>
                  <a:latin typeface="Century Gothic"/>
                </a:endParaRPr>
              </a:p>
              <a:p>
                <a:pPr>
                  <a:lnSpc>
                    <a:spcPct val="150000"/>
                  </a:lnSpc>
                </a:pPr>
                <a14:m>
                  <m:oMathPara xmlns:m="http://schemas.openxmlformats.org/officeDocument/2006/math">
                    <m:oMathParaPr>
                      <m:jc m:val="left"/>
                    </m:oMathParaPr>
                    <m:oMath xmlns:m="http://schemas.openxmlformats.org/officeDocument/2006/math">
                      <m:r>
                        <m:rPr>
                          <m:sty m:val="p"/>
                        </m:rPr>
                        <a:rPr lang="en-US" sz="2800" smtClean="0">
                          <a:solidFill>
                            <a:prstClr val="black"/>
                          </a:solidFill>
                          <a:latin typeface="Cambria Math"/>
                        </a:rPr>
                        <m:t>OUTPUT</m:t>
                      </m:r>
                      <m:r>
                        <a:rPr lang="en-US" sz="2800" i="1" smtClean="0">
                          <a:solidFill>
                            <a:prstClr val="black"/>
                          </a:solidFill>
                          <a:latin typeface="Cambria Math"/>
                        </a:rPr>
                        <m:t>  </m:t>
                      </m:r>
                      <m:sSup>
                        <m:sSupPr>
                          <m:ctrlPr>
                            <a:rPr lang="en-US" sz="2800" i="1" smtClean="0">
                              <a:solidFill>
                                <a:prstClr val="black"/>
                              </a:solidFill>
                              <a:latin typeface="Cambria Math" panose="02040503050406030204" pitchFamily="18" charset="0"/>
                            </a:rPr>
                          </m:ctrlPr>
                        </m:sSupPr>
                        <m:e>
                          <m:r>
                            <a:rPr lang="en-US" sz="2800" i="1" smtClean="0">
                              <a:solidFill>
                                <a:prstClr val="black"/>
                              </a:solidFill>
                              <a:latin typeface="Cambria Math"/>
                            </a:rPr>
                            <m:t>𝑥</m:t>
                          </m:r>
                        </m:e>
                        <m:sup>
                          <m:r>
                            <a:rPr lang="en-US" sz="2800" i="1" smtClean="0">
                              <a:solidFill>
                                <a:prstClr val="black"/>
                              </a:solidFill>
                              <a:latin typeface="Cambria Math"/>
                            </a:rPr>
                            <m:t>2</m:t>
                          </m:r>
                        </m:sup>
                      </m:sSup>
                      <m:r>
                        <a:rPr lang="en-US" sz="2800" i="1" smtClean="0">
                          <a:solidFill>
                            <a:prstClr val="black"/>
                          </a:solidFill>
                          <a:latin typeface="Cambria Math"/>
                        </a:rPr>
                        <m:t>−</m:t>
                      </m:r>
                      <m:sSup>
                        <m:sSupPr>
                          <m:ctrlPr>
                            <a:rPr lang="en-US" sz="2800" i="1" smtClean="0">
                              <a:solidFill>
                                <a:prstClr val="black"/>
                              </a:solidFill>
                              <a:latin typeface="Cambria Math" panose="02040503050406030204" pitchFamily="18" charset="0"/>
                            </a:rPr>
                          </m:ctrlPr>
                        </m:sSupPr>
                        <m:e>
                          <m:r>
                            <a:rPr lang="en-US" sz="2800" i="1" smtClean="0">
                              <a:solidFill>
                                <a:prstClr val="black"/>
                              </a:solidFill>
                              <a:latin typeface="Cambria Math"/>
                            </a:rPr>
                            <m:t>𝑦</m:t>
                          </m:r>
                        </m:e>
                        <m:sup>
                          <m:r>
                            <a:rPr lang="en-US" sz="2800" i="1" smtClean="0">
                              <a:solidFill>
                                <a:prstClr val="black"/>
                              </a:solidFill>
                              <a:latin typeface="Cambria Math"/>
                            </a:rPr>
                            <m:t>2</m:t>
                          </m:r>
                        </m:sup>
                      </m:sSup>
                      <m:r>
                        <a:rPr lang="en-US" sz="2800" i="1" smtClean="0">
                          <a:solidFill>
                            <a:prstClr val="black"/>
                          </a:solidFill>
                          <a:latin typeface="Cambria Math"/>
                        </a:rPr>
                        <m:t> </m:t>
                      </m:r>
                    </m:oMath>
                  </m:oMathPara>
                </a14:m>
                <a:endParaRPr lang="en-US" sz="2800" dirty="0">
                  <a:solidFill>
                    <a:prstClr val="black"/>
                  </a:solidFill>
                  <a:latin typeface="Century Gothic"/>
                </a:endParaRPr>
              </a:p>
            </p:txBody>
          </p:sp>
        </mc:Choice>
        <mc:Fallback xmlns="">
          <p:sp>
            <p:nvSpPr>
              <p:cNvPr id="27" name="TextBox 26">
                <a:extLst>
                  <a:ext uri="{FF2B5EF4-FFF2-40B4-BE49-F238E27FC236}">
                    <a16:creationId xmlns:a16="http://schemas.microsoft.com/office/drawing/2014/main" id="{412DBE91-3805-A542-98F4-220525243761}"/>
                  </a:ext>
                </a:extLst>
              </p:cNvPr>
              <p:cNvSpPr txBox="1">
                <a:spLocks noRot="1" noChangeAspect="1" noMove="1" noResize="1" noEditPoints="1" noAdjustHandles="1" noChangeArrowheads="1" noChangeShapeType="1" noTextEdit="1"/>
              </p:cNvSpPr>
              <p:nvPr/>
            </p:nvSpPr>
            <p:spPr>
              <a:xfrm>
                <a:off x="5819104" y="1124744"/>
                <a:ext cx="2992271" cy="1384995"/>
              </a:xfrm>
              <a:prstGeom prst="rect">
                <a:avLst/>
              </a:prstGeom>
              <a:blipFill>
                <a:blip r:embed="rId4"/>
                <a:stretch>
                  <a:fillRect l="-844" b="-1818"/>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4426DA3B-FD0B-234F-A6D7-B9F28B30D9FE}"/>
              </a:ext>
            </a:extLst>
          </p:cNvPr>
          <p:cNvSpPr/>
          <p:nvPr/>
        </p:nvSpPr>
        <p:spPr>
          <a:xfrm>
            <a:off x="355163" y="3639344"/>
            <a:ext cx="3914104" cy="1371600"/>
          </a:xfrm>
          <a:prstGeom prst="rect">
            <a:avLst/>
          </a:prstGeom>
          <a:noFill/>
          <a:ln w="571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09D3CAD-3F21-B244-980A-009621BFCA48}"/>
                  </a:ext>
                </a:extLst>
              </p:cNvPr>
              <p:cNvSpPr txBox="1"/>
              <p:nvPr/>
            </p:nvSpPr>
            <p:spPr>
              <a:xfrm>
                <a:off x="383067" y="3717032"/>
                <a:ext cx="4057004" cy="1384995"/>
              </a:xfrm>
              <a:prstGeom prst="rect">
                <a:avLst/>
              </a:prstGeom>
              <a:noFill/>
            </p:spPr>
            <p:txBody>
              <a:bodyPr wrap="square" rtlCol="0">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en-US" sz="2800" i="1" smtClean="0">
                              <a:solidFill>
                                <a:prstClr val="black"/>
                              </a:solidFill>
                              <a:latin typeface="Cambria Math" panose="02040503050406030204" pitchFamily="18" charset="0"/>
                            </a:rPr>
                          </m:ctrlPr>
                        </m:sSubPr>
                        <m:e>
                          <m:r>
                            <a:rPr lang="en-US" sz="2800" b="0" i="1" smtClean="0">
                              <a:solidFill>
                                <a:prstClr val="black"/>
                              </a:solidFill>
                              <a:latin typeface="Cambria Math" panose="02040503050406030204" pitchFamily="18" charset="0"/>
                            </a:rPr>
                            <m:t>𝐶</m:t>
                          </m:r>
                        </m:e>
                        <m:sub>
                          <m:r>
                            <a:rPr lang="en-US" sz="2800" i="1" smtClean="0">
                              <a:solidFill>
                                <a:prstClr val="black"/>
                              </a:solidFill>
                              <a:latin typeface="Cambria Math"/>
                            </a:rPr>
                            <m:t>1</m:t>
                          </m:r>
                        </m:sub>
                      </m:sSub>
                      <m:d>
                        <m:dPr>
                          <m:ctrlPr>
                            <a:rPr lang="en-US" sz="2800" i="1" smtClean="0">
                              <a:solidFill>
                                <a:prstClr val="black"/>
                              </a:solidFill>
                              <a:latin typeface="Cambria Math" panose="02040503050406030204" pitchFamily="18" charset="0"/>
                            </a:rPr>
                          </m:ctrlPr>
                        </m:dPr>
                        <m:e>
                          <m:r>
                            <a:rPr lang="en-US" sz="2800" i="1" smtClean="0">
                              <a:solidFill>
                                <a:prstClr val="black"/>
                              </a:solidFill>
                              <a:latin typeface="Cambria Math"/>
                            </a:rPr>
                            <m:t>𝑥</m:t>
                          </m:r>
                          <m:r>
                            <a:rPr lang="en-US" sz="2800" i="1" smtClean="0">
                              <a:solidFill>
                                <a:prstClr val="black"/>
                              </a:solidFill>
                              <a:latin typeface="Cambria Math"/>
                            </a:rPr>
                            <m:t>,</m:t>
                          </m:r>
                          <m:r>
                            <a:rPr lang="en-US" sz="2800" i="1" smtClean="0">
                              <a:solidFill>
                                <a:prstClr val="black"/>
                              </a:solidFill>
                              <a:latin typeface="Cambria Math"/>
                            </a:rPr>
                            <m:t>𝑦</m:t>
                          </m:r>
                        </m:e>
                      </m:d>
                      <m:r>
                        <a:rPr lang="en-US" sz="2800" i="1" smtClean="0">
                          <a:solidFill>
                            <a:prstClr val="black"/>
                          </a:solidFill>
                          <a:latin typeface="Cambria Math"/>
                        </a:rPr>
                        <m:t>:</m:t>
                      </m:r>
                    </m:oMath>
                  </m:oMathPara>
                </a14:m>
                <a:endParaRPr lang="en-US" sz="2800" dirty="0">
                  <a:solidFill>
                    <a:prstClr val="black"/>
                  </a:solidFill>
                  <a:latin typeface="Century Gothic"/>
                </a:endParaRPr>
              </a:p>
              <a:p>
                <a:pPr>
                  <a:lnSpc>
                    <a:spcPct val="150000"/>
                  </a:lnSpc>
                </a:pPr>
                <a14:m>
                  <m:oMathPara xmlns:m="http://schemas.openxmlformats.org/officeDocument/2006/math">
                    <m:oMathParaPr>
                      <m:jc m:val="left"/>
                    </m:oMathParaPr>
                    <m:oMath xmlns:m="http://schemas.openxmlformats.org/officeDocument/2006/math">
                      <m:r>
                        <m:rPr>
                          <m:sty m:val="p"/>
                        </m:rPr>
                        <a:rPr lang="en-US" sz="2800" smtClean="0">
                          <a:solidFill>
                            <a:prstClr val="black"/>
                          </a:solidFill>
                          <a:latin typeface="Cambria Math"/>
                        </a:rPr>
                        <m:t>OUTPUT</m:t>
                      </m:r>
                      <m:r>
                        <a:rPr lang="en-US" sz="2800" i="1" smtClean="0">
                          <a:solidFill>
                            <a:prstClr val="black"/>
                          </a:solidFill>
                          <a:latin typeface="Cambria Math"/>
                        </a:rPr>
                        <m:t> (</m:t>
                      </m:r>
                      <m:r>
                        <a:rPr lang="en-US" sz="2800" i="1" smtClean="0">
                          <a:solidFill>
                            <a:prstClr val="black"/>
                          </a:solidFill>
                          <a:latin typeface="Cambria Math"/>
                        </a:rPr>
                        <m:t>𝑥</m:t>
                      </m:r>
                      <m:r>
                        <a:rPr lang="en-US" sz="2800" i="1" smtClean="0">
                          <a:solidFill>
                            <a:prstClr val="black"/>
                          </a:solidFill>
                          <a:latin typeface="Cambria Math"/>
                        </a:rPr>
                        <m:t>+</m:t>
                      </m:r>
                      <m:r>
                        <a:rPr lang="en-US" sz="2800" i="1" smtClean="0">
                          <a:solidFill>
                            <a:prstClr val="black"/>
                          </a:solidFill>
                          <a:latin typeface="Cambria Math"/>
                        </a:rPr>
                        <m:t>𝑦</m:t>
                      </m:r>
                      <m:r>
                        <a:rPr lang="en-US" sz="2800" i="1" smtClean="0">
                          <a:solidFill>
                            <a:prstClr val="black"/>
                          </a:solidFill>
                          <a:latin typeface="Cambria Math"/>
                        </a:rPr>
                        <m:t>)(</m:t>
                      </m:r>
                      <m:r>
                        <a:rPr lang="en-US" sz="2800" i="1" smtClean="0">
                          <a:solidFill>
                            <a:prstClr val="black"/>
                          </a:solidFill>
                          <a:latin typeface="Cambria Math"/>
                        </a:rPr>
                        <m:t>𝑥</m:t>
                      </m:r>
                      <m:r>
                        <a:rPr lang="en-US" sz="2800" i="1" smtClean="0">
                          <a:solidFill>
                            <a:prstClr val="black"/>
                          </a:solidFill>
                          <a:latin typeface="Cambria Math"/>
                        </a:rPr>
                        <m:t>−</m:t>
                      </m:r>
                      <m:r>
                        <a:rPr lang="en-US" sz="2800" i="1" smtClean="0">
                          <a:solidFill>
                            <a:prstClr val="black"/>
                          </a:solidFill>
                          <a:latin typeface="Cambria Math"/>
                        </a:rPr>
                        <m:t>𝑦</m:t>
                      </m:r>
                      <m:r>
                        <a:rPr lang="en-US" sz="2800" i="1" smtClean="0">
                          <a:solidFill>
                            <a:prstClr val="black"/>
                          </a:solidFill>
                          <a:latin typeface="Cambria Math"/>
                        </a:rPr>
                        <m:t>) </m:t>
                      </m:r>
                    </m:oMath>
                  </m:oMathPara>
                </a14:m>
                <a:endParaRPr lang="en-US" sz="2800" dirty="0">
                  <a:solidFill>
                    <a:prstClr val="black"/>
                  </a:solidFill>
                  <a:latin typeface="Century Gothic"/>
                </a:endParaRPr>
              </a:p>
            </p:txBody>
          </p:sp>
        </mc:Choice>
        <mc:Fallback xmlns="">
          <p:sp>
            <p:nvSpPr>
              <p:cNvPr id="29" name="TextBox 28">
                <a:extLst>
                  <a:ext uri="{FF2B5EF4-FFF2-40B4-BE49-F238E27FC236}">
                    <a16:creationId xmlns:a16="http://schemas.microsoft.com/office/drawing/2014/main" id="{809D3CAD-3F21-B244-980A-009621BFCA48}"/>
                  </a:ext>
                </a:extLst>
              </p:cNvPr>
              <p:cNvSpPr txBox="1">
                <a:spLocks noRot="1" noChangeAspect="1" noMove="1" noResize="1" noEditPoints="1" noAdjustHandles="1" noChangeArrowheads="1" noChangeShapeType="1" noTextEdit="1"/>
              </p:cNvSpPr>
              <p:nvPr/>
            </p:nvSpPr>
            <p:spPr>
              <a:xfrm>
                <a:off x="383067" y="3717032"/>
                <a:ext cx="4057004" cy="1384995"/>
              </a:xfrm>
              <a:prstGeom prst="rect">
                <a:avLst/>
              </a:prstGeom>
              <a:blipFill>
                <a:blip r:embed="rId5"/>
                <a:stretch>
                  <a:fillRect l="-623" b="-1818"/>
                </a:stretch>
              </a:blipFill>
            </p:spPr>
            <p:txBody>
              <a:bodyPr/>
              <a:lstStyle/>
              <a:p>
                <a:r>
                  <a:rPr lang="en-US">
                    <a:noFill/>
                  </a:rPr>
                  <a:t> </a:t>
                </a:r>
              </a:p>
            </p:txBody>
          </p:sp>
        </mc:Fallback>
      </mc:AlternateContent>
      <p:sp>
        <p:nvSpPr>
          <p:cNvPr id="30" name="Rectangle 29">
            <a:extLst>
              <a:ext uri="{FF2B5EF4-FFF2-40B4-BE49-F238E27FC236}">
                <a16:creationId xmlns:a16="http://schemas.microsoft.com/office/drawing/2014/main" id="{FE8D8A00-0120-7142-9538-88E38366C2D2}"/>
              </a:ext>
            </a:extLst>
          </p:cNvPr>
          <p:cNvSpPr/>
          <p:nvPr/>
        </p:nvSpPr>
        <p:spPr>
          <a:xfrm>
            <a:off x="5793267" y="3639344"/>
            <a:ext cx="3020175" cy="13716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71AE12A-4972-D244-A50F-629F21CF8730}"/>
                  </a:ext>
                </a:extLst>
              </p:cNvPr>
              <p:cNvSpPr txBox="1"/>
              <p:nvPr/>
            </p:nvSpPr>
            <p:spPr>
              <a:xfrm>
                <a:off x="5821171" y="3639344"/>
                <a:ext cx="2992271" cy="1384995"/>
              </a:xfrm>
              <a:prstGeom prst="rect">
                <a:avLst/>
              </a:prstGeom>
              <a:noFill/>
              <a:ln w="57150">
                <a:solidFill>
                  <a:sysClr val="windowText" lastClr="000000"/>
                </a:solidFill>
              </a:ln>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rPr>
                            <m:t>𝐶</m:t>
                          </m:r>
                        </m:e>
                        <m:sub>
                          <m:r>
                            <a:rPr kumimoji="0" lang="en-US" sz="2800" b="0" i="1" u="none" strike="noStrike" kern="0" cap="none" spc="0" normalizeH="0" baseline="0" noProof="0" smtClean="0">
                              <a:ln>
                                <a:noFill/>
                              </a:ln>
                              <a:solidFill>
                                <a:prstClr val="black"/>
                              </a:solidFill>
                              <a:effectLst/>
                              <a:uLnTx/>
                              <a:uFillTx/>
                              <a:latin typeface="Cambria Math"/>
                            </a:rPr>
                            <m:t>2</m:t>
                          </m:r>
                        </m:sub>
                      </m:sSub>
                      <m:d>
                        <m:dPr>
                          <m:ctrlP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n-US" sz="2800" b="0" i="1" u="none" strike="noStrike" kern="0" cap="none" spc="0" normalizeH="0" baseline="0" noProof="0" smtClean="0">
                              <a:ln>
                                <a:noFill/>
                              </a:ln>
                              <a:solidFill>
                                <a:prstClr val="black"/>
                              </a:solidFill>
                              <a:effectLst/>
                              <a:uLnTx/>
                              <a:uFillTx/>
                              <a:latin typeface="Cambria Math"/>
                            </a:rPr>
                            <m:t>𝑥</m:t>
                          </m:r>
                          <m:r>
                            <a:rPr kumimoji="0" lang="en-US" sz="2800" b="0" i="1" u="none" strike="noStrike" kern="0" cap="none" spc="0" normalizeH="0" baseline="0" noProof="0" smtClean="0">
                              <a:ln>
                                <a:noFill/>
                              </a:ln>
                              <a:solidFill>
                                <a:prstClr val="black"/>
                              </a:solidFill>
                              <a:effectLst/>
                              <a:uLnTx/>
                              <a:uFillTx/>
                              <a:latin typeface="Cambria Math"/>
                            </a:rPr>
                            <m:t>,</m:t>
                          </m:r>
                          <m:r>
                            <a:rPr kumimoji="0" lang="en-US" sz="2800" b="0" i="1" u="none" strike="noStrike" kern="0" cap="none" spc="0" normalizeH="0" baseline="0" noProof="0" smtClean="0">
                              <a:ln>
                                <a:noFill/>
                              </a:ln>
                              <a:solidFill>
                                <a:prstClr val="black"/>
                              </a:solidFill>
                              <a:effectLst/>
                              <a:uLnTx/>
                              <a:uFillTx/>
                              <a:latin typeface="Cambria Math"/>
                            </a:rPr>
                            <m:t>𝑦</m:t>
                          </m:r>
                        </m:e>
                      </m:d>
                      <m:r>
                        <a:rPr kumimoji="0" lang="en-US" sz="2800" b="0" i="1" u="none" strike="noStrike" kern="0" cap="none" spc="0" normalizeH="0" baseline="0" noProof="0" smtClean="0">
                          <a:ln>
                            <a:noFill/>
                          </a:ln>
                          <a:solidFill>
                            <a:prstClr val="black"/>
                          </a:solidFill>
                          <a:effectLst/>
                          <a:uLnTx/>
                          <a:uFillTx/>
                          <a:latin typeface="Cambria Math"/>
                        </a:rPr>
                        <m:t>:</m:t>
                      </m:r>
                    </m:oMath>
                  </m:oMathPara>
                </a14:m>
                <a:endParaRPr kumimoji="0" lang="en-US" sz="2800" b="0" i="0" u="none" strike="noStrike" kern="0" cap="none" spc="0" normalizeH="0" baseline="0" noProof="0" dirty="0">
                  <a:ln>
                    <a:noFill/>
                  </a:ln>
                  <a:solidFill>
                    <a:prstClr val="black"/>
                  </a:solidFill>
                  <a:effectLst/>
                  <a:uLnTx/>
                  <a:uFillTx/>
                  <a:latin typeface="Century Gothic"/>
                </a:endParaRPr>
              </a:p>
              <a:p>
                <a:pPr marL="0" marR="0" lvl="0" indent="0" defTabSz="91440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kumimoji="0" lang="en-US" sz="2800" b="0" i="0" u="none" strike="noStrike" kern="0" cap="none" spc="0" normalizeH="0" baseline="0" noProof="0" smtClean="0">
                          <a:ln>
                            <a:noFill/>
                          </a:ln>
                          <a:solidFill>
                            <a:prstClr val="black"/>
                          </a:solidFill>
                          <a:effectLst/>
                          <a:uLnTx/>
                          <a:uFillTx/>
                          <a:latin typeface="Cambria Math"/>
                        </a:rPr>
                        <m:t>OUTPUT</m:t>
                      </m:r>
                      <m:r>
                        <a:rPr kumimoji="0" lang="en-US" sz="2800" b="0" i="1" u="none" strike="noStrike" kern="0" cap="none" spc="0" normalizeH="0" baseline="0" noProof="0" smtClean="0">
                          <a:ln>
                            <a:noFill/>
                          </a:ln>
                          <a:solidFill>
                            <a:prstClr val="black"/>
                          </a:solidFill>
                          <a:effectLst/>
                          <a:uLnTx/>
                          <a:uFillTx/>
                          <a:latin typeface="Cambria Math"/>
                        </a:rPr>
                        <m:t>  </m:t>
                      </m:r>
                      <m:sSup>
                        <m:sSupPr>
                          <m:ctrlP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US" sz="2800" b="0" i="1" u="none" strike="noStrike" kern="0" cap="none" spc="0" normalizeH="0" baseline="0" noProof="0" smtClean="0">
                              <a:ln>
                                <a:noFill/>
                              </a:ln>
                              <a:solidFill>
                                <a:prstClr val="black"/>
                              </a:solidFill>
                              <a:effectLst/>
                              <a:uLnTx/>
                              <a:uFillTx/>
                              <a:latin typeface="Cambria Math"/>
                            </a:rPr>
                            <m:t>𝑥</m:t>
                          </m:r>
                        </m:e>
                        <m:sup>
                          <m:r>
                            <a:rPr kumimoji="0" lang="en-US" sz="2800" b="0" i="1" u="none" strike="noStrike" kern="0" cap="none" spc="0" normalizeH="0" baseline="0" noProof="0" smtClean="0">
                              <a:ln>
                                <a:noFill/>
                              </a:ln>
                              <a:solidFill>
                                <a:prstClr val="black"/>
                              </a:solidFill>
                              <a:effectLst/>
                              <a:uLnTx/>
                              <a:uFillTx/>
                              <a:latin typeface="Cambria Math"/>
                            </a:rPr>
                            <m:t>2</m:t>
                          </m:r>
                        </m:sup>
                      </m:sSup>
                      <m:r>
                        <a:rPr kumimoji="0" lang="en-US" sz="2800" b="0" i="1" u="none" strike="noStrike" kern="0" cap="none" spc="0" normalizeH="0" baseline="0" noProof="0" smtClean="0">
                          <a:ln>
                            <a:noFill/>
                          </a:ln>
                          <a:solidFill>
                            <a:prstClr val="black"/>
                          </a:solidFill>
                          <a:effectLst/>
                          <a:uLnTx/>
                          <a:uFillTx/>
                          <a:latin typeface="Cambria Math"/>
                        </a:rPr>
                        <m:t>−</m:t>
                      </m:r>
                      <m:sSup>
                        <m:sSupPr>
                          <m:ctrlPr>
                            <a:rPr kumimoji="0" lang="en-US" sz="28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US" sz="2800" b="0" i="1" u="none" strike="noStrike" kern="0" cap="none" spc="0" normalizeH="0" baseline="0" noProof="0" smtClean="0">
                              <a:ln>
                                <a:noFill/>
                              </a:ln>
                              <a:solidFill>
                                <a:prstClr val="black"/>
                              </a:solidFill>
                              <a:effectLst/>
                              <a:uLnTx/>
                              <a:uFillTx/>
                              <a:latin typeface="Cambria Math"/>
                            </a:rPr>
                            <m:t>𝑦</m:t>
                          </m:r>
                        </m:e>
                        <m:sup>
                          <m:r>
                            <a:rPr kumimoji="0" lang="en-US" sz="2800" b="0" i="1" u="none" strike="noStrike" kern="0" cap="none" spc="0" normalizeH="0" baseline="0" noProof="0" smtClean="0">
                              <a:ln>
                                <a:noFill/>
                              </a:ln>
                              <a:solidFill>
                                <a:prstClr val="black"/>
                              </a:solidFill>
                              <a:effectLst/>
                              <a:uLnTx/>
                              <a:uFillTx/>
                              <a:latin typeface="Cambria Math"/>
                            </a:rPr>
                            <m:t>2</m:t>
                          </m:r>
                        </m:sup>
                      </m:sSup>
                      <m:r>
                        <a:rPr kumimoji="0" lang="en-US" sz="2800" b="0" i="1" u="none" strike="noStrike" kern="0" cap="none" spc="0" normalizeH="0" baseline="0" noProof="0" smtClean="0">
                          <a:ln>
                            <a:noFill/>
                          </a:ln>
                          <a:solidFill>
                            <a:prstClr val="black"/>
                          </a:solidFill>
                          <a:effectLst/>
                          <a:uLnTx/>
                          <a:uFillTx/>
                          <a:latin typeface="Cambria Math"/>
                        </a:rPr>
                        <m:t> </m:t>
                      </m:r>
                    </m:oMath>
                  </m:oMathPara>
                </a14:m>
                <a:endParaRPr kumimoji="0" lang="en-US" sz="2800" b="0" i="0" u="none" strike="noStrike" kern="0" cap="none" spc="0" normalizeH="0" baseline="0" noProof="0" dirty="0">
                  <a:ln>
                    <a:noFill/>
                  </a:ln>
                  <a:solidFill>
                    <a:prstClr val="black"/>
                  </a:solidFill>
                  <a:effectLst/>
                  <a:uLnTx/>
                  <a:uFillTx/>
                  <a:latin typeface="Century Gothic"/>
                </a:endParaRPr>
              </a:p>
            </p:txBody>
          </p:sp>
        </mc:Choice>
        <mc:Fallback xmlns="">
          <p:sp>
            <p:nvSpPr>
              <p:cNvPr id="31" name="TextBox 30">
                <a:extLst>
                  <a:ext uri="{FF2B5EF4-FFF2-40B4-BE49-F238E27FC236}">
                    <a16:creationId xmlns:a16="http://schemas.microsoft.com/office/drawing/2014/main" id="{971AE12A-4972-D244-A50F-629F21CF8730}"/>
                  </a:ext>
                </a:extLst>
              </p:cNvPr>
              <p:cNvSpPr txBox="1">
                <a:spLocks noRot="1" noChangeAspect="1" noMove="1" noResize="1" noEditPoints="1" noAdjustHandles="1" noChangeArrowheads="1" noChangeShapeType="1" noTextEdit="1"/>
              </p:cNvSpPr>
              <p:nvPr/>
            </p:nvSpPr>
            <p:spPr>
              <a:xfrm>
                <a:off x="5821171" y="3639344"/>
                <a:ext cx="2992271" cy="1384995"/>
              </a:xfrm>
              <a:prstGeom prst="rect">
                <a:avLst/>
              </a:prstGeom>
              <a:blipFill>
                <a:blip r:embed="rId6"/>
                <a:stretch>
                  <a:fillRect/>
                </a:stretch>
              </a:blipFill>
              <a:ln w="57150">
                <a:solidFill>
                  <a:sysClr val="windowText" lastClr="000000"/>
                </a:solidFill>
              </a:ln>
            </p:spPr>
            <p:txBody>
              <a:bodyPr/>
              <a:lstStyle/>
              <a:p>
                <a:r>
                  <a:rPr lang="en-US">
                    <a:noFill/>
                  </a:rPr>
                  <a:t> </a:t>
                </a:r>
              </a:p>
            </p:txBody>
          </p:sp>
        </mc:Fallback>
      </mc:AlternateContent>
      <p:sp>
        <p:nvSpPr>
          <p:cNvPr id="32" name="Down Arrow 31">
            <a:extLst>
              <a:ext uri="{FF2B5EF4-FFF2-40B4-BE49-F238E27FC236}">
                <a16:creationId xmlns:a16="http://schemas.microsoft.com/office/drawing/2014/main" id="{3E2A6F75-40BC-4B49-B103-7B627C8718C9}"/>
              </a:ext>
            </a:extLst>
          </p:cNvPr>
          <p:cNvSpPr/>
          <p:nvPr/>
        </p:nvSpPr>
        <p:spPr>
          <a:xfrm>
            <a:off x="1600200" y="2872254"/>
            <a:ext cx="280652" cy="381000"/>
          </a:xfrm>
          <a:prstGeom prst="downArrow">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33" name="Down Arrow 32">
            <a:extLst>
              <a:ext uri="{FF2B5EF4-FFF2-40B4-BE49-F238E27FC236}">
                <a16:creationId xmlns:a16="http://schemas.microsoft.com/office/drawing/2014/main" id="{D9DC5585-F3B3-684D-84BF-E57826F4CB99}"/>
              </a:ext>
            </a:extLst>
          </p:cNvPr>
          <p:cNvSpPr/>
          <p:nvPr/>
        </p:nvSpPr>
        <p:spPr>
          <a:xfrm>
            <a:off x="7796548" y="2872254"/>
            <a:ext cx="280652" cy="381000"/>
          </a:xfrm>
          <a:prstGeom prst="downArrow">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9DC3B5C-E993-1849-9233-7F5C5533143D}"/>
                  </a:ext>
                </a:extLst>
              </p:cNvPr>
              <p:cNvSpPr txBox="1"/>
              <p:nvPr/>
            </p:nvSpPr>
            <p:spPr>
              <a:xfrm>
                <a:off x="4572000" y="3947120"/>
                <a:ext cx="1219200" cy="76944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4400" i="1" smtClean="0">
                              <a:solidFill>
                                <a:prstClr val="black"/>
                              </a:solidFill>
                              <a:latin typeface="Cambria Math" panose="02040503050406030204" pitchFamily="18" charset="0"/>
                            </a:rPr>
                          </m:ctrlPr>
                        </m:sSubPr>
                        <m:e>
                          <m:r>
                            <a:rPr lang="en-US" sz="4400" i="1" smtClean="0">
                              <a:solidFill>
                                <a:prstClr val="black"/>
                              </a:solidFill>
                              <a:latin typeface="Cambria Math"/>
                            </a:rPr>
                            <m:t>≈</m:t>
                          </m:r>
                        </m:e>
                        <m:sub>
                          <m:r>
                            <a:rPr lang="en-US" sz="4400" i="1" smtClean="0">
                              <a:solidFill>
                                <a:prstClr val="black"/>
                              </a:solidFill>
                              <a:latin typeface="Cambria Math"/>
                            </a:rPr>
                            <m:t>𝑐</m:t>
                          </m:r>
                        </m:sub>
                      </m:sSub>
                    </m:oMath>
                  </m:oMathPara>
                </a14:m>
                <a:endParaRPr lang="en-US" sz="4400" dirty="0">
                  <a:solidFill>
                    <a:prstClr val="black"/>
                  </a:solidFill>
                  <a:latin typeface="Century Gothic"/>
                </a:endParaRPr>
              </a:p>
            </p:txBody>
          </p:sp>
        </mc:Choice>
        <mc:Fallback xmlns="">
          <p:sp>
            <p:nvSpPr>
              <p:cNvPr id="34" name="TextBox 33">
                <a:extLst>
                  <a:ext uri="{FF2B5EF4-FFF2-40B4-BE49-F238E27FC236}">
                    <a16:creationId xmlns:a16="http://schemas.microsoft.com/office/drawing/2014/main" id="{E9DC3B5C-E993-1849-9233-7F5C5533143D}"/>
                  </a:ext>
                </a:extLst>
              </p:cNvPr>
              <p:cNvSpPr txBox="1">
                <a:spLocks noRot="1" noChangeAspect="1" noMove="1" noResize="1" noEditPoints="1" noAdjustHandles="1" noChangeArrowheads="1" noChangeShapeType="1" noTextEdit="1"/>
              </p:cNvSpPr>
              <p:nvPr/>
            </p:nvSpPr>
            <p:spPr>
              <a:xfrm>
                <a:off x="4572000" y="3947120"/>
                <a:ext cx="1219200" cy="769441"/>
              </a:xfrm>
              <a:prstGeom prst="rect">
                <a:avLst/>
              </a:prstGeom>
              <a:blipFill>
                <a:blip r:embed="rId7"/>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B0EE3EA-6251-0643-B2A1-B2524B04B204}"/>
                  </a:ext>
                </a:extLst>
              </p:cNvPr>
              <p:cNvSpPr txBox="1"/>
              <p:nvPr/>
            </p:nvSpPr>
            <p:spPr>
              <a:xfrm>
                <a:off x="4572000" y="1353344"/>
                <a:ext cx="1219200" cy="76944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4400" i="1" smtClean="0">
                          <a:solidFill>
                            <a:prstClr val="black"/>
                          </a:solidFill>
                          <a:latin typeface="Cambria Math"/>
                        </a:rPr>
                        <m:t>≡</m:t>
                      </m:r>
                    </m:oMath>
                  </m:oMathPara>
                </a14:m>
                <a:endParaRPr lang="en-US" sz="4400" dirty="0">
                  <a:solidFill>
                    <a:prstClr val="black"/>
                  </a:solidFill>
                  <a:latin typeface="Century Gothic"/>
                </a:endParaRPr>
              </a:p>
            </p:txBody>
          </p:sp>
        </mc:Choice>
        <mc:Fallback xmlns="">
          <p:sp>
            <p:nvSpPr>
              <p:cNvPr id="35" name="TextBox 34">
                <a:extLst>
                  <a:ext uri="{FF2B5EF4-FFF2-40B4-BE49-F238E27FC236}">
                    <a16:creationId xmlns:a16="http://schemas.microsoft.com/office/drawing/2014/main" id="{9B0EE3EA-6251-0643-B2A1-B2524B04B204}"/>
                  </a:ext>
                </a:extLst>
              </p:cNvPr>
              <p:cNvSpPr txBox="1">
                <a:spLocks noRot="1" noChangeAspect="1" noMove="1" noResize="1" noEditPoints="1" noAdjustHandles="1" noChangeArrowheads="1" noChangeShapeType="1" noTextEdit="1"/>
              </p:cNvSpPr>
              <p:nvPr/>
            </p:nvSpPr>
            <p:spPr>
              <a:xfrm>
                <a:off x="4572000" y="1353344"/>
                <a:ext cx="1219200" cy="769441"/>
              </a:xfrm>
              <a:prstGeom prst="rect">
                <a:avLst/>
              </a:prstGeom>
              <a:blipFill>
                <a:blip r:embed="rId8"/>
                <a:stretch>
                  <a:fillRect/>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71A4D1A6-BB0D-5C4B-81E8-54FF257404B6}"/>
              </a:ext>
            </a:extLst>
          </p:cNvPr>
          <p:cNvSpPr txBox="1"/>
          <p:nvPr/>
        </p:nvSpPr>
        <p:spPr>
          <a:xfrm>
            <a:off x="1981200" y="2801144"/>
            <a:ext cx="5715000" cy="523220"/>
          </a:xfrm>
          <a:prstGeom prst="rect">
            <a:avLst/>
          </a:prstGeom>
          <a:noFill/>
        </p:spPr>
        <p:txBody>
          <a:bodyPr wrap="square" rtlCol="0">
            <a:spAutoFit/>
          </a:bodyPr>
          <a:lstStyle/>
          <a:p>
            <a:pPr algn="ctr"/>
            <a:r>
              <a:rPr lang="en-US" sz="2800" dirty="0">
                <a:solidFill>
                  <a:prstClr val="black"/>
                </a:solidFill>
              </a:rPr>
              <a:t>Indistinguishability obfuscation</a:t>
            </a:r>
          </a:p>
        </p:txBody>
      </p:sp>
      <p:sp>
        <p:nvSpPr>
          <p:cNvPr id="37" name="TextBox 36">
            <a:extLst>
              <a:ext uri="{FF2B5EF4-FFF2-40B4-BE49-F238E27FC236}">
                <a16:creationId xmlns:a16="http://schemas.microsoft.com/office/drawing/2014/main" id="{BDC8F027-5ECA-3140-913D-8F5773FF04F7}"/>
              </a:ext>
            </a:extLst>
          </p:cNvPr>
          <p:cNvSpPr txBox="1"/>
          <p:nvPr/>
        </p:nvSpPr>
        <p:spPr>
          <a:xfrm>
            <a:off x="44593" y="5232102"/>
            <a:ext cx="9063911" cy="1077218"/>
          </a:xfrm>
          <a:prstGeom prst="rect">
            <a:avLst/>
          </a:prstGeom>
          <a:noFill/>
        </p:spPr>
        <p:txBody>
          <a:bodyPr wrap="square" rtlCol="0">
            <a:spAutoFit/>
          </a:bodyPr>
          <a:lstStyle/>
          <a:p>
            <a:pPr algn="ctr"/>
            <a:r>
              <a:rPr lang="en-US" sz="3200" b="1" dirty="0">
                <a:solidFill>
                  <a:srgbClr val="0000FF"/>
                </a:solidFill>
              </a:rPr>
              <a:t>Indistinguishability Obfuscation:  </a:t>
            </a:r>
            <a:br>
              <a:rPr lang="en-US" sz="3200" b="1" dirty="0">
                <a:solidFill>
                  <a:srgbClr val="0000FF"/>
                </a:solidFill>
              </a:rPr>
            </a:br>
            <a:r>
              <a:rPr lang="en-US" sz="3200" b="1" dirty="0">
                <a:solidFill>
                  <a:srgbClr val="0000FF"/>
                </a:solidFill>
              </a:rPr>
              <a:t>Reveals the truth table, hides the </a:t>
            </a:r>
            <a:r>
              <a:rPr lang="en-US" sz="3200" b="1" i="1" dirty="0">
                <a:solidFill>
                  <a:srgbClr val="0000FF"/>
                </a:solidFill>
              </a:rPr>
              <a:t>implementation.</a:t>
            </a:r>
          </a:p>
        </p:txBody>
      </p:sp>
      <p:sp>
        <p:nvSpPr>
          <p:cNvPr id="38" name="Rectangle 23">
            <a:extLst>
              <a:ext uri="{FF2B5EF4-FFF2-40B4-BE49-F238E27FC236}">
                <a16:creationId xmlns:a16="http://schemas.microsoft.com/office/drawing/2014/main" id="{05317811-8390-F148-BD61-55B903A553D7}"/>
              </a:ext>
            </a:extLst>
          </p:cNvPr>
          <p:cNvSpPr>
            <a:spLocks noChangeArrowheads="1"/>
          </p:cNvSpPr>
          <p:nvPr/>
        </p:nvSpPr>
        <p:spPr bwMode="auto">
          <a:xfrm>
            <a:off x="43880" y="6502603"/>
            <a:ext cx="3736032" cy="454789"/>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000" dirty="0">
                <a:solidFill>
                  <a:schemeClr val="accent1">
                    <a:lumMod val="50000"/>
                  </a:schemeClr>
                </a:solidFill>
                <a:latin typeface="Arial"/>
                <a:cs typeface="Arial"/>
              </a:rPr>
              <a:t>Slide Courtesy: Omer Paneth </a:t>
            </a:r>
            <a:endParaRPr lang="en-US" sz="1000" b="1" dirty="0">
              <a:solidFill>
                <a:schemeClr val="accent1">
                  <a:lumMod val="50000"/>
                </a:schemeClr>
              </a:solidFill>
              <a:latin typeface="Arial"/>
              <a:cs typeface="Arial"/>
            </a:endParaRPr>
          </a:p>
        </p:txBody>
      </p:sp>
    </p:spTree>
    <p:extLst>
      <p:ext uri="{BB962C8B-B14F-4D97-AF65-F5344CB8AC3E}">
        <p14:creationId xmlns:p14="http://schemas.microsoft.com/office/powerpoint/2010/main" val="19530256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p:bldP spid="26" grpId="0" animBg="1"/>
      <p:bldP spid="27" grpId="0"/>
      <p:bldP spid="28" grpId="0" animBg="1"/>
      <p:bldP spid="29" grpId="0"/>
      <p:bldP spid="30" grpId="0" animBg="1"/>
      <p:bldP spid="31" grpId="0" animBg="1"/>
      <p:bldP spid="32" grpId="0" animBg="1"/>
      <p:bldP spid="33" grpId="0" animBg="1"/>
      <p:bldP spid="34" grpId="0"/>
      <p:bldP spid="35" grpId="0"/>
      <p:bldP spid="36"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a:spLocks noGrp="1"/>
          </p:cNvSpPr>
          <p:nvPr>
            <p:ph type="subTitle" idx="1"/>
          </p:nvPr>
        </p:nvSpPr>
        <p:spPr>
          <a:xfrm>
            <a:off x="251520" y="266547"/>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IO exists if P = NP</a:t>
            </a:r>
          </a:p>
        </p:txBody>
      </p:sp>
      <p:sp>
        <p:nvSpPr>
          <p:cNvPr id="28" name="Rectangle 27">
            <a:extLst>
              <a:ext uri="{FF2B5EF4-FFF2-40B4-BE49-F238E27FC236}">
                <a16:creationId xmlns:a16="http://schemas.microsoft.com/office/drawing/2014/main" id="{18D1D65D-F310-4649-93AC-2B16B02AF62B}"/>
              </a:ext>
            </a:extLst>
          </p:cNvPr>
          <p:cNvSpPr/>
          <p:nvPr/>
        </p:nvSpPr>
        <p:spPr>
          <a:xfrm>
            <a:off x="703240" y="1393612"/>
            <a:ext cx="8117232" cy="523220"/>
          </a:xfrm>
          <a:prstGeom prst="rect">
            <a:avLst/>
          </a:prstGeom>
        </p:spPr>
        <p:txBody>
          <a:bodyPr wrap="square">
            <a:spAutoFit/>
          </a:bodyPr>
          <a:lstStyle/>
          <a:p>
            <a:r>
              <a:rPr lang="en-US" sz="2800" b="1" i="1" dirty="0">
                <a:solidFill>
                  <a:prstClr val="black"/>
                </a:solidFill>
                <a:ea typeface="Cambria Math" panose="02040503050406030204" pitchFamily="18" charset="0"/>
              </a:rPr>
              <a:t>Computationally inefficient </a:t>
            </a:r>
            <a:r>
              <a:rPr lang="en-US" sz="2800" b="1" dirty="0">
                <a:solidFill>
                  <a:prstClr val="black"/>
                </a:solidFill>
                <a:ea typeface="Cambria Math" panose="02040503050406030204" pitchFamily="18" charset="0"/>
              </a:rPr>
              <a:t>IO exists. </a:t>
            </a:r>
            <a:endParaRPr lang="en-US" sz="2800" b="1" dirty="0"/>
          </a:p>
        </p:txBody>
      </p:sp>
      <p:sp>
        <p:nvSpPr>
          <p:cNvPr id="37" name="Rectangle 36">
            <a:extLst>
              <a:ext uri="{FF2B5EF4-FFF2-40B4-BE49-F238E27FC236}">
                <a16:creationId xmlns:a16="http://schemas.microsoft.com/office/drawing/2014/main" id="{FD2276D5-1FEF-E844-B23F-205078528BC9}"/>
              </a:ext>
            </a:extLst>
          </p:cNvPr>
          <p:cNvSpPr/>
          <p:nvPr/>
        </p:nvSpPr>
        <p:spPr>
          <a:xfrm>
            <a:off x="1063280" y="1969676"/>
            <a:ext cx="8117232" cy="954107"/>
          </a:xfrm>
          <a:prstGeom prst="rect">
            <a:avLst/>
          </a:prstGeom>
        </p:spPr>
        <p:txBody>
          <a:bodyPr wrap="square">
            <a:spAutoFit/>
          </a:bodyPr>
          <a:lstStyle/>
          <a:p>
            <a:r>
              <a:rPr lang="en-US" sz="2800" dirty="0">
                <a:solidFill>
                  <a:prstClr val="black"/>
                </a:solidFill>
                <a:ea typeface="Cambria Math" panose="02040503050406030204" pitchFamily="18" charset="0"/>
              </a:rPr>
              <a:t>Given a circuit C, output the lexicographically smallest equivalent circuit C’.</a:t>
            </a:r>
            <a:endParaRPr lang="en-US" sz="2800" dirty="0"/>
          </a:p>
        </p:txBody>
      </p:sp>
      <p:sp>
        <p:nvSpPr>
          <p:cNvPr id="38" name="Rectangle 37">
            <a:extLst>
              <a:ext uri="{FF2B5EF4-FFF2-40B4-BE49-F238E27FC236}">
                <a16:creationId xmlns:a16="http://schemas.microsoft.com/office/drawing/2014/main" id="{E20B140C-6E1B-054C-B22D-AF3F4DDB5122}"/>
              </a:ext>
            </a:extLst>
          </p:cNvPr>
          <p:cNvSpPr/>
          <p:nvPr/>
        </p:nvSpPr>
        <p:spPr>
          <a:xfrm>
            <a:off x="683568" y="3193812"/>
            <a:ext cx="8117232" cy="523220"/>
          </a:xfrm>
          <a:prstGeom prst="rect">
            <a:avLst/>
          </a:prstGeom>
        </p:spPr>
        <p:txBody>
          <a:bodyPr wrap="square">
            <a:spAutoFit/>
          </a:bodyPr>
          <a:lstStyle/>
          <a:p>
            <a:r>
              <a:rPr lang="en-US" sz="2800" b="1" dirty="0">
                <a:solidFill>
                  <a:prstClr val="black"/>
                </a:solidFill>
                <a:ea typeface="Cambria Math" panose="02040503050406030204" pitchFamily="18" charset="0"/>
              </a:rPr>
              <a:t>If P=NP, this strategy can be implemented efficiently.</a:t>
            </a:r>
            <a:endParaRPr lang="en-US" sz="2800" b="1" dirty="0"/>
          </a:p>
        </p:txBody>
      </p:sp>
      <p:sp>
        <p:nvSpPr>
          <p:cNvPr id="39" name="Rectangle 38">
            <a:extLst>
              <a:ext uri="{FF2B5EF4-FFF2-40B4-BE49-F238E27FC236}">
                <a16:creationId xmlns:a16="http://schemas.microsoft.com/office/drawing/2014/main" id="{509A1A10-25BD-034B-A47F-AC80CAD4C70C}"/>
              </a:ext>
            </a:extLst>
          </p:cNvPr>
          <p:cNvSpPr/>
          <p:nvPr/>
        </p:nvSpPr>
        <p:spPr>
          <a:xfrm>
            <a:off x="1063280" y="3769876"/>
            <a:ext cx="8549280" cy="523220"/>
          </a:xfrm>
          <a:prstGeom prst="rect">
            <a:avLst/>
          </a:prstGeom>
        </p:spPr>
        <p:txBody>
          <a:bodyPr wrap="square">
            <a:spAutoFit/>
          </a:bodyPr>
          <a:lstStyle/>
          <a:p>
            <a:r>
              <a:rPr lang="en-US" sz="2800" dirty="0">
                <a:solidFill>
                  <a:prstClr val="black"/>
                </a:solidFill>
                <a:ea typeface="Cambria Math" panose="02040503050406030204" pitchFamily="18" charset="0"/>
              </a:rPr>
              <a:t>(Even better, this is a </a:t>
            </a:r>
            <a:r>
              <a:rPr lang="en-US" sz="2800" i="1" dirty="0">
                <a:solidFill>
                  <a:prstClr val="black"/>
                </a:solidFill>
                <a:ea typeface="Cambria Math" panose="02040503050406030204" pitchFamily="18" charset="0"/>
              </a:rPr>
              <a:t>perfect </a:t>
            </a:r>
            <a:r>
              <a:rPr lang="en-US" sz="2800" dirty="0">
                <a:solidFill>
                  <a:prstClr val="black"/>
                </a:solidFill>
                <a:ea typeface="Cambria Math" panose="02040503050406030204" pitchFamily="18" charset="0"/>
              </a:rPr>
              <a:t>IO.)</a:t>
            </a:r>
            <a:endParaRPr lang="en-US" sz="2800" dirty="0"/>
          </a:p>
        </p:txBody>
      </p:sp>
      <p:sp>
        <p:nvSpPr>
          <p:cNvPr id="40" name="Rectangle 39">
            <a:extLst>
              <a:ext uri="{FF2B5EF4-FFF2-40B4-BE49-F238E27FC236}">
                <a16:creationId xmlns:a16="http://schemas.microsoft.com/office/drawing/2014/main" id="{F13D5D65-B702-794F-A2D0-CF240BF24A97}"/>
              </a:ext>
            </a:extLst>
          </p:cNvPr>
          <p:cNvSpPr/>
          <p:nvPr/>
        </p:nvSpPr>
        <p:spPr>
          <a:xfrm>
            <a:off x="683568" y="4437112"/>
            <a:ext cx="8928992" cy="954107"/>
          </a:xfrm>
          <a:prstGeom prst="rect">
            <a:avLst/>
          </a:prstGeom>
        </p:spPr>
        <p:txBody>
          <a:bodyPr wrap="square">
            <a:spAutoFit/>
          </a:bodyPr>
          <a:lstStyle/>
          <a:p>
            <a:r>
              <a:rPr lang="en-US" sz="2800" b="1" u="sng" dirty="0">
                <a:solidFill>
                  <a:srgbClr val="0000FF"/>
                </a:solidFill>
                <a:ea typeface="Cambria Math" panose="02040503050406030204" pitchFamily="18" charset="0"/>
              </a:rPr>
              <a:t>Corollary:</a:t>
            </a:r>
            <a:r>
              <a:rPr lang="en-US" sz="2800" b="1" dirty="0">
                <a:solidFill>
                  <a:prstClr val="black"/>
                </a:solidFill>
                <a:ea typeface="Cambria Math" panose="02040503050406030204" pitchFamily="18" charset="0"/>
              </a:rPr>
              <a:t> </a:t>
            </a:r>
            <a:br>
              <a:rPr lang="en-US" sz="2800" b="1" dirty="0">
                <a:solidFill>
                  <a:prstClr val="black"/>
                </a:solidFill>
                <a:ea typeface="Cambria Math" panose="02040503050406030204" pitchFamily="18" charset="0"/>
              </a:rPr>
            </a:br>
            <a:r>
              <a:rPr lang="en-US" sz="2800" b="1" dirty="0">
                <a:solidFill>
                  <a:prstClr val="black"/>
                </a:solidFill>
                <a:ea typeface="Cambria Math" panose="02040503050406030204" pitchFamily="18" charset="0"/>
              </a:rPr>
              <a:t>IO does not imply any crypto (even one-way functions).</a:t>
            </a:r>
            <a:endParaRPr lang="en-US" sz="2800" b="1" dirty="0"/>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83D17093-EF91-FC45-A8D8-BE9D46809AEE}"/>
                  </a:ext>
                </a:extLst>
              </p:cNvPr>
              <p:cNvSpPr/>
              <p:nvPr/>
            </p:nvSpPr>
            <p:spPr>
              <a:xfrm>
                <a:off x="683568" y="5499229"/>
                <a:ext cx="8928992" cy="954107"/>
              </a:xfrm>
              <a:prstGeom prst="rect">
                <a:avLst/>
              </a:prstGeom>
            </p:spPr>
            <p:txBody>
              <a:bodyPr wrap="square">
                <a:spAutoFit/>
              </a:bodyPr>
              <a:lstStyle/>
              <a:p>
                <a:r>
                  <a:rPr lang="en-US" sz="2800" dirty="0">
                    <a:ea typeface="Cambria Math" panose="02040503050406030204" pitchFamily="18" charset="0"/>
                  </a:rPr>
                  <a:t>Suppose IO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OWF. </a:t>
                </a:r>
                <a:br>
                  <a:rPr lang="en-US" sz="2800" dirty="0"/>
                </a:br>
                <a:r>
                  <a:rPr lang="en-US" sz="2800" dirty="0"/>
                  <a:t>Then, P = NP </a:t>
                </a:r>
                <a14:m>
                  <m:oMath xmlns:m="http://schemas.openxmlformats.org/officeDocument/2006/math">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oMath>
                </a14:m>
                <a:r>
                  <a:rPr lang="en-US" sz="2800" dirty="0"/>
                  <a:t>OWF, a contradiction. </a:t>
                </a:r>
              </a:p>
            </p:txBody>
          </p:sp>
        </mc:Choice>
        <mc:Fallback xmlns="">
          <p:sp>
            <p:nvSpPr>
              <p:cNvPr id="41" name="Rectangle 40">
                <a:extLst>
                  <a:ext uri="{FF2B5EF4-FFF2-40B4-BE49-F238E27FC236}">
                    <a16:creationId xmlns:a16="http://schemas.microsoft.com/office/drawing/2014/main" id="{83D17093-EF91-FC45-A8D8-BE9D46809AEE}"/>
                  </a:ext>
                </a:extLst>
              </p:cNvPr>
              <p:cNvSpPr>
                <a:spLocks noRot="1" noChangeAspect="1" noMove="1" noResize="1" noEditPoints="1" noAdjustHandles="1" noChangeArrowheads="1" noChangeShapeType="1" noTextEdit="1"/>
              </p:cNvSpPr>
              <p:nvPr/>
            </p:nvSpPr>
            <p:spPr>
              <a:xfrm>
                <a:off x="683568" y="5499229"/>
                <a:ext cx="8928992" cy="954107"/>
              </a:xfrm>
              <a:prstGeom prst="rect">
                <a:avLst/>
              </a:prstGeom>
              <a:blipFill>
                <a:blip r:embed="rId3"/>
                <a:stretch>
                  <a:fillRect l="-1420" t="-6579" b="-15789"/>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1B76B81F-809E-5E44-A22C-D0642A867229}"/>
              </a:ext>
            </a:extLst>
          </p:cNvPr>
          <p:cNvSpPr txBox="1"/>
          <p:nvPr/>
        </p:nvSpPr>
        <p:spPr>
          <a:xfrm>
            <a:off x="3779913" y="900590"/>
            <a:ext cx="1728192" cy="400110"/>
          </a:xfrm>
          <a:prstGeom prst="rect">
            <a:avLst/>
          </a:prstGeom>
          <a:noFill/>
        </p:spPr>
        <p:txBody>
          <a:bodyPr wrap="square" rtlCol="0">
            <a:spAutoFit/>
          </a:bodyPr>
          <a:lstStyle/>
          <a:p>
            <a:r>
              <a:rPr lang="en-US" sz="2000" dirty="0"/>
              <a:t>[BGIRSVY’01]</a:t>
            </a:r>
          </a:p>
        </p:txBody>
      </p:sp>
    </p:spTree>
    <p:extLst>
      <p:ext uri="{BB962C8B-B14F-4D97-AF65-F5344CB8AC3E}">
        <p14:creationId xmlns:p14="http://schemas.microsoft.com/office/powerpoint/2010/main" val="26694577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0AEA476D-F566-AC48-AFD2-B95668822589}"/>
              </a:ext>
            </a:extLst>
          </p:cNvPr>
          <p:cNvGrpSpPr/>
          <p:nvPr/>
        </p:nvGrpSpPr>
        <p:grpSpPr>
          <a:xfrm>
            <a:off x="5998081" y="1962901"/>
            <a:ext cx="3038415" cy="4050636"/>
            <a:chOff x="10190690" y="285547"/>
            <a:chExt cx="3038415" cy="1372314"/>
          </a:xfrm>
        </p:grpSpPr>
        <p:sp>
          <p:nvSpPr>
            <p:cNvPr id="31" name="Rectangle 30">
              <a:extLst>
                <a:ext uri="{FF2B5EF4-FFF2-40B4-BE49-F238E27FC236}">
                  <a16:creationId xmlns:a16="http://schemas.microsoft.com/office/drawing/2014/main" id="{D4BBB62F-040D-5544-97D9-05C8C80AA73F}"/>
                </a:ext>
              </a:extLst>
            </p:cNvPr>
            <p:cNvSpPr/>
            <p:nvPr/>
          </p:nvSpPr>
          <p:spPr>
            <a:xfrm>
              <a:off x="10208931" y="305022"/>
              <a:ext cx="3020174" cy="1352839"/>
            </a:xfrm>
            <a:prstGeom prst="rect">
              <a:avLst/>
            </a:prstGeom>
            <a:pattFill prst="wdUpDiag">
              <a:fgClr>
                <a:schemeClr val="bg1">
                  <a:lumMod val="85000"/>
                </a:schemeClr>
              </a:fgClr>
              <a:bgClr>
                <a:sysClr val="window" lastClr="FFFFFF"/>
              </a:bgClr>
            </a:patt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32" name="Rectangle 31">
              <a:extLst>
                <a:ext uri="{FF2B5EF4-FFF2-40B4-BE49-F238E27FC236}">
                  <a16:creationId xmlns:a16="http://schemas.microsoft.com/office/drawing/2014/main" id="{12A6B6D0-490F-5947-86AE-71AEE097AD31}"/>
                </a:ext>
              </a:extLst>
            </p:cNvPr>
            <p:cNvSpPr/>
            <p:nvPr/>
          </p:nvSpPr>
          <p:spPr>
            <a:xfrm>
              <a:off x="10190690" y="285547"/>
              <a:ext cx="3020175" cy="13716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grpSp>
      <p:grpSp>
        <p:nvGrpSpPr>
          <p:cNvPr id="22" name="Group 21">
            <a:extLst>
              <a:ext uri="{FF2B5EF4-FFF2-40B4-BE49-F238E27FC236}">
                <a16:creationId xmlns:a16="http://schemas.microsoft.com/office/drawing/2014/main" id="{C92FF702-E2F4-4A4A-9240-83EC124DEB42}"/>
              </a:ext>
            </a:extLst>
          </p:cNvPr>
          <p:cNvGrpSpPr/>
          <p:nvPr/>
        </p:nvGrpSpPr>
        <p:grpSpPr>
          <a:xfrm>
            <a:off x="6233113" y="2852936"/>
            <a:ext cx="2592288" cy="2840213"/>
            <a:chOff x="10188624" y="285547"/>
            <a:chExt cx="3022241" cy="1371600"/>
          </a:xfrm>
        </p:grpSpPr>
        <p:sp>
          <p:nvSpPr>
            <p:cNvPr id="23" name="Rectangle 22">
              <a:extLst>
                <a:ext uri="{FF2B5EF4-FFF2-40B4-BE49-F238E27FC236}">
                  <a16:creationId xmlns:a16="http://schemas.microsoft.com/office/drawing/2014/main" id="{067F6E41-5717-E844-99BF-03321BB3D9BC}"/>
                </a:ext>
              </a:extLst>
            </p:cNvPr>
            <p:cNvSpPr/>
            <p:nvPr/>
          </p:nvSpPr>
          <p:spPr>
            <a:xfrm>
              <a:off x="10188624" y="285547"/>
              <a:ext cx="3020174" cy="1352839"/>
            </a:xfrm>
            <a:prstGeom prst="rect">
              <a:avLst/>
            </a:prstGeom>
            <a:pattFill prst="wdUpDiag">
              <a:fgClr>
                <a:schemeClr val="accent2">
                  <a:lumMod val="20000"/>
                  <a:lumOff val="80000"/>
                </a:schemeClr>
              </a:fgClr>
              <a:bgClr>
                <a:sysClr val="window" lastClr="FFFFFF"/>
              </a:bgClr>
            </a:patt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24" name="Rectangle 23">
              <a:extLst>
                <a:ext uri="{FF2B5EF4-FFF2-40B4-BE49-F238E27FC236}">
                  <a16:creationId xmlns:a16="http://schemas.microsoft.com/office/drawing/2014/main" id="{E69F4B65-3995-E14D-9F2B-C1E027EAB6E6}"/>
                </a:ext>
              </a:extLst>
            </p:cNvPr>
            <p:cNvSpPr/>
            <p:nvPr/>
          </p:nvSpPr>
          <p:spPr>
            <a:xfrm>
              <a:off x="10190690" y="285547"/>
              <a:ext cx="3020175" cy="13716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grpSp>
      <p:sp>
        <p:nvSpPr>
          <p:cNvPr id="4" name="Subtitle 1"/>
          <p:cNvSpPr>
            <a:spLocks noGrp="1"/>
          </p:cNvSpPr>
          <p:nvPr>
            <p:ph type="subTitle" idx="1"/>
          </p:nvPr>
        </p:nvSpPr>
        <p:spPr>
          <a:xfrm>
            <a:off x="251520" y="266547"/>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IO is a “Best Possible” Obfuscation</a:t>
            </a:r>
          </a:p>
        </p:txBody>
      </p:sp>
      <p:sp>
        <p:nvSpPr>
          <p:cNvPr id="3" name="TextBox 2">
            <a:extLst>
              <a:ext uri="{FF2B5EF4-FFF2-40B4-BE49-F238E27FC236}">
                <a16:creationId xmlns:a16="http://schemas.microsoft.com/office/drawing/2014/main" id="{7A2BC0BC-63B7-D141-AC4C-952887CEBB15}"/>
              </a:ext>
            </a:extLst>
          </p:cNvPr>
          <p:cNvSpPr txBox="1"/>
          <p:nvPr/>
        </p:nvSpPr>
        <p:spPr>
          <a:xfrm>
            <a:off x="0" y="908720"/>
            <a:ext cx="9180512" cy="400110"/>
          </a:xfrm>
          <a:prstGeom prst="rect">
            <a:avLst/>
          </a:prstGeom>
          <a:noFill/>
        </p:spPr>
        <p:txBody>
          <a:bodyPr wrap="square" rtlCol="0">
            <a:spAutoFit/>
          </a:bodyPr>
          <a:lstStyle/>
          <a:p>
            <a:r>
              <a:rPr lang="en-US" sz="2000" dirty="0"/>
              <a:t>[Barak-Goldreich-Impagliazzo-Rudich-Sahai-Vadhan-Yang’01, Goldwasser-Rothblum’17] </a:t>
            </a:r>
          </a:p>
        </p:txBody>
      </p:sp>
      <p:grpSp>
        <p:nvGrpSpPr>
          <p:cNvPr id="2" name="Group 1">
            <a:extLst>
              <a:ext uri="{FF2B5EF4-FFF2-40B4-BE49-F238E27FC236}">
                <a16:creationId xmlns:a16="http://schemas.microsoft.com/office/drawing/2014/main" id="{FA696128-DA53-E04E-A2C5-C34815FDB8AE}"/>
              </a:ext>
            </a:extLst>
          </p:cNvPr>
          <p:cNvGrpSpPr/>
          <p:nvPr/>
        </p:nvGrpSpPr>
        <p:grpSpPr>
          <a:xfrm>
            <a:off x="181578" y="1900752"/>
            <a:ext cx="3038415" cy="4050636"/>
            <a:chOff x="10190690" y="285547"/>
            <a:chExt cx="3038415" cy="1372314"/>
          </a:xfrm>
        </p:grpSpPr>
        <p:sp>
          <p:nvSpPr>
            <p:cNvPr id="12" name="Rectangle 11">
              <a:extLst>
                <a:ext uri="{FF2B5EF4-FFF2-40B4-BE49-F238E27FC236}">
                  <a16:creationId xmlns:a16="http://schemas.microsoft.com/office/drawing/2014/main" id="{18105C38-756A-2843-97A3-9C309F905351}"/>
                </a:ext>
              </a:extLst>
            </p:cNvPr>
            <p:cNvSpPr/>
            <p:nvPr/>
          </p:nvSpPr>
          <p:spPr>
            <a:xfrm>
              <a:off x="10208931" y="305022"/>
              <a:ext cx="3020174" cy="1352839"/>
            </a:xfrm>
            <a:prstGeom prst="rect">
              <a:avLst/>
            </a:prstGeom>
            <a:pattFill prst="wdUpDiag">
              <a:fgClr>
                <a:schemeClr val="bg1">
                  <a:lumMod val="85000"/>
                </a:schemeClr>
              </a:fgClr>
              <a:bgClr>
                <a:sysClr val="window" lastClr="FFFFFF"/>
              </a:bgClr>
            </a:patt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16" name="Rectangle 15">
              <a:extLst>
                <a:ext uri="{FF2B5EF4-FFF2-40B4-BE49-F238E27FC236}">
                  <a16:creationId xmlns:a16="http://schemas.microsoft.com/office/drawing/2014/main" id="{BE14EEC3-8B2D-CE46-BF51-3A5903A7F829}"/>
                </a:ext>
              </a:extLst>
            </p:cNvPr>
            <p:cNvSpPr/>
            <p:nvPr/>
          </p:nvSpPr>
          <p:spPr>
            <a:xfrm>
              <a:off x="10190690" y="285547"/>
              <a:ext cx="3020175" cy="13716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DF4C00B-7003-CD49-8AE1-6FF6E494B395}"/>
                  </a:ext>
                </a:extLst>
              </p:cNvPr>
              <p:cNvSpPr txBox="1"/>
              <p:nvPr/>
            </p:nvSpPr>
            <p:spPr>
              <a:xfrm>
                <a:off x="6656952" y="3988219"/>
                <a:ext cx="1808409" cy="1384995"/>
              </a:xfrm>
              <a:prstGeom prst="rect">
                <a:avLst/>
              </a:prstGeom>
              <a:noFill/>
              <a:ln w="57150">
                <a:solidFill>
                  <a:sysClr val="windowText" lastClr="000000"/>
                </a:solidFill>
              </a:ln>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en-US" sz="2800" b="1" i="1" u="none" strike="noStrike" kern="0" cap="none" spc="0" normalizeH="0" baseline="0" noProof="0" dirty="0">
                  <a:ln>
                    <a:noFill/>
                  </a:ln>
                  <a:solidFill>
                    <a:prstClr val="black"/>
                  </a:solidFill>
                  <a:effectLst/>
                  <a:uLnTx/>
                  <a:uFillTx/>
                  <a:latin typeface="Cambria Math" panose="02040503050406030204" pitchFamily="18" charset="0"/>
                </a:endParaRPr>
              </a:p>
              <a:p>
                <a:pPr marL="0" marR="0" lvl="0" indent="0" defTabSz="91440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sz="2800" b="1" i="0" u="none" strike="noStrike" kern="0" cap="none" spc="0" normalizeH="0" baseline="0" noProof="0" smtClean="0">
                          <a:ln>
                            <a:noFill/>
                          </a:ln>
                          <a:solidFill>
                            <a:schemeClr val="tx1"/>
                          </a:solidFill>
                          <a:effectLst/>
                          <a:uLnTx/>
                          <a:uFillTx/>
                          <a:latin typeface="Cambria Math" panose="02040503050406030204" pitchFamily="18" charset="0"/>
                        </a:rPr>
                        <m:t>𝐂𝐢𝐫𝐜𝐮𝐢𝐭</m:t>
                      </m:r>
                      <m:r>
                        <a:rPr kumimoji="0" lang="en-US" sz="2800" b="1" i="0" u="none" strike="noStrike" kern="0" cap="none" spc="0" normalizeH="0" baseline="0" noProof="0" smtClean="0">
                          <a:ln>
                            <a:noFill/>
                          </a:ln>
                          <a:solidFill>
                            <a:schemeClr val="tx1"/>
                          </a:solidFill>
                          <a:effectLst/>
                          <a:uLnTx/>
                          <a:uFillTx/>
                          <a:latin typeface="Cambria Math" panose="02040503050406030204" pitchFamily="18" charset="0"/>
                        </a:rPr>
                        <m:t> </m:t>
                      </m:r>
                      <m:r>
                        <a:rPr kumimoji="0" lang="en-US" sz="2800" b="1" i="0" u="none" strike="noStrike" kern="0" cap="none" spc="0" normalizeH="0" baseline="0" noProof="0" smtClean="0">
                          <a:ln>
                            <a:noFill/>
                          </a:ln>
                          <a:solidFill>
                            <a:schemeClr val="tx1"/>
                          </a:solidFill>
                          <a:effectLst/>
                          <a:uLnTx/>
                          <a:uFillTx/>
                          <a:latin typeface="Cambria Math" panose="02040503050406030204" pitchFamily="18" charset="0"/>
                        </a:rPr>
                        <m:t>𝐂</m:t>
                      </m:r>
                    </m:oMath>
                  </m:oMathPara>
                </a14:m>
                <a:endParaRPr kumimoji="0" lang="en-US" sz="2800" b="0" u="none" strike="noStrike" kern="0" cap="none" spc="0" normalizeH="0" baseline="0" noProof="0" dirty="0">
                  <a:ln>
                    <a:noFill/>
                  </a:ln>
                  <a:solidFill>
                    <a:schemeClr val="tx1"/>
                  </a:solidFill>
                  <a:effectLst/>
                  <a:uLnTx/>
                  <a:uFillTx/>
                  <a:latin typeface="Century Gothic"/>
                </a:endParaRPr>
              </a:p>
            </p:txBody>
          </p:sp>
        </mc:Choice>
        <mc:Fallback xmlns="">
          <p:sp>
            <p:nvSpPr>
              <p:cNvPr id="17" name="TextBox 16">
                <a:extLst>
                  <a:ext uri="{FF2B5EF4-FFF2-40B4-BE49-F238E27FC236}">
                    <a16:creationId xmlns:a16="http://schemas.microsoft.com/office/drawing/2014/main" id="{9DF4C00B-7003-CD49-8AE1-6FF6E494B395}"/>
                  </a:ext>
                </a:extLst>
              </p:cNvPr>
              <p:cNvSpPr txBox="1">
                <a:spLocks noRot="1" noChangeAspect="1" noMove="1" noResize="1" noEditPoints="1" noAdjustHandles="1" noChangeArrowheads="1" noChangeShapeType="1" noTextEdit="1"/>
              </p:cNvSpPr>
              <p:nvPr/>
            </p:nvSpPr>
            <p:spPr>
              <a:xfrm>
                <a:off x="6656952" y="3988219"/>
                <a:ext cx="1808409" cy="1384995"/>
              </a:xfrm>
              <a:prstGeom prst="rect">
                <a:avLst/>
              </a:prstGeom>
              <a:blipFill>
                <a:blip r:embed="rId3"/>
                <a:stretch>
                  <a:fillRect/>
                </a:stretch>
              </a:blipFill>
              <a:ln w="57150">
                <a:solidFill>
                  <a:sysClr val="windowText" lastClr="0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E3655F1-8ACC-3F49-A1C9-26EA6148AC99}"/>
                  </a:ext>
                </a:extLst>
              </p:cNvPr>
              <p:cNvSpPr txBox="1"/>
              <p:nvPr/>
            </p:nvSpPr>
            <p:spPr>
              <a:xfrm>
                <a:off x="3146424" y="3265750"/>
                <a:ext cx="2849100" cy="1631216"/>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4400" i="1" smtClean="0">
                              <a:solidFill>
                                <a:prstClr val="black"/>
                              </a:solidFill>
                              <a:latin typeface="Cambria Math" panose="02040503050406030204" pitchFamily="18" charset="0"/>
                            </a:rPr>
                          </m:ctrlPr>
                        </m:sSubPr>
                        <m:e>
                          <m:r>
                            <a:rPr lang="en-US" sz="4400" i="1" smtClean="0">
                              <a:solidFill>
                                <a:prstClr val="black"/>
                              </a:solidFill>
                              <a:latin typeface="Cambria Math"/>
                            </a:rPr>
                            <m:t>≈</m:t>
                          </m:r>
                        </m:e>
                        <m:sub/>
                      </m:sSub>
                    </m:oMath>
                  </m:oMathPara>
                </a14:m>
                <a:endParaRPr lang="en-US" sz="4400" dirty="0">
                  <a:solidFill>
                    <a:prstClr val="black"/>
                  </a:solidFill>
                  <a:latin typeface="Century Gothic"/>
                </a:endParaRPr>
              </a:p>
              <a:p>
                <a:pPr algn="ctr"/>
                <a:r>
                  <a:rPr lang="en-US" sz="2800" dirty="0">
                    <a:solidFill>
                      <a:prstClr val="black"/>
                    </a:solidFill>
                  </a:rPr>
                  <a:t>(comp. indistinguishable)</a:t>
                </a:r>
              </a:p>
            </p:txBody>
          </p:sp>
        </mc:Choice>
        <mc:Fallback xmlns="">
          <p:sp>
            <p:nvSpPr>
              <p:cNvPr id="18" name="TextBox 17">
                <a:extLst>
                  <a:ext uri="{FF2B5EF4-FFF2-40B4-BE49-F238E27FC236}">
                    <a16:creationId xmlns:a16="http://schemas.microsoft.com/office/drawing/2014/main" id="{1E3655F1-8ACC-3F49-A1C9-26EA6148AC99}"/>
                  </a:ext>
                </a:extLst>
              </p:cNvPr>
              <p:cNvSpPr txBox="1">
                <a:spLocks noRot="1" noChangeAspect="1" noMove="1" noResize="1" noEditPoints="1" noAdjustHandles="1" noChangeArrowheads="1" noChangeShapeType="1" noTextEdit="1"/>
              </p:cNvSpPr>
              <p:nvPr/>
            </p:nvSpPr>
            <p:spPr>
              <a:xfrm>
                <a:off x="3146424" y="3265750"/>
                <a:ext cx="2849100" cy="1631216"/>
              </a:xfrm>
              <a:prstGeom prst="rect">
                <a:avLst/>
              </a:prstGeom>
              <a:blipFill>
                <a:blip r:embed="rId4"/>
                <a:stretch>
                  <a:fillRect l="-2222" r="-2222" b="-8462"/>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5D485C7C-50C5-CD42-B3CF-83ADD92CF6D9}"/>
              </a:ext>
            </a:extLst>
          </p:cNvPr>
          <p:cNvSpPr/>
          <p:nvPr/>
        </p:nvSpPr>
        <p:spPr>
          <a:xfrm>
            <a:off x="6282817" y="2776895"/>
            <a:ext cx="2468945" cy="1143070"/>
          </a:xfrm>
          <a:prstGeom prst="rect">
            <a:avLst/>
          </a:prstGeom>
        </p:spPr>
        <p:txBody>
          <a:bodyPr wrap="none">
            <a:spAutoFit/>
          </a:bodyPr>
          <a:lstStyle/>
          <a:p>
            <a:pPr lvl="0" algn="ctr">
              <a:lnSpc>
                <a:spcPct val="150000"/>
              </a:lnSpc>
              <a:defRPr/>
            </a:pPr>
            <a:r>
              <a:rPr lang="en-US" sz="2400" b="1" kern="0" dirty="0">
                <a:solidFill>
                  <a:srgbClr val="FF0000"/>
                </a:solidFill>
              </a:rPr>
              <a:t>Best Possible </a:t>
            </a:r>
            <a:r>
              <a:rPr lang="en-US" sz="2400" b="1" kern="0" dirty="0" err="1">
                <a:solidFill>
                  <a:srgbClr val="FF0000"/>
                </a:solidFill>
              </a:rPr>
              <a:t>Obf</a:t>
            </a:r>
            <a:r>
              <a:rPr lang="en-US" sz="2400" b="1" kern="0" dirty="0">
                <a:solidFill>
                  <a:srgbClr val="FF0000"/>
                </a:solidFill>
              </a:rPr>
              <a:t> </a:t>
            </a:r>
            <a:br>
              <a:rPr lang="en-US" sz="2400" b="1" kern="0" dirty="0">
                <a:solidFill>
                  <a:srgbClr val="FF0000"/>
                </a:solidFill>
              </a:rPr>
            </a:br>
            <a:r>
              <a:rPr lang="en-US" sz="2400" b="1" kern="0" dirty="0">
                <a:solidFill>
                  <a:srgbClr val="FF0000"/>
                </a:solidFill>
              </a:rPr>
              <a:t>(ca. 2100)</a:t>
            </a:r>
          </a:p>
        </p:txBody>
      </p:sp>
      <p:grpSp>
        <p:nvGrpSpPr>
          <p:cNvPr id="26" name="Group 25">
            <a:extLst>
              <a:ext uri="{FF2B5EF4-FFF2-40B4-BE49-F238E27FC236}">
                <a16:creationId xmlns:a16="http://schemas.microsoft.com/office/drawing/2014/main" id="{3B68613F-FC1A-7144-A430-FC03FFFFF0F5}"/>
              </a:ext>
            </a:extLst>
          </p:cNvPr>
          <p:cNvGrpSpPr/>
          <p:nvPr/>
        </p:nvGrpSpPr>
        <p:grpSpPr>
          <a:xfrm>
            <a:off x="398889" y="2776895"/>
            <a:ext cx="2532476" cy="2840213"/>
            <a:chOff x="10188624" y="285547"/>
            <a:chExt cx="3022241" cy="1371600"/>
          </a:xfrm>
          <a:solidFill>
            <a:schemeClr val="bg1"/>
          </a:solidFill>
        </p:grpSpPr>
        <p:sp>
          <p:nvSpPr>
            <p:cNvPr id="27" name="Rectangle 26">
              <a:extLst>
                <a:ext uri="{FF2B5EF4-FFF2-40B4-BE49-F238E27FC236}">
                  <a16:creationId xmlns:a16="http://schemas.microsoft.com/office/drawing/2014/main" id="{DB52C3C1-F282-B849-8154-6574F3761B29}"/>
                </a:ext>
              </a:extLst>
            </p:cNvPr>
            <p:cNvSpPr/>
            <p:nvPr/>
          </p:nvSpPr>
          <p:spPr>
            <a:xfrm>
              <a:off x="10188624" y="285547"/>
              <a:ext cx="3020174" cy="1352839"/>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sp>
          <p:nvSpPr>
            <p:cNvPr id="28" name="Rectangle 27">
              <a:extLst>
                <a:ext uri="{FF2B5EF4-FFF2-40B4-BE49-F238E27FC236}">
                  <a16:creationId xmlns:a16="http://schemas.microsoft.com/office/drawing/2014/main" id="{A7BD9262-252A-5646-B525-D02EECBBDB2D}"/>
                </a:ext>
              </a:extLst>
            </p:cNvPr>
            <p:cNvSpPr/>
            <p:nvPr/>
          </p:nvSpPr>
          <p:spPr>
            <a:xfrm>
              <a:off x="10190690" y="285547"/>
              <a:ext cx="3020175" cy="1371600"/>
            </a:xfrm>
            <a:prstGeom prst="rect">
              <a:avLst/>
            </a:prstGeom>
            <a:grp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715C489-821A-7F42-8E7E-C3CD96DD9062}"/>
                  </a:ext>
                </a:extLst>
              </p:cNvPr>
              <p:cNvSpPr txBox="1"/>
              <p:nvPr/>
            </p:nvSpPr>
            <p:spPr>
              <a:xfrm>
                <a:off x="692161" y="3988220"/>
                <a:ext cx="1863615" cy="1384995"/>
              </a:xfrm>
              <a:prstGeom prst="rect">
                <a:avLst/>
              </a:prstGeom>
              <a:noFill/>
              <a:ln w="57150">
                <a:solidFill>
                  <a:sysClr val="windowText" lastClr="000000"/>
                </a:solidFill>
              </a:ln>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en-US" sz="2800" b="1" i="1" u="none" strike="noStrike" kern="0" cap="none" spc="0" normalizeH="0" baseline="0" noProof="0" dirty="0">
                  <a:ln>
                    <a:noFill/>
                  </a:ln>
                  <a:solidFill>
                    <a:prstClr val="black"/>
                  </a:solidFill>
                  <a:effectLst/>
                  <a:uLnTx/>
                  <a:uFillTx/>
                  <a:latin typeface="Cambria Math" panose="02040503050406030204" pitchFamily="18" charset="0"/>
                </a:endParaRPr>
              </a:p>
              <a:p>
                <a:pPr marL="0" marR="0" lvl="0" indent="0" defTabSz="91440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sz="2800" b="1" i="0" u="none" strike="noStrike" kern="0" cap="none" spc="0" normalizeH="0" baseline="0" noProof="0" smtClean="0">
                          <a:ln>
                            <a:noFill/>
                          </a:ln>
                          <a:solidFill>
                            <a:schemeClr val="tx1"/>
                          </a:solidFill>
                          <a:effectLst/>
                          <a:uLnTx/>
                          <a:uFillTx/>
                          <a:latin typeface="Cambria Math" panose="02040503050406030204" pitchFamily="18" charset="0"/>
                        </a:rPr>
                        <m:t>𝐂𝐢𝐫𝐜𝐮𝐢𝐭</m:t>
                      </m:r>
                      <m:r>
                        <a:rPr kumimoji="0" lang="en-US" sz="2800" b="1" i="0" u="none" strike="noStrike" kern="0" cap="none" spc="0" normalizeH="0" baseline="0" noProof="0" smtClean="0">
                          <a:ln>
                            <a:noFill/>
                          </a:ln>
                          <a:solidFill>
                            <a:schemeClr val="tx1"/>
                          </a:solidFill>
                          <a:effectLst/>
                          <a:uLnTx/>
                          <a:uFillTx/>
                          <a:latin typeface="Cambria Math" panose="02040503050406030204" pitchFamily="18" charset="0"/>
                        </a:rPr>
                        <m:t> </m:t>
                      </m:r>
                      <m:r>
                        <a:rPr kumimoji="0" lang="en-US" sz="2800" b="1" i="0" u="none" strike="noStrike" kern="0" cap="none" spc="0" normalizeH="0" baseline="0" noProof="0" smtClean="0">
                          <a:ln>
                            <a:noFill/>
                          </a:ln>
                          <a:solidFill>
                            <a:schemeClr val="tx1"/>
                          </a:solidFill>
                          <a:effectLst/>
                          <a:uLnTx/>
                          <a:uFillTx/>
                          <a:latin typeface="Cambria Math" panose="02040503050406030204" pitchFamily="18" charset="0"/>
                        </a:rPr>
                        <m:t>𝐂</m:t>
                      </m:r>
                    </m:oMath>
                  </m:oMathPara>
                </a14:m>
                <a:endParaRPr kumimoji="0" lang="en-US" sz="2800" b="0" u="none" strike="noStrike" kern="0" cap="none" spc="0" normalizeH="0" baseline="0" noProof="0" dirty="0">
                  <a:ln>
                    <a:noFill/>
                  </a:ln>
                  <a:solidFill>
                    <a:schemeClr val="tx1"/>
                  </a:solidFill>
                  <a:effectLst/>
                  <a:uLnTx/>
                  <a:uFillTx/>
                  <a:latin typeface="Century Gothic"/>
                </a:endParaRPr>
              </a:p>
            </p:txBody>
          </p:sp>
        </mc:Choice>
        <mc:Fallback xmlns="">
          <p:sp>
            <p:nvSpPr>
              <p:cNvPr id="21" name="TextBox 20">
                <a:extLst>
                  <a:ext uri="{FF2B5EF4-FFF2-40B4-BE49-F238E27FC236}">
                    <a16:creationId xmlns:a16="http://schemas.microsoft.com/office/drawing/2014/main" id="{0715C489-821A-7F42-8E7E-C3CD96DD9062}"/>
                  </a:ext>
                </a:extLst>
              </p:cNvPr>
              <p:cNvSpPr txBox="1">
                <a:spLocks noRot="1" noChangeAspect="1" noMove="1" noResize="1" noEditPoints="1" noAdjustHandles="1" noChangeArrowheads="1" noChangeShapeType="1" noTextEdit="1"/>
              </p:cNvSpPr>
              <p:nvPr/>
            </p:nvSpPr>
            <p:spPr>
              <a:xfrm>
                <a:off x="692161" y="3988220"/>
                <a:ext cx="1863615" cy="1384995"/>
              </a:xfrm>
              <a:prstGeom prst="rect">
                <a:avLst/>
              </a:prstGeom>
              <a:blipFill>
                <a:blip r:embed="rId5"/>
                <a:stretch>
                  <a:fillRect/>
                </a:stretch>
              </a:blipFill>
              <a:ln w="57150">
                <a:solidFill>
                  <a:sysClr val="windowText" lastClr="000000"/>
                </a:solidFill>
              </a:ln>
            </p:spPr>
            <p:txBody>
              <a:bodyPr/>
              <a:lstStyle/>
              <a:p>
                <a:r>
                  <a:rPr lang="en-US">
                    <a:noFill/>
                  </a:rPr>
                  <a:t> </a:t>
                </a:r>
              </a:p>
            </p:txBody>
          </p:sp>
        </mc:Fallback>
      </mc:AlternateContent>
      <p:sp>
        <p:nvSpPr>
          <p:cNvPr id="29" name="Rectangle 28">
            <a:extLst>
              <a:ext uri="{FF2B5EF4-FFF2-40B4-BE49-F238E27FC236}">
                <a16:creationId xmlns:a16="http://schemas.microsoft.com/office/drawing/2014/main" id="{F5519CC9-DE2D-EA4E-92CF-A9C665379D15}"/>
              </a:ext>
            </a:extLst>
          </p:cNvPr>
          <p:cNvSpPr/>
          <p:nvPr/>
        </p:nvSpPr>
        <p:spPr>
          <a:xfrm>
            <a:off x="1153326" y="2693228"/>
            <a:ext cx="1064715" cy="494431"/>
          </a:xfrm>
          <a:prstGeom prst="rect">
            <a:avLst/>
          </a:prstGeom>
        </p:spPr>
        <p:txBody>
          <a:bodyPr wrap="none">
            <a:spAutoFit/>
          </a:bodyPr>
          <a:lstStyle/>
          <a:p>
            <a:pPr lvl="0">
              <a:lnSpc>
                <a:spcPct val="150000"/>
              </a:lnSpc>
              <a:defRPr/>
            </a:pPr>
            <a:r>
              <a:rPr lang="en-US" sz="2000" b="1" kern="0" dirty="0">
                <a:latin typeface="Century Gothic"/>
              </a:rPr>
              <a:t>Pad(C)</a:t>
            </a:r>
          </a:p>
        </p:txBody>
      </p:sp>
      <p:sp>
        <p:nvSpPr>
          <p:cNvPr id="33" name="TextBox 32">
            <a:extLst>
              <a:ext uri="{FF2B5EF4-FFF2-40B4-BE49-F238E27FC236}">
                <a16:creationId xmlns:a16="http://schemas.microsoft.com/office/drawing/2014/main" id="{A13729AD-3E9D-7A42-97DF-0BC97641FCFB}"/>
              </a:ext>
            </a:extLst>
          </p:cNvPr>
          <p:cNvSpPr txBox="1"/>
          <p:nvPr/>
        </p:nvSpPr>
        <p:spPr>
          <a:xfrm>
            <a:off x="3128703" y="5023152"/>
            <a:ext cx="2849100" cy="523220"/>
          </a:xfrm>
          <a:prstGeom prst="rect">
            <a:avLst/>
          </a:prstGeom>
          <a:noFill/>
        </p:spPr>
        <p:txBody>
          <a:bodyPr wrap="square" rtlCol="0">
            <a:spAutoFit/>
          </a:bodyPr>
          <a:lstStyle/>
          <a:p>
            <a:pPr algn="ctr"/>
            <a:r>
              <a:rPr lang="en-US" sz="2800" dirty="0">
                <a:solidFill>
                  <a:prstClr val="black"/>
                </a:solidFill>
              </a:rPr>
              <a:t>(as secure as)</a:t>
            </a:r>
          </a:p>
        </p:txBody>
      </p:sp>
      <p:sp>
        <p:nvSpPr>
          <p:cNvPr id="34" name="Rectangle 33">
            <a:extLst>
              <a:ext uri="{FF2B5EF4-FFF2-40B4-BE49-F238E27FC236}">
                <a16:creationId xmlns:a16="http://schemas.microsoft.com/office/drawing/2014/main" id="{9F205FDF-2076-8D42-899B-55C9A11255A0}"/>
              </a:ext>
            </a:extLst>
          </p:cNvPr>
          <p:cNvSpPr/>
          <p:nvPr/>
        </p:nvSpPr>
        <p:spPr>
          <a:xfrm>
            <a:off x="890046" y="1862175"/>
            <a:ext cx="1547218" cy="494431"/>
          </a:xfrm>
          <a:prstGeom prst="rect">
            <a:avLst/>
          </a:prstGeom>
        </p:spPr>
        <p:txBody>
          <a:bodyPr wrap="none">
            <a:spAutoFit/>
          </a:bodyPr>
          <a:lstStyle/>
          <a:p>
            <a:pPr lvl="0">
              <a:lnSpc>
                <a:spcPct val="150000"/>
              </a:lnSpc>
              <a:defRPr/>
            </a:pPr>
            <a:r>
              <a:rPr lang="en-US" sz="2000" b="1" kern="0" dirty="0">
                <a:latin typeface="Century Gothic"/>
              </a:rPr>
              <a:t>IO(Pad(C))</a:t>
            </a:r>
          </a:p>
        </p:txBody>
      </p:sp>
      <p:sp>
        <p:nvSpPr>
          <p:cNvPr id="35" name="Rectangle 34">
            <a:extLst>
              <a:ext uri="{FF2B5EF4-FFF2-40B4-BE49-F238E27FC236}">
                <a16:creationId xmlns:a16="http://schemas.microsoft.com/office/drawing/2014/main" id="{C128BB49-7894-1040-86D1-88EEA5E5798E}"/>
              </a:ext>
            </a:extLst>
          </p:cNvPr>
          <p:cNvSpPr/>
          <p:nvPr/>
        </p:nvSpPr>
        <p:spPr>
          <a:xfrm>
            <a:off x="6752800" y="1894165"/>
            <a:ext cx="1571264" cy="494431"/>
          </a:xfrm>
          <a:prstGeom prst="rect">
            <a:avLst/>
          </a:prstGeom>
        </p:spPr>
        <p:txBody>
          <a:bodyPr wrap="none">
            <a:spAutoFit/>
          </a:bodyPr>
          <a:lstStyle/>
          <a:p>
            <a:pPr lvl="0">
              <a:lnSpc>
                <a:spcPct val="150000"/>
              </a:lnSpc>
              <a:defRPr/>
            </a:pPr>
            <a:r>
              <a:rPr lang="en-US" sz="2000" b="1" kern="0" dirty="0">
                <a:latin typeface="Century Gothic"/>
              </a:rPr>
              <a:t>IO(BPO(C))</a:t>
            </a:r>
          </a:p>
        </p:txBody>
      </p:sp>
    </p:spTree>
    <p:extLst>
      <p:ext uri="{BB962C8B-B14F-4D97-AF65-F5344CB8AC3E}">
        <p14:creationId xmlns:p14="http://schemas.microsoft.com/office/powerpoint/2010/main" val="27676549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p:bldP spid="29" grpId="0"/>
      <p:bldP spid="33" grpId="0"/>
      <p:bldP spid="34" grpId="0"/>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a:spLocks noGrp="1"/>
          </p:cNvSpPr>
          <p:nvPr>
            <p:ph type="subTitle" idx="1"/>
          </p:nvPr>
        </p:nvSpPr>
        <p:spPr>
          <a:xfrm>
            <a:off x="251520" y="266547"/>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More Theorems on IO</a:t>
            </a:r>
          </a:p>
        </p:txBody>
      </p:sp>
      <p:sp>
        <p:nvSpPr>
          <p:cNvPr id="5" name="Rectangle 4">
            <a:extLst>
              <a:ext uri="{FF2B5EF4-FFF2-40B4-BE49-F238E27FC236}">
                <a16:creationId xmlns:a16="http://schemas.microsoft.com/office/drawing/2014/main" id="{E89E5512-4677-CB40-9CCF-E8FCE1C6783C}"/>
              </a:ext>
            </a:extLst>
          </p:cNvPr>
          <p:cNvSpPr/>
          <p:nvPr/>
        </p:nvSpPr>
        <p:spPr>
          <a:xfrm>
            <a:off x="415208" y="1353542"/>
            <a:ext cx="8765304" cy="523220"/>
          </a:xfrm>
          <a:prstGeom prst="rect">
            <a:avLst/>
          </a:prstGeom>
        </p:spPr>
        <p:txBody>
          <a:bodyPr wrap="square">
            <a:spAutoFit/>
          </a:bodyPr>
          <a:lstStyle/>
          <a:p>
            <a:r>
              <a:rPr lang="en-US" sz="2800" b="1" dirty="0">
                <a:solidFill>
                  <a:prstClr val="black"/>
                </a:solidFill>
                <a:ea typeface="Cambria Math" panose="02040503050406030204" pitchFamily="18" charset="0"/>
              </a:rPr>
              <a:t>If Perfect (even Statistical) IO exists, then PH collapses.</a:t>
            </a:r>
            <a:endParaRPr lang="en-US" sz="2800" b="1" dirty="0"/>
          </a:p>
        </p:txBody>
      </p:sp>
      <p:sp>
        <p:nvSpPr>
          <p:cNvPr id="6" name="TextBox 5">
            <a:extLst>
              <a:ext uri="{FF2B5EF4-FFF2-40B4-BE49-F238E27FC236}">
                <a16:creationId xmlns:a16="http://schemas.microsoft.com/office/drawing/2014/main" id="{DDF428AD-6B03-714F-B7B2-AEA755D7B338}"/>
              </a:ext>
            </a:extLst>
          </p:cNvPr>
          <p:cNvSpPr txBox="1"/>
          <p:nvPr/>
        </p:nvSpPr>
        <p:spPr>
          <a:xfrm>
            <a:off x="755576" y="1876762"/>
            <a:ext cx="3528392" cy="400110"/>
          </a:xfrm>
          <a:prstGeom prst="rect">
            <a:avLst/>
          </a:prstGeom>
          <a:noFill/>
        </p:spPr>
        <p:txBody>
          <a:bodyPr wrap="square" rtlCol="0">
            <a:spAutoFit/>
          </a:bodyPr>
          <a:lstStyle/>
          <a:p>
            <a:r>
              <a:rPr lang="en-US" sz="2000" dirty="0"/>
              <a:t>[Goldwasser-Rothblum’07]</a:t>
            </a:r>
          </a:p>
        </p:txBody>
      </p:sp>
      <p:sp>
        <p:nvSpPr>
          <p:cNvPr id="7" name="Rectangle 6">
            <a:extLst>
              <a:ext uri="{FF2B5EF4-FFF2-40B4-BE49-F238E27FC236}">
                <a16:creationId xmlns:a16="http://schemas.microsoft.com/office/drawing/2014/main" id="{A0B5CE9E-0AFF-3A4C-B160-CD870E8BD505}"/>
              </a:ext>
            </a:extLst>
          </p:cNvPr>
          <p:cNvSpPr/>
          <p:nvPr/>
        </p:nvSpPr>
        <p:spPr>
          <a:xfrm>
            <a:off x="395536" y="2761764"/>
            <a:ext cx="8765304" cy="523220"/>
          </a:xfrm>
          <a:prstGeom prst="rect">
            <a:avLst/>
          </a:prstGeom>
        </p:spPr>
        <p:txBody>
          <a:bodyPr wrap="square">
            <a:spAutoFit/>
          </a:bodyPr>
          <a:lstStyle/>
          <a:p>
            <a:r>
              <a:rPr lang="en-US" sz="2800" b="1" dirty="0">
                <a:solidFill>
                  <a:prstClr val="black"/>
                </a:solidFill>
                <a:ea typeface="Cambria Math" panose="02040503050406030204" pitchFamily="18" charset="0"/>
              </a:rPr>
              <a:t>IO is equivalent to VBB with an unbounded simulator.</a:t>
            </a:r>
            <a:endParaRPr lang="en-US" sz="2800" b="1" dirty="0"/>
          </a:p>
        </p:txBody>
      </p:sp>
      <p:sp>
        <p:nvSpPr>
          <p:cNvPr id="9" name="Rectangle 8">
            <a:extLst>
              <a:ext uri="{FF2B5EF4-FFF2-40B4-BE49-F238E27FC236}">
                <a16:creationId xmlns:a16="http://schemas.microsoft.com/office/drawing/2014/main" id="{229ACAE6-C5E1-E348-AECA-9F68973BE227}"/>
              </a:ext>
            </a:extLst>
          </p:cNvPr>
          <p:cNvSpPr/>
          <p:nvPr/>
        </p:nvSpPr>
        <p:spPr>
          <a:xfrm>
            <a:off x="395536" y="3861048"/>
            <a:ext cx="8765304" cy="523220"/>
          </a:xfrm>
          <a:prstGeom prst="rect">
            <a:avLst/>
          </a:prstGeom>
        </p:spPr>
        <p:txBody>
          <a:bodyPr wrap="square">
            <a:spAutoFit/>
          </a:bodyPr>
          <a:lstStyle/>
          <a:p>
            <a:r>
              <a:rPr lang="en-US" sz="2800" b="1" dirty="0">
                <a:solidFill>
                  <a:prstClr val="black"/>
                </a:solidFill>
                <a:ea typeface="Cambria Math" panose="02040503050406030204" pitchFamily="18" charset="0"/>
              </a:rPr>
              <a:t>“Mildly compressing” IO + “standard crypto” implies IO.</a:t>
            </a:r>
            <a:endParaRPr lang="en-US" sz="2800" b="1" dirty="0"/>
          </a:p>
        </p:txBody>
      </p:sp>
      <p:sp>
        <p:nvSpPr>
          <p:cNvPr id="12" name="TextBox 11">
            <a:extLst>
              <a:ext uri="{FF2B5EF4-FFF2-40B4-BE49-F238E27FC236}">
                <a16:creationId xmlns:a16="http://schemas.microsoft.com/office/drawing/2014/main" id="{36DE37D6-4859-414E-B735-BEFC34D222EC}"/>
              </a:ext>
            </a:extLst>
          </p:cNvPr>
          <p:cNvSpPr txBox="1"/>
          <p:nvPr/>
        </p:nvSpPr>
        <p:spPr>
          <a:xfrm>
            <a:off x="755576" y="4421143"/>
            <a:ext cx="6192688" cy="400110"/>
          </a:xfrm>
          <a:prstGeom prst="rect">
            <a:avLst/>
          </a:prstGeom>
          <a:noFill/>
        </p:spPr>
        <p:txBody>
          <a:bodyPr wrap="square" rtlCol="0">
            <a:spAutoFit/>
          </a:bodyPr>
          <a:lstStyle/>
          <a:p>
            <a:r>
              <a:rPr lang="en-US" sz="2000" dirty="0"/>
              <a:t>[Ananth-Jain’15, Bitansky-</a:t>
            </a:r>
            <a:r>
              <a:rPr lang="en-US" sz="2000" b="1" dirty="0">
                <a:solidFill>
                  <a:srgbClr val="FF0000"/>
                </a:solidFill>
              </a:rPr>
              <a:t>V</a:t>
            </a:r>
            <a:r>
              <a:rPr lang="en-US" sz="2000" dirty="0"/>
              <a:t>.’15, Lin-Pass-Seth-Telang’16]</a:t>
            </a:r>
          </a:p>
        </p:txBody>
      </p:sp>
      <p:sp>
        <p:nvSpPr>
          <p:cNvPr id="13" name="Rectangle 12">
            <a:extLst>
              <a:ext uri="{FF2B5EF4-FFF2-40B4-BE49-F238E27FC236}">
                <a16:creationId xmlns:a16="http://schemas.microsoft.com/office/drawing/2014/main" id="{926E079E-A1D4-F542-A29E-6C781B63AEAC}"/>
              </a:ext>
            </a:extLst>
          </p:cNvPr>
          <p:cNvSpPr/>
          <p:nvPr/>
        </p:nvSpPr>
        <p:spPr>
          <a:xfrm>
            <a:off x="775248" y="4798426"/>
            <a:ext cx="8765304" cy="523220"/>
          </a:xfrm>
          <a:prstGeom prst="rect">
            <a:avLst/>
          </a:prstGeom>
        </p:spPr>
        <p:txBody>
          <a:bodyPr wrap="square">
            <a:spAutoFit/>
          </a:bodyPr>
          <a:lstStyle/>
          <a:p>
            <a:r>
              <a:rPr lang="en-US" sz="2800" b="1" dirty="0">
                <a:solidFill>
                  <a:prstClr val="black"/>
                </a:solidFill>
                <a:ea typeface="Cambria Math" panose="02040503050406030204" pitchFamily="18" charset="0"/>
              </a:rPr>
              <a:t>XIO is IO with two relaxations:</a:t>
            </a:r>
            <a:endParaRPr lang="en-US" sz="2800" b="1" dirty="0"/>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24EBD8C-93AC-8143-921B-866231A66A90}"/>
                  </a:ext>
                </a:extLst>
              </p:cNvPr>
              <p:cNvSpPr/>
              <p:nvPr/>
            </p:nvSpPr>
            <p:spPr>
              <a:xfrm>
                <a:off x="755576" y="5374490"/>
                <a:ext cx="8765304" cy="523220"/>
              </a:xfrm>
              <a:prstGeom prst="rect">
                <a:avLst/>
              </a:prstGeom>
            </p:spPr>
            <p:txBody>
              <a:bodyPr wrap="square">
                <a:spAutoFit/>
              </a:bodyPr>
              <a:lstStyle/>
              <a:p>
                <a:r>
                  <a:rPr lang="en-US" sz="2800" dirty="0">
                    <a:solidFill>
                      <a:prstClr val="black"/>
                    </a:solidFill>
                    <a:ea typeface="Cambria Math" panose="02040503050406030204" pitchFamily="18" charset="0"/>
                  </a:rPr>
                  <a:t>1. Obfuscator can run in </a:t>
                </a:r>
                <a14:m>
                  <m:oMath xmlns:m="http://schemas.openxmlformats.org/officeDocument/2006/math">
                    <m:r>
                      <m:rPr>
                        <m:sty m:val="p"/>
                      </m:rPr>
                      <a:rPr lang="en-US" sz="2800" b="0" i="0" smtClean="0">
                        <a:solidFill>
                          <a:prstClr val="black"/>
                        </a:solidFill>
                        <a:latin typeface="Cambria Math" panose="02040503050406030204" pitchFamily="18" charset="0"/>
                        <a:ea typeface="Cambria Math" panose="02040503050406030204" pitchFamily="18" charset="0"/>
                      </a:rPr>
                      <m:t>poly</m:t>
                    </m:r>
                    <m:r>
                      <a:rPr lang="en-US" sz="2800" b="0" i="1" smtClean="0">
                        <a:solidFill>
                          <a:prstClr val="black"/>
                        </a:solidFill>
                        <a:latin typeface="Cambria Math" panose="02040503050406030204" pitchFamily="18" charset="0"/>
                        <a:ea typeface="Cambria Math" panose="02040503050406030204" pitchFamily="18" charset="0"/>
                      </a:rPr>
                      <m:t>(</m:t>
                    </m:r>
                    <m:sSup>
                      <m:sSupPr>
                        <m:ctrlPr>
                          <a:rPr lang="en-US" sz="2800" i="1" smtClean="0">
                            <a:solidFill>
                              <a:prstClr val="black"/>
                            </a:solidFill>
                            <a:latin typeface="Cambria Math" panose="02040503050406030204" pitchFamily="18" charset="0"/>
                            <a:ea typeface="Cambria Math" panose="02040503050406030204" pitchFamily="18" charset="0"/>
                          </a:rPr>
                        </m:ctrlPr>
                      </m:sSupPr>
                      <m:e>
                        <m:r>
                          <a:rPr lang="en-US" sz="2800" b="0" i="1" smtClean="0">
                            <a:solidFill>
                              <a:prstClr val="black"/>
                            </a:solidFill>
                            <a:latin typeface="Cambria Math" panose="02040503050406030204" pitchFamily="18" charset="0"/>
                            <a:ea typeface="Cambria Math" panose="02040503050406030204" pitchFamily="18" charset="0"/>
                          </a:rPr>
                          <m:t>2</m:t>
                        </m:r>
                      </m:e>
                      <m:sup>
                        <m:r>
                          <a:rPr lang="en-US" sz="2800" b="0" i="1" smtClean="0">
                            <a:solidFill>
                              <a:prstClr val="black"/>
                            </a:solidFill>
                            <a:latin typeface="Cambria Math" panose="02040503050406030204" pitchFamily="18" charset="0"/>
                            <a:ea typeface="Cambria Math" panose="02040503050406030204" pitchFamily="18" charset="0"/>
                          </a:rPr>
                          <m:t>𝑛</m:t>
                        </m:r>
                      </m:sup>
                    </m:sSup>
                    <m:r>
                      <a:rPr lang="en-US" sz="2800" b="0" i="1" smtClean="0">
                        <a:solidFill>
                          <a:prstClr val="black"/>
                        </a:solidFill>
                        <a:latin typeface="Cambria Math" panose="02040503050406030204" pitchFamily="18" charset="0"/>
                        <a:ea typeface="Cambria Math" panose="02040503050406030204" pitchFamily="18" charset="0"/>
                      </a:rPr>
                      <m:t>)</m:t>
                    </m:r>
                  </m:oMath>
                </a14:m>
                <a:r>
                  <a:rPr lang="en-US" sz="2800" dirty="0"/>
                  <a:t> time.</a:t>
                </a:r>
              </a:p>
            </p:txBody>
          </p:sp>
        </mc:Choice>
        <mc:Fallback xmlns="">
          <p:sp>
            <p:nvSpPr>
              <p:cNvPr id="14" name="Rectangle 13">
                <a:extLst>
                  <a:ext uri="{FF2B5EF4-FFF2-40B4-BE49-F238E27FC236}">
                    <a16:creationId xmlns:a16="http://schemas.microsoft.com/office/drawing/2014/main" id="{F24EBD8C-93AC-8143-921B-866231A66A90}"/>
                  </a:ext>
                </a:extLst>
              </p:cNvPr>
              <p:cNvSpPr>
                <a:spLocks noRot="1" noChangeAspect="1" noMove="1" noResize="1" noEditPoints="1" noAdjustHandles="1" noChangeArrowheads="1" noChangeShapeType="1" noTextEdit="1"/>
              </p:cNvSpPr>
              <p:nvPr/>
            </p:nvSpPr>
            <p:spPr>
              <a:xfrm>
                <a:off x="755576" y="5374490"/>
                <a:ext cx="8765304" cy="523220"/>
              </a:xfrm>
              <a:prstGeom prst="rect">
                <a:avLst/>
              </a:prstGeom>
              <a:blipFill>
                <a:blip r:embed="rId3"/>
                <a:stretch>
                  <a:fillRect l="-1301" t="-9524"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8AEB2E2F-7094-6945-8E76-B858E6B1B5FE}"/>
                  </a:ext>
                </a:extLst>
              </p:cNvPr>
              <p:cNvSpPr/>
              <p:nvPr/>
            </p:nvSpPr>
            <p:spPr>
              <a:xfrm>
                <a:off x="755576" y="5950554"/>
                <a:ext cx="8765304" cy="541110"/>
              </a:xfrm>
              <a:prstGeom prst="rect">
                <a:avLst/>
              </a:prstGeom>
            </p:spPr>
            <p:txBody>
              <a:bodyPr wrap="square">
                <a:spAutoFit/>
              </a:bodyPr>
              <a:lstStyle/>
              <a:p>
                <a:r>
                  <a:rPr lang="en-US" sz="2800" dirty="0">
                    <a:solidFill>
                      <a:prstClr val="black"/>
                    </a:solidFill>
                    <a:ea typeface="Cambria Math" panose="02040503050406030204" pitchFamily="18" charset="0"/>
                  </a:rPr>
                  <a:t>2. Obfuscated circuit has size </a:t>
                </a:r>
                <a14:m>
                  <m:oMath xmlns:m="http://schemas.openxmlformats.org/officeDocument/2006/math">
                    <m:sSup>
                      <m:sSupPr>
                        <m:ctrlPr>
                          <a:rPr lang="en-US" sz="2800" i="1" smtClean="0">
                            <a:solidFill>
                              <a:prstClr val="black"/>
                            </a:solidFill>
                            <a:latin typeface="Cambria Math" panose="02040503050406030204" pitchFamily="18" charset="0"/>
                            <a:ea typeface="Cambria Math" panose="02040503050406030204" pitchFamily="18" charset="0"/>
                          </a:rPr>
                        </m:ctrlPr>
                      </m:sSupPr>
                      <m:e>
                        <m:r>
                          <a:rPr lang="en-US" sz="2800" b="0" i="1" smtClean="0">
                            <a:solidFill>
                              <a:prstClr val="black"/>
                            </a:solidFill>
                            <a:latin typeface="Cambria Math" panose="02040503050406030204" pitchFamily="18" charset="0"/>
                            <a:ea typeface="Cambria Math" panose="02040503050406030204" pitchFamily="18" charset="0"/>
                          </a:rPr>
                          <m:t>2</m:t>
                        </m:r>
                      </m:e>
                      <m:sup>
                        <m:r>
                          <a:rPr lang="en-US" sz="2800" b="0" i="1" smtClean="0">
                            <a:solidFill>
                              <a:prstClr val="black"/>
                            </a:solidFill>
                            <a:latin typeface="Cambria Math" panose="02040503050406030204" pitchFamily="18" charset="0"/>
                            <a:ea typeface="Cambria Math" panose="02040503050406030204" pitchFamily="18" charset="0"/>
                          </a:rPr>
                          <m:t>(1−</m:t>
                        </m:r>
                        <m:r>
                          <a:rPr lang="en-US" sz="2800" b="0" i="1" smtClean="0">
                            <a:solidFill>
                              <a:prstClr val="black"/>
                            </a:solidFill>
                            <a:latin typeface="Cambria Math" panose="02040503050406030204" pitchFamily="18" charset="0"/>
                            <a:ea typeface="Cambria Math" panose="02040503050406030204" pitchFamily="18" charset="0"/>
                          </a:rPr>
                          <m:t>𝜀</m:t>
                        </m:r>
                        <m:r>
                          <a:rPr lang="en-US" sz="2800" b="0" i="1" smtClean="0">
                            <a:solidFill>
                              <a:prstClr val="black"/>
                            </a:solidFill>
                            <a:latin typeface="Cambria Math" panose="02040503050406030204" pitchFamily="18" charset="0"/>
                            <a:ea typeface="Cambria Math" panose="02040503050406030204" pitchFamily="18" charset="0"/>
                          </a:rPr>
                          <m:t>)</m:t>
                        </m:r>
                        <m:r>
                          <a:rPr lang="en-US" sz="2800" b="0" i="1" smtClean="0">
                            <a:solidFill>
                              <a:prstClr val="black"/>
                            </a:solidFill>
                            <a:latin typeface="Cambria Math" panose="02040503050406030204" pitchFamily="18" charset="0"/>
                            <a:ea typeface="Cambria Math" panose="02040503050406030204" pitchFamily="18" charset="0"/>
                          </a:rPr>
                          <m:t>𝑛</m:t>
                        </m:r>
                      </m:sup>
                    </m:sSup>
                  </m:oMath>
                </a14:m>
                <a:r>
                  <a:rPr lang="en-US" sz="2800" dirty="0"/>
                  <a:t> for some </a:t>
                </a:r>
                <a14:m>
                  <m:oMath xmlns:m="http://schemas.openxmlformats.org/officeDocument/2006/math">
                    <m:r>
                      <a:rPr lang="en-US" sz="2800" i="1">
                        <a:solidFill>
                          <a:prstClr val="black"/>
                        </a:solidFill>
                        <a:latin typeface="Cambria Math" panose="02040503050406030204" pitchFamily="18" charset="0"/>
                        <a:ea typeface="Cambria Math" panose="02040503050406030204" pitchFamily="18" charset="0"/>
                      </a:rPr>
                      <m:t>𝜀</m:t>
                    </m:r>
                    <m:r>
                      <a:rPr lang="en-US" sz="2800" b="0" i="1" smtClean="0">
                        <a:solidFill>
                          <a:prstClr val="black"/>
                        </a:solidFill>
                        <a:latin typeface="Cambria Math" panose="02040503050406030204" pitchFamily="18" charset="0"/>
                        <a:ea typeface="Cambria Math" panose="02040503050406030204" pitchFamily="18" charset="0"/>
                      </a:rPr>
                      <m:t>&gt;0</m:t>
                    </m:r>
                  </m:oMath>
                </a14:m>
                <a:r>
                  <a:rPr lang="en-US" sz="2800" dirty="0"/>
                  <a:t>.</a:t>
                </a:r>
              </a:p>
            </p:txBody>
          </p:sp>
        </mc:Choice>
        <mc:Fallback xmlns="">
          <p:sp>
            <p:nvSpPr>
              <p:cNvPr id="15" name="Rectangle 14">
                <a:extLst>
                  <a:ext uri="{FF2B5EF4-FFF2-40B4-BE49-F238E27FC236}">
                    <a16:creationId xmlns:a16="http://schemas.microsoft.com/office/drawing/2014/main" id="{8AEB2E2F-7094-6945-8E76-B858E6B1B5FE}"/>
                  </a:ext>
                </a:extLst>
              </p:cNvPr>
              <p:cNvSpPr>
                <a:spLocks noRot="1" noChangeAspect="1" noMove="1" noResize="1" noEditPoints="1" noAdjustHandles="1" noChangeArrowheads="1" noChangeShapeType="1" noTextEdit="1"/>
              </p:cNvSpPr>
              <p:nvPr/>
            </p:nvSpPr>
            <p:spPr>
              <a:xfrm>
                <a:off x="755576" y="5950554"/>
                <a:ext cx="8765304" cy="541110"/>
              </a:xfrm>
              <a:prstGeom prst="rect">
                <a:avLst/>
              </a:prstGeom>
              <a:blipFill>
                <a:blip r:embed="rId4"/>
                <a:stretch>
                  <a:fillRect l="-1301" t="-6977" b="-30233"/>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BDA5F6D5-50B6-FF48-81F8-4CDB13FE26BB}"/>
              </a:ext>
            </a:extLst>
          </p:cNvPr>
          <p:cNvSpPr/>
          <p:nvPr/>
        </p:nvSpPr>
        <p:spPr>
          <a:xfrm>
            <a:off x="332853" y="3825694"/>
            <a:ext cx="8631635" cy="2843666"/>
          </a:xfrm>
          <a:prstGeom prst="rect">
            <a:avLst/>
          </a:prstGeom>
          <a:solidFill>
            <a:schemeClr val="bg2">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03940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13" grpId="0"/>
      <p:bldP spid="14" grpId="0"/>
      <p:bldP spid="15" grpId="0"/>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6085284A-7870-6E49-8846-0699DE2E662C}"/>
              </a:ext>
            </a:extLst>
          </p:cNvPr>
          <p:cNvSpPr/>
          <p:nvPr/>
        </p:nvSpPr>
        <p:spPr>
          <a:xfrm>
            <a:off x="-2556792" y="-1683568"/>
            <a:ext cx="12328152" cy="10153128"/>
          </a:xfrm>
          <a:custGeom>
            <a:avLst/>
            <a:gdLst>
              <a:gd name="connsiteX0" fmla="*/ 6739904 w 11896104"/>
              <a:gd name="connsiteY0" fmla="*/ 8737600 h 9499600"/>
              <a:gd name="connsiteX1" fmla="*/ 6739904 w 11896104"/>
              <a:gd name="connsiteY1" fmla="*/ 8737600 h 9499600"/>
              <a:gd name="connsiteX2" fmla="*/ 6993904 w 11896104"/>
              <a:gd name="connsiteY2" fmla="*/ 8483600 h 9499600"/>
              <a:gd name="connsiteX3" fmla="*/ 7070104 w 11896104"/>
              <a:gd name="connsiteY3" fmla="*/ 8458200 h 9499600"/>
              <a:gd name="connsiteX4" fmla="*/ 7247904 w 11896104"/>
              <a:gd name="connsiteY4" fmla="*/ 8331200 h 9499600"/>
              <a:gd name="connsiteX5" fmla="*/ 7552704 w 11896104"/>
              <a:gd name="connsiteY5" fmla="*/ 7975600 h 9499600"/>
              <a:gd name="connsiteX6" fmla="*/ 7628904 w 11896104"/>
              <a:gd name="connsiteY6" fmla="*/ 7823200 h 9499600"/>
              <a:gd name="connsiteX7" fmla="*/ 7730504 w 11896104"/>
              <a:gd name="connsiteY7" fmla="*/ 7594600 h 9499600"/>
              <a:gd name="connsiteX8" fmla="*/ 7755904 w 11896104"/>
              <a:gd name="connsiteY8" fmla="*/ 7518400 h 9499600"/>
              <a:gd name="connsiteX9" fmla="*/ 7781304 w 11896104"/>
              <a:gd name="connsiteY9" fmla="*/ 7442200 h 9499600"/>
              <a:gd name="connsiteX10" fmla="*/ 7705104 w 11896104"/>
              <a:gd name="connsiteY10" fmla="*/ 6832600 h 9499600"/>
              <a:gd name="connsiteX11" fmla="*/ 7654304 w 11896104"/>
              <a:gd name="connsiteY11" fmla="*/ 6578600 h 9499600"/>
              <a:gd name="connsiteX12" fmla="*/ 7628904 w 11896104"/>
              <a:gd name="connsiteY12" fmla="*/ 6451600 h 9499600"/>
              <a:gd name="connsiteX13" fmla="*/ 7654304 w 11896104"/>
              <a:gd name="connsiteY13" fmla="*/ 6197600 h 9499600"/>
              <a:gd name="connsiteX14" fmla="*/ 7679704 w 11896104"/>
              <a:gd name="connsiteY14" fmla="*/ 6121400 h 9499600"/>
              <a:gd name="connsiteX15" fmla="*/ 7908304 w 11896104"/>
              <a:gd name="connsiteY15" fmla="*/ 5994400 h 9499600"/>
              <a:gd name="connsiteX16" fmla="*/ 8060704 w 11896104"/>
              <a:gd name="connsiteY16" fmla="*/ 5943600 h 9499600"/>
              <a:gd name="connsiteX17" fmla="*/ 8136904 w 11896104"/>
              <a:gd name="connsiteY17" fmla="*/ 5918200 h 9499600"/>
              <a:gd name="connsiteX18" fmla="*/ 8746504 w 11896104"/>
              <a:gd name="connsiteY18" fmla="*/ 5892800 h 9499600"/>
              <a:gd name="connsiteX19" fmla="*/ 8898904 w 11896104"/>
              <a:gd name="connsiteY19" fmla="*/ 5867400 h 9499600"/>
              <a:gd name="connsiteX20" fmla="*/ 8975104 w 11896104"/>
              <a:gd name="connsiteY20" fmla="*/ 5842000 h 9499600"/>
              <a:gd name="connsiteX21" fmla="*/ 9076704 w 11896104"/>
              <a:gd name="connsiteY21" fmla="*/ 5816600 h 9499600"/>
              <a:gd name="connsiteX22" fmla="*/ 9330704 w 11896104"/>
              <a:gd name="connsiteY22" fmla="*/ 5740400 h 9499600"/>
              <a:gd name="connsiteX23" fmla="*/ 9508504 w 11896104"/>
              <a:gd name="connsiteY23" fmla="*/ 5613400 h 9499600"/>
              <a:gd name="connsiteX24" fmla="*/ 9559304 w 11896104"/>
              <a:gd name="connsiteY24" fmla="*/ 5537200 h 9499600"/>
              <a:gd name="connsiteX25" fmla="*/ 9584704 w 11896104"/>
              <a:gd name="connsiteY25" fmla="*/ 5461000 h 9499600"/>
              <a:gd name="connsiteX26" fmla="*/ 9762504 w 11896104"/>
              <a:gd name="connsiteY26" fmla="*/ 5410200 h 9499600"/>
              <a:gd name="connsiteX27" fmla="*/ 9914904 w 11896104"/>
              <a:gd name="connsiteY27" fmla="*/ 5384800 h 9499600"/>
              <a:gd name="connsiteX28" fmla="*/ 10168904 w 11896104"/>
              <a:gd name="connsiteY28" fmla="*/ 5334000 h 9499600"/>
              <a:gd name="connsiteX29" fmla="*/ 10549904 w 11896104"/>
              <a:gd name="connsiteY29" fmla="*/ 5257800 h 9499600"/>
              <a:gd name="connsiteX30" fmla="*/ 10676904 w 11896104"/>
              <a:gd name="connsiteY30" fmla="*/ 5232400 h 9499600"/>
              <a:gd name="connsiteX31" fmla="*/ 10905504 w 11896104"/>
              <a:gd name="connsiteY31" fmla="*/ 5156200 h 9499600"/>
              <a:gd name="connsiteX32" fmla="*/ 11108704 w 11896104"/>
              <a:gd name="connsiteY32" fmla="*/ 5080000 h 9499600"/>
              <a:gd name="connsiteX33" fmla="*/ 11210304 w 11896104"/>
              <a:gd name="connsiteY33" fmla="*/ 5029200 h 9499600"/>
              <a:gd name="connsiteX34" fmla="*/ 11311904 w 11896104"/>
              <a:gd name="connsiteY34" fmla="*/ 5003800 h 9499600"/>
              <a:gd name="connsiteX35" fmla="*/ 11464304 w 11896104"/>
              <a:gd name="connsiteY35" fmla="*/ 4902200 h 9499600"/>
              <a:gd name="connsiteX36" fmla="*/ 11616704 w 11896104"/>
              <a:gd name="connsiteY36" fmla="*/ 4775200 h 9499600"/>
              <a:gd name="connsiteX37" fmla="*/ 11642104 w 11896104"/>
              <a:gd name="connsiteY37" fmla="*/ 4699000 h 9499600"/>
              <a:gd name="connsiteX38" fmla="*/ 11769104 w 11896104"/>
              <a:gd name="connsiteY38" fmla="*/ 4521200 h 9499600"/>
              <a:gd name="connsiteX39" fmla="*/ 11819904 w 11896104"/>
              <a:gd name="connsiteY39" fmla="*/ 4368800 h 9499600"/>
              <a:gd name="connsiteX40" fmla="*/ 11845304 w 11896104"/>
              <a:gd name="connsiteY40" fmla="*/ 4089400 h 9499600"/>
              <a:gd name="connsiteX41" fmla="*/ 11870704 w 11896104"/>
              <a:gd name="connsiteY41" fmla="*/ 3987800 h 9499600"/>
              <a:gd name="connsiteX42" fmla="*/ 11896104 w 11896104"/>
              <a:gd name="connsiteY42" fmla="*/ 2540000 h 9499600"/>
              <a:gd name="connsiteX43" fmla="*/ 11870704 w 11896104"/>
              <a:gd name="connsiteY43" fmla="*/ 1016000 h 9499600"/>
              <a:gd name="connsiteX44" fmla="*/ 11743704 w 11896104"/>
              <a:gd name="connsiteY44" fmla="*/ 533400 h 9499600"/>
              <a:gd name="connsiteX45" fmla="*/ 11642104 w 11896104"/>
              <a:gd name="connsiteY45" fmla="*/ 330200 h 9499600"/>
              <a:gd name="connsiteX46" fmla="*/ 11515104 w 11896104"/>
              <a:gd name="connsiteY46" fmla="*/ 152400 h 9499600"/>
              <a:gd name="connsiteX47" fmla="*/ 11286504 w 11896104"/>
              <a:gd name="connsiteY47" fmla="*/ 25400 h 9499600"/>
              <a:gd name="connsiteX48" fmla="*/ 11184904 w 11896104"/>
              <a:gd name="connsiteY48" fmla="*/ 0 h 9499600"/>
              <a:gd name="connsiteX49" fmla="*/ 9229104 w 11896104"/>
              <a:gd name="connsiteY49" fmla="*/ 25400 h 9499600"/>
              <a:gd name="connsiteX50" fmla="*/ 9076704 w 11896104"/>
              <a:gd name="connsiteY50" fmla="*/ 50800 h 9499600"/>
              <a:gd name="connsiteX51" fmla="*/ 8619504 w 11896104"/>
              <a:gd name="connsiteY51" fmla="*/ 101600 h 9499600"/>
              <a:gd name="connsiteX52" fmla="*/ 8543304 w 11896104"/>
              <a:gd name="connsiteY52" fmla="*/ 127000 h 9499600"/>
              <a:gd name="connsiteX53" fmla="*/ 7197104 w 11896104"/>
              <a:gd name="connsiteY53" fmla="*/ 203200 h 9499600"/>
              <a:gd name="connsiteX54" fmla="*/ 6536704 w 11896104"/>
              <a:gd name="connsiteY54" fmla="*/ 330200 h 9499600"/>
              <a:gd name="connsiteX55" fmla="*/ 5673104 w 11896104"/>
              <a:gd name="connsiteY55" fmla="*/ 533400 h 9499600"/>
              <a:gd name="connsiteX56" fmla="*/ 5114304 w 11896104"/>
              <a:gd name="connsiteY56" fmla="*/ 635000 h 9499600"/>
              <a:gd name="connsiteX57" fmla="*/ 4809504 w 11896104"/>
              <a:gd name="connsiteY57" fmla="*/ 711200 h 9499600"/>
              <a:gd name="connsiteX58" fmla="*/ 4555504 w 11896104"/>
              <a:gd name="connsiteY58" fmla="*/ 736600 h 9499600"/>
              <a:gd name="connsiteX59" fmla="*/ 4123704 w 11896104"/>
              <a:gd name="connsiteY59" fmla="*/ 812800 h 9499600"/>
              <a:gd name="connsiteX60" fmla="*/ 3285504 w 11896104"/>
              <a:gd name="connsiteY60" fmla="*/ 863600 h 9499600"/>
              <a:gd name="connsiteX61" fmla="*/ 2802904 w 11896104"/>
              <a:gd name="connsiteY61" fmla="*/ 914400 h 9499600"/>
              <a:gd name="connsiteX62" fmla="*/ 2726704 w 11896104"/>
              <a:gd name="connsiteY62" fmla="*/ 939800 h 9499600"/>
              <a:gd name="connsiteX63" fmla="*/ 2523504 w 11896104"/>
              <a:gd name="connsiteY63" fmla="*/ 990600 h 9499600"/>
              <a:gd name="connsiteX64" fmla="*/ 440704 w 11896104"/>
              <a:gd name="connsiteY64" fmla="*/ 1092200 h 9499600"/>
              <a:gd name="connsiteX65" fmla="*/ 339104 w 11896104"/>
              <a:gd name="connsiteY65" fmla="*/ 1320800 h 9499600"/>
              <a:gd name="connsiteX66" fmla="*/ 110504 w 11896104"/>
              <a:gd name="connsiteY66" fmla="*/ 2286000 h 9499600"/>
              <a:gd name="connsiteX67" fmla="*/ 34304 w 11896104"/>
              <a:gd name="connsiteY67" fmla="*/ 2743200 h 9499600"/>
              <a:gd name="connsiteX68" fmla="*/ 59704 w 11896104"/>
              <a:gd name="connsiteY68" fmla="*/ 4622800 h 9499600"/>
              <a:gd name="connsiteX69" fmla="*/ 237504 w 11896104"/>
              <a:gd name="connsiteY69" fmla="*/ 5283200 h 9499600"/>
              <a:gd name="connsiteX70" fmla="*/ 364504 w 11896104"/>
              <a:gd name="connsiteY70" fmla="*/ 5613400 h 9499600"/>
              <a:gd name="connsiteX71" fmla="*/ 720104 w 11896104"/>
              <a:gd name="connsiteY71" fmla="*/ 6172200 h 9499600"/>
              <a:gd name="connsiteX72" fmla="*/ 1075704 w 11896104"/>
              <a:gd name="connsiteY72" fmla="*/ 6578600 h 9499600"/>
              <a:gd name="connsiteX73" fmla="*/ 1456704 w 11896104"/>
              <a:gd name="connsiteY73" fmla="*/ 6908800 h 9499600"/>
              <a:gd name="connsiteX74" fmla="*/ 1609104 w 11896104"/>
              <a:gd name="connsiteY74" fmla="*/ 7061200 h 9499600"/>
              <a:gd name="connsiteX75" fmla="*/ 1558304 w 11896104"/>
              <a:gd name="connsiteY75" fmla="*/ 7239000 h 9499600"/>
              <a:gd name="connsiteX76" fmla="*/ 1405904 w 11896104"/>
              <a:gd name="connsiteY76" fmla="*/ 7594600 h 9499600"/>
              <a:gd name="connsiteX77" fmla="*/ 1228104 w 11896104"/>
              <a:gd name="connsiteY77" fmla="*/ 8128000 h 9499600"/>
              <a:gd name="connsiteX78" fmla="*/ 1101104 w 11896104"/>
              <a:gd name="connsiteY78" fmla="*/ 8534400 h 9499600"/>
              <a:gd name="connsiteX79" fmla="*/ 1075704 w 11896104"/>
              <a:gd name="connsiteY79" fmla="*/ 8712200 h 9499600"/>
              <a:gd name="connsiteX80" fmla="*/ 1050304 w 11896104"/>
              <a:gd name="connsiteY80" fmla="*/ 8839200 h 9499600"/>
              <a:gd name="connsiteX81" fmla="*/ 1101104 w 11896104"/>
              <a:gd name="connsiteY81" fmla="*/ 9296400 h 9499600"/>
              <a:gd name="connsiteX82" fmla="*/ 1202704 w 11896104"/>
              <a:gd name="connsiteY82" fmla="*/ 9398000 h 9499600"/>
              <a:gd name="connsiteX83" fmla="*/ 1786904 w 11896104"/>
              <a:gd name="connsiteY83" fmla="*/ 9499600 h 9499600"/>
              <a:gd name="connsiteX84" fmla="*/ 2904504 w 11896104"/>
              <a:gd name="connsiteY84" fmla="*/ 9448800 h 9499600"/>
              <a:gd name="connsiteX85" fmla="*/ 3437904 w 11896104"/>
              <a:gd name="connsiteY85" fmla="*/ 9347200 h 9499600"/>
              <a:gd name="connsiteX86" fmla="*/ 4174504 w 11896104"/>
              <a:gd name="connsiteY86" fmla="*/ 9296400 h 9499600"/>
              <a:gd name="connsiteX87" fmla="*/ 4403104 w 11896104"/>
              <a:gd name="connsiteY87" fmla="*/ 9271000 h 9499600"/>
              <a:gd name="connsiteX88" fmla="*/ 4733304 w 11896104"/>
              <a:gd name="connsiteY88" fmla="*/ 9245600 h 9499600"/>
              <a:gd name="connsiteX89" fmla="*/ 4961904 w 11896104"/>
              <a:gd name="connsiteY89" fmla="*/ 9194800 h 9499600"/>
              <a:gd name="connsiteX90" fmla="*/ 5139704 w 11896104"/>
              <a:gd name="connsiteY90" fmla="*/ 9169400 h 9499600"/>
              <a:gd name="connsiteX91" fmla="*/ 5368304 w 11896104"/>
              <a:gd name="connsiteY91" fmla="*/ 9093200 h 9499600"/>
              <a:gd name="connsiteX92" fmla="*/ 5647704 w 11896104"/>
              <a:gd name="connsiteY92" fmla="*/ 9017000 h 9499600"/>
              <a:gd name="connsiteX93" fmla="*/ 5850904 w 11896104"/>
              <a:gd name="connsiteY93" fmla="*/ 8966200 h 9499600"/>
              <a:gd name="connsiteX94" fmla="*/ 6003304 w 11896104"/>
              <a:gd name="connsiteY94" fmla="*/ 8915400 h 9499600"/>
              <a:gd name="connsiteX95" fmla="*/ 6079504 w 11896104"/>
              <a:gd name="connsiteY95" fmla="*/ 8864600 h 9499600"/>
              <a:gd name="connsiteX96" fmla="*/ 6257304 w 11896104"/>
              <a:gd name="connsiteY96" fmla="*/ 8813800 h 9499600"/>
              <a:gd name="connsiteX97" fmla="*/ 6409704 w 11896104"/>
              <a:gd name="connsiteY97" fmla="*/ 8737600 h 9499600"/>
              <a:gd name="connsiteX98" fmla="*/ 6790704 w 11896104"/>
              <a:gd name="connsiteY98" fmla="*/ 8737600 h 9499600"/>
              <a:gd name="connsiteX99" fmla="*/ 6790704 w 11896104"/>
              <a:gd name="connsiteY99" fmla="*/ 8737600 h 949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1896104" h="9499600">
                <a:moveTo>
                  <a:pt x="6739904" y="8737600"/>
                </a:moveTo>
                <a:lnTo>
                  <a:pt x="6739904" y="8737600"/>
                </a:lnTo>
                <a:cubicBezTo>
                  <a:pt x="6829108" y="8633529"/>
                  <a:pt x="6879071" y="8549219"/>
                  <a:pt x="6993904" y="8483600"/>
                </a:cubicBezTo>
                <a:cubicBezTo>
                  <a:pt x="7017150" y="8470316"/>
                  <a:pt x="7046157" y="8470174"/>
                  <a:pt x="7070104" y="8458200"/>
                </a:cubicBezTo>
                <a:cubicBezTo>
                  <a:pt x="7101023" y="8442741"/>
                  <a:pt x="7233522" y="8344143"/>
                  <a:pt x="7247904" y="8331200"/>
                </a:cubicBezTo>
                <a:cubicBezTo>
                  <a:pt x="7378713" y="8213472"/>
                  <a:pt x="7453199" y="8124857"/>
                  <a:pt x="7552704" y="7975600"/>
                </a:cubicBezTo>
                <a:cubicBezTo>
                  <a:pt x="7698290" y="7757221"/>
                  <a:pt x="7523744" y="8033521"/>
                  <a:pt x="7628904" y="7823200"/>
                </a:cubicBezTo>
                <a:cubicBezTo>
                  <a:pt x="7749659" y="7581691"/>
                  <a:pt x="7599445" y="7987778"/>
                  <a:pt x="7730504" y="7594600"/>
                </a:cubicBezTo>
                <a:lnTo>
                  <a:pt x="7755904" y="7518400"/>
                </a:lnTo>
                <a:lnTo>
                  <a:pt x="7781304" y="7442200"/>
                </a:lnTo>
                <a:cubicBezTo>
                  <a:pt x="7749752" y="7000476"/>
                  <a:pt x="7779210" y="7203128"/>
                  <a:pt x="7705104" y="6832600"/>
                </a:cubicBezTo>
                <a:lnTo>
                  <a:pt x="7654304" y="6578600"/>
                </a:lnTo>
                <a:lnTo>
                  <a:pt x="7628904" y="6451600"/>
                </a:lnTo>
                <a:cubicBezTo>
                  <a:pt x="7637371" y="6366933"/>
                  <a:pt x="7641366" y="6281700"/>
                  <a:pt x="7654304" y="6197600"/>
                </a:cubicBezTo>
                <a:cubicBezTo>
                  <a:pt x="7658375" y="6171137"/>
                  <a:pt x="7664852" y="6143677"/>
                  <a:pt x="7679704" y="6121400"/>
                </a:cubicBezTo>
                <a:cubicBezTo>
                  <a:pt x="7744883" y="6023631"/>
                  <a:pt x="7794699" y="6032268"/>
                  <a:pt x="7908304" y="5994400"/>
                </a:cubicBezTo>
                <a:lnTo>
                  <a:pt x="8060704" y="5943600"/>
                </a:lnTo>
                <a:cubicBezTo>
                  <a:pt x="8086104" y="5935133"/>
                  <a:pt x="8110153" y="5919315"/>
                  <a:pt x="8136904" y="5918200"/>
                </a:cubicBezTo>
                <a:lnTo>
                  <a:pt x="8746504" y="5892800"/>
                </a:lnTo>
                <a:cubicBezTo>
                  <a:pt x="8797304" y="5884333"/>
                  <a:pt x="8848630" y="5878572"/>
                  <a:pt x="8898904" y="5867400"/>
                </a:cubicBezTo>
                <a:cubicBezTo>
                  <a:pt x="8925040" y="5861592"/>
                  <a:pt x="8949360" y="5849355"/>
                  <a:pt x="8975104" y="5842000"/>
                </a:cubicBezTo>
                <a:cubicBezTo>
                  <a:pt x="9008670" y="5832410"/>
                  <a:pt x="9043267" y="5826631"/>
                  <a:pt x="9076704" y="5816600"/>
                </a:cubicBezTo>
                <a:cubicBezTo>
                  <a:pt x="9385900" y="5723841"/>
                  <a:pt x="9096526" y="5798944"/>
                  <a:pt x="9330704" y="5740400"/>
                </a:cubicBezTo>
                <a:cubicBezTo>
                  <a:pt x="9373971" y="5711555"/>
                  <a:pt x="9476999" y="5644905"/>
                  <a:pt x="9508504" y="5613400"/>
                </a:cubicBezTo>
                <a:cubicBezTo>
                  <a:pt x="9530090" y="5591814"/>
                  <a:pt x="9545652" y="5564504"/>
                  <a:pt x="9559304" y="5537200"/>
                </a:cubicBezTo>
                <a:cubicBezTo>
                  <a:pt x="9571278" y="5513253"/>
                  <a:pt x="9565772" y="5479932"/>
                  <a:pt x="9584704" y="5461000"/>
                </a:cubicBezTo>
                <a:cubicBezTo>
                  <a:pt x="9596808" y="5448896"/>
                  <a:pt x="9761680" y="5410365"/>
                  <a:pt x="9762504" y="5410200"/>
                </a:cubicBezTo>
                <a:cubicBezTo>
                  <a:pt x="9813005" y="5400100"/>
                  <a:pt x="9864285" y="5394291"/>
                  <a:pt x="9914904" y="5384800"/>
                </a:cubicBezTo>
                <a:cubicBezTo>
                  <a:pt x="9999769" y="5368888"/>
                  <a:pt x="10084237" y="5350933"/>
                  <a:pt x="10168904" y="5334000"/>
                </a:cubicBezTo>
                <a:lnTo>
                  <a:pt x="10549904" y="5257800"/>
                </a:lnTo>
                <a:lnTo>
                  <a:pt x="10676904" y="5232400"/>
                </a:lnTo>
                <a:cubicBezTo>
                  <a:pt x="10897730" y="5121987"/>
                  <a:pt x="10649463" y="5234982"/>
                  <a:pt x="10905504" y="5156200"/>
                </a:cubicBezTo>
                <a:cubicBezTo>
                  <a:pt x="10974644" y="5134926"/>
                  <a:pt x="11041929" y="5107823"/>
                  <a:pt x="11108704" y="5080000"/>
                </a:cubicBezTo>
                <a:cubicBezTo>
                  <a:pt x="11143655" y="5065437"/>
                  <a:pt x="11174851" y="5042495"/>
                  <a:pt x="11210304" y="5029200"/>
                </a:cubicBezTo>
                <a:cubicBezTo>
                  <a:pt x="11242990" y="5016943"/>
                  <a:pt x="11278037" y="5012267"/>
                  <a:pt x="11311904" y="5003800"/>
                </a:cubicBezTo>
                <a:cubicBezTo>
                  <a:pt x="11362704" y="4969933"/>
                  <a:pt x="11421132" y="4945372"/>
                  <a:pt x="11464304" y="4902200"/>
                </a:cubicBezTo>
                <a:cubicBezTo>
                  <a:pt x="11562090" y="4804414"/>
                  <a:pt x="11510616" y="4845925"/>
                  <a:pt x="11616704" y="4775200"/>
                </a:cubicBezTo>
                <a:cubicBezTo>
                  <a:pt x="11625171" y="4749800"/>
                  <a:pt x="11627252" y="4721277"/>
                  <a:pt x="11642104" y="4699000"/>
                </a:cubicBezTo>
                <a:cubicBezTo>
                  <a:pt x="11764848" y="4514883"/>
                  <a:pt x="11681400" y="4740461"/>
                  <a:pt x="11769104" y="4521200"/>
                </a:cubicBezTo>
                <a:cubicBezTo>
                  <a:pt x="11788991" y="4471482"/>
                  <a:pt x="11819904" y="4368800"/>
                  <a:pt x="11819904" y="4368800"/>
                </a:cubicBezTo>
                <a:cubicBezTo>
                  <a:pt x="11828371" y="4275667"/>
                  <a:pt x="11832944" y="4182097"/>
                  <a:pt x="11845304" y="4089400"/>
                </a:cubicBezTo>
                <a:cubicBezTo>
                  <a:pt x="11849918" y="4054797"/>
                  <a:pt x="11869560" y="4022690"/>
                  <a:pt x="11870704" y="3987800"/>
                </a:cubicBezTo>
                <a:cubicBezTo>
                  <a:pt x="11886521" y="3505385"/>
                  <a:pt x="11887637" y="3022600"/>
                  <a:pt x="11896104" y="2540000"/>
                </a:cubicBezTo>
                <a:cubicBezTo>
                  <a:pt x="11887637" y="2032000"/>
                  <a:pt x="11898127" y="1523330"/>
                  <a:pt x="11870704" y="1016000"/>
                </a:cubicBezTo>
                <a:cubicBezTo>
                  <a:pt x="11862778" y="869365"/>
                  <a:pt x="11810253" y="677591"/>
                  <a:pt x="11743704" y="533400"/>
                </a:cubicBezTo>
                <a:cubicBezTo>
                  <a:pt x="11711969" y="464642"/>
                  <a:pt x="11675971" y="397933"/>
                  <a:pt x="11642104" y="330200"/>
                </a:cubicBezTo>
                <a:cubicBezTo>
                  <a:pt x="11594975" y="235942"/>
                  <a:pt x="11599355" y="217929"/>
                  <a:pt x="11515104" y="152400"/>
                </a:cubicBezTo>
                <a:cubicBezTo>
                  <a:pt x="11409468" y="70238"/>
                  <a:pt x="11390348" y="55070"/>
                  <a:pt x="11286504" y="25400"/>
                </a:cubicBezTo>
                <a:cubicBezTo>
                  <a:pt x="11252938" y="15810"/>
                  <a:pt x="11218771" y="8467"/>
                  <a:pt x="11184904" y="0"/>
                </a:cubicBezTo>
                <a:lnTo>
                  <a:pt x="9229104" y="25400"/>
                </a:lnTo>
                <a:cubicBezTo>
                  <a:pt x="9177618" y="26641"/>
                  <a:pt x="9127606" y="42969"/>
                  <a:pt x="9076704" y="50800"/>
                </a:cubicBezTo>
                <a:cubicBezTo>
                  <a:pt x="8853535" y="85134"/>
                  <a:pt x="8884784" y="77484"/>
                  <a:pt x="8619504" y="101600"/>
                </a:cubicBezTo>
                <a:cubicBezTo>
                  <a:pt x="8594104" y="110067"/>
                  <a:pt x="8569048" y="119645"/>
                  <a:pt x="8543304" y="127000"/>
                </a:cubicBezTo>
                <a:cubicBezTo>
                  <a:pt x="8112450" y="250101"/>
                  <a:pt x="7601645" y="186688"/>
                  <a:pt x="7197104" y="203200"/>
                </a:cubicBezTo>
                <a:cubicBezTo>
                  <a:pt x="6976971" y="245533"/>
                  <a:pt x="6754912" y="278857"/>
                  <a:pt x="6536704" y="330200"/>
                </a:cubicBezTo>
                <a:cubicBezTo>
                  <a:pt x="6248837" y="397933"/>
                  <a:pt x="5964062" y="480499"/>
                  <a:pt x="5673104" y="533400"/>
                </a:cubicBezTo>
                <a:cubicBezTo>
                  <a:pt x="5486837" y="567267"/>
                  <a:pt x="5299735" y="596823"/>
                  <a:pt x="5114304" y="635000"/>
                </a:cubicBezTo>
                <a:cubicBezTo>
                  <a:pt x="5011729" y="656118"/>
                  <a:pt x="4912542" y="692466"/>
                  <a:pt x="4809504" y="711200"/>
                </a:cubicBezTo>
                <a:cubicBezTo>
                  <a:pt x="4725788" y="726421"/>
                  <a:pt x="4639674" y="724130"/>
                  <a:pt x="4555504" y="736600"/>
                </a:cubicBezTo>
                <a:cubicBezTo>
                  <a:pt x="4410925" y="758019"/>
                  <a:pt x="4268392" y="792130"/>
                  <a:pt x="4123704" y="812800"/>
                </a:cubicBezTo>
                <a:cubicBezTo>
                  <a:pt x="3892095" y="845887"/>
                  <a:pt x="3472193" y="852285"/>
                  <a:pt x="3285504" y="863600"/>
                </a:cubicBezTo>
                <a:cubicBezTo>
                  <a:pt x="3101597" y="874746"/>
                  <a:pt x="2979577" y="892316"/>
                  <a:pt x="2802904" y="914400"/>
                </a:cubicBezTo>
                <a:cubicBezTo>
                  <a:pt x="2777504" y="922867"/>
                  <a:pt x="2752535" y="932755"/>
                  <a:pt x="2726704" y="939800"/>
                </a:cubicBezTo>
                <a:cubicBezTo>
                  <a:pt x="2659346" y="958170"/>
                  <a:pt x="2523504" y="990600"/>
                  <a:pt x="2523504" y="990600"/>
                </a:cubicBezTo>
                <a:cubicBezTo>
                  <a:pt x="1878796" y="1420405"/>
                  <a:pt x="2736421" y="868228"/>
                  <a:pt x="440704" y="1092200"/>
                </a:cubicBezTo>
                <a:cubicBezTo>
                  <a:pt x="413847" y="1094820"/>
                  <a:pt x="353560" y="1272614"/>
                  <a:pt x="339104" y="1320800"/>
                </a:cubicBezTo>
                <a:cubicBezTo>
                  <a:pt x="195715" y="1798763"/>
                  <a:pt x="198335" y="1759012"/>
                  <a:pt x="110504" y="2286000"/>
                </a:cubicBezTo>
                <a:lnTo>
                  <a:pt x="34304" y="2743200"/>
                </a:lnTo>
                <a:cubicBezTo>
                  <a:pt x="-9332" y="3528654"/>
                  <a:pt x="-21661" y="3499967"/>
                  <a:pt x="59704" y="4622800"/>
                </a:cubicBezTo>
                <a:cubicBezTo>
                  <a:pt x="68843" y="4748916"/>
                  <a:pt x="197450" y="5167489"/>
                  <a:pt x="237504" y="5283200"/>
                </a:cubicBezTo>
                <a:cubicBezTo>
                  <a:pt x="276079" y="5394639"/>
                  <a:pt x="313473" y="5507086"/>
                  <a:pt x="364504" y="5613400"/>
                </a:cubicBezTo>
                <a:cubicBezTo>
                  <a:pt x="431109" y="5752161"/>
                  <a:pt x="618308" y="6046167"/>
                  <a:pt x="720104" y="6172200"/>
                </a:cubicBezTo>
                <a:cubicBezTo>
                  <a:pt x="833207" y="6312232"/>
                  <a:pt x="939677" y="6460710"/>
                  <a:pt x="1075704" y="6578600"/>
                </a:cubicBezTo>
                <a:cubicBezTo>
                  <a:pt x="1202704" y="6688667"/>
                  <a:pt x="1355869" y="6774353"/>
                  <a:pt x="1456704" y="6908800"/>
                </a:cubicBezTo>
                <a:cubicBezTo>
                  <a:pt x="1551220" y="7034822"/>
                  <a:pt x="1497681" y="6986918"/>
                  <a:pt x="1609104" y="7061200"/>
                </a:cubicBezTo>
                <a:cubicBezTo>
                  <a:pt x="1592171" y="7120467"/>
                  <a:pt x="1580247" y="7181400"/>
                  <a:pt x="1558304" y="7239000"/>
                </a:cubicBezTo>
                <a:cubicBezTo>
                  <a:pt x="1512395" y="7359512"/>
                  <a:pt x="1446685" y="7472257"/>
                  <a:pt x="1405904" y="7594600"/>
                </a:cubicBezTo>
                <a:cubicBezTo>
                  <a:pt x="1346637" y="7772400"/>
                  <a:pt x="1281958" y="7948486"/>
                  <a:pt x="1228104" y="8128000"/>
                </a:cubicBezTo>
                <a:cubicBezTo>
                  <a:pt x="1136517" y="8433290"/>
                  <a:pt x="1179857" y="8298142"/>
                  <a:pt x="1101104" y="8534400"/>
                </a:cubicBezTo>
                <a:cubicBezTo>
                  <a:pt x="1092637" y="8593667"/>
                  <a:pt x="1085546" y="8653146"/>
                  <a:pt x="1075704" y="8712200"/>
                </a:cubicBezTo>
                <a:cubicBezTo>
                  <a:pt x="1068607" y="8754784"/>
                  <a:pt x="1048429" y="8796069"/>
                  <a:pt x="1050304" y="8839200"/>
                </a:cubicBezTo>
                <a:cubicBezTo>
                  <a:pt x="1056965" y="8992393"/>
                  <a:pt x="1060758" y="9148465"/>
                  <a:pt x="1101104" y="9296400"/>
                </a:cubicBezTo>
                <a:cubicBezTo>
                  <a:pt x="1113706" y="9342607"/>
                  <a:pt x="1159303" y="9377746"/>
                  <a:pt x="1202704" y="9398000"/>
                </a:cubicBezTo>
                <a:cubicBezTo>
                  <a:pt x="1389344" y="9485099"/>
                  <a:pt x="1587747" y="9483004"/>
                  <a:pt x="1786904" y="9499600"/>
                </a:cubicBezTo>
                <a:cubicBezTo>
                  <a:pt x="2159437" y="9482667"/>
                  <a:pt x="2532470" y="9474458"/>
                  <a:pt x="2904504" y="9448800"/>
                </a:cubicBezTo>
                <a:cubicBezTo>
                  <a:pt x="3458415" y="9410599"/>
                  <a:pt x="3074299" y="9419921"/>
                  <a:pt x="3437904" y="9347200"/>
                </a:cubicBezTo>
                <a:cubicBezTo>
                  <a:pt x="3630785" y="9308624"/>
                  <a:pt x="4060417" y="9301833"/>
                  <a:pt x="4174504" y="9296400"/>
                </a:cubicBezTo>
                <a:cubicBezTo>
                  <a:pt x="4250704" y="9287933"/>
                  <a:pt x="4326750" y="9277941"/>
                  <a:pt x="4403104" y="9271000"/>
                </a:cubicBezTo>
                <a:cubicBezTo>
                  <a:pt x="4513042" y="9261006"/>
                  <a:pt x="4623587" y="9257791"/>
                  <a:pt x="4733304" y="9245600"/>
                </a:cubicBezTo>
                <a:cubicBezTo>
                  <a:pt x="4862951" y="9231195"/>
                  <a:pt x="4843960" y="9216244"/>
                  <a:pt x="4961904" y="9194800"/>
                </a:cubicBezTo>
                <a:cubicBezTo>
                  <a:pt x="5020807" y="9184090"/>
                  <a:pt x="5080437" y="9177867"/>
                  <a:pt x="5139704" y="9169400"/>
                </a:cubicBezTo>
                <a:cubicBezTo>
                  <a:pt x="5215904" y="9144000"/>
                  <a:pt x="5290380" y="9112681"/>
                  <a:pt x="5368304" y="9093200"/>
                </a:cubicBezTo>
                <a:cubicBezTo>
                  <a:pt x="5666510" y="9018648"/>
                  <a:pt x="5194777" y="9137780"/>
                  <a:pt x="5647704" y="9017000"/>
                </a:cubicBezTo>
                <a:cubicBezTo>
                  <a:pt x="5715165" y="8999011"/>
                  <a:pt x="5784669" y="8988278"/>
                  <a:pt x="5850904" y="8966200"/>
                </a:cubicBezTo>
                <a:cubicBezTo>
                  <a:pt x="5901704" y="8949267"/>
                  <a:pt x="5958749" y="8945103"/>
                  <a:pt x="6003304" y="8915400"/>
                </a:cubicBezTo>
                <a:cubicBezTo>
                  <a:pt x="6028704" y="8898467"/>
                  <a:pt x="6051445" y="8876625"/>
                  <a:pt x="6079504" y="8864600"/>
                </a:cubicBezTo>
                <a:cubicBezTo>
                  <a:pt x="6193439" y="8815771"/>
                  <a:pt x="6158448" y="8863228"/>
                  <a:pt x="6257304" y="8813800"/>
                </a:cubicBezTo>
                <a:cubicBezTo>
                  <a:pt x="6317772" y="8783566"/>
                  <a:pt x="6337880" y="8741590"/>
                  <a:pt x="6409704" y="8737600"/>
                </a:cubicBezTo>
                <a:cubicBezTo>
                  <a:pt x="6536508" y="8730555"/>
                  <a:pt x="6663704" y="8737600"/>
                  <a:pt x="6790704" y="8737600"/>
                </a:cubicBezTo>
                <a:lnTo>
                  <a:pt x="6790704" y="8737600"/>
                </a:lnTo>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B41B779-FA09-0944-B748-FB476E22DC6D}"/>
              </a:ext>
            </a:extLst>
          </p:cNvPr>
          <p:cNvSpPr/>
          <p:nvPr/>
        </p:nvSpPr>
        <p:spPr>
          <a:xfrm>
            <a:off x="1956387" y="3210251"/>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538CFFE-B90A-174F-9601-C8305EC843A2}"/>
              </a:ext>
            </a:extLst>
          </p:cNvPr>
          <p:cNvSpPr/>
          <p:nvPr/>
        </p:nvSpPr>
        <p:spPr>
          <a:xfrm>
            <a:off x="3268981" y="3861048"/>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E1073D8-EAC9-B948-935F-B0A2FD4D880F}"/>
              </a:ext>
            </a:extLst>
          </p:cNvPr>
          <p:cNvSpPr/>
          <p:nvPr/>
        </p:nvSpPr>
        <p:spPr>
          <a:xfrm>
            <a:off x="2328448" y="4221088"/>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439DEBE-6B8E-324A-ADCF-AC0CA227E94C}"/>
              </a:ext>
            </a:extLst>
          </p:cNvPr>
          <p:cNvSpPr/>
          <p:nvPr/>
        </p:nvSpPr>
        <p:spPr>
          <a:xfrm>
            <a:off x="5940152" y="2849231"/>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498CFF1-F10B-0942-A59D-6AD4CEAECC06}"/>
              </a:ext>
            </a:extLst>
          </p:cNvPr>
          <p:cNvSpPr/>
          <p:nvPr/>
        </p:nvSpPr>
        <p:spPr>
          <a:xfrm>
            <a:off x="4592538" y="4308254"/>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C6D42A2-D382-884D-8C22-F8B4D33BC5CD}"/>
              </a:ext>
            </a:extLst>
          </p:cNvPr>
          <p:cNvSpPr/>
          <p:nvPr/>
        </p:nvSpPr>
        <p:spPr>
          <a:xfrm>
            <a:off x="6948264" y="2106144"/>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4AA12C4-C56E-5642-99C3-39F9C1A3C941}"/>
              </a:ext>
            </a:extLst>
          </p:cNvPr>
          <p:cNvSpPr/>
          <p:nvPr/>
        </p:nvSpPr>
        <p:spPr>
          <a:xfrm>
            <a:off x="6391063" y="3959105"/>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A27A147-6084-5F4E-A2EA-6296D82B0097}"/>
              </a:ext>
            </a:extLst>
          </p:cNvPr>
          <p:cNvSpPr/>
          <p:nvPr/>
        </p:nvSpPr>
        <p:spPr>
          <a:xfrm>
            <a:off x="4446196" y="5572422"/>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ubtitle 1">
            <a:extLst>
              <a:ext uri="{FF2B5EF4-FFF2-40B4-BE49-F238E27FC236}">
                <a16:creationId xmlns:a16="http://schemas.microsoft.com/office/drawing/2014/main" id="{BB83E959-2994-154E-8F73-DB77FF9C17F6}"/>
              </a:ext>
            </a:extLst>
          </p:cNvPr>
          <p:cNvSpPr txBox="1">
            <a:spLocks/>
          </p:cNvSpPr>
          <p:nvPr/>
        </p:nvSpPr>
        <p:spPr>
          <a:xfrm>
            <a:off x="5819609" y="5539984"/>
            <a:ext cx="3553453" cy="156174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4000" b="1" dirty="0">
                <a:solidFill>
                  <a:schemeClr val="tx1"/>
                </a:solidFill>
                <a:latin typeface="Calibri" panose="020F0502020204030204" pitchFamily="34" charset="0"/>
                <a:ea typeface="Cambria Math" pitchFamily="18" charset="0"/>
                <a:cs typeface="Arial Unicode MS" pitchFamily="34" charset="-128"/>
              </a:rPr>
              <a:t>IO + “basic hardness”</a:t>
            </a:r>
          </a:p>
        </p:txBody>
      </p:sp>
      <p:sp>
        <p:nvSpPr>
          <p:cNvPr id="24" name="TextBox 23">
            <a:extLst>
              <a:ext uri="{FF2B5EF4-FFF2-40B4-BE49-F238E27FC236}">
                <a16:creationId xmlns:a16="http://schemas.microsoft.com/office/drawing/2014/main" id="{5448437E-0292-AA40-8949-F42E80F71D6D}"/>
              </a:ext>
            </a:extLst>
          </p:cNvPr>
          <p:cNvSpPr txBox="1"/>
          <p:nvPr/>
        </p:nvSpPr>
        <p:spPr>
          <a:xfrm>
            <a:off x="6094099" y="3323574"/>
            <a:ext cx="1662674" cy="646331"/>
          </a:xfrm>
          <a:prstGeom prst="rect">
            <a:avLst/>
          </a:prstGeom>
          <a:noFill/>
        </p:spPr>
        <p:txBody>
          <a:bodyPr wrap="square" rtlCol="0">
            <a:spAutoFit/>
          </a:bodyPr>
          <a:lstStyle/>
          <a:p>
            <a:r>
              <a:rPr lang="en-US" dirty="0"/>
              <a:t>Functional </a:t>
            </a:r>
          </a:p>
          <a:p>
            <a:r>
              <a:rPr lang="en-US" dirty="0"/>
              <a:t>Encryption</a:t>
            </a:r>
          </a:p>
        </p:txBody>
      </p:sp>
      <p:sp>
        <p:nvSpPr>
          <p:cNvPr id="25" name="TextBox 24">
            <a:extLst>
              <a:ext uri="{FF2B5EF4-FFF2-40B4-BE49-F238E27FC236}">
                <a16:creationId xmlns:a16="http://schemas.microsoft.com/office/drawing/2014/main" id="{A10D6D76-0607-B74B-A53E-FB8DC85402A6}"/>
              </a:ext>
            </a:extLst>
          </p:cNvPr>
          <p:cNvSpPr txBox="1"/>
          <p:nvPr/>
        </p:nvSpPr>
        <p:spPr>
          <a:xfrm>
            <a:off x="3097776" y="5997692"/>
            <a:ext cx="2296513" cy="646331"/>
          </a:xfrm>
          <a:prstGeom prst="rect">
            <a:avLst/>
          </a:prstGeom>
          <a:noFill/>
        </p:spPr>
        <p:txBody>
          <a:bodyPr wrap="square" rtlCol="0">
            <a:spAutoFit/>
          </a:bodyPr>
          <a:lstStyle/>
          <a:p>
            <a:pPr algn="ctr"/>
            <a:r>
              <a:rPr lang="en-US" dirty="0"/>
              <a:t>Compact Token-based</a:t>
            </a:r>
            <a:br>
              <a:rPr lang="en-US" dirty="0"/>
            </a:br>
            <a:r>
              <a:rPr lang="en-US" dirty="0"/>
              <a:t>Obfuscation</a:t>
            </a:r>
          </a:p>
        </p:txBody>
      </p:sp>
      <p:grpSp>
        <p:nvGrpSpPr>
          <p:cNvPr id="8" name="Group 7">
            <a:extLst>
              <a:ext uri="{FF2B5EF4-FFF2-40B4-BE49-F238E27FC236}">
                <a16:creationId xmlns:a16="http://schemas.microsoft.com/office/drawing/2014/main" id="{139CD9E1-378A-744F-B395-D6DE281396AE}"/>
              </a:ext>
            </a:extLst>
          </p:cNvPr>
          <p:cNvGrpSpPr/>
          <p:nvPr/>
        </p:nvGrpSpPr>
        <p:grpSpPr>
          <a:xfrm>
            <a:off x="1" y="2314617"/>
            <a:ext cx="1385144" cy="898359"/>
            <a:chOff x="1" y="2314617"/>
            <a:chExt cx="1385144" cy="898359"/>
          </a:xfrm>
        </p:grpSpPr>
        <p:sp>
          <p:nvSpPr>
            <p:cNvPr id="2" name="Oval 1">
              <a:extLst>
                <a:ext uri="{FF2B5EF4-FFF2-40B4-BE49-F238E27FC236}">
                  <a16:creationId xmlns:a16="http://schemas.microsoft.com/office/drawing/2014/main" id="{405FF8C1-D7B8-3C41-9193-68F079AC9799}"/>
                </a:ext>
              </a:extLst>
            </p:cNvPr>
            <p:cNvSpPr/>
            <p:nvPr/>
          </p:nvSpPr>
          <p:spPr>
            <a:xfrm>
              <a:off x="899592" y="2314617"/>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7A27A30-24BC-6344-8760-491D8E4B3D95}"/>
                </a:ext>
              </a:extLst>
            </p:cNvPr>
            <p:cNvSpPr txBox="1"/>
            <p:nvPr/>
          </p:nvSpPr>
          <p:spPr>
            <a:xfrm>
              <a:off x="1" y="2566645"/>
              <a:ext cx="1385144" cy="646331"/>
            </a:xfrm>
            <a:prstGeom prst="rect">
              <a:avLst/>
            </a:prstGeom>
            <a:noFill/>
          </p:spPr>
          <p:txBody>
            <a:bodyPr wrap="square" rtlCol="0">
              <a:spAutoFit/>
            </a:bodyPr>
            <a:lstStyle/>
            <a:p>
              <a:r>
                <a:rPr lang="en-US" dirty="0"/>
                <a:t>One-way </a:t>
              </a:r>
              <a:br>
                <a:rPr lang="en-US" dirty="0"/>
              </a:br>
              <a:r>
                <a:rPr lang="en-US" dirty="0"/>
                <a:t>Functions</a:t>
              </a:r>
            </a:p>
          </p:txBody>
        </p:sp>
      </p:grpSp>
      <p:grpSp>
        <p:nvGrpSpPr>
          <p:cNvPr id="14" name="Group 13">
            <a:extLst>
              <a:ext uri="{FF2B5EF4-FFF2-40B4-BE49-F238E27FC236}">
                <a16:creationId xmlns:a16="http://schemas.microsoft.com/office/drawing/2014/main" id="{AFC7608B-77EA-EF4B-9BE9-0CEC5F320FB9}"/>
              </a:ext>
            </a:extLst>
          </p:cNvPr>
          <p:cNvGrpSpPr/>
          <p:nvPr/>
        </p:nvGrpSpPr>
        <p:grpSpPr>
          <a:xfrm>
            <a:off x="1979712" y="2163841"/>
            <a:ext cx="1353805" cy="977127"/>
            <a:chOff x="1979712" y="2163841"/>
            <a:chExt cx="1353805" cy="977127"/>
          </a:xfrm>
        </p:grpSpPr>
        <p:sp>
          <p:nvSpPr>
            <p:cNvPr id="10" name="Oval 9">
              <a:extLst>
                <a:ext uri="{FF2B5EF4-FFF2-40B4-BE49-F238E27FC236}">
                  <a16:creationId xmlns:a16="http://schemas.microsoft.com/office/drawing/2014/main" id="{EBBB5065-759C-EE47-8299-1FAB96F01F4B}"/>
                </a:ext>
              </a:extLst>
            </p:cNvPr>
            <p:cNvSpPr/>
            <p:nvPr/>
          </p:nvSpPr>
          <p:spPr>
            <a:xfrm>
              <a:off x="2426929" y="2163841"/>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564BE48-326E-B34F-8BBE-AF6C9CD9B052}"/>
                </a:ext>
              </a:extLst>
            </p:cNvPr>
            <p:cNvSpPr txBox="1"/>
            <p:nvPr/>
          </p:nvSpPr>
          <p:spPr>
            <a:xfrm>
              <a:off x="1979712" y="2494637"/>
              <a:ext cx="1353805" cy="646331"/>
            </a:xfrm>
            <a:prstGeom prst="rect">
              <a:avLst/>
            </a:prstGeom>
            <a:noFill/>
          </p:spPr>
          <p:txBody>
            <a:bodyPr wrap="square" rtlCol="0">
              <a:spAutoFit/>
            </a:bodyPr>
            <a:lstStyle/>
            <a:p>
              <a:r>
                <a:rPr lang="en-US" dirty="0"/>
                <a:t>Public-key</a:t>
              </a:r>
            </a:p>
            <a:p>
              <a:r>
                <a:rPr lang="en-US" dirty="0"/>
                <a:t>Encryption</a:t>
              </a:r>
            </a:p>
          </p:txBody>
        </p:sp>
      </p:grpSp>
      <p:sp>
        <p:nvSpPr>
          <p:cNvPr id="39" name="TextBox 38">
            <a:extLst>
              <a:ext uri="{FF2B5EF4-FFF2-40B4-BE49-F238E27FC236}">
                <a16:creationId xmlns:a16="http://schemas.microsoft.com/office/drawing/2014/main" id="{64C21748-0142-DB4A-85F8-E880794353E7}"/>
              </a:ext>
            </a:extLst>
          </p:cNvPr>
          <p:cNvSpPr txBox="1"/>
          <p:nvPr/>
        </p:nvSpPr>
        <p:spPr>
          <a:xfrm>
            <a:off x="3169739" y="3243991"/>
            <a:ext cx="1321001" cy="646331"/>
          </a:xfrm>
          <a:prstGeom prst="rect">
            <a:avLst/>
          </a:prstGeom>
          <a:noFill/>
        </p:spPr>
        <p:txBody>
          <a:bodyPr wrap="square" rtlCol="0">
            <a:spAutoFit/>
          </a:bodyPr>
          <a:lstStyle/>
          <a:p>
            <a:r>
              <a:rPr lang="en-US" dirty="0"/>
              <a:t>Deniable </a:t>
            </a:r>
            <a:br>
              <a:rPr lang="en-US" dirty="0"/>
            </a:br>
            <a:r>
              <a:rPr lang="en-US" dirty="0"/>
              <a:t>Encryption</a:t>
            </a:r>
          </a:p>
        </p:txBody>
      </p:sp>
      <p:sp>
        <p:nvSpPr>
          <p:cNvPr id="40" name="TextBox 39">
            <a:extLst>
              <a:ext uri="{FF2B5EF4-FFF2-40B4-BE49-F238E27FC236}">
                <a16:creationId xmlns:a16="http://schemas.microsoft.com/office/drawing/2014/main" id="{C88A6961-A890-4E41-B2C3-E30AE339DC35}"/>
              </a:ext>
            </a:extLst>
          </p:cNvPr>
          <p:cNvSpPr txBox="1"/>
          <p:nvPr/>
        </p:nvSpPr>
        <p:spPr>
          <a:xfrm>
            <a:off x="6444924" y="1700808"/>
            <a:ext cx="1654751" cy="369332"/>
          </a:xfrm>
          <a:prstGeom prst="rect">
            <a:avLst/>
          </a:prstGeom>
          <a:noFill/>
        </p:spPr>
        <p:txBody>
          <a:bodyPr wrap="square" rtlCol="0">
            <a:spAutoFit/>
          </a:bodyPr>
          <a:lstStyle/>
          <a:p>
            <a:r>
              <a:rPr lang="en-US" dirty="0"/>
              <a:t>PPAD Hardness</a:t>
            </a:r>
          </a:p>
        </p:txBody>
      </p:sp>
      <p:sp>
        <p:nvSpPr>
          <p:cNvPr id="41" name="TextBox 40">
            <a:extLst>
              <a:ext uri="{FF2B5EF4-FFF2-40B4-BE49-F238E27FC236}">
                <a16:creationId xmlns:a16="http://schemas.microsoft.com/office/drawing/2014/main" id="{93AC08F0-0094-574C-99E9-7D7814323A55}"/>
              </a:ext>
            </a:extLst>
          </p:cNvPr>
          <p:cNvSpPr txBox="1"/>
          <p:nvPr/>
        </p:nvSpPr>
        <p:spPr>
          <a:xfrm>
            <a:off x="308185" y="3897922"/>
            <a:ext cx="1648202" cy="646331"/>
          </a:xfrm>
          <a:prstGeom prst="rect">
            <a:avLst/>
          </a:prstGeom>
          <a:noFill/>
        </p:spPr>
        <p:txBody>
          <a:bodyPr wrap="square" rtlCol="0">
            <a:spAutoFit/>
          </a:bodyPr>
          <a:lstStyle/>
          <a:p>
            <a:r>
              <a:rPr lang="en-US" dirty="0"/>
              <a:t>Correlation-intractable </a:t>
            </a:r>
            <a:r>
              <a:rPr lang="en-US" dirty="0" err="1"/>
              <a:t>fns</a:t>
            </a:r>
            <a:endParaRPr lang="en-US" dirty="0"/>
          </a:p>
        </p:txBody>
      </p:sp>
      <p:sp>
        <p:nvSpPr>
          <p:cNvPr id="42" name="TextBox 41">
            <a:extLst>
              <a:ext uri="{FF2B5EF4-FFF2-40B4-BE49-F238E27FC236}">
                <a16:creationId xmlns:a16="http://schemas.microsoft.com/office/drawing/2014/main" id="{D8347F55-6D27-DC40-B47F-B581189CCD6A}"/>
              </a:ext>
            </a:extLst>
          </p:cNvPr>
          <p:cNvSpPr txBox="1"/>
          <p:nvPr/>
        </p:nvSpPr>
        <p:spPr>
          <a:xfrm>
            <a:off x="4330277" y="3637373"/>
            <a:ext cx="1899814" cy="646331"/>
          </a:xfrm>
          <a:prstGeom prst="rect">
            <a:avLst/>
          </a:prstGeom>
          <a:noFill/>
        </p:spPr>
        <p:txBody>
          <a:bodyPr wrap="square" rtlCol="0">
            <a:spAutoFit/>
          </a:bodyPr>
          <a:lstStyle/>
          <a:p>
            <a:r>
              <a:rPr lang="en-US" dirty="0"/>
              <a:t>Non-interactive</a:t>
            </a:r>
          </a:p>
          <a:p>
            <a:r>
              <a:rPr lang="en-US" dirty="0"/>
              <a:t>Key Exchange</a:t>
            </a:r>
          </a:p>
        </p:txBody>
      </p:sp>
      <p:sp>
        <p:nvSpPr>
          <p:cNvPr id="43" name="TextBox 42">
            <a:extLst>
              <a:ext uri="{FF2B5EF4-FFF2-40B4-BE49-F238E27FC236}">
                <a16:creationId xmlns:a16="http://schemas.microsoft.com/office/drawing/2014/main" id="{B09C96A2-840F-5948-8523-B15310582C57}"/>
              </a:ext>
            </a:extLst>
          </p:cNvPr>
          <p:cNvSpPr txBox="1"/>
          <p:nvPr/>
        </p:nvSpPr>
        <p:spPr>
          <a:xfrm>
            <a:off x="5170264" y="2450514"/>
            <a:ext cx="2138039" cy="369332"/>
          </a:xfrm>
          <a:prstGeom prst="rect">
            <a:avLst/>
          </a:prstGeom>
          <a:noFill/>
        </p:spPr>
        <p:txBody>
          <a:bodyPr wrap="square" rtlCol="0">
            <a:spAutoFit/>
          </a:bodyPr>
          <a:lstStyle/>
          <a:p>
            <a:r>
              <a:rPr lang="en-US" dirty="0"/>
              <a:t>Time-lock Puzzles*</a:t>
            </a:r>
          </a:p>
        </p:txBody>
      </p:sp>
      <p:sp>
        <p:nvSpPr>
          <p:cNvPr id="44" name="Oval 43">
            <a:extLst>
              <a:ext uri="{FF2B5EF4-FFF2-40B4-BE49-F238E27FC236}">
                <a16:creationId xmlns:a16="http://schemas.microsoft.com/office/drawing/2014/main" id="{DCD3430C-5B52-FA48-9F91-969E2132C8BE}"/>
              </a:ext>
            </a:extLst>
          </p:cNvPr>
          <p:cNvSpPr/>
          <p:nvPr/>
        </p:nvSpPr>
        <p:spPr>
          <a:xfrm>
            <a:off x="1776367" y="5395403"/>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FD4CED8D-0E5B-A64B-8B70-11C4FB0B0C26}"/>
              </a:ext>
            </a:extLst>
          </p:cNvPr>
          <p:cNvSpPr txBox="1"/>
          <p:nvPr/>
        </p:nvSpPr>
        <p:spPr>
          <a:xfrm>
            <a:off x="289056" y="5397144"/>
            <a:ext cx="1648202" cy="646331"/>
          </a:xfrm>
          <a:prstGeom prst="rect">
            <a:avLst/>
          </a:prstGeom>
          <a:noFill/>
        </p:spPr>
        <p:txBody>
          <a:bodyPr wrap="square" rtlCol="0">
            <a:spAutoFit/>
          </a:bodyPr>
          <a:lstStyle/>
          <a:p>
            <a:r>
              <a:rPr lang="en-US" dirty="0"/>
              <a:t>Software Watermarking</a:t>
            </a:r>
          </a:p>
        </p:txBody>
      </p:sp>
      <p:sp>
        <p:nvSpPr>
          <p:cNvPr id="46" name="TextBox 45">
            <a:extLst>
              <a:ext uri="{FF2B5EF4-FFF2-40B4-BE49-F238E27FC236}">
                <a16:creationId xmlns:a16="http://schemas.microsoft.com/office/drawing/2014/main" id="{45F740C4-7A7E-4849-BC89-97A04F200F5C}"/>
              </a:ext>
            </a:extLst>
          </p:cNvPr>
          <p:cNvSpPr txBox="1"/>
          <p:nvPr/>
        </p:nvSpPr>
        <p:spPr>
          <a:xfrm>
            <a:off x="1475656" y="3556073"/>
            <a:ext cx="1847351" cy="369332"/>
          </a:xfrm>
          <a:prstGeom prst="rect">
            <a:avLst/>
          </a:prstGeom>
          <a:noFill/>
        </p:spPr>
        <p:txBody>
          <a:bodyPr wrap="square" rtlCol="0">
            <a:spAutoFit/>
          </a:bodyPr>
          <a:lstStyle/>
          <a:p>
            <a:r>
              <a:rPr lang="en-US" dirty="0"/>
              <a:t>Constrained PRFs</a:t>
            </a:r>
          </a:p>
        </p:txBody>
      </p:sp>
      <p:grpSp>
        <p:nvGrpSpPr>
          <p:cNvPr id="15" name="Group 14">
            <a:extLst>
              <a:ext uri="{FF2B5EF4-FFF2-40B4-BE49-F238E27FC236}">
                <a16:creationId xmlns:a16="http://schemas.microsoft.com/office/drawing/2014/main" id="{D02FB4C5-435D-6449-950B-EAA5F6459C6C}"/>
              </a:ext>
            </a:extLst>
          </p:cNvPr>
          <p:cNvGrpSpPr/>
          <p:nvPr/>
        </p:nvGrpSpPr>
        <p:grpSpPr>
          <a:xfrm>
            <a:off x="2893202" y="1895633"/>
            <a:ext cx="1873139" cy="718263"/>
            <a:chOff x="2893202" y="1895633"/>
            <a:chExt cx="1873139" cy="718263"/>
          </a:xfrm>
        </p:grpSpPr>
        <p:sp>
          <p:nvSpPr>
            <p:cNvPr id="12" name="Oval 11">
              <a:extLst>
                <a:ext uri="{FF2B5EF4-FFF2-40B4-BE49-F238E27FC236}">
                  <a16:creationId xmlns:a16="http://schemas.microsoft.com/office/drawing/2014/main" id="{2C9B6E58-D077-3A46-BE86-EA7927BA542A}"/>
                </a:ext>
              </a:extLst>
            </p:cNvPr>
            <p:cNvSpPr/>
            <p:nvPr/>
          </p:nvSpPr>
          <p:spPr>
            <a:xfrm>
              <a:off x="3273780" y="2180966"/>
              <a:ext cx="360040" cy="432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0028F9EB-41A4-3C44-9FE4-FA15E5D628AA}"/>
                </a:ext>
              </a:extLst>
            </p:cNvPr>
            <p:cNvSpPr txBox="1"/>
            <p:nvPr/>
          </p:nvSpPr>
          <p:spPr>
            <a:xfrm>
              <a:off x="2893202" y="1895633"/>
              <a:ext cx="1873139" cy="369332"/>
            </a:xfrm>
            <a:prstGeom prst="rect">
              <a:avLst/>
            </a:prstGeom>
            <a:noFill/>
          </p:spPr>
          <p:txBody>
            <a:bodyPr wrap="square" rtlCol="0">
              <a:spAutoFit/>
            </a:bodyPr>
            <a:lstStyle/>
            <a:p>
              <a:r>
                <a:rPr lang="en-US" dirty="0"/>
                <a:t>Two-round MPC</a:t>
              </a:r>
            </a:p>
          </p:txBody>
        </p:sp>
      </p:grpSp>
      <p:grpSp>
        <p:nvGrpSpPr>
          <p:cNvPr id="18" name="Group 17">
            <a:extLst>
              <a:ext uri="{FF2B5EF4-FFF2-40B4-BE49-F238E27FC236}">
                <a16:creationId xmlns:a16="http://schemas.microsoft.com/office/drawing/2014/main" id="{9BF93914-DB24-BA4C-9BE3-F20CDD2C662D}"/>
              </a:ext>
            </a:extLst>
          </p:cNvPr>
          <p:cNvGrpSpPr/>
          <p:nvPr/>
        </p:nvGrpSpPr>
        <p:grpSpPr>
          <a:xfrm>
            <a:off x="3923928" y="2442747"/>
            <a:ext cx="1873139" cy="698221"/>
            <a:chOff x="3923928" y="2442747"/>
            <a:chExt cx="1873139" cy="698221"/>
          </a:xfrm>
        </p:grpSpPr>
        <p:sp>
          <p:nvSpPr>
            <p:cNvPr id="48" name="Oval 47">
              <a:extLst>
                <a:ext uri="{FF2B5EF4-FFF2-40B4-BE49-F238E27FC236}">
                  <a16:creationId xmlns:a16="http://schemas.microsoft.com/office/drawing/2014/main" id="{8ADEED39-253B-C34A-A611-862D73FAE451}"/>
                </a:ext>
              </a:extLst>
            </p:cNvPr>
            <p:cNvSpPr/>
            <p:nvPr/>
          </p:nvSpPr>
          <p:spPr>
            <a:xfrm>
              <a:off x="4146832" y="2780928"/>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2B258548-6FCF-2C44-B89B-C29B1EC678F7}"/>
                </a:ext>
              </a:extLst>
            </p:cNvPr>
            <p:cNvSpPr txBox="1"/>
            <p:nvPr/>
          </p:nvSpPr>
          <p:spPr>
            <a:xfrm>
              <a:off x="3923928" y="2442747"/>
              <a:ext cx="1873139" cy="369332"/>
            </a:xfrm>
            <a:prstGeom prst="rect">
              <a:avLst/>
            </a:prstGeom>
            <a:noFill/>
          </p:spPr>
          <p:txBody>
            <a:bodyPr wrap="square" rtlCol="0">
              <a:spAutoFit/>
            </a:bodyPr>
            <a:lstStyle/>
            <a:p>
              <a:r>
                <a:rPr lang="en-US" dirty="0"/>
                <a:t>“Pure” FHE*</a:t>
              </a:r>
            </a:p>
          </p:txBody>
        </p:sp>
      </p:grpSp>
      <p:sp>
        <p:nvSpPr>
          <p:cNvPr id="50" name="Oval 49">
            <a:extLst>
              <a:ext uri="{FF2B5EF4-FFF2-40B4-BE49-F238E27FC236}">
                <a16:creationId xmlns:a16="http://schemas.microsoft.com/office/drawing/2014/main" id="{D49EA2DD-3811-BD43-A07F-EAEE310A036D}"/>
              </a:ext>
            </a:extLst>
          </p:cNvPr>
          <p:cNvSpPr/>
          <p:nvPr/>
        </p:nvSpPr>
        <p:spPr>
          <a:xfrm>
            <a:off x="3450343" y="5257205"/>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3F9004DA-6267-F547-B2DA-832BE0CB5FEC}"/>
              </a:ext>
            </a:extLst>
          </p:cNvPr>
          <p:cNvSpPr txBox="1"/>
          <p:nvPr/>
        </p:nvSpPr>
        <p:spPr>
          <a:xfrm>
            <a:off x="3227439" y="4919024"/>
            <a:ext cx="1873139" cy="369332"/>
          </a:xfrm>
          <a:prstGeom prst="rect">
            <a:avLst/>
          </a:prstGeom>
          <a:noFill/>
        </p:spPr>
        <p:txBody>
          <a:bodyPr wrap="square" rtlCol="0">
            <a:spAutoFit/>
          </a:bodyPr>
          <a:lstStyle/>
          <a:p>
            <a:r>
              <a:rPr lang="en-US" dirty="0"/>
              <a:t>NIWI</a:t>
            </a:r>
          </a:p>
        </p:txBody>
      </p:sp>
      <p:sp>
        <p:nvSpPr>
          <p:cNvPr id="52" name="TextBox 51">
            <a:extLst>
              <a:ext uri="{FF2B5EF4-FFF2-40B4-BE49-F238E27FC236}">
                <a16:creationId xmlns:a16="http://schemas.microsoft.com/office/drawing/2014/main" id="{DB350796-C6C0-484F-82B2-58E41DB5B914}"/>
              </a:ext>
            </a:extLst>
          </p:cNvPr>
          <p:cNvSpPr txBox="1"/>
          <p:nvPr/>
        </p:nvSpPr>
        <p:spPr>
          <a:xfrm>
            <a:off x="1627654" y="4668294"/>
            <a:ext cx="1648202" cy="369332"/>
          </a:xfrm>
          <a:prstGeom prst="rect">
            <a:avLst/>
          </a:prstGeom>
          <a:noFill/>
        </p:spPr>
        <p:txBody>
          <a:bodyPr wrap="square" rtlCol="0">
            <a:spAutoFit/>
          </a:bodyPr>
          <a:lstStyle/>
          <a:p>
            <a:r>
              <a:rPr lang="en-US" dirty="0"/>
              <a:t>Traitor Tracing</a:t>
            </a:r>
          </a:p>
        </p:txBody>
      </p:sp>
      <p:sp>
        <p:nvSpPr>
          <p:cNvPr id="53" name="Oval 52">
            <a:extLst>
              <a:ext uri="{FF2B5EF4-FFF2-40B4-BE49-F238E27FC236}">
                <a16:creationId xmlns:a16="http://schemas.microsoft.com/office/drawing/2014/main" id="{6D9088F7-6BE6-814E-A3C0-E2DA06E5DB7F}"/>
              </a:ext>
            </a:extLst>
          </p:cNvPr>
          <p:cNvSpPr/>
          <p:nvPr/>
        </p:nvSpPr>
        <p:spPr>
          <a:xfrm>
            <a:off x="642873" y="4543731"/>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a:extLst>
              <a:ext uri="{FF2B5EF4-FFF2-40B4-BE49-F238E27FC236}">
                <a16:creationId xmlns:a16="http://schemas.microsoft.com/office/drawing/2014/main" id="{353407CA-3638-2B4A-85D4-5DA9FD3B8AFA}"/>
              </a:ext>
            </a:extLst>
          </p:cNvPr>
          <p:cNvSpPr/>
          <p:nvPr/>
        </p:nvSpPr>
        <p:spPr>
          <a:xfrm rot="18984770" flipV="1">
            <a:off x="6329671" y="4625518"/>
            <a:ext cx="714933" cy="94636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166C5DA-92C0-C44A-88F3-186D52A73711}"/>
              </a:ext>
            </a:extLst>
          </p:cNvPr>
          <p:cNvSpPr/>
          <p:nvPr/>
        </p:nvSpPr>
        <p:spPr>
          <a:xfrm>
            <a:off x="7596336" y="2981409"/>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453BFCB-33B5-0941-BDEC-5B7F594429C4}"/>
              </a:ext>
            </a:extLst>
          </p:cNvPr>
          <p:cNvSpPr txBox="1"/>
          <p:nvPr/>
        </p:nvSpPr>
        <p:spPr>
          <a:xfrm>
            <a:off x="7196669" y="2598287"/>
            <a:ext cx="1654751" cy="369332"/>
          </a:xfrm>
          <a:prstGeom prst="rect">
            <a:avLst/>
          </a:prstGeom>
          <a:noFill/>
        </p:spPr>
        <p:txBody>
          <a:bodyPr wrap="square" rtlCol="0">
            <a:spAutoFit/>
          </a:bodyPr>
          <a:lstStyle/>
          <a:p>
            <a:r>
              <a:rPr lang="en-US" dirty="0"/>
              <a:t>Succinct RE</a:t>
            </a:r>
          </a:p>
        </p:txBody>
      </p:sp>
      <p:sp>
        <p:nvSpPr>
          <p:cNvPr id="57" name="Rectangle 23">
            <a:extLst>
              <a:ext uri="{FF2B5EF4-FFF2-40B4-BE49-F238E27FC236}">
                <a16:creationId xmlns:a16="http://schemas.microsoft.com/office/drawing/2014/main" id="{5BCEA7CF-3E44-F648-BD5B-0DF801A29756}"/>
              </a:ext>
            </a:extLst>
          </p:cNvPr>
          <p:cNvSpPr>
            <a:spLocks noChangeArrowheads="1"/>
          </p:cNvSpPr>
          <p:nvPr/>
        </p:nvSpPr>
        <p:spPr bwMode="auto">
          <a:xfrm>
            <a:off x="35496" y="457508"/>
            <a:ext cx="6408712" cy="570684"/>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3200" b="1" dirty="0">
                <a:solidFill>
                  <a:srgbClr val="0000FF"/>
                </a:solidFill>
                <a:latin typeface="Courier New" panose="02070309020205020404" pitchFamily="49" charset="0"/>
                <a:cs typeface="Courier New" panose="02070309020205020404" pitchFamily="49" charset="0"/>
              </a:rPr>
              <a:t>“CRYPTO-COMPLETE”:</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4A21AC19-BEFC-7E48-BB5F-89B3BFBCF3DD}"/>
                  </a:ext>
                </a:extLst>
              </p:cNvPr>
              <p:cNvSpPr txBox="1"/>
              <p:nvPr/>
            </p:nvSpPr>
            <p:spPr>
              <a:xfrm>
                <a:off x="107504" y="1033572"/>
                <a:ext cx="9001000" cy="523220"/>
              </a:xfrm>
              <a:prstGeom prst="rect">
                <a:avLst/>
              </a:prstGeom>
              <a:noFill/>
            </p:spPr>
            <p:txBody>
              <a:bodyPr wrap="square" rtlCol="0">
                <a:spAutoFit/>
              </a:bodyPr>
              <a:lstStyle/>
              <a:p>
                <a:r>
                  <a:rPr lang="en-US" sz="2800" b="1" dirty="0">
                    <a:solidFill>
                      <a:srgbClr val="0000FF"/>
                    </a:solidFill>
                  </a:rPr>
                  <a:t>IO + Basic Hardness + Hard Work </a:t>
                </a:r>
                <a14:m>
                  <m:oMath xmlns:m="http://schemas.openxmlformats.org/officeDocument/2006/math">
                    <m:r>
                      <a:rPr lang="en-US" sz="2800" b="1" i="1" smtClean="0">
                        <a:solidFill>
                          <a:srgbClr val="0000FF"/>
                        </a:solidFill>
                        <a:latin typeface="Cambria Math" panose="02040503050406030204" pitchFamily="18" charset="0"/>
                        <a:ea typeface="Cambria Math" panose="02040503050406030204" pitchFamily="18" charset="0"/>
                      </a:rPr>
                      <m:t>⟹ </m:t>
                    </m:r>
                  </m:oMath>
                </a14:m>
                <a:r>
                  <a:rPr lang="en-US" sz="2800" b="1" dirty="0">
                    <a:solidFill>
                      <a:srgbClr val="0000FF"/>
                    </a:solidFill>
                  </a:rPr>
                  <a:t>Nearly all crypto. </a:t>
                </a:r>
              </a:p>
            </p:txBody>
          </p:sp>
        </mc:Choice>
        <mc:Fallback xmlns="">
          <p:sp>
            <p:nvSpPr>
              <p:cNvPr id="59" name="TextBox 58">
                <a:extLst>
                  <a:ext uri="{FF2B5EF4-FFF2-40B4-BE49-F238E27FC236}">
                    <a16:creationId xmlns:a16="http://schemas.microsoft.com/office/drawing/2014/main" id="{4A21AC19-BEFC-7E48-BB5F-89B3BFBCF3DD}"/>
                  </a:ext>
                </a:extLst>
              </p:cNvPr>
              <p:cNvSpPr txBox="1">
                <a:spLocks noRot="1" noChangeAspect="1" noMove="1" noResize="1" noEditPoints="1" noAdjustHandles="1" noChangeArrowheads="1" noChangeShapeType="1" noTextEdit="1"/>
              </p:cNvSpPr>
              <p:nvPr/>
            </p:nvSpPr>
            <p:spPr>
              <a:xfrm>
                <a:off x="107504" y="1033572"/>
                <a:ext cx="9001000" cy="523220"/>
              </a:xfrm>
              <a:prstGeom prst="rect">
                <a:avLst/>
              </a:prstGeom>
              <a:blipFill>
                <a:blip r:embed="rId3"/>
                <a:stretch>
                  <a:fillRect l="-1127" t="-9302" b="-27907"/>
                </a:stretch>
              </a:blipFill>
            </p:spPr>
            <p:txBody>
              <a:bodyPr/>
              <a:lstStyle/>
              <a:p>
                <a:r>
                  <a:rPr lang="en-US">
                    <a:noFill/>
                  </a:rPr>
                  <a:t> </a:t>
                </a:r>
              </a:p>
            </p:txBody>
          </p:sp>
        </mc:Fallback>
      </mc:AlternateContent>
      <p:pic>
        <p:nvPicPr>
          <p:cNvPr id="60" name="Picture 59">
            <a:extLst>
              <a:ext uri="{FF2B5EF4-FFF2-40B4-BE49-F238E27FC236}">
                <a16:creationId xmlns:a16="http://schemas.microsoft.com/office/drawing/2014/main" id="{D5C19E95-2DCE-8142-A057-0280FF0987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7338" y="4172153"/>
            <a:ext cx="822143" cy="1496301"/>
          </a:xfrm>
          <a:prstGeom prst="rect">
            <a:avLst/>
          </a:prstGeom>
        </p:spPr>
      </p:pic>
    </p:spTree>
    <p:extLst>
      <p:ext uri="{BB962C8B-B14F-4D97-AF65-F5344CB8AC3E}">
        <p14:creationId xmlns:p14="http://schemas.microsoft.com/office/powerpoint/2010/main" val="37542160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3"/>
          <p:cNvSpPr>
            <a:spLocks noChangeArrowheads="1"/>
          </p:cNvSpPr>
          <p:nvPr/>
        </p:nvSpPr>
        <p:spPr bwMode="auto">
          <a:xfrm>
            <a:off x="251520" y="2780928"/>
            <a:ext cx="8856984" cy="144016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800" b="1" u="sng" dirty="0">
                <a:latin typeface="Courier New" panose="02070309020205020404" pitchFamily="49" charset="0"/>
                <a:cs typeface="Courier New" panose="02070309020205020404" pitchFamily="49" charset="0"/>
              </a:rPr>
              <a:t>Obfuscation</a:t>
            </a:r>
            <a:r>
              <a:rPr lang="en-US" sz="2800" dirty="0">
                <a:latin typeface="Arial"/>
                <a:cs typeface="Arial"/>
              </a:rPr>
              <a:t> </a:t>
            </a:r>
            <a:br>
              <a:rPr lang="en-US" sz="2000" dirty="0">
                <a:latin typeface="Arial"/>
                <a:cs typeface="Arial"/>
              </a:rPr>
            </a:br>
            <a:r>
              <a:rPr lang="en-US" sz="2400" i="1" dirty="0">
                <a:latin typeface="Arial"/>
                <a:cs typeface="Arial"/>
              </a:rPr>
              <a:t>n.</a:t>
            </a:r>
            <a:r>
              <a:rPr lang="en-US" sz="2400" dirty="0">
                <a:latin typeface="Arial"/>
                <a:cs typeface="Arial"/>
              </a:rPr>
              <a:t> </a:t>
            </a:r>
            <a:r>
              <a:rPr lang="en-US" sz="2400" dirty="0"/>
              <a:t>the action of making something obscure, unclear, or unintelligible.</a:t>
            </a:r>
            <a:endParaRPr lang="en-US" sz="2400" b="1" dirty="0">
              <a:solidFill>
                <a:srgbClr val="0000FF"/>
              </a:solidFill>
              <a:latin typeface="Arial"/>
              <a:cs typeface="Arial"/>
            </a:endParaRPr>
          </a:p>
        </p:txBody>
      </p:sp>
      <p:sp>
        <p:nvSpPr>
          <p:cNvPr id="11" name="Rectangle 23"/>
          <p:cNvSpPr>
            <a:spLocks noChangeArrowheads="1"/>
          </p:cNvSpPr>
          <p:nvPr/>
        </p:nvSpPr>
        <p:spPr bwMode="auto">
          <a:xfrm>
            <a:off x="143508" y="1054896"/>
            <a:ext cx="8856984" cy="1656184"/>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800" b="1" u="sng" dirty="0">
                <a:latin typeface="Courier New" panose="02070309020205020404" pitchFamily="49" charset="0"/>
                <a:cs typeface="Courier New" panose="02070309020205020404" pitchFamily="49" charset="0"/>
              </a:rPr>
              <a:t>Program Obfuscation</a:t>
            </a:r>
            <a:r>
              <a:rPr lang="en-US" sz="2800" b="1" dirty="0">
                <a:latin typeface="Courier New" panose="02070309020205020404" pitchFamily="49" charset="0"/>
                <a:cs typeface="Courier New" panose="02070309020205020404" pitchFamily="49" charset="0"/>
              </a:rPr>
              <a:t> </a:t>
            </a:r>
            <a:br>
              <a:rPr lang="en-US" sz="2000" dirty="0">
                <a:latin typeface="Arial"/>
                <a:cs typeface="Arial"/>
              </a:rPr>
            </a:br>
            <a:r>
              <a:rPr lang="en-US" sz="2400" i="1" dirty="0">
                <a:latin typeface="Arial"/>
                <a:cs typeface="Arial"/>
              </a:rPr>
              <a:t>n.</a:t>
            </a:r>
            <a:r>
              <a:rPr lang="en-US" sz="2400" dirty="0">
                <a:latin typeface="Arial"/>
                <a:cs typeface="Arial"/>
              </a:rPr>
              <a:t> </a:t>
            </a:r>
            <a:r>
              <a:rPr lang="en-US" sz="2400" dirty="0"/>
              <a:t>the action of making a program unintelligible, while preserving </a:t>
            </a:r>
          </a:p>
          <a:p>
            <a:r>
              <a:rPr lang="en-US" sz="2400" dirty="0"/>
              <a:t>     its input/output behavior.</a:t>
            </a:r>
            <a:endParaRPr lang="en-US" sz="2400" b="1" dirty="0">
              <a:solidFill>
                <a:srgbClr val="0000FF"/>
              </a:solidFill>
              <a:latin typeface="Arial"/>
              <a:cs typeface="Arial"/>
            </a:endParaRPr>
          </a:p>
        </p:txBody>
      </p:sp>
    </p:spTree>
    <p:extLst>
      <p:ext uri="{BB962C8B-B14F-4D97-AF65-F5344CB8AC3E}">
        <p14:creationId xmlns:p14="http://schemas.microsoft.com/office/powerpoint/2010/main" val="4701336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900608" y="-27384"/>
            <a:ext cx="10945216" cy="714181"/>
          </a:xfrm>
          <a:solidFill>
            <a:schemeClr val="bg1"/>
          </a:solidFill>
          <a:ln>
            <a:solidFill>
              <a:sysClr val="windowText" lastClr="000000"/>
            </a:solidFill>
          </a:ln>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TUTORIAL OUTLINE</a:t>
            </a:r>
          </a:p>
        </p:txBody>
      </p:sp>
      <p:cxnSp>
        <p:nvCxnSpPr>
          <p:cNvPr id="3" name="Straight Connector 2">
            <a:extLst>
              <a:ext uri="{FF2B5EF4-FFF2-40B4-BE49-F238E27FC236}">
                <a16:creationId xmlns:a16="http://schemas.microsoft.com/office/drawing/2014/main" id="{79FA3358-F277-0B41-A4E1-5A858A288724}"/>
              </a:ext>
            </a:extLst>
          </p:cNvPr>
          <p:cNvCxnSpPr/>
          <p:nvPr/>
        </p:nvCxnSpPr>
        <p:spPr>
          <a:xfrm>
            <a:off x="4716016" y="836712"/>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3F8297F-80A5-DE47-8D7F-50216B5DA3BF}"/>
              </a:ext>
            </a:extLst>
          </p:cNvPr>
          <p:cNvCxnSpPr>
            <a:cxnSpLocks/>
          </p:cNvCxnSpPr>
          <p:nvPr/>
        </p:nvCxnSpPr>
        <p:spPr>
          <a:xfrm>
            <a:off x="-396552" y="3645024"/>
            <a:ext cx="11017224"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2F1D6B7-C227-5B40-95E0-CF1D186F517D}"/>
              </a:ext>
            </a:extLst>
          </p:cNvPr>
          <p:cNvSpPr txBox="1"/>
          <p:nvPr/>
        </p:nvSpPr>
        <p:spPr>
          <a:xfrm>
            <a:off x="177710" y="1052736"/>
            <a:ext cx="3225692" cy="523220"/>
          </a:xfrm>
          <a:prstGeom prst="rect">
            <a:avLst/>
          </a:prstGeom>
          <a:noFill/>
        </p:spPr>
        <p:txBody>
          <a:bodyPr wrap="square" rtlCol="0">
            <a:spAutoFit/>
          </a:bodyPr>
          <a:lstStyle/>
          <a:p>
            <a:r>
              <a:rPr lang="en-US" sz="2800" b="1" dirty="0">
                <a:solidFill>
                  <a:srgbClr val="0000FF"/>
                </a:solidFill>
              </a:rPr>
              <a:t>Part 1. DEFINITIONS</a:t>
            </a:r>
          </a:p>
        </p:txBody>
      </p:sp>
      <p:sp>
        <p:nvSpPr>
          <p:cNvPr id="11" name="TextBox 10">
            <a:extLst>
              <a:ext uri="{FF2B5EF4-FFF2-40B4-BE49-F238E27FC236}">
                <a16:creationId xmlns:a16="http://schemas.microsoft.com/office/drawing/2014/main" id="{A94CEF8A-0588-C145-9664-F064589C759D}"/>
              </a:ext>
            </a:extLst>
          </p:cNvPr>
          <p:cNvSpPr txBox="1"/>
          <p:nvPr/>
        </p:nvSpPr>
        <p:spPr>
          <a:xfrm>
            <a:off x="4802692" y="1033572"/>
            <a:ext cx="4017780" cy="523220"/>
          </a:xfrm>
          <a:prstGeom prst="rect">
            <a:avLst/>
          </a:prstGeom>
          <a:noFill/>
        </p:spPr>
        <p:txBody>
          <a:bodyPr wrap="square" rtlCol="0">
            <a:spAutoFit/>
          </a:bodyPr>
          <a:lstStyle/>
          <a:p>
            <a:r>
              <a:rPr lang="en-US" sz="2800" b="1" dirty="0">
                <a:solidFill>
                  <a:srgbClr val="0000FF"/>
                </a:solidFill>
              </a:rPr>
              <a:t>Part 2. APPLICATIONS</a:t>
            </a:r>
          </a:p>
        </p:txBody>
      </p:sp>
      <p:sp>
        <p:nvSpPr>
          <p:cNvPr id="12" name="TextBox 11">
            <a:extLst>
              <a:ext uri="{FF2B5EF4-FFF2-40B4-BE49-F238E27FC236}">
                <a16:creationId xmlns:a16="http://schemas.microsoft.com/office/drawing/2014/main" id="{CBD4CBAB-E534-7F4B-A557-27AE26395EF6}"/>
              </a:ext>
            </a:extLst>
          </p:cNvPr>
          <p:cNvSpPr txBox="1"/>
          <p:nvPr/>
        </p:nvSpPr>
        <p:spPr>
          <a:xfrm>
            <a:off x="179512" y="3841884"/>
            <a:ext cx="3945773" cy="523220"/>
          </a:xfrm>
          <a:prstGeom prst="rect">
            <a:avLst/>
          </a:prstGeom>
          <a:noFill/>
        </p:spPr>
        <p:txBody>
          <a:bodyPr wrap="square" rtlCol="0">
            <a:spAutoFit/>
          </a:bodyPr>
          <a:lstStyle/>
          <a:p>
            <a:r>
              <a:rPr lang="en-US" sz="2800" b="1" dirty="0">
                <a:solidFill>
                  <a:srgbClr val="0000FF"/>
                </a:solidFill>
              </a:rPr>
              <a:t>Part 3. CONSTRUCTIONS</a:t>
            </a:r>
          </a:p>
        </p:txBody>
      </p:sp>
      <p:sp>
        <p:nvSpPr>
          <p:cNvPr id="13" name="TextBox 12">
            <a:extLst>
              <a:ext uri="{FF2B5EF4-FFF2-40B4-BE49-F238E27FC236}">
                <a16:creationId xmlns:a16="http://schemas.microsoft.com/office/drawing/2014/main" id="{FE0F6F5C-5848-0640-8465-5A739AEDF56A}"/>
              </a:ext>
            </a:extLst>
          </p:cNvPr>
          <p:cNvSpPr txBox="1"/>
          <p:nvPr/>
        </p:nvSpPr>
        <p:spPr>
          <a:xfrm>
            <a:off x="323529" y="4273932"/>
            <a:ext cx="4048918" cy="523220"/>
          </a:xfrm>
          <a:prstGeom prst="rect">
            <a:avLst/>
          </a:prstGeom>
          <a:noFill/>
        </p:spPr>
        <p:txBody>
          <a:bodyPr wrap="square" rtlCol="0">
            <a:spAutoFit/>
          </a:bodyPr>
          <a:lstStyle/>
          <a:p>
            <a:r>
              <a:rPr lang="en-US" sz="2800" dirty="0"/>
              <a:t>of IO from simpler objects</a:t>
            </a:r>
          </a:p>
        </p:txBody>
      </p:sp>
      <p:sp>
        <p:nvSpPr>
          <p:cNvPr id="14" name="TextBox 13">
            <a:extLst>
              <a:ext uri="{FF2B5EF4-FFF2-40B4-BE49-F238E27FC236}">
                <a16:creationId xmlns:a16="http://schemas.microsoft.com/office/drawing/2014/main" id="{5F988459-9258-BB4D-A1F9-C4B0CB76DA68}"/>
              </a:ext>
            </a:extLst>
          </p:cNvPr>
          <p:cNvSpPr txBox="1"/>
          <p:nvPr/>
        </p:nvSpPr>
        <p:spPr>
          <a:xfrm>
            <a:off x="179513" y="5139189"/>
            <a:ext cx="4048918" cy="954107"/>
          </a:xfrm>
          <a:prstGeom prst="rect">
            <a:avLst/>
          </a:prstGeom>
          <a:noFill/>
        </p:spPr>
        <p:txBody>
          <a:bodyPr wrap="square" rtlCol="0">
            <a:spAutoFit/>
          </a:bodyPr>
          <a:lstStyle/>
          <a:p>
            <a:r>
              <a:rPr lang="en-US" sz="2800" i="1" dirty="0"/>
              <a:t>Theorem</a:t>
            </a:r>
            <a:r>
              <a:rPr lang="en-US" sz="2800" dirty="0"/>
              <a:t>: If 3-linear maps exist, so does IO.</a:t>
            </a:r>
          </a:p>
        </p:txBody>
      </p:sp>
      <p:sp>
        <p:nvSpPr>
          <p:cNvPr id="15" name="TextBox 14">
            <a:extLst>
              <a:ext uri="{FF2B5EF4-FFF2-40B4-BE49-F238E27FC236}">
                <a16:creationId xmlns:a16="http://schemas.microsoft.com/office/drawing/2014/main" id="{F1D1C70C-2EC6-C649-9365-1186906FA5DD}"/>
              </a:ext>
            </a:extLst>
          </p:cNvPr>
          <p:cNvSpPr txBox="1"/>
          <p:nvPr/>
        </p:nvSpPr>
        <p:spPr>
          <a:xfrm>
            <a:off x="179512" y="2185700"/>
            <a:ext cx="4985022" cy="523220"/>
          </a:xfrm>
          <a:prstGeom prst="rect">
            <a:avLst/>
          </a:prstGeom>
          <a:noFill/>
        </p:spPr>
        <p:txBody>
          <a:bodyPr wrap="square" rtlCol="0">
            <a:spAutoFit/>
          </a:bodyPr>
          <a:lstStyle/>
          <a:p>
            <a:r>
              <a:rPr lang="en-US" sz="2800" dirty="0"/>
              <a:t>a. Virtual Black-Box OBF</a:t>
            </a:r>
          </a:p>
        </p:txBody>
      </p:sp>
      <p:sp>
        <p:nvSpPr>
          <p:cNvPr id="16" name="TextBox 15">
            <a:extLst>
              <a:ext uri="{FF2B5EF4-FFF2-40B4-BE49-F238E27FC236}">
                <a16:creationId xmlns:a16="http://schemas.microsoft.com/office/drawing/2014/main" id="{4C0393D0-A1D7-1D41-A407-068BDE8C228F}"/>
              </a:ext>
            </a:extLst>
          </p:cNvPr>
          <p:cNvSpPr txBox="1"/>
          <p:nvPr/>
        </p:nvSpPr>
        <p:spPr>
          <a:xfrm>
            <a:off x="307058" y="1484784"/>
            <a:ext cx="4048918" cy="523220"/>
          </a:xfrm>
          <a:prstGeom prst="rect">
            <a:avLst/>
          </a:prstGeom>
          <a:noFill/>
        </p:spPr>
        <p:txBody>
          <a:bodyPr wrap="square" rtlCol="0">
            <a:spAutoFit/>
          </a:bodyPr>
          <a:lstStyle/>
          <a:p>
            <a:r>
              <a:rPr lang="en-US" sz="2800" dirty="0"/>
              <a:t>of program obfuscation</a:t>
            </a:r>
          </a:p>
        </p:txBody>
      </p:sp>
      <p:sp>
        <p:nvSpPr>
          <p:cNvPr id="17" name="TextBox 16">
            <a:extLst>
              <a:ext uri="{FF2B5EF4-FFF2-40B4-BE49-F238E27FC236}">
                <a16:creationId xmlns:a16="http://schemas.microsoft.com/office/drawing/2014/main" id="{96545601-0CD6-ED47-9B56-BD1B170D72EC}"/>
              </a:ext>
            </a:extLst>
          </p:cNvPr>
          <p:cNvSpPr txBox="1"/>
          <p:nvPr/>
        </p:nvSpPr>
        <p:spPr>
          <a:xfrm>
            <a:off x="163042" y="2689756"/>
            <a:ext cx="4639650" cy="523220"/>
          </a:xfrm>
          <a:prstGeom prst="rect">
            <a:avLst/>
          </a:prstGeom>
          <a:noFill/>
        </p:spPr>
        <p:txBody>
          <a:bodyPr wrap="square" rtlCol="0">
            <a:spAutoFit/>
          </a:bodyPr>
          <a:lstStyle/>
          <a:p>
            <a:r>
              <a:rPr lang="en-US" sz="2800" dirty="0"/>
              <a:t>b. </a:t>
            </a:r>
            <a:r>
              <a:rPr lang="en-US" sz="2800" u="sng" dirty="0"/>
              <a:t>Indistinguishability OBF (IO)</a:t>
            </a:r>
          </a:p>
        </p:txBody>
      </p:sp>
      <p:sp>
        <p:nvSpPr>
          <p:cNvPr id="18" name="TextBox 17">
            <a:extLst>
              <a:ext uri="{FF2B5EF4-FFF2-40B4-BE49-F238E27FC236}">
                <a16:creationId xmlns:a16="http://schemas.microsoft.com/office/drawing/2014/main" id="{82993415-C6FC-1144-B849-E6CD0326479A}"/>
              </a:ext>
            </a:extLst>
          </p:cNvPr>
          <p:cNvSpPr txBox="1"/>
          <p:nvPr/>
        </p:nvSpPr>
        <p:spPr>
          <a:xfrm>
            <a:off x="8097980" y="997069"/>
            <a:ext cx="1046020" cy="523220"/>
          </a:xfrm>
          <a:prstGeom prst="rect">
            <a:avLst/>
          </a:prstGeom>
          <a:noFill/>
        </p:spPr>
        <p:txBody>
          <a:bodyPr wrap="square" rtlCol="0">
            <a:spAutoFit/>
          </a:bodyPr>
          <a:lstStyle/>
          <a:p>
            <a:r>
              <a:rPr lang="en-US" sz="2800" dirty="0"/>
              <a:t>of IO</a:t>
            </a:r>
          </a:p>
        </p:txBody>
      </p:sp>
      <p:sp>
        <p:nvSpPr>
          <p:cNvPr id="19" name="TextBox 18">
            <a:extLst>
              <a:ext uri="{FF2B5EF4-FFF2-40B4-BE49-F238E27FC236}">
                <a16:creationId xmlns:a16="http://schemas.microsoft.com/office/drawing/2014/main" id="{7B21DBBB-61B1-A846-8A54-4682841A6489}"/>
              </a:ext>
            </a:extLst>
          </p:cNvPr>
          <p:cNvSpPr txBox="1"/>
          <p:nvPr/>
        </p:nvSpPr>
        <p:spPr>
          <a:xfrm>
            <a:off x="5004048" y="1772816"/>
            <a:ext cx="4985022" cy="523220"/>
          </a:xfrm>
          <a:prstGeom prst="rect">
            <a:avLst/>
          </a:prstGeom>
          <a:noFill/>
        </p:spPr>
        <p:txBody>
          <a:bodyPr wrap="square" rtlCol="0">
            <a:spAutoFit/>
          </a:bodyPr>
          <a:lstStyle/>
          <a:p>
            <a:r>
              <a:rPr lang="en-US" sz="2800" dirty="0"/>
              <a:t>a. Crypto Applications</a:t>
            </a:r>
          </a:p>
        </p:txBody>
      </p:sp>
      <p:sp>
        <p:nvSpPr>
          <p:cNvPr id="20" name="TextBox 19">
            <a:extLst>
              <a:ext uri="{FF2B5EF4-FFF2-40B4-BE49-F238E27FC236}">
                <a16:creationId xmlns:a16="http://schemas.microsoft.com/office/drawing/2014/main" id="{F19FDDE8-35F6-044F-90A7-FD49AD56F7F1}"/>
              </a:ext>
            </a:extLst>
          </p:cNvPr>
          <p:cNvSpPr txBox="1"/>
          <p:nvPr/>
        </p:nvSpPr>
        <p:spPr>
          <a:xfrm>
            <a:off x="5004048" y="2257708"/>
            <a:ext cx="4985022" cy="523220"/>
          </a:xfrm>
          <a:prstGeom prst="rect">
            <a:avLst/>
          </a:prstGeom>
          <a:noFill/>
        </p:spPr>
        <p:txBody>
          <a:bodyPr wrap="square" rtlCol="0">
            <a:spAutoFit/>
          </a:bodyPr>
          <a:lstStyle/>
          <a:p>
            <a:r>
              <a:rPr lang="en-US" sz="2800" dirty="0"/>
              <a:t>b. A Complexity Application</a:t>
            </a:r>
          </a:p>
        </p:txBody>
      </p:sp>
      <p:sp>
        <p:nvSpPr>
          <p:cNvPr id="21" name="TextBox 20">
            <a:extLst>
              <a:ext uri="{FF2B5EF4-FFF2-40B4-BE49-F238E27FC236}">
                <a16:creationId xmlns:a16="http://schemas.microsoft.com/office/drawing/2014/main" id="{5F7D877C-8F37-D94F-8F69-5EB7A7B2301A}"/>
              </a:ext>
            </a:extLst>
          </p:cNvPr>
          <p:cNvSpPr txBox="1"/>
          <p:nvPr/>
        </p:nvSpPr>
        <p:spPr>
          <a:xfrm>
            <a:off x="5004048" y="2780928"/>
            <a:ext cx="4985022" cy="523220"/>
          </a:xfrm>
          <a:prstGeom prst="rect">
            <a:avLst/>
          </a:prstGeom>
          <a:noFill/>
        </p:spPr>
        <p:txBody>
          <a:bodyPr wrap="square" rtlCol="0">
            <a:spAutoFit/>
          </a:bodyPr>
          <a:lstStyle/>
          <a:p>
            <a:r>
              <a:rPr lang="en-US" sz="2800" dirty="0"/>
              <a:t>c. Bootstrapping Theorems</a:t>
            </a:r>
          </a:p>
        </p:txBody>
      </p:sp>
      <p:sp>
        <p:nvSpPr>
          <p:cNvPr id="22" name="TextBox 21">
            <a:extLst>
              <a:ext uri="{FF2B5EF4-FFF2-40B4-BE49-F238E27FC236}">
                <a16:creationId xmlns:a16="http://schemas.microsoft.com/office/drawing/2014/main" id="{9D149620-F914-384E-8DDE-5A6CC33E85D9}"/>
              </a:ext>
            </a:extLst>
          </p:cNvPr>
          <p:cNvSpPr txBox="1"/>
          <p:nvPr/>
        </p:nvSpPr>
        <p:spPr>
          <a:xfrm>
            <a:off x="4788024" y="3841884"/>
            <a:ext cx="3945773" cy="523220"/>
          </a:xfrm>
          <a:prstGeom prst="rect">
            <a:avLst/>
          </a:prstGeom>
          <a:noFill/>
        </p:spPr>
        <p:txBody>
          <a:bodyPr wrap="square" rtlCol="0">
            <a:spAutoFit/>
          </a:bodyPr>
          <a:lstStyle/>
          <a:p>
            <a:r>
              <a:rPr lang="en-US" sz="2800" b="1" dirty="0">
                <a:solidFill>
                  <a:srgbClr val="0000FF"/>
                </a:solidFill>
              </a:rPr>
              <a:t>Part 4. DE-IO-IZATION</a:t>
            </a:r>
          </a:p>
        </p:txBody>
      </p:sp>
      <p:sp>
        <p:nvSpPr>
          <p:cNvPr id="26" name="Rectangle 25">
            <a:extLst>
              <a:ext uri="{FF2B5EF4-FFF2-40B4-BE49-F238E27FC236}">
                <a16:creationId xmlns:a16="http://schemas.microsoft.com/office/drawing/2014/main" id="{3A820BEC-D840-A749-ABD5-56345F99E2C1}"/>
              </a:ext>
            </a:extLst>
          </p:cNvPr>
          <p:cNvSpPr/>
          <p:nvPr/>
        </p:nvSpPr>
        <p:spPr>
          <a:xfrm>
            <a:off x="-152400" y="887553"/>
            <a:ext cx="4868416" cy="275747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E556B07D-9F3E-0147-B1BA-DBE83023FCCA}"/>
              </a:ext>
            </a:extLst>
          </p:cNvPr>
          <p:cNvSpPr txBox="1"/>
          <p:nvPr/>
        </p:nvSpPr>
        <p:spPr>
          <a:xfrm>
            <a:off x="4788024" y="4653136"/>
            <a:ext cx="4048918" cy="954107"/>
          </a:xfrm>
          <a:prstGeom prst="rect">
            <a:avLst/>
          </a:prstGeom>
          <a:noFill/>
        </p:spPr>
        <p:txBody>
          <a:bodyPr wrap="square" rtlCol="0">
            <a:spAutoFit/>
          </a:bodyPr>
          <a:lstStyle/>
          <a:p>
            <a:r>
              <a:rPr lang="en-US" sz="2800" dirty="0"/>
              <a:t>Remove the need for IO in applications. </a:t>
            </a:r>
          </a:p>
        </p:txBody>
      </p:sp>
      <p:sp>
        <p:nvSpPr>
          <p:cNvPr id="28" name="TextBox 27">
            <a:extLst>
              <a:ext uri="{FF2B5EF4-FFF2-40B4-BE49-F238E27FC236}">
                <a16:creationId xmlns:a16="http://schemas.microsoft.com/office/drawing/2014/main" id="{57563244-E16F-0246-B422-9168635A9F06}"/>
              </a:ext>
            </a:extLst>
          </p:cNvPr>
          <p:cNvSpPr txBox="1"/>
          <p:nvPr/>
        </p:nvSpPr>
        <p:spPr>
          <a:xfrm>
            <a:off x="4843560" y="5661248"/>
            <a:ext cx="4408959" cy="523220"/>
          </a:xfrm>
          <a:prstGeom prst="rect">
            <a:avLst/>
          </a:prstGeom>
          <a:noFill/>
        </p:spPr>
        <p:txBody>
          <a:bodyPr wrap="square" rtlCol="0">
            <a:spAutoFit/>
          </a:bodyPr>
          <a:lstStyle/>
          <a:p>
            <a:r>
              <a:rPr lang="en-US" sz="2800" dirty="0"/>
              <a:t>e.g., Traitor Tracing (on Wed)</a:t>
            </a:r>
          </a:p>
        </p:txBody>
      </p:sp>
    </p:spTree>
    <p:extLst>
      <p:ext uri="{BB962C8B-B14F-4D97-AF65-F5344CB8AC3E}">
        <p14:creationId xmlns:p14="http://schemas.microsoft.com/office/powerpoint/2010/main" val="5156352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D4B27535-E823-0542-8913-87DB83E3E2EC}"/>
              </a:ext>
            </a:extLst>
          </p:cNvPr>
          <p:cNvSpPr/>
          <p:nvPr/>
        </p:nvSpPr>
        <p:spPr>
          <a:xfrm>
            <a:off x="-124272" y="1268760"/>
            <a:ext cx="9448800" cy="1141619"/>
          </a:xfrm>
          <a:prstGeom prst="rect">
            <a:avLst/>
          </a:prstGeom>
          <a:solidFill>
            <a:schemeClr val="bg2">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ubtitle 1"/>
          <p:cNvSpPr>
            <a:spLocks noGrp="1"/>
          </p:cNvSpPr>
          <p:nvPr>
            <p:ph type="subTitle" idx="1"/>
          </p:nvPr>
        </p:nvSpPr>
        <p:spPr>
          <a:xfrm>
            <a:off x="251520" y="266547"/>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Application 1: One-way Functions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293F719-980B-144F-BA17-685D22C4342F}"/>
                  </a:ext>
                </a:extLst>
              </p:cNvPr>
              <p:cNvSpPr txBox="1"/>
              <p:nvPr/>
            </p:nvSpPr>
            <p:spPr>
              <a:xfrm>
                <a:off x="467544" y="1393612"/>
                <a:ext cx="8640960" cy="954107"/>
              </a:xfrm>
              <a:prstGeom prst="rect">
                <a:avLst/>
              </a:prstGeom>
              <a:noFill/>
            </p:spPr>
            <p:txBody>
              <a:bodyPr wrap="square" rtlCol="0">
                <a:spAutoFit/>
              </a:bodyPr>
              <a:lstStyle/>
              <a:p>
                <a:r>
                  <a:rPr lang="en-US" sz="2800" b="1" dirty="0">
                    <a:solidFill>
                      <a:srgbClr val="FF0000"/>
                    </a:solidFill>
                    <a:latin typeface="Courier New" panose="02070309020205020404" pitchFamily="49" charset="0"/>
                    <a:cs typeface="Courier New" panose="02070309020205020404" pitchFamily="49" charset="0"/>
                  </a:rPr>
                  <a:t>THEOREM </a:t>
                </a:r>
                <a:r>
                  <a:rPr lang="en-US" b="1" dirty="0">
                    <a:cs typeface="Courier New" panose="02070309020205020404" pitchFamily="49" charset="0"/>
                  </a:rPr>
                  <a:t>[Komargodski-Moran-Naor-Pass-Rosen-Yogev’14]</a:t>
                </a:r>
                <a:r>
                  <a:rPr lang="en-US" b="1" dirty="0"/>
                  <a:t> </a:t>
                </a:r>
                <a:br>
                  <a:rPr lang="en-US" sz="2800" b="1" dirty="0"/>
                </a:br>
                <a:r>
                  <a:rPr lang="en-US" sz="2800" b="1" dirty="0"/>
                  <a:t>If IO exists and </a:t>
                </a:r>
                <a14:m>
                  <m:oMath xmlns:m="http://schemas.openxmlformats.org/officeDocument/2006/math">
                    <m:r>
                      <a:rPr lang="en-US" sz="2800" b="0" i="1" smtClean="0">
                        <a:latin typeface="Cambria Math" panose="02040503050406030204" pitchFamily="18" charset="0"/>
                        <a:ea typeface="Cambria Math" charset="0"/>
                        <a:cs typeface="Cambria Math" charset="0"/>
                      </a:rPr>
                      <m:t>𝑁𝑃</m:t>
                    </m:r>
                    <m:r>
                      <a:rPr lang="en-US" sz="2800" b="1" i="1" smtClean="0">
                        <a:latin typeface="Cambria Math" panose="02040503050406030204" pitchFamily="18" charset="0"/>
                        <a:ea typeface="Cambria Math" panose="02040503050406030204" pitchFamily="18" charset="0"/>
                        <a:cs typeface="Cambria Math" charset="0"/>
                      </a:rPr>
                      <m:t>⊈</m:t>
                    </m:r>
                    <m:r>
                      <a:rPr lang="en-US" sz="2800" b="0" i="1" smtClean="0">
                        <a:latin typeface="Cambria Math" panose="02040503050406030204" pitchFamily="18" charset="0"/>
                        <a:ea typeface="Cambria Math" panose="02040503050406030204" pitchFamily="18" charset="0"/>
                        <a:cs typeface="Cambria Math" charset="0"/>
                      </a:rPr>
                      <m:t>𝑖</m:t>
                    </m:r>
                    <m:r>
                      <a:rPr lang="en-US" sz="2800" b="0" i="1" smtClean="0">
                        <a:latin typeface="Cambria Math" panose="02040503050406030204" pitchFamily="18" charset="0"/>
                        <a:ea typeface="Cambria Math" panose="02040503050406030204" pitchFamily="18" charset="0"/>
                        <a:cs typeface="Cambria Math" charset="0"/>
                      </a:rPr>
                      <m:t>.</m:t>
                    </m:r>
                    <m:r>
                      <a:rPr lang="en-US" sz="2800" b="0" i="1" smtClean="0">
                        <a:latin typeface="Cambria Math" panose="02040503050406030204" pitchFamily="18" charset="0"/>
                        <a:ea typeface="Cambria Math" panose="02040503050406030204" pitchFamily="18" charset="0"/>
                        <a:cs typeface="Cambria Math" charset="0"/>
                      </a:rPr>
                      <m:t>𝑜</m:t>
                    </m:r>
                  </m:oMath>
                </a14:m>
                <a:r>
                  <a:rPr lang="en-US" sz="2800" b="1" dirty="0"/>
                  <a:t>-</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Cambria Math" charset="0"/>
                      </a:rPr>
                      <m:t>𝑐𝑜</m:t>
                    </m:r>
                    <m:r>
                      <a:rPr lang="en-US" sz="2800" i="1">
                        <a:latin typeface="Cambria Math" panose="02040503050406030204" pitchFamily="18" charset="0"/>
                        <a:ea typeface="Cambria Math" panose="02040503050406030204" pitchFamily="18" charset="0"/>
                        <a:cs typeface="Cambria Math" charset="0"/>
                      </a:rPr>
                      <m:t>𝑅𝑃</m:t>
                    </m:r>
                  </m:oMath>
                </a14:m>
                <a:r>
                  <a:rPr lang="en-US" sz="2800" b="1" dirty="0"/>
                  <a:t>, one-way functions exist.</a:t>
                </a:r>
                <a:endParaRPr lang="en-US" sz="2800" dirty="0"/>
              </a:p>
            </p:txBody>
          </p:sp>
        </mc:Choice>
        <mc:Fallback xmlns="">
          <p:sp>
            <p:nvSpPr>
              <p:cNvPr id="28" name="TextBox 27">
                <a:extLst>
                  <a:ext uri="{FF2B5EF4-FFF2-40B4-BE49-F238E27FC236}">
                    <a16:creationId xmlns:a16="http://schemas.microsoft.com/office/drawing/2014/main" id="{C293F719-980B-144F-BA17-685D22C4342F}"/>
                  </a:ext>
                </a:extLst>
              </p:cNvPr>
              <p:cNvSpPr txBox="1">
                <a:spLocks noRot="1" noChangeAspect="1" noMove="1" noResize="1" noEditPoints="1" noAdjustHandles="1" noChangeArrowheads="1" noChangeShapeType="1" noTextEdit="1"/>
              </p:cNvSpPr>
              <p:nvPr/>
            </p:nvSpPr>
            <p:spPr>
              <a:xfrm>
                <a:off x="467544" y="1393612"/>
                <a:ext cx="8640960" cy="954107"/>
              </a:xfrm>
              <a:prstGeom prst="rect">
                <a:avLst/>
              </a:prstGeom>
              <a:blipFill>
                <a:blip r:embed="rId3"/>
                <a:stretch>
                  <a:fillRect l="-1468" t="-6579"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9D5EA77-4B5F-D648-9534-2555AAB57776}"/>
                  </a:ext>
                </a:extLst>
              </p:cNvPr>
              <p:cNvSpPr/>
              <p:nvPr/>
            </p:nvSpPr>
            <p:spPr>
              <a:xfrm>
                <a:off x="703240" y="3035044"/>
                <a:ext cx="7253136" cy="523220"/>
              </a:xfrm>
              <a:prstGeom prst="rect">
                <a:avLst/>
              </a:prstGeom>
            </p:spPr>
            <p:txBody>
              <a:bodyPr wrap="square">
                <a:spAutoFit/>
              </a:bodyPr>
              <a:lstStyle/>
              <a:p>
                <a:r>
                  <a:rPr lang="en-US" sz="2800" dirty="0">
                    <a:solidFill>
                      <a:prstClr val="black"/>
                    </a:solidFill>
                    <a:ea typeface="Cambria Math" panose="02040503050406030204" pitchFamily="18" charset="0"/>
                  </a:rPr>
                  <a:t>G(r) = </a:t>
                </a:r>
                <a14:m>
                  <m:oMath xmlns:m="http://schemas.openxmlformats.org/officeDocument/2006/math">
                    <m:r>
                      <a:rPr lang="en-US" sz="2800" i="1">
                        <a:solidFill>
                          <a:prstClr val="black"/>
                        </a:solidFill>
                        <a:latin typeface="Cambria Math" panose="02040503050406030204" pitchFamily="18" charset="0"/>
                        <a:ea typeface="Cambria Math" panose="02040503050406030204" pitchFamily="18" charset="0"/>
                      </a:rPr>
                      <m:t>𝒪</m:t>
                    </m:r>
                  </m:oMath>
                </a14:m>
                <a:r>
                  <a:rPr lang="en-US" sz="2800" dirty="0"/>
                  <a:t>(Z; r) where Z is the Zero circuit</a:t>
                </a:r>
              </a:p>
            </p:txBody>
          </p:sp>
        </mc:Choice>
        <mc:Fallback xmlns="">
          <p:sp>
            <p:nvSpPr>
              <p:cNvPr id="2" name="Rectangle 1">
                <a:extLst>
                  <a:ext uri="{FF2B5EF4-FFF2-40B4-BE49-F238E27FC236}">
                    <a16:creationId xmlns:a16="http://schemas.microsoft.com/office/drawing/2014/main" id="{A9D5EA77-4B5F-D648-9534-2555AAB57776}"/>
                  </a:ext>
                </a:extLst>
              </p:cNvPr>
              <p:cNvSpPr>
                <a:spLocks noRot="1" noChangeAspect="1" noMove="1" noResize="1" noEditPoints="1" noAdjustHandles="1" noChangeArrowheads="1" noChangeShapeType="1" noTextEdit="1"/>
              </p:cNvSpPr>
              <p:nvPr/>
            </p:nvSpPr>
            <p:spPr>
              <a:xfrm>
                <a:off x="703240" y="3035044"/>
                <a:ext cx="7253136" cy="523220"/>
              </a:xfrm>
              <a:prstGeom prst="rect">
                <a:avLst/>
              </a:prstGeom>
              <a:blipFill>
                <a:blip r:embed="rId4"/>
                <a:stretch>
                  <a:fillRect l="-1573" t="-11905" b="-28571"/>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E728A02C-88CB-8746-A1D0-7E4BFD84B37F}"/>
              </a:ext>
            </a:extLst>
          </p:cNvPr>
          <p:cNvSpPr txBox="1"/>
          <p:nvPr/>
        </p:nvSpPr>
        <p:spPr>
          <a:xfrm>
            <a:off x="683568" y="2492896"/>
            <a:ext cx="8127173" cy="523220"/>
          </a:xfrm>
          <a:prstGeom prst="rect">
            <a:avLst/>
          </a:prstGeom>
          <a:noFill/>
        </p:spPr>
        <p:txBody>
          <a:bodyPr wrap="square" rtlCol="0">
            <a:spAutoFit/>
          </a:bodyPr>
          <a:lstStyle/>
          <a:p>
            <a:r>
              <a:rPr lang="en-US" sz="2800" b="1" dirty="0">
                <a:solidFill>
                  <a:srgbClr val="0000FF"/>
                </a:solidFill>
                <a:latin typeface="Courier New" panose="02070309020205020404" pitchFamily="49" charset="0"/>
                <a:cs typeface="Courier New" panose="02070309020205020404" pitchFamily="49" charset="0"/>
              </a:rPr>
              <a:t>One-way Function CONSTRUCTION:</a:t>
            </a:r>
            <a:endParaRPr lang="en-US" sz="2800" dirty="0">
              <a:solidFill>
                <a:srgbClr val="0000FF"/>
              </a:solidFill>
            </a:endParaRPr>
          </a:p>
        </p:txBody>
      </p:sp>
      <p:sp>
        <p:nvSpPr>
          <p:cNvPr id="39" name="Rectangle 38">
            <a:extLst>
              <a:ext uri="{FF2B5EF4-FFF2-40B4-BE49-F238E27FC236}">
                <a16:creationId xmlns:a16="http://schemas.microsoft.com/office/drawing/2014/main" id="{712C950F-2FB9-9846-801E-9C815E083DEA}"/>
              </a:ext>
            </a:extLst>
          </p:cNvPr>
          <p:cNvSpPr/>
          <p:nvPr/>
        </p:nvSpPr>
        <p:spPr>
          <a:xfrm>
            <a:off x="6458236" y="3005663"/>
            <a:ext cx="2996280" cy="523220"/>
          </a:xfrm>
          <a:prstGeom prst="rect">
            <a:avLst/>
          </a:prstGeom>
        </p:spPr>
        <p:txBody>
          <a:bodyPr wrap="square">
            <a:spAutoFit/>
          </a:bodyPr>
          <a:lstStyle/>
          <a:p>
            <a:r>
              <a:rPr lang="en-US" sz="2800" dirty="0"/>
              <a:t>(Z(x) = 0 for all x)</a:t>
            </a:r>
          </a:p>
        </p:txBody>
      </p:sp>
      <p:sp>
        <p:nvSpPr>
          <p:cNvPr id="41" name="Rectangle 40">
            <a:extLst>
              <a:ext uri="{FF2B5EF4-FFF2-40B4-BE49-F238E27FC236}">
                <a16:creationId xmlns:a16="http://schemas.microsoft.com/office/drawing/2014/main" id="{D8E65166-48A4-1D47-836F-936258500CEE}"/>
              </a:ext>
            </a:extLst>
          </p:cNvPr>
          <p:cNvSpPr/>
          <p:nvPr/>
        </p:nvSpPr>
        <p:spPr>
          <a:xfrm>
            <a:off x="1136636" y="3645024"/>
            <a:ext cx="7253136" cy="523220"/>
          </a:xfrm>
          <a:prstGeom prst="rect">
            <a:avLst/>
          </a:prstGeom>
        </p:spPr>
        <p:txBody>
          <a:bodyPr wrap="square">
            <a:spAutoFit/>
          </a:bodyPr>
          <a:lstStyle/>
          <a:p>
            <a:r>
              <a:rPr lang="en-US" sz="2800" dirty="0">
                <a:solidFill>
                  <a:prstClr val="black"/>
                </a:solidFill>
                <a:ea typeface="Cambria Math" panose="02040503050406030204" pitchFamily="18" charset="0"/>
              </a:rPr>
              <a:t>Suppose there is an inverter Inv. </a:t>
            </a:r>
            <a:endParaRPr lang="en-US" sz="2800" dirty="0"/>
          </a:p>
        </p:txBody>
      </p: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0C03488E-B00B-9E4F-A630-ED941F1B5060}"/>
                  </a:ext>
                </a:extLst>
              </p:cNvPr>
              <p:cNvSpPr/>
              <p:nvPr/>
            </p:nvSpPr>
            <p:spPr>
              <a:xfrm>
                <a:off x="1125347" y="5283205"/>
                <a:ext cx="8127173" cy="523220"/>
              </a:xfrm>
              <a:prstGeom prst="rect">
                <a:avLst/>
              </a:prstGeom>
            </p:spPr>
            <p:txBody>
              <a:bodyPr wrap="square">
                <a:spAutoFit/>
              </a:bodyPr>
              <a:lstStyle/>
              <a:p>
                <a:r>
                  <a:rPr lang="en-US" sz="2800" dirty="0">
                    <a:solidFill>
                      <a:prstClr val="black"/>
                    </a:solidFill>
                    <a:ea typeface="Cambria Math" panose="02040503050406030204" pitchFamily="18" charset="0"/>
                  </a:rPr>
                  <a:t>If F is SAT, then </a:t>
                </a:r>
                <a:r>
                  <a:rPr lang="en-US" sz="2800" dirty="0" err="1">
                    <a:solidFill>
                      <a:prstClr val="black"/>
                    </a:solidFill>
                    <a:ea typeface="Cambria Math" panose="02040503050406030204" pitchFamily="18" charset="0"/>
                  </a:rPr>
                  <a:t>Inv</a:t>
                </a:r>
                <a:r>
                  <a:rPr lang="en-US" sz="2800" dirty="0">
                    <a:solidFill>
                      <a:prstClr val="black"/>
                    </a:solidFill>
                    <a:ea typeface="Cambria Math" panose="02040503050406030204" pitchFamily="18" charset="0"/>
                  </a:rPr>
                  <a:t> </a:t>
                </a:r>
                <a:r>
                  <a:rPr lang="en-US" sz="2800" b="1" i="1" dirty="0">
                    <a:solidFill>
                      <a:prstClr val="black"/>
                    </a:solidFill>
                    <a:ea typeface="Cambria Math" panose="02040503050406030204" pitchFamily="18" charset="0"/>
                  </a:rPr>
                  <a:t>cannot </a:t>
                </a:r>
                <a:r>
                  <a:rPr lang="en-US" sz="2800" dirty="0">
                    <a:solidFill>
                      <a:prstClr val="black"/>
                    </a:solidFill>
                    <a:ea typeface="Cambria Math" panose="02040503050406030204" pitchFamily="18" charset="0"/>
                  </a:rPr>
                  <a:t>“invert” </a:t>
                </a:r>
                <a14:m>
                  <m:oMath xmlns:m="http://schemas.openxmlformats.org/officeDocument/2006/math">
                    <m:r>
                      <a:rPr lang="en-US" sz="2800" i="1">
                        <a:solidFill>
                          <a:prstClr val="black"/>
                        </a:solidFill>
                        <a:latin typeface="Cambria Math" panose="02040503050406030204" pitchFamily="18" charset="0"/>
                        <a:ea typeface="Cambria Math" panose="02040503050406030204" pitchFamily="18" charset="0"/>
                      </a:rPr>
                      <m:t>𝒪</m:t>
                    </m:r>
                  </m:oMath>
                </a14:m>
                <a:r>
                  <a:rPr lang="en-US" sz="2800" dirty="0"/>
                  <a:t>(F; r).</a:t>
                </a:r>
                <a:endParaRPr lang="en-US" sz="2800" dirty="0">
                  <a:solidFill>
                    <a:prstClr val="black"/>
                  </a:solidFill>
                  <a:ea typeface="Cambria Math" panose="02040503050406030204" pitchFamily="18" charset="0"/>
                </a:endParaRPr>
              </a:p>
            </p:txBody>
          </p:sp>
        </mc:Choice>
        <mc:Fallback xmlns="">
          <p:sp>
            <p:nvSpPr>
              <p:cNvPr id="42" name="Rectangle 41">
                <a:extLst>
                  <a:ext uri="{FF2B5EF4-FFF2-40B4-BE49-F238E27FC236}">
                    <a16:creationId xmlns:a16="http://schemas.microsoft.com/office/drawing/2014/main" id="{0C03488E-B00B-9E4F-A630-ED941F1B5060}"/>
                  </a:ext>
                </a:extLst>
              </p:cNvPr>
              <p:cNvSpPr>
                <a:spLocks noRot="1" noChangeAspect="1" noMove="1" noResize="1" noEditPoints="1" noAdjustHandles="1" noChangeArrowheads="1" noChangeShapeType="1" noTextEdit="1"/>
              </p:cNvSpPr>
              <p:nvPr/>
            </p:nvSpPr>
            <p:spPr>
              <a:xfrm>
                <a:off x="1125347" y="5283205"/>
                <a:ext cx="8127173" cy="523220"/>
              </a:xfrm>
              <a:prstGeom prst="rect">
                <a:avLst/>
              </a:prstGeom>
              <a:blipFill>
                <a:blip r:embed="rId5"/>
                <a:stretch>
                  <a:fillRect l="-1560" t="-11905"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EFB0FCE7-8871-CA48-9615-BE31E1EA3CAD}"/>
                  </a:ext>
                </a:extLst>
              </p:cNvPr>
              <p:cNvSpPr/>
              <p:nvPr/>
            </p:nvSpPr>
            <p:spPr>
              <a:xfrm>
                <a:off x="1116964" y="4157791"/>
                <a:ext cx="8127173" cy="523220"/>
              </a:xfrm>
              <a:prstGeom prst="rect">
                <a:avLst/>
              </a:prstGeom>
            </p:spPr>
            <p:txBody>
              <a:bodyPr wrap="square">
                <a:spAutoFit/>
              </a:bodyPr>
              <a:lstStyle/>
              <a:p>
                <a:r>
                  <a:rPr lang="en-US" sz="2800" dirty="0">
                    <a:solidFill>
                      <a:prstClr val="black"/>
                    </a:solidFill>
                    <a:ea typeface="Cambria Math" panose="02040503050406030204" pitchFamily="18" charset="0"/>
                  </a:rPr>
                  <a:t>If F is UNSAT, then </a:t>
                </a:r>
                <a:r>
                  <a:rPr lang="en-US" sz="2800" dirty="0" err="1">
                    <a:solidFill>
                      <a:prstClr val="black"/>
                    </a:solidFill>
                    <a:ea typeface="Cambria Math" panose="02040503050406030204" pitchFamily="18" charset="0"/>
                  </a:rPr>
                  <a:t>Inv</a:t>
                </a:r>
                <a:r>
                  <a:rPr lang="en-US" sz="2800" dirty="0">
                    <a:solidFill>
                      <a:prstClr val="black"/>
                    </a:solidFill>
                    <a:ea typeface="Cambria Math" panose="02040503050406030204" pitchFamily="18" charset="0"/>
                  </a:rPr>
                  <a:t> “inverts” </a:t>
                </a:r>
                <a14:m>
                  <m:oMath xmlns:m="http://schemas.openxmlformats.org/officeDocument/2006/math">
                    <m:r>
                      <a:rPr lang="en-US" sz="2800" i="1">
                        <a:solidFill>
                          <a:prstClr val="black"/>
                        </a:solidFill>
                        <a:latin typeface="Cambria Math" panose="02040503050406030204" pitchFamily="18" charset="0"/>
                        <a:ea typeface="Cambria Math" panose="02040503050406030204" pitchFamily="18" charset="0"/>
                      </a:rPr>
                      <m:t>𝒪</m:t>
                    </m:r>
                  </m:oMath>
                </a14:m>
                <a:r>
                  <a:rPr lang="en-US" sz="2800" dirty="0"/>
                  <a:t>(F; r).</a:t>
                </a:r>
              </a:p>
            </p:txBody>
          </p:sp>
        </mc:Choice>
        <mc:Fallback xmlns="">
          <p:sp>
            <p:nvSpPr>
              <p:cNvPr id="43" name="Rectangle 42">
                <a:extLst>
                  <a:ext uri="{FF2B5EF4-FFF2-40B4-BE49-F238E27FC236}">
                    <a16:creationId xmlns:a16="http://schemas.microsoft.com/office/drawing/2014/main" id="{EFB0FCE7-8871-CA48-9615-BE31E1EA3CAD}"/>
                  </a:ext>
                </a:extLst>
              </p:cNvPr>
              <p:cNvSpPr>
                <a:spLocks noRot="1" noChangeAspect="1" noMove="1" noResize="1" noEditPoints="1" noAdjustHandles="1" noChangeArrowheads="1" noChangeShapeType="1" noTextEdit="1"/>
              </p:cNvSpPr>
              <p:nvPr/>
            </p:nvSpPr>
            <p:spPr>
              <a:xfrm>
                <a:off x="1116964" y="4157791"/>
                <a:ext cx="8127173" cy="523220"/>
              </a:xfrm>
              <a:prstGeom prst="rect">
                <a:avLst/>
              </a:prstGeom>
              <a:blipFill>
                <a:blip r:embed="rId6"/>
                <a:stretch>
                  <a:fillRect l="-1560" t="-9302"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E2B22FFC-D5F1-B349-9752-239CB889F630}"/>
                  </a:ext>
                </a:extLst>
              </p:cNvPr>
              <p:cNvSpPr/>
              <p:nvPr/>
            </p:nvSpPr>
            <p:spPr>
              <a:xfrm>
                <a:off x="1269363" y="5699757"/>
                <a:ext cx="8127173" cy="584775"/>
              </a:xfrm>
              <a:prstGeom prst="rect">
                <a:avLst/>
              </a:prstGeom>
            </p:spPr>
            <p:txBody>
              <a:bodyPr wrap="square">
                <a:spAutoFit/>
              </a:bodyPr>
              <a:lstStyle/>
              <a:p>
                <a:r>
                  <a:rPr lang="en-US" sz="2800" dirty="0">
                    <a:solidFill>
                      <a:prstClr val="black"/>
                    </a:solidFill>
                    <a:ea typeface="Cambria Math" panose="02040503050406030204" pitchFamily="18" charset="0"/>
                  </a:rPr>
                  <a:t>// since the sets </a:t>
                </a:r>
                <a14:m>
                  <m:oMath xmlns:m="http://schemas.openxmlformats.org/officeDocument/2006/math">
                    <m:r>
                      <a:rPr lang="en-US" sz="2800" b="0" i="0" smtClean="0">
                        <a:solidFill>
                          <a:prstClr val="black"/>
                        </a:solidFill>
                        <a:latin typeface="Cambria Math" panose="02040503050406030204" pitchFamily="18" charset="0"/>
                        <a:ea typeface="Cambria Math" panose="02040503050406030204" pitchFamily="18" charset="0"/>
                      </a:rPr>
                      <m:t>{</m:t>
                    </m:r>
                    <m:r>
                      <a:rPr lang="en-US" sz="2800" i="1">
                        <a:solidFill>
                          <a:prstClr val="black"/>
                        </a:solidFill>
                        <a:latin typeface="Cambria Math" panose="02040503050406030204" pitchFamily="18" charset="0"/>
                        <a:ea typeface="Cambria Math" panose="02040503050406030204" pitchFamily="18" charset="0"/>
                      </a:rPr>
                      <m:t>𝒪</m:t>
                    </m:r>
                  </m:oMath>
                </a14:m>
                <a:r>
                  <a:rPr lang="en-US" sz="2800" dirty="0"/>
                  <a:t>(F; r)</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𝑟</m:t>
                        </m:r>
                      </m:sub>
                    </m:sSub>
                  </m:oMath>
                </a14:m>
                <a:r>
                  <a:rPr lang="en-US" sz="3200" dirty="0"/>
                  <a:t> </a:t>
                </a:r>
                <a:r>
                  <a:rPr lang="en-US" sz="2800" dirty="0"/>
                  <a:t>and </a:t>
                </a:r>
                <a14:m>
                  <m:oMath xmlns:m="http://schemas.openxmlformats.org/officeDocument/2006/math">
                    <m:r>
                      <a:rPr lang="en-US" sz="2800">
                        <a:solidFill>
                          <a:prstClr val="black"/>
                        </a:solidFill>
                        <a:latin typeface="Cambria Math" panose="02040503050406030204" pitchFamily="18" charset="0"/>
                        <a:ea typeface="Cambria Math" panose="02040503050406030204" pitchFamily="18" charset="0"/>
                      </a:rPr>
                      <m:t>{</m:t>
                    </m:r>
                    <m:r>
                      <a:rPr lang="en-US" sz="2800" i="1">
                        <a:solidFill>
                          <a:prstClr val="black"/>
                        </a:solidFill>
                        <a:latin typeface="Cambria Math" panose="02040503050406030204" pitchFamily="18" charset="0"/>
                        <a:ea typeface="Cambria Math" panose="02040503050406030204" pitchFamily="18" charset="0"/>
                      </a:rPr>
                      <m:t>𝒪</m:t>
                    </m:r>
                  </m:oMath>
                </a14:m>
                <a:r>
                  <a:rPr lang="en-US" sz="2800" dirty="0"/>
                  <a:t>(Z; r)</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𝑟</m:t>
                        </m:r>
                      </m:sub>
                    </m:sSub>
                  </m:oMath>
                </a14:m>
                <a:r>
                  <a:rPr lang="en-US" sz="2800" dirty="0"/>
                  <a:t> are disjoint.  </a:t>
                </a:r>
              </a:p>
            </p:txBody>
          </p:sp>
        </mc:Choice>
        <mc:Fallback xmlns="">
          <p:sp>
            <p:nvSpPr>
              <p:cNvPr id="44" name="Rectangle 43">
                <a:extLst>
                  <a:ext uri="{FF2B5EF4-FFF2-40B4-BE49-F238E27FC236}">
                    <a16:creationId xmlns:a16="http://schemas.microsoft.com/office/drawing/2014/main" id="{E2B22FFC-D5F1-B349-9752-239CB889F630}"/>
                  </a:ext>
                </a:extLst>
              </p:cNvPr>
              <p:cNvSpPr>
                <a:spLocks noRot="1" noChangeAspect="1" noMove="1" noResize="1" noEditPoints="1" noAdjustHandles="1" noChangeArrowheads="1" noChangeShapeType="1" noTextEdit="1"/>
              </p:cNvSpPr>
              <p:nvPr/>
            </p:nvSpPr>
            <p:spPr>
              <a:xfrm>
                <a:off x="1269363" y="5699757"/>
                <a:ext cx="8127173" cy="584775"/>
              </a:xfrm>
              <a:prstGeom prst="rect">
                <a:avLst/>
              </a:prstGeom>
              <a:blipFill>
                <a:blip r:embed="rId7"/>
                <a:stretch>
                  <a:fillRect l="-1560" t="-2128" b="-23404"/>
                </a:stretch>
              </a:blipFill>
            </p:spPr>
            <p:txBody>
              <a:bodyPr/>
              <a:lstStyle/>
              <a:p>
                <a:r>
                  <a:rPr lang="en-US">
                    <a:noFill/>
                  </a:rPr>
                  <a:t> </a:t>
                </a:r>
              </a:p>
            </p:txBody>
          </p:sp>
        </mc:Fallback>
      </mc:AlternateContent>
      <p:sp>
        <p:nvSpPr>
          <p:cNvPr id="45" name="Rectangle 44">
            <a:extLst>
              <a:ext uri="{FF2B5EF4-FFF2-40B4-BE49-F238E27FC236}">
                <a16:creationId xmlns:a16="http://schemas.microsoft.com/office/drawing/2014/main" id="{AAAF384E-B905-F748-92BC-BEBC78C40FC8}"/>
              </a:ext>
            </a:extLst>
          </p:cNvPr>
          <p:cNvSpPr/>
          <p:nvPr/>
        </p:nvSpPr>
        <p:spPr>
          <a:xfrm>
            <a:off x="8558712" y="5805264"/>
            <a:ext cx="504056" cy="5040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50B94F1-52A8-EA4F-9A4E-869D648FBA69}"/>
                  </a:ext>
                </a:extLst>
              </p:cNvPr>
              <p:cNvSpPr/>
              <p:nvPr/>
            </p:nvSpPr>
            <p:spPr>
              <a:xfrm>
                <a:off x="683568" y="5517232"/>
                <a:ext cx="8127173" cy="954107"/>
              </a:xfrm>
              <a:prstGeom prst="rect">
                <a:avLst/>
              </a:prstGeom>
            </p:spPr>
            <p:txBody>
              <a:bodyPr wrap="square">
                <a:spAutoFit/>
              </a:bodyPr>
              <a:lstStyle/>
              <a:p>
                <a:r>
                  <a:rPr lang="en-US" sz="2800" u="sng" dirty="0">
                    <a:solidFill>
                      <a:prstClr val="black"/>
                    </a:solidFill>
                    <a:ea typeface="Cambria Math" panose="02040503050406030204" pitchFamily="18" charset="0"/>
                  </a:rPr>
                  <a:t>Satisfiability Algorithm, on input a formula F: </a:t>
                </a:r>
                <a:br>
                  <a:rPr lang="en-US" sz="2800" dirty="0">
                    <a:solidFill>
                      <a:prstClr val="black"/>
                    </a:solidFill>
                    <a:ea typeface="Cambria Math" panose="02040503050406030204" pitchFamily="18" charset="0"/>
                  </a:rPr>
                </a:br>
                <a:r>
                  <a:rPr lang="en-US" sz="2800" dirty="0">
                    <a:solidFill>
                      <a:prstClr val="black"/>
                    </a:solidFill>
                    <a:ea typeface="Cambria Math" panose="02040503050406030204" pitchFamily="18" charset="0"/>
                  </a:rPr>
                  <a:t>If </a:t>
                </a:r>
                <a:r>
                  <a:rPr lang="en-US" sz="2800" dirty="0" err="1">
                    <a:solidFill>
                      <a:prstClr val="black"/>
                    </a:solidFill>
                    <a:ea typeface="Cambria Math" panose="02040503050406030204" pitchFamily="18" charset="0"/>
                  </a:rPr>
                  <a:t>Inv</a:t>
                </a:r>
                <a:r>
                  <a:rPr lang="en-US" sz="2800" dirty="0">
                    <a:solidFill>
                      <a:prstClr val="black"/>
                    </a:solidFill>
                    <a:ea typeface="Cambria Math" panose="02040503050406030204" pitchFamily="18" charset="0"/>
                  </a:rPr>
                  <a:t> inverts </a:t>
                </a:r>
                <a14:m>
                  <m:oMath xmlns:m="http://schemas.openxmlformats.org/officeDocument/2006/math">
                    <m:r>
                      <a:rPr lang="en-US" sz="2800" i="1">
                        <a:solidFill>
                          <a:prstClr val="black"/>
                        </a:solidFill>
                        <a:latin typeface="Cambria Math" panose="02040503050406030204" pitchFamily="18" charset="0"/>
                        <a:ea typeface="Cambria Math" panose="02040503050406030204" pitchFamily="18" charset="0"/>
                      </a:rPr>
                      <m:t>𝒪</m:t>
                    </m:r>
                  </m:oMath>
                </a14:m>
                <a:r>
                  <a:rPr lang="en-US" sz="2800" dirty="0"/>
                  <a:t>(F; r), output UNSAT else output SAT. </a:t>
                </a:r>
                <a:r>
                  <a:rPr lang="en-US" sz="2800" dirty="0">
                    <a:solidFill>
                      <a:prstClr val="black"/>
                    </a:solidFill>
                    <a:ea typeface="Cambria Math" panose="02040503050406030204" pitchFamily="18" charset="0"/>
                  </a:rPr>
                  <a:t> </a:t>
                </a:r>
                <a:endParaRPr lang="en-US" sz="2800" dirty="0"/>
              </a:p>
            </p:txBody>
          </p:sp>
        </mc:Choice>
        <mc:Fallback xmlns="">
          <p:sp>
            <p:nvSpPr>
              <p:cNvPr id="13" name="Rectangle 12">
                <a:extLst>
                  <a:ext uri="{FF2B5EF4-FFF2-40B4-BE49-F238E27FC236}">
                    <a16:creationId xmlns:a16="http://schemas.microsoft.com/office/drawing/2014/main" id="{E50B94F1-52A8-EA4F-9A4E-869D648FBA69}"/>
                  </a:ext>
                </a:extLst>
              </p:cNvPr>
              <p:cNvSpPr>
                <a:spLocks noRot="1" noChangeAspect="1" noMove="1" noResize="1" noEditPoints="1" noAdjustHandles="1" noChangeArrowheads="1" noChangeShapeType="1" noTextEdit="1"/>
              </p:cNvSpPr>
              <p:nvPr/>
            </p:nvSpPr>
            <p:spPr>
              <a:xfrm>
                <a:off x="683568" y="5517232"/>
                <a:ext cx="8127173" cy="954107"/>
              </a:xfrm>
              <a:prstGeom prst="rect">
                <a:avLst/>
              </a:prstGeom>
              <a:blipFill>
                <a:blip r:embed="rId8"/>
                <a:stretch>
                  <a:fillRect l="-1560" t="-5195" b="-155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90F667F0-0645-824C-A7D2-5E648071A3D7}"/>
                  </a:ext>
                </a:extLst>
              </p:cNvPr>
              <p:cNvSpPr/>
              <p:nvPr/>
            </p:nvSpPr>
            <p:spPr>
              <a:xfrm>
                <a:off x="1341371" y="4705980"/>
                <a:ext cx="8127173" cy="523220"/>
              </a:xfrm>
              <a:prstGeom prst="rect">
                <a:avLst/>
              </a:prstGeom>
            </p:spPr>
            <p:txBody>
              <a:bodyPr wrap="square">
                <a:spAutoFit/>
              </a:bodyPr>
              <a:lstStyle/>
              <a:p>
                <a:r>
                  <a:rPr lang="en-US" sz="2800" dirty="0">
                    <a:solidFill>
                      <a:prstClr val="black"/>
                    </a:solidFill>
                    <a:ea typeface="Cambria Math" panose="02040503050406030204" pitchFamily="18" charset="0"/>
                  </a:rPr>
                  <a:t>// Outputs r’ such that </a:t>
                </a:r>
                <a14:m>
                  <m:oMath xmlns:m="http://schemas.openxmlformats.org/officeDocument/2006/math">
                    <m:r>
                      <a:rPr lang="en-US" sz="2800" i="1">
                        <a:solidFill>
                          <a:prstClr val="black"/>
                        </a:solidFill>
                        <a:latin typeface="Cambria Math" panose="02040503050406030204" pitchFamily="18" charset="0"/>
                        <a:ea typeface="Cambria Math" panose="02040503050406030204" pitchFamily="18" charset="0"/>
                      </a:rPr>
                      <m:t>𝒪</m:t>
                    </m:r>
                  </m:oMath>
                </a14:m>
                <a:r>
                  <a:rPr lang="en-US" sz="2800" dirty="0"/>
                  <a:t>(Z; r’) = </a:t>
                </a:r>
                <a14:m>
                  <m:oMath xmlns:m="http://schemas.openxmlformats.org/officeDocument/2006/math">
                    <m:r>
                      <a:rPr lang="en-US" sz="2800" i="1">
                        <a:solidFill>
                          <a:prstClr val="black"/>
                        </a:solidFill>
                        <a:latin typeface="Cambria Math" panose="02040503050406030204" pitchFamily="18" charset="0"/>
                        <a:ea typeface="Cambria Math" panose="02040503050406030204" pitchFamily="18" charset="0"/>
                      </a:rPr>
                      <m:t>𝒪</m:t>
                    </m:r>
                  </m:oMath>
                </a14:m>
                <a:r>
                  <a:rPr lang="en-US" sz="2800" dirty="0"/>
                  <a:t>(F; r)</a:t>
                </a:r>
                <a:r>
                  <a:rPr lang="en-US" sz="2800" dirty="0">
                    <a:solidFill>
                      <a:prstClr val="black"/>
                    </a:solidFill>
                    <a:ea typeface="Cambria Math" panose="02040503050406030204" pitchFamily="18" charset="0"/>
                  </a:rPr>
                  <a:t> </a:t>
                </a:r>
                <a:endParaRPr lang="en-US" sz="2800" dirty="0"/>
              </a:p>
            </p:txBody>
          </p:sp>
        </mc:Choice>
        <mc:Fallback xmlns="">
          <p:sp>
            <p:nvSpPr>
              <p:cNvPr id="14" name="Rectangle 13">
                <a:extLst>
                  <a:ext uri="{FF2B5EF4-FFF2-40B4-BE49-F238E27FC236}">
                    <a16:creationId xmlns:a16="http://schemas.microsoft.com/office/drawing/2014/main" id="{90F667F0-0645-824C-A7D2-5E648071A3D7}"/>
                  </a:ext>
                </a:extLst>
              </p:cNvPr>
              <p:cNvSpPr>
                <a:spLocks noRot="1" noChangeAspect="1" noMove="1" noResize="1" noEditPoints="1" noAdjustHandles="1" noChangeArrowheads="1" noChangeShapeType="1" noTextEdit="1"/>
              </p:cNvSpPr>
              <p:nvPr/>
            </p:nvSpPr>
            <p:spPr>
              <a:xfrm>
                <a:off x="1341371" y="4705980"/>
                <a:ext cx="8127173" cy="523220"/>
              </a:xfrm>
              <a:prstGeom prst="rect">
                <a:avLst/>
              </a:prstGeom>
              <a:blipFill>
                <a:blip r:embed="rId9"/>
                <a:stretch>
                  <a:fillRect l="-1560" t="-11905" b="-28571"/>
                </a:stretch>
              </a:blipFill>
            </p:spPr>
            <p:txBody>
              <a:bodyPr/>
              <a:lstStyle/>
              <a:p>
                <a:r>
                  <a:rPr lang="en-US">
                    <a:noFill/>
                  </a:rPr>
                  <a:t> </a:t>
                </a:r>
              </a:p>
            </p:txBody>
          </p:sp>
        </mc:Fallback>
      </mc:AlternateContent>
    </p:spTree>
    <p:extLst>
      <p:ext uri="{BB962C8B-B14F-4D97-AF65-F5344CB8AC3E}">
        <p14:creationId xmlns:p14="http://schemas.microsoft.com/office/powerpoint/2010/main" val="32724429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1.11111E-6 -4.81481E-6 L -0.00434 -0.0905 " pathEditMode="relative" rAng="0" ptsTypes="AA">
                                      <p:cBhvr>
                                        <p:cTn id="32" dur="500" fill="hold"/>
                                        <p:tgtEl>
                                          <p:spTgt spid="42"/>
                                        </p:tgtEl>
                                        <p:attrNameLst>
                                          <p:attrName>ppt_x</p:attrName>
                                          <p:attrName>ppt_y</p:attrName>
                                        </p:attrNameLst>
                                      </p:cBhvr>
                                      <p:rCtr x="-226" y="-4537"/>
                                    </p:animMotion>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8" grpId="0"/>
      <p:bldP spid="39" grpId="0"/>
      <p:bldP spid="41" grpId="0"/>
      <p:bldP spid="42" grpId="0"/>
      <p:bldP spid="42" grpId="1"/>
      <p:bldP spid="43" grpId="0"/>
      <p:bldP spid="44" grpId="0"/>
      <p:bldP spid="44" grpId="1"/>
      <p:bldP spid="45" grpId="0" animBg="1"/>
      <p:bldP spid="13" grpId="0"/>
      <p:bldP spid="14" grpId="0"/>
      <p:bldP spid="1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a:spLocks noGrp="1"/>
          </p:cNvSpPr>
          <p:nvPr>
            <p:ph type="subTitle" idx="1"/>
          </p:nvPr>
        </p:nvSpPr>
        <p:spPr>
          <a:xfrm>
            <a:off x="251520" y="266547"/>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Application 2: Public-key Encryption</a:t>
            </a:r>
          </a:p>
        </p:txBody>
      </p:sp>
      <p:sp>
        <p:nvSpPr>
          <p:cNvPr id="28" name="TextBox 27">
            <a:extLst>
              <a:ext uri="{FF2B5EF4-FFF2-40B4-BE49-F238E27FC236}">
                <a16:creationId xmlns:a16="http://schemas.microsoft.com/office/drawing/2014/main" id="{C293F719-980B-144F-BA17-685D22C4342F}"/>
              </a:ext>
            </a:extLst>
          </p:cNvPr>
          <p:cNvSpPr txBox="1"/>
          <p:nvPr/>
        </p:nvSpPr>
        <p:spPr>
          <a:xfrm>
            <a:off x="467544" y="1393612"/>
            <a:ext cx="8703236" cy="954107"/>
          </a:xfrm>
          <a:prstGeom prst="rect">
            <a:avLst/>
          </a:prstGeom>
          <a:noFill/>
        </p:spPr>
        <p:txBody>
          <a:bodyPr wrap="square" rtlCol="0">
            <a:spAutoFit/>
          </a:bodyPr>
          <a:lstStyle/>
          <a:p>
            <a:r>
              <a:rPr lang="en-US" sz="2800" b="1" dirty="0">
                <a:solidFill>
                  <a:srgbClr val="FF0000"/>
                </a:solidFill>
                <a:latin typeface="Courier New" panose="02070309020205020404" pitchFamily="49" charset="0"/>
                <a:cs typeface="Courier New" panose="02070309020205020404" pitchFamily="49" charset="0"/>
              </a:rPr>
              <a:t>THEOREM </a:t>
            </a:r>
            <a:r>
              <a:rPr lang="en-US" b="1" dirty="0">
                <a:cs typeface="Courier New" panose="02070309020205020404" pitchFamily="49" charset="0"/>
              </a:rPr>
              <a:t>[Garg-Gentry-Sahai-Waters’13, Sahai-Waters’14]</a:t>
            </a:r>
            <a:br>
              <a:rPr lang="en-US" sz="2800" b="1" dirty="0"/>
            </a:br>
            <a:r>
              <a:rPr lang="en-US" sz="2800" b="1" dirty="0"/>
              <a:t>If IO and OWF exist, so does public-key encryption.</a:t>
            </a:r>
            <a:endParaRPr lang="en-US" sz="2800" dirty="0"/>
          </a:p>
        </p:txBody>
      </p:sp>
      <p:sp>
        <p:nvSpPr>
          <p:cNvPr id="37" name="Rectangle 36">
            <a:extLst>
              <a:ext uri="{FF2B5EF4-FFF2-40B4-BE49-F238E27FC236}">
                <a16:creationId xmlns:a16="http://schemas.microsoft.com/office/drawing/2014/main" id="{D4B27535-E823-0542-8913-87DB83E3E2EC}"/>
              </a:ext>
            </a:extLst>
          </p:cNvPr>
          <p:cNvSpPr/>
          <p:nvPr/>
        </p:nvSpPr>
        <p:spPr>
          <a:xfrm>
            <a:off x="-124272" y="1268760"/>
            <a:ext cx="9448800" cy="11416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9D5EA77-4B5F-D648-9534-2555AAB57776}"/>
                  </a:ext>
                </a:extLst>
              </p:cNvPr>
              <p:cNvSpPr/>
              <p:nvPr/>
            </p:nvSpPr>
            <p:spPr>
              <a:xfrm>
                <a:off x="703240" y="3233065"/>
                <a:ext cx="7253136" cy="523220"/>
              </a:xfrm>
              <a:prstGeom prst="rect">
                <a:avLst/>
              </a:prstGeom>
            </p:spPr>
            <p:txBody>
              <a:bodyPr wrap="square">
                <a:spAutoFit/>
              </a:bodyPr>
              <a:lstStyle/>
              <a:p>
                <a:r>
                  <a:rPr lang="en-US" sz="2800" dirty="0">
                    <a:solidFill>
                      <a:prstClr val="black"/>
                    </a:solidFill>
                    <a:ea typeface="Cambria Math" panose="02040503050406030204" pitchFamily="18" charset="0"/>
                  </a:rPr>
                  <a:t>Let G: </a:t>
                </a:r>
                <a14:m>
                  <m:oMath xmlns:m="http://schemas.openxmlformats.org/officeDocument/2006/math">
                    <m:r>
                      <a:rPr lang="en-US" sz="2800" b="0" i="1" smtClean="0">
                        <a:solidFill>
                          <a:prstClr val="black"/>
                        </a:solidFill>
                        <a:latin typeface="Cambria Math" panose="02040503050406030204" pitchFamily="18" charset="0"/>
                        <a:ea typeface="Cambria Math" panose="02040503050406030204" pitchFamily="18" charset="0"/>
                      </a:rPr>
                      <m:t>{0,1</m:t>
                    </m:r>
                    <m:sSup>
                      <m:sSupPr>
                        <m:ctrlPr>
                          <a:rPr lang="en-US" sz="2800" b="0" i="1" smtClean="0">
                            <a:solidFill>
                              <a:prstClr val="black"/>
                            </a:solidFill>
                            <a:latin typeface="Cambria Math" panose="02040503050406030204" pitchFamily="18" charset="0"/>
                            <a:ea typeface="Cambria Math" panose="02040503050406030204" pitchFamily="18" charset="0"/>
                          </a:rPr>
                        </m:ctrlPr>
                      </m:sSupPr>
                      <m:e>
                        <m:r>
                          <a:rPr lang="en-US" sz="2800" b="0" i="1" smtClean="0">
                            <a:solidFill>
                              <a:prstClr val="black"/>
                            </a:solidFill>
                            <a:latin typeface="Cambria Math" panose="02040503050406030204" pitchFamily="18" charset="0"/>
                            <a:ea typeface="Cambria Math" panose="02040503050406030204" pitchFamily="18" charset="0"/>
                          </a:rPr>
                          <m:t>}</m:t>
                        </m:r>
                      </m:e>
                      <m:sup>
                        <m:r>
                          <a:rPr lang="en-US" sz="2800" b="0" i="1" smtClean="0">
                            <a:solidFill>
                              <a:prstClr val="black"/>
                            </a:solidFill>
                            <a:latin typeface="Cambria Math" panose="02040503050406030204" pitchFamily="18" charset="0"/>
                            <a:ea typeface="Cambria Math" panose="02040503050406030204" pitchFamily="18" charset="0"/>
                          </a:rPr>
                          <m:t>𝑛</m:t>
                        </m:r>
                      </m:sup>
                    </m:sSup>
                    <m:r>
                      <a:rPr lang="en-US" sz="2800" b="0" i="1" smtClean="0">
                        <a:solidFill>
                          <a:prstClr val="black"/>
                        </a:solidFill>
                        <a:latin typeface="Cambria Math" panose="02040503050406030204" pitchFamily="18" charset="0"/>
                        <a:ea typeface="Cambria Math" panose="02040503050406030204" pitchFamily="18" charset="0"/>
                      </a:rPr>
                      <m:t>→</m:t>
                    </m:r>
                  </m:oMath>
                </a14:m>
                <a:r>
                  <a:rPr lang="en-US" sz="2800" dirty="0">
                    <a:solidFill>
                      <a:prstClr val="black"/>
                    </a:solidFill>
                    <a:ea typeface="Cambria Math" panose="02040503050406030204" pitchFamily="18" charset="0"/>
                  </a:rPr>
                  <a:t> </a:t>
                </a:r>
                <a14:m>
                  <m:oMath xmlns:m="http://schemas.openxmlformats.org/officeDocument/2006/math">
                    <m:r>
                      <a:rPr lang="en-US" sz="2800" i="1">
                        <a:solidFill>
                          <a:prstClr val="black"/>
                        </a:solidFill>
                        <a:latin typeface="Cambria Math" panose="02040503050406030204" pitchFamily="18" charset="0"/>
                        <a:ea typeface="Cambria Math" panose="02040503050406030204" pitchFamily="18" charset="0"/>
                      </a:rPr>
                      <m:t>{0,1</m:t>
                    </m:r>
                    <m:sSup>
                      <m:sSupPr>
                        <m:ctrlPr>
                          <a:rPr lang="en-US" sz="2800" i="1">
                            <a:solidFill>
                              <a:prstClr val="black"/>
                            </a:solidFill>
                            <a:latin typeface="Cambria Math" panose="02040503050406030204" pitchFamily="18" charset="0"/>
                            <a:ea typeface="Cambria Math" panose="02040503050406030204" pitchFamily="18" charset="0"/>
                          </a:rPr>
                        </m:ctrlPr>
                      </m:sSupPr>
                      <m:e>
                        <m:r>
                          <a:rPr lang="en-US" sz="2800" i="1">
                            <a:solidFill>
                              <a:prstClr val="black"/>
                            </a:solidFill>
                            <a:latin typeface="Cambria Math" panose="02040503050406030204" pitchFamily="18" charset="0"/>
                            <a:ea typeface="Cambria Math" panose="02040503050406030204" pitchFamily="18" charset="0"/>
                          </a:rPr>
                          <m:t>}</m:t>
                        </m:r>
                      </m:e>
                      <m:sup>
                        <m:r>
                          <a:rPr lang="en-US" sz="2800" b="0" i="1" smtClean="0">
                            <a:solidFill>
                              <a:prstClr val="black"/>
                            </a:solidFill>
                            <a:latin typeface="Cambria Math" panose="02040503050406030204" pitchFamily="18" charset="0"/>
                            <a:ea typeface="Cambria Math" panose="02040503050406030204" pitchFamily="18" charset="0"/>
                          </a:rPr>
                          <m:t>2</m:t>
                        </m:r>
                        <m:r>
                          <a:rPr lang="en-US" sz="2800" i="1">
                            <a:solidFill>
                              <a:prstClr val="black"/>
                            </a:solidFill>
                            <a:latin typeface="Cambria Math" panose="02040503050406030204" pitchFamily="18" charset="0"/>
                            <a:ea typeface="Cambria Math" panose="02040503050406030204" pitchFamily="18" charset="0"/>
                          </a:rPr>
                          <m:t>𝑛</m:t>
                        </m:r>
                      </m:sup>
                    </m:sSup>
                  </m:oMath>
                </a14:m>
                <a:r>
                  <a:rPr lang="en-US" sz="2800" dirty="0">
                    <a:solidFill>
                      <a:prstClr val="black"/>
                    </a:solidFill>
                    <a:ea typeface="Cambria Math" panose="02040503050406030204" pitchFamily="18" charset="0"/>
                  </a:rPr>
                  <a:t> be a cryptographic PRG.</a:t>
                </a:r>
                <a:endParaRPr lang="en-US" sz="2800" dirty="0"/>
              </a:p>
            </p:txBody>
          </p:sp>
        </mc:Choice>
        <mc:Fallback xmlns="">
          <p:sp>
            <p:nvSpPr>
              <p:cNvPr id="2" name="Rectangle 1">
                <a:extLst>
                  <a:ext uri="{FF2B5EF4-FFF2-40B4-BE49-F238E27FC236}">
                    <a16:creationId xmlns:a16="http://schemas.microsoft.com/office/drawing/2014/main" id="{A9D5EA77-4B5F-D648-9534-2555AAB57776}"/>
                  </a:ext>
                </a:extLst>
              </p:cNvPr>
              <p:cNvSpPr>
                <a:spLocks noRot="1" noChangeAspect="1" noMove="1" noResize="1" noEditPoints="1" noAdjustHandles="1" noChangeArrowheads="1" noChangeShapeType="1" noTextEdit="1"/>
              </p:cNvSpPr>
              <p:nvPr/>
            </p:nvSpPr>
            <p:spPr>
              <a:xfrm>
                <a:off x="703240" y="3233065"/>
                <a:ext cx="7253136" cy="523220"/>
              </a:xfrm>
              <a:prstGeom prst="rect">
                <a:avLst/>
              </a:prstGeom>
              <a:blipFill>
                <a:blip r:embed="rId3"/>
                <a:stretch>
                  <a:fillRect l="-1573" t="-11905" b="-28571"/>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E728A02C-88CB-8746-A1D0-7E4BFD84B37F}"/>
              </a:ext>
            </a:extLst>
          </p:cNvPr>
          <p:cNvSpPr txBox="1"/>
          <p:nvPr/>
        </p:nvSpPr>
        <p:spPr>
          <a:xfrm>
            <a:off x="683568" y="2690917"/>
            <a:ext cx="8460432" cy="523220"/>
          </a:xfrm>
          <a:prstGeom prst="rect">
            <a:avLst/>
          </a:prstGeom>
          <a:noFill/>
        </p:spPr>
        <p:txBody>
          <a:bodyPr wrap="square" rtlCol="0">
            <a:spAutoFit/>
          </a:bodyPr>
          <a:lstStyle/>
          <a:p>
            <a:r>
              <a:rPr lang="en-US" sz="2800" b="1" dirty="0">
                <a:solidFill>
                  <a:srgbClr val="0000FF"/>
                </a:solidFill>
                <a:latin typeface="Courier New" panose="02070309020205020404" pitchFamily="49" charset="0"/>
                <a:cs typeface="Courier New" panose="02070309020205020404" pitchFamily="49" charset="0"/>
              </a:rPr>
              <a:t>Public-key Encryption CONSTRUCTION:</a:t>
            </a:r>
            <a:endParaRPr lang="en-US" sz="2800" dirty="0">
              <a:solidFill>
                <a:srgbClr val="0000FF"/>
              </a:solidFill>
            </a:endParaRPr>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8E65166-48A4-1D47-836F-936258500CEE}"/>
                  </a:ext>
                </a:extLst>
              </p:cNvPr>
              <p:cNvSpPr/>
              <p:nvPr/>
            </p:nvSpPr>
            <p:spPr>
              <a:xfrm>
                <a:off x="703240" y="3861048"/>
                <a:ext cx="7253136" cy="523220"/>
              </a:xfrm>
              <a:prstGeom prst="rect">
                <a:avLst/>
              </a:prstGeom>
            </p:spPr>
            <p:txBody>
              <a:bodyPr wrap="square">
                <a:spAutoFit/>
              </a:bodyPr>
              <a:lstStyle/>
              <a:p>
                <a:r>
                  <a:rPr lang="en-US" sz="2800" dirty="0">
                    <a:solidFill>
                      <a:prstClr val="black"/>
                    </a:solidFill>
                    <a:ea typeface="Cambria Math" panose="02040503050406030204" pitchFamily="18" charset="0"/>
                  </a:rPr>
                  <a:t>Secret key = s </a:t>
                </a:r>
                <a14:m>
                  <m:oMath xmlns:m="http://schemas.openxmlformats.org/officeDocument/2006/math">
                    <m:sSub>
                      <m:sSubPr>
                        <m:ctrlPr>
                          <a:rPr lang="en-US" sz="2800" i="1" smtClean="0">
                            <a:solidFill>
                              <a:prstClr val="black"/>
                            </a:solidFill>
                            <a:latin typeface="Cambria Math" panose="02040503050406030204" pitchFamily="18" charset="0"/>
                            <a:ea typeface="Cambria Math" panose="02040503050406030204" pitchFamily="18" charset="0"/>
                          </a:rPr>
                        </m:ctrlPr>
                      </m:sSubPr>
                      <m:e>
                        <m:r>
                          <a:rPr lang="en-US" sz="2800" i="1" smtClean="0">
                            <a:solidFill>
                              <a:prstClr val="black"/>
                            </a:solidFill>
                            <a:latin typeface="Cambria Math" panose="02040503050406030204" pitchFamily="18" charset="0"/>
                            <a:ea typeface="Cambria Math" panose="02040503050406030204" pitchFamily="18" charset="0"/>
                          </a:rPr>
                          <m:t>←</m:t>
                        </m:r>
                      </m:e>
                      <m:sub>
                        <m:r>
                          <a:rPr lang="en-US" sz="2800" b="0" i="1" smtClean="0">
                            <a:solidFill>
                              <a:prstClr val="black"/>
                            </a:solidFill>
                            <a:latin typeface="Cambria Math" panose="02040503050406030204" pitchFamily="18" charset="0"/>
                            <a:ea typeface="Cambria Math" panose="02040503050406030204" pitchFamily="18" charset="0"/>
                          </a:rPr>
                          <m:t>𝑅</m:t>
                        </m:r>
                      </m:sub>
                    </m:sSub>
                    <m:r>
                      <a:rPr lang="en-US" sz="2800" i="1">
                        <a:solidFill>
                          <a:prstClr val="black"/>
                        </a:solidFill>
                        <a:latin typeface="Cambria Math" panose="02040503050406030204" pitchFamily="18" charset="0"/>
                        <a:ea typeface="Cambria Math" panose="02040503050406030204" pitchFamily="18" charset="0"/>
                      </a:rPr>
                      <m:t>{0,1</m:t>
                    </m:r>
                    <m:sSup>
                      <m:sSupPr>
                        <m:ctrlPr>
                          <a:rPr lang="en-US" sz="2800" i="1">
                            <a:solidFill>
                              <a:prstClr val="black"/>
                            </a:solidFill>
                            <a:latin typeface="Cambria Math" panose="02040503050406030204" pitchFamily="18" charset="0"/>
                            <a:ea typeface="Cambria Math" panose="02040503050406030204" pitchFamily="18" charset="0"/>
                          </a:rPr>
                        </m:ctrlPr>
                      </m:sSupPr>
                      <m:e>
                        <m:r>
                          <a:rPr lang="en-US" sz="2800" i="1">
                            <a:solidFill>
                              <a:prstClr val="black"/>
                            </a:solidFill>
                            <a:latin typeface="Cambria Math" panose="02040503050406030204" pitchFamily="18" charset="0"/>
                            <a:ea typeface="Cambria Math" panose="02040503050406030204" pitchFamily="18" charset="0"/>
                          </a:rPr>
                          <m:t>}</m:t>
                        </m:r>
                      </m:e>
                      <m:sup>
                        <m:r>
                          <a:rPr lang="en-US" sz="2800" i="1">
                            <a:solidFill>
                              <a:prstClr val="black"/>
                            </a:solidFill>
                            <a:latin typeface="Cambria Math" panose="02040503050406030204" pitchFamily="18" charset="0"/>
                            <a:ea typeface="Cambria Math" panose="02040503050406030204" pitchFamily="18" charset="0"/>
                          </a:rPr>
                          <m:t>𝑛</m:t>
                        </m:r>
                      </m:sup>
                    </m:sSup>
                  </m:oMath>
                </a14:m>
                <a:r>
                  <a:rPr lang="en-US" sz="2800" dirty="0">
                    <a:solidFill>
                      <a:prstClr val="black"/>
                    </a:solidFill>
                    <a:ea typeface="Cambria Math" panose="02040503050406030204" pitchFamily="18" charset="0"/>
                  </a:rPr>
                  <a:t> and Public key = G(s)</a:t>
                </a:r>
                <a:endParaRPr lang="en-US" sz="2800" dirty="0"/>
              </a:p>
            </p:txBody>
          </p:sp>
        </mc:Choice>
        <mc:Fallback xmlns="">
          <p:sp>
            <p:nvSpPr>
              <p:cNvPr id="41" name="Rectangle 40">
                <a:extLst>
                  <a:ext uri="{FF2B5EF4-FFF2-40B4-BE49-F238E27FC236}">
                    <a16:creationId xmlns:a16="http://schemas.microsoft.com/office/drawing/2014/main" id="{D8E65166-48A4-1D47-836F-936258500CEE}"/>
                  </a:ext>
                </a:extLst>
              </p:cNvPr>
              <p:cNvSpPr>
                <a:spLocks noRot="1" noChangeAspect="1" noMove="1" noResize="1" noEditPoints="1" noAdjustHandles="1" noChangeArrowheads="1" noChangeShapeType="1" noTextEdit="1"/>
              </p:cNvSpPr>
              <p:nvPr/>
            </p:nvSpPr>
            <p:spPr>
              <a:xfrm>
                <a:off x="703240" y="3861048"/>
                <a:ext cx="7253136" cy="523220"/>
              </a:xfrm>
              <a:prstGeom prst="rect">
                <a:avLst/>
              </a:prstGeom>
              <a:blipFill>
                <a:blip r:embed="rId4"/>
                <a:stretch>
                  <a:fillRect l="-1573" t="-9524"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65938EB9-FF61-AF4A-BCF5-F1A4BBA5F706}"/>
                  </a:ext>
                </a:extLst>
              </p:cNvPr>
              <p:cNvSpPr/>
              <p:nvPr/>
            </p:nvSpPr>
            <p:spPr>
              <a:xfrm>
                <a:off x="703240" y="4489956"/>
                <a:ext cx="7253136" cy="542136"/>
              </a:xfrm>
              <a:prstGeom prst="rect">
                <a:avLst/>
              </a:prstGeom>
            </p:spPr>
            <p:txBody>
              <a:bodyPr wrap="square">
                <a:spAutoFit/>
              </a:bodyPr>
              <a:lstStyle/>
              <a:p>
                <a:r>
                  <a:rPr lang="en-US" sz="2800" dirty="0">
                    <a:solidFill>
                      <a:prstClr val="black"/>
                    </a:solidFill>
                    <a:ea typeface="Cambria Math" panose="02040503050406030204" pitchFamily="18" charset="0"/>
                  </a:rPr>
                  <a:t>Enc(PK, m) </a:t>
                </a:r>
                <a14:m>
                  <m:oMath xmlns:m="http://schemas.openxmlformats.org/officeDocument/2006/math">
                    <m:sSub>
                      <m:sSubPr>
                        <m:ctrlPr>
                          <a:rPr lang="en-US" sz="2800" i="1">
                            <a:solidFill>
                              <a:prstClr val="black"/>
                            </a:solidFill>
                            <a:latin typeface="Cambria Math" panose="02040503050406030204" pitchFamily="18" charset="0"/>
                            <a:ea typeface="Cambria Math" panose="02040503050406030204" pitchFamily="18" charset="0"/>
                          </a:rPr>
                        </m:ctrlPr>
                      </m:sSubPr>
                      <m:e>
                        <m:r>
                          <a:rPr lang="en-US" sz="2800" i="1">
                            <a:solidFill>
                              <a:prstClr val="black"/>
                            </a:solidFill>
                            <a:latin typeface="Cambria Math" panose="02040503050406030204" pitchFamily="18" charset="0"/>
                            <a:ea typeface="Cambria Math" panose="02040503050406030204" pitchFamily="18" charset="0"/>
                          </a:rPr>
                          <m:t>←</m:t>
                        </m:r>
                      </m:e>
                      <m:sub>
                        <m:r>
                          <a:rPr lang="en-US" sz="2800" i="1">
                            <a:solidFill>
                              <a:prstClr val="black"/>
                            </a:solidFill>
                            <a:latin typeface="Cambria Math" panose="02040503050406030204" pitchFamily="18" charset="0"/>
                            <a:ea typeface="Cambria Math" panose="02040503050406030204" pitchFamily="18" charset="0"/>
                          </a:rPr>
                          <m:t>𝑅</m:t>
                        </m:r>
                      </m:sub>
                    </m:sSub>
                  </m:oMath>
                </a14:m>
                <a:r>
                  <a:rPr lang="en-US" sz="2800" dirty="0">
                    <a:solidFill>
                      <a:prstClr val="black"/>
                    </a:solidFill>
                    <a:ea typeface="Cambria Math" panose="02040503050406030204" pitchFamily="18" charset="0"/>
                  </a:rPr>
                  <a:t> </a:t>
                </a:r>
                <a14:m>
                  <m:oMath xmlns:m="http://schemas.openxmlformats.org/officeDocument/2006/math">
                    <m:r>
                      <a:rPr lang="en-US" sz="2800" i="1">
                        <a:solidFill>
                          <a:prstClr val="black"/>
                        </a:solidFill>
                        <a:latin typeface="Cambria Math" panose="02040503050406030204" pitchFamily="18" charset="0"/>
                        <a:ea typeface="Cambria Math" panose="02040503050406030204" pitchFamily="18" charset="0"/>
                      </a:rPr>
                      <m:t>𝒪</m:t>
                    </m:r>
                  </m:oMath>
                </a14:m>
                <a:r>
                  <a:rPr lang="en-US" sz="2800" dirty="0"/>
                  <a:t>(</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𝑃𝐾</m:t>
                        </m:r>
                        <m:r>
                          <a:rPr lang="en-US" sz="2800" b="0" i="1" smtClean="0">
                            <a:latin typeface="Cambria Math" panose="02040503050406030204" pitchFamily="18" charset="0"/>
                          </a:rPr>
                          <m:t>,</m:t>
                        </m:r>
                        <m:r>
                          <a:rPr lang="en-US" sz="2800" b="0" i="1" smtClean="0">
                            <a:latin typeface="Cambria Math" panose="02040503050406030204" pitchFamily="18" charset="0"/>
                          </a:rPr>
                          <m:t>𝑚</m:t>
                        </m:r>
                      </m:sub>
                    </m:sSub>
                  </m:oMath>
                </a14:m>
                <a:r>
                  <a:rPr lang="en-US" sz="2800" dirty="0"/>
                  <a:t>) where </a:t>
                </a:r>
                <a:r>
                  <a:rPr lang="en-US" sz="2800" dirty="0">
                    <a:solidFill>
                      <a:prstClr val="black"/>
                    </a:solidFill>
                    <a:ea typeface="Cambria Math" panose="02040503050406030204" pitchFamily="18" charset="0"/>
                  </a:rPr>
                  <a:t> </a:t>
                </a:r>
                <a:endParaRPr lang="en-US" sz="2800" dirty="0"/>
              </a:p>
            </p:txBody>
          </p:sp>
        </mc:Choice>
        <mc:Fallback xmlns="">
          <p:sp>
            <p:nvSpPr>
              <p:cNvPr id="13" name="Rectangle 12">
                <a:extLst>
                  <a:ext uri="{FF2B5EF4-FFF2-40B4-BE49-F238E27FC236}">
                    <a16:creationId xmlns:a16="http://schemas.microsoft.com/office/drawing/2014/main" id="{65938EB9-FF61-AF4A-BCF5-F1A4BBA5F706}"/>
                  </a:ext>
                </a:extLst>
              </p:cNvPr>
              <p:cNvSpPr>
                <a:spLocks noRot="1" noChangeAspect="1" noMove="1" noResize="1" noEditPoints="1" noAdjustHandles="1" noChangeArrowheads="1" noChangeShapeType="1" noTextEdit="1"/>
              </p:cNvSpPr>
              <p:nvPr/>
            </p:nvSpPr>
            <p:spPr>
              <a:xfrm>
                <a:off x="703240" y="4489956"/>
                <a:ext cx="7253136" cy="542136"/>
              </a:xfrm>
              <a:prstGeom prst="rect">
                <a:avLst/>
              </a:prstGeom>
              <a:blipFill>
                <a:blip r:embed="rId5"/>
                <a:stretch>
                  <a:fillRect l="-1573" t="-9302"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DC22D76-2762-C747-8862-0B23463A5E21}"/>
                  </a:ext>
                </a:extLst>
              </p:cNvPr>
              <p:cNvSpPr/>
              <p:nvPr/>
            </p:nvSpPr>
            <p:spPr>
              <a:xfrm>
                <a:off x="2051720" y="5623169"/>
                <a:ext cx="2013500" cy="5421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prstClr val="black"/>
                              </a:solidFill>
                              <a:latin typeface="Cambria Math" panose="02040503050406030204" pitchFamily="18" charset="0"/>
                            </a:rPr>
                          </m:ctrlPr>
                        </m:sSubPr>
                        <m:e>
                          <m:r>
                            <a:rPr lang="en-US" sz="2800" i="1">
                              <a:solidFill>
                                <a:prstClr val="black"/>
                              </a:solidFill>
                              <a:latin typeface="Cambria Math" panose="02040503050406030204" pitchFamily="18" charset="0"/>
                            </a:rPr>
                            <m:t>𝐶</m:t>
                          </m:r>
                        </m:e>
                        <m:sub>
                          <m:r>
                            <a:rPr lang="en-US" sz="2800" i="1">
                              <a:solidFill>
                                <a:prstClr val="black"/>
                              </a:solidFill>
                              <a:latin typeface="Cambria Math" panose="02040503050406030204" pitchFamily="18" charset="0"/>
                            </a:rPr>
                            <m:t>𝑃𝐾</m:t>
                          </m:r>
                          <m:r>
                            <a:rPr lang="en-US" sz="2800" i="1">
                              <a:solidFill>
                                <a:prstClr val="black"/>
                              </a:solidFill>
                              <a:latin typeface="Cambria Math" panose="02040503050406030204" pitchFamily="18" charset="0"/>
                            </a:rPr>
                            <m:t>,</m:t>
                          </m:r>
                          <m:r>
                            <a:rPr lang="en-US" sz="2800" i="1">
                              <a:solidFill>
                                <a:prstClr val="black"/>
                              </a:solidFill>
                              <a:latin typeface="Cambria Math" panose="02040503050406030204" pitchFamily="18" charset="0"/>
                            </a:rPr>
                            <m:t>𝑚</m:t>
                          </m:r>
                        </m:sub>
                      </m:sSub>
                      <m:d>
                        <m:dPr>
                          <m:ctrlPr>
                            <a:rPr lang="en-US" sz="2800" b="0" i="1" smtClean="0">
                              <a:solidFill>
                                <a:prstClr val="black"/>
                              </a:solidFill>
                              <a:latin typeface="Cambria Math" panose="02040503050406030204" pitchFamily="18" charset="0"/>
                            </a:rPr>
                          </m:ctrlPr>
                        </m:dPr>
                        <m:e>
                          <m:r>
                            <a:rPr lang="en-US" sz="2800" b="0" i="1" smtClean="0">
                              <a:solidFill>
                                <a:prstClr val="black"/>
                              </a:solidFill>
                              <a:latin typeface="Cambria Math" panose="02040503050406030204" pitchFamily="18" charset="0"/>
                            </a:rPr>
                            <m:t>𝑥</m:t>
                          </m:r>
                        </m:e>
                      </m:d>
                      <m:r>
                        <a:rPr lang="en-US" sz="2800" b="0" i="1" smtClean="0">
                          <a:solidFill>
                            <a:prstClr val="black"/>
                          </a:solidFill>
                          <a:latin typeface="Cambria Math" panose="02040503050406030204" pitchFamily="18" charset="0"/>
                        </a:rPr>
                        <m:t>=</m:t>
                      </m:r>
                    </m:oMath>
                  </m:oMathPara>
                </a14:m>
                <a:endParaRPr lang="en-US" dirty="0"/>
              </a:p>
            </p:txBody>
          </p:sp>
        </mc:Choice>
        <mc:Fallback xmlns="">
          <p:sp>
            <p:nvSpPr>
              <p:cNvPr id="3" name="Rectangle 2">
                <a:extLst>
                  <a:ext uri="{FF2B5EF4-FFF2-40B4-BE49-F238E27FC236}">
                    <a16:creationId xmlns:a16="http://schemas.microsoft.com/office/drawing/2014/main" id="{EDC22D76-2762-C747-8862-0B23463A5E21}"/>
                  </a:ext>
                </a:extLst>
              </p:cNvPr>
              <p:cNvSpPr>
                <a:spLocks noRot="1" noChangeAspect="1" noMove="1" noResize="1" noEditPoints="1" noAdjustHandles="1" noChangeArrowheads="1" noChangeShapeType="1" noTextEdit="1"/>
              </p:cNvSpPr>
              <p:nvPr/>
            </p:nvSpPr>
            <p:spPr>
              <a:xfrm>
                <a:off x="2051720" y="5623169"/>
                <a:ext cx="2013500" cy="542136"/>
              </a:xfrm>
              <a:prstGeom prst="rect">
                <a:avLst/>
              </a:prstGeom>
              <a:blipFill>
                <a:blip r:embed="rId6"/>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4E9375A4-52D7-534E-9C16-7370E796F859}"/>
              </a:ext>
            </a:extLst>
          </p:cNvPr>
          <p:cNvSpPr/>
          <p:nvPr/>
        </p:nvSpPr>
        <p:spPr>
          <a:xfrm>
            <a:off x="4065220" y="5294699"/>
            <a:ext cx="288032" cy="1230645"/>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CD508AD-282D-C546-8465-95FA69D3E97C}"/>
                  </a:ext>
                </a:extLst>
              </p:cNvPr>
              <p:cNvSpPr/>
              <p:nvPr/>
            </p:nvSpPr>
            <p:spPr>
              <a:xfrm>
                <a:off x="4281244" y="5353805"/>
                <a:ext cx="2615909" cy="523220"/>
              </a:xfrm>
              <a:prstGeom prst="rect">
                <a:avLst/>
              </a:prstGeom>
            </p:spPr>
            <p:txBody>
              <a:bodyPr wrap="none">
                <a:spAutoFit/>
              </a:bodyPr>
              <a:lstStyle/>
              <a:p>
                <a14:m>
                  <m:oMath xmlns:m="http://schemas.openxmlformats.org/officeDocument/2006/math">
                    <m:r>
                      <a:rPr lang="en-US" sz="2800" i="1" smtClean="0">
                        <a:solidFill>
                          <a:prstClr val="black"/>
                        </a:solidFill>
                        <a:latin typeface="Cambria Math" panose="02040503050406030204" pitchFamily="18" charset="0"/>
                      </a:rPr>
                      <m:t>𝑚</m:t>
                    </m:r>
                  </m:oMath>
                </a14:m>
                <a:r>
                  <a:rPr lang="en-US" dirty="0"/>
                  <a:t>   </a:t>
                </a:r>
                <a:r>
                  <a:rPr lang="en-US" sz="2800" dirty="0"/>
                  <a:t>if </a:t>
                </a:r>
                <a14:m>
                  <m:oMath xmlns:m="http://schemas.openxmlformats.org/officeDocument/2006/math">
                    <m:r>
                      <a:rPr lang="en-US" sz="2800" b="0" i="1" smtClean="0">
                        <a:latin typeface="Cambria Math" panose="02040503050406030204" pitchFamily="18" charset="0"/>
                      </a:rPr>
                      <m:t>𝐺</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r>
                      <a:rPr lang="en-US" sz="2800" b="0" i="1" smtClean="0">
                        <a:latin typeface="Cambria Math" panose="02040503050406030204" pitchFamily="18" charset="0"/>
                      </a:rPr>
                      <m:t>𝑃𝐾</m:t>
                    </m:r>
                  </m:oMath>
                </a14:m>
                <a:endParaRPr lang="en-US" sz="2800" dirty="0"/>
              </a:p>
            </p:txBody>
          </p:sp>
        </mc:Choice>
        <mc:Fallback xmlns="">
          <p:sp>
            <p:nvSpPr>
              <p:cNvPr id="16" name="Rectangle 15">
                <a:extLst>
                  <a:ext uri="{FF2B5EF4-FFF2-40B4-BE49-F238E27FC236}">
                    <a16:creationId xmlns:a16="http://schemas.microsoft.com/office/drawing/2014/main" id="{ACD508AD-282D-C546-8465-95FA69D3E97C}"/>
                  </a:ext>
                </a:extLst>
              </p:cNvPr>
              <p:cNvSpPr>
                <a:spLocks noRot="1" noChangeAspect="1" noMove="1" noResize="1" noEditPoints="1" noAdjustHandles="1" noChangeArrowheads="1" noChangeShapeType="1" noTextEdit="1"/>
              </p:cNvSpPr>
              <p:nvPr/>
            </p:nvSpPr>
            <p:spPr>
              <a:xfrm>
                <a:off x="4281244" y="5353805"/>
                <a:ext cx="2615909" cy="523220"/>
              </a:xfrm>
              <a:prstGeom prst="rect">
                <a:avLst/>
              </a:prstGeom>
              <a:blipFill>
                <a:blip r:embed="rId7"/>
                <a:stretch>
                  <a:fillRect t="-11905"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7AFE822D-10A2-A947-A7C7-83F81F638D8B}"/>
                  </a:ext>
                </a:extLst>
              </p:cNvPr>
              <p:cNvSpPr/>
              <p:nvPr/>
            </p:nvSpPr>
            <p:spPr>
              <a:xfrm>
                <a:off x="4281244" y="5930117"/>
                <a:ext cx="2042867" cy="523220"/>
              </a:xfrm>
              <a:prstGeom prst="rect">
                <a:avLst/>
              </a:prstGeom>
            </p:spPr>
            <p:txBody>
              <a:bodyPr wrap="none">
                <a:spAutoFit/>
              </a:bodyPr>
              <a:lstStyle/>
              <a:p>
                <a14:m>
                  <m:oMath xmlns:m="http://schemas.openxmlformats.org/officeDocument/2006/math">
                    <m:r>
                      <a:rPr lang="en-US" sz="2800" i="1" smtClean="0">
                        <a:solidFill>
                          <a:prstClr val="black"/>
                        </a:solidFill>
                        <a:latin typeface="Cambria Math" panose="02040503050406030204" pitchFamily="18" charset="0"/>
                        <a:ea typeface="Cambria Math" panose="02040503050406030204" pitchFamily="18" charset="0"/>
                      </a:rPr>
                      <m:t>⊥</m:t>
                    </m:r>
                  </m:oMath>
                </a14:m>
                <a:r>
                  <a:rPr lang="en-US" dirty="0"/>
                  <a:t>   </a:t>
                </a:r>
                <a:r>
                  <a:rPr lang="en-US" sz="2800" dirty="0"/>
                  <a:t>otherwise</a:t>
                </a:r>
              </a:p>
            </p:txBody>
          </p:sp>
        </mc:Choice>
        <mc:Fallback xmlns="">
          <p:sp>
            <p:nvSpPr>
              <p:cNvPr id="17" name="Rectangle 16">
                <a:extLst>
                  <a:ext uri="{FF2B5EF4-FFF2-40B4-BE49-F238E27FC236}">
                    <a16:creationId xmlns:a16="http://schemas.microsoft.com/office/drawing/2014/main" id="{7AFE822D-10A2-A947-A7C7-83F81F638D8B}"/>
                  </a:ext>
                </a:extLst>
              </p:cNvPr>
              <p:cNvSpPr>
                <a:spLocks noRot="1" noChangeAspect="1" noMove="1" noResize="1" noEditPoints="1" noAdjustHandles="1" noChangeArrowheads="1" noChangeShapeType="1" noTextEdit="1"/>
              </p:cNvSpPr>
              <p:nvPr/>
            </p:nvSpPr>
            <p:spPr>
              <a:xfrm>
                <a:off x="4281244" y="5930117"/>
                <a:ext cx="2042867" cy="523220"/>
              </a:xfrm>
              <a:prstGeom prst="rect">
                <a:avLst/>
              </a:prstGeom>
              <a:blipFill>
                <a:blip r:embed="rId8"/>
                <a:stretch>
                  <a:fillRect l="-617" t="-11905" r="-4938" b="-28571"/>
                </a:stretch>
              </a:blipFill>
            </p:spPr>
            <p:txBody>
              <a:bodyPr/>
              <a:lstStyle/>
              <a:p>
                <a:r>
                  <a:rPr lang="en-US">
                    <a:noFill/>
                  </a:rPr>
                  <a:t> </a:t>
                </a:r>
              </a:p>
            </p:txBody>
          </p:sp>
        </mc:Fallback>
      </mc:AlternateContent>
    </p:spTree>
    <p:extLst>
      <p:ext uri="{BB962C8B-B14F-4D97-AF65-F5344CB8AC3E}">
        <p14:creationId xmlns:p14="http://schemas.microsoft.com/office/powerpoint/2010/main" val="4313489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8" grpId="0"/>
      <p:bldP spid="41" grpId="0"/>
      <p:bldP spid="13" grpId="0"/>
      <p:bldP spid="3" grpId="0"/>
      <p:bldP spid="5" grpId="0" animBg="1"/>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B801F9B-711B-EB4C-82E9-960483D64844}"/>
              </a:ext>
            </a:extLst>
          </p:cNvPr>
          <p:cNvGrpSpPr/>
          <p:nvPr/>
        </p:nvGrpSpPr>
        <p:grpSpPr>
          <a:xfrm>
            <a:off x="703240" y="3861048"/>
            <a:ext cx="7253136" cy="2664296"/>
            <a:chOff x="703240" y="3861048"/>
            <a:chExt cx="7253136" cy="2664296"/>
          </a:xfrm>
        </p:grpSpPr>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D8E65166-48A4-1D47-836F-936258500CEE}"/>
                    </a:ext>
                  </a:extLst>
                </p:cNvPr>
                <p:cNvSpPr/>
                <p:nvPr/>
              </p:nvSpPr>
              <p:spPr>
                <a:xfrm>
                  <a:off x="703240" y="3861048"/>
                  <a:ext cx="7253136" cy="523220"/>
                </a:xfrm>
                <a:prstGeom prst="rect">
                  <a:avLst/>
                </a:prstGeom>
              </p:spPr>
              <p:txBody>
                <a:bodyPr wrap="square">
                  <a:spAutoFit/>
                </a:bodyPr>
                <a:lstStyle/>
                <a:p>
                  <a:r>
                    <a:rPr lang="en-US" sz="2800" dirty="0">
                      <a:solidFill>
                        <a:prstClr val="black"/>
                      </a:solidFill>
                      <a:ea typeface="Cambria Math" panose="02040503050406030204" pitchFamily="18" charset="0"/>
                    </a:rPr>
                    <a:t>Secret key = s </a:t>
                  </a:r>
                  <a14:m>
                    <m:oMath xmlns:m="http://schemas.openxmlformats.org/officeDocument/2006/math">
                      <m:sSub>
                        <m:sSubPr>
                          <m:ctrlPr>
                            <a:rPr lang="en-US" sz="2800" i="1" smtClean="0">
                              <a:solidFill>
                                <a:prstClr val="black"/>
                              </a:solidFill>
                              <a:latin typeface="Cambria Math" panose="02040503050406030204" pitchFamily="18" charset="0"/>
                              <a:ea typeface="Cambria Math" panose="02040503050406030204" pitchFamily="18" charset="0"/>
                            </a:rPr>
                          </m:ctrlPr>
                        </m:sSubPr>
                        <m:e>
                          <m:r>
                            <a:rPr lang="en-US" sz="2800" i="1" smtClean="0">
                              <a:solidFill>
                                <a:prstClr val="black"/>
                              </a:solidFill>
                              <a:latin typeface="Cambria Math" panose="02040503050406030204" pitchFamily="18" charset="0"/>
                              <a:ea typeface="Cambria Math" panose="02040503050406030204" pitchFamily="18" charset="0"/>
                            </a:rPr>
                            <m:t>←</m:t>
                          </m:r>
                        </m:e>
                        <m:sub>
                          <m:r>
                            <a:rPr lang="en-US" sz="2800" b="0" i="1" smtClean="0">
                              <a:solidFill>
                                <a:prstClr val="black"/>
                              </a:solidFill>
                              <a:latin typeface="Cambria Math" panose="02040503050406030204" pitchFamily="18" charset="0"/>
                              <a:ea typeface="Cambria Math" panose="02040503050406030204" pitchFamily="18" charset="0"/>
                            </a:rPr>
                            <m:t>𝑅</m:t>
                          </m:r>
                        </m:sub>
                      </m:sSub>
                      <m:r>
                        <a:rPr lang="en-US" sz="2800" i="1">
                          <a:solidFill>
                            <a:prstClr val="black"/>
                          </a:solidFill>
                          <a:latin typeface="Cambria Math" panose="02040503050406030204" pitchFamily="18" charset="0"/>
                          <a:ea typeface="Cambria Math" panose="02040503050406030204" pitchFamily="18" charset="0"/>
                        </a:rPr>
                        <m:t>{0,1</m:t>
                      </m:r>
                      <m:sSup>
                        <m:sSupPr>
                          <m:ctrlPr>
                            <a:rPr lang="en-US" sz="2800" i="1">
                              <a:solidFill>
                                <a:prstClr val="black"/>
                              </a:solidFill>
                              <a:latin typeface="Cambria Math" panose="02040503050406030204" pitchFamily="18" charset="0"/>
                              <a:ea typeface="Cambria Math" panose="02040503050406030204" pitchFamily="18" charset="0"/>
                            </a:rPr>
                          </m:ctrlPr>
                        </m:sSupPr>
                        <m:e>
                          <m:r>
                            <a:rPr lang="en-US" sz="2800" i="1">
                              <a:solidFill>
                                <a:prstClr val="black"/>
                              </a:solidFill>
                              <a:latin typeface="Cambria Math" panose="02040503050406030204" pitchFamily="18" charset="0"/>
                              <a:ea typeface="Cambria Math" panose="02040503050406030204" pitchFamily="18" charset="0"/>
                            </a:rPr>
                            <m:t>}</m:t>
                          </m:r>
                        </m:e>
                        <m:sup>
                          <m:r>
                            <a:rPr lang="en-US" sz="2800" i="1">
                              <a:solidFill>
                                <a:prstClr val="black"/>
                              </a:solidFill>
                              <a:latin typeface="Cambria Math" panose="02040503050406030204" pitchFamily="18" charset="0"/>
                              <a:ea typeface="Cambria Math" panose="02040503050406030204" pitchFamily="18" charset="0"/>
                            </a:rPr>
                            <m:t>𝑛</m:t>
                          </m:r>
                        </m:sup>
                      </m:sSup>
                    </m:oMath>
                  </a14:m>
                  <a:r>
                    <a:rPr lang="en-US" sz="2800" dirty="0">
                      <a:solidFill>
                        <a:prstClr val="black"/>
                      </a:solidFill>
                      <a:ea typeface="Cambria Math" panose="02040503050406030204" pitchFamily="18" charset="0"/>
                    </a:rPr>
                    <a:t> and Public key = G(s)</a:t>
                  </a:r>
                  <a:endParaRPr lang="en-US" sz="2800" dirty="0"/>
                </a:p>
              </p:txBody>
            </p:sp>
          </mc:Choice>
          <mc:Fallback xmlns="">
            <p:sp>
              <p:nvSpPr>
                <p:cNvPr id="41" name="Rectangle 40">
                  <a:extLst>
                    <a:ext uri="{FF2B5EF4-FFF2-40B4-BE49-F238E27FC236}">
                      <a16:creationId xmlns:a16="http://schemas.microsoft.com/office/drawing/2014/main" id="{D8E65166-48A4-1D47-836F-936258500CEE}"/>
                    </a:ext>
                  </a:extLst>
                </p:cNvPr>
                <p:cNvSpPr>
                  <a:spLocks noRot="1" noChangeAspect="1" noMove="1" noResize="1" noEditPoints="1" noAdjustHandles="1" noChangeArrowheads="1" noChangeShapeType="1" noTextEdit="1"/>
                </p:cNvSpPr>
                <p:nvPr/>
              </p:nvSpPr>
              <p:spPr>
                <a:xfrm>
                  <a:off x="703240" y="3861048"/>
                  <a:ext cx="7253136" cy="523220"/>
                </a:xfrm>
                <a:prstGeom prst="rect">
                  <a:avLst/>
                </a:prstGeom>
                <a:blipFill>
                  <a:blip r:embed="rId3"/>
                  <a:stretch>
                    <a:fillRect l="-1573" t="-9524"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65938EB9-FF61-AF4A-BCF5-F1A4BBA5F706}"/>
                    </a:ext>
                  </a:extLst>
                </p:cNvPr>
                <p:cNvSpPr/>
                <p:nvPr/>
              </p:nvSpPr>
              <p:spPr>
                <a:xfrm>
                  <a:off x="703240" y="4489956"/>
                  <a:ext cx="7253136" cy="542136"/>
                </a:xfrm>
                <a:prstGeom prst="rect">
                  <a:avLst/>
                </a:prstGeom>
              </p:spPr>
              <p:txBody>
                <a:bodyPr wrap="square">
                  <a:spAutoFit/>
                </a:bodyPr>
                <a:lstStyle/>
                <a:p>
                  <a:r>
                    <a:rPr lang="en-US" sz="2800" dirty="0">
                      <a:solidFill>
                        <a:prstClr val="black"/>
                      </a:solidFill>
                      <a:ea typeface="Cambria Math" panose="02040503050406030204" pitchFamily="18" charset="0"/>
                    </a:rPr>
                    <a:t>Enc(PK, m) </a:t>
                  </a:r>
                  <a14:m>
                    <m:oMath xmlns:m="http://schemas.openxmlformats.org/officeDocument/2006/math">
                      <m:sSub>
                        <m:sSubPr>
                          <m:ctrlPr>
                            <a:rPr lang="en-US" sz="2800" i="1">
                              <a:solidFill>
                                <a:prstClr val="black"/>
                              </a:solidFill>
                              <a:latin typeface="Cambria Math" panose="02040503050406030204" pitchFamily="18" charset="0"/>
                              <a:ea typeface="Cambria Math" panose="02040503050406030204" pitchFamily="18" charset="0"/>
                            </a:rPr>
                          </m:ctrlPr>
                        </m:sSubPr>
                        <m:e>
                          <m:r>
                            <a:rPr lang="en-US" sz="2800" i="1">
                              <a:solidFill>
                                <a:prstClr val="black"/>
                              </a:solidFill>
                              <a:latin typeface="Cambria Math" panose="02040503050406030204" pitchFamily="18" charset="0"/>
                              <a:ea typeface="Cambria Math" panose="02040503050406030204" pitchFamily="18" charset="0"/>
                            </a:rPr>
                            <m:t>←</m:t>
                          </m:r>
                        </m:e>
                        <m:sub>
                          <m:r>
                            <a:rPr lang="en-US" sz="2800" i="1">
                              <a:solidFill>
                                <a:prstClr val="black"/>
                              </a:solidFill>
                              <a:latin typeface="Cambria Math" panose="02040503050406030204" pitchFamily="18" charset="0"/>
                              <a:ea typeface="Cambria Math" panose="02040503050406030204" pitchFamily="18" charset="0"/>
                            </a:rPr>
                            <m:t>𝑅</m:t>
                          </m:r>
                        </m:sub>
                      </m:sSub>
                    </m:oMath>
                  </a14:m>
                  <a:r>
                    <a:rPr lang="en-US" sz="2800" dirty="0">
                      <a:solidFill>
                        <a:prstClr val="black"/>
                      </a:solidFill>
                      <a:ea typeface="Cambria Math" panose="02040503050406030204" pitchFamily="18" charset="0"/>
                    </a:rPr>
                    <a:t> </a:t>
                  </a:r>
                  <a14:m>
                    <m:oMath xmlns:m="http://schemas.openxmlformats.org/officeDocument/2006/math">
                      <m:r>
                        <a:rPr lang="en-US" sz="2800" i="1">
                          <a:solidFill>
                            <a:prstClr val="black"/>
                          </a:solidFill>
                          <a:latin typeface="Cambria Math" panose="02040503050406030204" pitchFamily="18" charset="0"/>
                          <a:ea typeface="Cambria Math" panose="02040503050406030204" pitchFamily="18" charset="0"/>
                        </a:rPr>
                        <m:t>𝒪</m:t>
                      </m:r>
                    </m:oMath>
                  </a14:m>
                  <a:r>
                    <a:rPr lang="en-US" sz="2800" dirty="0"/>
                    <a:t>(</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𝑃𝐾</m:t>
                          </m:r>
                          <m:r>
                            <a:rPr lang="en-US" sz="2800" b="0" i="1" smtClean="0">
                              <a:latin typeface="Cambria Math" panose="02040503050406030204" pitchFamily="18" charset="0"/>
                            </a:rPr>
                            <m:t>,</m:t>
                          </m:r>
                          <m:r>
                            <a:rPr lang="en-US" sz="2800" b="0" i="1" smtClean="0">
                              <a:latin typeface="Cambria Math" panose="02040503050406030204" pitchFamily="18" charset="0"/>
                            </a:rPr>
                            <m:t>𝑚</m:t>
                          </m:r>
                        </m:sub>
                      </m:sSub>
                    </m:oMath>
                  </a14:m>
                  <a:r>
                    <a:rPr lang="en-US" sz="2800" dirty="0"/>
                    <a:t>) where </a:t>
                  </a:r>
                  <a:r>
                    <a:rPr lang="en-US" sz="2800" dirty="0">
                      <a:solidFill>
                        <a:prstClr val="black"/>
                      </a:solidFill>
                      <a:ea typeface="Cambria Math" panose="02040503050406030204" pitchFamily="18" charset="0"/>
                    </a:rPr>
                    <a:t> </a:t>
                  </a:r>
                  <a:endParaRPr lang="en-US" sz="2800" dirty="0"/>
                </a:p>
              </p:txBody>
            </p:sp>
          </mc:Choice>
          <mc:Fallback xmlns="">
            <p:sp>
              <p:nvSpPr>
                <p:cNvPr id="13" name="Rectangle 12">
                  <a:extLst>
                    <a:ext uri="{FF2B5EF4-FFF2-40B4-BE49-F238E27FC236}">
                      <a16:creationId xmlns:a16="http://schemas.microsoft.com/office/drawing/2014/main" id="{65938EB9-FF61-AF4A-BCF5-F1A4BBA5F706}"/>
                    </a:ext>
                  </a:extLst>
                </p:cNvPr>
                <p:cNvSpPr>
                  <a:spLocks noRot="1" noChangeAspect="1" noMove="1" noResize="1" noEditPoints="1" noAdjustHandles="1" noChangeArrowheads="1" noChangeShapeType="1" noTextEdit="1"/>
                </p:cNvSpPr>
                <p:nvPr/>
              </p:nvSpPr>
              <p:spPr>
                <a:xfrm>
                  <a:off x="703240" y="4489956"/>
                  <a:ext cx="7253136" cy="542136"/>
                </a:xfrm>
                <a:prstGeom prst="rect">
                  <a:avLst/>
                </a:prstGeom>
                <a:blipFill>
                  <a:blip r:embed="rId4"/>
                  <a:stretch>
                    <a:fillRect l="-1573" t="-9302"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DC22D76-2762-C747-8862-0B23463A5E21}"/>
                    </a:ext>
                  </a:extLst>
                </p:cNvPr>
                <p:cNvSpPr/>
                <p:nvPr/>
              </p:nvSpPr>
              <p:spPr>
                <a:xfrm>
                  <a:off x="2051720" y="5623169"/>
                  <a:ext cx="2013500" cy="5421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prstClr val="black"/>
                                </a:solidFill>
                                <a:latin typeface="Cambria Math" panose="02040503050406030204" pitchFamily="18" charset="0"/>
                              </a:rPr>
                            </m:ctrlPr>
                          </m:sSubPr>
                          <m:e>
                            <m:r>
                              <a:rPr lang="en-US" sz="2800" i="1">
                                <a:solidFill>
                                  <a:prstClr val="black"/>
                                </a:solidFill>
                                <a:latin typeface="Cambria Math" panose="02040503050406030204" pitchFamily="18" charset="0"/>
                              </a:rPr>
                              <m:t>𝐶</m:t>
                            </m:r>
                          </m:e>
                          <m:sub>
                            <m:r>
                              <a:rPr lang="en-US" sz="2800" i="1">
                                <a:solidFill>
                                  <a:prstClr val="black"/>
                                </a:solidFill>
                                <a:latin typeface="Cambria Math" panose="02040503050406030204" pitchFamily="18" charset="0"/>
                              </a:rPr>
                              <m:t>𝑃𝐾</m:t>
                            </m:r>
                            <m:r>
                              <a:rPr lang="en-US" sz="2800" i="1">
                                <a:solidFill>
                                  <a:prstClr val="black"/>
                                </a:solidFill>
                                <a:latin typeface="Cambria Math" panose="02040503050406030204" pitchFamily="18" charset="0"/>
                              </a:rPr>
                              <m:t>,</m:t>
                            </m:r>
                            <m:r>
                              <a:rPr lang="en-US" sz="2800" i="1">
                                <a:solidFill>
                                  <a:prstClr val="black"/>
                                </a:solidFill>
                                <a:latin typeface="Cambria Math" panose="02040503050406030204" pitchFamily="18" charset="0"/>
                              </a:rPr>
                              <m:t>𝑚</m:t>
                            </m:r>
                          </m:sub>
                        </m:sSub>
                        <m:d>
                          <m:dPr>
                            <m:ctrlPr>
                              <a:rPr lang="en-US" sz="2800" b="0" i="1" smtClean="0">
                                <a:solidFill>
                                  <a:prstClr val="black"/>
                                </a:solidFill>
                                <a:latin typeface="Cambria Math" panose="02040503050406030204" pitchFamily="18" charset="0"/>
                              </a:rPr>
                            </m:ctrlPr>
                          </m:dPr>
                          <m:e>
                            <m:r>
                              <a:rPr lang="en-US" sz="2800" b="0" i="1" smtClean="0">
                                <a:solidFill>
                                  <a:prstClr val="black"/>
                                </a:solidFill>
                                <a:latin typeface="Cambria Math" panose="02040503050406030204" pitchFamily="18" charset="0"/>
                              </a:rPr>
                              <m:t>𝑥</m:t>
                            </m:r>
                          </m:e>
                        </m:d>
                        <m:r>
                          <a:rPr lang="en-US" sz="2800" b="0" i="1" smtClean="0">
                            <a:solidFill>
                              <a:prstClr val="black"/>
                            </a:solidFill>
                            <a:latin typeface="Cambria Math" panose="02040503050406030204" pitchFamily="18" charset="0"/>
                          </a:rPr>
                          <m:t>=</m:t>
                        </m:r>
                      </m:oMath>
                    </m:oMathPara>
                  </a14:m>
                  <a:endParaRPr lang="en-US" dirty="0"/>
                </a:p>
              </p:txBody>
            </p:sp>
          </mc:Choice>
          <mc:Fallback xmlns="">
            <p:sp>
              <p:nvSpPr>
                <p:cNvPr id="3" name="Rectangle 2">
                  <a:extLst>
                    <a:ext uri="{FF2B5EF4-FFF2-40B4-BE49-F238E27FC236}">
                      <a16:creationId xmlns:a16="http://schemas.microsoft.com/office/drawing/2014/main" id="{EDC22D76-2762-C747-8862-0B23463A5E21}"/>
                    </a:ext>
                  </a:extLst>
                </p:cNvPr>
                <p:cNvSpPr>
                  <a:spLocks noRot="1" noChangeAspect="1" noMove="1" noResize="1" noEditPoints="1" noAdjustHandles="1" noChangeArrowheads="1" noChangeShapeType="1" noTextEdit="1"/>
                </p:cNvSpPr>
                <p:nvPr/>
              </p:nvSpPr>
              <p:spPr>
                <a:xfrm>
                  <a:off x="2051720" y="5623169"/>
                  <a:ext cx="2013500" cy="542136"/>
                </a:xfrm>
                <a:prstGeom prst="rect">
                  <a:avLst/>
                </a:prstGeom>
                <a:blipFill>
                  <a:blip r:embed="rId5"/>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4E9375A4-52D7-534E-9C16-7370E796F859}"/>
                </a:ext>
              </a:extLst>
            </p:cNvPr>
            <p:cNvSpPr/>
            <p:nvPr/>
          </p:nvSpPr>
          <p:spPr>
            <a:xfrm>
              <a:off x="4065220" y="5294699"/>
              <a:ext cx="288032" cy="1230645"/>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CD508AD-282D-C546-8465-95FA69D3E97C}"/>
                    </a:ext>
                  </a:extLst>
                </p:cNvPr>
                <p:cNvSpPr/>
                <p:nvPr/>
              </p:nvSpPr>
              <p:spPr>
                <a:xfrm>
                  <a:off x="4281244" y="5353805"/>
                  <a:ext cx="2615909" cy="523220"/>
                </a:xfrm>
                <a:prstGeom prst="rect">
                  <a:avLst/>
                </a:prstGeom>
              </p:spPr>
              <p:txBody>
                <a:bodyPr wrap="none">
                  <a:spAutoFit/>
                </a:bodyPr>
                <a:lstStyle/>
                <a:p>
                  <a14:m>
                    <m:oMath xmlns:m="http://schemas.openxmlformats.org/officeDocument/2006/math">
                      <m:r>
                        <a:rPr lang="en-US" sz="2800" i="1" smtClean="0">
                          <a:solidFill>
                            <a:prstClr val="black"/>
                          </a:solidFill>
                          <a:latin typeface="Cambria Math" panose="02040503050406030204" pitchFamily="18" charset="0"/>
                        </a:rPr>
                        <m:t>𝑚</m:t>
                      </m:r>
                    </m:oMath>
                  </a14:m>
                  <a:r>
                    <a:rPr lang="en-US" dirty="0"/>
                    <a:t>   </a:t>
                  </a:r>
                  <a:r>
                    <a:rPr lang="en-US" sz="2800" dirty="0"/>
                    <a:t>if </a:t>
                  </a:r>
                  <a14:m>
                    <m:oMath xmlns:m="http://schemas.openxmlformats.org/officeDocument/2006/math">
                      <m:r>
                        <a:rPr lang="en-US" sz="2800" b="0" i="1" smtClean="0">
                          <a:latin typeface="Cambria Math" panose="02040503050406030204" pitchFamily="18" charset="0"/>
                        </a:rPr>
                        <m:t>𝐺</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r>
                        <a:rPr lang="en-US" sz="2800" b="0" i="1" smtClean="0">
                          <a:latin typeface="Cambria Math" panose="02040503050406030204" pitchFamily="18" charset="0"/>
                        </a:rPr>
                        <m:t>𝑃𝐾</m:t>
                      </m:r>
                    </m:oMath>
                  </a14:m>
                  <a:endParaRPr lang="en-US" sz="2800" dirty="0"/>
                </a:p>
              </p:txBody>
            </p:sp>
          </mc:Choice>
          <mc:Fallback xmlns="">
            <p:sp>
              <p:nvSpPr>
                <p:cNvPr id="16" name="Rectangle 15">
                  <a:extLst>
                    <a:ext uri="{FF2B5EF4-FFF2-40B4-BE49-F238E27FC236}">
                      <a16:creationId xmlns:a16="http://schemas.microsoft.com/office/drawing/2014/main" id="{ACD508AD-282D-C546-8465-95FA69D3E97C}"/>
                    </a:ext>
                  </a:extLst>
                </p:cNvPr>
                <p:cNvSpPr>
                  <a:spLocks noRot="1" noChangeAspect="1" noMove="1" noResize="1" noEditPoints="1" noAdjustHandles="1" noChangeArrowheads="1" noChangeShapeType="1" noTextEdit="1"/>
                </p:cNvSpPr>
                <p:nvPr/>
              </p:nvSpPr>
              <p:spPr>
                <a:xfrm>
                  <a:off x="4281244" y="5353805"/>
                  <a:ext cx="2615909" cy="523220"/>
                </a:xfrm>
                <a:prstGeom prst="rect">
                  <a:avLst/>
                </a:prstGeom>
                <a:blipFill>
                  <a:blip r:embed="rId6"/>
                  <a:stretch>
                    <a:fillRect t="-11905"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7AFE822D-10A2-A947-A7C7-83F81F638D8B}"/>
                    </a:ext>
                  </a:extLst>
                </p:cNvPr>
                <p:cNvSpPr/>
                <p:nvPr/>
              </p:nvSpPr>
              <p:spPr>
                <a:xfrm>
                  <a:off x="4281244" y="5930117"/>
                  <a:ext cx="2042867" cy="523220"/>
                </a:xfrm>
                <a:prstGeom prst="rect">
                  <a:avLst/>
                </a:prstGeom>
              </p:spPr>
              <p:txBody>
                <a:bodyPr wrap="none">
                  <a:spAutoFit/>
                </a:bodyPr>
                <a:lstStyle/>
                <a:p>
                  <a14:m>
                    <m:oMath xmlns:m="http://schemas.openxmlformats.org/officeDocument/2006/math">
                      <m:r>
                        <a:rPr lang="en-US" sz="2800" i="1" smtClean="0">
                          <a:solidFill>
                            <a:prstClr val="black"/>
                          </a:solidFill>
                          <a:latin typeface="Cambria Math" panose="02040503050406030204" pitchFamily="18" charset="0"/>
                          <a:ea typeface="Cambria Math" panose="02040503050406030204" pitchFamily="18" charset="0"/>
                        </a:rPr>
                        <m:t>⊥</m:t>
                      </m:r>
                    </m:oMath>
                  </a14:m>
                  <a:r>
                    <a:rPr lang="en-US" dirty="0"/>
                    <a:t>   </a:t>
                  </a:r>
                  <a:r>
                    <a:rPr lang="en-US" sz="2800" dirty="0"/>
                    <a:t>otherwise</a:t>
                  </a:r>
                </a:p>
              </p:txBody>
            </p:sp>
          </mc:Choice>
          <mc:Fallback xmlns="">
            <p:sp>
              <p:nvSpPr>
                <p:cNvPr id="17" name="Rectangle 16">
                  <a:extLst>
                    <a:ext uri="{FF2B5EF4-FFF2-40B4-BE49-F238E27FC236}">
                      <a16:creationId xmlns:a16="http://schemas.microsoft.com/office/drawing/2014/main" id="{7AFE822D-10A2-A947-A7C7-83F81F638D8B}"/>
                    </a:ext>
                  </a:extLst>
                </p:cNvPr>
                <p:cNvSpPr>
                  <a:spLocks noRot="1" noChangeAspect="1" noMove="1" noResize="1" noEditPoints="1" noAdjustHandles="1" noChangeArrowheads="1" noChangeShapeType="1" noTextEdit="1"/>
                </p:cNvSpPr>
                <p:nvPr/>
              </p:nvSpPr>
              <p:spPr>
                <a:xfrm>
                  <a:off x="4281244" y="5930117"/>
                  <a:ext cx="2042867" cy="523220"/>
                </a:xfrm>
                <a:prstGeom prst="rect">
                  <a:avLst/>
                </a:prstGeom>
                <a:blipFill>
                  <a:blip r:embed="rId7"/>
                  <a:stretch>
                    <a:fillRect l="-617" t="-11905" r="-4938" b="-28571"/>
                  </a:stretch>
                </a:blipFill>
              </p:spPr>
              <p:txBody>
                <a:bodyPr/>
                <a:lstStyle/>
                <a:p>
                  <a:r>
                    <a:rPr lang="en-US">
                      <a:noFill/>
                    </a:rPr>
                    <a:t> </a:t>
                  </a:r>
                </a:p>
              </p:txBody>
            </p:sp>
          </mc:Fallback>
        </mc:AlternateContent>
      </p:grpSp>
      <p:sp>
        <p:nvSpPr>
          <p:cNvPr id="18" name="Rectangle 17">
            <a:extLst>
              <a:ext uri="{FF2B5EF4-FFF2-40B4-BE49-F238E27FC236}">
                <a16:creationId xmlns:a16="http://schemas.microsoft.com/office/drawing/2014/main" id="{84E7144E-6740-D148-828E-40CE7DB810B3}"/>
              </a:ext>
            </a:extLst>
          </p:cNvPr>
          <p:cNvSpPr/>
          <p:nvPr/>
        </p:nvSpPr>
        <p:spPr>
          <a:xfrm>
            <a:off x="-1332656" y="3532984"/>
            <a:ext cx="11953328" cy="3346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51D9DE70-AD61-8F47-BAE3-A7197739E164}"/>
                  </a:ext>
                </a:extLst>
              </p:cNvPr>
              <p:cNvSpPr/>
              <p:nvPr/>
            </p:nvSpPr>
            <p:spPr>
              <a:xfrm>
                <a:off x="899592" y="3356992"/>
                <a:ext cx="7776864" cy="542136"/>
              </a:xfrm>
              <a:prstGeom prst="rect">
                <a:avLst/>
              </a:prstGeom>
            </p:spPr>
            <p:txBody>
              <a:bodyPr wrap="square">
                <a:spAutoFit/>
              </a:bodyPr>
              <a:lstStyle/>
              <a:p>
                <a:r>
                  <a:rPr lang="en-US" sz="2800" u="sng" dirty="0">
                    <a:solidFill>
                      <a:prstClr val="black"/>
                    </a:solidFill>
                    <a:ea typeface="Cambria Math" panose="02040503050406030204" pitchFamily="18" charset="0"/>
                  </a:rPr>
                  <a:t>EXPT 0:</a:t>
                </a:r>
                <a:r>
                  <a:rPr lang="en-US" sz="2800" dirty="0">
                    <a:solidFill>
                      <a:prstClr val="black"/>
                    </a:solidFill>
                    <a:ea typeface="Cambria Math" panose="02040503050406030204" pitchFamily="18" charset="0"/>
                  </a:rPr>
                  <a:t>  Adv gets </a:t>
                </a:r>
                <a14:m>
                  <m:oMath xmlns:m="http://schemas.openxmlformats.org/officeDocument/2006/math">
                    <m:r>
                      <a:rPr lang="en-US" sz="2400" i="1" dirty="0" smtClean="0">
                        <a:solidFill>
                          <a:prstClr val="black"/>
                        </a:solidFill>
                        <a:latin typeface="Cambria Math" panose="02040503050406030204" pitchFamily="18" charset="0"/>
                        <a:ea typeface="Cambria Math" panose="02040503050406030204" pitchFamily="18" charset="0"/>
                      </a:rPr>
                      <m:t>𝑃𝐾</m:t>
                    </m:r>
                  </m:oMath>
                </a14:m>
                <a:r>
                  <a:rPr lang="en-US" sz="2800" dirty="0">
                    <a:solidFill>
                      <a:prstClr val="black"/>
                    </a:solidFill>
                    <a:ea typeface="Cambria Math" panose="02040503050406030204" pitchFamily="18" charset="0"/>
                  </a:rPr>
                  <a:t> and ciphertext</a:t>
                </a:r>
                <a14:m>
                  <m:oMath xmlns:m="http://schemas.openxmlformats.org/officeDocument/2006/math">
                    <m:r>
                      <a:rPr lang="en-US" sz="2800" b="0" i="0" smtClean="0">
                        <a:solidFill>
                          <a:prstClr val="black"/>
                        </a:solidFill>
                        <a:latin typeface="Cambria Math" panose="02040503050406030204" pitchFamily="18" charset="0"/>
                        <a:ea typeface="Cambria Math" panose="02040503050406030204" pitchFamily="18" charset="0"/>
                      </a:rPr>
                      <m:t> </m:t>
                    </m:r>
                    <m:r>
                      <a:rPr lang="en-US" sz="2800" i="1">
                        <a:solidFill>
                          <a:prstClr val="black"/>
                        </a:solidFill>
                        <a:latin typeface="Cambria Math" panose="02040503050406030204" pitchFamily="18" charset="0"/>
                        <a:ea typeface="Cambria Math" panose="02040503050406030204" pitchFamily="18" charset="0"/>
                      </a:rPr>
                      <m:t>𝒪</m:t>
                    </m:r>
                  </m:oMath>
                </a14:m>
                <a:r>
                  <a:rPr lang="en-US" sz="2800" dirty="0"/>
                  <a:t>(</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𝑃𝐾</m:t>
                        </m:r>
                        <m:r>
                          <a:rPr lang="en-US" sz="2800" b="0" i="1" smtClean="0">
                            <a:latin typeface="Cambria Math" panose="02040503050406030204" pitchFamily="18" charset="0"/>
                          </a:rPr>
                          <m:t>,</m:t>
                        </m:r>
                        <m:r>
                          <a:rPr lang="en-US" sz="2800" b="0" i="1" smtClean="0">
                            <a:latin typeface="Cambria Math" panose="02040503050406030204" pitchFamily="18" charset="0"/>
                          </a:rPr>
                          <m:t>𝑚</m:t>
                        </m:r>
                      </m:sub>
                    </m:sSub>
                  </m:oMath>
                </a14:m>
                <a:r>
                  <a:rPr lang="en-US" sz="2800" dirty="0"/>
                  <a:t>).</a:t>
                </a:r>
              </a:p>
            </p:txBody>
          </p:sp>
        </mc:Choice>
        <mc:Fallback xmlns="">
          <p:sp>
            <p:nvSpPr>
              <p:cNvPr id="19" name="Rectangle 18">
                <a:extLst>
                  <a:ext uri="{FF2B5EF4-FFF2-40B4-BE49-F238E27FC236}">
                    <a16:creationId xmlns:a16="http://schemas.microsoft.com/office/drawing/2014/main" id="{51D9DE70-AD61-8F47-BAE3-A7197739E164}"/>
                  </a:ext>
                </a:extLst>
              </p:cNvPr>
              <p:cNvSpPr>
                <a:spLocks noRot="1" noChangeAspect="1" noMove="1" noResize="1" noEditPoints="1" noAdjustHandles="1" noChangeArrowheads="1" noChangeShapeType="1" noTextEdit="1"/>
              </p:cNvSpPr>
              <p:nvPr/>
            </p:nvSpPr>
            <p:spPr>
              <a:xfrm>
                <a:off x="899592" y="3356992"/>
                <a:ext cx="7776864" cy="542136"/>
              </a:xfrm>
              <a:prstGeom prst="rect">
                <a:avLst/>
              </a:prstGeom>
              <a:blipFill>
                <a:blip r:embed="rId8"/>
                <a:stretch>
                  <a:fillRect l="-1631" t="-9302"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13630366-A43E-224E-861B-E6BF9E692AEA}"/>
                  </a:ext>
                </a:extLst>
              </p:cNvPr>
              <p:cNvSpPr/>
              <p:nvPr/>
            </p:nvSpPr>
            <p:spPr>
              <a:xfrm>
                <a:off x="899592" y="4242513"/>
                <a:ext cx="7776864" cy="554639"/>
              </a:xfrm>
              <a:prstGeom prst="rect">
                <a:avLst/>
              </a:prstGeom>
            </p:spPr>
            <p:txBody>
              <a:bodyPr wrap="square">
                <a:spAutoFit/>
              </a:bodyPr>
              <a:lstStyle/>
              <a:p>
                <a:r>
                  <a:rPr lang="en-US" sz="2800" u="sng" dirty="0">
                    <a:solidFill>
                      <a:prstClr val="black"/>
                    </a:solidFill>
                    <a:ea typeface="Cambria Math" panose="02040503050406030204" pitchFamily="18" charset="0"/>
                  </a:rPr>
                  <a:t>EXPT 1:</a:t>
                </a:r>
                <a:r>
                  <a:rPr lang="en-US" sz="2800" dirty="0">
                    <a:solidFill>
                      <a:prstClr val="black"/>
                    </a:solidFill>
                    <a:ea typeface="Cambria Math" panose="02040503050406030204" pitchFamily="18" charset="0"/>
                  </a:rPr>
                  <a:t>  Adv gets </a:t>
                </a:r>
                <a14:m>
                  <m:oMath xmlns:m="http://schemas.openxmlformats.org/officeDocument/2006/math">
                    <m:acc>
                      <m:accPr>
                        <m:chr m:val="̃"/>
                        <m:ctrlPr>
                          <a:rPr lang="en-US" sz="2400" i="1" dirty="0" smtClean="0">
                            <a:solidFill>
                              <a:prstClr val="black"/>
                            </a:solidFill>
                            <a:latin typeface="Cambria Math" panose="02040503050406030204" pitchFamily="18" charset="0"/>
                            <a:ea typeface="Cambria Math" panose="02040503050406030204" pitchFamily="18" charset="0"/>
                          </a:rPr>
                        </m:ctrlPr>
                      </m:accPr>
                      <m:e>
                        <m:r>
                          <a:rPr lang="en-US" sz="2400" b="0" i="1" dirty="0" smtClean="0">
                            <a:solidFill>
                              <a:prstClr val="black"/>
                            </a:solidFill>
                            <a:latin typeface="Cambria Math" panose="02040503050406030204" pitchFamily="18" charset="0"/>
                            <a:ea typeface="Cambria Math" panose="02040503050406030204" pitchFamily="18" charset="0"/>
                          </a:rPr>
                          <m:t>𝑃𝐾</m:t>
                        </m:r>
                      </m:e>
                    </m:acc>
                  </m:oMath>
                </a14:m>
                <a:r>
                  <a:rPr lang="en-US" sz="2400" dirty="0">
                    <a:solidFill>
                      <a:prstClr val="black"/>
                    </a:solidFill>
                    <a:ea typeface="Cambria Math" panose="02040503050406030204" pitchFamily="18" charset="0"/>
                  </a:rPr>
                  <a:t> </a:t>
                </a:r>
                <a:r>
                  <a:rPr lang="en-US" sz="2800" dirty="0">
                    <a:solidFill>
                      <a:prstClr val="black"/>
                    </a:solidFill>
                    <a:ea typeface="Cambria Math" panose="02040503050406030204" pitchFamily="18" charset="0"/>
                  </a:rPr>
                  <a:t>and ciphertext</a:t>
                </a:r>
                <a14:m>
                  <m:oMath xmlns:m="http://schemas.openxmlformats.org/officeDocument/2006/math">
                    <m:r>
                      <a:rPr lang="en-US" sz="2800" b="0" i="0" smtClean="0">
                        <a:solidFill>
                          <a:prstClr val="black"/>
                        </a:solidFill>
                        <a:latin typeface="Cambria Math" panose="02040503050406030204" pitchFamily="18" charset="0"/>
                        <a:ea typeface="Cambria Math" panose="02040503050406030204" pitchFamily="18" charset="0"/>
                      </a:rPr>
                      <m:t> </m:t>
                    </m:r>
                    <m:r>
                      <a:rPr lang="en-US" sz="2800" i="1">
                        <a:solidFill>
                          <a:prstClr val="black"/>
                        </a:solidFill>
                        <a:latin typeface="Cambria Math" panose="02040503050406030204" pitchFamily="18" charset="0"/>
                        <a:ea typeface="Cambria Math" panose="02040503050406030204" pitchFamily="18" charset="0"/>
                      </a:rPr>
                      <m:t>𝒪</m:t>
                    </m:r>
                  </m:oMath>
                </a14:m>
                <a:r>
                  <a:rPr lang="en-US" sz="2800" dirty="0"/>
                  <a:t>(</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𝐶</m:t>
                        </m:r>
                      </m:e>
                      <m:sub>
                        <m:acc>
                          <m:accPr>
                            <m:chr m:val="̃"/>
                            <m:ctrlPr>
                              <a:rPr lang="en-US" sz="2800" i="1" dirty="0">
                                <a:solidFill>
                                  <a:prstClr val="black"/>
                                </a:solidFill>
                                <a:latin typeface="Cambria Math" panose="02040503050406030204" pitchFamily="18" charset="0"/>
                                <a:ea typeface="Cambria Math" panose="02040503050406030204" pitchFamily="18" charset="0"/>
                              </a:rPr>
                            </m:ctrlPr>
                          </m:accPr>
                          <m:e>
                            <m:r>
                              <a:rPr lang="en-US" sz="2800" i="1" dirty="0">
                                <a:solidFill>
                                  <a:prstClr val="black"/>
                                </a:solidFill>
                                <a:latin typeface="Cambria Math" panose="02040503050406030204" pitchFamily="18" charset="0"/>
                                <a:ea typeface="Cambria Math" panose="02040503050406030204" pitchFamily="18" charset="0"/>
                              </a:rPr>
                              <m:t>𝑃𝐾</m:t>
                            </m:r>
                          </m:e>
                        </m:acc>
                        <m:r>
                          <a:rPr lang="en-US" sz="2800" b="0" i="1" smtClean="0">
                            <a:latin typeface="Cambria Math" panose="02040503050406030204" pitchFamily="18" charset="0"/>
                          </a:rPr>
                          <m:t>,</m:t>
                        </m:r>
                        <m:r>
                          <a:rPr lang="en-US" sz="2800" b="0" i="1" smtClean="0">
                            <a:latin typeface="Cambria Math" panose="02040503050406030204" pitchFamily="18" charset="0"/>
                          </a:rPr>
                          <m:t>𝑚</m:t>
                        </m:r>
                      </m:sub>
                    </m:sSub>
                  </m:oMath>
                </a14:m>
                <a:r>
                  <a:rPr lang="en-US" sz="2800" dirty="0"/>
                  <a:t>)</a:t>
                </a:r>
              </a:p>
            </p:txBody>
          </p:sp>
        </mc:Choice>
        <mc:Fallback xmlns="">
          <p:sp>
            <p:nvSpPr>
              <p:cNvPr id="20" name="Rectangle 19">
                <a:extLst>
                  <a:ext uri="{FF2B5EF4-FFF2-40B4-BE49-F238E27FC236}">
                    <a16:creationId xmlns:a16="http://schemas.microsoft.com/office/drawing/2014/main" id="{13630366-A43E-224E-861B-E6BF9E692AEA}"/>
                  </a:ext>
                </a:extLst>
              </p:cNvPr>
              <p:cNvSpPr>
                <a:spLocks noRot="1" noChangeAspect="1" noMove="1" noResize="1" noEditPoints="1" noAdjustHandles="1" noChangeArrowheads="1" noChangeShapeType="1" noTextEdit="1"/>
              </p:cNvSpPr>
              <p:nvPr/>
            </p:nvSpPr>
            <p:spPr>
              <a:xfrm>
                <a:off x="899592" y="4242513"/>
                <a:ext cx="7776864" cy="554639"/>
              </a:xfrm>
              <a:prstGeom prst="rect">
                <a:avLst/>
              </a:prstGeom>
              <a:blipFill>
                <a:blip r:embed="rId9"/>
                <a:stretch>
                  <a:fillRect l="-1631" t="-8889"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ACA04670-E9CF-8746-BE8B-69B9F0FE3435}"/>
                  </a:ext>
                </a:extLst>
              </p:cNvPr>
              <p:cNvSpPr/>
              <p:nvPr/>
            </p:nvSpPr>
            <p:spPr>
              <a:xfrm>
                <a:off x="2555776" y="4725144"/>
                <a:ext cx="4896544" cy="523220"/>
              </a:xfrm>
              <a:prstGeom prst="rect">
                <a:avLst/>
              </a:prstGeom>
            </p:spPr>
            <p:txBody>
              <a:bodyPr wrap="square">
                <a:spAutoFit/>
              </a:bodyPr>
              <a:lstStyle/>
              <a:p>
                <a:r>
                  <a:rPr lang="en-US" sz="2800" dirty="0">
                    <a:solidFill>
                      <a:prstClr val="black"/>
                    </a:solidFill>
                    <a:ea typeface="Cambria Math" panose="02040503050406030204" pitchFamily="18" charset="0"/>
                  </a:rPr>
                  <a:t>where </a:t>
                </a:r>
                <a14:m>
                  <m:oMath xmlns:m="http://schemas.openxmlformats.org/officeDocument/2006/math">
                    <m:acc>
                      <m:accPr>
                        <m:chr m:val="̃"/>
                        <m:ctrlPr>
                          <a:rPr lang="en-US" sz="2400" i="1" dirty="0" smtClean="0">
                            <a:solidFill>
                              <a:prstClr val="black"/>
                            </a:solidFill>
                            <a:latin typeface="Cambria Math" panose="02040503050406030204" pitchFamily="18" charset="0"/>
                            <a:ea typeface="Cambria Math" panose="02040503050406030204" pitchFamily="18" charset="0"/>
                          </a:rPr>
                        </m:ctrlPr>
                      </m:accPr>
                      <m:e>
                        <m:r>
                          <a:rPr lang="en-US" sz="2400" b="0" i="1" dirty="0" smtClean="0">
                            <a:solidFill>
                              <a:prstClr val="black"/>
                            </a:solidFill>
                            <a:latin typeface="Cambria Math" panose="02040503050406030204" pitchFamily="18" charset="0"/>
                            <a:ea typeface="Cambria Math" panose="02040503050406030204" pitchFamily="18" charset="0"/>
                          </a:rPr>
                          <m:t>𝑃𝐾</m:t>
                        </m:r>
                      </m:e>
                    </m:acc>
                  </m:oMath>
                </a14:m>
                <a:r>
                  <a:rPr lang="en-US" sz="2400" dirty="0">
                    <a:solidFill>
                      <a:prstClr val="black"/>
                    </a:solidFill>
                    <a:ea typeface="Cambria Math" panose="02040503050406030204" pitchFamily="18" charset="0"/>
                  </a:rPr>
                  <a:t> </a:t>
                </a:r>
                <a:r>
                  <a:rPr lang="en-US" sz="2800" dirty="0">
                    <a:solidFill>
                      <a:prstClr val="black"/>
                    </a:solidFill>
                    <a:ea typeface="Cambria Math" panose="02040503050406030204" pitchFamily="18" charset="0"/>
                  </a:rPr>
                  <a:t>is uniformly random. </a:t>
                </a:r>
                <a:endParaRPr lang="en-US" sz="2800" dirty="0"/>
              </a:p>
            </p:txBody>
          </p:sp>
        </mc:Choice>
        <mc:Fallback xmlns="">
          <p:sp>
            <p:nvSpPr>
              <p:cNvPr id="21" name="Rectangle 20">
                <a:extLst>
                  <a:ext uri="{FF2B5EF4-FFF2-40B4-BE49-F238E27FC236}">
                    <a16:creationId xmlns:a16="http://schemas.microsoft.com/office/drawing/2014/main" id="{ACA04670-E9CF-8746-BE8B-69B9F0FE3435}"/>
                  </a:ext>
                </a:extLst>
              </p:cNvPr>
              <p:cNvSpPr>
                <a:spLocks noRot="1" noChangeAspect="1" noMove="1" noResize="1" noEditPoints="1" noAdjustHandles="1" noChangeArrowheads="1" noChangeShapeType="1" noTextEdit="1"/>
              </p:cNvSpPr>
              <p:nvPr/>
            </p:nvSpPr>
            <p:spPr>
              <a:xfrm>
                <a:off x="2555776" y="4725144"/>
                <a:ext cx="4896544" cy="523220"/>
              </a:xfrm>
              <a:prstGeom prst="rect">
                <a:avLst/>
              </a:prstGeom>
              <a:blipFill>
                <a:blip r:embed="rId10"/>
                <a:stretch>
                  <a:fillRect l="-2326" t="-14634" b="-292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F68750C0-56F2-2047-A8C5-B5E5A7E11693}"/>
                  </a:ext>
                </a:extLst>
              </p:cNvPr>
              <p:cNvSpPr/>
              <p:nvPr/>
            </p:nvSpPr>
            <p:spPr>
              <a:xfrm>
                <a:off x="261155" y="3832151"/>
                <a:ext cx="1082844"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1" i="1" dirty="0" smtClean="0">
                              <a:solidFill>
                                <a:srgbClr val="0000FF"/>
                              </a:solidFill>
                              <a:latin typeface="Cambria Math" panose="02040503050406030204" pitchFamily="18" charset="0"/>
                              <a:ea typeface="Cambria Math" panose="02040503050406030204" pitchFamily="18" charset="0"/>
                            </a:rPr>
                          </m:ctrlPr>
                        </m:sSubPr>
                        <m:e>
                          <m:r>
                            <a:rPr lang="en-US" sz="2400" b="1" i="1" dirty="0" smtClean="0">
                              <a:solidFill>
                                <a:srgbClr val="0000FF"/>
                              </a:solidFill>
                              <a:latin typeface="Cambria Math" panose="02040503050406030204" pitchFamily="18" charset="0"/>
                              <a:ea typeface="Cambria Math" panose="02040503050406030204" pitchFamily="18" charset="0"/>
                            </a:rPr>
                            <m:t>≈</m:t>
                          </m:r>
                        </m:e>
                        <m:sub>
                          <m:r>
                            <a:rPr lang="en-US" sz="2400" b="1" i="1" dirty="0" smtClean="0">
                              <a:solidFill>
                                <a:srgbClr val="0000FF"/>
                              </a:solidFill>
                              <a:latin typeface="Cambria Math" panose="02040503050406030204" pitchFamily="18" charset="0"/>
                              <a:ea typeface="Cambria Math" panose="02040503050406030204" pitchFamily="18" charset="0"/>
                            </a:rPr>
                            <m:t>𝑷𝑹𝑮</m:t>
                          </m:r>
                        </m:sub>
                      </m:sSub>
                    </m:oMath>
                  </m:oMathPara>
                </a14:m>
                <a:endParaRPr lang="en-US" sz="2800" b="1" dirty="0">
                  <a:solidFill>
                    <a:srgbClr val="0000FF"/>
                  </a:solidFill>
                </a:endParaRPr>
              </a:p>
            </p:txBody>
          </p:sp>
        </mc:Choice>
        <mc:Fallback xmlns="">
          <p:sp>
            <p:nvSpPr>
              <p:cNvPr id="22" name="Rectangle 21">
                <a:extLst>
                  <a:ext uri="{FF2B5EF4-FFF2-40B4-BE49-F238E27FC236}">
                    <a16:creationId xmlns:a16="http://schemas.microsoft.com/office/drawing/2014/main" id="{F68750C0-56F2-2047-A8C5-B5E5A7E11693}"/>
                  </a:ext>
                </a:extLst>
              </p:cNvPr>
              <p:cNvSpPr>
                <a:spLocks noRot="1" noChangeAspect="1" noMove="1" noResize="1" noEditPoints="1" noAdjustHandles="1" noChangeArrowheads="1" noChangeShapeType="1" noTextEdit="1"/>
              </p:cNvSpPr>
              <p:nvPr/>
            </p:nvSpPr>
            <p:spPr>
              <a:xfrm>
                <a:off x="261155" y="3832151"/>
                <a:ext cx="1082844" cy="461665"/>
              </a:xfrm>
              <a:prstGeom prst="rect">
                <a:avLst/>
              </a:prstGeom>
              <a:blipFill>
                <a:blip r:embed="rId11"/>
                <a:stretch>
                  <a:fillRect b="-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CC95B3C-38A1-DC43-8889-5D3DFDAA4630}"/>
                  </a:ext>
                </a:extLst>
              </p:cNvPr>
              <p:cNvSpPr/>
              <p:nvPr/>
            </p:nvSpPr>
            <p:spPr>
              <a:xfrm>
                <a:off x="2483768" y="5229200"/>
                <a:ext cx="6912768" cy="523220"/>
              </a:xfrm>
              <a:prstGeom prst="rect">
                <a:avLst/>
              </a:prstGeom>
            </p:spPr>
            <p:txBody>
              <a:bodyPr wrap="square">
                <a:spAutoFit/>
              </a:bodyPr>
              <a:lstStyle/>
              <a:p>
                <a:r>
                  <a:rPr lang="en-US" sz="2800" dirty="0">
                    <a:solidFill>
                      <a:prstClr val="black"/>
                    </a:solidFill>
                    <a:ea typeface="Cambria Math" panose="02040503050406030204" pitchFamily="18" charset="0"/>
                  </a:rPr>
                  <a:t>(note: </a:t>
                </a:r>
                <a:r>
                  <a:rPr lang="en-US" sz="2800" dirty="0" err="1">
                    <a:solidFill>
                      <a:prstClr val="black"/>
                    </a:solidFill>
                    <a:ea typeface="Cambria Math" panose="02040503050406030204" pitchFamily="18" charset="0"/>
                  </a:rPr>
                  <a:t>w.h.p</a:t>
                </a:r>
                <a:r>
                  <a:rPr lang="en-US" sz="2800" dirty="0">
                    <a:solidFill>
                      <a:prstClr val="black"/>
                    </a:solidFill>
                    <a:ea typeface="Cambria Math" panose="02040503050406030204" pitchFamily="18" charset="0"/>
                  </a:rPr>
                  <a:t>. </a:t>
                </a:r>
                <a14:m>
                  <m:oMath xmlns:m="http://schemas.openxmlformats.org/officeDocument/2006/math">
                    <m:acc>
                      <m:accPr>
                        <m:chr m:val="̃"/>
                        <m:ctrlPr>
                          <a:rPr lang="en-US" sz="2400" i="1" dirty="0">
                            <a:solidFill>
                              <a:prstClr val="black"/>
                            </a:solidFill>
                            <a:latin typeface="Cambria Math" panose="02040503050406030204" pitchFamily="18" charset="0"/>
                            <a:ea typeface="Cambria Math" panose="02040503050406030204" pitchFamily="18" charset="0"/>
                          </a:rPr>
                        </m:ctrlPr>
                      </m:accPr>
                      <m:e>
                        <m:r>
                          <a:rPr lang="en-US" sz="2400" i="1" dirty="0">
                            <a:solidFill>
                              <a:prstClr val="black"/>
                            </a:solidFill>
                            <a:latin typeface="Cambria Math" panose="02040503050406030204" pitchFamily="18" charset="0"/>
                            <a:ea typeface="Cambria Math" panose="02040503050406030204" pitchFamily="18" charset="0"/>
                          </a:rPr>
                          <m:t>𝑃𝐾</m:t>
                        </m:r>
                      </m:e>
                    </m:acc>
                  </m:oMath>
                </a14:m>
                <a:r>
                  <a:rPr lang="en-US" sz="2400" dirty="0">
                    <a:solidFill>
                      <a:prstClr val="black"/>
                    </a:solidFill>
                    <a:ea typeface="Cambria Math" panose="02040503050406030204" pitchFamily="18" charset="0"/>
                  </a:rPr>
                  <a:t> </a:t>
                </a:r>
                <a:r>
                  <a:rPr lang="en-US" sz="2800" dirty="0">
                    <a:solidFill>
                      <a:prstClr val="black"/>
                    </a:solidFill>
                    <a:ea typeface="Cambria Math" panose="02040503050406030204" pitchFamily="18" charset="0"/>
                  </a:rPr>
                  <a:t>lives outside the image of G)</a:t>
                </a:r>
                <a:endParaRPr lang="en-US" sz="2800" dirty="0"/>
              </a:p>
            </p:txBody>
          </p:sp>
        </mc:Choice>
        <mc:Fallback xmlns="">
          <p:sp>
            <p:nvSpPr>
              <p:cNvPr id="23" name="Rectangle 22">
                <a:extLst>
                  <a:ext uri="{FF2B5EF4-FFF2-40B4-BE49-F238E27FC236}">
                    <a16:creationId xmlns:a16="http://schemas.microsoft.com/office/drawing/2014/main" id="{ACC95B3C-38A1-DC43-8889-5D3DFDAA4630}"/>
                  </a:ext>
                </a:extLst>
              </p:cNvPr>
              <p:cNvSpPr>
                <a:spLocks noRot="1" noChangeAspect="1" noMove="1" noResize="1" noEditPoints="1" noAdjustHandles="1" noChangeArrowheads="1" noChangeShapeType="1" noTextEdit="1"/>
              </p:cNvSpPr>
              <p:nvPr/>
            </p:nvSpPr>
            <p:spPr>
              <a:xfrm>
                <a:off x="2483768" y="5229200"/>
                <a:ext cx="6912768" cy="523220"/>
              </a:xfrm>
              <a:prstGeom prst="rect">
                <a:avLst/>
              </a:prstGeom>
              <a:blipFill>
                <a:blip r:embed="rId12"/>
                <a:stretch>
                  <a:fillRect l="-1835" t="-11905"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EDCFC3A4-4960-0D4A-BAA5-9F4EB155D929}"/>
                  </a:ext>
                </a:extLst>
              </p:cNvPr>
              <p:cNvSpPr/>
              <p:nvPr/>
            </p:nvSpPr>
            <p:spPr>
              <a:xfrm>
                <a:off x="261155" y="4941168"/>
                <a:ext cx="1082844"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1" i="1" dirty="0" smtClean="0">
                              <a:solidFill>
                                <a:srgbClr val="0000FF"/>
                              </a:solidFill>
                              <a:latin typeface="Cambria Math" panose="02040503050406030204" pitchFamily="18" charset="0"/>
                              <a:ea typeface="Cambria Math" panose="02040503050406030204" pitchFamily="18" charset="0"/>
                            </a:rPr>
                          </m:ctrlPr>
                        </m:sSubPr>
                        <m:e>
                          <m:r>
                            <a:rPr lang="en-US" sz="2400" b="1" i="1" dirty="0" smtClean="0">
                              <a:solidFill>
                                <a:srgbClr val="0000FF"/>
                              </a:solidFill>
                              <a:latin typeface="Cambria Math" panose="02040503050406030204" pitchFamily="18" charset="0"/>
                              <a:ea typeface="Cambria Math" panose="02040503050406030204" pitchFamily="18" charset="0"/>
                            </a:rPr>
                            <m:t>≈</m:t>
                          </m:r>
                        </m:e>
                        <m:sub>
                          <m:r>
                            <a:rPr lang="en-US" sz="2400" b="1" i="1" dirty="0" smtClean="0">
                              <a:solidFill>
                                <a:srgbClr val="0000FF"/>
                              </a:solidFill>
                              <a:latin typeface="Cambria Math" panose="02040503050406030204" pitchFamily="18" charset="0"/>
                              <a:ea typeface="Cambria Math" panose="02040503050406030204" pitchFamily="18" charset="0"/>
                            </a:rPr>
                            <m:t>𝑰𝑶</m:t>
                          </m:r>
                        </m:sub>
                      </m:sSub>
                    </m:oMath>
                  </m:oMathPara>
                </a14:m>
                <a:endParaRPr lang="en-US" sz="2800" b="1" dirty="0">
                  <a:solidFill>
                    <a:srgbClr val="0000FF"/>
                  </a:solidFill>
                </a:endParaRPr>
              </a:p>
            </p:txBody>
          </p:sp>
        </mc:Choice>
        <mc:Fallback xmlns="">
          <p:sp>
            <p:nvSpPr>
              <p:cNvPr id="24" name="Rectangle 23">
                <a:extLst>
                  <a:ext uri="{FF2B5EF4-FFF2-40B4-BE49-F238E27FC236}">
                    <a16:creationId xmlns:a16="http://schemas.microsoft.com/office/drawing/2014/main" id="{EDCFC3A4-4960-0D4A-BAA5-9F4EB155D929}"/>
                  </a:ext>
                </a:extLst>
              </p:cNvPr>
              <p:cNvSpPr>
                <a:spLocks noRot="1" noChangeAspect="1" noMove="1" noResize="1" noEditPoints="1" noAdjustHandles="1" noChangeArrowheads="1" noChangeShapeType="1" noTextEdit="1"/>
              </p:cNvSpPr>
              <p:nvPr/>
            </p:nvSpPr>
            <p:spPr>
              <a:xfrm>
                <a:off x="261155" y="4941168"/>
                <a:ext cx="1082844" cy="461665"/>
              </a:xfrm>
              <a:prstGeom prst="rect">
                <a:avLst/>
              </a:prstGeom>
              <a:blipFill>
                <a:blip r:embed="rId13"/>
                <a:stretch>
                  <a:fillRect b="-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10A1B5C-2771-B243-8686-D9D591288B77}"/>
                  </a:ext>
                </a:extLst>
              </p:cNvPr>
              <p:cNvSpPr/>
              <p:nvPr/>
            </p:nvSpPr>
            <p:spPr>
              <a:xfrm>
                <a:off x="899592" y="5445224"/>
                <a:ext cx="7776864" cy="523220"/>
              </a:xfrm>
              <a:prstGeom prst="rect">
                <a:avLst/>
              </a:prstGeom>
            </p:spPr>
            <p:txBody>
              <a:bodyPr wrap="square">
                <a:spAutoFit/>
              </a:bodyPr>
              <a:lstStyle/>
              <a:p>
                <a:r>
                  <a:rPr lang="en-US" sz="2800" u="sng" dirty="0">
                    <a:solidFill>
                      <a:prstClr val="black"/>
                    </a:solidFill>
                    <a:ea typeface="Cambria Math" panose="02040503050406030204" pitchFamily="18" charset="0"/>
                  </a:rPr>
                  <a:t>EXPT 2:</a:t>
                </a:r>
                <a:r>
                  <a:rPr lang="en-US" sz="2800" dirty="0">
                    <a:solidFill>
                      <a:prstClr val="black"/>
                    </a:solidFill>
                    <a:ea typeface="Cambria Math" panose="02040503050406030204" pitchFamily="18" charset="0"/>
                  </a:rPr>
                  <a:t>  Adv gets </a:t>
                </a:r>
                <a14:m>
                  <m:oMath xmlns:m="http://schemas.openxmlformats.org/officeDocument/2006/math">
                    <m:acc>
                      <m:accPr>
                        <m:chr m:val="̃"/>
                        <m:ctrlPr>
                          <a:rPr lang="en-US" sz="2400" i="1" dirty="0" smtClean="0">
                            <a:solidFill>
                              <a:prstClr val="black"/>
                            </a:solidFill>
                            <a:latin typeface="Cambria Math" panose="02040503050406030204" pitchFamily="18" charset="0"/>
                            <a:ea typeface="Cambria Math" panose="02040503050406030204" pitchFamily="18" charset="0"/>
                          </a:rPr>
                        </m:ctrlPr>
                      </m:accPr>
                      <m:e>
                        <m:r>
                          <a:rPr lang="en-US" sz="2400" b="0" i="1" dirty="0" smtClean="0">
                            <a:solidFill>
                              <a:prstClr val="black"/>
                            </a:solidFill>
                            <a:latin typeface="Cambria Math" panose="02040503050406030204" pitchFamily="18" charset="0"/>
                            <a:ea typeface="Cambria Math" panose="02040503050406030204" pitchFamily="18" charset="0"/>
                          </a:rPr>
                          <m:t>𝑃𝐾</m:t>
                        </m:r>
                      </m:e>
                    </m:acc>
                  </m:oMath>
                </a14:m>
                <a:r>
                  <a:rPr lang="en-US" sz="2400" dirty="0">
                    <a:solidFill>
                      <a:prstClr val="black"/>
                    </a:solidFill>
                    <a:ea typeface="Cambria Math" panose="02040503050406030204" pitchFamily="18" charset="0"/>
                  </a:rPr>
                  <a:t> </a:t>
                </a:r>
                <a:r>
                  <a:rPr lang="en-US" sz="2800" dirty="0">
                    <a:solidFill>
                      <a:prstClr val="black"/>
                    </a:solidFill>
                    <a:ea typeface="Cambria Math" panose="02040503050406030204" pitchFamily="18" charset="0"/>
                  </a:rPr>
                  <a:t>and ciphertext</a:t>
                </a:r>
                <a14:m>
                  <m:oMath xmlns:m="http://schemas.openxmlformats.org/officeDocument/2006/math">
                    <m:r>
                      <a:rPr lang="en-US" sz="2800" b="0" i="0" smtClean="0">
                        <a:solidFill>
                          <a:prstClr val="black"/>
                        </a:solidFill>
                        <a:latin typeface="Cambria Math" panose="02040503050406030204" pitchFamily="18" charset="0"/>
                        <a:ea typeface="Cambria Math" panose="02040503050406030204" pitchFamily="18" charset="0"/>
                      </a:rPr>
                      <m:t> </m:t>
                    </m:r>
                    <m:r>
                      <a:rPr lang="en-US" sz="2800" i="1">
                        <a:solidFill>
                          <a:prstClr val="black"/>
                        </a:solidFill>
                        <a:latin typeface="Cambria Math" panose="02040503050406030204" pitchFamily="18" charset="0"/>
                        <a:ea typeface="Cambria Math" panose="02040503050406030204" pitchFamily="18" charset="0"/>
                      </a:rPr>
                      <m:t>𝒪</m:t>
                    </m:r>
                  </m:oMath>
                </a14:m>
                <a:r>
                  <a:rPr lang="en-US" sz="2800" dirty="0"/>
                  <a:t>(</a:t>
                </a:r>
                <a14:m>
                  <m:oMath xmlns:m="http://schemas.openxmlformats.org/officeDocument/2006/math">
                    <m:r>
                      <a:rPr lang="en-US" sz="2800" i="1" smtClean="0">
                        <a:latin typeface="Cambria Math" panose="02040503050406030204" pitchFamily="18" charset="0"/>
                      </a:rPr>
                      <m:t>𝑍</m:t>
                    </m:r>
                  </m:oMath>
                </a14:m>
                <a:r>
                  <a:rPr lang="en-US" sz="2800" dirty="0"/>
                  <a:t>)</a:t>
                </a:r>
              </a:p>
            </p:txBody>
          </p:sp>
        </mc:Choice>
        <mc:Fallback xmlns="">
          <p:sp>
            <p:nvSpPr>
              <p:cNvPr id="25" name="Rectangle 24">
                <a:extLst>
                  <a:ext uri="{FF2B5EF4-FFF2-40B4-BE49-F238E27FC236}">
                    <a16:creationId xmlns:a16="http://schemas.microsoft.com/office/drawing/2014/main" id="{210A1B5C-2771-B243-8686-D9D591288B77}"/>
                  </a:ext>
                </a:extLst>
              </p:cNvPr>
              <p:cNvSpPr>
                <a:spLocks noRot="1" noChangeAspect="1" noMove="1" noResize="1" noEditPoints="1" noAdjustHandles="1" noChangeArrowheads="1" noChangeShapeType="1" noTextEdit="1"/>
              </p:cNvSpPr>
              <p:nvPr/>
            </p:nvSpPr>
            <p:spPr>
              <a:xfrm>
                <a:off x="899592" y="5445224"/>
                <a:ext cx="7776864" cy="523220"/>
              </a:xfrm>
              <a:prstGeom prst="rect">
                <a:avLst/>
              </a:prstGeom>
              <a:blipFill>
                <a:blip r:embed="rId14"/>
                <a:stretch>
                  <a:fillRect l="-1631" t="-11905"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D09A62E0-C438-8140-B78D-8267C50EA6B4}"/>
                  </a:ext>
                </a:extLst>
              </p:cNvPr>
              <p:cNvSpPr/>
              <p:nvPr/>
            </p:nvSpPr>
            <p:spPr>
              <a:xfrm>
                <a:off x="2555776" y="5968444"/>
                <a:ext cx="5976664" cy="523220"/>
              </a:xfrm>
              <a:prstGeom prst="rect">
                <a:avLst/>
              </a:prstGeom>
            </p:spPr>
            <p:txBody>
              <a:bodyPr wrap="square">
                <a:spAutoFit/>
              </a:bodyPr>
              <a:lstStyle/>
              <a:p>
                <a:r>
                  <a:rPr lang="en-US" sz="2800" dirty="0">
                    <a:solidFill>
                      <a:prstClr val="black"/>
                    </a:solidFill>
                    <a:ea typeface="Cambria Math" panose="02040503050406030204" pitchFamily="18" charset="0"/>
                  </a:rPr>
                  <a:t>where the circuit </a:t>
                </a:r>
                <a14:m>
                  <m:oMath xmlns:m="http://schemas.openxmlformats.org/officeDocument/2006/math">
                    <m:r>
                      <a:rPr lang="en-US" sz="2400" b="0" i="1" dirty="0" smtClean="0">
                        <a:solidFill>
                          <a:prstClr val="black"/>
                        </a:solidFill>
                        <a:latin typeface="Cambria Math" panose="02040503050406030204" pitchFamily="18" charset="0"/>
                        <a:ea typeface="Cambria Math" panose="02040503050406030204" pitchFamily="18" charset="0"/>
                      </a:rPr>
                      <m:t>𝑍</m:t>
                    </m:r>
                  </m:oMath>
                </a14:m>
                <a:r>
                  <a:rPr lang="en-US" sz="2400" dirty="0">
                    <a:solidFill>
                      <a:prstClr val="black"/>
                    </a:solidFill>
                    <a:ea typeface="Cambria Math" panose="02040503050406030204" pitchFamily="18" charset="0"/>
                  </a:rPr>
                  <a:t> </a:t>
                </a:r>
                <a:r>
                  <a:rPr lang="en-US" sz="2800" dirty="0">
                    <a:solidFill>
                      <a:prstClr val="black"/>
                    </a:solidFill>
                    <a:ea typeface="Cambria Math" panose="02040503050406030204" pitchFamily="18" charset="0"/>
                  </a:rPr>
                  <a:t>always outputs </a:t>
                </a:r>
                <a14:m>
                  <m:oMath xmlns:m="http://schemas.openxmlformats.org/officeDocument/2006/math">
                    <m:r>
                      <a:rPr lang="en-US" sz="2800" i="1">
                        <a:solidFill>
                          <a:prstClr val="black"/>
                        </a:solidFill>
                        <a:latin typeface="Cambria Math" panose="02040503050406030204" pitchFamily="18" charset="0"/>
                        <a:ea typeface="Cambria Math" panose="02040503050406030204" pitchFamily="18" charset="0"/>
                      </a:rPr>
                      <m:t>⊥</m:t>
                    </m:r>
                  </m:oMath>
                </a14:m>
                <a:r>
                  <a:rPr lang="en-US" sz="2800" dirty="0">
                    <a:solidFill>
                      <a:prstClr val="black"/>
                    </a:solidFill>
                    <a:ea typeface="Cambria Math" panose="02040503050406030204" pitchFamily="18" charset="0"/>
                  </a:rPr>
                  <a:t>. </a:t>
                </a:r>
                <a:endParaRPr lang="en-US" sz="2800" dirty="0"/>
              </a:p>
            </p:txBody>
          </p:sp>
        </mc:Choice>
        <mc:Fallback xmlns="">
          <p:sp>
            <p:nvSpPr>
              <p:cNvPr id="26" name="Rectangle 25">
                <a:extLst>
                  <a:ext uri="{FF2B5EF4-FFF2-40B4-BE49-F238E27FC236}">
                    <a16:creationId xmlns:a16="http://schemas.microsoft.com/office/drawing/2014/main" id="{D09A62E0-C438-8140-B78D-8267C50EA6B4}"/>
                  </a:ext>
                </a:extLst>
              </p:cNvPr>
              <p:cNvSpPr>
                <a:spLocks noRot="1" noChangeAspect="1" noMove="1" noResize="1" noEditPoints="1" noAdjustHandles="1" noChangeArrowheads="1" noChangeShapeType="1" noTextEdit="1"/>
              </p:cNvSpPr>
              <p:nvPr/>
            </p:nvSpPr>
            <p:spPr>
              <a:xfrm>
                <a:off x="2555776" y="5968444"/>
                <a:ext cx="5976664" cy="523220"/>
              </a:xfrm>
              <a:prstGeom prst="rect">
                <a:avLst/>
              </a:prstGeom>
              <a:blipFill>
                <a:blip r:embed="rId15"/>
                <a:stretch>
                  <a:fillRect l="-1907" t="-11905" b="-28571"/>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D31ACEFD-0365-AA49-B06F-981923F2CD56}"/>
              </a:ext>
            </a:extLst>
          </p:cNvPr>
          <p:cNvSpPr/>
          <p:nvPr/>
        </p:nvSpPr>
        <p:spPr>
          <a:xfrm>
            <a:off x="-124272" y="-171401"/>
            <a:ext cx="9448800" cy="336350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22CEFB-84F7-5344-8B96-9C46BB653B46}"/>
              </a:ext>
            </a:extLst>
          </p:cNvPr>
          <p:cNvSpPr/>
          <p:nvPr/>
        </p:nvSpPr>
        <p:spPr>
          <a:xfrm>
            <a:off x="8424428" y="6237949"/>
            <a:ext cx="504056" cy="5040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Tree>
    <p:extLst>
      <p:ext uri="{BB962C8B-B14F-4D97-AF65-F5344CB8AC3E}">
        <p14:creationId xmlns:p14="http://schemas.microsoft.com/office/powerpoint/2010/main" val="23574192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2.5E-6 4.07407E-6 L -0.00521 -0.54074 " pathEditMode="relative" rAng="0" ptsTypes="AA">
                                      <p:cBhvr>
                                        <p:cTn id="6" dur="2000" fill="hold"/>
                                        <p:tgtEl>
                                          <p:spTgt spid="8"/>
                                        </p:tgtEl>
                                        <p:attrNameLst>
                                          <p:attrName>ppt_x</p:attrName>
                                          <p:attrName>ppt_y</p:attrName>
                                        </p:attrNameLst>
                                      </p:cBhvr>
                                      <p:rCtr x="-260" y="-27037"/>
                                    </p:animMotion>
                                  </p:childTnLst>
                                </p:cTn>
                              </p:par>
                            </p:childTnLst>
                          </p:cTn>
                        </p:par>
                        <p:par>
                          <p:cTn id="7" fill="hold">
                            <p:stCondLst>
                              <p:cond delay="2000"/>
                            </p:stCondLst>
                            <p:childTnLst>
                              <p:par>
                                <p:cTn id="8" presetID="1" presetClass="entr" presetSubtype="0" fill="hold" grpId="1" nodeType="afterEffect">
                                  <p:stCondLst>
                                    <p:cond delay="0"/>
                                  </p:stCondLst>
                                  <p:childTnLst>
                                    <p:set>
                                      <p:cBhvr>
                                        <p:cTn id="9" dur="1" fill="hold">
                                          <p:stCondLst>
                                            <p:cond delay="0"/>
                                          </p:stCondLst>
                                        </p:cTn>
                                        <p:tgtEl>
                                          <p:spTgt spid="27"/>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3"/>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1" grpId="0"/>
      <p:bldP spid="22" grpId="0"/>
      <p:bldP spid="23" grpId="0"/>
      <p:bldP spid="23" grpId="1"/>
      <p:bldP spid="24" grpId="0"/>
      <p:bldP spid="25" grpId="0"/>
      <p:bldP spid="26" grpId="0"/>
      <p:bldP spid="27" grpId="1"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7A73CE8-9369-EB49-BB59-203D11AFADC2}"/>
              </a:ext>
            </a:extLst>
          </p:cNvPr>
          <p:cNvSpPr/>
          <p:nvPr/>
        </p:nvSpPr>
        <p:spPr>
          <a:xfrm>
            <a:off x="-124272" y="1268760"/>
            <a:ext cx="9448800" cy="1141619"/>
          </a:xfrm>
          <a:prstGeom prst="rect">
            <a:avLst/>
          </a:prstGeom>
          <a:solidFill>
            <a:schemeClr val="bg2">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EA8B08B-34D2-9A44-8C2C-B1E00225DBE2}"/>
                  </a:ext>
                </a:extLst>
              </p:cNvPr>
              <p:cNvSpPr txBox="1"/>
              <p:nvPr/>
            </p:nvSpPr>
            <p:spPr>
              <a:xfrm>
                <a:off x="467544" y="1393612"/>
                <a:ext cx="8640960" cy="954107"/>
              </a:xfrm>
              <a:prstGeom prst="rect">
                <a:avLst/>
              </a:prstGeom>
              <a:noFill/>
            </p:spPr>
            <p:txBody>
              <a:bodyPr wrap="square" rtlCol="0">
                <a:spAutoFit/>
              </a:bodyPr>
              <a:lstStyle/>
              <a:p>
                <a:r>
                  <a:rPr lang="en-US" sz="2800" b="1" dirty="0">
                    <a:solidFill>
                      <a:srgbClr val="FF0000"/>
                    </a:solidFill>
                    <a:latin typeface="Courier New" panose="02070309020205020404" pitchFamily="49" charset="0"/>
                    <a:cs typeface="Courier New" panose="02070309020205020404" pitchFamily="49" charset="0"/>
                  </a:rPr>
                  <a:t>THEOREM </a:t>
                </a:r>
                <a:r>
                  <a:rPr lang="en-US" b="1" dirty="0">
                    <a:cs typeface="Courier New" panose="02070309020205020404" pitchFamily="49" charset="0"/>
                  </a:rPr>
                  <a:t>[Komargodski-Moran-Naor-Pass-Rosen-Yogev’14]</a:t>
                </a:r>
                <a:r>
                  <a:rPr lang="en-US" b="1" dirty="0"/>
                  <a:t> </a:t>
                </a:r>
                <a:br>
                  <a:rPr lang="en-US" sz="2800" b="1" dirty="0"/>
                </a:br>
                <a:r>
                  <a:rPr lang="en-US" sz="2800" b="1" dirty="0"/>
                  <a:t>If IO exists and </a:t>
                </a:r>
                <a14:m>
                  <m:oMath xmlns:m="http://schemas.openxmlformats.org/officeDocument/2006/math">
                    <m:r>
                      <a:rPr lang="en-US" sz="2800" b="0" i="1" smtClean="0">
                        <a:latin typeface="Cambria Math" panose="02040503050406030204" pitchFamily="18" charset="0"/>
                        <a:ea typeface="Cambria Math" charset="0"/>
                        <a:cs typeface="Cambria Math" charset="0"/>
                      </a:rPr>
                      <m:t>𝑁𝑃</m:t>
                    </m:r>
                    <m:r>
                      <a:rPr lang="en-US" sz="2800" b="1" i="1" smtClean="0">
                        <a:latin typeface="Cambria Math" panose="02040503050406030204" pitchFamily="18" charset="0"/>
                        <a:ea typeface="Cambria Math" panose="02040503050406030204" pitchFamily="18" charset="0"/>
                        <a:cs typeface="Cambria Math" charset="0"/>
                      </a:rPr>
                      <m:t>⊈</m:t>
                    </m:r>
                    <m:r>
                      <a:rPr lang="en-US" sz="2800" b="0" i="1" smtClean="0">
                        <a:latin typeface="Cambria Math" panose="02040503050406030204" pitchFamily="18" charset="0"/>
                        <a:ea typeface="Cambria Math" panose="02040503050406030204" pitchFamily="18" charset="0"/>
                        <a:cs typeface="Cambria Math" charset="0"/>
                      </a:rPr>
                      <m:t>𝑖</m:t>
                    </m:r>
                    <m:r>
                      <a:rPr lang="en-US" sz="2800" b="0" i="1" smtClean="0">
                        <a:latin typeface="Cambria Math" panose="02040503050406030204" pitchFamily="18" charset="0"/>
                        <a:ea typeface="Cambria Math" panose="02040503050406030204" pitchFamily="18" charset="0"/>
                        <a:cs typeface="Cambria Math" charset="0"/>
                      </a:rPr>
                      <m:t>.</m:t>
                    </m:r>
                    <m:r>
                      <a:rPr lang="en-US" sz="2800" b="0" i="1" smtClean="0">
                        <a:latin typeface="Cambria Math" panose="02040503050406030204" pitchFamily="18" charset="0"/>
                        <a:ea typeface="Cambria Math" panose="02040503050406030204" pitchFamily="18" charset="0"/>
                        <a:cs typeface="Cambria Math" charset="0"/>
                      </a:rPr>
                      <m:t>𝑜</m:t>
                    </m:r>
                  </m:oMath>
                </a14:m>
                <a:r>
                  <a:rPr lang="en-US" sz="2800" b="1" dirty="0"/>
                  <a:t>-</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Cambria Math" charset="0"/>
                      </a:rPr>
                      <m:t>𝑐𝑜</m:t>
                    </m:r>
                    <m:r>
                      <a:rPr lang="en-US" sz="2800" i="1">
                        <a:latin typeface="Cambria Math" panose="02040503050406030204" pitchFamily="18" charset="0"/>
                        <a:ea typeface="Cambria Math" panose="02040503050406030204" pitchFamily="18" charset="0"/>
                        <a:cs typeface="Cambria Math" charset="0"/>
                      </a:rPr>
                      <m:t>𝑅𝑃</m:t>
                    </m:r>
                  </m:oMath>
                </a14:m>
                <a:r>
                  <a:rPr lang="en-US" sz="2800" b="1" dirty="0"/>
                  <a:t>, one-way functions exist.</a:t>
                </a:r>
                <a:endParaRPr lang="en-US" sz="2800" dirty="0"/>
              </a:p>
            </p:txBody>
          </p:sp>
        </mc:Choice>
        <mc:Fallback xmlns="">
          <p:sp>
            <p:nvSpPr>
              <p:cNvPr id="30" name="TextBox 29">
                <a:extLst>
                  <a:ext uri="{FF2B5EF4-FFF2-40B4-BE49-F238E27FC236}">
                    <a16:creationId xmlns:a16="http://schemas.microsoft.com/office/drawing/2014/main" id="{3EA8B08B-34D2-9A44-8C2C-B1E00225DBE2}"/>
                  </a:ext>
                </a:extLst>
              </p:cNvPr>
              <p:cNvSpPr txBox="1">
                <a:spLocks noRot="1" noChangeAspect="1" noMove="1" noResize="1" noEditPoints="1" noAdjustHandles="1" noChangeArrowheads="1" noChangeShapeType="1" noTextEdit="1"/>
              </p:cNvSpPr>
              <p:nvPr/>
            </p:nvSpPr>
            <p:spPr>
              <a:xfrm>
                <a:off x="467544" y="1393612"/>
                <a:ext cx="8640960" cy="954107"/>
              </a:xfrm>
              <a:prstGeom prst="rect">
                <a:avLst/>
              </a:prstGeom>
              <a:blipFill>
                <a:blip r:embed="rId3"/>
                <a:stretch>
                  <a:fillRect l="-1468" t="-6579" b="-15789"/>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D8A80290-A86A-6E4D-B244-6841735F9247}"/>
              </a:ext>
            </a:extLst>
          </p:cNvPr>
          <p:cNvSpPr txBox="1"/>
          <p:nvPr/>
        </p:nvSpPr>
        <p:spPr>
          <a:xfrm>
            <a:off x="467544" y="2905780"/>
            <a:ext cx="8703236" cy="954107"/>
          </a:xfrm>
          <a:prstGeom prst="rect">
            <a:avLst/>
          </a:prstGeom>
          <a:noFill/>
        </p:spPr>
        <p:txBody>
          <a:bodyPr wrap="square" rtlCol="0">
            <a:spAutoFit/>
          </a:bodyPr>
          <a:lstStyle/>
          <a:p>
            <a:r>
              <a:rPr lang="en-US" sz="2800" b="1" dirty="0">
                <a:solidFill>
                  <a:srgbClr val="FF0000"/>
                </a:solidFill>
                <a:latin typeface="Courier New" panose="02070309020205020404" pitchFamily="49" charset="0"/>
                <a:cs typeface="Courier New" panose="02070309020205020404" pitchFamily="49" charset="0"/>
              </a:rPr>
              <a:t>THEOREM </a:t>
            </a:r>
            <a:r>
              <a:rPr lang="en-US" b="1" dirty="0">
                <a:cs typeface="Courier New" panose="02070309020205020404" pitchFamily="49" charset="0"/>
              </a:rPr>
              <a:t>[Garg-Gentry-Sahai-Waters’13, Sahai-Waters’14]</a:t>
            </a:r>
            <a:br>
              <a:rPr lang="en-US" sz="2800" b="1" dirty="0"/>
            </a:br>
            <a:r>
              <a:rPr lang="en-US" sz="2800" b="1" dirty="0"/>
              <a:t>If IO and OWF exist, so does public-key encryption.</a:t>
            </a:r>
            <a:endParaRPr lang="en-US" sz="2800" dirty="0"/>
          </a:p>
        </p:txBody>
      </p:sp>
      <p:sp>
        <p:nvSpPr>
          <p:cNvPr id="32" name="Rectangle 31">
            <a:extLst>
              <a:ext uri="{FF2B5EF4-FFF2-40B4-BE49-F238E27FC236}">
                <a16:creationId xmlns:a16="http://schemas.microsoft.com/office/drawing/2014/main" id="{57E69323-9EBC-6444-A2E6-68B7FA7E1A1C}"/>
              </a:ext>
            </a:extLst>
          </p:cNvPr>
          <p:cNvSpPr/>
          <p:nvPr/>
        </p:nvSpPr>
        <p:spPr>
          <a:xfrm>
            <a:off x="-124272" y="2780928"/>
            <a:ext cx="9448800" cy="11416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630B82F-7784-704A-B545-C92773D2FF61}"/>
              </a:ext>
            </a:extLst>
          </p:cNvPr>
          <p:cNvSpPr txBox="1"/>
          <p:nvPr/>
        </p:nvSpPr>
        <p:spPr>
          <a:xfrm>
            <a:off x="755576" y="4800054"/>
            <a:ext cx="7632848" cy="1077218"/>
          </a:xfrm>
          <a:prstGeom prst="rect">
            <a:avLst/>
          </a:prstGeom>
          <a:noFill/>
        </p:spPr>
        <p:txBody>
          <a:bodyPr wrap="square" rtlCol="0">
            <a:spAutoFit/>
          </a:bodyPr>
          <a:lstStyle/>
          <a:p>
            <a:pPr algn="ctr"/>
            <a:r>
              <a:rPr lang="en-US" sz="3200" b="1" dirty="0">
                <a:solidFill>
                  <a:srgbClr val="0000FF"/>
                </a:solidFill>
                <a:latin typeface="Courier New" panose="02070309020205020404" pitchFamily="49" charset="0"/>
                <a:cs typeface="Courier New" panose="02070309020205020404" pitchFamily="49" charset="0"/>
              </a:rPr>
              <a:t>COMMON THEME: </a:t>
            </a:r>
            <a:br>
              <a:rPr lang="en-US" sz="3200" b="1" dirty="0">
                <a:solidFill>
                  <a:srgbClr val="FF0000"/>
                </a:solidFill>
                <a:latin typeface="Courier New" panose="02070309020205020404" pitchFamily="49" charset="0"/>
                <a:cs typeface="Courier New" panose="02070309020205020404" pitchFamily="49" charset="0"/>
              </a:rPr>
            </a:br>
            <a:r>
              <a:rPr lang="en-US" sz="3200" b="1" dirty="0"/>
              <a:t>IO “lifts” hardness into </a:t>
            </a:r>
            <a:r>
              <a:rPr lang="en-US" sz="3200" b="1" i="1" dirty="0"/>
              <a:t>useful</a:t>
            </a:r>
            <a:r>
              <a:rPr lang="en-US" sz="3200" b="1" dirty="0"/>
              <a:t> hardness.</a:t>
            </a:r>
            <a:endParaRPr lang="en-US" sz="3200" dirty="0"/>
          </a:p>
        </p:txBody>
      </p:sp>
    </p:spTree>
    <p:extLst>
      <p:ext uri="{BB962C8B-B14F-4D97-AF65-F5344CB8AC3E}">
        <p14:creationId xmlns:p14="http://schemas.microsoft.com/office/powerpoint/2010/main" val="33074217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a:spLocks noGrp="1"/>
          </p:cNvSpPr>
          <p:nvPr>
            <p:ph type="subTitle" idx="1"/>
          </p:nvPr>
        </p:nvSpPr>
        <p:spPr>
          <a:xfrm>
            <a:off x="251520" y="266547"/>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Application 3: PPAD-Hardness</a:t>
            </a:r>
          </a:p>
        </p:txBody>
      </p:sp>
      <p:sp>
        <p:nvSpPr>
          <p:cNvPr id="22" name="Oval 21">
            <a:extLst>
              <a:ext uri="{FF2B5EF4-FFF2-40B4-BE49-F238E27FC236}">
                <a16:creationId xmlns:a16="http://schemas.microsoft.com/office/drawing/2014/main" id="{CC731DD8-469C-2249-8DCF-64E73EA3DFBC}"/>
              </a:ext>
            </a:extLst>
          </p:cNvPr>
          <p:cNvSpPr/>
          <p:nvPr/>
        </p:nvSpPr>
        <p:spPr>
          <a:xfrm>
            <a:off x="3898183" y="3833388"/>
            <a:ext cx="1200150" cy="7395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AFF8EDE-B485-1948-9459-DAC517D2C2FB}"/>
              </a:ext>
            </a:extLst>
          </p:cNvPr>
          <p:cNvSpPr txBox="1"/>
          <p:nvPr/>
        </p:nvSpPr>
        <p:spPr>
          <a:xfrm>
            <a:off x="3698158" y="3796875"/>
            <a:ext cx="1600200" cy="655308"/>
          </a:xfrm>
          <a:prstGeom prst="rect">
            <a:avLst/>
          </a:prstGeom>
          <a:noFill/>
        </p:spPr>
        <p:txBody>
          <a:bodyPr wrap="square" rtlCol="0">
            <a:spAutoFit/>
          </a:bodyPr>
          <a:lstStyle/>
          <a:p>
            <a:pPr algn="ctr">
              <a:lnSpc>
                <a:spcPct val="150000"/>
              </a:lnSpc>
            </a:pPr>
            <a:r>
              <a:rPr lang="en-US" sz="2800" b="1" dirty="0"/>
              <a:t>FP</a:t>
            </a:r>
          </a:p>
        </p:txBody>
      </p:sp>
      <p:sp>
        <p:nvSpPr>
          <p:cNvPr id="24" name="Oval 23">
            <a:extLst>
              <a:ext uri="{FF2B5EF4-FFF2-40B4-BE49-F238E27FC236}">
                <a16:creationId xmlns:a16="http://schemas.microsoft.com/office/drawing/2014/main" id="{DBC7202D-A348-B64B-AD71-3D5BDAB8FC33}"/>
              </a:ext>
            </a:extLst>
          </p:cNvPr>
          <p:cNvSpPr/>
          <p:nvPr/>
        </p:nvSpPr>
        <p:spPr>
          <a:xfrm>
            <a:off x="1475656" y="1268760"/>
            <a:ext cx="5976664" cy="34425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45A504C-2CDB-EF43-894D-EAAA636DCD90}"/>
              </a:ext>
            </a:extLst>
          </p:cNvPr>
          <p:cNvSpPr txBox="1"/>
          <p:nvPr/>
        </p:nvSpPr>
        <p:spPr>
          <a:xfrm>
            <a:off x="3763888" y="1184709"/>
            <a:ext cx="1600200" cy="655308"/>
          </a:xfrm>
          <a:prstGeom prst="rect">
            <a:avLst/>
          </a:prstGeom>
          <a:noFill/>
        </p:spPr>
        <p:txBody>
          <a:bodyPr wrap="square" rtlCol="0">
            <a:spAutoFit/>
          </a:bodyPr>
          <a:lstStyle/>
          <a:p>
            <a:pPr algn="ctr">
              <a:lnSpc>
                <a:spcPct val="150000"/>
              </a:lnSpc>
            </a:pPr>
            <a:r>
              <a:rPr lang="en-US" sz="2800" b="1" dirty="0"/>
              <a:t>TFNP</a:t>
            </a:r>
          </a:p>
        </p:txBody>
      </p:sp>
      <p:sp>
        <p:nvSpPr>
          <p:cNvPr id="26" name="TextBox 25">
            <a:extLst>
              <a:ext uri="{FF2B5EF4-FFF2-40B4-BE49-F238E27FC236}">
                <a16:creationId xmlns:a16="http://schemas.microsoft.com/office/drawing/2014/main" id="{E4BFD719-F57E-B04D-A858-68C84F4F25B9}"/>
              </a:ext>
            </a:extLst>
          </p:cNvPr>
          <p:cNvSpPr txBox="1"/>
          <p:nvPr/>
        </p:nvSpPr>
        <p:spPr>
          <a:xfrm>
            <a:off x="5374175" y="2517789"/>
            <a:ext cx="1600200" cy="656718"/>
          </a:xfrm>
          <a:prstGeom prst="rect">
            <a:avLst/>
          </a:prstGeom>
          <a:noFill/>
        </p:spPr>
        <p:txBody>
          <a:bodyPr wrap="square" rtlCol="0">
            <a:spAutoFit/>
          </a:bodyPr>
          <a:lstStyle/>
          <a:p>
            <a:pPr>
              <a:lnSpc>
                <a:spcPct val="150000"/>
              </a:lnSpc>
            </a:pPr>
            <a:r>
              <a:rPr lang="en-US" sz="2800" dirty="0"/>
              <a:t>NASH</a:t>
            </a:r>
          </a:p>
        </p:txBody>
      </p:sp>
      <p:sp>
        <p:nvSpPr>
          <p:cNvPr id="27" name="Oval 26">
            <a:extLst>
              <a:ext uri="{FF2B5EF4-FFF2-40B4-BE49-F238E27FC236}">
                <a16:creationId xmlns:a16="http://schemas.microsoft.com/office/drawing/2014/main" id="{E143800B-E654-BC48-B50F-86122933ECC3}"/>
              </a:ext>
            </a:extLst>
          </p:cNvPr>
          <p:cNvSpPr/>
          <p:nvPr/>
        </p:nvSpPr>
        <p:spPr>
          <a:xfrm>
            <a:off x="5168034" y="2909150"/>
            <a:ext cx="114300" cy="102873"/>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6CF74A7-ED0C-0741-AFA0-1C72ED9EEC58}"/>
              </a:ext>
            </a:extLst>
          </p:cNvPr>
          <p:cNvSpPr/>
          <p:nvPr/>
        </p:nvSpPr>
        <p:spPr>
          <a:xfrm>
            <a:off x="2483768" y="2025668"/>
            <a:ext cx="4238725" cy="259589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0862954-7ABF-9A4D-93B1-826BEAF2B9D3}"/>
              </a:ext>
            </a:extLst>
          </p:cNvPr>
          <p:cNvSpPr txBox="1"/>
          <p:nvPr/>
        </p:nvSpPr>
        <p:spPr>
          <a:xfrm>
            <a:off x="3779912" y="1925588"/>
            <a:ext cx="1600200" cy="655308"/>
          </a:xfrm>
          <a:prstGeom prst="rect">
            <a:avLst/>
          </a:prstGeom>
          <a:noFill/>
        </p:spPr>
        <p:txBody>
          <a:bodyPr wrap="square" rtlCol="0">
            <a:spAutoFit/>
          </a:bodyPr>
          <a:lstStyle/>
          <a:p>
            <a:pPr algn="ctr">
              <a:lnSpc>
                <a:spcPct val="150000"/>
              </a:lnSpc>
            </a:pPr>
            <a:r>
              <a:rPr lang="en-US" sz="2800" b="1" dirty="0">
                <a:solidFill>
                  <a:srgbClr val="C00000"/>
                </a:solidFill>
              </a:rPr>
              <a:t>PPAD</a:t>
            </a:r>
          </a:p>
        </p:txBody>
      </p:sp>
      <p:sp>
        <p:nvSpPr>
          <p:cNvPr id="33" name="TextBox 32">
            <a:extLst>
              <a:ext uri="{FF2B5EF4-FFF2-40B4-BE49-F238E27FC236}">
                <a16:creationId xmlns:a16="http://schemas.microsoft.com/office/drawing/2014/main" id="{0A041BC2-480D-3E44-AEF7-9FA20EF1CFD3}"/>
              </a:ext>
            </a:extLst>
          </p:cNvPr>
          <p:cNvSpPr txBox="1"/>
          <p:nvPr/>
        </p:nvSpPr>
        <p:spPr>
          <a:xfrm>
            <a:off x="-32048" y="4807717"/>
            <a:ext cx="9144000" cy="1077218"/>
          </a:xfrm>
          <a:prstGeom prst="rect">
            <a:avLst/>
          </a:prstGeom>
          <a:noFill/>
        </p:spPr>
        <p:txBody>
          <a:bodyPr wrap="square" rtlCol="0">
            <a:spAutoFit/>
          </a:bodyPr>
          <a:lstStyle/>
          <a:p>
            <a:pPr algn="ctr" rtl="0"/>
            <a:r>
              <a:rPr lang="en-US" sz="3200" b="1" dirty="0"/>
              <a:t>PPAD</a:t>
            </a:r>
            <a:r>
              <a:rPr lang="en-US" sz="3200" dirty="0"/>
              <a:t> [Papadimitriou’94]: Totality is proved via </a:t>
            </a:r>
          </a:p>
          <a:p>
            <a:pPr algn="ctr" rtl="0"/>
            <a:r>
              <a:rPr lang="en-US" sz="3200" dirty="0"/>
              <a:t>“a parity argument in directed graphs”</a:t>
            </a:r>
            <a:endParaRPr lang="en-US" sz="2400" dirty="0"/>
          </a:p>
        </p:txBody>
      </p:sp>
      <p:sp>
        <p:nvSpPr>
          <p:cNvPr id="34" name="TextBox 33">
            <a:extLst>
              <a:ext uri="{FF2B5EF4-FFF2-40B4-BE49-F238E27FC236}">
                <a16:creationId xmlns:a16="http://schemas.microsoft.com/office/drawing/2014/main" id="{6B7EDA0C-8089-D942-BF03-CC6DBE7B42E4}"/>
              </a:ext>
            </a:extLst>
          </p:cNvPr>
          <p:cNvSpPr txBox="1"/>
          <p:nvPr/>
        </p:nvSpPr>
        <p:spPr>
          <a:xfrm>
            <a:off x="-36512" y="6021288"/>
            <a:ext cx="9144000" cy="584775"/>
          </a:xfrm>
          <a:prstGeom prst="rect">
            <a:avLst/>
          </a:prstGeom>
          <a:noFill/>
        </p:spPr>
        <p:txBody>
          <a:bodyPr wrap="square" rtlCol="0">
            <a:spAutoFit/>
          </a:bodyPr>
          <a:lstStyle/>
          <a:p>
            <a:pPr algn="ctr" rtl="0"/>
            <a:r>
              <a:rPr lang="en-US" sz="3200" b="1" dirty="0"/>
              <a:t>NASH</a:t>
            </a:r>
            <a:r>
              <a:rPr lang="en-US" sz="3200" dirty="0"/>
              <a:t> is complete for PPAD [DGP’05, CD’05].</a:t>
            </a:r>
            <a:endParaRPr lang="en-US" sz="2400" dirty="0"/>
          </a:p>
        </p:txBody>
      </p:sp>
      <p:sp>
        <p:nvSpPr>
          <p:cNvPr id="35" name="Rectangle 23">
            <a:extLst>
              <a:ext uri="{FF2B5EF4-FFF2-40B4-BE49-F238E27FC236}">
                <a16:creationId xmlns:a16="http://schemas.microsoft.com/office/drawing/2014/main" id="{BCBF98F5-B2D8-504F-B170-F4892E6CE244}"/>
              </a:ext>
            </a:extLst>
          </p:cNvPr>
          <p:cNvSpPr>
            <a:spLocks noChangeArrowheads="1"/>
          </p:cNvSpPr>
          <p:nvPr/>
        </p:nvSpPr>
        <p:spPr bwMode="auto">
          <a:xfrm>
            <a:off x="-67791" y="-104878"/>
            <a:ext cx="3736032" cy="454789"/>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000" dirty="0">
                <a:solidFill>
                  <a:schemeClr val="accent1">
                    <a:lumMod val="50000"/>
                  </a:schemeClr>
                </a:solidFill>
                <a:latin typeface="Arial"/>
                <a:cs typeface="Arial"/>
              </a:rPr>
              <a:t>Slides Courtesy: Omer Paneth </a:t>
            </a:r>
            <a:endParaRPr lang="en-US" sz="1000" b="1" dirty="0">
              <a:solidFill>
                <a:schemeClr val="accent1">
                  <a:lumMod val="50000"/>
                </a:schemeClr>
              </a:solidFill>
              <a:latin typeface="Arial"/>
              <a:cs typeface="Arial"/>
            </a:endParaRPr>
          </a:p>
        </p:txBody>
      </p:sp>
    </p:spTree>
    <p:extLst>
      <p:ext uri="{BB962C8B-B14F-4D97-AF65-F5344CB8AC3E}">
        <p14:creationId xmlns:p14="http://schemas.microsoft.com/office/powerpoint/2010/main" val="269586414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5" grpId="0"/>
      <p:bldP spid="26" grpId="0"/>
      <p:bldP spid="27" grpId="0" animBg="1"/>
      <p:bldP spid="29" grpId="0" animBg="1"/>
      <p:bldP spid="30" grpId="0"/>
      <p:bldP spid="33" grpId="0"/>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a:spLocks noGrp="1"/>
          </p:cNvSpPr>
          <p:nvPr>
            <p:ph type="subTitle" idx="1"/>
          </p:nvPr>
        </p:nvSpPr>
        <p:spPr>
          <a:xfrm>
            <a:off x="251520" y="266547"/>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Application 3: PPAD-Hardness</a:t>
            </a:r>
          </a:p>
        </p:txBody>
      </p:sp>
      <p:sp>
        <p:nvSpPr>
          <p:cNvPr id="22" name="Oval 21">
            <a:extLst>
              <a:ext uri="{FF2B5EF4-FFF2-40B4-BE49-F238E27FC236}">
                <a16:creationId xmlns:a16="http://schemas.microsoft.com/office/drawing/2014/main" id="{CC731DD8-469C-2249-8DCF-64E73EA3DFBC}"/>
              </a:ext>
            </a:extLst>
          </p:cNvPr>
          <p:cNvSpPr/>
          <p:nvPr/>
        </p:nvSpPr>
        <p:spPr>
          <a:xfrm>
            <a:off x="3898183" y="3833388"/>
            <a:ext cx="1200150" cy="7395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AFF8EDE-B485-1948-9459-DAC517D2C2FB}"/>
              </a:ext>
            </a:extLst>
          </p:cNvPr>
          <p:cNvSpPr txBox="1"/>
          <p:nvPr/>
        </p:nvSpPr>
        <p:spPr>
          <a:xfrm>
            <a:off x="3698158" y="3796875"/>
            <a:ext cx="1600200" cy="655308"/>
          </a:xfrm>
          <a:prstGeom prst="rect">
            <a:avLst/>
          </a:prstGeom>
          <a:noFill/>
        </p:spPr>
        <p:txBody>
          <a:bodyPr wrap="square" rtlCol="0">
            <a:spAutoFit/>
          </a:bodyPr>
          <a:lstStyle/>
          <a:p>
            <a:pPr algn="ctr">
              <a:lnSpc>
                <a:spcPct val="150000"/>
              </a:lnSpc>
            </a:pPr>
            <a:r>
              <a:rPr lang="en-US" sz="2800" b="1" dirty="0"/>
              <a:t>FP</a:t>
            </a:r>
          </a:p>
        </p:txBody>
      </p:sp>
      <p:sp>
        <p:nvSpPr>
          <p:cNvPr id="24" name="Oval 23">
            <a:extLst>
              <a:ext uri="{FF2B5EF4-FFF2-40B4-BE49-F238E27FC236}">
                <a16:creationId xmlns:a16="http://schemas.microsoft.com/office/drawing/2014/main" id="{DBC7202D-A348-B64B-AD71-3D5BDAB8FC33}"/>
              </a:ext>
            </a:extLst>
          </p:cNvPr>
          <p:cNvSpPr/>
          <p:nvPr/>
        </p:nvSpPr>
        <p:spPr>
          <a:xfrm>
            <a:off x="1475656" y="1268760"/>
            <a:ext cx="5976664" cy="34425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45A504C-2CDB-EF43-894D-EAAA636DCD90}"/>
              </a:ext>
            </a:extLst>
          </p:cNvPr>
          <p:cNvSpPr txBox="1"/>
          <p:nvPr/>
        </p:nvSpPr>
        <p:spPr>
          <a:xfrm>
            <a:off x="3763888" y="1184709"/>
            <a:ext cx="1600200" cy="655308"/>
          </a:xfrm>
          <a:prstGeom prst="rect">
            <a:avLst/>
          </a:prstGeom>
          <a:noFill/>
        </p:spPr>
        <p:txBody>
          <a:bodyPr wrap="square" rtlCol="0">
            <a:spAutoFit/>
          </a:bodyPr>
          <a:lstStyle/>
          <a:p>
            <a:pPr algn="ctr">
              <a:lnSpc>
                <a:spcPct val="150000"/>
              </a:lnSpc>
            </a:pPr>
            <a:r>
              <a:rPr lang="en-US" sz="2800" b="1" dirty="0"/>
              <a:t>TFNP</a:t>
            </a:r>
          </a:p>
        </p:txBody>
      </p:sp>
      <p:sp>
        <p:nvSpPr>
          <p:cNvPr id="26" name="TextBox 25">
            <a:extLst>
              <a:ext uri="{FF2B5EF4-FFF2-40B4-BE49-F238E27FC236}">
                <a16:creationId xmlns:a16="http://schemas.microsoft.com/office/drawing/2014/main" id="{E4BFD719-F57E-B04D-A858-68C84F4F25B9}"/>
              </a:ext>
            </a:extLst>
          </p:cNvPr>
          <p:cNvSpPr txBox="1"/>
          <p:nvPr/>
        </p:nvSpPr>
        <p:spPr>
          <a:xfrm>
            <a:off x="5374175" y="2517789"/>
            <a:ext cx="1600200" cy="656718"/>
          </a:xfrm>
          <a:prstGeom prst="rect">
            <a:avLst/>
          </a:prstGeom>
          <a:noFill/>
        </p:spPr>
        <p:txBody>
          <a:bodyPr wrap="square" rtlCol="0">
            <a:spAutoFit/>
          </a:bodyPr>
          <a:lstStyle/>
          <a:p>
            <a:pPr>
              <a:lnSpc>
                <a:spcPct val="150000"/>
              </a:lnSpc>
            </a:pPr>
            <a:r>
              <a:rPr lang="en-US" sz="2800" dirty="0"/>
              <a:t>NASH</a:t>
            </a:r>
          </a:p>
        </p:txBody>
      </p:sp>
      <p:sp>
        <p:nvSpPr>
          <p:cNvPr id="27" name="Oval 26">
            <a:extLst>
              <a:ext uri="{FF2B5EF4-FFF2-40B4-BE49-F238E27FC236}">
                <a16:creationId xmlns:a16="http://schemas.microsoft.com/office/drawing/2014/main" id="{E143800B-E654-BC48-B50F-86122933ECC3}"/>
              </a:ext>
            </a:extLst>
          </p:cNvPr>
          <p:cNvSpPr/>
          <p:nvPr/>
        </p:nvSpPr>
        <p:spPr>
          <a:xfrm>
            <a:off x="5168034" y="2909150"/>
            <a:ext cx="114300" cy="102873"/>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6CF74A7-ED0C-0741-AFA0-1C72ED9EEC58}"/>
              </a:ext>
            </a:extLst>
          </p:cNvPr>
          <p:cNvSpPr/>
          <p:nvPr/>
        </p:nvSpPr>
        <p:spPr>
          <a:xfrm>
            <a:off x="2483768" y="2025668"/>
            <a:ext cx="4238725" cy="259589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0862954-7ABF-9A4D-93B1-826BEAF2B9D3}"/>
              </a:ext>
            </a:extLst>
          </p:cNvPr>
          <p:cNvSpPr txBox="1"/>
          <p:nvPr/>
        </p:nvSpPr>
        <p:spPr>
          <a:xfrm>
            <a:off x="3779912" y="1925588"/>
            <a:ext cx="1600200" cy="655308"/>
          </a:xfrm>
          <a:prstGeom prst="rect">
            <a:avLst/>
          </a:prstGeom>
          <a:noFill/>
        </p:spPr>
        <p:txBody>
          <a:bodyPr wrap="square" rtlCol="0">
            <a:spAutoFit/>
          </a:bodyPr>
          <a:lstStyle/>
          <a:p>
            <a:pPr algn="ctr">
              <a:lnSpc>
                <a:spcPct val="150000"/>
              </a:lnSpc>
            </a:pPr>
            <a:r>
              <a:rPr lang="en-US" sz="2800" b="1" dirty="0">
                <a:solidFill>
                  <a:srgbClr val="C00000"/>
                </a:solidFill>
              </a:rPr>
              <a:t>PPAD</a:t>
            </a:r>
          </a:p>
        </p:txBody>
      </p:sp>
      <p:sp>
        <p:nvSpPr>
          <p:cNvPr id="31" name="TextBox 30">
            <a:extLst>
              <a:ext uri="{FF2B5EF4-FFF2-40B4-BE49-F238E27FC236}">
                <a16:creationId xmlns:a16="http://schemas.microsoft.com/office/drawing/2014/main" id="{FB57315A-9D0B-8C4A-9996-0550F6D2E594}"/>
              </a:ext>
            </a:extLst>
          </p:cNvPr>
          <p:cNvSpPr txBox="1"/>
          <p:nvPr/>
        </p:nvSpPr>
        <p:spPr>
          <a:xfrm>
            <a:off x="2818427" y="2517789"/>
            <a:ext cx="2039456" cy="671851"/>
          </a:xfrm>
          <a:prstGeom prst="rect">
            <a:avLst/>
          </a:prstGeom>
          <a:noFill/>
        </p:spPr>
        <p:txBody>
          <a:bodyPr wrap="square" rtlCol="0">
            <a:spAutoFit/>
          </a:bodyPr>
          <a:lstStyle/>
          <a:p>
            <a:pPr>
              <a:lnSpc>
                <a:spcPct val="150000"/>
              </a:lnSpc>
            </a:pPr>
            <a:r>
              <a:rPr lang="en-US" sz="2800" dirty="0"/>
              <a:t>END-of-LINE</a:t>
            </a:r>
          </a:p>
        </p:txBody>
      </p:sp>
      <p:sp>
        <p:nvSpPr>
          <p:cNvPr id="32" name="Oval 31">
            <a:extLst>
              <a:ext uri="{FF2B5EF4-FFF2-40B4-BE49-F238E27FC236}">
                <a16:creationId xmlns:a16="http://schemas.microsoft.com/office/drawing/2014/main" id="{C2288F0D-1FA4-DF45-B963-1D63EC7166B0}"/>
              </a:ext>
            </a:extLst>
          </p:cNvPr>
          <p:cNvSpPr/>
          <p:nvPr/>
        </p:nvSpPr>
        <p:spPr>
          <a:xfrm>
            <a:off x="2686601" y="3011138"/>
            <a:ext cx="114300" cy="102873"/>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328B5C7-A650-EE44-B150-6C1D327AA74B}"/>
              </a:ext>
            </a:extLst>
          </p:cNvPr>
          <p:cNvSpPr txBox="1"/>
          <p:nvPr/>
        </p:nvSpPr>
        <p:spPr>
          <a:xfrm>
            <a:off x="-252536" y="5508521"/>
            <a:ext cx="9721080" cy="584775"/>
          </a:xfrm>
          <a:prstGeom prst="rect">
            <a:avLst/>
          </a:prstGeom>
          <a:noFill/>
        </p:spPr>
        <p:txBody>
          <a:bodyPr wrap="square" rtlCol="0">
            <a:spAutoFit/>
          </a:bodyPr>
          <a:lstStyle/>
          <a:p>
            <a:pPr algn="ctr"/>
            <a:r>
              <a:rPr lang="en-US" sz="3200" dirty="0"/>
              <a:t>Canonical complete problem: </a:t>
            </a:r>
            <a:r>
              <a:rPr lang="en-US" sz="3200" b="1" dirty="0"/>
              <a:t>END-of-LINE </a:t>
            </a:r>
            <a:r>
              <a:rPr lang="en-US" sz="3200" dirty="0"/>
              <a:t>[Pap’94]</a:t>
            </a:r>
            <a:endParaRPr lang="en-US" sz="2400" dirty="0"/>
          </a:p>
        </p:txBody>
      </p:sp>
    </p:spTree>
    <p:extLst>
      <p:ext uri="{BB962C8B-B14F-4D97-AF65-F5344CB8AC3E}">
        <p14:creationId xmlns:p14="http://schemas.microsoft.com/office/powerpoint/2010/main" val="39540344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a:spLocks noGrp="1"/>
          </p:cNvSpPr>
          <p:nvPr>
            <p:ph type="subTitle" idx="1"/>
          </p:nvPr>
        </p:nvSpPr>
        <p:spPr>
          <a:xfrm>
            <a:off x="251520" y="266547"/>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The END-of-LINE Problem</a:t>
            </a:r>
          </a:p>
        </p:txBody>
      </p:sp>
      <p:grpSp>
        <p:nvGrpSpPr>
          <p:cNvPr id="52" name="Group 51">
            <a:extLst>
              <a:ext uri="{FF2B5EF4-FFF2-40B4-BE49-F238E27FC236}">
                <a16:creationId xmlns:a16="http://schemas.microsoft.com/office/drawing/2014/main" id="{F21439E7-8549-EB41-9A38-7F602E50BA3E}"/>
              </a:ext>
            </a:extLst>
          </p:cNvPr>
          <p:cNvGrpSpPr/>
          <p:nvPr/>
        </p:nvGrpSpPr>
        <p:grpSpPr>
          <a:xfrm>
            <a:off x="1980072" y="1628800"/>
            <a:ext cx="5383556" cy="2376164"/>
            <a:chOff x="1944708" y="3118373"/>
            <a:chExt cx="5383556" cy="2376164"/>
          </a:xfrm>
        </p:grpSpPr>
        <p:sp>
          <p:nvSpPr>
            <p:cNvPr id="53" name="Oval 52">
              <a:extLst>
                <a:ext uri="{FF2B5EF4-FFF2-40B4-BE49-F238E27FC236}">
                  <a16:creationId xmlns:a16="http://schemas.microsoft.com/office/drawing/2014/main" id="{A0D07641-0975-9449-AB30-0FA0B7876871}"/>
                </a:ext>
              </a:extLst>
            </p:cNvPr>
            <p:cNvSpPr/>
            <p:nvPr/>
          </p:nvSpPr>
          <p:spPr>
            <a:xfrm>
              <a:off x="1944708" y="3118373"/>
              <a:ext cx="297554" cy="297554"/>
            </a:xfrm>
            <a:prstGeom prst="ellipse">
              <a:avLst/>
            </a:prstGeom>
            <a:solidFill>
              <a:srgbClr val="0070C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sp>
          <p:nvSpPr>
            <p:cNvPr id="54" name="Oval 53">
              <a:extLst>
                <a:ext uri="{FF2B5EF4-FFF2-40B4-BE49-F238E27FC236}">
                  <a16:creationId xmlns:a16="http://schemas.microsoft.com/office/drawing/2014/main" id="{8F8DA452-FD83-2442-9379-1DC566B141FF}"/>
                </a:ext>
              </a:extLst>
            </p:cNvPr>
            <p:cNvSpPr/>
            <p:nvPr/>
          </p:nvSpPr>
          <p:spPr>
            <a:xfrm>
              <a:off x="3628374" y="3118373"/>
              <a:ext cx="297554" cy="297554"/>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sp>
          <p:nvSpPr>
            <p:cNvPr id="55" name="Oval 54">
              <a:extLst>
                <a:ext uri="{FF2B5EF4-FFF2-40B4-BE49-F238E27FC236}">
                  <a16:creationId xmlns:a16="http://schemas.microsoft.com/office/drawing/2014/main" id="{B6E0EDEF-1299-ED48-886E-1D7D8CE9EBB0}"/>
                </a:ext>
              </a:extLst>
            </p:cNvPr>
            <p:cNvSpPr/>
            <p:nvPr/>
          </p:nvSpPr>
          <p:spPr>
            <a:xfrm>
              <a:off x="5312040" y="3118373"/>
              <a:ext cx="297554" cy="297554"/>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56" name="Straight Connector 55">
              <a:extLst>
                <a:ext uri="{FF2B5EF4-FFF2-40B4-BE49-F238E27FC236}">
                  <a16:creationId xmlns:a16="http://schemas.microsoft.com/office/drawing/2014/main" id="{D77576AF-4649-5847-ADBB-9636D2ECF2F8}"/>
                </a:ext>
              </a:extLst>
            </p:cNvPr>
            <p:cNvCxnSpPr>
              <a:stCxn id="54" idx="6"/>
              <a:endCxn id="55" idx="2"/>
            </p:cNvCxnSpPr>
            <p:nvPr/>
          </p:nvCxnSpPr>
          <p:spPr>
            <a:xfrm>
              <a:off x="3925928" y="3267150"/>
              <a:ext cx="1386112" cy="0"/>
            </a:xfrm>
            <a:prstGeom prst="line">
              <a:avLst/>
            </a:prstGeom>
            <a:noFill/>
            <a:ln w="28575" cap="flat" cmpd="sng" algn="ctr">
              <a:solidFill>
                <a:sysClr val="windowText" lastClr="000000"/>
              </a:solidFill>
              <a:prstDash val="solid"/>
              <a:headEnd type="none" w="med" len="med"/>
              <a:tailEnd type="arrow" w="med" len="med"/>
            </a:ln>
            <a:effectLst/>
          </p:spPr>
        </p:cxnSp>
        <p:cxnSp>
          <p:nvCxnSpPr>
            <p:cNvPr id="57" name="Straight Connector 56">
              <a:extLst>
                <a:ext uri="{FF2B5EF4-FFF2-40B4-BE49-F238E27FC236}">
                  <a16:creationId xmlns:a16="http://schemas.microsoft.com/office/drawing/2014/main" id="{63A057C6-3A07-6546-A54B-B5A206469051}"/>
                </a:ext>
              </a:extLst>
            </p:cNvPr>
            <p:cNvCxnSpPr>
              <a:stCxn id="54" idx="2"/>
              <a:endCxn id="53" idx="6"/>
            </p:cNvCxnSpPr>
            <p:nvPr/>
          </p:nvCxnSpPr>
          <p:spPr>
            <a:xfrm flipH="1">
              <a:off x="2242262" y="3267150"/>
              <a:ext cx="1386112" cy="0"/>
            </a:xfrm>
            <a:prstGeom prst="line">
              <a:avLst/>
            </a:prstGeom>
            <a:noFill/>
            <a:ln w="28575" cap="flat" cmpd="sng" algn="ctr">
              <a:solidFill>
                <a:sysClr val="windowText" lastClr="000000"/>
              </a:solidFill>
              <a:prstDash val="solid"/>
              <a:headEnd type="arrow" w="med" len="med"/>
              <a:tailEnd type="none" w="med" len="med"/>
            </a:ln>
            <a:effectLst/>
          </p:spPr>
        </p:cxnSp>
        <p:sp>
          <p:nvSpPr>
            <p:cNvPr id="58" name="Oval 57">
              <a:extLst>
                <a:ext uri="{FF2B5EF4-FFF2-40B4-BE49-F238E27FC236}">
                  <a16:creationId xmlns:a16="http://schemas.microsoft.com/office/drawing/2014/main" id="{9423BA63-464C-004F-8FCE-C8F31D5E72E7}"/>
                </a:ext>
              </a:extLst>
            </p:cNvPr>
            <p:cNvSpPr/>
            <p:nvPr/>
          </p:nvSpPr>
          <p:spPr>
            <a:xfrm>
              <a:off x="7030710" y="3120509"/>
              <a:ext cx="297554" cy="297554"/>
            </a:xfrm>
            <a:prstGeom prst="ellipse">
              <a:avLst/>
            </a:prstGeom>
            <a:pattFill prst="pct40">
              <a:fgClr>
                <a:srgbClr val="00B050"/>
              </a:fgClr>
              <a:bgClr>
                <a:sysClr val="window" lastClr="FFFFFF"/>
              </a:bgClr>
            </a:patt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59" name="Straight Connector 58">
              <a:extLst>
                <a:ext uri="{FF2B5EF4-FFF2-40B4-BE49-F238E27FC236}">
                  <a16:creationId xmlns:a16="http://schemas.microsoft.com/office/drawing/2014/main" id="{6327C935-8553-3E49-BAB8-4202825B257F}"/>
                </a:ext>
              </a:extLst>
            </p:cNvPr>
            <p:cNvCxnSpPr>
              <a:stCxn id="55" idx="6"/>
              <a:endCxn id="58" idx="2"/>
            </p:cNvCxnSpPr>
            <p:nvPr/>
          </p:nvCxnSpPr>
          <p:spPr>
            <a:xfrm>
              <a:off x="5609594" y="3267150"/>
              <a:ext cx="1421116" cy="2136"/>
            </a:xfrm>
            <a:prstGeom prst="line">
              <a:avLst/>
            </a:prstGeom>
            <a:noFill/>
            <a:ln w="28575" cap="flat" cmpd="sng" algn="ctr">
              <a:solidFill>
                <a:sysClr val="windowText" lastClr="000000"/>
              </a:solidFill>
              <a:prstDash val="solid"/>
              <a:headEnd type="none" w="med" len="med"/>
              <a:tailEnd type="arrow" w="med" len="med"/>
            </a:ln>
            <a:effectLst/>
          </p:spPr>
        </p:cxnSp>
        <p:sp>
          <p:nvSpPr>
            <p:cNvPr id="60" name="Oval 59">
              <a:extLst>
                <a:ext uri="{FF2B5EF4-FFF2-40B4-BE49-F238E27FC236}">
                  <a16:creationId xmlns:a16="http://schemas.microsoft.com/office/drawing/2014/main" id="{59109AC7-69C0-A94C-867C-C874AAABBFFE}"/>
                </a:ext>
              </a:extLst>
            </p:cNvPr>
            <p:cNvSpPr/>
            <p:nvPr/>
          </p:nvSpPr>
          <p:spPr>
            <a:xfrm>
              <a:off x="1944708" y="3717032"/>
              <a:ext cx="297554" cy="297554"/>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sp>
          <p:nvSpPr>
            <p:cNvPr id="61" name="Oval 60">
              <a:extLst>
                <a:ext uri="{FF2B5EF4-FFF2-40B4-BE49-F238E27FC236}">
                  <a16:creationId xmlns:a16="http://schemas.microsoft.com/office/drawing/2014/main" id="{A25D6686-0E20-6B4D-861B-4B5B6A787A0B}"/>
                </a:ext>
              </a:extLst>
            </p:cNvPr>
            <p:cNvSpPr/>
            <p:nvPr/>
          </p:nvSpPr>
          <p:spPr>
            <a:xfrm>
              <a:off x="3626374" y="3717032"/>
              <a:ext cx="297554" cy="297554"/>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62" name="Straight Connector 61">
              <a:extLst>
                <a:ext uri="{FF2B5EF4-FFF2-40B4-BE49-F238E27FC236}">
                  <a16:creationId xmlns:a16="http://schemas.microsoft.com/office/drawing/2014/main" id="{5F6FF299-6A79-9F46-B579-172EE5E4D684}"/>
                </a:ext>
              </a:extLst>
            </p:cNvPr>
            <p:cNvCxnSpPr>
              <a:stCxn id="60" idx="6"/>
              <a:endCxn id="61" idx="2"/>
            </p:cNvCxnSpPr>
            <p:nvPr/>
          </p:nvCxnSpPr>
          <p:spPr>
            <a:xfrm>
              <a:off x="2242262" y="3865809"/>
              <a:ext cx="1384112" cy="0"/>
            </a:xfrm>
            <a:prstGeom prst="line">
              <a:avLst/>
            </a:prstGeom>
            <a:noFill/>
            <a:ln w="28575" cap="flat" cmpd="sng" algn="ctr">
              <a:solidFill>
                <a:sysClr val="windowText" lastClr="000000"/>
              </a:solidFill>
              <a:prstDash val="solid"/>
              <a:headEnd type="none" w="med" len="med"/>
              <a:tailEnd type="arrow" w="med" len="med"/>
            </a:ln>
            <a:effectLst/>
          </p:spPr>
        </p:cxnSp>
        <p:cxnSp>
          <p:nvCxnSpPr>
            <p:cNvPr id="63" name="Straight Connector 62">
              <a:extLst>
                <a:ext uri="{FF2B5EF4-FFF2-40B4-BE49-F238E27FC236}">
                  <a16:creationId xmlns:a16="http://schemas.microsoft.com/office/drawing/2014/main" id="{4192E33F-490A-9A4A-9D12-9378E0902514}"/>
                </a:ext>
              </a:extLst>
            </p:cNvPr>
            <p:cNvCxnSpPr>
              <a:stCxn id="60" idx="5"/>
              <a:endCxn id="64" idx="1"/>
            </p:cNvCxnSpPr>
            <p:nvPr/>
          </p:nvCxnSpPr>
          <p:spPr>
            <a:xfrm>
              <a:off x="2198686" y="3971010"/>
              <a:ext cx="566149" cy="725702"/>
            </a:xfrm>
            <a:prstGeom prst="line">
              <a:avLst/>
            </a:prstGeom>
            <a:noFill/>
            <a:ln w="28575" cap="flat" cmpd="sng" algn="ctr">
              <a:solidFill>
                <a:sysClr val="windowText" lastClr="000000"/>
              </a:solidFill>
              <a:prstDash val="solid"/>
              <a:headEnd type="arrow" w="med" len="med"/>
              <a:tailEnd type="none" w="med" len="med"/>
            </a:ln>
            <a:effectLst/>
          </p:spPr>
        </p:cxnSp>
        <p:sp>
          <p:nvSpPr>
            <p:cNvPr id="64" name="Oval 63">
              <a:extLst>
                <a:ext uri="{FF2B5EF4-FFF2-40B4-BE49-F238E27FC236}">
                  <a16:creationId xmlns:a16="http://schemas.microsoft.com/office/drawing/2014/main" id="{971686D3-2E6D-834C-9378-6D96E15A1502}"/>
                </a:ext>
              </a:extLst>
            </p:cNvPr>
            <p:cNvSpPr/>
            <p:nvPr/>
          </p:nvSpPr>
          <p:spPr>
            <a:xfrm>
              <a:off x="2721259" y="4653136"/>
              <a:ext cx="297554" cy="297554"/>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65" name="Straight Connector 64">
              <a:extLst>
                <a:ext uri="{FF2B5EF4-FFF2-40B4-BE49-F238E27FC236}">
                  <a16:creationId xmlns:a16="http://schemas.microsoft.com/office/drawing/2014/main" id="{6B5BB11F-11B0-7243-B5C5-D973CE2D4C0D}"/>
                </a:ext>
              </a:extLst>
            </p:cNvPr>
            <p:cNvCxnSpPr>
              <a:stCxn id="61" idx="3"/>
              <a:endCxn id="64" idx="6"/>
            </p:cNvCxnSpPr>
            <p:nvPr/>
          </p:nvCxnSpPr>
          <p:spPr>
            <a:xfrm flipH="1">
              <a:off x="3018813" y="3971010"/>
              <a:ext cx="651137" cy="830903"/>
            </a:xfrm>
            <a:prstGeom prst="line">
              <a:avLst/>
            </a:prstGeom>
            <a:noFill/>
            <a:ln w="28575" cap="flat" cmpd="sng" algn="ctr">
              <a:solidFill>
                <a:sysClr val="windowText" lastClr="000000"/>
              </a:solidFill>
              <a:prstDash val="solid"/>
              <a:headEnd type="none" w="med" len="med"/>
              <a:tailEnd type="arrow" w="med" len="med"/>
            </a:ln>
            <a:effectLst/>
          </p:spPr>
        </p:cxnSp>
        <p:sp>
          <p:nvSpPr>
            <p:cNvPr id="66" name="Oval 65">
              <a:extLst>
                <a:ext uri="{FF2B5EF4-FFF2-40B4-BE49-F238E27FC236}">
                  <a16:creationId xmlns:a16="http://schemas.microsoft.com/office/drawing/2014/main" id="{C9BA0302-D1E3-7240-9F0C-85D18F375B83}"/>
                </a:ext>
              </a:extLst>
            </p:cNvPr>
            <p:cNvSpPr/>
            <p:nvPr/>
          </p:nvSpPr>
          <p:spPr>
            <a:xfrm>
              <a:off x="1944708" y="5196983"/>
              <a:ext cx="297554" cy="297554"/>
            </a:xfrm>
            <a:prstGeom prst="ellipse">
              <a:avLst/>
            </a:prstGeom>
            <a:pattFill prst="pct40">
              <a:fgClr>
                <a:srgbClr val="00B050"/>
              </a:fgClr>
              <a:bgClr>
                <a:sysClr val="window" lastClr="FFFFFF"/>
              </a:bgClr>
            </a:patt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sp>
          <p:nvSpPr>
            <p:cNvPr id="67" name="Oval 66">
              <a:extLst>
                <a:ext uri="{FF2B5EF4-FFF2-40B4-BE49-F238E27FC236}">
                  <a16:creationId xmlns:a16="http://schemas.microsoft.com/office/drawing/2014/main" id="{98AD4EF5-4A84-6E4C-BD68-816C44550B60}"/>
                </a:ext>
              </a:extLst>
            </p:cNvPr>
            <p:cNvSpPr/>
            <p:nvPr/>
          </p:nvSpPr>
          <p:spPr>
            <a:xfrm>
              <a:off x="3628374" y="5196983"/>
              <a:ext cx="297554" cy="297554"/>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sp>
          <p:nvSpPr>
            <p:cNvPr id="68" name="Oval 67">
              <a:extLst>
                <a:ext uri="{FF2B5EF4-FFF2-40B4-BE49-F238E27FC236}">
                  <a16:creationId xmlns:a16="http://schemas.microsoft.com/office/drawing/2014/main" id="{36EC6262-6265-6F43-A436-23F162C6F155}"/>
                </a:ext>
              </a:extLst>
            </p:cNvPr>
            <p:cNvSpPr/>
            <p:nvPr/>
          </p:nvSpPr>
          <p:spPr>
            <a:xfrm>
              <a:off x="5312040" y="3717032"/>
              <a:ext cx="297554" cy="297554"/>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69" name="Straight Connector 68">
              <a:extLst>
                <a:ext uri="{FF2B5EF4-FFF2-40B4-BE49-F238E27FC236}">
                  <a16:creationId xmlns:a16="http://schemas.microsoft.com/office/drawing/2014/main" id="{E3027FAD-E61A-0241-A8CF-AD00E6796B2E}"/>
                </a:ext>
              </a:extLst>
            </p:cNvPr>
            <p:cNvCxnSpPr>
              <a:stCxn id="67" idx="6"/>
              <a:endCxn id="68" idx="2"/>
            </p:cNvCxnSpPr>
            <p:nvPr/>
          </p:nvCxnSpPr>
          <p:spPr>
            <a:xfrm flipV="1">
              <a:off x="3925928" y="3865809"/>
              <a:ext cx="1386112" cy="1479951"/>
            </a:xfrm>
            <a:prstGeom prst="line">
              <a:avLst/>
            </a:prstGeom>
            <a:noFill/>
            <a:ln w="28575" cap="flat" cmpd="sng" algn="ctr">
              <a:solidFill>
                <a:sysClr val="windowText" lastClr="000000"/>
              </a:solidFill>
              <a:prstDash val="solid"/>
              <a:headEnd type="none" w="med" len="med"/>
              <a:tailEnd type="arrow" w="med" len="med"/>
            </a:ln>
            <a:effectLst/>
          </p:spPr>
        </p:cxnSp>
        <p:cxnSp>
          <p:nvCxnSpPr>
            <p:cNvPr id="70" name="Straight Connector 69">
              <a:extLst>
                <a:ext uri="{FF2B5EF4-FFF2-40B4-BE49-F238E27FC236}">
                  <a16:creationId xmlns:a16="http://schemas.microsoft.com/office/drawing/2014/main" id="{F417153A-FB92-3D43-ACFC-B1B182EB00F3}"/>
                </a:ext>
              </a:extLst>
            </p:cNvPr>
            <p:cNvCxnSpPr>
              <a:stCxn id="67" idx="2"/>
              <a:endCxn id="66" idx="6"/>
            </p:cNvCxnSpPr>
            <p:nvPr/>
          </p:nvCxnSpPr>
          <p:spPr>
            <a:xfrm flipH="1">
              <a:off x="2242262" y="5345760"/>
              <a:ext cx="1386112" cy="0"/>
            </a:xfrm>
            <a:prstGeom prst="line">
              <a:avLst/>
            </a:prstGeom>
            <a:noFill/>
            <a:ln w="28575" cap="flat" cmpd="sng" algn="ctr">
              <a:solidFill>
                <a:sysClr val="windowText" lastClr="000000"/>
              </a:solidFill>
              <a:prstDash val="solid"/>
              <a:headEnd type="arrow" w="med" len="med"/>
              <a:tailEnd type="none" w="med" len="med"/>
            </a:ln>
            <a:effectLst/>
          </p:spPr>
        </p:cxnSp>
        <p:sp>
          <p:nvSpPr>
            <p:cNvPr id="71" name="Oval 70">
              <a:extLst>
                <a:ext uri="{FF2B5EF4-FFF2-40B4-BE49-F238E27FC236}">
                  <a16:creationId xmlns:a16="http://schemas.microsoft.com/office/drawing/2014/main" id="{102573BA-DAFF-4246-A444-17FE3E9A16A1}"/>
                </a:ext>
              </a:extLst>
            </p:cNvPr>
            <p:cNvSpPr/>
            <p:nvPr/>
          </p:nvSpPr>
          <p:spPr>
            <a:xfrm>
              <a:off x="7030710" y="5196983"/>
              <a:ext cx="297554" cy="297554"/>
            </a:xfrm>
            <a:prstGeom prst="ellipse">
              <a:avLst/>
            </a:prstGeom>
            <a:pattFill prst="pct40">
              <a:fgClr>
                <a:srgbClr val="00B050"/>
              </a:fgClr>
              <a:bgClr>
                <a:sysClr val="window" lastClr="FFFFFF"/>
              </a:bgClr>
            </a:patt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72" name="Straight Connector 71">
              <a:extLst>
                <a:ext uri="{FF2B5EF4-FFF2-40B4-BE49-F238E27FC236}">
                  <a16:creationId xmlns:a16="http://schemas.microsoft.com/office/drawing/2014/main" id="{27B1E4A6-A05E-7B43-A6A5-DDDE5E8AE1CF}"/>
                </a:ext>
              </a:extLst>
            </p:cNvPr>
            <p:cNvCxnSpPr>
              <a:stCxn id="68" idx="6"/>
              <a:endCxn id="71" idx="2"/>
            </p:cNvCxnSpPr>
            <p:nvPr/>
          </p:nvCxnSpPr>
          <p:spPr>
            <a:xfrm>
              <a:off x="5609594" y="3865809"/>
              <a:ext cx="1421116" cy="1479951"/>
            </a:xfrm>
            <a:prstGeom prst="line">
              <a:avLst/>
            </a:prstGeom>
            <a:noFill/>
            <a:ln w="28575" cap="flat" cmpd="sng" algn="ctr">
              <a:solidFill>
                <a:sysClr val="windowText" lastClr="000000"/>
              </a:solidFill>
              <a:prstDash val="solid"/>
              <a:headEnd type="none" w="med" len="med"/>
              <a:tailEnd type="arrow" w="med" len="med"/>
            </a:ln>
            <a:effectLst/>
          </p:spPr>
        </p:cxnSp>
        <p:sp>
          <p:nvSpPr>
            <p:cNvPr id="73" name="Oval 72">
              <a:extLst>
                <a:ext uri="{FF2B5EF4-FFF2-40B4-BE49-F238E27FC236}">
                  <a16:creationId xmlns:a16="http://schemas.microsoft.com/office/drawing/2014/main" id="{A44C6F64-1403-1A44-B9B7-97F79875C077}"/>
                </a:ext>
              </a:extLst>
            </p:cNvPr>
            <p:cNvSpPr/>
            <p:nvPr/>
          </p:nvSpPr>
          <p:spPr>
            <a:xfrm>
              <a:off x="5312040" y="5196983"/>
              <a:ext cx="297554" cy="297554"/>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74" name="Curved Connector 73">
              <a:extLst>
                <a:ext uri="{FF2B5EF4-FFF2-40B4-BE49-F238E27FC236}">
                  <a16:creationId xmlns:a16="http://schemas.microsoft.com/office/drawing/2014/main" id="{9863D101-033A-7B4A-BFDA-CB254C8D841D}"/>
                </a:ext>
              </a:extLst>
            </p:cNvPr>
            <p:cNvCxnSpPr>
              <a:stCxn id="73" idx="2"/>
              <a:endCxn id="73" idx="6"/>
            </p:cNvCxnSpPr>
            <p:nvPr/>
          </p:nvCxnSpPr>
          <p:spPr>
            <a:xfrm rot="10800000" flipH="1">
              <a:off x="5312040" y="5345760"/>
              <a:ext cx="297554" cy="12700"/>
            </a:xfrm>
            <a:prstGeom prst="curvedConnector5">
              <a:avLst>
                <a:gd name="adj1" fmla="val -130483"/>
                <a:gd name="adj2" fmla="val 4457189"/>
                <a:gd name="adj3" fmla="val 215849"/>
              </a:avLst>
            </a:prstGeom>
            <a:noFill/>
            <a:ln w="28575" cap="flat" cmpd="sng" algn="ctr">
              <a:solidFill>
                <a:sysClr val="windowText" lastClr="000000"/>
              </a:solidFill>
              <a:prstDash val="solid"/>
              <a:headEnd type="none" w="med" len="med"/>
              <a:tailEnd type="arrow" w="med" len="med"/>
            </a:ln>
            <a:effectLst/>
          </p:spPr>
        </p:cxnSp>
      </p:gr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4E39DC20-D73A-5347-97D3-3F97A02468B6}"/>
                  </a:ext>
                </a:extLst>
              </p:cNvPr>
              <p:cNvSpPr txBox="1"/>
              <p:nvPr/>
            </p:nvSpPr>
            <p:spPr>
              <a:xfrm>
                <a:off x="304800" y="4598075"/>
                <a:ext cx="8534400" cy="1949380"/>
              </a:xfrm>
              <a:prstGeom prst="rect">
                <a:avLst/>
              </a:prstGeom>
              <a:noFill/>
            </p:spPr>
            <p:txBody>
              <a:bodyPr wrap="square" rtlCol="0">
                <a:spAutoFit/>
              </a:bodyPr>
              <a:lstStyle/>
              <a:p>
                <a:pPr>
                  <a:lnSpc>
                    <a:spcPct val="150000"/>
                  </a:lnSpc>
                </a:pPr>
                <a:r>
                  <a:rPr lang="en-US" sz="2800" dirty="0">
                    <a:solidFill>
                      <a:prstClr val="black"/>
                    </a:solidFill>
                    <a:latin typeface="Century Gothic"/>
                  </a:rPr>
                  <a:t>Input: 	A graph with in/out degree </a:t>
                </a:r>
                <a14:m>
                  <m:oMath xmlns:m="http://schemas.openxmlformats.org/officeDocument/2006/math">
                    <m:r>
                      <a:rPr lang="en-US" sz="2800" i="1" smtClean="0">
                        <a:solidFill>
                          <a:prstClr val="black"/>
                        </a:solidFill>
                        <a:latin typeface="Cambria Math"/>
                      </a:rPr>
                      <m:t>≤</m:t>
                    </m:r>
                  </m:oMath>
                </a14:m>
                <a:r>
                  <a:rPr lang="en-US" sz="2800" dirty="0">
                    <a:solidFill>
                      <a:prstClr val="black"/>
                    </a:solidFill>
                    <a:latin typeface="Century Gothic"/>
                  </a:rPr>
                  <a:t> 1</a:t>
                </a:r>
              </a:p>
              <a:p>
                <a:pPr>
                  <a:lnSpc>
                    <a:spcPct val="150000"/>
                  </a:lnSpc>
                </a:pPr>
                <a:r>
                  <a:rPr lang="en-US" sz="2800" dirty="0">
                    <a:solidFill>
                      <a:prstClr val="black"/>
                    </a:solidFill>
                    <a:latin typeface="Century Gothic"/>
                  </a:rPr>
                  <a:t>	   	A source: </a:t>
                </a:r>
              </a:p>
              <a:p>
                <a:pPr>
                  <a:lnSpc>
                    <a:spcPct val="150000"/>
                  </a:lnSpc>
                </a:pPr>
                <a:r>
                  <a:rPr lang="en-US" sz="2800" dirty="0">
                    <a:solidFill>
                      <a:prstClr val="black"/>
                    </a:solidFill>
                    <a:latin typeface="Century Gothic"/>
                  </a:rPr>
                  <a:t>Output: 	Another source/sink: </a:t>
                </a:r>
                <a:endParaRPr lang="en-US" sz="2000" dirty="0">
                  <a:solidFill>
                    <a:prstClr val="black"/>
                  </a:solidFill>
                  <a:latin typeface="Century Gothic"/>
                </a:endParaRPr>
              </a:p>
            </p:txBody>
          </p:sp>
        </mc:Choice>
        <mc:Fallback xmlns="">
          <p:sp>
            <p:nvSpPr>
              <p:cNvPr id="75" name="TextBox 74">
                <a:extLst>
                  <a:ext uri="{FF2B5EF4-FFF2-40B4-BE49-F238E27FC236}">
                    <a16:creationId xmlns:a16="http://schemas.microsoft.com/office/drawing/2014/main" id="{4E39DC20-D73A-5347-97D3-3F97A02468B6}"/>
                  </a:ext>
                </a:extLst>
              </p:cNvPr>
              <p:cNvSpPr txBox="1">
                <a:spLocks noRot="1" noChangeAspect="1" noMove="1" noResize="1" noEditPoints="1" noAdjustHandles="1" noChangeArrowheads="1" noChangeShapeType="1" noTextEdit="1"/>
              </p:cNvSpPr>
              <p:nvPr/>
            </p:nvSpPr>
            <p:spPr>
              <a:xfrm>
                <a:off x="304800" y="4598075"/>
                <a:ext cx="8534400" cy="1949380"/>
              </a:xfrm>
              <a:prstGeom prst="rect">
                <a:avLst/>
              </a:prstGeom>
              <a:blipFill>
                <a:blip r:embed="rId3"/>
                <a:stretch>
                  <a:fillRect l="-1637" b="-7742"/>
                </a:stretch>
              </a:blipFill>
            </p:spPr>
            <p:txBody>
              <a:bodyPr/>
              <a:lstStyle/>
              <a:p>
                <a:r>
                  <a:rPr lang="en-US">
                    <a:noFill/>
                  </a:rPr>
                  <a:t> </a:t>
                </a:r>
              </a:p>
            </p:txBody>
          </p:sp>
        </mc:Fallback>
      </mc:AlternateContent>
      <p:sp>
        <p:nvSpPr>
          <p:cNvPr id="76" name="Oval 75">
            <a:extLst>
              <a:ext uri="{FF2B5EF4-FFF2-40B4-BE49-F238E27FC236}">
                <a16:creationId xmlns:a16="http://schemas.microsoft.com/office/drawing/2014/main" id="{1A0FFA65-E4D3-114E-BFD4-AD008199151A}"/>
              </a:ext>
            </a:extLst>
          </p:cNvPr>
          <p:cNvSpPr/>
          <p:nvPr/>
        </p:nvSpPr>
        <p:spPr>
          <a:xfrm>
            <a:off x="4085031" y="5506083"/>
            <a:ext cx="297554" cy="297554"/>
          </a:xfrm>
          <a:prstGeom prst="ellipse">
            <a:avLst/>
          </a:prstGeom>
          <a:solidFill>
            <a:srgbClr val="0070C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sp>
        <p:nvSpPr>
          <p:cNvPr id="77" name="Oval 76">
            <a:extLst>
              <a:ext uri="{FF2B5EF4-FFF2-40B4-BE49-F238E27FC236}">
                <a16:creationId xmlns:a16="http://schemas.microsoft.com/office/drawing/2014/main" id="{66B7532B-8EFA-0B44-90CC-F94BC53DEC29}"/>
              </a:ext>
            </a:extLst>
          </p:cNvPr>
          <p:cNvSpPr/>
          <p:nvPr/>
        </p:nvSpPr>
        <p:spPr>
          <a:xfrm>
            <a:off x="5989625" y="6134422"/>
            <a:ext cx="297554" cy="297554"/>
          </a:xfrm>
          <a:prstGeom prst="ellipse">
            <a:avLst/>
          </a:prstGeom>
          <a:pattFill prst="pct40">
            <a:fgClr>
              <a:srgbClr val="00B050"/>
            </a:fgClr>
            <a:bgClr>
              <a:sysClr val="window" lastClr="FFFFFF"/>
            </a:bgClr>
          </a:patt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78" name="Straight Connector 77">
            <a:extLst>
              <a:ext uri="{FF2B5EF4-FFF2-40B4-BE49-F238E27FC236}">
                <a16:creationId xmlns:a16="http://schemas.microsoft.com/office/drawing/2014/main" id="{6AC0D874-E712-DB47-A433-BB154E697056}"/>
              </a:ext>
            </a:extLst>
          </p:cNvPr>
          <p:cNvCxnSpPr/>
          <p:nvPr/>
        </p:nvCxnSpPr>
        <p:spPr>
          <a:xfrm>
            <a:off x="304800" y="4495800"/>
            <a:ext cx="8534400" cy="0"/>
          </a:xfrm>
          <a:prstGeom prst="line">
            <a:avLst/>
          </a:prstGeom>
          <a:noFill/>
          <a:ln w="28575" cap="flat" cmpd="sng" algn="ctr">
            <a:solidFill>
              <a:sysClr val="window" lastClr="FFFFFF">
                <a:lumMod val="50000"/>
              </a:sysClr>
            </a:solidFill>
            <a:prstDash val="solid"/>
          </a:ln>
          <a:effectLst/>
        </p:spPr>
      </p:cxnSp>
    </p:spTree>
    <p:extLst>
      <p:ext uri="{BB962C8B-B14F-4D97-AF65-F5344CB8AC3E}">
        <p14:creationId xmlns:p14="http://schemas.microsoft.com/office/powerpoint/2010/main" val="12244879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a:spLocks noGrp="1"/>
          </p:cNvSpPr>
          <p:nvPr>
            <p:ph type="subTitle" idx="1"/>
          </p:nvPr>
        </p:nvSpPr>
        <p:spPr>
          <a:xfrm>
            <a:off x="251520" y="266547"/>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The END-of-LINE Problem</a:t>
            </a:r>
          </a:p>
        </p:txBody>
      </p:sp>
      <p:sp>
        <p:nvSpPr>
          <p:cNvPr id="80" name="Oval 79">
            <a:extLst>
              <a:ext uri="{FF2B5EF4-FFF2-40B4-BE49-F238E27FC236}">
                <a16:creationId xmlns:a16="http://schemas.microsoft.com/office/drawing/2014/main" id="{49C30D38-1CE1-D043-B417-CAD46981F407}"/>
              </a:ext>
            </a:extLst>
          </p:cNvPr>
          <p:cNvSpPr/>
          <p:nvPr/>
        </p:nvSpPr>
        <p:spPr>
          <a:xfrm>
            <a:off x="445183" y="3278411"/>
            <a:ext cx="297554" cy="297554"/>
          </a:xfrm>
          <a:prstGeom prst="ellipse">
            <a:avLst/>
          </a:prstGeom>
          <a:solidFill>
            <a:srgbClr val="0070C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sp>
        <p:nvSpPr>
          <p:cNvPr id="81" name="Oval 80">
            <a:extLst>
              <a:ext uri="{FF2B5EF4-FFF2-40B4-BE49-F238E27FC236}">
                <a16:creationId xmlns:a16="http://schemas.microsoft.com/office/drawing/2014/main" id="{D645F9AA-655A-B94F-844D-41402C2804B3}"/>
              </a:ext>
            </a:extLst>
          </p:cNvPr>
          <p:cNvSpPr/>
          <p:nvPr/>
        </p:nvSpPr>
        <p:spPr>
          <a:xfrm>
            <a:off x="1435793" y="3278411"/>
            <a:ext cx="297554" cy="297554"/>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sp>
        <p:nvSpPr>
          <p:cNvPr id="82" name="Oval 81">
            <a:extLst>
              <a:ext uri="{FF2B5EF4-FFF2-40B4-BE49-F238E27FC236}">
                <a16:creationId xmlns:a16="http://schemas.microsoft.com/office/drawing/2014/main" id="{70CDFE18-3546-A54D-9E40-899979EA029D}"/>
              </a:ext>
            </a:extLst>
          </p:cNvPr>
          <p:cNvSpPr/>
          <p:nvPr/>
        </p:nvSpPr>
        <p:spPr>
          <a:xfrm>
            <a:off x="7505109" y="3278411"/>
            <a:ext cx="297554" cy="297554"/>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83" name="Straight Connector 82">
            <a:extLst>
              <a:ext uri="{FF2B5EF4-FFF2-40B4-BE49-F238E27FC236}">
                <a16:creationId xmlns:a16="http://schemas.microsoft.com/office/drawing/2014/main" id="{395071CF-53E2-E145-BE7D-649EA62F1A82}"/>
              </a:ext>
            </a:extLst>
          </p:cNvPr>
          <p:cNvCxnSpPr/>
          <p:nvPr/>
        </p:nvCxnSpPr>
        <p:spPr>
          <a:xfrm flipH="1">
            <a:off x="742737" y="3427188"/>
            <a:ext cx="693056" cy="0"/>
          </a:xfrm>
          <a:prstGeom prst="line">
            <a:avLst/>
          </a:prstGeom>
          <a:noFill/>
          <a:ln w="28575" cap="flat" cmpd="sng" algn="ctr">
            <a:solidFill>
              <a:sysClr val="windowText" lastClr="000000"/>
            </a:solidFill>
            <a:prstDash val="solid"/>
            <a:headEnd type="arrow" w="med" len="med"/>
            <a:tailEnd type="none" w="med" len="med"/>
          </a:ln>
          <a:effectLst/>
        </p:spPr>
      </p:cxnSp>
      <p:sp>
        <p:nvSpPr>
          <p:cNvPr id="84" name="Oval 83">
            <a:extLst>
              <a:ext uri="{FF2B5EF4-FFF2-40B4-BE49-F238E27FC236}">
                <a16:creationId xmlns:a16="http://schemas.microsoft.com/office/drawing/2014/main" id="{2D3C113C-3A22-A049-9CEB-12BAAC231AB3}"/>
              </a:ext>
            </a:extLst>
          </p:cNvPr>
          <p:cNvSpPr/>
          <p:nvPr/>
        </p:nvSpPr>
        <p:spPr>
          <a:xfrm>
            <a:off x="8507716" y="3278411"/>
            <a:ext cx="297554" cy="297554"/>
          </a:xfrm>
          <a:prstGeom prst="ellipse">
            <a:avLst/>
          </a:prstGeom>
          <a:pattFill prst="pct40">
            <a:fgClr>
              <a:srgbClr val="00B050"/>
            </a:fgClr>
            <a:bgClr>
              <a:sysClr val="window" lastClr="FFFFFF"/>
            </a:bgClr>
          </a:patt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85" name="Straight Connector 84">
            <a:extLst>
              <a:ext uri="{FF2B5EF4-FFF2-40B4-BE49-F238E27FC236}">
                <a16:creationId xmlns:a16="http://schemas.microsoft.com/office/drawing/2014/main" id="{D06F5D3F-399E-8448-B83C-AACC9A9D1D15}"/>
              </a:ext>
            </a:extLst>
          </p:cNvPr>
          <p:cNvCxnSpPr/>
          <p:nvPr/>
        </p:nvCxnSpPr>
        <p:spPr>
          <a:xfrm flipH="1">
            <a:off x="1733347" y="3426282"/>
            <a:ext cx="352527" cy="0"/>
          </a:xfrm>
          <a:prstGeom prst="line">
            <a:avLst/>
          </a:prstGeom>
          <a:noFill/>
          <a:ln w="28575" cap="flat" cmpd="sng" algn="ctr">
            <a:solidFill>
              <a:sysClr val="windowText" lastClr="000000"/>
            </a:solidFill>
            <a:prstDash val="solid"/>
            <a:headEnd type="arrow" w="med" len="med"/>
            <a:tailEnd type="none" w="med" len="med"/>
          </a:ln>
          <a:effectLst/>
        </p:spPr>
      </p:cxnSp>
      <p:cxnSp>
        <p:nvCxnSpPr>
          <p:cNvPr id="86" name="Straight Connector 85">
            <a:extLst>
              <a:ext uri="{FF2B5EF4-FFF2-40B4-BE49-F238E27FC236}">
                <a16:creationId xmlns:a16="http://schemas.microsoft.com/office/drawing/2014/main" id="{F445CEB3-63BF-A449-B600-3103022F7205}"/>
              </a:ext>
            </a:extLst>
          </p:cNvPr>
          <p:cNvCxnSpPr/>
          <p:nvPr/>
        </p:nvCxnSpPr>
        <p:spPr>
          <a:xfrm flipH="1">
            <a:off x="7802663" y="3427188"/>
            <a:ext cx="705053" cy="0"/>
          </a:xfrm>
          <a:prstGeom prst="line">
            <a:avLst/>
          </a:prstGeom>
          <a:noFill/>
          <a:ln w="28575" cap="flat" cmpd="sng" algn="ctr">
            <a:solidFill>
              <a:sysClr val="windowText" lastClr="000000"/>
            </a:solidFill>
            <a:prstDash val="solid"/>
            <a:headEnd type="arrow" w="med" len="med"/>
            <a:tailEnd type="none" w="med" len="med"/>
          </a:ln>
          <a:effectLst/>
        </p:spPr>
      </p:cxnSp>
      <p:sp>
        <p:nvSpPr>
          <p:cNvPr id="87" name="Oval 86">
            <a:extLst>
              <a:ext uri="{FF2B5EF4-FFF2-40B4-BE49-F238E27FC236}">
                <a16:creationId xmlns:a16="http://schemas.microsoft.com/office/drawing/2014/main" id="{BFCC458C-98A5-E64A-986D-54B320C3821C}"/>
              </a:ext>
            </a:extLst>
          </p:cNvPr>
          <p:cNvSpPr/>
          <p:nvPr/>
        </p:nvSpPr>
        <p:spPr>
          <a:xfrm>
            <a:off x="4594475" y="3278411"/>
            <a:ext cx="297554" cy="297554"/>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88" name="Straight Connector 87">
            <a:extLst>
              <a:ext uri="{FF2B5EF4-FFF2-40B4-BE49-F238E27FC236}">
                <a16:creationId xmlns:a16="http://schemas.microsoft.com/office/drawing/2014/main" id="{94126025-77FB-7D4A-95D2-9FD88ED612A9}"/>
              </a:ext>
            </a:extLst>
          </p:cNvPr>
          <p:cNvCxnSpPr/>
          <p:nvPr/>
        </p:nvCxnSpPr>
        <p:spPr>
          <a:xfrm flipH="1" flipV="1">
            <a:off x="3901419" y="3426283"/>
            <a:ext cx="693056" cy="1811"/>
          </a:xfrm>
          <a:prstGeom prst="line">
            <a:avLst/>
          </a:prstGeom>
          <a:noFill/>
          <a:ln w="28575" cap="flat" cmpd="sng" algn="ctr">
            <a:solidFill>
              <a:sysClr val="windowText" lastClr="000000"/>
            </a:solidFill>
            <a:prstDash val="solid"/>
            <a:headEnd type="arrow" w="med" len="med"/>
            <a:tailEnd type="none" w="med" len="med"/>
          </a:ln>
          <a:effectLst/>
        </p:spPr>
      </p:cxnSp>
      <p:sp>
        <p:nvSpPr>
          <p:cNvPr id="89" name="TextBox 88">
            <a:extLst>
              <a:ext uri="{FF2B5EF4-FFF2-40B4-BE49-F238E27FC236}">
                <a16:creationId xmlns:a16="http://schemas.microsoft.com/office/drawing/2014/main" id="{B1D32511-BCA1-8247-9913-339FE103CB93}"/>
              </a:ext>
            </a:extLst>
          </p:cNvPr>
          <p:cNvSpPr txBox="1"/>
          <p:nvPr/>
        </p:nvSpPr>
        <p:spPr>
          <a:xfrm>
            <a:off x="2527726" y="3052745"/>
            <a:ext cx="555865" cy="523220"/>
          </a:xfrm>
          <a:prstGeom prst="rect">
            <a:avLst/>
          </a:prstGeom>
          <a:noFill/>
        </p:spPr>
        <p:txBody>
          <a:bodyPr wrap="square" rtlCol="0">
            <a:spAutoFit/>
          </a:bodyPr>
          <a:lstStyle/>
          <a:p>
            <a:r>
              <a:rPr lang="en-US" sz="2800" dirty="0">
                <a:solidFill>
                  <a:prstClr val="black"/>
                </a:solidFill>
                <a:latin typeface="Century Gothic"/>
              </a:rPr>
              <a:t>…</a:t>
            </a:r>
          </a:p>
        </p:txBody>
      </p:sp>
      <p:sp>
        <p:nvSpPr>
          <p:cNvPr id="90" name="Oval 89">
            <a:extLst>
              <a:ext uri="{FF2B5EF4-FFF2-40B4-BE49-F238E27FC236}">
                <a16:creationId xmlns:a16="http://schemas.microsoft.com/office/drawing/2014/main" id="{4769B827-D986-7146-A19A-7E3A7D886785}"/>
              </a:ext>
            </a:extLst>
          </p:cNvPr>
          <p:cNvSpPr/>
          <p:nvPr/>
        </p:nvSpPr>
        <p:spPr>
          <a:xfrm>
            <a:off x="3623128" y="3278411"/>
            <a:ext cx="297554" cy="297554"/>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91" name="Straight Connector 90">
            <a:extLst>
              <a:ext uri="{FF2B5EF4-FFF2-40B4-BE49-F238E27FC236}">
                <a16:creationId xmlns:a16="http://schemas.microsoft.com/office/drawing/2014/main" id="{CEDB2ABD-CBF3-E841-9D61-E339A76925BB}"/>
              </a:ext>
            </a:extLst>
          </p:cNvPr>
          <p:cNvCxnSpPr/>
          <p:nvPr/>
        </p:nvCxnSpPr>
        <p:spPr>
          <a:xfrm flipH="1" flipV="1">
            <a:off x="3276600" y="3426282"/>
            <a:ext cx="346528" cy="1813"/>
          </a:xfrm>
          <a:prstGeom prst="line">
            <a:avLst/>
          </a:prstGeom>
          <a:noFill/>
          <a:ln w="28575" cap="flat" cmpd="sng" algn="ctr">
            <a:solidFill>
              <a:sysClr val="windowText" lastClr="000000"/>
            </a:solidFill>
            <a:prstDash val="solid"/>
            <a:headEnd type="arrow" w="med" len="med"/>
            <a:tailEnd type="none" w="med" len="med"/>
          </a:ln>
          <a:effectLst/>
        </p:spPr>
      </p:cxnSp>
      <p:cxnSp>
        <p:nvCxnSpPr>
          <p:cNvPr id="92" name="Straight Connector 91">
            <a:extLst>
              <a:ext uri="{FF2B5EF4-FFF2-40B4-BE49-F238E27FC236}">
                <a16:creationId xmlns:a16="http://schemas.microsoft.com/office/drawing/2014/main" id="{EF6C3AE2-9518-B746-8F09-4A032C1076B6}"/>
              </a:ext>
            </a:extLst>
          </p:cNvPr>
          <p:cNvCxnSpPr/>
          <p:nvPr/>
        </p:nvCxnSpPr>
        <p:spPr>
          <a:xfrm flipH="1" flipV="1">
            <a:off x="7168213" y="3426282"/>
            <a:ext cx="336896" cy="1811"/>
          </a:xfrm>
          <a:prstGeom prst="line">
            <a:avLst/>
          </a:prstGeom>
          <a:noFill/>
          <a:ln w="28575" cap="flat" cmpd="sng" algn="ctr">
            <a:solidFill>
              <a:sysClr val="windowText" lastClr="000000"/>
            </a:solidFill>
            <a:prstDash val="solid"/>
            <a:headEnd type="arrow" w="med" len="med"/>
            <a:tailEnd type="none" w="med" len="med"/>
          </a:ln>
          <a:effectLst/>
        </p:spPr>
      </p:cxnSp>
      <p:sp>
        <p:nvSpPr>
          <p:cNvPr id="93" name="Oval 92">
            <a:extLst>
              <a:ext uri="{FF2B5EF4-FFF2-40B4-BE49-F238E27FC236}">
                <a16:creationId xmlns:a16="http://schemas.microsoft.com/office/drawing/2014/main" id="{B980263B-A027-F44D-8EA9-0AD0AC3FC809}"/>
              </a:ext>
            </a:extLst>
          </p:cNvPr>
          <p:cNvSpPr/>
          <p:nvPr/>
        </p:nvSpPr>
        <p:spPr>
          <a:xfrm>
            <a:off x="5616335" y="3278411"/>
            <a:ext cx="297554" cy="297554"/>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94" name="Straight Connector 93">
            <a:extLst>
              <a:ext uri="{FF2B5EF4-FFF2-40B4-BE49-F238E27FC236}">
                <a16:creationId xmlns:a16="http://schemas.microsoft.com/office/drawing/2014/main" id="{5010B1CB-3DF3-7E4D-A1E9-27EEBEDE2C69}"/>
              </a:ext>
            </a:extLst>
          </p:cNvPr>
          <p:cNvCxnSpPr/>
          <p:nvPr/>
        </p:nvCxnSpPr>
        <p:spPr>
          <a:xfrm flipH="1">
            <a:off x="4892029" y="3427188"/>
            <a:ext cx="724306" cy="0"/>
          </a:xfrm>
          <a:prstGeom prst="line">
            <a:avLst/>
          </a:prstGeom>
          <a:noFill/>
          <a:ln w="28575" cap="flat" cmpd="sng" algn="ctr">
            <a:solidFill>
              <a:sysClr val="windowText" lastClr="000000"/>
            </a:solidFill>
            <a:prstDash val="solid"/>
            <a:headEnd type="arrow" w="med" len="med"/>
            <a:tailEnd type="none" w="med" len="med"/>
          </a:ln>
          <a:effectLst/>
        </p:spPr>
      </p:cxnSp>
      <p:cxnSp>
        <p:nvCxnSpPr>
          <p:cNvPr id="95" name="Straight Connector 94">
            <a:extLst>
              <a:ext uri="{FF2B5EF4-FFF2-40B4-BE49-F238E27FC236}">
                <a16:creationId xmlns:a16="http://schemas.microsoft.com/office/drawing/2014/main" id="{016FCE33-5131-6140-87FA-F2D861EE1BE0}"/>
              </a:ext>
            </a:extLst>
          </p:cNvPr>
          <p:cNvCxnSpPr/>
          <p:nvPr/>
        </p:nvCxnSpPr>
        <p:spPr>
          <a:xfrm flipH="1">
            <a:off x="5913890" y="3435348"/>
            <a:ext cx="368992" cy="0"/>
          </a:xfrm>
          <a:prstGeom prst="line">
            <a:avLst/>
          </a:prstGeom>
          <a:noFill/>
          <a:ln w="28575" cap="flat" cmpd="sng" algn="ctr">
            <a:solidFill>
              <a:sysClr val="windowText" lastClr="000000"/>
            </a:solidFill>
            <a:prstDash val="solid"/>
            <a:headEnd type="arrow" w="med" len="med"/>
            <a:tailEnd type="none" w="med" len="med"/>
          </a:ln>
          <a:effectLst/>
        </p:spPr>
      </p:cxnSp>
      <p:sp>
        <p:nvSpPr>
          <p:cNvPr id="96" name="TextBox 95">
            <a:extLst>
              <a:ext uri="{FF2B5EF4-FFF2-40B4-BE49-F238E27FC236}">
                <a16:creationId xmlns:a16="http://schemas.microsoft.com/office/drawing/2014/main" id="{DF9DE723-0A11-B24B-8A83-6EDCE0C700D2}"/>
              </a:ext>
            </a:extLst>
          </p:cNvPr>
          <p:cNvSpPr txBox="1"/>
          <p:nvPr/>
        </p:nvSpPr>
        <p:spPr>
          <a:xfrm>
            <a:off x="6553200" y="3048000"/>
            <a:ext cx="555865" cy="523220"/>
          </a:xfrm>
          <a:prstGeom prst="rect">
            <a:avLst/>
          </a:prstGeom>
          <a:noFill/>
        </p:spPr>
        <p:txBody>
          <a:bodyPr wrap="square" rtlCol="0">
            <a:spAutoFit/>
          </a:bodyPr>
          <a:lstStyle/>
          <a:p>
            <a:r>
              <a:rPr lang="en-US" sz="2800" dirty="0">
                <a:solidFill>
                  <a:prstClr val="black"/>
                </a:solidFill>
                <a:latin typeface="Century Gothic"/>
              </a:rPr>
              <a:t>…</a:t>
            </a:r>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68FBEFBD-A2B8-704A-8254-4A07B9B6FF7C}"/>
                  </a:ext>
                </a:extLst>
              </p:cNvPr>
              <p:cNvSpPr txBox="1"/>
              <p:nvPr/>
            </p:nvSpPr>
            <p:spPr>
              <a:xfrm>
                <a:off x="381000" y="3733800"/>
                <a:ext cx="30480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3200" i="1" smtClean="0">
                              <a:solidFill>
                                <a:prstClr val="black"/>
                              </a:solidFill>
                              <a:latin typeface="Cambria Math" panose="02040503050406030204" pitchFamily="18" charset="0"/>
                            </a:rPr>
                          </m:ctrlPr>
                        </m:sSupPr>
                        <m:e>
                          <m:r>
                            <a:rPr lang="en-US" sz="3200" i="1" smtClean="0">
                              <a:solidFill>
                                <a:prstClr val="black"/>
                              </a:solidFill>
                              <a:latin typeface="Cambria Math"/>
                            </a:rPr>
                            <m:t>0</m:t>
                          </m:r>
                        </m:e>
                        <m:sup>
                          <m:r>
                            <a:rPr lang="en-US" sz="3200" i="1" smtClean="0">
                              <a:solidFill>
                                <a:prstClr val="black"/>
                              </a:solidFill>
                              <a:latin typeface="Cambria Math"/>
                            </a:rPr>
                            <m:t>𝑛</m:t>
                          </m:r>
                        </m:sup>
                      </m:sSup>
                    </m:oMath>
                  </m:oMathPara>
                </a14:m>
                <a:endParaRPr lang="en-US" sz="3200" dirty="0">
                  <a:solidFill>
                    <a:prstClr val="black"/>
                  </a:solidFill>
                  <a:latin typeface="Century Gothic"/>
                </a:endParaRPr>
              </a:p>
            </p:txBody>
          </p:sp>
        </mc:Choice>
        <mc:Fallback xmlns="">
          <p:sp>
            <p:nvSpPr>
              <p:cNvPr id="97" name="TextBox 96">
                <a:extLst>
                  <a:ext uri="{FF2B5EF4-FFF2-40B4-BE49-F238E27FC236}">
                    <a16:creationId xmlns:a16="http://schemas.microsoft.com/office/drawing/2014/main" id="{68FBEFBD-A2B8-704A-8254-4A07B9B6FF7C}"/>
                  </a:ext>
                </a:extLst>
              </p:cNvPr>
              <p:cNvSpPr txBox="1">
                <a:spLocks noRot="1" noChangeAspect="1" noMove="1" noResize="1" noEditPoints="1" noAdjustHandles="1" noChangeArrowheads="1" noChangeShapeType="1" noTextEdit="1"/>
              </p:cNvSpPr>
              <p:nvPr/>
            </p:nvSpPr>
            <p:spPr>
              <a:xfrm>
                <a:off x="381000" y="3733800"/>
                <a:ext cx="304800" cy="584775"/>
              </a:xfrm>
              <a:prstGeom prst="rect">
                <a:avLst/>
              </a:prstGeom>
              <a:blipFill>
                <a:blip r:embed="rId3"/>
                <a:stretch>
                  <a:fillRect l="-16000" r="-8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F0B9AE92-5591-D047-89A3-3B08D85EF937}"/>
                  </a:ext>
                </a:extLst>
              </p:cNvPr>
              <p:cNvSpPr txBox="1"/>
              <p:nvPr/>
            </p:nvSpPr>
            <p:spPr>
              <a:xfrm>
                <a:off x="4557486" y="3733799"/>
                <a:ext cx="30480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solidFill>
                            <a:prstClr val="black"/>
                          </a:solidFill>
                          <a:latin typeface="Cambria Math"/>
                        </a:rPr>
                        <m:t>𝑣</m:t>
                      </m:r>
                    </m:oMath>
                  </m:oMathPara>
                </a14:m>
                <a:endParaRPr lang="en-US" sz="3200" dirty="0">
                  <a:solidFill>
                    <a:prstClr val="black"/>
                  </a:solidFill>
                  <a:latin typeface="Century Gothic"/>
                </a:endParaRPr>
              </a:p>
            </p:txBody>
          </p:sp>
        </mc:Choice>
        <mc:Fallback xmlns="">
          <p:sp>
            <p:nvSpPr>
              <p:cNvPr id="98" name="TextBox 97">
                <a:extLst>
                  <a:ext uri="{FF2B5EF4-FFF2-40B4-BE49-F238E27FC236}">
                    <a16:creationId xmlns:a16="http://schemas.microsoft.com/office/drawing/2014/main" id="{F0B9AE92-5591-D047-89A3-3B08D85EF937}"/>
                  </a:ext>
                </a:extLst>
              </p:cNvPr>
              <p:cNvSpPr txBox="1">
                <a:spLocks noRot="1" noChangeAspect="1" noMove="1" noResize="1" noEditPoints="1" noAdjustHandles="1" noChangeArrowheads="1" noChangeShapeType="1" noTextEdit="1"/>
              </p:cNvSpPr>
              <p:nvPr/>
            </p:nvSpPr>
            <p:spPr>
              <a:xfrm>
                <a:off x="4557486" y="3733799"/>
                <a:ext cx="304800" cy="584775"/>
              </a:xfrm>
              <a:prstGeom prst="rect">
                <a:avLst/>
              </a:prstGeom>
              <a:blipFill>
                <a:blip r:embed="rId4"/>
                <a:stretch>
                  <a:fillRect r="-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6F8B8DC3-B64B-5641-B1C8-07808755A296}"/>
                  </a:ext>
                </a:extLst>
              </p:cNvPr>
              <p:cNvSpPr txBox="1"/>
              <p:nvPr/>
            </p:nvSpPr>
            <p:spPr>
              <a:xfrm>
                <a:off x="5197233" y="3733800"/>
                <a:ext cx="113575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solidFill>
                            <a:prstClr val="black"/>
                          </a:solidFill>
                          <a:latin typeface="Cambria Math"/>
                        </a:rPr>
                        <m:t>𝑆</m:t>
                      </m:r>
                      <m:r>
                        <a:rPr lang="en-US" sz="3200" i="1" smtClean="0">
                          <a:solidFill>
                            <a:prstClr val="black"/>
                          </a:solidFill>
                          <a:latin typeface="Cambria Math"/>
                        </a:rPr>
                        <m:t>(</m:t>
                      </m:r>
                      <m:r>
                        <a:rPr lang="en-US" sz="3200" i="1" smtClean="0">
                          <a:solidFill>
                            <a:prstClr val="black"/>
                          </a:solidFill>
                          <a:latin typeface="Cambria Math"/>
                        </a:rPr>
                        <m:t>𝑣</m:t>
                      </m:r>
                      <m:r>
                        <a:rPr lang="en-US" sz="3200" i="1" smtClean="0">
                          <a:solidFill>
                            <a:prstClr val="black"/>
                          </a:solidFill>
                          <a:latin typeface="Cambria Math"/>
                        </a:rPr>
                        <m:t>)</m:t>
                      </m:r>
                    </m:oMath>
                  </m:oMathPara>
                </a14:m>
                <a:endParaRPr lang="en-US" sz="3200" dirty="0">
                  <a:solidFill>
                    <a:prstClr val="black"/>
                  </a:solidFill>
                  <a:latin typeface="Century Gothic"/>
                </a:endParaRPr>
              </a:p>
            </p:txBody>
          </p:sp>
        </mc:Choice>
        <mc:Fallback xmlns="">
          <p:sp>
            <p:nvSpPr>
              <p:cNvPr id="99" name="TextBox 98">
                <a:extLst>
                  <a:ext uri="{FF2B5EF4-FFF2-40B4-BE49-F238E27FC236}">
                    <a16:creationId xmlns:a16="http://schemas.microsoft.com/office/drawing/2014/main" id="{6F8B8DC3-B64B-5641-B1C8-07808755A296}"/>
                  </a:ext>
                </a:extLst>
              </p:cNvPr>
              <p:cNvSpPr txBox="1">
                <a:spLocks noRot="1" noChangeAspect="1" noMove="1" noResize="1" noEditPoints="1" noAdjustHandles="1" noChangeArrowheads="1" noChangeShapeType="1" noTextEdit="1"/>
              </p:cNvSpPr>
              <p:nvPr/>
            </p:nvSpPr>
            <p:spPr>
              <a:xfrm>
                <a:off x="5197233" y="3733800"/>
                <a:ext cx="1135758" cy="584775"/>
              </a:xfrm>
              <a:prstGeom prst="rect">
                <a:avLst/>
              </a:prstGeom>
              <a:blipFill>
                <a:blip r:embed="rId5"/>
                <a:stretch>
                  <a:fillRect r="-1099" b="-212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65280960-8730-3C44-B337-6481D69A8FEE}"/>
                  </a:ext>
                </a:extLst>
              </p:cNvPr>
              <p:cNvSpPr txBox="1"/>
              <p:nvPr/>
            </p:nvSpPr>
            <p:spPr>
              <a:xfrm>
                <a:off x="3204026" y="3733798"/>
                <a:ext cx="113575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solidFill>
                            <a:prstClr val="black"/>
                          </a:solidFill>
                          <a:latin typeface="Cambria Math"/>
                        </a:rPr>
                        <m:t>𝑃</m:t>
                      </m:r>
                      <m:r>
                        <a:rPr lang="en-US" sz="3200" i="1" smtClean="0">
                          <a:solidFill>
                            <a:prstClr val="black"/>
                          </a:solidFill>
                          <a:latin typeface="Cambria Math"/>
                        </a:rPr>
                        <m:t>(</m:t>
                      </m:r>
                      <m:r>
                        <a:rPr lang="en-US" sz="3200" i="1" smtClean="0">
                          <a:solidFill>
                            <a:prstClr val="black"/>
                          </a:solidFill>
                          <a:latin typeface="Cambria Math"/>
                        </a:rPr>
                        <m:t>𝑣</m:t>
                      </m:r>
                      <m:r>
                        <a:rPr lang="en-US" sz="3200" i="1" smtClean="0">
                          <a:solidFill>
                            <a:prstClr val="black"/>
                          </a:solidFill>
                          <a:latin typeface="Cambria Math"/>
                        </a:rPr>
                        <m:t>)</m:t>
                      </m:r>
                    </m:oMath>
                  </m:oMathPara>
                </a14:m>
                <a:endParaRPr lang="en-US" sz="3200" dirty="0">
                  <a:solidFill>
                    <a:prstClr val="black"/>
                  </a:solidFill>
                  <a:latin typeface="Century Gothic"/>
                </a:endParaRPr>
              </a:p>
            </p:txBody>
          </p:sp>
        </mc:Choice>
        <mc:Fallback xmlns="">
          <p:sp>
            <p:nvSpPr>
              <p:cNvPr id="100" name="TextBox 99">
                <a:extLst>
                  <a:ext uri="{FF2B5EF4-FFF2-40B4-BE49-F238E27FC236}">
                    <a16:creationId xmlns:a16="http://schemas.microsoft.com/office/drawing/2014/main" id="{65280960-8730-3C44-B337-6481D69A8FEE}"/>
                  </a:ext>
                </a:extLst>
              </p:cNvPr>
              <p:cNvSpPr txBox="1">
                <a:spLocks noRot="1" noChangeAspect="1" noMove="1" noResize="1" noEditPoints="1" noAdjustHandles="1" noChangeArrowheads="1" noChangeShapeType="1" noTextEdit="1"/>
              </p:cNvSpPr>
              <p:nvPr/>
            </p:nvSpPr>
            <p:spPr>
              <a:xfrm>
                <a:off x="3204026" y="3733798"/>
                <a:ext cx="1135758" cy="584775"/>
              </a:xfrm>
              <a:prstGeom prst="rect">
                <a:avLst/>
              </a:prstGeom>
              <a:blipFill>
                <a:blip r:embed="rId6"/>
                <a:stretch>
                  <a:fillRect r="-3333" b="-21277"/>
                </a:stretch>
              </a:blipFill>
            </p:spPr>
            <p:txBody>
              <a:bodyPr/>
              <a:lstStyle/>
              <a:p>
                <a:r>
                  <a:rPr lang="en-US">
                    <a:noFill/>
                  </a:rPr>
                  <a:t> </a:t>
                </a:r>
              </a:p>
            </p:txBody>
          </p:sp>
        </mc:Fallback>
      </mc:AlternateContent>
      <p:sp>
        <p:nvSpPr>
          <p:cNvPr id="101" name="TextBox 100">
            <a:extLst>
              <a:ext uri="{FF2B5EF4-FFF2-40B4-BE49-F238E27FC236}">
                <a16:creationId xmlns:a16="http://schemas.microsoft.com/office/drawing/2014/main" id="{5F245ED5-567F-C34E-9A2A-4B6E900C49DC}"/>
              </a:ext>
            </a:extLst>
          </p:cNvPr>
          <p:cNvSpPr txBox="1"/>
          <p:nvPr/>
        </p:nvSpPr>
        <p:spPr>
          <a:xfrm>
            <a:off x="381000" y="2012892"/>
            <a:ext cx="9144000" cy="738664"/>
          </a:xfrm>
          <a:prstGeom prst="rect">
            <a:avLst/>
          </a:prstGeom>
          <a:noFill/>
        </p:spPr>
        <p:txBody>
          <a:bodyPr wrap="square" rtlCol="0">
            <a:spAutoFit/>
          </a:bodyPr>
          <a:lstStyle/>
          <a:p>
            <a:pPr>
              <a:lnSpc>
                <a:spcPct val="150000"/>
              </a:lnSpc>
            </a:pPr>
            <a:r>
              <a:rPr lang="en-US" sz="2800" dirty="0">
                <a:solidFill>
                  <a:prstClr val="black"/>
                </a:solidFill>
                <a:latin typeface="Century Gothic"/>
              </a:rPr>
              <a:t>Exponential size graph:</a:t>
            </a:r>
          </a:p>
        </p:txBody>
      </p:sp>
      <mc:AlternateContent xmlns:mc="http://schemas.openxmlformats.org/markup-compatibility/2006" xmlns:a14="http://schemas.microsoft.com/office/drawing/2010/main">
        <mc:Choice Requires="a14">
          <p:sp>
            <p:nvSpPr>
              <p:cNvPr id="102" name="Rectangle 101">
                <a:extLst>
                  <a:ext uri="{FF2B5EF4-FFF2-40B4-BE49-F238E27FC236}">
                    <a16:creationId xmlns:a16="http://schemas.microsoft.com/office/drawing/2014/main" id="{543E4F1E-5ECC-8943-8EFC-EF4BDF335F92}"/>
                  </a:ext>
                </a:extLst>
              </p:cNvPr>
              <p:cNvSpPr/>
              <p:nvPr/>
            </p:nvSpPr>
            <p:spPr>
              <a:xfrm>
                <a:off x="445183" y="4876800"/>
                <a:ext cx="8546418" cy="1384995"/>
              </a:xfrm>
              <a:prstGeom prst="rect">
                <a:avLst/>
              </a:prstGeom>
            </p:spPr>
            <p:txBody>
              <a:bodyPr wrap="square">
                <a:spAutoFit/>
              </a:bodyPr>
              <a:lstStyle/>
              <a:p>
                <a:pPr>
                  <a:lnSpc>
                    <a:spcPct val="150000"/>
                  </a:lnSpc>
                </a:pPr>
                <a:r>
                  <a:rPr lang="en-US" sz="2800" dirty="0">
                    <a:solidFill>
                      <a:prstClr val="black"/>
                    </a:solidFill>
                    <a:latin typeface="Century Gothic"/>
                  </a:rPr>
                  <a:t>Nodes are in </a:t>
                </a:r>
                <a14:m>
                  <m:oMath xmlns:m="http://schemas.openxmlformats.org/officeDocument/2006/math">
                    <m:sSup>
                      <m:sSupPr>
                        <m:ctrlPr>
                          <a:rPr lang="en-US" sz="2800" i="1">
                            <a:solidFill>
                              <a:prstClr val="black"/>
                            </a:solidFill>
                            <a:latin typeface="Cambria Math" panose="02040503050406030204" pitchFamily="18" charset="0"/>
                          </a:rPr>
                        </m:ctrlPr>
                      </m:sSupPr>
                      <m:e>
                        <m:d>
                          <m:dPr>
                            <m:begChr m:val="{"/>
                            <m:endChr m:val="}"/>
                            <m:ctrlPr>
                              <a:rPr lang="en-US" sz="2800" i="1">
                                <a:solidFill>
                                  <a:prstClr val="black"/>
                                </a:solidFill>
                                <a:latin typeface="Cambria Math" panose="02040503050406030204" pitchFamily="18" charset="0"/>
                              </a:rPr>
                            </m:ctrlPr>
                          </m:dPr>
                          <m:e>
                            <m:r>
                              <a:rPr lang="en-US" sz="2800" i="1">
                                <a:solidFill>
                                  <a:prstClr val="black"/>
                                </a:solidFill>
                                <a:latin typeface="Cambria Math"/>
                              </a:rPr>
                              <m:t>0,1</m:t>
                            </m:r>
                          </m:e>
                        </m:d>
                      </m:e>
                      <m:sup>
                        <m:r>
                          <a:rPr lang="en-US" sz="2800" i="1">
                            <a:solidFill>
                              <a:prstClr val="black"/>
                            </a:solidFill>
                            <a:latin typeface="Cambria Math"/>
                          </a:rPr>
                          <m:t>𝑛</m:t>
                        </m:r>
                      </m:sup>
                    </m:sSup>
                  </m:oMath>
                </a14:m>
                <a:br>
                  <a:rPr lang="en-US" sz="2800" dirty="0">
                    <a:solidFill>
                      <a:prstClr val="black"/>
                    </a:solidFill>
                    <a:latin typeface="Century Gothic"/>
                  </a:rPr>
                </a:br>
                <a:r>
                  <a:rPr lang="en-US" sz="2800" dirty="0">
                    <a:solidFill>
                      <a:prstClr val="black"/>
                    </a:solidFill>
                    <a:latin typeface="Century Gothic"/>
                  </a:rPr>
                  <a:t>Edges defined by programs  </a:t>
                </a:r>
                <a14:m>
                  <m:oMath xmlns:m="http://schemas.openxmlformats.org/officeDocument/2006/math">
                    <m:r>
                      <a:rPr lang="en-US" sz="2800" i="1">
                        <a:solidFill>
                          <a:prstClr val="black"/>
                        </a:solidFill>
                        <a:latin typeface="Cambria Math"/>
                      </a:rPr>
                      <m:t>𝑆</m:t>
                    </m:r>
                    <m:r>
                      <a:rPr lang="en-US" sz="2800" i="1">
                        <a:solidFill>
                          <a:prstClr val="black"/>
                        </a:solidFill>
                        <a:latin typeface="Cambria Math"/>
                      </a:rPr>
                      <m:t>,</m:t>
                    </m:r>
                    <m:r>
                      <a:rPr lang="en-US" sz="2800" i="1">
                        <a:solidFill>
                          <a:prstClr val="black"/>
                        </a:solidFill>
                        <a:latin typeface="Cambria Math"/>
                      </a:rPr>
                      <m:t>𝑃</m:t>
                    </m:r>
                    <m:r>
                      <a:rPr lang="en-US" sz="2800" i="1">
                        <a:solidFill>
                          <a:prstClr val="black"/>
                        </a:solidFill>
                        <a:latin typeface="Cambria Math"/>
                      </a:rPr>
                      <m:t>:</m:t>
                    </m:r>
                    <m:sSup>
                      <m:sSupPr>
                        <m:ctrlPr>
                          <a:rPr lang="en-US" sz="2800" i="1">
                            <a:solidFill>
                              <a:prstClr val="black"/>
                            </a:solidFill>
                            <a:latin typeface="Cambria Math" panose="02040503050406030204" pitchFamily="18" charset="0"/>
                          </a:rPr>
                        </m:ctrlPr>
                      </m:sSupPr>
                      <m:e>
                        <m:d>
                          <m:dPr>
                            <m:begChr m:val="{"/>
                            <m:endChr m:val="}"/>
                            <m:ctrlPr>
                              <a:rPr lang="en-US" sz="2800" i="1">
                                <a:solidFill>
                                  <a:prstClr val="black"/>
                                </a:solidFill>
                                <a:latin typeface="Cambria Math" panose="02040503050406030204" pitchFamily="18" charset="0"/>
                              </a:rPr>
                            </m:ctrlPr>
                          </m:dPr>
                          <m:e>
                            <m:r>
                              <a:rPr lang="en-US" sz="2800" i="1">
                                <a:solidFill>
                                  <a:prstClr val="black"/>
                                </a:solidFill>
                                <a:latin typeface="Cambria Math"/>
                              </a:rPr>
                              <m:t>0,1</m:t>
                            </m:r>
                          </m:e>
                        </m:d>
                      </m:e>
                      <m:sup>
                        <m:r>
                          <a:rPr lang="en-US" sz="2800" i="1">
                            <a:solidFill>
                              <a:prstClr val="black"/>
                            </a:solidFill>
                            <a:latin typeface="Cambria Math"/>
                          </a:rPr>
                          <m:t>𝑛</m:t>
                        </m:r>
                      </m:sup>
                    </m:sSup>
                    <m:r>
                      <a:rPr lang="en-US" sz="2800" i="1">
                        <a:solidFill>
                          <a:prstClr val="black"/>
                        </a:solidFill>
                        <a:latin typeface="Cambria Math"/>
                      </a:rPr>
                      <m:t>→</m:t>
                    </m:r>
                    <m:sSup>
                      <m:sSupPr>
                        <m:ctrlPr>
                          <a:rPr lang="en-US" sz="2800" i="1">
                            <a:solidFill>
                              <a:prstClr val="black"/>
                            </a:solidFill>
                            <a:latin typeface="Cambria Math" panose="02040503050406030204" pitchFamily="18" charset="0"/>
                          </a:rPr>
                        </m:ctrlPr>
                      </m:sSupPr>
                      <m:e>
                        <m:d>
                          <m:dPr>
                            <m:begChr m:val="{"/>
                            <m:endChr m:val="}"/>
                            <m:ctrlPr>
                              <a:rPr lang="en-US" sz="2800" i="1">
                                <a:solidFill>
                                  <a:prstClr val="black"/>
                                </a:solidFill>
                                <a:latin typeface="Cambria Math" panose="02040503050406030204" pitchFamily="18" charset="0"/>
                              </a:rPr>
                            </m:ctrlPr>
                          </m:dPr>
                          <m:e>
                            <m:r>
                              <a:rPr lang="en-US" sz="2800" i="1">
                                <a:solidFill>
                                  <a:prstClr val="black"/>
                                </a:solidFill>
                                <a:latin typeface="Cambria Math"/>
                              </a:rPr>
                              <m:t>0,1</m:t>
                            </m:r>
                          </m:e>
                        </m:d>
                      </m:e>
                      <m:sup>
                        <m:r>
                          <a:rPr lang="en-US" sz="2800" i="1">
                            <a:solidFill>
                              <a:prstClr val="black"/>
                            </a:solidFill>
                            <a:latin typeface="Cambria Math"/>
                          </a:rPr>
                          <m:t>𝑛</m:t>
                        </m:r>
                      </m:sup>
                    </m:sSup>
                  </m:oMath>
                </a14:m>
                <a:endParaRPr lang="en-US" sz="2800" dirty="0">
                  <a:solidFill>
                    <a:prstClr val="black"/>
                  </a:solidFill>
                  <a:latin typeface="Century Gothic"/>
                </a:endParaRPr>
              </a:p>
            </p:txBody>
          </p:sp>
        </mc:Choice>
        <mc:Fallback xmlns="">
          <p:sp>
            <p:nvSpPr>
              <p:cNvPr id="102" name="Rectangle 101">
                <a:extLst>
                  <a:ext uri="{FF2B5EF4-FFF2-40B4-BE49-F238E27FC236}">
                    <a16:creationId xmlns:a16="http://schemas.microsoft.com/office/drawing/2014/main" id="{543E4F1E-5ECC-8943-8EFC-EF4BDF335F92}"/>
                  </a:ext>
                </a:extLst>
              </p:cNvPr>
              <p:cNvSpPr>
                <a:spLocks noRot="1" noChangeAspect="1" noMove="1" noResize="1" noEditPoints="1" noAdjustHandles="1" noChangeArrowheads="1" noChangeShapeType="1" noTextEdit="1"/>
              </p:cNvSpPr>
              <p:nvPr/>
            </p:nvSpPr>
            <p:spPr>
              <a:xfrm>
                <a:off x="445183" y="4876800"/>
                <a:ext cx="8546418" cy="1384995"/>
              </a:xfrm>
              <a:prstGeom prst="rect">
                <a:avLst/>
              </a:prstGeom>
              <a:blipFill>
                <a:blip r:embed="rId7"/>
                <a:stretch>
                  <a:fillRect l="-1484" b="-4587"/>
                </a:stretch>
              </a:blipFill>
            </p:spPr>
            <p:txBody>
              <a:bodyPr/>
              <a:lstStyle/>
              <a:p>
                <a:r>
                  <a:rPr lang="en-US">
                    <a:noFill/>
                  </a:rPr>
                  <a:t> </a:t>
                </a:r>
              </a:p>
            </p:txBody>
          </p:sp>
        </mc:Fallback>
      </mc:AlternateContent>
    </p:spTree>
    <p:extLst>
      <p:ext uri="{BB962C8B-B14F-4D97-AF65-F5344CB8AC3E}">
        <p14:creationId xmlns:p14="http://schemas.microsoft.com/office/powerpoint/2010/main" val="15534225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8" grpId="0"/>
      <p:bldP spid="99" grpId="0"/>
      <p:bldP spid="100" grpId="0"/>
      <p:bldP spid="10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Arrow Connector 52">
            <a:extLst>
              <a:ext uri="{FF2B5EF4-FFF2-40B4-BE49-F238E27FC236}">
                <a16:creationId xmlns:a16="http://schemas.microsoft.com/office/drawing/2014/main" id="{B2CD516A-C06D-654F-9D2B-04B008B2FFAC}"/>
              </a:ext>
            </a:extLst>
          </p:cNvPr>
          <p:cNvCxnSpPr>
            <a:stCxn id="65" idx="5"/>
            <a:endCxn id="63" idx="1"/>
          </p:cNvCxnSpPr>
          <p:nvPr/>
        </p:nvCxnSpPr>
        <p:spPr>
          <a:xfrm>
            <a:off x="4616101" y="3032935"/>
            <a:ext cx="506038" cy="792130"/>
          </a:xfrm>
          <a:prstGeom prst="straightConnector1">
            <a:avLst/>
          </a:prstGeom>
          <a:noFill/>
          <a:ln w="57150" cap="flat" cmpd="sng" algn="ctr">
            <a:solidFill>
              <a:srgbClr val="FF9933"/>
            </a:solidFill>
            <a:prstDash val="solid"/>
            <a:headEnd type="arrow" w="med" len="med"/>
            <a:tailEnd type="arrow" w="med" len="med"/>
          </a:ln>
          <a:effectLst/>
        </p:spPr>
      </p:cxnSp>
      <p:sp>
        <p:nvSpPr>
          <p:cNvPr id="54" name="Oval 53">
            <a:extLst>
              <a:ext uri="{FF2B5EF4-FFF2-40B4-BE49-F238E27FC236}">
                <a16:creationId xmlns:a16="http://schemas.microsoft.com/office/drawing/2014/main" id="{75F0BE7F-B1A4-2C4C-BC5C-7C07AD38ED62}"/>
              </a:ext>
            </a:extLst>
          </p:cNvPr>
          <p:cNvSpPr/>
          <p:nvPr/>
        </p:nvSpPr>
        <p:spPr>
          <a:xfrm>
            <a:off x="241479" y="609600"/>
            <a:ext cx="8661164" cy="5638800"/>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55" name="TextBox 54">
            <a:extLst>
              <a:ext uri="{FF2B5EF4-FFF2-40B4-BE49-F238E27FC236}">
                <a16:creationId xmlns:a16="http://schemas.microsoft.com/office/drawing/2014/main" id="{80C9C1E9-7E14-0049-83B9-ECFAD6C2BC43}"/>
              </a:ext>
            </a:extLst>
          </p:cNvPr>
          <p:cNvSpPr txBox="1"/>
          <p:nvPr/>
        </p:nvSpPr>
        <p:spPr>
          <a:xfrm>
            <a:off x="3775590" y="685800"/>
            <a:ext cx="1600200" cy="655308"/>
          </a:xfrm>
          <a:prstGeom prst="rect">
            <a:avLst/>
          </a:prstGeom>
          <a:noFill/>
        </p:spPr>
        <p:txBody>
          <a:bodyPr wrap="square" rtlCol="0">
            <a:spAutoFit/>
          </a:bodyPr>
          <a:lstStyle/>
          <a:p>
            <a:pPr algn="ctr">
              <a:lnSpc>
                <a:spcPct val="150000"/>
              </a:lnSpc>
            </a:pPr>
            <a:r>
              <a:rPr lang="en-US" sz="2800" b="1" dirty="0">
                <a:solidFill>
                  <a:prstClr val="black"/>
                </a:solidFill>
                <a:latin typeface="Century Gothic"/>
              </a:rPr>
              <a:t>FNP</a:t>
            </a:r>
          </a:p>
        </p:txBody>
      </p:sp>
      <p:sp>
        <p:nvSpPr>
          <p:cNvPr id="56" name="Oval 55">
            <a:extLst>
              <a:ext uri="{FF2B5EF4-FFF2-40B4-BE49-F238E27FC236}">
                <a16:creationId xmlns:a16="http://schemas.microsoft.com/office/drawing/2014/main" id="{5629A25E-239D-C04E-91E9-503D8A370DB0}"/>
              </a:ext>
            </a:extLst>
          </p:cNvPr>
          <p:cNvSpPr/>
          <p:nvPr/>
        </p:nvSpPr>
        <p:spPr>
          <a:xfrm>
            <a:off x="3971986" y="4810571"/>
            <a:ext cx="1200150" cy="1056829"/>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57" name="TextBox 56">
            <a:extLst>
              <a:ext uri="{FF2B5EF4-FFF2-40B4-BE49-F238E27FC236}">
                <a16:creationId xmlns:a16="http://schemas.microsoft.com/office/drawing/2014/main" id="{D7CC0C7E-5C9D-C24E-8FC9-1AA2B582170A}"/>
              </a:ext>
            </a:extLst>
          </p:cNvPr>
          <p:cNvSpPr txBox="1"/>
          <p:nvPr/>
        </p:nvSpPr>
        <p:spPr>
          <a:xfrm>
            <a:off x="3771961" y="4962971"/>
            <a:ext cx="1600200" cy="655308"/>
          </a:xfrm>
          <a:prstGeom prst="rect">
            <a:avLst/>
          </a:prstGeom>
          <a:noFill/>
        </p:spPr>
        <p:txBody>
          <a:bodyPr wrap="square" rtlCol="0">
            <a:spAutoFit/>
          </a:bodyPr>
          <a:lstStyle/>
          <a:p>
            <a:pPr algn="ctr">
              <a:lnSpc>
                <a:spcPct val="150000"/>
              </a:lnSpc>
            </a:pPr>
            <a:r>
              <a:rPr lang="en-US" sz="2800" b="1" dirty="0">
                <a:solidFill>
                  <a:prstClr val="black"/>
                </a:solidFill>
                <a:latin typeface="Century Gothic"/>
              </a:rPr>
              <a:t>FP</a:t>
            </a:r>
          </a:p>
        </p:txBody>
      </p:sp>
      <p:sp>
        <p:nvSpPr>
          <p:cNvPr id="58" name="TextBox 57">
            <a:extLst>
              <a:ext uri="{FF2B5EF4-FFF2-40B4-BE49-F238E27FC236}">
                <a16:creationId xmlns:a16="http://schemas.microsoft.com/office/drawing/2014/main" id="{1664649E-613E-FF4E-9EC9-F331C1550F60}"/>
              </a:ext>
            </a:extLst>
          </p:cNvPr>
          <p:cNvSpPr txBox="1"/>
          <p:nvPr/>
        </p:nvSpPr>
        <p:spPr>
          <a:xfrm>
            <a:off x="4686361" y="1219200"/>
            <a:ext cx="1600200" cy="656718"/>
          </a:xfrm>
          <a:prstGeom prst="rect">
            <a:avLst/>
          </a:prstGeom>
          <a:noFill/>
        </p:spPr>
        <p:txBody>
          <a:bodyPr wrap="square" rtlCol="0">
            <a:spAutoFit/>
          </a:bodyPr>
          <a:lstStyle/>
          <a:p>
            <a:pPr>
              <a:lnSpc>
                <a:spcPct val="150000"/>
              </a:lnSpc>
            </a:pPr>
            <a:r>
              <a:rPr lang="en-US" sz="2800" dirty="0">
                <a:solidFill>
                  <a:prstClr val="black"/>
                </a:solidFill>
                <a:latin typeface="Century Gothic"/>
              </a:rPr>
              <a:t>3SAT</a:t>
            </a:r>
          </a:p>
        </p:txBody>
      </p:sp>
      <p:sp>
        <p:nvSpPr>
          <p:cNvPr id="59" name="Oval 58">
            <a:extLst>
              <a:ext uri="{FF2B5EF4-FFF2-40B4-BE49-F238E27FC236}">
                <a16:creationId xmlns:a16="http://schemas.microsoft.com/office/drawing/2014/main" id="{C190747A-51A2-2C47-BCDC-723B91D93A6E}"/>
              </a:ext>
            </a:extLst>
          </p:cNvPr>
          <p:cNvSpPr/>
          <p:nvPr/>
        </p:nvSpPr>
        <p:spPr>
          <a:xfrm>
            <a:off x="4514911" y="1571118"/>
            <a:ext cx="114300" cy="102873"/>
          </a:xfrm>
          <a:prstGeom prst="ellipse">
            <a:avLst/>
          </a:prstGeom>
          <a:solidFill>
            <a:srgbClr val="7030A0"/>
          </a:solidFill>
          <a:ln w="25400" cap="flat" cmpd="sng" algn="ctr">
            <a:solidFill>
              <a:srgbClr val="7030A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60" name="Oval 59">
            <a:extLst>
              <a:ext uri="{FF2B5EF4-FFF2-40B4-BE49-F238E27FC236}">
                <a16:creationId xmlns:a16="http://schemas.microsoft.com/office/drawing/2014/main" id="{E6796B7B-DA12-0549-9AD1-19C10BE245DB}"/>
              </a:ext>
            </a:extLst>
          </p:cNvPr>
          <p:cNvSpPr/>
          <p:nvPr/>
        </p:nvSpPr>
        <p:spPr>
          <a:xfrm>
            <a:off x="2301709" y="2057400"/>
            <a:ext cx="4540704" cy="4038600"/>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61" name="TextBox 60">
            <a:extLst>
              <a:ext uri="{FF2B5EF4-FFF2-40B4-BE49-F238E27FC236}">
                <a16:creationId xmlns:a16="http://schemas.microsoft.com/office/drawing/2014/main" id="{BE60E0CD-B490-7B40-848B-7BBD61784371}"/>
              </a:ext>
            </a:extLst>
          </p:cNvPr>
          <p:cNvSpPr txBox="1"/>
          <p:nvPr/>
        </p:nvSpPr>
        <p:spPr>
          <a:xfrm>
            <a:off x="3771960" y="2159000"/>
            <a:ext cx="1600200" cy="655308"/>
          </a:xfrm>
          <a:prstGeom prst="rect">
            <a:avLst/>
          </a:prstGeom>
          <a:noFill/>
        </p:spPr>
        <p:txBody>
          <a:bodyPr wrap="square" rtlCol="0">
            <a:spAutoFit/>
          </a:bodyPr>
          <a:lstStyle/>
          <a:p>
            <a:pPr algn="ctr">
              <a:lnSpc>
                <a:spcPct val="150000"/>
              </a:lnSpc>
            </a:pPr>
            <a:r>
              <a:rPr lang="en-US" sz="2800" b="1" dirty="0">
                <a:solidFill>
                  <a:prstClr val="black"/>
                </a:solidFill>
                <a:latin typeface="Century Gothic"/>
              </a:rPr>
              <a:t>PPAD</a:t>
            </a:r>
          </a:p>
        </p:txBody>
      </p:sp>
      <p:sp>
        <p:nvSpPr>
          <p:cNvPr id="62" name="TextBox 61">
            <a:extLst>
              <a:ext uri="{FF2B5EF4-FFF2-40B4-BE49-F238E27FC236}">
                <a16:creationId xmlns:a16="http://schemas.microsoft.com/office/drawing/2014/main" id="{B81E2662-28BE-DF41-AEE9-24B5ED20DBC1}"/>
              </a:ext>
            </a:extLst>
          </p:cNvPr>
          <p:cNvSpPr txBox="1"/>
          <p:nvPr/>
        </p:nvSpPr>
        <p:spPr>
          <a:xfrm>
            <a:off x="5276850" y="3458082"/>
            <a:ext cx="1600200" cy="656718"/>
          </a:xfrm>
          <a:prstGeom prst="rect">
            <a:avLst/>
          </a:prstGeom>
          <a:noFill/>
        </p:spPr>
        <p:txBody>
          <a:bodyPr wrap="square" rtlCol="0">
            <a:spAutoFit/>
          </a:bodyPr>
          <a:lstStyle/>
          <a:p>
            <a:pPr>
              <a:lnSpc>
                <a:spcPct val="150000"/>
              </a:lnSpc>
            </a:pPr>
            <a:r>
              <a:rPr lang="en-US" sz="2800" dirty="0">
                <a:solidFill>
                  <a:prstClr val="black"/>
                </a:solidFill>
                <a:latin typeface="Century Gothic"/>
              </a:rPr>
              <a:t>NASH</a:t>
            </a:r>
          </a:p>
        </p:txBody>
      </p:sp>
      <p:sp>
        <p:nvSpPr>
          <p:cNvPr id="63" name="Oval 62">
            <a:extLst>
              <a:ext uri="{FF2B5EF4-FFF2-40B4-BE49-F238E27FC236}">
                <a16:creationId xmlns:a16="http://schemas.microsoft.com/office/drawing/2014/main" id="{AE00F087-5D3E-714E-B88E-915CCA4FE11E}"/>
              </a:ext>
            </a:extLst>
          </p:cNvPr>
          <p:cNvSpPr/>
          <p:nvPr/>
        </p:nvSpPr>
        <p:spPr>
          <a:xfrm>
            <a:off x="5105400" y="3810000"/>
            <a:ext cx="114300" cy="102873"/>
          </a:xfrm>
          <a:prstGeom prst="ellipse">
            <a:avLst/>
          </a:prstGeom>
          <a:solidFill>
            <a:srgbClr val="7030A0"/>
          </a:solidFill>
          <a:ln w="25400" cap="flat" cmpd="sng" algn="ctr">
            <a:solidFill>
              <a:srgbClr val="7030A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64" name="TextBox 63">
            <a:extLst>
              <a:ext uri="{FF2B5EF4-FFF2-40B4-BE49-F238E27FC236}">
                <a16:creationId xmlns:a16="http://schemas.microsoft.com/office/drawing/2014/main" id="{E7BA063C-D1F9-0543-AE1B-4B416E7509DA}"/>
              </a:ext>
            </a:extLst>
          </p:cNvPr>
          <p:cNvSpPr txBox="1"/>
          <p:nvPr/>
        </p:nvSpPr>
        <p:spPr>
          <a:xfrm>
            <a:off x="4686361" y="2619882"/>
            <a:ext cx="1600200" cy="656718"/>
          </a:xfrm>
          <a:prstGeom prst="rect">
            <a:avLst/>
          </a:prstGeom>
          <a:noFill/>
        </p:spPr>
        <p:txBody>
          <a:bodyPr wrap="square" rtlCol="0">
            <a:spAutoFit/>
          </a:bodyPr>
          <a:lstStyle/>
          <a:p>
            <a:pPr>
              <a:lnSpc>
                <a:spcPct val="150000"/>
              </a:lnSpc>
            </a:pPr>
            <a:r>
              <a:rPr lang="en-US" sz="2800" dirty="0">
                <a:solidFill>
                  <a:prstClr val="black"/>
                </a:solidFill>
                <a:latin typeface="Century Gothic"/>
              </a:rPr>
              <a:t>EOL</a:t>
            </a:r>
          </a:p>
        </p:txBody>
      </p:sp>
      <p:sp>
        <p:nvSpPr>
          <p:cNvPr id="65" name="Oval 64">
            <a:extLst>
              <a:ext uri="{FF2B5EF4-FFF2-40B4-BE49-F238E27FC236}">
                <a16:creationId xmlns:a16="http://schemas.microsoft.com/office/drawing/2014/main" id="{2F23388A-D033-7549-BDF2-93983D3A1FC0}"/>
              </a:ext>
            </a:extLst>
          </p:cNvPr>
          <p:cNvSpPr/>
          <p:nvPr/>
        </p:nvSpPr>
        <p:spPr>
          <a:xfrm>
            <a:off x="4518540" y="2945127"/>
            <a:ext cx="114300" cy="102873"/>
          </a:xfrm>
          <a:prstGeom prst="ellipse">
            <a:avLst/>
          </a:prstGeom>
          <a:solidFill>
            <a:srgbClr val="7030A0"/>
          </a:solidFill>
          <a:ln w="25400" cap="flat" cmpd="sng" algn="ctr">
            <a:solidFill>
              <a:srgbClr val="7030A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cxnSp>
        <p:nvCxnSpPr>
          <p:cNvPr id="70" name="Straight Connector 69">
            <a:extLst>
              <a:ext uri="{FF2B5EF4-FFF2-40B4-BE49-F238E27FC236}">
                <a16:creationId xmlns:a16="http://schemas.microsoft.com/office/drawing/2014/main" id="{CCB7BE68-ED6F-624C-A649-215E2ACDCB03}"/>
              </a:ext>
            </a:extLst>
          </p:cNvPr>
          <p:cNvCxnSpPr/>
          <p:nvPr/>
        </p:nvCxnSpPr>
        <p:spPr>
          <a:xfrm>
            <a:off x="-25282" y="1908575"/>
            <a:ext cx="9169282" cy="0"/>
          </a:xfrm>
          <a:prstGeom prst="line">
            <a:avLst/>
          </a:prstGeom>
          <a:noFill/>
          <a:ln w="76200" cap="flat" cmpd="sng" algn="ctr">
            <a:solidFill>
              <a:srgbClr val="FF0000"/>
            </a:solidFill>
            <a:prstDash val="solid"/>
          </a:ln>
          <a:effectLst/>
        </p:spPr>
      </p:cxnSp>
      <p:sp>
        <p:nvSpPr>
          <p:cNvPr id="71" name="TextBox 70">
            <a:extLst>
              <a:ext uri="{FF2B5EF4-FFF2-40B4-BE49-F238E27FC236}">
                <a16:creationId xmlns:a16="http://schemas.microsoft.com/office/drawing/2014/main" id="{C3704516-385E-E54C-9F91-A4EED9724186}"/>
              </a:ext>
            </a:extLst>
          </p:cNvPr>
          <p:cNvSpPr txBox="1"/>
          <p:nvPr/>
        </p:nvSpPr>
        <p:spPr>
          <a:xfrm>
            <a:off x="781050" y="2438400"/>
            <a:ext cx="2038350" cy="461665"/>
          </a:xfrm>
          <a:prstGeom prst="rect">
            <a:avLst/>
          </a:prstGeom>
          <a:noFill/>
        </p:spPr>
        <p:txBody>
          <a:bodyPr wrap="square" rtlCol="0">
            <a:spAutoFit/>
          </a:bodyPr>
          <a:lstStyle/>
          <a:p>
            <a:r>
              <a:rPr lang="en-US" sz="2400" dirty="0">
                <a:solidFill>
                  <a:prstClr val="black"/>
                </a:solidFill>
                <a:latin typeface="Century Gothic"/>
              </a:rPr>
              <a:t>FACTORING</a:t>
            </a:r>
          </a:p>
        </p:txBody>
      </p:sp>
      <p:sp>
        <p:nvSpPr>
          <p:cNvPr id="72" name="Oval 71">
            <a:extLst>
              <a:ext uri="{FF2B5EF4-FFF2-40B4-BE49-F238E27FC236}">
                <a16:creationId xmlns:a16="http://schemas.microsoft.com/office/drawing/2014/main" id="{D1F9547E-9C46-9449-9FDA-87E671C4D1AD}"/>
              </a:ext>
            </a:extLst>
          </p:cNvPr>
          <p:cNvSpPr/>
          <p:nvPr/>
        </p:nvSpPr>
        <p:spPr>
          <a:xfrm>
            <a:off x="609600" y="2618183"/>
            <a:ext cx="114300" cy="102873"/>
          </a:xfrm>
          <a:prstGeom prst="ellipse">
            <a:avLst/>
          </a:prstGeom>
          <a:solidFill>
            <a:srgbClr val="7030A0"/>
          </a:solidFill>
          <a:ln w="25400" cap="flat" cmpd="sng" algn="ctr">
            <a:solidFill>
              <a:srgbClr val="7030A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73" name="TextBox 72">
            <a:extLst>
              <a:ext uri="{FF2B5EF4-FFF2-40B4-BE49-F238E27FC236}">
                <a16:creationId xmlns:a16="http://schemas.microsoft.com/office/drawing/2014/main" id="{53440CC0-ACE4-E64E-9BAA-8280C5B9D8A9}"/>
              </a:ext>
            </a:extLst>
          </p:cNvPr>
          <p:cNvSpPr txBox="1"/>
          <p:nvPr/>
        </p:nvSpPr>
        <p:spPr>
          <a:xfrm>
            <a:off x="781050" y="2826740"/>
            <a:ext cx="2038350" cy="461665"/>
          </a:xfrm>
          <a:prstGeom prst="rect">
            <a:avLst/>
          </a:prstGeom>
          <a:noFill/>
        </p:spPr>
        <p:txBody>
          <a:bodyPr wrap="square" rtlCol="0">
            <a:spAutoFit/>
          </a:bodyPr>
          <a:lstStyle/>
          <a:p>
            <a:r>
              <a:rPr lang="en-US" sz="2400" dirty="0">
                <a:solidFill>
                  <a:prstClr val="black"/>
                </a:solidFill>
                <a:latin typeface="Century Gothic"/>
              </a:rPr>
              <a:t>DLOG</a:t>
            </a:r>
          </a:p>
        </p:txBody>
      </p:sp>
      <p:sp>
        <p:nvSpPr>
          <p:cNvPr id="74" name="Oval 73">
            <a:extLst>
              <a:ext uri="{FF2B5EF4-FFF2-40B4-BE49-F238E27FC236}">
                <a16:creationId xmlns:a16="http://schemas.microsoft.com/office/drawing/2014/main" id="{829662CF-F6AB-0242-8DDB-C2B4D5BCF6C6}"/>
              </a:ext>
            </a:extLst>
          </p:cNvPr>
          <p:cNvSpPr/>
          <p:nvPr/>
        </p:nvSpPr>
        <p:spPr>
          <a:xfrm>
            <a:off x="609600" y="2999183"/>
            <a:ext cx="114300" cy="102873"/>
          </a:xfrm>
          <a:prstGeom prst="ellipse">
            <a:avLst/>
          </a:prstGeom>
          <a:solidFill>
            <a:srgbClr val="7030A0"/>
          </a:solidFill>
          <a:ln w="25400" cap="flat" cmpd="sng" algn="ctr">
            <a:solidFill>
              <a:srgbClr val="7030A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75" name="TextBox 74">
            <a:extLst>
              <a:ext uri="{FF2B5EF4-FFF2-40B4-BE49-F238E27FC236}">
                <a16:creationId xmlns:a16="http://schemas.microsoft.com/office/drawing/2014/main" id="{6DAB9D59-06CD-964C-8931-04645BD9D21B}"/>
              </a:ext>
            </a:extLst>
          </p:cNvPr>
          <p:cNvSpPr txBox="1"/>
          <p:nvPr/>
        </p:nvSpPr>
        <p:spPr>
          <a:xfrm>
            <a:off x="781050" y="3195935"/>
            <a:ext cx="2038350" cy="461665"/>
          </a:xfrm>
          <a:prstGeom prst="rect">
            <a:avLst/>
          </a:prstGeom>
          <a:noFill/>
        </p:spPr>
        <p:txBody>
          <a:bodyPr wrap="square" rtlCol="0">
            <a:spAutoFit/>
          </a:bodyPr>
          <a:lstStyle/>
          <a:p>
            <a:r>
              <a:rPr lang="en-US" sz="2400" dirty="0">
                <a:solidFill>
                  <a:prstClr val="black"/>
                </a:solidFill>
                <a:latin typeface="Century Gothic"/>
              </a:rPr>
              <a:t>LWE</a:t>
            </a:r>
          </a:p>
        </p:txBody>
      </p:sp>
      <p:sp>
        <p:nvSpPr>
          <p:cNvPr id="76" name="Oval 75">
            <a:extLst>
              <a:ext uri="{FF2B5EF4-FFF2-40B4-BE49-F238E27FC236}">
                <a16:creationId xmlns:a16="http://schemas.microsoft.com/office/drawing/2014/main" id="{F571D118-66B9-1E4F-BB3B-73549E55D938}"/>
              </a:ext>
            </a:extLst>
          </p:cNvPr>
          <p:cNvSpPr/>
          <p:nvPr/>
        </p:nvSpPr>
        <p:spPr>
          <a:xfrm>
            <a:off x="609600" y="3368378"/>
            <a:ext cx="114300" cy="102873"/>
          </a:xfrm>
          <a:prstGeom prst="ellipse">
            <a:avLst/>
          </a:prstGeom>
          <a:solidFill>
            <a:srgbClr val="7030A0"/>
          </a:solidFill>
          <a:ln w="25400" cap="flat" cmpd="sng" algn="ctr">
            <a:solidFill>
              <a:srgbClr val="7030A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cxnSp>
        <p:nvCxnSpPr>
          <p:cNvPr id="77" name="Straight Arrow Connector 76">
            <a:extLst>
              <a:ext uri="{FF2B5EF4-FFF2-40B4-BE49-F238E27FC236}">
                <a16:creationId xmlns:a16="http://schemas.microsoft.com/office/drawing/2014/main" id="{2D6FFCD5-F052-2048-B3E3-6C7E62716BC6}"/>
              </a:ext>
            </a:extLst>
          </p:cNvPr>
          <p:cNvCxnSpPr>
            <a:endCxn id="65" idx="2"/>
          </p:cNvCxnSpPr>
          <p:nvPr/>
        </p:nvCxnSpPr>
        <p:spPr>
          <a:xfrm>
            <a:off x="2057400" y="2981372"/>
            <a:ext cx="2461140" cy="15192"/>
          </a:xfrm>
          <a:prstGeom prst="straightConnector1">
            <a:avLst/>
          </a:prstGeom>
          <a:noFill/>
          <a:ln w="57150" cap="flat" cmpd="sng" algn="ctr">
            <a:solidFill>
              <a:srgbClr val="FF9933"/>
            </a:solidFill>
            <a:prstDash val="sysDash"/>
            <a:headEnd type="none" w="med" len="med"/>
            <a:tailEnd type="arrow" w="med" len="med"/>
          </a:ln>
          <a:effectLst/>
        </p:spPr>
      </p:cxnSp>
      <p:sp>
        <p:nvSpPr>
          <p:cNvPr id="78" name="TextBox 77">
            <a:extLst>
              <a:ext uri="{FF2B5EF4-FFF2-40B4-BE49-F238E27FC236}">
                <a16:creationId xmlns:a16="http://schemas.microsoft.com/office/drawing/2014/main" id="{EE141C9B-2712-714D-8E99-C364746D1975}"/>
              </a:ext>
            </a:extLst>
          </p:cNvPr>
          <p:cNvSpPr txBox="1"/>
          <p:nvPr/>
        </p:nvSpPr>
        <p:spPr>
          <a:xfrm>
            <a:off x="3200400" y="2438400"/>
            <a:ext cx="609600" cy="584775"/>
          </a:xfrm>
          <a:prstGeom prst="rect">
            <a:avLst/>
          </a:prstGeom>
          <a:noFill/>
        </p:spPr>
        <p:txBody>
          <a:bodyPr wrap="square" rtlCol="0">
            <a:spAutoFit/>
          </a:bodyPr>
          <a:lstStyle/>
          <a:p>
            <a:r>
              <a:rPr lang="en-US" sz="3200" b="1" dirty="0">
                <a:solidFill>
                  <a:srgbClr val="FF9933"/>
                </a:solidFill>
                <a:latin typeface="Century Gothic"/>
              </a:rPr>
              <a:t>?</a:t>
            </a:r>
            <a:endParaRPr lang="en-US" b="1" dirty="0">
              <a:solidFill>
                <a:srgbClr val="FF9933"/>
              </a:solidFill>
              <a:latin typeface="Century Gothic"/>
            </a:endParaRPr>
          </a:p>
        </p:txBody>
      </p:sp>
      <p:sp>
        <p:nvSpPr>
          <p:cNvPr id="79" name="TextBox 78">
            <a:extLst>
              <a:ext uri="{FF2B5EF4-FFF2-40B4-BE49-F238E27FC236}">
                <a16:creationId xmlns:a16="http://schemas.microsoft.com/office/drawing/2014/main" id="{33D9773B-6A96-EA4E-8DE6-2A5096E7B650}"/>
              </a:ext>
            </a:extLst>
          </p:cNvPr>
          <p:cNvSpPr txBox="1"/>
          <p:nvPr/>
        </p:nvSpPr>
        <p:spPr>
          <a:xfrm>
            <a:off x="1085850" y="2057400"/>
            <a:ext cx="2038350" cy="461665"/>
          </a:xfrm>
          <a:prstGeom prst="rect">
            <a:avLst/>
          </a:prstGeom>
          <a:noFill/>
        </p:spPr>
        <p:txBody>
          <a:bodyPr wrap="square" rtlCol="0">
            <a:spAutoFit/>
          </a:bodyPr>
          <a:lstStyle/>
          <a:p>
            <a:r>
              <a:rPr lang="en-US" sz="2400" b="1" dirty="0">
                <a:solidFill>
                  <a:prstClr val="black"/>
                </a:solidFill>
                <a:latin typeface="Century Gothic"/>
              </a:rPr>
              <a:t>Crypto:</a:t>
            </a:r>
          </a:p>
        </p:txBody>
      </p:sp>
      <p:sp>
        <p:nvSpPr>
          <p:cNvPr id="82" name="Rounded Rectangle 81">
            <a:extLst>
              <a:ext uri="{FF2B5EF4-FFF2-40B4-BE49-F238E27FC236}">
                <a16:creationId xmlns:a16="http://schemas.microsoft.com/office/drawing/2014/main" id="{5DBDCDC7-4344-B543-BBC3-FA081C2CAE09}"/>
              </a:ext>
            </a:extLst>
          </p:cNvPr>
          <p:cNvSpPr/>
          <p:nvPr/>
        </p:nvSpPr>
        <p:spPr>
          <a:xfrm>
            <a:off x="914400" y="5671053"/>
            <a:ext cx="7391400" cy="1142323"/>
          </a:xfrm>
          <a:prstGeom prst="roundRect">
            <a:avLst/>
          </a:prstGeom>
          <a:solidFill>
            <a:sysClr val="window" lastClr="FFFFFF"/>
          </a:solidFill>
          <a:ln w="25400" cap="flat" cmpd="sng" algn="ctr">
            <a:solidFill>
              <a:srgbClr val="93A29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DA937374-39AC-C842-8534-F47C6C59BDF8}"/>
                  </a:ext>
                </a:extLst>
              </p:cNvPr>
              <p:cNvSpPr txBox="1"/>
              <p:nvPr/>
            </p:nvSpPr>
            <p:spPr>
              <a:xfrm>
                <a:off x="-25282" y="5747253"/>
                <a:ext cx="9169282" cy="984885"/>
              </a:xfrm>
              <a:prstGeom prst="rect">
                <a:avLst/>
              </a:prstGeom>
              <a:noFill/>
            </p:spPr>
            <p:txBody>
              <a:bodyPr wrap="square" rtlCol="0">
                <a:spAutoFit/>
              </a:bodyPr>
              <a:lstStyle/>
              <a:p>
                <a:pPr algn="ctr"/>
                <a:r>
                  <a:rPr lang="en-US" sz="3000" b="1" dirty="0">
                    <a:solidFill>
                      <a:srgbClr val="FF0000"/>
                    </a:solidFill>
                    <a:latin typeface="Century Gothic"/>
                  </a:rPr>
                  <a:t>PPAD not NP-hard unless NP</a:t>
                </a:r>
                <a14:m>
                  <m:oMath xmlns:m="http://schemas.openxmlformats.org/officeDocument/2006/math">
                    <m:r>
                      <a:rPr lang="en-US" sz="3000" b="1" dirty="0">
                        <a:solidFill>
                          <a:srgbClr val="FF0000"/>
                        </a:solidFill>
                        <a:latin typeface="Cambria Math"/>
                      </a:rPr>
                      <m:t> =</m:t>
                    </m:r>
                  </m:oMath>
                </a14:m>
                <a:r>
                  <a:rPr lang="en-US" sz="3000" b="1" dirty="0">
                    <a:solidFill>
                      <a:srgbClr val="FF0000"/>
                    </a:solidFill>
                    <a:latin typeface="Century Gothic"/>
                  </a:rPr>
                  <a:t> coNP </a:t>
                </a:r>
              </a:p>
              <a:p>
                <a:pPr algn="ctr"/>
                <a:r>
                  <a:rPr lang="en-US" sz="2800" dirty="0">
                    <a:solidFill>
                      <a:prstClr val="black"/>
                    </a:solidFill>
                    <a:latin typeface="Century Gothic"/>
                  </a:rPr>
                  <a:t>[</a:t>
                </a:r>
                <a:r>
                  <a:rPr lang="en-US" sz="2800" dirty="0" err="1">
                    <a:solidFill>
                      <a:prstClr val="black"/>
                    </a:solidFill>
                    <a:latin typeface="Century Gothic"/>
                  </a:rPr>
                  <a:t>Megido</a:t>
                </a:r>
                <a:r>
                  <a:rPr lang="en-US" sz="2800" dirty="0">
                    <a:solidFill>
                      <a:prstClr val="black"/>
                    </a:solidFill>
                    <a:latin typeface="Century Gothic"/>
                  </a:rPr>
                  <a:t>-Papadimitriou 89]</a:t>
                </a:r>
              </a:p>
            </p:txBody>
          </p:sp>
        </mc:Choice>
        <mc:Fallback xmlns="">
          <p:sp>
            <p:nvSpPr>
              <p:cNvPr id="83" name="TextBox 82">
                <a:extLst>
                  <a:ext uri="{FF2B5EF4-FFF2-40B4-BE49-F238E27FC236}">
                    <a16:creationId xmlns:a16="http://schemas.microsoft.com/office/drawing/2014/main" id="{DA937374-39AC-C842-8534-F47C6C59BDF8}"/>
                  </a:ext>
                </a:extLst>
              </p:cNvPr>
              <p:cNvSpPr txBox="1">
                <a:spLocks noRot="1" noChangeAspect="1" noMove="1" noResize="1" noEditPoints="1" noAdjustHandles="1" noChangeArrowheads="1" noChangeShapeType="1" noTextEdit="1"/>
              </p:cNvSpPr>
              <p:nvPr/>
            </p:nvSpPr>
            <p:spPr>
              <a:xfrm>
                <a:off x="-25282" y="5747253"/>
                <a:ext cx="9169282" cy="984885"/>
              </a:xfrm>
              <a:prstGeom prst="rect">
                <a:avLst/>
              </a:prstGeom>
              <a:blipFill>
                <a:blip r:embed="rId3"/>
                <a:stretch>
                  <a:fillRect t="-7692" b="-15385"/>
                </a:stretch>
              </a:blipFill>
            </p:spPr>
            <p:txBody>
              <a:bodyPr/>
              <a:lstStyle/>
              <a:p>
                <a:r>
                  <a:rPr lang="en-US">
                    <a:noFill/>
                  </a:rPr>
                  <a:t> </a:t>
                </a:r>
              </a:p>
            </p:txBody>
          </p:sp>
        </mc:Fallback>
      </mc:AlternateContent>
      <p:grpSp>
        <p:nvGrpSpPr>
          <p:cNvPr id="85" name="Group 84">
            <a:extLst>
              <a:ext uri="{FF2B5EF4-FFF2-40B4-BE49-F238E27FC236}">
                <a16:creationId xmlns:a16="http://schemas.microsoft.com/office/drawing/2014/main" id="{8FAE328D-6753-7F4C-A971-B89B9DBE6586}"/>
              </a:ext>
            </a:extLst>
          </p:cNvPr>
          <p:cNvGrpSpPr/>
          <p:nvPr/>
        </p:nvGrpSpPr>
        <p:grpSpPr>
          <a:xfrm>
            <a:off x="-124272" y="5085184"/>
            <a:ext cx="9448800" cy="1441343"/>
            <a:chOff x="-124272" y="1268760"/>
            <a:chExt cx="9448800" cy="1441343"/>
          </a:xfrm>
        </p:grpSpPr>
        <p:sp>
          <p:nvSpPr>
            <p:cNvPr id="86" name="Rectangle 85">
              <a:extLst>
                <a:ext uri="{FF2B5EF4-FFF2-40B4-BE49-F238E27FC236}">
                  <a16:creationId xmlns:a16="http://schemas.microsoft.com/office/drawing/2014/main" id="{6D73F6CA-8B65-5840-B1BB-4C3E8128E72B}"/>
                </a:ext>
              </a:extLst>
            </p:cNvPr>
            <p:cNvSpPr/>
            <p:nvPr/>
          </p:nvSpPr>
          <p:spPr>
            <a:xfrm>
              <a:off x="-124272" y="1268760"/>
              <a:ext cx="9448800" cy="144134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266AF1B5-3BC6-9A4D-9B60-6198622A01BB}"/>
                </a:ext>
              </a:extLst>
            </p:cNvPr>
            <p:cNvSpPr txBox="1"/>
            <p:nvPr/>
          </p:nvSpPr>
          <p:spPr>
            <a:xfrm>
              <a:off x="395536" y="1393612"/>
              <a:ext cx="8703236" cy="1261884"/>
            </a:xfrm>
            <a:prstGeom prst="rect">
              <a:avLst/>
            </a:prstGeom>
            <a:noFill/>
          </p:spPr>
          <p:txBody>
            <a:bodyPr wrap="square" rtlCol="0">
              <a:spAutoFit/>
            </a:bodyPr>
            <a:lstStyle/>
            <a:p>
              <a:r>
                <a:rPr lang="en-US" sz="2800" b="1" dirty="0">
                  <a:solidFill>
                    <a:srgbClr val="FF0000"/>
                  </a:solidFill>
                  <a:latin typeface="Courier New" panose="02070309020205020404" pitchFamily="49" charset="0"/>
                  <a:cs typeface="Courier New" panose="02070309020205020404" pitchFamily="49" charset="0"/>
                </a:rPr>
                <a:t>THEOREM </a:t>
              </a:r>
              <a:r>
                <a:rPr lang="en-US" b="1" dirty="0">
                  <a:cs typeface="Courier New" panose="02070309020205020404" pitchFamily="49" charset="0"/>
                </a:rPr>
                <a:t>[Bitansky-Paneth-Rosen’15]</a:t>
              </a:r>
              <a:r>
                <a:rPr lang="en-US" b="1" dirty="0"/>
                <a:t> </a:t>
              </a:r>
              <a:br>
                <a:rPr lang="en-US" sz="2800" b="1" dirty="0"/>
              </a:br>
              <a:r>
                <a:rPr lang="en-US" sz="2800" b="1" dirty="0"/>
                <a:t>If IO and OWF exist, END-of-LINE is (average-case) hard.</a:t>
              </a:r>
            </a:p>
            <a:p>
              <a:r>
                <a:rPr lang="en-US" dirty="0"/>
                <a:t>(Previously Abbott-Kane-Valiant’05 from Super-VBB) </a:t>
              </a:r>
            </a:p>
          </p:txBody>
        </p:sp>
      </p:grpSp>
    </p:spTree>
    <p:extLst>
      <p:ext uri="{BB962C8B-B14F-4D97-AF65-F5344CB8AC3E}">
        <p14:creationId xmlns:p14="http://schemas.microsoft.com/office/powerpoint/2010/main" val="35645540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83"/>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85"/>
                                        </p:tgtEl>
                                        <p:attrNameLst>
                                          <p:attrName>style.visibility</p:attrName>
                                        </p:attrNameLst>
                                      </p:cBhvr>
                                      <p:to>
                                        <p:strVal val="visible"/>
                                      </p:to>
                                    </p:set>
                                    <p:animEffect transition="in" filter="blinds(horizontal)">
                                      <p:cBhvr>
                                        <p:cTn id="41"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animBg="1"/>
      <p:bldP spid="73" grpId="0"/>
      <p:bldP spid="74" grpId="0" animBg="1"/>
      <p:bldP spid="75" grpId="0"/>
      <p:bldP spid="76" grpId="0" animBg="1"/>
      <p:bldP spid="78" grpId="0"/>
      <p:bldP spid="79" grpId="0"/>
      <p:bldP spid="82" grpId="0" animBg="1"/>
      <p:bldP spid="82" grpId="1" animBg="1"/>
      <p:bldP spid="83" grpId="0"/>
      <p:bldP spid="8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95536" y="1147485"/>
            <a:ext cx="4032448" cy="4606917"/>
            <a:chOff x="179512" y="1867565"/>
            <a:chExt cx="4032448" cy="4606917"/>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2155597"/>
              <a:ext cx="3445887" cy="4318885"/>
            </a:xfrm>
            <a:prstGeom prst="rect">
              <a:avLst/>
            </a:prstGeom>
          </p:spPr>
        </p:pic>
        <p:sp>
          <p:nvSpPr>
            <p:cNvPr id="2" name="Rectangle 1"/>
            <p:cNvSpPr/>
            <p:nvPr/>
          </p:nvSpPr>
          <p:spPr>
            <a:xfrm>
              <a:off x="179512" y="1939573"/>
              <a:ext cx="4032448" cy="44644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3"/>
            <p:cNvSpPr>
              <a:spLocks noChangeArrowheads="1"/>
            </p:cNvSpPr>
            <p:nvPr/>
          </p:nvSpPr>
          <p:spPr bwMode="auto">
            <a:xfrm>
              <a:off x="3059832" y="1867565"/>
              <a:ext cx="1152128" cy="454789"/>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600" dirty="0">
                  <a:solidFill>
                    <a:schemeClr val="accent1">
                      <a:lumMod val="50000"/>
                    </a:schemeClr>
                  </a:solidFill>
                  <a:latin typeface="Arial"/>
                  <a:cs typeface="Arial"/>
                </a:rPr>
                <a:t>Program 1</a:t>
              </a:r>
              <a:endParaRPr lang="en-US" sz="1600" b="1" dirty="0">
                <a:solidFill>
                  <a:schemeClr val="accent1">
                    <a:lumMod val="50000"/>
                  </a:schemeClr>
                </a:solidFill>
                <a:latin typeface="Arial"/>
                <a:cs typeface="Arial"/>
              </a:endParaRPr>
            </a:p>
          </p:txBody>
        </p:sp>
      </p:grpSp>
      <p:grpSp>
        <p:nvGrpSpPr>
          <p:cNvPr id="12" name="Group 11"/>
          <p:cNvGrpSpPr/>
          <p:nvPr/>
        </p:nvGrpSpPr>
        <p:grpSpPr>
          <a:xfrm>
            <a:off x="4788024" y="1147485"/>
            <a:ext cx="4248472" cy="4536504"/>
            <a:chOff x="4572000" y="1867565"/>
            <a:chExt cx="4248472" cy="4536504"/>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9860" y="2663942"/>
              <a:ext cx="3879550" cy="3380087"/>
            </a:xfrm>
            <a:prstGeom prst="rect">
              <a:avLst/>
            </a:prstGeom>
          </p:spPr>
        </p:pic>
        <p:sp>
          <p:nvSpPr>
            <p:cNvPr id="7" name="Rectangle 6"/>
            <p:cNvSpPr/>
            <p:nvPr/>
          </p:nvSpPr>
          <p:spPr>
            <a:xfrm>
              <a:off x="4572000" y="1939573"/>
              <a:ext cx="4032448" cy="44644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3"/>
            <p:cNvSpPr>
              <a:spLocks noChangeArrowheads="1"/>
            </p:cNvSpPr>
            <p:nvPr/>
          </p:nvSpPr>
          <p:spPr bwMode="auto">
            <a:xfrm>
              <a:off x="7460704" y="1867565"/>
              <a:ext cx="1359768" cy="454789"/>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600" dirty="0">
                  <a:solidFill>
                    <a:schemeClr val="accent1">
                      <a:lumMod val="50000"/>
                    </a:schemeClr>
                  </a:solidFill>
                  <a:latin typeface="Arial"/>
                  <a:cs typeface="Arial"/>
                </a:rPr>
                <a:t>Program 2</a:t>
              </a:r>
              <a:endParaRPr lang="en-US" sz="1600" b="1" dirty="0">
                <a:solidFill>
                  <a:schemeClr val="accent1">
                    <a:lumMod val="50000"/>
                  </a:schemeClr>
                </a:solidFill>
                <a:latin typeface="Arial"/>
                <a:cs typeface="Arial"/>
              </a:endParaRPr>
            </a:p>
          </p:txBody>
        </p:sp>
      </p:grpSp>
      <p:sp>
        <p:nvSpPr>
          <p:cNvPr id="10" name="Rectangle 23"/>
          <p:cNvSpPr>
            <a:spLocks noChangeArrowheads="1"/>
          </p:cNvSpPr>
          <p:nvPr/>
        </p:nvSpPr>
        <p:spPr bwMode="auto">
          <a:xfrm>
            <a:off x="395536" y="6358587"/>
            <a:ext cx="3736032" cy="454789"/>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000" dirty="0">
                <a:solidFill>
                  <a:schemeClr val="accent1">
                    <a:lumMod val="50000"/>
                  </a:schemeClr>
                </a:solidFill>
                <a:latin typeface="Arial"/>
                <a:cs typeface="Arial"/>
              </a:rPr>
              <a:t>Courtesy: IOCCC/Omer P. </a:t>
            </a:r>
            <a:endParaRPr lang="en-US" sz="1000" b="1" dirty="0">
              <a:solidFill>
                <a:schemeClr val="accent1">
                  <a:lumMod val="50000"/>
                </a:schemeClr>
              </a:solidFill>
              <a:latin typeface="Arial"/>
              <a:cs typeface="Arial"/>
            </a:endParaRPr>
          </a:p>
        </p:txBody>
      </p:sp>
      <p:sp>
        <p:nvSpPr>
          <p:cNvPr id="14" name="Rectangle 23"/>
          <p:cNvSpPr>
            <a:spLocks noChangeArrowheads="1"/>
          </p:cNvSpPr>
          <p:nvPr/>
        </p:nvSpPr>
        <p:spPr bwMode="auto">
          <a:xfrm flipV="1">
            <a:off x="4427984" y="6309320"/>
            <a:ext cx="4429624" cy="409307"/>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800" b="1" u="sng" dirty="0">
                <a:solidFill>
                  <a:srgbClr val="FF0000"/>
                </a:solidFill>
                <a:latin typeface="Courier New" panose="02070309020205020404" pitchFamily="49" charset="0"/>
                <a:cs typeface="Courier New" panose="02070309020205020404" pitchFamily="49" charset="0"/>
              </a:rPr>
              <a:t>Answer: Run me!</a:t>
            </a:r>
          </a:p>
        </p:txBody>
      </p:sp>
    </p:spTree>
    <p:extLst>
      <p:ext uri="{BB962C8B-B14F-4D97-AF65-F5344CB8AC3E}">
        <p14:creationId xmlns:p14="http://schemas.microsoft.com/office/powerpoint/2010/main" val="10706762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a:spLocks noGrp="1"/>
          </p:cNvSpPr>
          <p:nvPr>
            <p:ph type="subTitle" idx="1"/>
          </p:nvPr>
        </p:nvSpPr>
        <p:spPr>
          <a:xfrm>
            <a:off x="251520" y="266547"/>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Constructing the Hard EOL Instance</a:t>
            </a:r>
          </a:p>
        </p:txBody>
      </p:sp>
      <p:sp>
        <p:nvSpPr>
          <p:cNvPr id="3" name="Rectangle 23">
            <a:extLst>
              <a:ext uri="{FF2B5EF4-FFF2-40B4-BE49-F238E27FC236}">
                <a16:creationId xmlns:a16="http://schemas.microsoft.com/office/drawing/2014/main" id="{6472D06B-D8C8-C644-B2FE-DB14CE10B782}"/>
              </a:ext>
            </a:extLst>
          </p:cNvPr>
          <p:cNvSpPr>
            <a:spLocks noChangeArrowheads="1"/>
          </p:cNvSpPr>
          <p:nvPr/>
        </p:nvSpPr>
        <p:spPr bwMode="auto">
          <a:xfrm>
            <a:off x="43880" y="6502603"/>
            <a:ext cx="3736032" cy="454789"/>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000" dirty="0">
                <a:solidFill>
                  <a:schemeClr val="accent1">
                    <a:lumMod val="50000"/>
                  </a:schemeClr>
                </a:solidFill>
                <a:latin typeface="Arial"/>
                <a:cs typeface="Arial"/>
              </a:rPr>
              <a:t>Slide Courtesy: Omer Paneth </a:t>
            </a:r>
            <a:endParaRPr lang="en-US" sz="1000" b="1" dirty="0">
              <a:solidFill>
                <a:schemeClr val="accent1">
                  <a:lumMod val="50000"/>
                </a:schemeClr>
              </a:solidFill>
              <a:latin typeface="Arial"/>
              <a:cs typeface="Aria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87DEC71-4725-8541-9D8A-00CECBD8D0BA}"/>
                  </a:ext>
                </a:extLst>
              </p:cNvPr>
              <p:cNvSpPr txBox="1"/>
              <p:nvPr/>
            </p:nvSpPr>
            <p:spPr>
              <a:xfrm>
                <a:off x="0" y="1981200"/>
                <a:ext cx="9144000" cy="753348"/>
              </a:xfrm>
              <a:prstGeom prst="rect">
                <a:avLst/>
              </a:prstGeom>
              <a:noFill/>
            </p:spPr>
            <p:txBody>
              <a:bodyPr wrap="square" rtlCol="0">
                <a:spAutoFit/>
              </a:bodyPr>
              <a:lstStyle/>
              <a:p>
                <a:pPr algn="ctr">
                  <a:lnSpc>
                    <a:spcPct val="150000"/>
                  </a:lnSpc>
                </a:pPr>
                <a:r>
                  <a:rPr lang="en-US" sz="3200" dirty="0"/>
                  <a:t>Using a pseudorandom </a:t>
                </a:r>
                <a:r>
                  <a:rPr lang="en-US" sz="3200" b="1" dirty="0"/>
                  <a:t>function</a:t>
                </a:r>
                <a:r>
                  <a:rPr lang="en-US" sz="3200" dirty="0"/>
                  <a:t>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a:rPr>
                          <m:t>𝑓</m:t>
                        </m:r>
                      </m:e>
                      <m:sub>
                        <m:r>
                          <a:rPr lang="en-US" sz="3200" b="0" i="1" smtClean="0">
                            <a:latin typeface="Cambria Math"/>
                          </a:rPr>
                          <m:t>𝑘</m:t>
                        </m:r>
                      </m:sub>
                    </m:sSub>
                  </m:oMath>
                </a14:m>
                <a:r>
                  <a:rPr lang="en-US" sz="3200" b="0" dirty="0"/>
                  <a:t>, construct a graph</a:t>
                </a:r>
              </a:p>
            </p:txBody>
          </p:sp>
        </mc:Choice>
        <mc:Fallback xmlns="">
          <p:sp>
            <p:nvSpPr>
              <p:cNvPr id="25" name="TextBox 24">
                <a:extLst>
                  <a:ext uri="{FF2B5EF4-FFF2-40B4-BE49-F238E27FC236}">
                    <a16:creationId xmlns:a16="http://schemas.microsoft.com/office/drawing/2014/main" id="{187DEC71-4725-8541-9D8A-00CECBD8D0BA}"/>
                  </a:ext>
                </a:extLst>
              </p:cNvPr>
              <p:cNvSpPr txBox="1">
                <a:spLocks noRot="1" noChangeAspect="1" noMove="1" noResize="1" noEditPoints="1" noAdjustHandles="1" noChangeArrowheads="1" noChangeShapeType="1" noTextEdit="1"/>
              </p:cNvSpPr>
              <p:nvPr/>
            </p:nvSpPr>
            <p:spPr>
              <a:xfrm>
                <a:off x="0" y="1981200"/>
                <a:ext cx="9144000" cy="753348"/>
              </a:xfrm>
              <a:prstGeom prst="rect">
                <a:avLst/>
              </a:prstGeom>
              <a:blipFill>
                <a:blip r:embed="rId3"/>
                <a:stretch>
                  <a:fillRect l="-972" r="-972" b="-23729"/>
                </a:stretch>
              </a:blipFill>
            </p:spPr>
            <p:txBody>
              <a:bodyPr/>
              <a:lstStyle/>
              <a:p>
                <a:r>
                  <a:rPr lang="en-US">
                    <a:noFill/>
                  </a:rPr>
                  <a:t> </a:t>
                </a:r>
              </a:p>
            </p:txBody>
          </p:sp>
        </mc:Fallback>
      </mc:AlternateContent>
      <p:sp>
        <p:nvSpPr>
          <p:cNvPr id="26" name="Oval 25">
            <a:extLst>
              <a:ext uri="{FF2B5EF4-FFF2-40B4-BE49-F238E27FC236}">
                <a16:creationId xmlns:a16="http://schemas.microsoft.com/office/drawing/2014/main" id="{4B54D2EE-7909-144A-9B81-AD311A39C241}"/>
              </a:ext>
            </a:extLst>
          </p:cNvPr>
          <p:cNvSpPr/>
          <p:nvPr/>
        </p:nvSpPr>
        <p:spPr>
          <a:xfrm>
            <a:off x="492909" y="3507011"/>
            <a:ext cx="297554" cy="2975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7" name="Straight Connector 26">
            <a:extLst>
              <a:ext uri="{FF2B5EF4-FFF2-40B4-BE49-F238E27FC236}">
                <a16:creationId xmlns:a16="http://schemas.microsoft.com/office/drawing/2014/main" id="{56B4316E-CA6A-4C45-9DAC-20C7C7B91E35}"/>
              </a:ext>
            </a:extLst>
          </p:cNvPr>
          <p:cNvCxnSpPr/>
          <p:nvPr/>
        </p:nvCxnSpPr>
        <p:spPr>
          <a:xfrm flipH="1">
            <a:off x="790463" y="3655788"/>
            <a:ext cx="69305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7D6CA08E-3D1F-F443-8D51-BC27E8B3AE02}"/>
              </a:ext>
            </a:extLst>
          </p:cNvPr>
          <p:cNvSpPr/>
          <p:nvPr/>
        </p:nvSpPr>
        <p:spPr>
          <a:xfrm>
            <a:off x="8355316" y="3507011"/>
            <a:ext cx="297554" cy="297554"/>
          </a:xfrm>
          <a:prstGeom prst="ellipse">
            <a:avLst/>
          </a:prstGeom>
          <a:pattFill prst="pct40">
            <a:fgClr>
              <a:srgbClr val="00B05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Connector 28">
            <a:extLst>
              <a:ext uri="{FF2B5EF4-FFF2-40B4-BE49-F238E27FC236}">
                <a16:creationId xmlns:a16="http://schemas.microsoft.com/office/drawing/2014/main" id="{45F14465-846F-064B-8558-645E52721955}"/>
              </a:ext>
            </a:extLst>
          </p:cNvPr>
          <p:cNvCxnSpPr/>
          <p:nvPr/>
        </p:nvCxnSpPr>
        <p:spPr>
          <a:xfrm flipH="1">
            <a:off x="7650263" y="3655788"/>
            <a:ext cx="705053"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724D6BCA-A9C0-4C44-A328-830A015C26A0}"/>
              </a:ext>
            </a:extLst>
          </p:cNvPr>
          <p:cNvSpPr/>
          <p:nvPr/>
        </p:nvSpPr>
        <p:spPr>
          <a:xfrm>
            <a:off x="4442075" y="3507011"/>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1" name="Straight Connector 30">
            <a:extLst>
              <a:ext uri="{FF2B5EF4-FFF2-40B4-BE49-F238E27FC236}">
                <a16:creationId xmlns:a16="http://schemas.microsoft.com/office/drawing/2014/main" id="{0B2E9DE3-51E5-6747-8CF3-D7BD0FF2F156}"/>
              </a:ext>
            </a:extLst>
          </p:cNvPr>
          <p:cNvCxnSpPr>
            <a:endCxn id="33" idx="6"/>
          </p:cNvCxnSpPr>
          <p:nvPr/>
        </p:nvCxnSpPr>
        <p:spPr>
          <a:xfrm flipH="1" flipV="1">
            <a:off x="3409747" y="3655788"/>
            <a:ext cx="1032328" cy="907"/>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DFF7F7B-434E-8448-A013-97C8C3C329C0}"/>
              </a:ext>
            </a:extLst>
          </p:cNvPr>
          <p:cNvSpPr txBox="1"/>
          <p:nvPr/>
        </p:nvSpPr>
        <p:spPr>
          <a:xfrm>
            <a:off x="2057400" y="3281345"/>
            <a:ext cx="555865" cy="523220"/>
          </a:xfrm>
          <a:prstGeom prst="rect">
            <a:avLst/>
          </a:prstGeom>
          <a:noFill/>
        </p:spPr>
        <p:txBody>
          <a:bodyPr wrap="square" rtlCol="0">
            <a:spAutoFit/>
          </a:bodyPr>
          <a:lstStyle/>
          <a:p>
            <a:r>
              <a:rPr lang="en-US" sz="2800" dirty="0"/>
              <a:t>…</a:t>
            </a:r>
          </a:p>
        </p:txBody>
      </p:sp>
      <p:sp>
        <p:nvSpPr>
          <p:cNvPr id="33" name="Oval 32">
            <a:extLst>
              <a:ext uri="{FF2B5EF4-FFF2-40B4-BE49-F238E27FC236}">
                <a16:creationId xmlns:a16="http://schemas.microsoft.com/office/drawing/2014/main" id="{8A0F9B32-ED1E-EB4D-B33A-6364C9733074}"/>
              </a:ext>
            </a:extLst>
          </p:cNvPr>
          <p:cNvSpPr/>
          <p:nvPr/>
        </p:nvSpPr>
        <p:spPr>
          <a:xfrm>
            <a:off x="3112193" y="3507011"/>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4" name="Straight Connector 33">
            <a:extLst>
              <a:ext uri="{FF2B5EF4-FFF2-40B4-BE49-F238E27FC236}">
                <a16:creationId xmlns:a16="http://schemas.microsoft.com/office/drawing/2014/main" id="{F522260B-4365-E142-8505-5685EC58A223}"/>
              </a:ext>
            </a:extLst>
          </p:cNvPr>
          <p:cNvCxnSpPr/>
          <p:nvPr/>
        </p:nvCxnSpPr>
        <p:spPr>
          <a:xfrm flipH="1" flipV="1">
            <a:off x="2765665" y="3654882"/>
            <a:ext cx="346528" cy="181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AB2DE53B-0F32-1447-B007-041320510083}"/>
              </a:ext>
            </a:extLst>
          </p:cNvPr>
          <p:cNvSpPr/>
          <p:nvPr/>
        </p:nvSpPr>
        <p:spPr>
          <a:xfrm>
            <a:off x="5822470" y="3507011"/>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8B2A41A-B297-8243-97DA-A118F5A110FB}"/>
              </a:ext>
            </a:extLst>
          </p:cNvPr>
          <p:cNvCxnSpPr>
            <a:stCxn id="35" idx="2"/>
          </p:cNvCxnSpPr>
          <p:nvPr/>
        </p:nvCxnSpPr>
        <p:spPr>
          <a:xfrm flipH="1">
            <a:off x="4739629" y="3655788"/>
            <a:ext cx="1082841"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BBA9BA-EFC5-8947-8161-3261B3E70D00}"/>
              </a:ext>
            </a:extLst>
          </p:cNvPr>
          <p:cNvCxnSpPr/>
          <p:nvPr/>
        </p:nvCxnSpPr>
        <p:spPr>
          <a:xfrm flipH="1">
            <a:off x="6120025" y="3663948"/>
            <a:ext cx="368992"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06E148A-D357-BC46-B389-8F06C8D928E8}"/>
              </a:ext>
            </a:extLst>
          </p:cNvPr>
          <p:cNvSpPr txBox="1"/>
          <p:nvPr/>
        </p:nvSpPr>
        <p:spPr>
          <a:xfrm>
            <a:off x="6759335" y="3276600"/>
            <a:ext cx="555865"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E8449C3-29EC-6A48-92A0-430993F1F464}"/>
                  </a:ext>
                </a:extLst>
              </p:cNvPr>
              <p:cNvSpPr txBox="1"/>
              <p:nvPr/>
            </p:nvSpPr>
            <p:spPr>
              <a:xfrm>
                <a:off x="156818" y="3962400"/>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39" name="TextBox 38">
                <a:extLst>
                  <a:ext uri="{FF2B5EF4-FFF2-40B4-BE49-F238E27FC236}">
                    <a16:creationId xmlns:a16="http://schemas.microsoft.com/office/drawing/2014/main" id="{1E8449C3-29EC-6A48-92A0-430993F1F464}"/>
                  </a:ext>
                </a:extLst>
              </p:cNvPr>
              <p:cNvSpPr txBox="1">
                <a:spLocks noRot="1" noChangeAspect="1" noMove="1" noResize="1" noEditPoints="1" noAdjustHandles="1" noChangeArrowheads="1" noChangeShapeType="1" noTextEdit="1"/>
              </p:cNvSpPr>
              <p:nvPr/>
            </p:nvSpPr>
            <p:spPr>
              <a:xfrm>
                <a:off x="156818" y="3962400"/>
                <a:ext cx="969736" cy="461665"/>
              </a:xfrm>
              <a:prstGeom prst="rect">
                <a:avLst/>
              </a:prstGeom>
              <a:blipFill>
                <a:blip r:embed="rId4"/>
                <a:stretch>
                  <a:fillRect l="-5195" r="-9091"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E31D50E-B228-1D40-AAEE-CF6074F55FD4}"/>
                  </a:ext>
                </a:extLst>
              </p:cNvPr>
              <p:cNvSpPr txBox="1"/>
              <p:nvPr/>
            </p:nvSpPr>
            <p:spPr>
              <a:xfrm>
                <a:off x="4105984" y="3962399"/>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𝑖</m:t>
                          </m:r>
                        </m:sub>
                      </m:sSub>
                      <m:r>
                        <a:rPr lang="en-US" sz="2400" b="0" i="1" smtClean="0">
                          <a:latin typeface="Cambria Math"/>
                        </a:rPr>
                        <m:t>)</m:t>
                      </m:r>
                    </m:oMath>
                  </m:oMathPara>
                </a14:m>
                <a:endParaRPr lang="en-US" sz="2400" dirty="0"/>
              </a:p>
            </p:txBody>
          </p:sp>
        </mc:Choice>
        <mc:Fallback xmlns="">
          <p:sp>
            <p:nvSpPr>
              <p:cNvPr id="40" name="TextBox 39">
                <a:extLst>
                  <a:ext uri="{FF2B5EF4-FFF2-40B4-BE49-F238E27FC236}">
                    <a16:creationId xmlns:a16="http://schemas.microsoft.com/office/drawing/2014/main" id="{5E31D50E-B228-1D40-AAEE-CF6074F55FD4}"/>
                  </a:ext>
                </a:extLst>
              </p:cNvPr>
              <p:cNvSpPr txBox="1">
                <a:spLocks noRot="1" noChangeAspect="1" noMove="1" noResize="1" noEditPoints="1" noAdjustHandles="1" noChangeArrowheads="1" noChangeShapeType="1" noTextEdit="1"/>
              </p:cNvSpPr>
              <p:nvPr/>
            </p:nvSpPr>
            <p:spPr>
              <a:xfrm>
                <a:off x="4105984" y="3962399"/>
                <a:ext cx="969736" cy="461665"/>
              </a:xfrm>
              <a:prstGeom prst="rect">
                <a:avLst/>
              </a:prstGeom>
              <a:blipFill>
                <a:blip r:embed="rId5"/>
                <a:stretch>
                  <a:fillRect l="-1282" r="-1282"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4C32696-2454-0349-B986-4CE35296352A}"/>
                  </a:ext>
                </a:extLst>
              </p:cNvPr>
              <p:cNvSpPr txBox="1"/>
              <p:nvPr/>
            </p:nvSpPr>
            <p:spPr>
              <a:xfrm>
                <a:off x="2187451" y="3962400"/>
                <a:ext cx="21470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𝑖</m:t>
                          </m:r>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41" name="TextBox 40">
                <a:extLst>
                  <a:ext uri="{FF2B5EF4-FFF2-40B4-BE49-F238E27FC236}">
                    <a16:creationId xmlns:a16="http://schemas.microsoft.com/office/drawing/2014/main" id="{44C32696-2454-0349-B986-4CE35296352A}"/>
                  </a:ext>
                </a:extLst>
              </p:cNvPr>
              <p:cNvSpPr txBox="1">
                <a:spLocks noRot="1" noChangeAspect="1" noMove="1" noResize="1" noEditPoints="1" noAdjustHandles="1" noChangeArrowheads="1" noChangeShapeType="1" noTextEdit="1"/>
              </p:cNvSpPr>
              <p:nvPr/>
            </p:nvSpPr>
            <p:spPr>
              <a:xfrm>
                <a:off x="2187451" y="3962400"/>
                <a:ext cx="2147038" cy="461665"/>
              </a:xfrm>
              <a:prstGeom prst="rect">
                <a:avLst/>
              </a:prstGeom>
              <a:blipFill>
                <a:blip r:embed="rId6"/>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63292DF-DEC2-214E-8AE7-0284241320AF}"/>
                  </a:ext>
                </a:extLst>
              </p:cNvPr>
              <p:cNvSpPr txBox="1"/>
              <p:nvPr/>
            </p:nvSpPr>
            <p:spPr>
              <a:xfrm>
                <a:off x="4897728" y="3962398"/>
                <a:ext cx="21470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𝑖</m:t>
                          </m:r>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42" name="TextBox 41">
                <a:extLst>
                  <a:ext uri="{FF2B5EF4-FFF2-40B4-BE49-F238E27FC236}">
                    <a16:creationId xmlns:a16="http://schemas.microsoft.com/office/drawing/2014/main" id="{E63292DF-DEC2-214E-8AE7-0284241320AF}"/>
                  </a:ext>
                </a:extLst>
              </p:cNvPr>
              <p:cNvSpPr txBox="1">
                <a:spLocks noRot="1" noChangeAspect="1" noMove="1" noResize="1" noEditPoints="1" noAdjustHandles="1" noChangeArrowheads="1" noChangeShapeType="1" noTextEdit="1"/>
              </p:cNvSpPr>
              <p:nvPr/>
            </p:nvSpPr>
            <p:spPr>
              <a:xfrm>
                <a:off x="4897728" y="3962398"/>
                <a:ext cx="2147038" cy="461665"/>
              </a:xfrm>
              <a:prstGeom prst="rect">
                <a:avLst/>
              </a:prstGeom>
              <a:blipFill>
                <a:blip r:embed="rId7"/>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33A88EFC-14A5-3C4A-AD0E-133470CFC4BB}"/>
                  </a:ext>
                </a:extLst>
              </p:cNvPr>
              <p:cNvSpPr txBox="1"/>
              <p:nvPr/>
            </p:nvSpPr>
            <p:spPr>
              <a:xfrm>
                <a:off x="8019225" y="3962400"/>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𝑁</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𝑁</m:t>
                          </m:r>
                        </m:sub>
                      </m:sSub>
                      <m:r>
                        <a:rPr lang="en-US" sz="2400" b="0" i="1" smtClean="0">
                          <a:latin typeface="Cambria Math"/>
                        </a:rPr>
                        <m:t>)</m:t>
                      </m:r>
                    </m:oMath>
                  </m:oMathPara>
                </a14:m>
                <a:endParaRPr lang="en-US" sz="2400" dirty="0"/>
              </a:p>
            </p:txBody>
          </p:sp>
        </mc:Choice>
        <mc:Fallback xmlns="">
          <p:sp>
            <p:nvSpPr>
              <p:cNvPr id="43" name="TextBox 42">
                <a:extLst>
                  <a:ext uri="{FF2B5EF4-FFF2-40B4-BE49-F238E27FC236}">
                    <a16:creationId xmlns:a16="http://schemas.microsoft.com/office/drawing/2014/main" id="{33A88EFC-14A5-3C4A-AD0E-133470CFC4BB}"/>
                  </a:ext>
                </a:extLst>
              </p:cNvPr>
              <p:cNvSpPr txBox="1">
                <a:spLocks noRot="1" noChangeAspect="1" noMove="1" noResize="1" noEditPoints="1" noAdjustHandles="1" noChangeArrowheads="1" noChangeShapeType="1" noTextEdit="1"/>
              </p:cNvSpPr>
              <p:nvPr/>
            </p:nvSpPr>
            <p:spPr>
              <a:xfrm>
                <a:off x="8019225" y="3962400"/>
                <a:ext cx="969736" cy="461665"/>
              </a:xfrm>
              <a:prstGeom prst="rect">
                <a:avLst/>
              </a:prstGeom>
              <a:blipFill>
                <a:blip r:embed="rId8"/>
                <a:stretch>
                  <a:fillRect l="-3846" r="-19231"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2EA5152-4135-1943-8EE6-4B8543BF6CA0}"/>
                  </a:ext>
                </a:extLst>
              </p:cNvPr>
              <p:cNvSpPr txBox="1"/>
              <p:nvPr/>
            </p:nvSpPr>
            <p:spPr>
              <a:xfrm>
                <a:off x="136610" y="4898569"/>
                <a:ext cx="3841580" cy="753348"/>
              </a:xfrm>
              <a:prstGeom prst="rect">
                <a:avLst/>
              </a:prstGeom>
              <a:noFill/>
            </p:spPr>
            <p:txBody>
              <a:bodyPr wrap="square" rtlCol="0">
                <a:spAutoFit/>
              </a:bodyPr>
              <a:lstStyle/>
              <a:p>
                <a:pPr>
                  <a:lnSpc>
                    <a:spcPct val="150000"/>
                  </a:lnSpc>
                </a:pPr>
                <a:r>
                  <a:rPr lang="en-US" sz="3200" dirty="0"/>
                  <a:t>where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a:rPr>
                          <m:t>𝜎</m:t>
                        </m:r>
                      </m:e>
                      <m:sub>
                        <m:r>
                          <a:rPr lang="en-US" sz="3200" b="0" i="1" smtClean="0">
                            <a:latin typeface="Cambria Math"/>
                          </a:rPr>
                          <m:t>𝑖</m:t>
                        </m:r>
                      </m:sub>
                    </m:sSub>
                    <m:r>
                      <a:rPr lang="en-US" sz="3200" b="0" i="1" smtClean="0">
                        <a:latin typeface="Cambria Math"/>
                      </a:rPr>
                      <m:t>=</m:t>
                    </m:r>
                    <m:sSub>
                      <m:sSubPr>
                        <m:ctrlPr>
                          <a:rPr lang="en-US" sz="3200" b="0" i="1" smtClean="0">
                            <a:latin typeface="Cambria Math" panose="02040503050406030204" pitchFamily="18" charset="0"/>
                          </a:rPr>
                        </m:ctrlPr>
                      </m:sSubPr>
                      <m:e>
                        <m:r>
                          <a:rPr lang="en-US" sz="3200" b="0" i="1" smtClean="0">
                            <a:latin typeface="Cambria Math"/>
                          </a:rPr>
                          <m:t>𝑓</m:t>
                        </m:r>
                      </m:e>
                      <m:sub>
                        <m:r>
                          <a:rPr lang="en-US" sz="3200" b="0" i="1" smtClean="0">
                            <a:latin typeface="Cambria Math"/>
                          </a:rPr>
                          <m:t>𝑘</m:t>
                        </m:r>
                      </m:sub>
                    </m:sSub>
                    <m:r>
                      <a:rPr lang="en-US" sz="3200" b="0" i="1" smtClean="0">
                        <a:latin typeface="Cambria Math"/>
                      </a:rPr>
                      <m:t>(</m:t>
                    </m:r>
                    <m:r>
                      <a:rPr lang="en-US" sz="3200" b="0" i="1" smtClean="0">
                        <a:latin typeface="Cambria Math"/>
                      </a:rPr>
                      <m:t>𝑖</m:t>
                    </m:r>
                    <m:r>
                      <a:rPr lang="en-US" sz="3200" b="0" i="1" smtClean="0">
                        <a:latin typeface="Cambria Math"/>
                      </a:rPr>
                      <m:t>)</m:t>
                    </m:r>
                  </m:oMath>
                </a14:m>
                <a:r>
                  <a:rPr lang="en-US" sz="3200" b="0" dirty="0"/>
                  <a:t>.</a:t>
                </a:r>
              </a:p>
            </p:txBody>
          </p:sp>
        </mc:Choice>
        <mc:Fallback xmlns="">
          <p:sp>
            <p:nvSpPr>
              <p:cNvPr id="44" name="TextBox 43">
                <a:extLst>
                  <a:ext uri="{FF2B5EF4-FFF2-40B4-BE49-F238E27FC236}">
                    <a16:creationId xmlns:a16="http://schemas.microsoft.com/office/drawing/2014/main" id="{32EA5152-4135-1943-8EE6-4B8543BF6CA0}"/>
                  </a:ext>
                </a:extLst>
              </p:cNvPr>
              <p:cNvSpPr txBox="1">
                <a:spLocks noRot="1" noChangeAspect="1" noMove="1" noResize="1" noEditPoints="1" noAdjustHandles="1" noChangeArrowheads="1" noChangeShapeType="1" noTextEdit="1"/>
              </p:cNvSpPr>
              <p:nvPr/>
            </p:nvSpPr>
            <p:spPr>
              <a:xfrm>
                <a:off x="136610" y="4898569"/>
                <a:ext cx="3841580" cy="753348"/>
              </a:xfrm>
              <a:prstGeom prst="rect">
                <a:avLst/>
              </a:prstGeom>
              <a:blipFill>
                <a:blip r:embed="rId9"/>
                <a:stretch>
                  <a:fillRect l="-3630" b="-23333"/>
                </a:stretch>
              </a:blipFill>
            </p:spPr>
            <p:txBody>
              <a:bodyPr/>
              <a:lstStyle/>
              <a:p>
                <a:r>
                  <a:rPr lang="en-US">
                    <a:noFill/>
                  </a:rPr>
                  <a:t> </a:t>
                </a:r>
              </a:p>
            </p:txBody>
          </p:sp>
        </mc:Fallback>
      </mc:AlternateContent>
    </p:spTree>
    <p:extLst>
      <p:ext uri="{BB962C8B-B14F-4D97-AF65-F5344CB8AC3E}">
        <p14:creationId xmlns:p14="http://schemas.microsoft.com/office/powerpoint/2010/main" val="2855259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8" grpId="0" animBg="1"/>
      <p:bldP spid="30" grpId="0" animBg="1"/>
      <p:bldP spid="32" grpId="0"/>
      <p:bldP spid="33" grpId="0" animBg="1"/>
      <p:bldP spid="35" grpId="0" animBg="1"/>
      <p:bldP spid="38" grpId="0"/>
      <p:bldP spid="39" grpId="0"/>
      <p:bldP spid="40" grpId="0"/>
      <p:bldP spid="41" grpId="0"/>
      <p:bldP spid="42" grpId="0"/>
      <p:bldP spid="43" grpId="0"/>
      <p:bldP spid="4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857113" y="3124200"/>
            <a:ext cx="3511171" cy="3524041"/>
          </a:xfrm>
          <a:prstGeom prst="rect">
            <a:avLst/>
          </a:prstGeom>
          <a:pattFill prst="wdUpDiag">
            <a:fgClr>
              <a:schemeClr val="bg1">
                <a:lumMod val="85000"/>
              </a:schemeClr>
            </a:fgClr>
            <a:bgClr>
              <a:schemeClr val="bg1"/>
            </a:bgClr>
          </a:patt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5405067" y="3124200"/>
            <a:ext cx="3516347" cy="3524041"/>
          </a:xfrm>
          <a:prstGeom prst="rect">
            <a:avLst/>
          </a:prstGeom>
          <a:pattFill prst="wdUpDiag">
            <a:fgClr>
              <a:schemeClr val="bg1">
                <a:lumMod val="85000"/>
              </a:schemeClr>
            </a:fgClr>
            <a:bgClr>
              <a:schemeClr val="bg1"/>
            </a:bgClr>
          </a:patt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92909" y="683144"/>
            <a:ext cx="297554" cy="2975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9" name="Straight Connector 8"/>
          <p:cNvCxnSpPr/>
          <p:nvPr/>
        </p:nvCxnSpPr>
        <p:spPr>
          <a:xfrm flipH="1">
            <a:off x="790463" y="831921"/>
            <a:ext cx="69305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8355316" y="683144"/>
            <a:ext cx="297554" cy="297554"/>
          </a:xfrm>
          <a:prstGeom prst="ellipse">
            <a:avLst/>
          </a:prstGeom>
          <a:pattFill prst="pct40">
            <a:fgClr>
              <a:srgbClr val="00B05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2" name="Straight Connector 11"/>
          <p:cNvCxnSpPr/>
          <p:nvPr/>
        </p:nvCxnSpPr>
        <p:spPr>
          <a:xfrm flipH="1">
            <a:off x="7650263" y="831921"/>
            <a:ext cx="705053"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442075" y="683144"/>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4" name="Straight Connector 13"/>
          <p:cNvCxnSpPr>
            <a:endCxn id="16" idx="6"/>
          </p:cNvCxnSpPr>
          <p:nvPr/>
        </p:nvCxnSpPr>
        <p:spPr>
          <a:xfrm flipH="1" flipV="1">
            <a:off x="3409747" y="831921"/>
            <a:ext cx="1032328" cy="907"/>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7400" y="457478"/>
            <a:ext cx="555865" cy="523220"/>
          </a:xfrm>
          <a:prstGeom prst="rect">
            <a:avLst/>
          </a:prstGeom>
          <a:noFill/>
        </p:spPr>
        <p:txBody>
          <a:bodyPr wrap="square" rtlCol="0">
            <a:spAutoFit/>
          </a:bodyPr>
          <a:lstStyle/>
          <a:p>
            <a:r>
              <a:rPr lang="en-US" sz="2800" dirty="0"/>
              <a:t>…</a:t>
            </a:r>
          </a:p>
        </p:txBody>
      </p:sp>
      <p:sp>
        <p:nvSpPr>
          <p:cNvPr id="16" name="Oval 15"/>
          <p:cNvSpPr/>
          <p:nvPr/>
        </p:nvSpPr>
        <p:spPr>
          <a:xfrm>
            <a:off x="3112193" y="683144"/>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7" name="Straight Connector 16"/>
          <p:cNvCxnSpPr/>
          <p:nvPr/>
        </p:nvCxnSpPr>
        <p:spPr>
          <a:xfrm flipH="1" flipV="1">
            <a:off x="2765665" y="831015"/>
            <a:ext cx="346528" cy="181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822470" y="683144"/>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0" name="Straight Connector 19"/>
          <p:cNvCxnSpPr>
            <a:stCxn id="19" idx="2"/>
          </p:cNvCxnSpPr>
          <p:nvPr/>
        </p:nvCxnSpPr>
        <p:spPr>
          <a:xfrm flipH="1">
            <a:off x="4739629" y="831921"/>
            <a:ext cx="1082841"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120025" y="840081"/>
            <a:ext cx="368992"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59335" y="452733"/>
            <a:ext cx="555865"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27" name="TextBox 26"/>
              <p:cNvSpPr txBox="1"/>
              <p:nvPr/>
            </p:nvSpPr>
            <p:spPr>
              <a:xfrm>
                <a:off x="156818" y="1062335"/>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156818" y="1062335"/>
                <a:ext cx="969736" cy="461665"/>
              </a:xfrm>
              <a:prstGeom prst="rect">
                <a:avLst/>
              </a:prstGeom>
              <a:blipFill rotWithShape="1">
                <a:blip r:embed="rId3"/>
                <a:stretch>
                  <a:fillRect l="-5660" r="-9434"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4105984" y="1062334"/>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𝑖</m:t>
                          </m:r>
                        </m:sub>
                      </m:sSub>
                      <m:r>
                        <a:rPr lang="en-US" sz="2400" b="0" i="1" smtClean="0">
                          <a:latin typeface="Cambria Math"/>
                        </a:rPr>
                        <m:t>)</m:t>
                      </m:r>
                    </m:oMath>
                  </m:oMathPara>
                </a14:m>
                <a:endParaRPr lang="en-US" sz="2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4105984" y="1062334"/>
                <a:ext cx="969736" cy="461665"/>
              </a:xfrm>
              <a:prstGeom prst="rect">
                <a:avLst/>
              </a:prstGeom>
              <a:blipFill rotWithShape="1">
                <a:blip r:embed="rId4"/>
                <a:stretch>
                  <a:fillRect l="-2516" r="-2516"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187451" y="1062335"/>
                <a:ext cx="21470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𝑖</m:t>
                          </m:r>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2187451" y="1062335"/>
                <a:ext cx="2147038" cy="461665"/>
              </a:xfrm>
              <a:prstGeom prst="rect">
                <a:avLst/>
              </a:prstGeom>
              <a:blipFill rotWithShape="1">
                <a:blip r:embed="rId5"/>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897728" y="1062333"/>
                <a:ext cx="21470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𝑖</m:t>
                          </m:r>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4897728" y="1062333"/>
                <a:ext cx="2147038" cy="461665"/>
              </a:xfrm>
              <a:prstGeom prst="rect">
                <a:avLst/>
              </a:prstGeom>
              <a:blipFill rotWithShape="1">
                <a:blip r:embed="rId6"/>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8019225" y="1062335"/>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𝑁</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𝑁</m:t>
                          </m:r>
                        </m:sub>
                      </m:sSub>
                      <m:r>
                        <a:rPr lang="en-US" sz="2400" b="0" i="1" smtClean="0">
                          <a:latin typeface="Cambria Math"/>
                        </a:rPr>
                        <m:t>)</m:t>
                      </m:r>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8019225" y="1062335"/>
                <a:ext cx="969736" cy="461665"/>
              </a:xfrm>
              <a:prstGeom prst="rect">
                <a:avLst/>
              </a:prstGeom>
              <a:blipFill rotWithShape="1">
                <a:blip r:embed="rId7"/>
                <a:stretch>
                  <a:fillRect l="-5000" r="-21250"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852820" y="3124200"/>
                <a:ext cx="3516347" cy="3524042"/>
              </a:xfrm>
              <a:prstGeom prst="rect">
                <a:avLst/>
              </a:prstGeom>
              <a:ln w="38100">
                <a:solidFill>
                  <a:srgbClr val="111111"/>
                </a:solidFill>
              </a:ln>
            </p:spPr>
            <p:txBody>
              <a:bodyPr wrap="none" anchor="ctr">
                <a:spAutoFit/>
              </a:bodyPr>
              <a:lstStyle/>
              <a:p>
                <a:pPr rtl="0"/>
                <a14:m>
                  <m:oMathPara xmlns:m="http://schemas.openxmlformats.org/officeDocument/2006/math">
                    <m:oMathParaPr>
                      <m:jc m:val="left"/>
                    </m:oMathParaPr>
                    <m:oMath xmlns:m="http://schemas.openxmlformats.org/officeDocument/2006/math">
                      <m:sSub>
                        <m:sSubPr>
                          <m:ctrlPr>
                            <a:rPr lang="en-US" sz="2800" b="1" i="1" smtClean="0">
                              <a:solidFill>
                                <a:srgbClr val="000000"/>
                              </a:solidFill>
                              <a:latin typeface="Cambria Math" panose="02040503050406030204" pitchFamily="18" charset="0"/>
                            </a:rPr>
                          </m:ctrlPr>
                        </m:sSubPr>
                        <m:e>
                          <m:r>
                            <a:rPr lang="en-US" sz="2800" b="1" i="1" smtClean="0">
                              <a:solidFill>
                                <a:srgbClr val="000000"/>
                              </a:solidFill>
                              <a:latin typeface="Cambria Math"/>
                            </a:rPr>
                            <m:t>𝑺</m:t>
                          </m:r>
                        </m:e>
                        <m:sub>
                          <m:r>
                            <a:rPr lang="en-US" sz="2800" b="1" i="1" smtClean="0">
                              <a:solidFill>
                                <a:srgbClr val="FF0000"/>
                              </a:solidFill>
                              <a:latin typeface="Cambria Math"/>
                            </a:rPr>
                            <m:t>𝒌</m:t>
                          </m:r>
                        </m:sub>
                      </m:sSub>
                      <m:d>
                        <m:dPr>
                          <m:ctrlPr>
                            <a:rPr lang="en-US" sz="2800" b="1" i="1">
                              <a:solidFill>
                                <a:srgbClr val="000000"/>
                              </a:solidFill>
                              <a:latin typeface="Cambria Math" panose="02040503050406030204" pitchFamily="18" charset="0"/>
                            </a:rPr>
                          </m:ctrlPr>
                        </m:dPr>
                        <m:e>
                          <m:r>
                            <a:rPr lang="en-US" sz="2800" b="1" i="1">
                              <a:solidFill>
                                <a:srgbClr val="000000"/>
                              </a:solidFill>
                              <a:latin typeface="Cambria Math" panose="02040503050406030204" pitchFamily="18" charset="0"/>
                            </a:rPr>
                            <m:t>𝒊</m:t>
                          </m:r>
                          <m:r>
                            <a:rPr lang="en-US" sz="2800" b="1" i="1">
                              <a:solidFill>
                                <a:srgbClr val="000000"/>
                              </a:solidFill>
                              <a:latin typeface="Cambria Math" panose="02040503050406030204" pitchFamily="18" charset="0"/>
                            </a:rPr>
                            <m:t>,</m:t>
                          </m:r>
                          <m:r>
                            <a:rPr lang="en-US" sz="2800" b="1" i="1">
                              <a:solidFill>
                                <a:srgbClr val="000000"/>
                              </a:solidFill>
                              <a:latin typeface="Cambria Math" panose="02040503050406030204" pitchFamily="18" charset="0"/>
                            </a:rPr>
                            <m:t>𝝈</m:t>
                          </m:r>
                        </m:e>
                      </m:d>
                      <m:r>
                        <a:rPr lang="en-US" sz="2800" b="1" i="1">
                          <a:solidFill>
                            <a:srgbClr val="000000"/>
                          </a:solidFill>
                          <a:latin typeface="Cambria Math" panose="02040503050406030204" pitchFamily="18" charset="0"/>
                        </a:rPr>
                        <m:t>:</m:t>
                      </m:r>
                    </m:oMath>
                  </m:oMathPara>
                </a14:m>
                <a:endParaRPr lang="en-US" sz="2800" b="1" dirty="0">
                  <a:solidFill>
                    <a:srgbClr val="000000"/>
                  </a:solidFill>
                </a:endParaRPr>
              </a:p>
              <a:p>
                <a:pPr rtl="0"/>
                <a:endParaRPr lang="en-US" sz="900" b="1" u="sng" dirty="0">
                  <a:solidFill>
                    <a:srgbClr val="000000"/>
                  </a:solidFill>
                </a:endParaRPr>
              </a:p>
              <a:p>
                <a:pPr rtl="0"/>
                <a:r>
                  <a:rPr lang="en-US" sz="2800" b="0" dirty="0">
                    <a:solidFill>
                      <a:srgbClr val="002060"/>
                    </a:solidFill>
                  </a:rPr>
                  <a:t>if</a:t>
                </a:r>
                <a:r>
                  <a:rPr lang="en-US" sz="2800" b="0" dirty="0">
                    <a:solidFill>
                      <a:srgbClr val="000000"/>
                    </a:solidFill>
                  </a:rPr>
                  <a:t> </a:t>
                </a:r>
                <a14:m>
                  <m:oMath xmlns:m="http://schemas.openxmlformats.org/officeDocument/2006/math">
                    <m:d>
                      <m:dPr>
                        <m:ctrlPr>
                          <a:rPr lang="en-US" sz="2800" b="0" i="1" dirty="0" smtClean="0">
                            <a:solidFill>
                              <a:srgbClr val="000000"/>
                            </a:solidFill>
                            <a:latin typeface="Cambria Math" panose="02040503050406030204" pitchFamily="18" charset="0"/>
                          </a:rPr>
                        </m:ctrlPr>
                      </m:dPr>
                      <m:e>
                        <m:r>
                          <m:rPr>
                            <m:sty m:val="p"/>
                          </m:rPr>
                          <a:rPr lang="en-US" sz="2800" b="0" i="0" dirty="0" smtClean="0">
                            <a:solidFill>
                              <a:srgbClr val="000000"/>
                            </a:solidFill>
                            <a:latin typeface="Cambria Math"/>
                          </a:rPr>
                          <m:t>i</m:t>
                        </m:r>
                        <m:r>
                          <a:rPr lang="en-US" sz="2800" b="0" i="0" dirty="0" smtClean="0">
                            <a:solidFill>
                              <a:srgbClr val="000000"/>
                            </a:solidFill>
                            <a:latin typeface="Cambria Math"/>
                          </a:rPr>
                          <m:t>,</m:t>
                        </m:r>
                        <m:r>
                          <a:rPr lang="en-US" sz="2800" b="0" i="1" dirty="0" smtClean="0">
                            <a:solidFill>
                              <a:srgbClr val="000000"/>
                            </a:solidFill>
                            <a:latin typeface="Cambria Math"/>
                          </a:rPr>
                          <m:t>𝜎</m:t>
                        </m:r>
                      </m:e>
                    </m:d>
                    <m:r>
                      <a:rPr lang="en-US" sz="2800" i="1" dirty="0" smtClean="0">
                        <a:solidFill>
                          <a:srgbClr val="000000"/>
                        </a:solidFill>
                        <a:latin typeface="Cambria Math"/>
                      </a:rPr>
                      <m:t>=</m:t>
                    </m:r>
                    <m:r>
                      <a:rPr lang="en-US" sz="2800" b="0" i="1" dirty="0" smtClean="0">
                        <a:solidFill>
                          <a:srgbClr val="000000"/>
                        </a:solidFill>
                        <a:latin typeface="Cambria Math"/>
                      </a:rPr>
                      <m:t>(</m:t>
                    </m:r>
                    <m:r>
                      <a:rPr lang="en-US" sz="2800" b="0" i="1" dirty="0" smtClean="0">
                        <a:solidFill>
                          <a:srgbClr val="000000"/>
                        </a:solidFill>
                        <a:latin typeface="Cambria Math"/>
                      </a:rPr>
                      <m:t>𝑁</m:t>
                    </m:r>
                    <m:r>
                      <a:rPr lang="en-US" sz="2800" b="0" i="1" dirty="0" smtClean="0">
                        <a:solidFill>
                          <a:srgbClr val="000000"/>
                        </a:solidFill>
                        <a:latin typeface="Cambria Math"/>
                      </a:rPr>
                      <m:t>,</m:t>
                    </m:r>
                    <m:sSub>
                      <m:sSubPr>
                        <m:ctrlPr>
                          <a:rPr lang="en-US" sz="2800" b="0" i="1" dirty="0" smtClean="0">
                            <a:solidFill>
                              <a:srgbClr val="000000"/>
                            </a:solidFill>
                            <a:latin typeface="Cambria Math" panose="02040503050406030204" pitchFamily="18" charset="0"/>
                          </a:rPr>
                        </m:ctrlPr>
                      </m:sSubPr>
                      <m:e>
                        <m:r>
                          <a:rPr lang="en-US" sz="2800" b="0" i="1" dirty="0" smtClean="0">
                            <a:solidFill>
                              <a:srgbClr val="000000"/>
                            </a:solidFill>
                            <a:latin typeface="Cambria Math"/>
                          </a:rPr>
                          <m:t>𝜎</m:t>
                        </m:r>
                      </m:e>
                      <m:sub>
                        <m:r>
                          <a:rPr lang="en-US" sz="2800" b="0" i="1" dirty="0" smtClean="0">
                            <a:solidFill>
                              <a:srgbClr val="000000"/>
                            </a:solidFill>
                            <a:latin typeface="Cambria Math"/>
                          </a:rPr>
                          <m:t>𝑁</m:t>
                        </m:r>
                      </m:sub>
                    </m:sSub>
                    <m:r>
                      <a:rPr lang="en-US" sz="2800" b="0" i="1" dirty="0" smtClean="0">
                        <a:solidFill>
                          <a:srgbClr val="000000"/>
                        </a:solidFill>
                        <a:latin typeface="Cambria Math"/>
                      </a:rPr>
                      <m:t>)</m:t>
                    </m:r>
                  </m:oMath>
                </a14:m>
                <a:r>
                  <a:rPr lang="en-US" sz="2800" dirty="0"/>
                  <a:t>:</a:t>
                </a:r>
              </a:p>
              <a:p>
                <a:pPr rtl="0"/>
                <a:r>
                  <a:rPr lang="en-US" sz="2800" dirty="0"/>
                  <a:t>    </a:t>
                </a:r>
                <a:r>
                  <a:rPr lang="en-US" sz="2800" dirty="0">
                    <a:solidFill>
                      <a:srgbClr val="009900"/>
                    </a:solidFill>
                  </a:rPr>
                  <a:t>return</a:t>
                </a:r>
                <a14:m>
                  <m:oMath xmlns:m="http://schemas.openxmlformats.org/officeDocument/2006/math">
                    <m:r>
                      <a:rPr lang="en-US" sz="2800" i="1" dirty="0">
                        <a:latin typeface="Cambria Math" panose="02040503050406030204" pitchFamily="18" charset="0"/>
                      </a:rPr>
                      <m:t>"</m:t>
                    </m:r>
                    <m:r>
                      <a:rPr lang="en-US" sz="2800" i="1" dirty="0">
                        <a:latin typeface="Cambria Math" panose="02040503050406030204" pitchFamily="18" charset="0"/>
                      </a:rPr>
                      <m:t>𝑠𝑖𝑛𝑘</m:t>
                    </m:r>
                    <m:r>
                      <a:rPr lang="en-US" sz="2800" i="1" dirty="0" smtClean="0">
                        <a:latin typeface="Cambria Math" panose="02040503050406030204" pitchFamily="18" charset="0"/>
                      </a:rPr>
                      <m:t>“</m:t>
                    </m:r>
                  </m:oMath>
                </a14:m>
                <a:endParaRPr lang="en-US" sz="2800" dirty="0"/>
              </a:p>
              <a:p>
                <a:pPr rtl="0"/>
                <a:endParaRPr lang="en-US" sz="900" dirty="0"/>
              </a:p>
              <a:p>
                <a:r>
                  <a:rPr lang="en-US" sz="2800" dirty="0">
                    <a:solidFill>
                      <a:srgbClr val="002060"/>
                    </a:solidFill>
                  </a:rPr>
                  <a:t>If</a:t>
                </a:r>
                <a:r>
                  <a:rPr lang="en-US" sz="2800" dirty="0">
                    <a:solidFill>
                      <a:schemeClr val="tx1"/>
                    </a:solidFill>
                  </a:rPr>
                  <a:t> </a:t>
                </a:r>
                <a14:m>
                  <m:oMath xmlns:m="http://schemas.openxmlformats.org/officeDocument/2006/math">
                    <m:d>
                      <m:dPr>
                        <m:ctrlPr>
                          <a:rPr lang="en-US" sz="2800" i="1" dirty="0">
                            <a:solidFill>
                              <a:srgbClr val="000000"/>
                            </a:solidFill>
                            <a:latin typeface="Cambria Math" panose="02040503050406030204" pitchFamily="18" charset="0"/>
                          </a:rPr>
                        </m:ctrlPr>
                      </m:dPr>
                      <m:e>
                        <m:r>
                          <m:rPr>
                            <m:sty m:val="p"/>
                          </m:rPr>
                          <a:rPr lang="en-US" sz="2800" dirty="0">
                            <a:solidFill>
                              <a:srgbClr val="000000"/>
                            </a:solidFill>
                            <a:latin typeface="Cambria Math"/>
                          </a:rPr>
                          <m:t>i</m:t>
                        </m:r>
                        <m:r>
                          <a:rPr lang="en-US" sz="2800" dirty="0">
                            <a:solidFill>
                              <a:srgbClr val="000000"/>
                            </a:solidFill>
                            <a:latin typeface="Cambria Math"/>
                          </a:rPr>
                          <m:t>,</m:t>
                        </m:r>
                        <m:r>
                          <a:rPr lang="en-US" sz="2800" i="1" dirty="0">
                            <a:solidFill>
                              <a:srgbClr val="000000"/>
                            </a:solidFill>
                            <a:latin typeface="Cambria Math"/>
                          </a:rPr>
                          <m:t>𝜎</m:t>
                        </m:r>
                      </m:e>
                    </m:d>
                    <m:r>
                      <a:rPr lang="en-US" sz="2800" i="1" dirty="0">
                        <a:solidFill>
                          <a:srgbClr val="000000"/>
                        </a:solidFill>
                        <a:latin typeface="Cambria Math"/>
                      </a:rPr>
                      <m:t>=(</m:t>
                    </m:r>
                    <m:r>
                      <a:rPr lang="en-US" sz="2800" b="0" i="1" dirty="0" smtClean="0">
                        <a:solidFill>
                          <a:srgbClr val="000000"/>
                        </a:solidFill>
                        <a:latin typeface="Cambria Math"/>
                      </a:rPr>
                      <m:t>𝑖</m:t>
                    </m:r>
                    <m:r>
                      <a:rPr lang="en-US" sz="2800" i="1" dirty="0">
                        <a:solidFill>
                          <a:srgbClr val="000000"/>
                        </a:solidFill>
                        <a:latin typeface="Cambria Math"/>
                      </a:rPr>
                      <m:t>,</m:t>
                    </m:r>
                    <m:sSub>
                      <m:sSubPr>
                        <m:ctrlPr>
                          <a:rPr lang="en-US" sz="2800" i="1" dirty="0">
                            <a:solidFill>
                              <a:srgbClr val="000000"/>
                            </a:solidFill>
                            <a:latin typeface="Cambria Math" panose="02040503050406030204" pitchFamily="18" charset="0"/>
                          </a:rPr>
                        </m:ctrlPr>
                      </m:sSubPr>
                      <m:e>
                        <m:r>
                          <a:rPr lang="en-US" sz="2800" i="1" dirty="0">
                            <a:solidFill>
                              <a:srgbClr val="000000"/>
                            </a:solidFill>
                            <a:latin typeface="Cambria Math"/>
                          </a:rPr>
                          <m:t>𝜎</m:t>
                        </m:r>
                      </m:e>
                      <m:sub>
                        <m:r>
                          <a:rPr lang="en-US" sz="2800" b="0" i="1" dirty="0" smtClean="0">
                            <a:solidFill>
                              <a:srgbClr val="000000"/>
                            </a:solidFill>
                            <a:latin typeface="Cambria Math"/>
                          </a:rPr>
                          <m:t>𝑖</m:t>
                        </m:r>
                      </m:sub>
                    </m:sSub>
                    <m:r>
                      <a:rPr lang="en-US" sz="2800" i="1" dirty="0">
                        <a:solidFill>
                          <a:srgbClr val="000000"/>
                        </a:solidFill>
                        <a:latin typeface="Cambria Math"/>
                      </a:rPr>
                      <m:t>)</m:t>
                    </m:r>
                  </m:oMath>
                </a14:m>
                <a:r>
                  <a:rPr lang="en-US" sz="2800" dirty="0">
                    <a:solidFill>
                      <a:schemeClr val="tx1"/>
                    </a:solidFill>
                  </a:rPr>
                  <a:t>:</a:t>
                </a:r>
              </a:p>
              <a:p>
                <a:r>
                  <a:rPr lang="en-US" sz="2800" dirty="0">
                    <a:solidFill>
                      <a:schemeClr val="tx1"/>
                    </a:solidFill>
                  </a:rPr>
                  <a:t>    </a:t>
                </a:r>
                <a:r>
                  <a:rPr lang="en-US" sz="2800" dirty="0">
                    <a:solidFill>
                      <a:srgbClr val="009900"/>
                    </a:solidFill>
                  </a:rPr>
                  <a:t>return </a:t>
                </a:r>
                <a14:m>
                  <m:oMath xmlns:m="http://schemas.openxmlformats.org/officeDocument/2006/math">
                    <m:d>
                      <m:dPr>
                        <m:ctrlPr>
                          <a:rPr lang="en-US" sz="2800" i="1" dirty="0">
                            <a:latin typeface="Cambria Math" panose="02040503050406030204" pitchFamily="18" charset="0"/>
                          </a:rPr>
                        </m:ctrlPr>
                      </m:dPr>
                      <m:e>
                        <m:r>
                          <a:rPr lang="en-US" sz="2800" i="1" dirty="0">
                            <a:latin typeface="Cambria Math" panose="02040503050406030204" pitchFamily="18" charset="0"/>
                          </a:rPr>
                          <m:t>𝑖</m:t>
                        </m:r>
                        <m:r>
                          <a:rPr lang="en-US" sz="2800" i="1" dirty="0">
                            <a:latin typeface="Cambria Math" panose="02040503050406030204" pitchFamily="18" charset="0"/>
                          </a:rPr>
                          <m:t>+1,</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𝜎</m:t>
                            </m:r>
                          </m:e>
                          <m:sub>
                            <m:r>
                              <a:rPr lang="en-US" sz="2800" i="1" dirty="0">
                                <a:latin typeface="Cambria Math" panose="02040503050406030204" pitchFamily="18" charset="0"/>
                              </a:rPr>
                              <m:t>𝑖</m:t>
                            </m:r>
                            <m:r>
                              <a:rPr lang="en-US" sz="2800" i="1" dirty="0">
                                <a:latin typeface="Cambria Math" panose="02040503050406030204" pitchFamily="18" charset="0"/>
                              </a:rPr>
                              <m:t>+1</m:t>
                            </m:r>
                          </m:sub>
                        </m:sSub>
                      </m:e>
                    </m:d>
                  </m:oMath>
                </a14:m>
                <a:endParaRPr lang="en-US" sz="2800" dirty="0"/>
              </a:p>
              <a:p>
                <a:endParaRPr lang="en-US" sz="900" dirty="0"/>
              </a:p>
              <a:p>
                <a:pPr rtl="0"/>
                <a:r>
                  <a:rPr lang="en-US" sz="2800" dirty="0">
                    <a:solidFill>
                      <a:srgbClr val="002060"/>
                    </a:solidFill>
                  </a:rPr>
                  <a:t>else</a:t>
                </a:r>
                <a:r>
                  <a:rPr lang="en-US" sz="2800" dirty="0"/>
                  <a:t>:</a:t>
                </a:r>
              </a:p>
              <a:p>
                <a:pPr rtl="0"/>
                <a:r>
                  <a:rPr lang="en-US" sz="2800" dirty="0">
                    <a:solidFill>
                      <a:srgbClr val="7030A0"/>
                    </a:solidFill>
                  </a:rPr>
                  <a:t>    </a:t>
                </a:r>
                <a:r>
                  <a:rPr lang="en-US" sz="2800" dirty="0">
                    <a:solidFill>
                      <a:srgbClr val="009900"/>
                    </a:solidFill>
                  </a:rPr>
                  <a:t>return</a:t>
                </a:r>
                <a:r>
                  <a:rPr lang="en-US" sz="2800" dirty="0">
                    <a:solidFill>
                      <a:srgbClr val="7030A0"/>
                    </a:solidFill>
                  </a:rPr>
                  <a:t> </a:t>
                </a:r>
                <a14:m>
                  <m:oMath xmlns:m="http://schemas.openxmlformats.org/officeDocument/2006/math">
                    <m:r>
                      <a:rPr lang="en-US" sz="2800" i="1" dirty="0">
                        <a:latin typeface="Cambria Math" panose="02040503050406030204" pitchFamily="18" charset="0"/>
                      </a:rPr>
                      <m:t>(</m:t>
                    </m:r>
                    <m:r>
                      <a:rPr lang="en-US" sz="2800" i="1" dirty="0">
                        <a:latin typeface="Cambria Math" panose="02040503050406030204" pitchFamily="18" charset="0"/>
                      </a:rPr>
                      <m:t>𝑖</m:t>
                    </m:r>
                    <m:r>
                      <a:rPr lang="en-US" sz="2800" i="1" dirty="0">
                        <a:latin typeface="Cambria Math" panose="02040503050406030204" pitchFamily="18" charset="0"/>
                      </a:rPr>
                      <m:t>,</m:t>
                    </m:r>
                    <m:r>
                      <a:rPr lang="en-US" sz="2800" b="0" i="1" dirty="0" smtClean="0">
                        <a:latin typeface="Cambria Math"/>
                      </a:rPr>
                      <m:t>𝜎</m:t>
                    </m:r>
                    <m:r>
                      <a:rPr lang="en-US" sz="2800" i="1" dirty="0">
                        <a:latin typeface="Cambria Math" panose="02040503050406030204" pitchFamily="18" charset="0"/>
                      </a:rPr>
                      <m:t>)</m:t>
                    </m:r>
                  </m:oMath>
                </a14:m>
                <a:endParaRPr lang="en-US" sz="2800" dirty="0"/>
              </a:p>
            </p:txBody>
          </p:sp>
        </mc:Choice>
        <mc:Fallback xmlns="">
          <p:sp>
            <p:nvSpPr>
              <p:cNvPr id="23" name="Rectangle 22"/>
              <p:cNvSpPr>
                <a:spLocks noRot="1" noChangeAspect="1" noMove="1" noResize="1" noEditPoints="1" noAdjustHandles="1" noChangeArrowheads="1" noChangeShapeType="1" noTextEdit="1"/>
              </p:cNvSpPr>
              <p:nvPr/>
            </p:nvSpPr>
            <p:spPr>
              <a:xfrm>
                <a:off x="852820" y="3124200"/>
                <a:ext cx="3516347" cy="3524042"/>
              </a:xfrm>
              <a:prstGeom prst="rect">
                <a:avLst/>
              </a:prstGeom>
              <a:blipFill rotWithShape="1">
                <a:blip r:embed="rId8"/>
                <a:stretch>
                  <a:fillRect l="-3087" b="-3767"/>
                </a:stretch>
              </a:blipFill>
              <a:ln w="38100">
                <a:solidFill>
                  <a:srgbClr val="11111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5405068" y="3124200"/>
                <a:ext cx="3516347" cy="3524042"/>
              </a:xfrm>
              <a:prstGeom prst="rect">
                <a:avLst/>
              </a:prstGeom>
              <a:ln w="28575">
                <a:solidFill>
                  <a:srgbClr val="111111"/>
                </a:solidFill>
              </a:ln>
            </p:spPr>
            <p:txBody>
              <a:bodyPr wrap="none" anchor="ctr">
                <a:spAutoFit/>
              </a:bodyPr>
              <a:lstStyle/>
              <a:p>
                <a:pPr rtl="0"/>
                <a14:m>
                  <m:oMathPara xmlns:m="http://schemas.openxmlformats.org/officeDocument/2006/math">
                    <m:oMathParaPr>
                      <m:jc m:val="left"/>
                    </m:oMathParaPr>
                    <m:oMath xmlns:m="http://schemas.openxmlformats.org/officeDocument/2006/math">
                      <m:sSub>
                        <m:sSubPr>
                          <m:ctrlPr>
                            <a:rPr lang="en-US" sz="2800" b="1" i="1" smtClean="0">
                              <a:solidFill>
                                <a:srgbClr val="000000"/>
                              </a:solidFill>
                              <a:latin typeface="Cambria Math" panose="02040503050406030204" pitchFamily="18" charset="0"/>
                            </a:rPr>
                          </m:ctrlPr>
                        </m:sSubPr>
                        <m:e>
                          <m:r>
                            <a:rPr lang="en-US" sz="2800" b="1" i="1" smtClean="0">
                              <a:solidFill>
                                <a:srgbClr val="000000"/>
                              </a:solidFill>
                              <a:latin typeface="Cambria Math"/>
                            </a:rPr>
                            <m:t>𝑷</m:t>
                          </m:r>
                        </m:e>
                        <m:sub>
                          <m:r>
                            <a:rPr lang="en-US" sz="2800" b="1" i="1" smtClean="0">
                              <a:solidFill>
                                <a:srgbClr val="FF0000"/>
                              </a:solidFill>
                              <a:latin typeface="Cambria Math"/>
                            </a:rPr>
                            <m:t>𝒌</m:t>
                          </m:r>
                        </m:sub>
                      </m:sSub>
                      <m:d>
                        <m:dPr>
                          <m:ctrlPr>
                            <a:rPr lang="en-US" sz="2800" b="1" i="1">
                              <a:solidFill>
                                <a:srgbClr val="000000"/>
                              </a:solidFill>
                              <a:latin typeface="Cambria Math" panose="02040503050406030204" pitchFamily="18" charset="0"/>
                            </a:rPr>
                          </m:ctrlPr>
                        </m:dPr>
                        <m:e>
                          <m:r>
                            <a:rPr lang="en-US" sz="2800" b="1" i="1">
                              <a:solidFill>
                                <a:srgbClr val="000000"/>
                              </a:solidFill>
                              <a:latin typeface="Cambria Math" panose="02040503050406030204" pitchFamily="18" charset="0"/>
                            </a:rPr>
                            <m:t>𝒊</m:t>
                          </m:r>
                          <m:r>
                            <a:rPr lang="en-US" sz="2800" b="1" i="1">
                              <a:solidFill>
                                <a:srgbClr val="000000"/>
                              </a:solidFill>
                              <a:latin typeface="Cambria Math" panose="02040503050406030204" pitchFamily="18" charset="0"/>
                            </a:rPr>
                            <m:t>,</m:t>
                          </m:r>
                          <m:r>
                            <a:rPr lang="en-US" sz="2800" b="1" i="1">
                              <a:solidFill>
                                <a:srgbClr val="000000"/>
                              </a:solidFill>
                              <a:latin typeface="Cambria Math" panose="02040503050406030204" pitchFamily="18" charset="0"/>
                            </a:rPr>
                            <m:t>𝝈</m:t>
                          </m:r>
                        </m:e>
                      </m:d>
                      <m:r>
                        <a:rPr lang="en-US" sz="2800" b="1" i="1">
                          <a:solidFill>
                            <a:srgbClr val="000000"/>
                          </a:solidFill>
                          <a:latin typeface="Cambria Math" panose="02040503050406030204" pitchFamily="18" charset="0"/>
                        </a:rPr>
                        <m:t>:</m:t>
                      </m:r>
                    </m:oMath>
                  </m:oMathPara>
                </a14:m>
                <a:endParaRPr lang="en-US" sz="2800" b="1" dirty="0">
                  <a:solidFill>
                    <a:srgbClr val="000000"/>
                  </a:solidFill>
                </a:endParaRPr>
              </a:p>
              <a:p>
                <a:pPr rtl="0"/>
                <a:endParaRPr lang="en-US" sz="900" b="1" u="sng" dirty="0">
                  <a:solidFill>
                    <a:srgbClr val="000000"/>
                  </a:solidFill>
                </a:endParaRPr>
              </a:p>
              <a:p>
                <a:pPr rtl="0"/>
                <a:r>
                  <a:rPr lang="en-US" sz="2800" b="0" dirty="0">
                    <a:solidFill>
                      <a:srgbClr val="002060"/>
                    </a:solidFill>
                  </a:rPr>
                  <a:t>if</a:t>
                </a:r>
                <a:r>
                  <a:rPr lang="en-US" sz="2800" b="0" dirty="0">
                    <a:solidFill>
                      <a:srgbClr val="000000"/>
                    </a:solidFill>
                  </a:rPr>
                  <a:t> </a:t>
                </a:r>
                <a14:m>
                  <m:oMath xmlns:m="http://schemas.openxmlformats.org/officeDocument/2006/math">
                    <m:d>
                      <m:dPr>
                        <m:ctrlPr>
                          <a:rPr lang="en-US" sz="2800" b="0" i="1" dirty="0" smtClean="0">
                            <a:solidFill>
                              <a:srgbClr val="000000"/>
                            </a:solidFill>
                            <a:latin typeface="Cambria Math" panose="02040503050406030204" pitchFamily="18" charset="0"/>
                          </a:rPr>
                        </m:ctrlPr>
                      </m:dPr>
                      <m:e>
                        <m:r>
                          <m:rPr>
                            <m:sty m:val="p"/>
                          </m:rPr>
                          <a:rPr lang="en-US" sz="2800" b="0" i="0" dirty="0" smtClean="0">
                            <a:solidFill>
                              <a:srgbClr val="000000"/>
                            </a:solidFill>
                            <a:latin typeface="Cambria Math"/>
                          </a:rPr>
                          <m:t>i</m:t>
                        </m:r>
                        <m:r>
                          <a:rPr lang="en-US" sz="2800" b="0" i="0" dirty="0" smtClean="0">
                            <a:solidFill>
                              <a:srgbClr val="000000"/>
                            </a:solidFill>
                            <a:latin typeface="Cambria Math"/>
                          </a:rPr>
                          <m:t>,</m:t>
                        </m:r>
                        <m:r>
                          <a:rPr lang="en-US" sz="2800" b="0" i="1" dirty="0" smtClean="0">
                            <a:solidFill>
                              <a:srgbClr val="000000"/>
                            </a:solidFill>
                            <a:latin typeface="Cambria Math"/>
                          </a:rPr>
                          <m:t>𝜎</m:t>
                        </m:r>
                      </m:e>
                    </m:d>
                    <m:r>
                      <a:rPr lang="en-US" sz="2800" i="1" dirty="0" smtClean="0">
                        <a:solidFill>
                          <a:srgbClr val="000000"/>
                        </a:solidFill>
                        <a:latin typeface="Cambria Math"/>
                      </a:rPr>
                      <m:t>=</m:t>
                    </m:r>
                    <m:r>
                      <a:rPr lang="en-US" sz="2800" b="0" i="1" dirty="0" smtClean="0">
                        <a:solidFill>
                          <a:srgbClr val="000000"/>
                        </a:solidFill>
                        <a:latin typeface="Cambria Math"/>
                      </a:rPr>
                      <m:t>(1,</m:t>
                    </m:r>
                    <m:sSub>
                      <m:sSubPr>
                        <m:ctrlPr>
                          <a:rPr lang="en-US" sz="2800" b="0" i="1" dirty="0" smtClean="0">
                            <a:solidFill>
                              <a:srgbClr val="000000"/>
                            </a:solidFill>
                            <a:latin typeface="Cambria Math" panose="02040503050406030204" pitchFamily="18" charset="0"/>
                          </a:rPr>
                        </m:ctrlPr>
                      </m:sSubPr>
                      <m:e>
                        <m:r>
                          <a:rPr lang="en-US" sz="2800" b="0" i="1" dirty="0" smtClean="0">
                            <a:solidFill>
                              <a:srgbClr val="000000"/>
                            </a:solidFill>
                            <a:latin typeface="Cambria Math"/>
                          </a:rPr>
                          <m:t>𝜎</m:t>
                        </m:r>
                      </m:e>
                      <m:sub>
                        <m:r>
                          <a:rPr lang="en-US" sz="2800" b="0" i="1" dirty="0" smtClean="0">
                            <a:solidFill>
                              <a:srgbClr val="000000"/>
                            </a:solidFill>
                            <a:latin typeface="Cambria Math"/>
                          </a:rPr>
                          <m:t>1</m:t>
                        </m:r>
                      </m:sub>
                    </m:sSub>
                    <m:r>
                      <a:rPr lang="en-US" sz="2800" b="0" i="1" dirty="0" smtClean="0">
                        <a:solidFill>
                          <a:srgbClr val="000000"/>
                        </a:solidFill>
                        <a:latin typeface="Cambria Math"/>
                      </a:rPr>
                      <m:t>)</m:t>
                    </m:r>
                  </m:oMath>
                </a14:m>
                <a:r>
                  <a:rPr lang="en-US" sz="2800" dirty="0"/>
                  <a:t>:</a:t>
                </a:r>
              </a:p>
              <a:p>
                <a:pPr rtl="0"/>
                <a:r>
                  <a:rPr lang="en-US" sz="2800" dirty="0"/>
                  <a:t>    </a:t>
                </a:r>
                <a:r>
                  <a:rPr lang="en-US" sz="2800" dirty="0">
                    <a:solidFill>
                      <a:srgbClr val="009900"/>
                    </a:solidFill>
                  </a:rPr>
                  <a:t>return</a:t>
                </a:r>
                <a14:m>
                  <m:oMath xmlns:m="http://schemas.openxmlformats.org/officeDocument/2006/math">
                    <m:r>
                      <a:rPr lang="en-US" sz="2800" i="1" dirty="0">
                        <a:latin typeface="Cambria Math" panose="02040503050406030204" pitchFamily="18" charset="0"/>
                      </a:rPr>
                      <m:t>"</m:t>
                    </m:r>
                    <m:r>
                      <a:rPr lang="en-US" sz="2800" b="0" i="1" dirty="0" smtClean="0">
                        <a:latin typeface="Cambria Math"/>
                      </a:rPr>
                      <m:t>𝑠𝑜𝑢𝑟𝑐𝑒</m:t>
                    </m:r>
                    <m:r>
                      <a:rPr lang="en-US" sz="2800" i="1" dirty="0" smtClean="0">
                        <a:latin typeface="Cambria Math" panose="02040503050406030204" pitchFamily="18" charset="0"/>
                      </a:rPr>
                      <m:t>“</m:t>
                    </m:r>
                  </m:oMath>
                </a14:m>
                <a:endParaRPr lang="en-US" sz="2800" dirty="0"/>
              </a:p>
              <a:p>
                <a:pPr rtl="0"/>
                <a:endParaRPr lang="en-US" sz="900" dirty="0"/>
              </a:p>
              <a:p>
                <a:r>
                  <a:rPr lang="en-US" sz="2800" dirty="0">
                    <a:solidFill>
                      <a:srgbClr val="002060"/>
                    </a:solidFill>
                  </a:rPr>
                  <a:t>If</a:t>
                </a:r>
                <a:r>
                  <a:rPr lang="en-US" sz="2800" dirty="0">
                    <a:solidFill>
                      <a:schemeClr val="tx1"/>
                    </a:solidFill>
                  </a:rPr>
                  <a:t> </a:t>
                </a:r>
                <a14:m>
                  <m:oMath xmlns:m="http://schemas.openxmlformats.org/officeDocument/2006/math">
                    <m:d>
                      <m:dPr>
                        <m:ctrlPr>
                          <a:rPr lang="en-US" sz="2800" i="1" dirty="0">
                            <a:solidFill>
                              <a:srgbClr val="000000"/>
                            </a:solidFill>
                            <a:latin typeface="Cambria Math" panose="02040503050406030204" pitchFamily="18" charset="0"/>
                          </a:rPr>
                        </m:ctrlPr>
                      </m:dPr>
                      <m:e>
                        <m:r>
                          <m:rPr>
                            <m:sty m:val="p"/>
                          </m:rPr>
                          <a:rPr lang="en-US" sz="2800" dirty="0">
                            <a:solidFill>
                              <a:srgbClr val="000000"/>
                            </a:solidFill>
                            <a:latin typeface="Cambria Math"/>
                          </a:rPr>
                          <m:t>i</m:t>
                        </m:r>
                        <m:r>
                          <a:rPr lang="en-US" sz="2800" dirty="0">
                            <a:solidFill>
                              <a:srgbClr val="000000"/>
                            </a:solidFill>
                            <a:latin typeface="Cambria Math"/>
                          </a:rPr>
                          <m:t>,</m:t>
                        </m:r>
                        <m:r>
                          <a:rPr lang="en-US" sz="2800" i="1" dirty="0">
                            <a:solidFill>
                              <a:srgbClr val="000000"/>
                            </a:solidFill>
                            <a:latin typeface="Cambria Math"/>
                          </a:rPr>
                          <m:t>𝜎</m:t>
                        </m:r>
                      </m:e>
                    </m:d>
                    <m:r>
                      <a:rPr lang="en-US" sz="2800" i="1" dirty="0">
                        <a:solidFill>
                          <a:srgbClr val="000000"/>
                        </a:solidFill>
                        <a:latin typeface="Cambria Math"/>
                      </a:rPr>
                      <m:t>=(</m:t>
                    </m:r>
                    <m:r>
                      <a:rPr lang="en-US" sz="2800" b="0" i="1" dirty="0" smtClean="0">
                        <a:solidFill>
                          <a:srgbClr val="000000"/>
                        </a:solidFill>
                        <a:latin typeface="Cambria Math"/>
                      </a:rPr>
                      <m:t>𝑖</m:t>
                    </m:r>
                    <m:r>
                      <a:rPr lang="en-US" sz="2800" i="1" dirty="0">
                        <a:solidFill>
                          <a:srgbClr val="000000"/>
                        </a:solidFill>
                        <a:latin typeface="Cambria Math"/>
                      </a:rPr>
                      <m:t>,</m:t>
                    </m:r>
                    <m:sSub>
                      <m:sSubPr>
                        <m:ctrlPr>
                          <a:rPr lang="en-US" sz="2800" i="1" dirty="0">
                            <a:solidFill>
                              <a:srgbClr val="000000"/>
                            </a:solidFill>
                            <a:latin typeface="Cambria Math" panose="02040503050406030204" pitchFamily="18" charset="0"/>
                          </a:rPr>
                        </m:ctrlPr>
                      </m:sSubPr>
                      <m:e>
                        <m:r>
                          <a:rPr lang="en-US" sz="2800" i="1" dirty="0">
                            <a:solidFill>
                              <a:srgbClr val="000000"/>
                            </a:solidFill>
                            <a:latin typeface="Cambria Math"/>
                          </a:rPr>
                          <m:t>𝜎</m:t>
                        </m:r>
                      </m:e>
                      <m:sub>
                        <m:r>
                          <a:rPr lang="en-US" sz="2800" b="0" i="1" dirty="0" smtClean="0">
                            <a:solidFill>
                              <a:srgbClr val="000000"/>
                            </a:solidFill>
                            <a:latin typeface="Cambria Math"/>
                          </a:rPr>
                          <m:t>𝑖</m:t>
                        </m:r>
                      </m:sub>
                    </m:sSub>
                    <m:r>
                      <a:rPr lang="en-US" sz="2800" i="1" dirty="0">
                        <a:solidFill>
                          <a:srgbClr val="000000"/>
                        </a:solidFill>
                        <a:latin typeface="Cambria Math"/>
                      </a:rPr>
                      <m:t>)</m:t>
                    </m:r>
                  </m:oMath>
                </a14:m>
                <a:r>
                  <a:rPr lang="en-US" sz="2800" dirty="0">
                    <a:solidFill>
                      <a:schemeClr val="tx1"/>
                    </a:solidFill>
                  </a:rPr>
                  <a:t>:</a:t>
                </a:r>
              </a:p>
              <a:p>
                <a:r>
                  <a:rPr lang="en-US" sz="2800" dirty="0">
                    <a:solidFill>
                      <a:schemeClr val="tx1"/>
                    </a:solidFill>
                  </a:rPr>
                  <a:t>    </a:t>
                </a:r>
                <a:r>
                  <a:rPr lang="en-US" sz="2800" dirty="0">
                    <a:solidFill>
                      <a:srgbClr val="009900"/>
                    </a:solidFill>
                  </a:rPr>
                  <a:t>return</a:t>
                </a:r>
                <a:r>
                  <a:rPr lang="en-US" sz="2800" dirty="0"/>
                  <a:t> </a:t>
                </a:r>
                <a14:m>
                  <m:oMath xmlns:m="http://schemas.openxmlformats.org/officeDocument/2006/math">
                    <m:d>
                      <m:dPr>
                        <m:ctrlPr>
                          <a:rPr lang="en-US" sz="2800" i="1" dirty="0">
                            <a:latin typeface="Cambria Math" panose="02040503050406030204" pitchFamily="18" charset="0"/>
                          </a:rPr>
                        </m:ctrlPr>
                      </m:dPr>
                      <m:e>
                        <m:r>
                          <a:rPr lang="en-US" sz="2800" i="1" dirty="0">
                            <a:latin typeface="Cambria Math" panose="02040503050406030204" pitchFamily="18" charset="0"/>
                          </a:rPr>
                          <m:t>𝑖</m:t>
                        </m:r>
                        <m:r>
                          <a:rPr lang="en-US" sz="2800" b="0" i="1" dirty="0" smtClean="0">
                            <a:latin typeface="Cambria Math"/>
                          </a:rPr>
                          <m:t>−</m:t>
                        </m:r>
                        <m:r>
                          <a:rPr lang="en-US" sz="2800" i="1" dirty="0">
                            <a:latin typeface="Cambria Math" panose="02040503050406030204" pitchFamily="18" charset="0"/>
                          </a:rPr>
                          <m:t>1,</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𝜎</m:t>
                            </m:r>
                          </m:e>
                          <m:sub>
                            <m:r>
                              <a:rPr lang="en-US" sz="2800" i="1" dirty="0">
                                <a:latin typeface="Cambria Math" panose="02040503050406030204" pitchFamily="18" charset="0"/>
                              </a:rPr>
                              <m:t>𝑖</m:t>
                            </m:r>
                            <m:r>
                              <a:rPr lang="en-US" sz="2800" b="0" i="1" dirty="0" smtClean="0">
                                <a:latin typeface="Cambria Math"/>
                              </a:rPr>
                              <m:t>−</m:t>
                            </m:r>
                            <m:r>
                              <a:rPr lang="en-US" sz="2800" i="1" dirty="0">
                                <a:latin typeface="Cambria Math" panose="02040503050406030204" pitchFamily="18" charset="0"/>
                              </a:rPr>
                              <m:t>1</m:t>
                            </m:r>
                          </m:sub>
                        </m:sSub>
                      </m:e>
                    </m:d>
                  </m:oMath>
                </a14:m>
                <a:endParaRPr lang="en-US" sz="2800" dirty="0"/>
              </a:p>
              <a:p>
                <a:endParaRPr lang="en-US" sz="900" dirty="0"/>
              </a:p>
              <a:p>
                <a:pPr rtl="0"/>
                <a:r>
                  <a:rPr lang="en-US" sz="2800" dirty="0">
                    <a:solidFill>
                      <a:srgbClr val="002060"/>
                    </a:solidFill>
                  </a:rPr>
                  <a:t>else</a:t>
                </a:r>
                <a:r>
                  <a:rPr lang="en-US" sz="2800" dirty="0"/>
                  <a:t>:</a:t>
                </a:r>
              </a:p>
              <a:p>
                <a:pPr rtl="0"/>
                <a:r>
                  <a:rPr lang="en-US" sz="2800" dirty="0"/>
                  <a:t>     </a:t>
                </a:r>
                <a:r>
                  <a:rPr lang="en-US" sz="2800" dirty="0">
                    <a:solidFill>
                      <a:srgbClr val="009900"/>
                    </a:solidFill>
                  </a:rPr>
                  <a:t>return</a:t>
                </a:r>
                <a:r>
                  <a:rPr lang="en-US" sz="2800" dirty="0"/>
                  <a:t> </a:t>
                </a:r>
                <a14:m>
                  <m:oMath xmlns:m="http://schemas.openxmlformats.org/officeDocument/2006/math">
                    <m:r>
                      <a:rPr lang="en-US" sz="2800" i="1" dirty="0">
                        <a:latin typeface="Cambria Math" panose="02040503050406030204" pitchFamily="18" charset="0"/>
                      </a:rPr>
                      <m:t>(</m:t>
                    </m:r>
                    <m:r>
                      <a:rPr lang="en-US" sz="2800" i="1" dirty="0">
                        <a:latin typeface="Cambria Math" panose="02040503050406030204" pitchFamily="18" charset="0"/>
                      </a:rPr>
                      <m:t>𝑖</m:t>
                    </m:r>
                    <m:r>
                      <a:rPr lang="en-US" sz="2800" i="1" dirty="0">
                        <a:latin typeface="Cambria Math" panose="02040503050406030204" pitchFamily="18" charset="0"/>
                      </a:rPr>
                      <m:t>,</m:t>
                    </m:r>
                    <m:r>
                      <a:rPr lang="en-US" sz="2800" b="0" i="1" dirty="0" smtClean="0">
                        <a:latin typeface="Cambria Math"/>
                      </a:rPr>
                      <m:t>𝜎</m:t>
                    </m:r>
                    <m:r>
                      <a:rPr lang="en-US" sz="2800" i="1" dirty="0">
                        <a:latin typeface="Cambria Math" panose="02040503050406030204" pitchFamily="18" charset="0"/>
                      </a:rPr>
                      <m:t>)</m:t>
                    </m:r>
                  </m:oMath>
                </a14:m>
                <a:endParaRPr lang="en-US" sz="2800" dirty="0"/>
              </a:p>
            </p:txBody>
          </p:sp>
        </mc:Choice>
        <mc:Fallback xmlns="">
          <p:sp>
            <p:nvSpPr>
              <p:cNvPr id="24" name="Rectangle 23"/>
              <p:cNvSpPr>
                <a:spLocks noRot="1" noChangeAspect="1" noMove="1" noResize="1" noEditPoints="1" noAdjustHandles="1" noChangeArrowheads="1" noChangeShapeType="1" noTextEdit="1"/>
              </p:cNvSpPr>
              <p:nvPr/>
            </p:nvSpPr>
            <p:spPr>
              <a:xfrm>
                <a:off x="5405068" y="3124200"/>
                <a:ext cx="3516347" cy="3524042"/>
              </a:xfrm>
              <a:prstGeom prst="rect">
                <a:avLst/>
              </a:prstGeom>
              <a:blipFill rotWithShape="1">
                <a:blip r:embed="rId9"/>
                <a:stretch>
                  <a:fillRect l="-3270" b="-3774"/>
                </a:stretch>
              </a:blipFill>
              <a:ln w="28575">
                <a:solidFill>
                  <a:srgbClr val="111111"/>
                </a:solidFill>
              </a:ln>
            </p:spPr>
            <p:txBody>
              <a:bodyPr/>
              <a:lstStyle/>
              <a:p>
                <a:r>
                  <a:rPr lang="en-US">
                    <a:noFill/>
                  </a:rPr>
                  <a:t> </a:t>
                </a:r>
              </a:p>
            </p:txBody>
          </p:sp>
        </mc:Fallback>
      </mc:AlternateContent>
      <p:grpSp>
        <p:nvGrpSpPr>
          <p:cNvPr id="58" name="Group 57"/>
          <p:cNvGrpSpPr/>
          <p:nvPr/>
        </p:nvGrpSpPr>
        <p:grpSpPr>
          <a:xfrm>
            <a:off x="3200400" y="2223389"/>
            <a:ext cx="152694" cy="138811"/>
            <a:chOff x="7040956" y="3133345"/>
            <a:chExt cx="152694" cy="138811"/>
          </a:xfrm>
        </p:grpSpPr>
        <p:sp>
          <p:nvSpPr>
            <p:cNvPr id="80" name="Oval 79"/>
            <p:cNvSpPr/>
            <p:nvPr/>
          </p:nvSpPr>
          <p:spPr>
            <a:xfrm>
              <a:off x="7040957" y="3133345"/>
              <a:ext cx="152693" cy="1388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solidFill>
                  <a:schemeClr val="tx1"/>
                </a:solidFill>
              </a:endParaRPr>
            </a:p>
          </p:txBody>
        </p:sp>
        <p:cxnSp>
          <p:nvCxnSpPr>
            <p:cNvPr id="81" name="Curved Connector 80"/>
            <p:cNvCxnSpPr>
              <a:stCxn id="80" idx="2"/>
              <a:endCxn id="80" idx="6"/>
            </p:cNvCxnSpPr>
            <p:nvPr/>
          </p:nvCxnSpPr>
          <p:spPr>
            <a:xfrm rot="10800000" flipH="1">
              <a:off x="7040956" y="3202751"/>
              <a:ext cx="152693" cy="12700"/>
            </a:xfrm>
            <a:prstGeom prst="curvedConnector5">
              <a:avLst>
                <a:gd name="adj1" fmla="val -149712"/>
                <a:gd name="adj2" fmla="val 2346496"/>
                <a:gd name="adj3" fmla="val 24971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4517504" y="2223389"/>
            <a:ext cx="152694" cy="138811"/>
            <a:chOff x="7040956" y="3133345"/>
            <a:chExt cx="152694" cy="138811"/>
          </a:xfrm>
        </p:grpSpPr>
        <p:sp>
          <p:nvSpPr>
            <p:cNvPr id="78" name="Oval 77"/>
            <p:cNvSpPr/>
            <p:nvPr/>
          </p:nvSpPr>
          <p:spPr>
            <a:xfrm>
              <a:off x="7040957" y="3133345"/>
              <a:ext cx="152693" cy="1388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solidFill>
                  <a:schemeClr val="tx1"/>
                </a:solidFill>
              </a:endParaRPr>
            </a:p>
          </p:txBody>
        </p:sp>
        <p:cxnSp>
          <p:nvCxnSpPr>
            <p:cNvPr id="79" name="Curved Connector 78"/>
            <p:cNvCxnSpPr>
              <a:stCxn id="78" idx="2"/>
              <a:endCxn id="78" idx="6"/>
            </p:cNvCxnSpPr>
            <p:nvPr/>
          </p:nvCxnSpPr>
          <p:spPr>
            <a:xfrm rot="10800000" flipH="1">
              <a:off x="7040956" y="3202751"/>
              <a:ext cx="152693" cy="12700"/>
            </a:xfrm>
            <a:prstGeom prst="curvedConnector5">
              <a:avLst>
                <a:gd name="adj1" fmla="val -149712"/>
                <a:gd name="adj2" fmla="val 2346496"/>
                <a:gd name="adj3" fmla="val 24971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5892114" y="2223389"/>
            <a:ext cx="152694" cy="138811"/>
            <a:chOff x="7040956" y="3133345"/>
            <a:chExt cx="152694" cy="138811"/>
          </a:xfrm>
        </p:grpSpPr>
        <p:sp>
          <p:nvSpPr>
            <p:cNvPr id="76" name="Oval 75"/>
            <p:cNvSpPr/>
            <p:nvPr/>
          </p:nvSpPr>
          <p:spPr>
            <a:xfrm>
              <a:off x="7040957" y="3133345"/>
              <a:ext cx="152693" cy="1388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solidFill>
                  <a:schemeClr val="tx1"/>
                </a:solidFill>
              </a:endParaRPr>
            </a:p>
          </p:txBody>
        </p:sp>
        <p:cxnSp>
          <p:nvCxnSpPr>
            <p:cNvPr id="77" name="Curved Connector 76"/>
            <p:cNvCxnSpPr>
              <a:stCxn id="76" idx="2"/>
              <a:endCxn id="76" idx="6"/>
            </p:cNvCxnSpPr>
            <p:nvPr/>
          </p:nvCxnSpPr>
          <p:spPr>
            <a:xfrm rot="10800000" flipH="1">
              <a:off x="7040956" y="3202751"/>
              <a:ext cx="152693" cy="12700"/>
            </a:xfrm>
            <a:prstGeom prst="curvedConnector5">
              <a:avLst>
                <a:gd name="adj1" fmla="val -149712"/>
                <a:gd name="adj2" fmla="val 2346496"/>
                <a:gd name="adj3" fmla="val 24971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2057400" y="1838980"/>
            <a:ext cx="555865" cy="523220"/>
          </a:xfrm>
          <a:prstGeom prst="rect">
            <a:avLst/>
          </a:prstGeom>
          <a:noFill/>
        </p:spPr>
        <p:txBody>
          <a:bodyPr wrap="square" rtlCol="0">
            <a:spAutoFit/>
          </a:bodyPr>
          <a:lstStyle/>
          <a:p>
            <a:r>
              <a:rPr lang="en-US" sz="2800" dirty="0"/>
              <a:t>…</a:t>
            </a:r>
          </a:p>
        </p:txBody>
      </p:sp>
      <p:sp>
        <p:nvSpPr>
          <p:cNvPr id="83" name="TextBox 82"/>
          <p:cNvSpPr txBox="1"/>
          <p:nvPr/>
        </p:nvSpPr>
        <p:spPr>
          <a:xfrm>
            <a:off x="6759335" y="1838980"/>
            <a:ext cx="555865"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3" name="TextBox 2"/>
              <p:cNvSpPr txBox="1"/>
              <p:nvPr/>
            </p:nvSpPr>
            <p:spPr>
              <a:xfrm>
                <a:off x="152400" y="3124200"/>
                <a:ext cx="633645" cy="584775"/>
              </a:xfrm>
              <a:prstGeom prst="rect">
                <a:avLst/>
              </a:prstGeom>
              <a:noFill/>
            </p:spPr>
            <p:txBody>
              <a:bodyPr wrap="square" rtlCol="0">
                <a:spAutoFit/>
              </a:bodyPr>
              <a:lstStyle/>
              <a:p>
                <a14:m>
                  <m:oMath xmlns:m="http://schemas.openxmlformats.org/officeDocument/2006/math">
                    <m:r>
                      <a:rPr lang="en-US" sz="3200" b="0" i="1" smtClean="0">
                        <a:latin typeface="Cambria Math"/>
                      </a:rPr>
                      <m:t>𝑆</m:t>
                    </m:r>
                  </m:oMath>
                </a14:m>
                <a:r>
                  <a:rPr lang="en-US" sz="3200" dirty="0"/>
                  <a:t>:</a:t>
                </a:r>
              </a:p>
            </p:txBody>
          </p:sp>
        </mc:Choice>
        <mc:Fallback xmlns="">
          <p:sp>
            <p:nvSpPr>
              <p:cNvPr id="3" name="TextBox 2"/>
              <p:cNvSpPr txBox="1">
                <a:spLocks noRot="1" noChangeAspect="1" noMove="1" noResize="1" noEditPoints="1" noAdjustHandles="1" noChangeArrowheads="1" noChangeShapeType="1" noTextEdit="1"/>
              </p:cNvSpPr>
              <p:nvPr/>
            </p:nvSpPr>
            <p:spPr>
              <a:xfrm>
                <a:off x="152400" y="3124200"/>
                <a:ext cx="633645" cy="584775"/>
              </a:xfrm>
              <a:prstGeom prst="rect">
                <a:avLst/>
              </a:prstGeom>
              <a:blipFill rotWithShape="1">
                <a:blip r:embed="rId10"/>
                <a:stretch>
                  <a:fillRect t="-13684" r="-5769" b="-3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4700355" y="3128534"/>
                <a:ext cx="633645" cy="584775"/>
              </a:xfrm>
              <a:prstGeom prst="rect">
                <a:avLst/>
              </a:prstGeom>
              <a:noFill/>
            </p:spPr>
            <p:txBody>
              <a:bodyPr wrap="square" rtlCol="0">
                <a:spAutoFit/>
              </a:bodyPr>
              <a:lstStyle/>
              <a:p>
                <a14:m>
                  <m:oMath xmlns:m="http://schemas.openxmlformats.org/officeDocument/2006/math">
                    <m:r>
                      <a:rPr lang="en-US" sz="3200" b="0" i="1" smtClean="0">
                        <a:latin typeface="Cambria Math"/>
                      </a:rPr>
                      <m:t>𝑃</m:t>
                    </m:r>
                  </m:oMath>
                </a14:m>
                <a:r>
                  <a:rPr lang="en-US" sz="3200" dirty="0"/>
                  <a:t>:</a:t>
                </a:r>
              </a:p>
            </p:txBody>
          </p:sp>
        </mc:Choice>
        <mc:Fallback xmlns="">
          <p:sp>
            <p:nvSpPr>
              <p:cNvPr id="88" name="TextBox 87"/>
              <p:cNvSpPr txBox="1">
                <a:spLocks noRot="1" noChangeAspect="1" noMove="1" noResize="1" noEditPoints="1" noAdjustHandles="1" noChangeArrowheads="1" noChangeShapeType="1" noTextEdit="1"/>
              </p:cNvSpPr>
              <p:nvPr/>
            </p:nvSpPr>
            <p:spPr>
              <a:xfrm>
                <a:off x="4700355" y="3128534"/>
                <a:ext cx="633645" cy="584775"/>
              </a:xfrm>
              <a:prstGeom prst="rect">
                <a:avLst/>
              </a:prstGeom>
              <a:blipFill rotWithShape="1">
                <a:blip r:embed="rId11"/>
                <a:stretch>
                  <a:fillRect t="-13542" r="-12500" b="-33333"/>
                </a:stretch>
              </a:blipFill>
            </p:spPr>
            <p:txBody>
              <a:bodyPr/>
              <a:lstStyle/>
              <a:p>
                <a:r>
                  <a:rPr lang="en-US">
                    <a:noFill/>
                  </a:rPr>
                  <a:t> </a:t>
                </a:r>
              </a:p>
            </p:txBody>
          </p:sp>
        </mc:Fallback>
      </mc:AlternateContent>
      <p:cxnSp>
        <p:nvCxnSpPr>
          <p:cNvPr id="89" name="Straight Connector 88"/>
          <p:cNvCxnSpPr/>
          <p:nvPr/>
        </p:nvCxnSpPr>
        <p:spPr>
          <a:xfrm>
            <a:off x="304800" y="2743200"/>
            <a:ext cx="853440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23">
            <a:extLst>
              <a:ext uri="{FF2B5EF4-FFF2-40B4-BE49-F238E27FC236}">
                <a16:creationId xmlns:a16="http://schemas.microsoft.com/office/drawing/2014/main" id="{A8E0053D-15C2-5643-8D0D-8810BC01BA43}"/>
              </a:ext>
            </a:extLst>
          </p:cNvPr>
          <p:cNvSpPr>
            <a:spLocks noChangeArrowheads="1"/>
          </p:cNvSpPr>
          <p:nvPr/>
        </p:nvSpPr>
        <p:spPr bwMode="auto">
          <a:xfrm>
            <a:off x="-36512" y="6574611"/>
            <a:ext cx="3736032" cy="454789"/>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000" dirty="0">
                <a:solidFill>
                  <a:schemeClr val="accent1">
                    <a:lumMod val="50000"/>
                  </a:schemeClr>
                </a:solidFill>
                <a:latin typeface="Arial"/>
                <a:cs typeface="Arial"/>
              </a:rPr>
              <a:t>Slide Courtesy: Omer Paneth </a:t>
            </a:r>
            <a:endParaRPr lang="en-US" sz="1000" b="1" dirty="0">
              <a:solidFill>
                <a:schemeClr val="accent1">
                  <a:lumMod val="50000"/>
                </a:schemeClr>
              </a:solidFill>
              <a:latin typeface="Arial"/>
              <a:cs typeface="Arial"/>
            </a:endParaRPr>
          </a:p>
        </p:txBody>
      </p:sp>
    </p:spTree>
    <p:extLst>
      <p:ext uri="{BB962C8B-B14F-4D97-AF65-F5344CB8AC3E}">
        <p14:creationId xmlns:p14="http://schemas.microsoft.com/office/powerpoint/2010/main" val="260232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7" grpId="0" animBg="1"/>
      <p:bldP spid="23" grpId="0" animBg="1"/>
      <p:bldP spid="24" grpId="0" animBg="1"/>
      <p:bldP spid="82" grpId="0"/>
      <p:bldP spid="83" grpId="0"/>
      <p:bldP spid="3" grpId="0"/>
      <p:bldP spid="8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1752600" y="3058414"/>
            <a:ext cx="1044304" cy="980185"/>
          </a:xfrm>
          <a:prstGeom prst="rect">
            <a:avLst/>
          </a:prstGeom>
          <a:pattFill prst="wdUpDiag">
            <a:fgClr>
              <a:schemeClr val="accent1"/>
            </a:fgClr>
            <a:bgClr>
              <a:schemeClr val="bg1"/>
            </a:bgClr>
          </a:patt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l"/>
            <a:r>
              <a:rPr lang="en-US" sz="4000" cap="none" dirty="0">
                <a:solidFill>
                  <a:schemeClr val="tx1"/>
                </a:solidFill>
                <a:latin typeface="Cambria" panose="02040503050406030204" pitchFamily="18" charset="0"/>
              </a:rPr>
              <a:t>Need To Prove</a:t>
            </a:r>
            <a:endParaRPr lang="en-US" sz="3600" dirty="0"/>
          </a:p>
        </p:txBody>
      </p:sp>
      <p:sp>
        <p:nvSpPr>
          <p:cNvPr id="11" name="Oval 10"/>
          <p:cNvSpPr/>
          <p:nvPr/>
        </p:nvSpPr>
        <p:spPr>
          <a:xfrm>
            <a:off x="492909" y="5488211"/>
            <a:ext cx="297554" cy="2975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2" name="Straight Connector 11"/>
          <p:cNvCxnSpPr/>
          <p:nvPr/>
        </p:nvCxnSpPr>
        <p:spPr>
          <a:xfrm flipH="1">
            <a:off x="790463" y="5636988"/>
            <a:ext cx="69305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8355316" y="5488211"/>
            <a:ext cx="297554" cy="297554"/>
          </a:xfrm>
          <a:prstGeom prst="ellipse">
            <a:avLst/>
          </a:prstGeom>
          <a:pattFill prst="pct40">
            <a:fgClr>
              <a:srgbClr val="00B05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4" name="Straight Connector 13"/>
          <p:cNvCxnSpPr/>
          <p:nvPr/>
        </p:nvCxnSpPr>
        <p:spPr>
          <a:xfrm flipH="1">
            <a:off x="7650263" y="5636988"/>
            <a:ext cx="705053"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42075" y="5488211"/>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6" name="Straight Connector 15"/>
          <p:cNvCxnSpPr>
            <a:endCxn id="18" idx="6"/>
          </p:cNvCxnSpPr>
          <p:nvPr/>
        </p:nvCxnSpPr>
        <p:spPr>
          <a:xfrm flipH="1" flipV="1">
            <a:off x="3409747" y="5636988"/>
            <a:ext cx="1032328" cy="907"/>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57400" y="5262545"/>
            <a:ext cx="555865" cy="523220"/>
          </a:xfrm>
          <a:prstGeom prst="rect">
            <a:avLst/>
          </a:prstGeom>
          <a:noFill/>
        </p:spPr>
        <p:txBody>
          <a:bodyPr wrap="square" rtlCol="0">
            <a:spAutoFit/>
          </a:bodyPr>
          <a:lstStyle/>
          <a:p>
            <a:r>
              <a:rPr lang="en-US" sz="2800" dirty="0"/>
              <a:t>…</a:t>
            </a:r>
          </a:p>
        </p:txBody>
      </p:sp>
      <p:sp>
        <p:nvSpPr>
          <p:cNvPr id="18" name="Oval 17"/>
          <p:cNvSpPr/>
          <p:nvPr/>
        </p:nvSpPr>
        <p:spPr>
          <a:xfrm>
            <a:off x="3112193" y="5488211"/>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Straight Connector 18"/>
          <p:cNvCxnSpPr/>
          <p:nvPr/>
        </p:nvCxnSpPr>
        <p:spPr>
          <a:xfrm flipH="1" flipV="1">
            <a:off x="2765665" y="5636082"/>
            <a:ext cx="346528" cy="181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822470" y="5488211"/>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 name="Straight Connector 20"/>
          <p:cNvCxnSpPr>
            <a:stCxn id="20" idx="2"/>
          </p:cNvCxnSpPr>
          <p:nvPr/>
        </p:nvCxnSpPr>
        <p:spPr>
          <a:xfrm flipH="1">
            <a:off x="4739629" y="5636988"/>
            <a:ext cx="1082841"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120025" y="5645148"/>
            <a:ext cx="368992"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59335" y="5257800"/>
            <a:ext cx="555865"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24" name="TextBox 23"/>
              <p:cNvSpPr txBox="1"/>
              <p:nvPr/>
            </p:nvSpPr>
            <p:spPr>
              <a:xfrm>
                <a:off x="156818" y="5867402"/>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56818" y="5867402"/>
                <a:ext cx="969736" cy="461665"/>
              </a:xfrm>
              <a:prstGeom prst="rect">
                <a:avLst/>
              </a:prstGeom>
              <a:blipFill rotWithShape="1">
                <a:blip r:embed="rId3"/>
                <a:stretch>
                  <a:fillRect l="-5660" r="-9434"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105984" y="5867401"/>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𝑖</m:t>
                          </m:r>
                        </m:sub>
                      </m:sSub>
                      <m:r>
                        <a:rPr lang="en-US" sz="2400" b="0" i="1" smtClean="0">
                          <a:latin typeface="Cambria Math"/>
                        </a:rPr>
                        <m:t>)</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4105984" y="5867401"/>
                <a:ext cx="969736" cy="461665"/>
              </a:xfrm>
              <a:prstGeom prst="rect">
                <a:avLst/>
              </a:prstGeom>
              <a:blipFill rotWithShape="1">
                <a:blip r:embed="rId4"/>
                <a:stretch>
                  <a:fillRect l="-2516" r="-2516"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187451" y="5867402"/>
                <a:ext cx="21470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𝑖</m:t>
                          </m:r>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2187451" y="5867402"/>
                <a:ext cx="2147038" cy="461665"/>
              </a:xfrm>
              <a:prstGeom prst="rect">
                <a:avLst/>
              </a:prstGeom>
              <a:blipFill rotWithShape="1">
                <a:blip r:embed="rId5"/>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4897728" y="5867400"/>
                <a:ext cx="21470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𝑖</m:t>
                          </m:r>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4897728" y="5867400"/>
                <a:ext cx="2147038" cy="461665"/>
              </a:xfrm>
              <a:prstGeom prst="rect">
                <a:avLst/>
              </a:prstGeom>
              <a:blipFill rotWithShape="1">
                <a:blip r:embed="rId6"/>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8019225" y="5867402"/>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𝑁</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𝑁</m:t>
                          </m:r>
                        </m:sub>
                      </m:sSub>
                      <m:r>
                        <a:rPr lang="en-US" sz="2400" b="0" i="1" smtClean="0">
                          <a:latin typeface="Cambria Math"/>
                        </a:rPr>
                        <m:t>)</m:t>
                      </m:r>
                    </m:oMath>
                  </m:oMathPara>
                </a14:m>
                <a:endParaRPr lang="en-US" sz="2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8019225" y="5867402"/>
                <a:ext cx="969736" cy="461665"/>
              </a:xfrm>
              <a:prstGeom prst="rect">
                <a:avLst/>
              </a:prstGeom>
              <a:blipFill rotWithShape="1">
                <a:blip r:embed="rId7"/>
                <a:stretch>
                  <a:fillRect l="-5000" r="-2125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752600" y="3048000"/>
                <a:ext cx="1044305" cy="9906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a:solidFill>
                                <a:srgbClr val="000000"/>
                              </a:solidFill>
                              <a:latin typeface="Cambria Math" panose="02040503050406030204" pitchFamily="18" charset="0"/>
                            </a:rPr>
                          </m:ctrlPr>
                        </m:sSubPr>
                        <m:e>
                          <m:r>
                            <a:rPr lang="en-US" sz="3200" b="0" i="1">
                              <a:solidFill>
                                <a:srgbClr val="000000"/>
                              </a:solidFill>
                              <a:latin typeface="Cambria Math"/>
                            </a:rPr>
                            <m:t>𝑆</m:t>
                          </m:r>
                        </m:e>
                        <m:sub>
                          <m:r>
                            <a:rPr lang="en-US" sz="3200" b="0" i="1">
                              <a:solidFill>
                                <a:srgbClr val="FF0000"/>
                              </a:solidFill>
                              <a:latin typeface="Cambria Math"/>
                            </a:rPr>
                            <m:t>𝑘</m:t>
                          </m:r>
                        </m:sub>
                      </m:sSub>
                    </m:oMath>
                  </m:oMathPara>
                </a14:m>
                <a:endParaRPr lang="en-US" dirty="0"/>
              </a:p>
            </p:txBody>
          </p:sp>
        </mc:Choice>
        <mc:Fallback xmlns="">
          <p:sp>
            <p:nvSpPr>
              <p:cNvPr id="37" name="Rectangle 36"/>
              <p:cNvSpPr>
                <a:spLocks noRot="1" noChangeAspect="1" noMove="1" noResize="1" noEditPoints="1" noAdjustHandles="1" noChangeArrowheads="1" noChangeShapeType="1" noTextEdit="1"/>
              </p:cNvSpPr>
              <p:nvPr/>
            </p:nvSpPr>
            <p:spPr>
              <a:xfrm>
                <a:off x="1752600" y="3048000"/>
                <a:ext cx="1044305" cy="990600"/>
              </a:xfrm>
              <a:prstGeom prst="rect">
                <a:avLst/>
              </a:prstGeom>
              <a:blipFill rotWithShape="1">
                <a:blip r:embed="rId8"/>
                <a:stretch>
                  <a:fillRect/>
                </a:stretch>
              </a:blipFill>
              <a:ln w="57150">
                <a:solidFill>
                  <a:schemeClr val="tx1"/>
                </a:solidFill>
              </a:ln>
            </p:spPr>
            <p:txBody>
              <a:bodyPr/>
              <a:lstStyle/>
              <a:p>
                <a:r>
                  <a:rPr lang="en-US">
                    <a:noFill/>
                  </a:rPr>
                  <a:t> </a:t>
                </a:r>
              </a:p>
            </p:txBody>
          </p:sp>
        </mc:Fallback>
      </mc:AlternateContent>
      <p:sp>
        <p:nvSpPr>
          <p:cNvPr id="38" name="Rectangle 37"/>
          <p:cNvSpPr/>
          <p:nvPr/>
        </p:nvSpPr>
        <p:spPr>
          <a:xfrm>
            <a:off x="3100175" y="3058414"/>
            <a:ext cx="1044304" cy="980185"/>
          </a:xfrm>
          <a:prstGeom prst="rect">
            <a:avLst/>
          </a:prstGeom>
          <a:pattFill prst="wd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Rectangle 38"/>
              <p:cNvSpPr/>
              <p:nvPr/>
            </p:nvSpPr>
            <p:spPr>
              <a:xfrm>
                <a:off x="3100175" y="3048000"/>
                <a:ext cx="1044305" cy="9906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smtClean="0">
                              <a:solidFill>
                                <a:srgbClr val="000000"/>
                              </a:solidFill>
                              <a:latin typeface="Cambria Math" panose="02040503050406030204" pitchFamily="18" charset="0"/>
                            </a:rPr>
                          </m:ctrlPr>
                        </m:sSubPr>
                        <m:e>
                          <m:r>
                            <a:rPr lang="en-US" sz="3200" b="0" i="1" smtClean="0">
                              <a:solidFill>
                                <a:srgbClr val="000000"/>
                              </a:solidFill>
                              <a:latin typeface="Cambria Math"/>
                            </a:rPr>
                            <m:t>𝑃</m:t>
                          </m:r>
                        </m:e>
                        <m:sub>
                          <m:r>
                            <a:rPr lang="en-US" sz="3200" b="0" i="1">
                              <a:solidFill>
                                <a:srgbClr val="FF0000"/>
                              </a:solidFill>
                              <a:latin typeface="Cambria Math"/>
                            </a:rPr>
                            <m:t>𝑘</m:t>
                          </m:r>
                        </m:sub>
                      </m:sSub>
                    </m:oMath>
                  </m:oMathPara>
                </a14:m>
                <a:endParaRPr lang="en-US" dirty="0"/>
              </a:p>
            </p:txBody>
          </p:sp>
        </mc:Choice>
        <mc:Fallback xmlns="">
          <p:sp>
            <p:nvSpPr>
              <p:cNvPr id="39" name="Rectangle 38"/>
              <p:cNvSpPr>
                <a:spLocks noRot="1" noChangeAspect="1" noMove="1" noResize="1" noEditPoints="1" noAdjustHandles="1" noChangeArrowheads="1" noChangeShapeType="1" noTextEdit="1"/>
              </p:cNvSpPr>
              <p:nvPr/>
            </p:nvSpPr>
            <p:spPr>
              <a:xfrm>
                <a:off x="3100175" y="3048000"/>
                <a:ext cx="1044305" cy="990600"/>
              </a:xfrm>
              <a:prstGeom prst="rect">
                <a:avLst/>
              </a:prstGeom>
              <a:blipFill rotWithShape="1">
                <a:blip r:embed="rId9"/>
                <a:stretch>
                  <a:fillRect/>
                </a:stretch>
              </a:blipFill>
              <a:ln w="57150">
                <a:solidFill>
                  <a:schemeClr val="tx1"/>
                </a:solidFill>
              </a:ln>
            </p:spPr>
            <p:txBody>
              <a:bodyPr/>
              <a:lstStyle/>
              <a:p>
                <a:r>
                  <a:rPr lang="en-US">
                    <a:noFill/>
                  </a:rPr>
                  <a:t> </a:t>
                </a:r>
              </a:p>
            </p:txBody>
          </p:sp>
        </mc:Fallback>
      </mc:AlternateContent>
      <p:cxnSp>
        <p:nvCxnSpPr>
          <p:cNvPr id="41" name="Straight Arrow Connector 40"/>
          <p:cNvCxnSpPr/>
          <p:nvPr/>
        </p:nvCxnSpPr>
        <p:spPr>
          <a:xfrm>
            <a:off x="4563205" y="3543300"/>
            <a:ext cx="1380395"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000528" y="3352800"/>
            <a:ext cx="392643" cy="381000"/>
          </a:xfrm>
          <a:prstGeom prst="straightConnector1">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6004149" y="3163669"/>
                <a:ext cx="96973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a:rPr>
                            <m:t>𝜎</m:t>
                          </m:r>
                        </m:e>
                        <m:sub>
                          <m:r>
                            <a:rPr lang="en-US" sz="3600" b="0" i="1" smtClean="0">
                              <a:latin typeface="Cambria Math"/>
                            </a:rPr>
                            <m:t>𝑁</m:t>
                          </m:r>
                        </m:sub>
                      </m:sSub>
                    </m:oMath>
                  </m:oMathPara>
                </a14:m>
                <a:endParaRPr lang="en-US" sz="2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6004149" y="3163669"/>
                <a:ext cx="969736" cy="646331"/>
              </a:xfrm>
              <a:prstGeom prst="rect">
                <a:avLst/>
              </a:prstGeom>
              <a:blipFill rotWithShape="1">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1987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257800" y="2982214"/>
            <a:ext cx="1044304" cy="980185"/>
          </a:xfrm>
          <a:prstGeom prst="rect">
            <a:avLst/>
          </a:prstGeom>
          <a:pattFill prst="wdUpDiag">
            <a:fgClr>
              <a:schemeClr val="accent1"/>
            </a:fgClr>
            <a:bgClr>
              <a:schemeClr val="bg1"/>
            </a:bgClr>
          </a:patt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92909" y="5488211"/>
            <a:ext cx="297554" cy="2975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2" name="Straight Connector 11"/>
          <p:cNvCxnSpPr/>
          <p:nvPr/>
        </p:nvCxnSpPr>
        <p:spPr>
          <a:xfrm flipH="1">
            <a:off x="790463" y="5636988"/>
            <a:ext cx="69305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8355316" y="5488211"/>
            <a:ext cx="297554" cy="297554"/>
          </a:xfrm>
          <a:prstGeom prst="ellipse">
            <a:avLst/>
          </a:prstGeom>
          <a:pattFill prst="pct40">
            <a:fgClr>
              <a:srgbClr val="00B05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4" name="Straight Connector 13"/>
          <p:cNvCxnSpPr/>
          <p:nvPr/>
        </p:nvCxnSpPr>
        <p:spPr>
          <a:xfrm flipH="1">
            <a:off x="7650263" y="5636988"/>
            <a:ext cx="705053" cy="0"/>
          </a:xfrm>
          <a:prstGeom prst="line">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42075" y="5488211"/>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6" name="Straight Connector 15"/>
          <p:cNvCxnSpPr>
            <a:endCxn id="18" idx="6"/>
          </p:cNvCxnSpPr>
          <p:nvPr/>
        </p:nvCxnSpPr>
        <p:spPr>
          <a:xfrm flipH="1" flipV="1">
            <a:off x="3409747" y="5636988"/>
            <a:ext cx="1032328" cy="907"/>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57400" y="5262545"/>
            <a:ext cx="555865" cy="523220"/>
          </a:xfrm>
          <a:prstGeom prst="rect">
            <a:avLst/>
          </a:prstGeom>
          <a:noFill/>
        </p:spPr>
        <p:txBody>
          <a:bodyPr wrap="square" rtlCol="0">
            <a:spAutoFit/>
          </a:bodyPr>
          <a:lstStyle/>
          <a:p>
            <a:r>
              <a:rPr lang="en-US" sz="2800" dirty="0"/>
              <a:t>…</a:t>
            </a:r>
          </a:p>
        </p:txBody>
      </p:sp>
      <p:sp>
        <p:nvSpPr>
          <p:cNvPr id="18" name="Oval 17"/>
          <p:cNvSpPr/>
          <p:nvPr/>
        </p:nvSpPr>
        <p:spPr>
          <a:xfrm>
            <a:off x="3112193" y="5488211"/>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Straight Connector 18"/>
          <p:cNvCxnSpPr/>
          <p:nvPr/>
        </p:nvCxnSpPr>
        <p:spPr>
          <a:xfrm flipH="1" flipV="1">
            <a:off x="2765665" y="5636082"/>
            <a:ext cx="346528" cy="181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822470" y="5488211"/>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 name="Straight Connector 20"/>
          <p:cNvCxnSpPr>
            <a:stCxn id="20" idx="2"/>
          </p:cNvCxnSpPr>
          <p:nvPr/>
        </p:nvCxnSpPr>
        <p:spPr>
          <a:xfrm flipH="1">
            <a:off x="4739629" y="5636988"/>
            <a:ext cx="1082841"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120025" y="5645148"/>
            <a:ext cx="368992"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59335" y="5257800"/>
            <a:ext cx="555865"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28" name="TextBox 27"/>
              <p:cNvSpPr txBox="1"/>
              <p:nvPr/>
            </p:nvSpPr>
            <p:spPr>
              <a:xfrm>
                <a:off x="8019225" y="5867402"/>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𝑁</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𝑁</m:t>
                          </m:r>
                        </m:sub>
                      </m:sSub>
                      <m:r>
                        <a:rPr lang="en-US" sz="2400" b="0" i="1" smtClean="0">
                          <a:latin typeface="Cambria Math"/>
                        </a:rPr>
                        <m:t>)</m:t>
                      </m:r>
                    </m:oMath>
                  </m:oMathPara>
                </a14:m>
                <a:endParaRPr lang="en-US" sz="2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8019225" y="5867402"/>
                <a:ext cx="969736" cy="461665"/>
              </a:xfrm>
              <a:prstGeom prst="rect">
                <a:avLst/>
              </a:prstGeom>
              <a:blipFill rotWithShape="1">
                <a:blip r:embed="rId3"/>
                <a:stretch>
                  <a:fillRect l="-5000" r="-2125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5257800" y="2971800"/>
                <a:ext cx="1044305" cy="9906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a:solidFill>
                                <a:srgbClr val="000000"/>
                              </a:solidFill>
                              <a:latin typeface="Cambria Math" panose="02040503050406030204" pitchFamily="18" charset="0"/>
                            </a:rPr>
                          </m:ctrlPr>
                        </m:sSubPr>
                        <m:e>
                          <m:r>
                            <a:rPr lang="en-US" sz="3200" b="0" i="1">
                              <a:solidFill>
                                <a:srgbClr val="000000"/>
                              </a:solidFill>
                              <a:latin typeface="Cambria Math"/>
                            </a:rPr>
                            <m:t>𝑆</m:t>
                          </m:r>
                        </m:e>
                        <m:sub>
                          <m:r>
                            <a:rPr lang="en-US" sz="3200" b="0" i="1">
                              <a:solidFill>
                                <a:srgbClr val="FF0000"/>
                              </a:solidFill>
                              <a:latin typeface="Cambria Math"/>
                            </a:rPr>
                            <m:t>𝑘</m:t>
                          </m:r>
                        </m:sub>
                      </m:sSub>
                    </m:oMath>
                  </m:oMathPara>
                </a14:m>
                <a:endParaRPr lang="en-US" dirty="0"/>
              </a:p>
            </p:txBody>
          </p:sp>
        </mc:Choice>
        <mc:Fallback xmlns="">
          <p:sp>
            <p:nvSpPr>
              <p:cNvPr id="37" name="Rectangle 36"/>
              <p:cNvSpPr>
                <a:spLocks noRot="1" noChangeAspect="1" noMove="1" noResize="1" noEditPoints="1" noAdjustHandles="1" noChangeArrowheads="1" noChangeShapeType="1" noTextEdit="1"/>
              </p:cNvSpPr>
              <p:nvPr/>
            </p:nvSpPr>
            <p:spPr>
              <a:xfrm>
                <a:off x="5257800" y="2971800"/>
                <a:ext cx="1044305" cy="990600"/>
              </a:xfrm>
              <a:prstGeom prst="rect">
                <a:avLst/>
              </a:prstGeom>
              <a:blipFill rotWithShape="1">
                <a:blip r:embed="rId4"/>
                <a:stretch>
                  <a:fillRect/>
                </a:stretch>
              </a:blipFill>
              <a:ln w="57150">
                <a:solidFill>
                  <a:schemeClr val="tx1"/>
                </a:solidFill>
              </a:ln>
            </p:spPr>
            <p:txBody>
              <a:bodyPr/>
              <a:lstStyle/>
              <a:p>
                <a:r>
                  <a:rPr lang="en-US">
                    <a:noFill/>
                  </a:rPr>
                  <a:t> </a:t>
                </a:r>
              </a:p>
            </p:txBody>
          </p:sp>
        </mc:Fallback>
      </mc:AlternateContent>
      <p:cxnSp>
        <p:nvCxnSpPr>
          <p:cNvPr id="41" name="Straight Arrow Connector 40"/>
          <p:cNvCxnSpPr/>
          <p:nvPr/>
        </p:nvCxnSpPr>
        <p:spPr>
          <a:xfrm>
            <a:off x="6580920" y="3467100"/>
            <a:ext cx="1380395"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7018243" y="3276600"/>
            <a:ext cx="392643" cy="381000"/>
          </a:xfrm>
          <a:prstGeom prst="straightConnector1">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8021864" y="3087469"/>
                <a:ext cx="96973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a:rPr>
                            <m:t>𝜎</m:t>
                          </m:r>
                        </m:e>
                        <m:sub>
                          <m:r>
                            <a:rPr lang="en-US" sz="3600" b="0" i="1" smtClean="0">
                              <a:latin typeface="Cambria Math"/>
                            </a:rPr>
                            <m:t>𝑁</m:t>
                          </m:r>
                        </m:sub>
                      </m:sSub>
                    </m:oMath>
                  </m:oMathPara>
                </a14:m>
                <a:endParaRPr lang="en-US" sz="2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8021864" y="3087469"/>
                <a:ext cx="969736" cy="646331"/>
              </a:xfrm>
              <a:prstGeom prst="rect">
                <a:avLst/>
              </a:prstGeom>
              <a:blipFill rotWithShape="1">
                <a:blip r:embed="rId5"/>
                <a:stretch>
                  <a:fillRect/>
                </a:stretch>
              </a:blipFill>
            </p:spPr>
            <p:txBody>
              <a:bodyPr/>
              <a:lstStyle/>
              <a:p>
                <a:r>
                  <a:rPr lang="en-US">
                    <a:noFill/>
                  </a:rPr>
                  <a:t> </a:t>
                </a:r>
              </a:p>
            </p:txBody>
          </p:sp>
        </mc:Fallback>
      </mc:AlternateContent>
      <p:sp>
        <p:nvSpPr>
          <p:cNvPr id="31" name="Rectangle 30"/>
          <p:cNvSpPr/>
          <p:nvPr/>
        </p:nvSpPr>
        <p:spPr>
          <a:xfrm>
            <a:off x="2841895" y="2982214"/>
            <a:ext cx="1044304" cy="980185"/>
          </a:xfrm>
          <a:prstGeom prst="rect">
            <a:avLst/>
          </a:prstGeom>
          <a:pattFill prst="wdUpDiag">
            <a:fgClr>
              <a:schemeClr val="accent1"/>
            </a:fgClr>
            <a:bgClr>
              <a:schemeClr val="bg1"/>
            </a:bgClr>
          </a:patt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Rectangle 31"/>
              <p:cNvSpPr/>
              <p:nvPr/>
            </p:nvSpPr>
            <p:spPr>
              <a:xfrm>
                <a:off x="2841895" y="2971800"/>
                <a:ext cx="1044305"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3200" i="1">
                              <a:solidFill>
                                <a:srgbClr val="000000"/>
                              </a:solidFill>
                              <a:latin typeface="Cambria Math" panose="02040503050406030204" pitchFamily="18" charset="0"/>
                            </a:rPr>
                          </m:ctrlPr>
                        </m:sSubSupPr>
                        <m:e>
                          <m:r>
                            <a:rPr lang="en-US" sz="3200" i="1">
                              <a:solidFill>
                                <a:srgbClr val="000000"/>
                              </a:solidFill>
                              <a:latin typeface="Cambria Math"/>
                            </a:rPr>
                            <m:t>𝑆</m:t>
                          </m:r>
                        </m:e>
                        <m:sub>
                          <m:r>
                            <a:rPr lang="en-US" sz="3200" i="1">
                              <a:solidFill>
                                <a:srgbClr val="FF0000"/>
                              </a:solidFill>
                              <a:latin typeface="Cambria Math"/>
                            </a:rPr>
                            <m:t>𝑘</m:t>
                          </m:r>
                        </m:sub>
                        <m:sup>
                          <m:r>
                            <a:rPr lang="en-US" sz="3200" i="1">
                              <a:solidFill>
                                <a:srgbClr val="000000"/>
                              </a:solidFill>
                              <a:latin typeface="Cambria Math"/>
                            </a:rPr>
                            <m:t>′</m:t>
                          </m:r>
                        </m:sup>
                      </m:sSubSup>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a:xfrm>
                <a:off x="2841895" y="2971800"/>
                <a:ext cx="1044305" cy="990600"/>
              </a:xfrm>
              <a:prstGeom prst="rect">
                <a:avLst/>
              </a:prstGeom>
              <a:blipFill rotWithShape="1">
                <a:blip r:embed="rId6"/>
                <a:stretch>
                  <a:fillRect/>
                </a:stretch>
              </a:blipFill>
              <a:ln>
                <a:solidFill>
                  <a:schemeClr val="tx1"/>
                </a:solidFill>
              </a:ln>
            </p:spPr>
            <p:txBody>
              <a:bodyPr/>
              <a:lstStyle/>
              <a:p>
                <a:r>
                  <a:rPr lang="en-US">
                    <a:noFill/>
                  </a:rPr>
                  <a:t> </a:t>
                </a:r>
              </a:p>
            </p:txBody>
          </p:sp>
        </mc:Fallback>
      </mc:AlternateContent>
      <p:sp>
        <p:nvSpPr>
          <p:cNvPr id="35" name="Oval 34"/>
          <p:cNvSpPr/>
          <p:nvPr/>
        </p:nvSpPr>
        <p:spPr>
          <a:xfrm>
            <a:off x="8350898" y="997846"/>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6" name="TextBox 55"/>
              <p:cNvSpPr txBox="1"/>
              <p:nvPr/>
            </p:nvSpPr>
            <p:spPr>
              <a:xfrm>
                <a:off x="8014807" y="1367135"/>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𝑁</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𝑁</m:t>
                          </m:r>
                        </m:sub>
                      </m:sSub>
                      <m:r>
                        <a:rPr lang="en-US" sz="2400" b="0" i="1" smtClean="0">
                          <a:latin typeface="Cambria Math"/>
                        </a:rPr>
                        <m:t>)</m:t>
                      </m:r>
                    </m:oMath>
                  </m:oMathPara>
                </a14:m>
                <a:endParaRPr lang="en-US" sz="2400" dirty="0"/>
              </a:p>
            </p:txBody>
          </p:sp>
        </mc:Choice>
        <mc:Fallback xmlns="">
          <p:sp>
            <p:nvSpPr>
              <p:cNvPr id="56" name="TextBox 55"/>
              <p:cNvSpPr txBox="1">
                <a:spLocks noRot="1" noChangeAspect="1" noMove="1" noResize="1" noEditPoints="1" noAdjustHandles="1" noChangeArrowheads="1" noChangeShapeType="1" noTextEdit="1"/>
              </p:cNvSpPr>
              <p:nvPr/>
            </p:nvSpPr>
            <p:spPr>
              <a:xfrm>
                <a:off x="8014807" y="1367135"/>
                <a:ext cx="969736" cy="461665"/>
              </a:xfrm>
              <a:prstGeom prst="rect">
                <a:avLst/>
              </a:prstGeom>
              <a:blipFill rotWithShape="1">
                <a:blip r:embed="rId7"/>
                <a:stretch>
                  <a:fillRect l="-5660" r="-21384"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4114800" y="3048000"/>
                <a:ext cx="1219200" cy="76944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4400" b="0" i="1" smtClean="0">
                              <a:solidFill>
                                <a:schemeClr val="tx1"/>
                              </a:solidFill>
                              <a:latin typeface="Cambria Math" panose="02040503050406030204" pitchFamily="18" charset="0"/>
                            </a:rPr>
                          </m:ctrlPr>
                        </m:sSubPr>
                        <m:e>
                          <m:r>
                            <a:rPr lang="en-US" sz="4400" b="0" i="1" smtClean="0">
                              <a:solidFill>
                                <a:schemeClr val="tx1"/>
                              </a:solidFill>
                              <a:latin typeface="Cambria Math"/>
                            </a:rPr>
                            <m:t>≈</m:t>
                          </m:r>
                        </m:e>
                        <m:sub>
                          <m:r>
                            <a:rPr lang="en-US" sz="4400" b="0" i="1" smtClean="0">
                              <a:solidFill>
                                <a:schemeClr val="tx1"/>
                              </a:solidFill>
                              <a:latin typeface="Cambria Math"/>
                            </a:rPr>
                            <m:t>𝑐</m:t>
                          </m:r>
                        </m:sub>
                      </m:sSub>
                    </m:oMath>
                  </m:oMathPara>
                </a14:m>
                <a:endParaRPr lang="en-US" sz="4400" dirty="0">
                  <a:solidFill>
                    <a:schemeClr val="tx1"/>
                  </a:solidFill>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4114800" y="3048000"/>
                <a:ext cx="1219200" cy="769441"/>
              </a:xfrm>
              <a:prstGeom prst="rect">
                <a:avLst/>
              </a:prstGeom>
              <a:blipFill rotWithShape="1">
                <a:blip r:embed="rId8"/>
                <a:stretch>
                  <a:fillRect/>
                </a:stretch>
              </a:blipFill>
            </p:spPr>
            <p:txBody>
              <a:bodyPr/>
              <a:lstStyle/>
              <a:p>
                <a:r>
                  <a:rPr lang="en-US">
                    <a:noFill/>
                  </a:rPr>
                  <a:t> </a:t>
                </a:r>
              </a:p>
            </p:txBody>
          </p:sp>
        </mc:Fallback>
      </mc:AlternateContent>
      <p:cxnSp>
        <p:nvCxnSpPr>
          <p:cNvPr id="58" name="Curved Connector 57"/>
          <p:cNvCxnSpPr>
            <a:stCxn id="35" idx="2"/>
            <a:endCxn id="35" idx="6"/>
          </p:cNvCxnSpPr>
          <p:nvPr/>
        </p:nvCxnSpPr>
        <p:spPr>
          <a:xfrm rot="10800000" flipH="1">
            <a:off x="8350898" y="1146623"/>
            <a:ext cx="297554" cy="12700"/>
          </a:xfrm>
          <a:prstGeom prst="curvedConnector5">
            <a:avLst>
              <a:gd name="adj1" fmla="val -122507"/>
              <a:gd name="adj2" fmla="val 3944449"/>
              <a:gd name="adj3" fmla="val 210048"/>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5779952" y="4190999"/>
            <a:ext cx="0" cy="914401"/>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352799" y="1828800"/>
            <a:ext cx="11248" cy="924815"/>
          </a:xfrm>
          <a:prstGeom prst="straightConnector1">
            <a:avLst/>
          </a:prstGeom>
          <a:ln w="3810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492909" y="997846"/>
            <a:ext cx="297554" cy="2975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9" name="Straight Connector 68"/>
          <p:cNvCxnSpPr/>
          <p:nvPr/>
        </p:nvCxnSpPr>
        <p:spPr>
          <a:xfrm flipH="1">
            <a:off x="790463" y="1146623"/>
            <a:ext cx="69305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4442075" y="997846"/>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1" name="Straight Connector 70"/>
          <p:cNvCxnSpPr>
            <a:endCxn id="72" idx="6"/>
          </p:cNvCxnSpPr>
          <p:nvPr/>
        </p:nvCxnSpPr>
        <p:spPr>
          <a:xfrm flipH="1" flipV="1">
            <a:off x="3409747" y="1146623"/>
            <a:ext cx="1032328" cy="907"/>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3112193" y="997846"/>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3" name="Straight Connector 72"/>
          <p:cNvCxnSpPr/>
          <p:nvPr/>
        </p:nvCxnSpPr>
        <p:spPr>
          <a:xfrm flipH="1" flipV="1">
            <a:off x="2765665" y="1145717"/>
            <a:ext cx="346528" cy="181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5822470" y="997846"/>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5" name="Straight Connector 74"/>
          <p:cNvCxnSpPr>
            <a:stCxn id="74" idx="2"/>
          </p:cNvCxnSpPr>
          <p:nvPr/>
        </p:nvCxnSpPr>
        <p:spPr>
          <a:xfrm flipH="1">
            <a:off x="4739629" y="1146623"/>
            <a:ext cx="1082841"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120025" y="1154783"/>
            <a:ext cx="368992"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759335" y="767435"/>
            <a:ext cx="555865"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78" name="TextBox 77"/>
              <p:cNvSpPr txBox="1"/>
              <p:nvPr/>
            </p:nvSpPr>
            <p:spPr>
              <a:xfrm>
                <a:off x="156818" y="5867402"/>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78" name="TextBox 77"/>
              <p:cNvSpPr txBox="1">
                <a:spLocks noRot="1" noChangeAspect="1" noMove="1" noResize="1" noEditPoints="1" noAdjustHandles="1" noChangeArrowheads="1" noChangeShapeType="1" noTextEdit="1"/>
              </p:cNvSpPr>
              <p:nvPr/>
            </p:nvSpPr>
            <p:spPr>
              <a:xfrm>
                <a:off x="156818" y="5867402"/>
                <a:ext cx="969736" cy="461665"/>
              </a:xfrm>
              <a:prstGeom prst="rect">
                <a:avLst/>
              </a:prstGeom>
              <a:blipFill rotWithShape="1">
                <a:blip r:embed="rId9"/>
                <a:stretch>
                  <a:fillRect l="-5660" r="-9434"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4105984" y="5867401"/>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𝑖</m:t>
                          </m:r>
                        </m:sub>
                      </m:sSub>
                      <m:r>
                        <a:rPr lang="en-US" sz="2400" b="0" i="1" smtClean="0">
                          <a:latin typeface="Cambria Math"/>
                        </a:rPr>
                        <m:t>)</m:t>
                      </m:r>
                    </m:oMath>
                  </m:oMathPara>
                </a14:m>
                <a:endParaRPr lang="en-US" sz="2400" dirty="0"/>
              </a:p>
            </p:txBody>
          </p:sp>
        </mc:Choice>
        <mc:Fallback xmlns="">
          <p:sp>
            <p:nvSpPr>
              <p:cNvPr id="79" name="TextBox 78"/>
              <p:cNvSpPr txBox="1">
                <a:spLocks noRot="1" noChangeAspect="1" noMove="1" noResize="1" noEditPoints="1" noAdjustHandles="1" noChangeArrowheads="1" noChangeShapeType="1" noTextEdit="1"/>
              </p:cNvSpPr>
              <p:nvPr/>
            </p:nvSpPr>
            <p:spPr>
              <a:xfrm>
                <a:off x="4105984" y="5867401"/>
                <a:ext cx="969736" cy="461665"/>
              </a:xfrm>
              <a:prstGeom prst="rect">
                <a:avLst/>
              </a:prstGeom>
              <a:blipFill rotWithShape="1">
                <a:blip r:embed="rId10"/>
                <a:stretch>
                  <a:fillRect l="-2516" r="-2516"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2187451" y="5867402"/>
                <a:ext cx="21470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𝑖</m:t>
                          </m:r>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80" name="TextBox 79"/>
              <p:cNvSpPr txBox="1">
                <a:spLocks noRot="1" noChangeAspect="1" noMove="1" noResize="1" noEditPoints="1" noAdjustHandles="1" noChangeArrowheads="1" noChangeShapeType="1" noTextEdit="1"/>
              </p:cNvSpPr>
              <p:nvPr/>
            </p:nvSpPr>
            <p:spPr>
              <a:xfrm>
                <a:off x="2187451" y="5867402"/>
                <a:ext cx="2147038" cy="461665"/>
              </a:xfrm>
              <a:prstGeom prst="rect">
                <a:avLst/>
              </a:prstGeom>
              <a:blipFill rotWithShape="1">
                <a:blip r:embed="rId11"/>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4897728" y="5867400"/>
                <a:ext cx="21470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𝑖</m:t>
                          </m:r>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81" name="TextBox 80"/>
              <p:cNvSpPr txBox="1">
                <a:spLocks noRot="1" noChangeAspect="1" noMove="1" noResize="1" noEditPoints="1" noAdjustHandles="1" noChangeArrowheads="1" noChangeShapeType="1" noTextEdit="1"/>
              </p:cNvSpPr>
              <p:nvPr/>
            </p:nvSpPr>
            <p:spPr>
              <a:xfrm>
                <a:off x="4897728" y="5867400"/>
                <a:ext cx="2147038" cy="461665"/>
              </a:xfrm>
              <a:prstGeom prst="rect">
                <a:avLst/>
              </a:prstGeom>
              <a:blipFill rotWithShape="1">
                <a:blip r:embed="rId12"/>
                <a:stretch>
                  <a:fillRect b="-20000"/>
                </a:stretch>
              </a:blipFill>
            </p:spPr>
            <p:txBody>
              <a:bodyPr/>
              <a:lstStyle/>
              <a:p>
                <a:r>
                  <a:rPr lang="en-US">
                    <a:noFill/>
                  </a:rPr>
                  <a:t> </a:t>
                </a:r>
              </a:p>
            </p:txBody>
          </p:sp>
        </mc:Fallback>
      </mc:AlternateContent>
      <p:sp>
        <p:nvSpPr>
          <p:cNvPr id="82" name="TextBox 81"/>
          <p:cNvSpPr txBox="1"/>
          <p:nvPr/>
        </p:nvSpPr>
        <p:spPr>
          <a:xfrm>
            <a:off x="2057400" y="772180"/>
            <a:ext cx="555865" cy="523220"/>
          </a:xfrm>
          <a:prstGeom prst="rect">
            <a:avLst/>
          </a:prstGeom>
          <a:noFill/>
        </p:spPr>
        <p:txBody>
          <a:bodyPr wrap="square" rtlCol="0">
            <a:spAutoFit/>
          </a:bodyPr>
          <a:lstStyle/>
          <a:p>
            <a:r>
              <a:rPr lang="en-US" sz="2800" dirty="0"/>
              <a:t>…</a:t>
            </a:r>
          </a:p>
        </p:txBody>
      </p:sp>
    </p:spTree>
    <p:extLst>
      <p:ext uri="{BB962C8B-B14F-4D97-AF65-F5344CB8AC3E}">
        <p14:creationId xmlns:p14="http://schemas.microsoft.com/office/powerpoint/2010/main" val="27238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31" grpId="0" animBg="1"/>
      <p:bldP spid="32" grpId="0" animBg="1"/>
      <p:bldP spid="35" grpId="0" animBg="1"/>
      <p:bldP spid="56" grpId="0"/>
      <p:bldP spid="57" grpId="0"/>
      <p:bldP spid="68" grpId="0" animBg="1"/>
      <p:bldP spid="70" grpId="0" animBg="1"/>
      <p:bldP spid="72" grpId="0" animBg="1"/>
      <p:bldP spid="74" grpId="0" animBg="1"/>
      <p:bldP spid="77" grpId="0"/>
      <p:bldP spid="8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492909" y="5488211"/>
            <a:ext cx="297554" cy="2975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2" name="Straight Connector 11"/>
          <p:cNvCxnSpPr/>
          <p:nvPr/>
        </p:nvCxnSpPr>
        <p:spPr>
          <a:xfrm flipH="1">
            <a:off x="790463" y="5636988"/>
            <a:ext cx="69305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8355316" y="5488211"/>
            <a:ext cx="297554" cy="297554"/>
          </a:xfrm>
          <a:prstGeom prst="ellipse">
            <a:avLst/>
          </a:prstGeom>
          <a:pattFill prst="pct40">
            <a:fgClr>
              <a:srgbClr val="00B05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4" name="Straight Connector 13"/>
          <p:cNvCxnSpPr/>
          <p:nvPr/>
        </p:nvCxnSpPr>
        <p:spPr>
          <a:xfrm flipH="1">
            <a:off x="7650263" y="5636988"/>
            <a:ext cx="705053" cy="0"/>
          </a:xfrm>
          <a:prstGeom prst="line">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42075" y="5488211"/>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6" name="Straight Connector 15"/>
          <p:cNvCxnSpPr>
            <a:endCxn id="18" idx="6"/>
          </p:cNvCxnSpPr>
          <p:nvPr/>
        </p:nvCxnSpPr>
        <p:spPr>
          <a:xfrm flipH="1" flipV="1">
            <a:off x="3409747" y="5636988"/>
            <a:ext cx="1032328" cy="907"/>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57400" y="5262545"/>
            <a:ext cx="555865" cy="523220"/>
          </a:xfrm>
          <a:prstGeom prst="rect">
            <a:avLst/>
          </a:prstGeom>
          <a:noFill/>
        </p:spPr>
        <p:txBody>
          <a:bodyPr wrap="square" rtlCol="0">
            <a:spAutoFit/>
          </a:bodyPr>
          <a:lstStyle/>
          <a:p>
            <a:r>
              <a:rPr lang="en-US" sz="2800" dirty="0"/>
              <a:t>…</a:t>
            </a:r>
          </a:p>
        </p:txBody>
      </p:sp>
      <p:sp>
        <p:nvSpPr>
          <p:cNvPr id="18" name="Oval 17"/>
          <p:cNvSpPr/>
          <p:nvPr/>
        </p:nvSpPr>
        <p:spPr>
          <a:xfrm>
            <a:off x="3112193" y="5488211"/>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Straight Connector 18"/>
          <p:cNvCxnSpPr/>
          <p:nvPr/>
        </p:nvCxnSpPr>
        <p:spPr>
          <a:xfrm flipH="1" flipV="1">
            <a:off x="2765665" y="5636082"/>
            <a:ext cx="346528" cy="181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822470" y="5488211"/>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 name="Straight Connector 20"/>
          <p:cNvCxnSpPr>
            <a:stCxn id="20" idx="2"/>
          </p:cNvCxnSpPr>
          <p:nvPr/>
        </p:nvCxnSpPr>
        <p:spPr>
          <a:xfrm flipH="1">
            <a:off x="4739629" y="5636988"/>
            <a:ext cx="1082841"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120025" y="5645148"/>
            <a:ext cx="368992"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59335" y="5257800"/>
            <a:ext cx="555865"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28" name="TextBox 27"/>
              <p:cNvSpPr txBox="1"/>
              <p:nvPr/>
            </p:nvSpPr>
            <p:spPr>
              <a:xfrm>
                <a:off x="8019225" y="5867402"/>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𝑁</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𝑁</m:t>
                          </m:r>
                        </m:sub>
                      </m:sSub>
                      <m:r>
                        <a:rPr lang="en-US" sz="2400" b="0" i="1" smtClean="0">
                          <a:latin typeface="Cambria Math"/>
                        </a:rPr>
                        <m:t>)</m:t>
                      </m:r>
                    </m:oMath>
                  </m:oMathPara>
                </a14:m>
                <a:endParaRPr lang="en-US" sz="2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8019225" y="5867402"/>
                <a:ext cx="969736" cy="461665"/>
              </a:xfrm>
              <a:prstGeom prst="rect">
                <a:avLst/>
              </a:prstGeom>
              <a:blipFill rotWithShape="1">
                <a:blip r:embed="rId3"/>
                <a:stretch>
                  <a:fillRect l="-5000" r="-21250" b="-20000"/>
                </a:stretch>
              </a:blipFill>
            </p:spPr>
            <p:txBody>
              <a:bodyPr/>
              <a:lstStyle/>
              <a:p>
                <a:r>
                  <a:rPr lang="en-US">
                    <a:noFill/>
                  </a:rPr>
                  <a:t> </a:t>
                </a:r>
              </a:p>
            </p:txBody>
          </p:sp>
        </mc:Fallback>
      </mc:AlternateContent>
      <p:sp>
        <p:nvSpPr>
          <p:cNvPr id="35" name="Oval 34"/>
          <p:cNvSpPr/>
          <p:nvPr/>
        </p:nvSpPr>
        <p:spPr>
          <a:xfrm>
            <a:off x="8350898" y="987944"/>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6" name="TextBox 55"/>
              <p:cNvSpPr txBox="1"/>
              <p:nvPr/>
            </p:nvSpPr>
            <p:spPr>
              <a:xfrm>
                <a:off x="8014807" y="1367135"/>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𝑁</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𝑁</m:t>
                          </m:r>
                        </m:sub>
                      </m:sSub>
                      <m:r>
                        <a:rPr lang="en-US" sz="2400" b="0" i="1" smtClean="0">
                          <a:latin typeface="Cambria Math"/>
                        </a:rPr>
                        <m:t>)</m:t>
                      </m:r>
                    </m:oMath>
                  </m:oMathPara>
                </a14:m>
                <a:endParaRPr lang="en-US" sz="2400" dirty="0"/>
              </a:p>
            </p:txBody>
          </p:sp>
        </mc:Choice>
        <mc:Fallback xmlns="">
          <p:sp>
            <p:nvSpPr>
              <p:cNvPr id="56" name="TextBox 55"/>
              <p:cNvSpPr txBox="1">
                <a:spLocks noRot="1" noChangeAspect="1" noMove="1" noResize="1" noEditPoints="1" noAdjustHandles="1" noChangeArrowheads="1" noChangeShapeType="1" noTextEdit="1"/>
              </p:cNvSpPr>
              <p:nvPr/>
            </p:nvSpPr>
            <p:spPr>
              <a:xfrm>
                <a:off x="8014807" y="1367135"/>
                <a:ext cx="969736" cy="461665"/>
              </a:xfrm>
              <a:prstGeom prst="rect">
                <a:avLst/>
              </a:prstGeom>
              <a:blipFill rotWithShape="1">
                <a:blip r:embed="rId4"/>
                <a:stretch>
                  <a:fillRect l="-5660" r="-21384" b="-19737"/>
                </a:stretch>
              </a:blipFill>
            </p:spPr>
            <p:txBody>
              <a:bodyPr/>
              <a:lstStyle/>
              <a:p>
                <a:r>
                  <a:rPr lang="en-US">
                    <a:noFill/>
                  </a:rPr>
                  <a:t> </a:t>
                </a:r>
              </a:p>
            </p:txBody>
          </p:sp>
        </mc:Fallback>
      </mc:AlternateContent>
      <p:cxnSp>
        <p:nvCxnSpPr>
          <p:cNvPr id="58" name="Curved Connector 57"/>
          <p:cNvCxnSpPr>
            <a:stCxn id="35" idx="2"/>
            <a:endCxn id="35" idx="6"/>
          </p:cNvCxnSpPr>
          <p:nvPr/>
        </p:nvCxnSpPr>
        <p:spPr>
          <a:xfrm rot="10800000" flipH="1">
            <a:off x="8350898" y="1136721"/>
            <a:ext cx="297554" cy="12700"/>
          </a:xfrm>
          <a:prstGeom prst="curvedConnector5">
            <a:avLst>
              <a:gd name="adj1" fmla="val -122507"/>
              <a:gd name="adj2" fmla="val 3944449"/>
              <a:gd name="adj3" fmla="val 210048"/>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4583247" y="4190999"/>
            <a:ext cx="0" cy="914401"/>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4577623" y="1828800"/>
            <a:ext cx="11248" cy="924815"/>
          </a:xfrm>
          <a:prstGeom prst="straightConnector1">
            <a:avLst/>
          </a:prstGeom>
          <a:ln w="3810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492909" y="987944"/>
            <a:ext cx="297554" cy="2975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9" name="Straight Connector 68"/>
          <p:cNvCxnSpPr/>
          <p:nvPr/>
        </p:nvCxnSpPr>
        <p:spPr>
          <a:xfrm flipH="1">
            <a:off x="790463" y="1136721"/>
            <a:ext cx="69305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4442075" y="987944"/>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1" name="Straight Connector 70"/>
          <p:cNvCxnSpPr>
            <a:endCxn id="72" idx="6"/>
          </p:cNvCxnSpPr>
          <p:nvPr/>
        </p:nvCxnSpPr>
        <p:spPr>
          <a:xfrm flipH="1" flipV="1">
            <a:off x="3409747" y="1136721"/>
            <a:ext cx="1032328" cy="907"/>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3112193" y="987944"/>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3" name="Straight Connector 72"/>
          <p:cNvCxnSpPr/>
          <p:nvPr/>
        </p:nvCxnSpPr>
        <p:spPr>
          <a:xfrm flipH="1" flipV="1">
            <a:off x="2765665" y="1135815"/>
            <a:ext cx="346528" cy="181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5822470" y="987944"/>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5" name="Straight Connector 74"/>
          <p:cNvCxnSpPr>
            <a:stCxn id="74" idx="2"/>
          </p:cNvCxnSpPr>
          <p:nvPr/>
        </p:nvCxnSpPr>
        <p:spPr>
          <a:xfrm flipH="1">
            <a:off x="4739629" y="1136721"/>
            <a:ext cx="1082841"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120025" y="1144881"/>
            <a:ext cx="368992"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759335" y="757533"/>
            <a:ext cx="555865"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78" name="TextBox 77"/>
              <p:cNvSpPr txBox="1"/>
              <p:nvPr/>
            </p:nvSpPr>
            <p:spPr>
              <a:xfrm>
                <a:off x="156818" y="5867402"/>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78" name="TextBox 77"/>
              <p:cNvSpPr txBox="1">
                <a:spLocks noRot="1" noChangeAspect="1" noMove="1" noResize="1" noEditPoints="1" noAdjustHandles="1" noChangeArrowheads="1" noChangeShapeType="1" noTextEdit="1"/>
              </p:cNvSpPr>
              <p:nvPr/>
            </p:nvSpPr>
            <p:spPr>
              <a:xfrm>
                <a:off x="156818" y="5867402"/>
                <a:ext cx="969736" cy="461665"/>
              </a:xfrm>
              <a:prstGeom prst="rect">
                <a:avLst/>
              </a:prstGeom>
              <a:blipFill rotWithShape="1">
                <a:blip r:embed="rId5"/>
                <a:stretch>
                  <a:fillRect l="-5660" r="-9434"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4105984" y="5867401"/>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𝑖</m:t>
                          </m:r>
                        </m:sub>
                      </m:sSub>
                      <m:r>
                        <a:rPr lang="en-US" sz="2400" b="0" i="1" smtClean="0">
                          <a:latin typeface="Cambria Math"/>
                        </a:rPr>
                        <m:t>)</m:t>
                      </m:r>
                    </m:oMath>
                  </m:oMathPara>
                </a14:m>
                <a:endParaRPr lang="en-US" sz="2400" dirty="0"/>
              </a:p>
            </p:txBody>
          </p:sp>
        </mc:Choice>
        <mc:Fallback xmlns="">
          <p:sp>
            <p:nvSpPr>
              <p:cNvPr id="79" name="TextBox 78"/>
              <p:cNvSpPr txBox="1">
                <a:spLocks noRot="1" noChangeAspect="1" noMove="1" noResize="1" noEditPoints="1" noAdjustHandles="1" noChangeArrowheads="1" noChangeShapeType="1" noTextEdit="1"/>
              </p:cNvSpPr>
              <p:nvPr/>
            </p:nvSpPr>
            <p:spPr>
              <a:xfrm>
                <a:off x="4105984" y="5867401"/>
                <a:ext cx="969736" cy="461665"/>
              </a:xfrm>
              <a:prstGeom prst="rect">
                <a:avLst/>
              </a:prstGeom>
              <a:blipFill rotWithShape="1">
                <a:blip r:embed="rId6"/>
                <a:stretch>
                  <a:fillRect l="-2516" r="-2516"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2187451" y="5867402"/>
                <a:ext cx="21470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𝑖</m:t>
                          </m:r>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80" name="TextBox 79"/>
              <p:cNvSpPr txBox="1">
                <a:spLocks noRot="1" noChangeAspect="1" noMove="1" noResize="1" noEditPoints="1" noAdjustHandles="1" noChangeArrowheads="1" noChangeShapeType="1" noTextEdit="1"/>
              </p:cNvSpPr>
              <p:nvPr/>
            </p:nvSpPr>
            <p:spPr>
              <a:xfrm>
                <a:off x="2187451" y="5867402"/>
                <a:ext cx="2147038" cy="461665"/>
              </a:xfrm>
              <a:prstGeom prst="rect">
                <a:avLst/>
              </a:prstGeom>
              <a:blipFill rotWithShape="1">
                <a:blip r:embed="rId7"/>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4897728" y="5867400"/>
                <a:ext cx="21470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𝑖</m:t>
                          </m:r>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81" name="TextBox 80"/>
              <p:cNvSpPr txBox="1">
                <a:spLocks noRot="1" noChangeAspect="1" noMove="1" noResize="1" noEditPoints="1" noAdjustHandles="1" noChangeArrowheads="1" noChangeShapeType="1" noTextEdit="1"/>
              </p:cNvSpPr>
              <p:nvPr/>
            </p:nvSpPr>
            <p:spPr>
              <a:xfrm>
                <a:off x="4897728" y="5867400"/>
                <a:ext cx="2147038" cy="461665"/>
              </a:xfrm>
              <a:prstGeom prst="rect">
                <a:avLst/>
              </a:prstGeom>
              <a:blipFill rotWithShape="1">
                <a:blip r:embed="rId8"/>
                <a:stretch>
                  <a:fillRect b="-20000"/>
                </a:stretch>
              </a:blipFill>
            </p:spPr>
            <p:txBody>
              <a:bodyPr/>
              <a:lstStyle/>
              <a:p>
                <a:r>
                  <a:rPr lang="en-US">
                    <a:noFill/>
                  </a:rPr>
                  <a:t> </a:t>
                </a:r>
              </a:p>
            </p:txBody>
          </p:sp>
        </mc:Fallback>
      </mc:AlternateContent>
      <p:sp>
        <p:nvSpPr>
          <p:cNvPr id="43" name="Rectangle 42"/>
          <p:cNvSpPr/>
          <p:nvPr/>
        </p:nvSpPr>
        <p:spPr>
          <a:xfrm>
            <a:off x="4061095" y="2971800"/>
            <a:ext cx="1044305" cy="990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 name="Rectangle 1"/>
              <p:cNvSpPr/>
              <p:nvPr/>
            </p:nvSpPr>
            <p:spPr>
              <a:xfrm>
                <a:off x="2171782" y="3174712"/>
                <a:ext cx="1187761" cy="584775"/>
              </a:xfrm>
              <a:prstGeom prst="rect">
                <a:avLst/>
              </a:prstGeom>
            </p:spPr>
            <p:txBody>
              <a:bodyPr wrap="none">
                <a:spAutoFit/>
              </a:bodyPr>
              <a:lstStyle/>
              <a:p>
                <a:pPr algn="ctr"/>
                <a14:m>
                  <m:oMath xmlns:m="http://schemas.openxmlformats.org/officeDocument/2006/math">
                    <m:sSub>
                      <m:sSubPr>
                        <m:ctrlPr>
                          <a:rPr lang="en-US" sz="3200" i="1" smtClean="0">
                            <a:solidFill>
                              <a:srgbClr val="000000"/>
                            </a:solidFill>
                            <a:latin typeface="Cambria Math" panose="02040503050406030204" pitchFamily="18" charset="0"/>
                          </a:rPr>
                        </m:ctrlPr>
                      </m:sSubPr>
                      <m:e>
                        <m:r>
                          <a:rPr lang="en-US" sz="3200" i="1">
                            <a:solidFill>
                              <a:srgbClr val="000000"/>
                            </a:solidFill>
                            <a:latin typeface="Cambria Math"/>
                          </a:rPr>
                          <m:t>𝑆</m:t>
                        </m:r>
                      </m:e>
                      <m:sub>
                        <m:r>
                          <a:rPr lang="en-US" sz="3200" i="1">
                            <a:solidFill>
                              <a:srgbClr val="FF0000"/>
                            </a:solidFill>
                            <a:latin typeface="Cambria Math"/>
                          </a:rPr>
                          <m:t>𝑘</m:t>
                        </m:r>
                      </m:sub>
                    </m:sSub>
                  </m:oMath>
                </a14:m>
                <a:r>
                  <a:rPr lang="en-US" sz="3200" b="1" dirty="0"/>
                  <a:t>/</a:t>
                </a:r>
                <a14:m>
                  <m:oMath xmlns:m="http://schemas.openxmlformats.org/officeDocument/2006/math">
                    <m:sSubSup>
                      <m:sSubSupPr>
                        <m:ctrlPr>
                          <a:rPr lang="en-US" sz="3200" i="1">
                            <a:solidFill>
                              <a:srgbClr val="000000"/>
                            </a:solidFill>
                            <a:latin typeface="Cambria Math" panose="02040503050406030204" pitchFamily="18" charset="0"/>
                          </a:rPr>
                        </m:ctrlPr>
                      </m:sSubSupPr>
                      <m:e>
                        <m:r>
                          <a:rPr lang="en-US" sz="3200" i="1">
                            <a:solidFill>
                              <a:srgbClr val="000000"/>
                            </a:solidFill>
                            <a:latin typeface="Cambria Math"/>
                          </a:rPr>
                          <m:t>𝑆</m:t>
                        </m:r>
                      </m:e>
                      <m:sub>
                        <m:r>
                          <a:rPr lang="en-US" sz="3200" i="1">
                            <a:solidFill>
                              <a:srgbClr val="FF0000"/>
                            </a:solidFill>
                            <a:latin typeface="Cambria Math"/>
                          </a:rPr>
                          <m:t>𝑘</m:t>
                        </m:r>
                      </m:sub>
                      <m:sup>
                        <m:r>
                          <a:rPr lang="en-US" sz="3200" i="1">
                            <a:solidFill>
                              <a:srgbClr val="000000"/>
                            </a:solidFill>
                            <a:latin typeface="Cambria Math"/>
                          </a:rPr>
                          <m:t>′</m:t>
                        </m:r>
                      </m:sup>
                    </m:sSubSup>
                  </m:oMath>
                </a14:m>
                <a:endParaRPr lang="en-US" sz="3200" dirty="0"/>
              </a:p>
            </p:txBody>
          </p:sp>
        </mc:Choice>
        <mc:Fallback xmlns="">
          <p:sp>
            <p:nvSpPr>
              <p:cNvPr id="2" name="Rectangle 1"/>
              <p:cNvSpPr>
                <a:spLocks noRot="1" noChangeAspect="1" noMove="1" noResize="1" noEditPoints="1" noAdjustHandles="1" noChangeArrowheads="1" noChangeShapeType="1" noTextEdit="1"/>
              </p:cNvSpPr>
              <p:nvPr/>
            </p:nvSpPr>
            <p:spPr>
              <a:xfrm>
                <a:off x="2171782" y="3174712"/>
                <a:ext cx="1187761" cy="584775"/>
              </a:xfrm>
              <a:prstGeom prst="rect">
                <a:avLst/>
              </a:prstGeom>
              <a:blipFill rotWithShape="1">
                <a:blip r:embed="rId9"/>
                <a:stretch>
                  <a:fillRect t="-14583" b="-32292"/>
                </a:stretch>
              </a:blipFill>
            </p:spPr>
            <p:txBody>
              <a:bodyPr/>
              <a:lstStyle/>
              <a:p>
                <a:r>
                  <a:rPr lang="en-US">
                    <a:noFill/>
                  </a:rPr>
                  <a:t> </a:t>
                </a:r>
              </a:p>
            </p:txBody>
          </p:sp>
        </mc:Fallback>
      </mc:AlternateContent>
      <p:sp>
        <p:nvSpPr>
          <p:cNvPr id="45" name="TextBox 44"/>
          <p:cNvSpPr txBox="1"/>
          <p:nvPr/>
        </p:nvSpPr>
        <p:spPr>
          <a:xfrm>
            <a:off x="2057400" y="762278"/>
            <a:ext cx="555865" cy="523220"/>
          </a:xfrm>
          <a:prstGeom prst="rect">
            <a:avLst/>
          </a:prstGeom>
          <a:noFill/>
        </p:spPr>
        <p:txBody>
          <a:bodyPr wrap="square" rtlCol="0">
            <a:spAutoFit/>
          </a:bodyPr>
          <a:lstStyle/>
          <a:p>
            <a:r>
              <a:rPr lang="en-US" sz="2800" dirty="0"/>
              <a:t>…</a:t>
            </a:r>
          </a:p>
        </p:txBody>
      </p:sp>
    </p:spTree>
    <p:extLst>
      <p:ext uri="{BB962C8B-B14F-4D97-AF65-F5344CB8AC3E}">
        <p14:creationId xmlns:p14="http://schemas.microsoft.com/office/powerpoint/2010/main" val="135393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257800" y="2982214"/>
            <a:ext cx="1044304" cy="980185"/>
          </a:xfrm>
          <a:prstGeom prst="rect">
            <a:avLst/>
          </a:prstGeom>
          <a:pattFill prst="wd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92909" y="5488211"/>
            <a:ext cx="297554" cy="2975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2" name="Straight Connector 11"/>
          <p:cNvCxnSpPr/>
          <p:nvPr/>
        </p:nvCxnSpPr>
        <p:spPr>
          <a:xfrm flipH="1">
            <a:off x="790463" y="5636988"/>
            <a:ext cx="69305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8355316" y="5488211"/>
            <a:ext cx="297554" cy="297554"/>
          </a:xfrm>
          <a:prstGeom prst="ellipse">
            <a:avLst/>
          </a:prstGeom>
          <a:pattFill prst="pct40">
            <a:fgClr>
              <a:srgbClr val="00B05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4" name="Straight Connector 13"/>
          <p:cNvCxnSpPr/>
          <p:nvPr/>
        </p:nvCxnSpPr>
        <p:spPr>
          <a:xfrm flipH="1">
            <a:off x="7650263" y="5636988"/>
            <a:ext cx="705053" cy="0"/>
          </a:xfrm>
          <a:prstGeom prst="line">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42075" y="5488211"/>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6" name="Straight Connector 15"/>
          <p:cNvCxnSpPr>
            <a:endCxn id="18" idx="6"/>
          </p:cNvCxnSpPr>
          <p:nvPr/>
        </p:nvCxnSpPr>
        <p:spPr>
          <a:xfrm flipH="1" flipV="1">
            <a:off x="3409747" y="5636988"/>
            <a:ext cx="1032328" cy="907"/>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57400" y="5262545"/>
            <a:ext cx="555865" cy="523220"/>
          </a:xfrm>
          <a:prstGeom prst="rect">
            <a:avLst/>
          </a:prstGeom>
          <a:noFill/>
        </p:spPr>
        <p:txBody>
          <a:bodyPr wrap="square" rtlCol="0">
            <a:spAutoFit/>
          </a:bodyPr>
          <a:lstStyle/>
          <a:p>
            <a:r>
              <a:rPr lang="en-US" sz="2800" dirty="0"/>
              <a:t>…</a:t>
            </a:r>
          </a:p>
        </p:txBody>
      </p:sp>
      <p:sp>
        <p:nvSpPr>
          <p:cNvPr id="18" name="Oval 17"/>
          <p:cNvSpPr/>
          <p:nvPr/>
        </p:nvSpPr>
        <p:spPr>
          <a:xfrm>
            <a:off x="3112193" y="5488211"/>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Straight Connector 18"/>
          <p:cNvCxnSpPr/>
          <p:nvPr/>
        </p:nvCxnSpPr>
        <p:spPr>
          <a:xfrm flipH="1" flipV="1">
            <a:off x="2765665" y="5636082"/>
            <a:ext cx="346528" cy="181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822470" y="5488211"/>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 name="Straight Connector 20"/>
          <p:cNvCxnSpPr>
            <a:stCxn id="20" idx="2"/>
          </p:cNvCxnSpPr>
          <p:nvPr/>
        </p:nvCxnSpPr>
        <p:spPr>
          <a:xfrm flipH="1">
            <a:off x="4739629" y="5636988"/>
            <a:ext cx="1082841"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120025" y="5645148"/>
            <a:ext cx="368992"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59335" y="5257800"/>
            <a:ext cx="555865"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28" name="TextBox 27"/>
              <p:cNvSpPr txBox="1"/>
              <p:nvPr/>
            </p:nvSpPr>
            <p:spPr>
              <a:xfrm>
                <a:off x="8019225" y="5867402"/>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𝑁</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𝑁</m:t>
                          </m:r>
                        </m:sub>
                      </m:sSub>
                      <m:r>
                        <a:rPr lang="en-US" sz="2400" b="0" i="1" smtClean="0">
                          <a:latin typeface="Cambria Math"/>
                        </a:rPr>
                        <m:t>)</m:t>
                      </m:r>
                    </m:oMath>
                  </m:oMathPara>
                </a14:m>
                <a:endParaRPr lang="en-US" sz="2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8019225" y="5867402"/>
                <a:ext cx="969736" cy="461665"/>
              </a:xfrm>
              <a:prstGeom prst="rect">
                <a:avLst/>
              </a:prstGeom>
              <a:blipFill rotWithShape="1">
                <a:blip r:embed="rId3"/>
                <a:stretch>
                  <a:fillRect l="-5000" r="-2125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5257800" y="2971800"/>
                <a:ext cx="1044305" cy="9906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a:solidFill>
                                <a:srgbClr val="000000"/>
                              </a:solidFill>
                              <a:latin typeface="Cambria Math" panose="02040503050406030204" pitchFamily="18" charset="0"/>
                            </a:rPr>
                          </m:ctrlPr>
                        </m:sSubPr>
                        <m:e>
                          <m:r>
                            <a:rPr lang="en-US" sz="3200" b="0" i="1">
                              <a:solidFill>
                                <a:srgbClr val="000000"/>
                              </a:solidFill>
                              <a:latin typeface="Cambria Math"/>
                            </a:rPr>
                            <m:t>𝑆</m:t>
                          </m:r>
                        </m:e>
                        <m:sub>
                          <m:r>
                            <a:rPr lang="en-US" sz="3200" b="0" i="1">
                              <a:solidFill>
                                <a:srgbClr val="FF0000"/>
                              </a:solidFill>
                              <a:latin typeface="Cambria Math"/>
                            </a:rPr>
                            <m:t>𝑘</m:t>
                          </m:r>
                        </m:sub>
                      </m:sSub>
                    </m:oMath>
                  </m:oMathPara>
                </a14:m>
                <a:endParaRPr lang="en-US" dirty="0"/>
              </a:p>
            </p:txBody>
          </p:sp>
        </mc:Choice>
        <mc:Fallback xmlns="">
          <p:sp>
            <p:nvSpPr>
              <p:cNvPr id="37" name="Rectangle 36"/>
              <p:cNvSpPr>
                <a:spLocks noRot="1" noChangeAspect="1" noMove="1" noResize="1" noEditPoints="1" noAdjustHandles="1" noChangeArrowheads="1" noChangeShapeType="1" noTextEdit="1"/>
              </p:cNvSpPr>
              <p:nvPr/>
            </p:nvSpPr>
            <p:spPr>
              <a:xfrm>
                <a:off x="5257800" y="2971800"/>
                <a:ext cx="1044305" cy="990600"/>
              </a:xfrm>
              <a:prstGeom prst="rect">
                <a:avLst/>
              </a:prstGeom>
              <a:blipFill rotWithShape="1">
                <a:blip r:embed="rId4"/>
                <a:stretch>
                  <a:fillRect/>
                </a:stretch>
              </a:blipFill>
              <a:ln w="57150">
                <a:solidFill>
                  <a:schemeClr val="tx1"/>
                </a:solidFill>
              </a:ln>
            </p:spPr>
            <p:txBody>
              <a:bodyPr/>
              <a:lstStyle/>
              <a:p>
                <a:r>
                  <a:rPr lang="en-US">
                    <a:noFill/>
                  </a:rPr>
                  <a:t> </a:t>
                </a:r>
              </a:p>
            </p:txBody>
          </p:sp>
        </mc:Fallback>
      </mc:AlternateContent>
      <p:sp>
        <p:nvSpPr>
          <p:cNvPr id="31" name="Rectangle 30"/>
          <p:cNvSpPr/>
          <p:nvPr/>
        </p:nvSpPr>
        <p:spPr>
          <a:xfrm>
            <a:off x="2841895" y="2982214"/>
            <a:ext cx="1044304" cy="980185"/>
          </a:xfrm>
          <a:prstGeom prst="rect">
            <a:avLst/>
          </a:prstGeom>
          <a:pattFill prst="wd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Rectangle 31"/>
              <p:cNvSpPr/>
              <p:nvPr/>
            </p:nvSpPr>
            <p:spPr>
              <a:xfrm>
                <a:off x="2841895" y="2971800"/>
                <a:ext cx="1044305" cy="9906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3200" b="0" i="1" smtClean="0">
                              <a:solidFill>
                                <a:srgbClr val="000000"/>
                              </a:solidFill>
                              <a:latin typeface="Cambria Math" panose="02040503050406030204" pitchFamily="18" charset="0"/>
                            </a:rPr>
                          </m:ctrlPr>
                        </m:sSubSupPr>
                        <m:e>
                          <m:r>
                            <a:rPr lang="en-US" sz="3200" b="0" i="1" smtClean="0">
                              <a:solidFill>
                                <a:srgbClr val="000000"/>
                              </a:solidFill>
                              <a:latin typeface="Cambria Math"/>
                            </a:rPr>
                            <m:t>𝑆</m:t>
                          </m:r>
                        </m:e>
                        <m:sub>
                          <m:r>
                            <a:rPr lang="en-US" sz="3200" b="0" i="1" smtClean="0">
                              <a:solidFill>
                                <a:srgbClr val="FF0000"/>
                              </a:solidFill>
                              <a:latin typeface="Cambria Math"/>
                            </a:rPr>
                            <m:t>𝑘</m:t>
                          </m:r>
                        </m:sub>
                        <m:sup>
                          <m:r>
                            <a:rPr lang="en-US" sz="3200" b="0" i="1" smtClean="0">
                              <a:solidFill>
                                <a:srgbClr val="000000"/>
                              </a:solidFill>
                              <a:latin typeface="Cambria Math"/>
                            </a:rPr>
                            <m:t>′</m:t>
                          </m:r>
                        </m:sup>
                      </m:sSubSup>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a:xfrm>
                <a:off x="2841895" y="2971800"/>
                <a:ext cx="1044305" cy="990600"/>
              </a:xfrm>
              <a:prstGeom prst="rect">
                <a:avLst/>
              </a:prstGeom>
              <a:blipFill rotWithShape="1">
                <a:blip r:embed="rId5"/>
                <a:stretch>
                  <a:fillRect/>
                </a:stretch>
              </a:blipFill>
              <a:ln w="57150">
                <a:solidFill>
                  <a:schemeClr val="tx1"/>
                </a:solidFill>
              </a:ln>
            </p:spPr>
            <p:txBody>
              <a:bodyPr/>
              <a:lstStyle/>
              <a:p>
                <a:r>
                  <a:rPr lang="en-US">
                    <a:noFill/>
                  </a:rPr>
                  <a:t> </a:t>
                </a:r>
              </a:p>
            </p:txBody>
          </p:sp>
        </mc:Fallback>
      </mc:AlternateContent>
      <p:sp>
        <p:nvSpPr>
          <p:cNvPr id="35" name="Oval 34"/>
          <p:cNvSpPr/>
          <p:nvPr/>
        </p:nvSpPr>
        <p:spPr>
          <a:xfrm>
            <a:off x="8350898" y="987944"/>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6" name="TextBox 55"/>
              <p:cNvSpPr txBox="1"/>
              <p:nvPr/>
            </p:nvSpPr>
            <p:spPr>
              <a:xfrm>
                <a:off x="8014807" y="1367135"/>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𝑁</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𝑁</m:t>
                          </m:r>
                        </m:sub>
                      </m:sSub>
                      <m:r>
                        <a:rPr lang="en-US" sz="2400" b="0" i="1" smtClean="0">
                          <a:latin typeface="Cambria Math"/>
                        </a:rPr>
                        <m:t>)</m:t>
                      </m:r>
                    </m:oMath>
                  </m:oMathPara>
                </a14:m>
                <a:endParaRPr lang="en-US" sz="2400" dirty="0"/>
              </a:p>
            </p:txBody>
          </p:sp>
        </mc:Choice>
        <mc:Fallback xmlns="">
          <p:sp>
            <p:nvSpPr>
              <p:cNvPr id="56" name="TextBox 55"/>
              <p:cNvSpPr txBox="1">
                <a:spLocks noRot="1" noChangeAspect="1" noMove="1" noResize="1" noEditPoints="1" noAdjustHandles="1" noChangeArrowheads="1" noChangeShapeType="1" noTextEdit="1"/>
              </p:cNvSpPr>
              <p:nvPr/>
            </p:nvSpPr>
            <p:spPr>
              <a:xfrm>
                <a:off x="8014807" y="1367135"/>
                <a:ext cx="969736" cy="461665"/>
              </a:xfrm>
              <a:prstGeom prst="rect">
                <a:avLst/>
              </a:prstGeom>
              <a:blipFill rotWithShape="1">
                <a:blip r:embed="rId6"/>
                <a:stretch>
                  <a:fillRect l="-5660" r="-21384" b="-19737"/>
                </a:stretch>
              </a:blipFill>
            </p:spPr>
            <p:txBody>
              <a:bodyPr/>
              <a:lstStyle/>
              <a:p>
                <a:r>
                  <a:rPr lang="en-US">
                    <a:noFill/>
                  </a:rPr>
                  <a:t> </a:t>
                </a:r>
              </a:p>
            </p:txBody>
          </p:sp>
        </mc:Fallback>
      </mc:AlternateContent>
      <p:cxnSp>
        <p:nvCxnSpPr>
          <p:cNvPr id="58" name="Curved Connector 57"/>
          <p:cNvCxnSpPr>
            <a:stCxn id="35" idx="2"/>
            <a:endCxn id="35" idx="6"/>
          </p:cNvCxnSpPr>
          <p:nvPr/>
        </p:nvCxnSpPr>
        <p:spPr>
          <a:xfrm rot="10800000" flipH="1">
            <a:off x="8350898" y="1136721"/>
            <a:ext cx="297554" cy="12700"/>
          </a:xfrm>
          <a:prstGeom prst="curvedConnector5">
            <a:avLst>
              <a:gd name="adj1" fmla="val -122507"/>
              <a:gd name="adj2" fmla="val 3944449"/>
              <a:gd name="adj3" fmla="val 210048"/>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5779952" y="4190999"/>
            <a:ext cx="0" cy="914401"/>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352799" y="1828800"/>
            <a:ext cx="11248" cy="924815"/>
          </a:xfrm>
          <a:prstGeom prst="straightConnector1">
            <a:avLst/>
          </a:prstGeom>
          <a:ln w="3810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492909" y="987944"/>
            <a:ext cx="297554" cy="2975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9" name="Straight Connector 68"/>
          <p:cNvCxnSpPr/>
          <p:nvPr/>
        </p:nvCxnSpPr>
        <p:spPr>
          <a:xfrm flipH="1">
            <a:off x="790463" y="1136721"/>
            <a:ext cx="69305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4442075" y="987944"/>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1" name="Straight Connector 70"/>
          <p:cNvCxnSpPr>
            <a:endCxn id="72" idx="6"/>
          </p:cNvCxnSpPr>
          <p:nvPr/>
        </p:nvCxnSpPr>
        <p:spPr>
          <a:xfrm flipH="1" flipV="1">
            <a:off x="3409747" y="1136721"/>
            <a:ext cx="1032328" cy="907"/>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3112193" y="987944"/>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3" name="Straight Connector 72"/>
          <p:cNvCxnSpPr/>
          <p:nvPr/>
        </p:nvCxnSpPr>
        <p:spPr>
          <a:xfrm flipH="1" flipV="1">
            <a:off x="2765665" y="1135815"/>
            <a:ext cx="346528" cy="181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5822470" y="987944"/>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5" name="Straight Connector 74"/>
          <p:cNvCxnSpPr>
            <a:stCxn id="74" idx="2"/>
          </p:cNvCxnSpPr>
          <p:nvPr/>
        </p:nvCxnSpPr>
        <p:spPr>
          <a:xfrm flipH="1">
            <a:off x="4739629" y="1136721"/>
            <a:ext cx="1082841"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6120025" y="1144881"/>
            <a:ext cx="368992"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759335" y="757533"/>
            <a:ext cx="555865"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78" name="TextBox 77"/>
              <p:cNvSpPr txBox="1"/>
              <p:nvPr/>
            </p:nvSpPr>
            <p:spPr>
              <a:xfrm>
                <a:off x="156818" y="5867402"/>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78" name="TextBox 77"/>
              <p:cNvSpPr txBox="1">
                <a:spLocks noRot="1" noChangeAspect="1" noMove="1" noResize="1" noEditPoints="1" noAdjustHandles="1" noChangeArrowheads="1" noChangeShapeType="1" noTextEdit="1"/>
              </p:cNvSpPr>
              <p:nvPr/>
            </p:nvSpPr>
            <p:spPr>
              <a:xfrm>
                <a:off x="156818" y="5867402"/>
                <a:ext cx="969736" cy="461665"/>
              </a:xfrm>
              <a:prstGeom prst="rect">
                <a:avLst/>
              </a:prstGeom>
              <a:blipFill rotWithShape="1">
                <a:blip r:embed="rId7"/>
                <a:stretch>
                  <a:fillRect l="-5660" r="-9434"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4105984" y="5867401"/>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𝑖</m:t>
                          </m:r>
                        </m:sub>
                      </m:sSub>
                      <m:r>
                        <a:rPr lang="en-US" sz="2400" b="0" i="1" smtClean="0">
                          <a:latin typeface="Cambria Math"/>
                        </a:rPr>
                        <m:t>)</m:t>
                      </m:r>
                    </m:oMath>
                  </m:oMathPara>
                </a14:m>
                <a:endParaRPr lang="en-US" sz="2400" dirty="0"/>
              </a:p>
            </p:txBody>
          </p:sp>
        </mc:Choice>
        <mc:Fallback xmlns="">
          <p:sp>
            <p:nvSpPr>
              <p:cNvPr id="79" name="TextBox 78"/>
              <p:cNvSpPr txBox="1">
                <a:spLocks noRot="1" noChangeAspect="1" noMove="1" noResize="1" noEditPoints="1" noAdjustHandles="1" noChangeArrowheads="1" noChangeShapeType="1" noTextEdit="1"/>
              </p:cNvSpPr>
              <p:nvPr/>
            </p:nvSpPr>
            <p:spPr>
              <a:xfrm>
                <a:off x="4105984" y="5867401"/>
                <a:ext cx="969736" cy="461665"/>
              </a:xfrm>
              <a:prstGeom prst="rect">
                <a:avLst/>
              </a:prstGeom>
              <a:blipFill rotWithShape="1">
                <a:blip r:embed="rId8"/>
                <a:stretch>
                  <a:fillRect l="-2516" r="-2516"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2187451" y="5867402"/>
                <a:ext cx="21470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𝑖</m:t>
                          </m:r>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80" name="TextBox 79"/>
              <p:cNvSpPr txBox="1">
                <a:spLocks noRot="1" noChangeAspect="1" noMove="1" noResize="1" noEditPoints="1" noAdjustHandles="1" noChangeArrowheads="1" noChangeShapeType="1" noTextEdit="1"/>
              </p:cNvSpPr>
              <p:nvPr/>
            </p:nvSpPr>
            <p:spPr>
              <a:xfrm>
                <a:off x="2187451" y="5867402"/>
                <a:ext cx="2147038" cy="461665"/>
              </a:xfrm>
              <a:prstGeom prst="rect">
                <a:avLst/>
              </a:prstGeom>
              <a:blipFill rotWithShape="1">
                <a:blip r:embed="rId9"/>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4897728" y="5867400"/>
                <a:ext cx="21470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𝑖</m:t>
                          </m:r>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81" name="TextBox 80"/>
              <p:cNvSpPr txBox="1">
                <a:spLocks noRot="1" noChangeAspect="1" noMove="1" noResize="1" noEditPoints="1" noAdjustHandles="1" noChangeArrowheads="1" noChangeShapeType="1" noTextEdit="1"/>
              </p:cNvSpPr>
              <p:nvPr/>
            </p:nvSpPr>
            <p:spPr>
              <a:xfrm>
                <a:off x="4897728" y="5867400"/>
                <a:ext cx="2147038" cy="461665"/>
              </a:xfrm>
              <a:prstGeom prst="rect">
                <a:avLst/>
              </a:prstGeom>
              <a:blipFill rotWithShape="1">
                <a:blip r:embed="rId10"/>
                <a:stretch>
                  <a:fillRect b="-20000"/>
                </a:stretch>
              </a:blipFill>
            </p:spPr>
            <p:txBody>
              <a:bodyPr/>
              <a:lstStyle/>
              <a:p>
                <a:r>
                  <a:rPr lang="en-US">
                    <a:noFill/>
                  </a:rPr>
                  <a:t> </a:t>
                </a:r>
              </a:p>
            </p:txBody>
          </p:sp>
        </mc:Fallback>
      </mc:AlternateContent>
      <p:sp>
        <p:nvSpPr>
          <p:cNvPr id="43" name="TextBox 42"/>
          <p:cNvSpPr txBox="1"/>
          <p:nvPr/>
        </p:nvSpPr>
        <p:spPr>
          <a:xfrm>
            <a:off x="2057400" y="762278"/>
            <a:ext cx="555865" cy="523220"/>
          </a:xfrm>
          <a:prstGeom prst="rect">
            <a:avLst/>
          </a:prstGeom>
          <a:noFill/>
        </p:spPr>
        <p:txBody>
          <a:bodyPr wrap="square" rtlCol="0">
            <a:spAutoFit/>
          </a:bodyPr>
          <a:lstStyle/>
          <a:p>
            <a:r>
              <a:rPr lang="en-US" sz="2800" dirty="0"/>
              <a:t>…</a:t>
            </a:r>
          </a:p>
        </p:txBody>
      </p:sp>
      <p:cxnSp>
        <p:nvCxnSpPr>
          <p:cNvPr id="5" name="Straight Connector 4"/>
          <p:cNvCxnSpPr/>
          <p:nvPr/>
        </p:nvCxnSpPr>
        <p:spPr>
          <a:xfrm flipH="1">
            <a:off x="4477699" y="3200400"/>
            <a:ext cx="221396" cy="5371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p:cNvSpPr txBox="1"/>
              <p:nvPr/>
            </p:nvSpPr>
            <p:spPr>
              <a:xfrm>
                <a:off x="3920130" y="3040559"/>
                <a:ext cx="1337670"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b="0" i="1" smtClean="0">
                          <a:solidFill>
                            <a:srgbClr val="FF0000"/>
                          </a:solidFill>
                          <a:latin typeface="Cambria Math"/>
                        </a:rPr>
                        <m:t>≡</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3920130" y="3040559"/>
                <a:ext cx="1337670" cy="769441"/>
              </a:xfrm>
              <a:prstGeom prst="rect">
                <a:avLst/>
              </a:prstGeom>
              <a:blipFill rotWithShape="1">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9595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492909" y="5864744"/>
            <a:ext cx="297554" cy="2975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2" name="Straight Connector 11"/>
          <p:cNvCxnSpPr/>
          <p:nvPr/>
        </p:nvCxnSpPr>
        <p:spPr>
          <a:xfrm flipH="1">
            <a:off x="790463" y="6013521"/>
            <a:ext cx="69305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8355316" y="5864744"/>
            <a:ext cx="297554" cy="297554"/>
          </a:xfrm>
          <a:prstGeom prst="ellipse">
            <a:avLst/>
          </a:prstGeom>
          <a:pattFill prst="pct40">
            <a:fgClr>
              <a:srgbClr val="00B05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4" name="Straight Connector 13"/>
          <p:cNvCxnSpPr/>
          <p:nvPr/>
        </p:nvCxnSpPr>
        <p:spPr>
          <a:xfrm flipH="1">
            <a:off x="7650263" y="6013521"/>
            <a:ext cx="705053"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42075" y="5864744"/>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6" name="Straight Connector 15"/>
          <p:cNvCxnSpPr>
            <a:endCxn id="18" idx="6"/>
          </p:cNvCxnSpPr>
          <p:nvPr/>
        </p:nvCxnSpPr>
        <p:spPr>
          <a:xfrm flipH="1" flipV="1">
            <a:off x="3409747" y="6013521"/>
            <a:ext cx="1032328" cy="907"/>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57400" y="5639078"/>
            <a:ext cx="555865" cy="523220"/>
          </a:xfrm>
          <a:prstGeom prst="rect">
            <a:avLst/>
          </a:prstGeom>
          <a:noFill/>
        </p:spPr>
        <p:txBody>
          <a:bodyPr wrap="square" rtlCol="0">
            <a:spAutoFit/>
          </a:bodyPr>
          <a:lstStyle/>
          <a:p>
            <a:r>
              <a:rPr lang="en-US" sz="2800" dirty="0"/>
              <a:t>…</a:t>
            </a:r>
          </a:p>
        </p:txBody>
      </p:sp>
      <p:sp>
        <p:nvSpPr>
          <p:cNvPr id="18" name="Oval 17"/>
          <p:cNvSpPr/>
          <p:nvPr/>
        </p:nvSpPr>
        <p:spPr>
          <a:xfrm>
            <a:off x="3112193" y="5864744"/>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Straight Connector 18"/>
          <p:cNvCxnSpPr/>
          <p:nvPr/>
        </p:nvCxnSpPr>
        <p:spPr>
          <a:xfrm flipH="1" flipV="1">
            <a:off x="2765665" y="6012615"/>
            <a:ext cx="346528" cy="181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822470" y="5864744"/>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 name="Straight Connector 20"/>
          <p:cNvCxnSpPr>
            <a:stCxn id="20" idx="2"/>
          </p:cNvCxnSpPr>
          <p:nvPr/>
        </p:nvCxnSpPr>
        <p:spPr>
          <a:xfrm flipH="1">
            <a:off x="4739629" y="6013521"/>
            <a:ext cx="1082841"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120025" y="6021681"/>
            <a:ext cx="368992"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59335" y="5634333"/>
            <a:ext cx="555865"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28" name="TextBox 27"/>
              <p:cNvSpPr txBox="1"/>
              <p:nvPr/>
            </p:nvSpPr>
            <p:spPr>
              <a:xfrm>
                <a:off x="8019225" y="6243935"/>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𝑁</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𝑁</m:t>
                          </m:r>
                        </m:sub>
                      </m:sSub>
                      <m:r>
                        <a:rPr lang="en-US" sz="2400" b="0" i="1" smtClean="0">
                          <a:latin typeface="Cambria Math"/>
                        </a:rPr>
                        <m:t>)</m:t>
                      </m:r>
                    </m:oMath>
                  </m:oMathPara>
                </a14:m>
                <a:endParaRPr lang="en-US" sz="2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8019225" y="6243935"/>
                <a:ext cx="969736" cy="461665"/>
              </a:xfrm>
              <a:prstGeom prst="rect">
                <a:avLst/>
              </a:prstGeom>
              <a:blipFill rotWithShape="1">
                <a:blip r:embed="rId3"/>
                <a:stretch>
                  <a:fillRect l="-5000" r="-21250" b="-19737"/>
                </a:stretch>
              </a:blipFill>
            </p:spPr>
            <p:txBody>
              <a:bodyPr/>
              <a:lstStyle/>
              <a:p>
                <a:r>
                  <a:rPr lang="en-US">
                    <a:noFill/>
                  </a:rPr>
                  <a:t> </a:t>
                </a:r>
              </a:p>
            </p:txBody>
          </p:sp>
        </mc:Fallback>
      </mc:AlternateContent>
      <p:sp>
        <p:nvSpPr>
          <p:cNvPr id="35" name="Oval 34"/>
          <p:cNvSpPr/>
          <p:nvPr/>
        </p:nvSpPr>
        <p:spPr>
          <a:xfrm>
            <a:off x="8350898" y="911744"/>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8" name="Curved Connector 57"/>
          <p:cNvCxnSpPr>
            <a:stCxn id="35" idx="2"/>
            <a:endCxn id="35" idx="6"/>
          </p:cNvCxnSpPr>
          <p:nvPr/>
        </p:nvCxnSpPr>
        <p:spPr>
          <a:xfrm rot="10800000" flipH="1">
            <a:off x="8350898" y="1060521"/>
            <a:ext cx="297554" cy="12700"/>
          </a:xfrm>
          <a:prstGeom prst="curvedConnector5">
            <a:avLst>
              <a:gd name="adj1" fmla="val -85132"/>
              <a:gd name="adj2" fmla="val 3068772"/>
              <a:gd name="adj3" fmla="val 176826"/>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488491" y="911744"/>
            <a:ext cx="297554" cy="2975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9" name="Straight Connector 68"/>
          <p:cNvCxnSpPr/>
          <p:nvPr/>
        </p:nvCxnSpPr>
        <p:spPr>
          <a:xfrm flipH="1">
            <a:off x="786045" y="1060521"/>
            <a:ext cx="69305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3107775" y="911744"/>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3" name="Straight Connector 72"/>
          <p:cNvCxnSpPr/>
          <p:nvPr/>
        </p:nvCxnSpPr>
        <p:spPr>
          <a:xfrm flipH="1" flipV="1">
            <a:off x="2761247" y="1059615"/>
            <a:ext cx="346528" cy="181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5818052" y="911744"/>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7" name="TextBox 76"/>
          <p:cNvSpPr txBox="1"/>
          <p:nvPr/>
        </p:nvSpPr>
        <p:spPr>
          <a:xfrm>
            <a:off x="6754917" y="681333"/>
            <a:ext cx="555865"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78" name="TextBox 77"/>
              <p:cNvSpPr txBox="1"/>
              <p:nvPr/>
            </p:nvSpPr>
            <p:spPr>
              <a:xfrm>
                <a:off x="156818" y="6243935"/>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78" name="TextBox 77"/>
              <p:cNvSpPr txBox="1">
                <a:spLocks noRot="1" noChangeAspect="1" noMove="1" noResize="1" noEditPoints="1" noAdjustHandles="1" noChangeArrowheads="1" noChangeShapeType="1" noTextEdit="1"/>
              </p:cNvSpPr>
              <p:nvPr/>
            </p:nvSpPr>
            <p:spPr>
              <a:xfrm>
                <a:off x="156818" y="6243935"/>
                <a:ext cx="969736" cy="461665"/>
              </a:xfrm>
              <a:prstGeom prst="rect">
                <a:avLst/>
              </a:prstGeom>
              <a:blipFill rotWithShape="1">
                <a:blip r:embed="rId4"/>
                <a:stretch>
                  <a:fillRect l="-5660" r="-9434" b="-19737"/>
                </a:stretch>
              </a:blipFill>
            </p:spPr>
            <p:txBody>
              <a:bodyPr/>
              <a:lstStyle/>
              <a:p>
                <a:r>
                  <a:rPr lang="en-US">
                    <a:noFill/>
                  </a:rPr>
                  <a:t> </a:t>
                </a:r>
              </a:p>
            </p:txBody>
          </p:sp>
        </mc:Fallback>
      </mc:AlternateContent>
      <p:sp>
        <p:nvSpPr>
          <p:cNvPr id="40" name="Oval 39"/>
          <p:cNvSpPr/>
          <p:nvPr/>
        </p:nvSpPr>
        <p:spPr>
          <a:xfrm>
            <a:off x="492909" y="4731646"/>
            <a:ext cx="297554" cy="2975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1" name="Straight Connector 40"/>
          <p:cNvCxnSpPr/>
          <p:nvPr/>
        </p:nvCxnSpPr>
        <p:spPr>
          <a:xfrm flipH="1">
            <a:off x="790463" y="4880423"/>
            <a:ext cx="69305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8350898" y="4731646"/>
            <a:ext cx="297554" cy="297554"/>
          </a:xfrm>
          <a:prstGeom prst="ellipse">
            <a:avLst/>
          </a:prstGeom>
          <a:pattFill prst="pct40">
            <a:fgClr>
              <a:srgbClr val="00B05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3" name="Straight Connector 42"/>
          <p:cNvCxnSpPr/>
          <p:nvPr/>
        </p:nvCxnSpPr>
        <p:spPr>
          <a:xfrm flipH="1">
            <a:off x="7645845" y="4880423"/>
            <a:ext cx="705053"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442075" y="4731646"/>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TextBox 45"/>
          <p:cNvSpPr txBox="1"/>
          <p:nvPr/>
        </p:nvSpPr>
        <p:spPr>
          <a:xfrm>
            <a:off x="2057400" y="4505980"/>
            <a:ext cx="555865" cy="523220"/>
          </a:xfrm>
          <a:prstGeom prst="rect">
            <a:avLst/>
          </a:prstGeom>
          <a:noFill/>
        </p:spPr>
        <p:txBody>
          <a:bodyPr wrap="square" rtlCol="0">
            <a:spAutoFit/>
          </a:bodyPr>
          <a:lstStyle/>
          <a:p>
            <a:r>
              <a:rPr lang="en-US" sz="2800" dirty="0"/>
              <a:t>…</a:t>
            </a:r>
          </a:p>
        </p:txBody>
      </p:sp>
      <p:sp>
        <p:nvSpPr>
          <p:cNvPr id="47" name="Oval 46"/>
          <p:cNvSpPr/>
          <p:nvPr/>
        </p:nvSpPr>
        <p:spPr>
          <a:xfrm>
            <a:off x="3112193" y="4731646"/>
            <a:ext cx="297554" cy="2975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8" name="Straight Connector 47"/>
          <p:cNvCxnSpPr/>
          <p:nvPr/>
        </p:nvCxnSpPr>
        <p:spPr>
          <a:xfrm flipH="1" flipV="1">
            <a:off x="2765665" y="4879517"/>
            <a:ext cx="346528" cy="181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5822470" y="4731646"/>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0" name="Straight Connector 49"/>
          <p:cNvCxnSpPr>
            <a:stCxn id="49" idx="2"/>
          </p:cNvCxnSpPr>
          <p:nvPr/>
        </p:nvCxnSpPr>
        <p:spPr>
          <a:xfrm flipH="1">
            <a:off x="4739629" y="4880423"/>
            <a:ext cx="1082841"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6120025" y="4888583"/>
            <a:ext cx="368992"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759335" y="4501235"/>
            <a:ext cx="555865" cy="523220"/>
          </a:xfrm>
          <a:prstGeom prst="rect">
            <a:avLst/>
          </a:prstGeom>
          <a:noFill/>
        </p:spPr>
        <p:txBody>
          <a:bodyPr wrap="square" rtlCol="0">
            <a:spAutoFit/>
          </a:bodyPr>
          <a:lstStyle/>
          <a:p>
            <a:r>
              <a:rPr lang="en-US" sz="2800" dirty="0"/>
              <a:t>…</a:t>
            </a:r>
          </a:p>
        </p:txBody>
      </p:sp>
      <p:sp>
        <p:nvSpPr>
          <p:cNvPr id="94" name="Oval 93"/>
          <p:cNvSpPr/>
          <p:nvPr/>
        </p:nvSpPr>
        <p:spPr>
          <a:xfrm>
            <a:off x="492909" y="3512446"/>
            <a:ext cx="297554" cy="2975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95" name="Straight Connector 94"/>
          <p:cNvCxnSpPr/>
          <p:nvPr/>
        </p:nvCxnSpPr>
        <p:spPr>
          <a:xfrm flipH="1">
            <a:off x="790463" y="3661223"/>
            <a:ext cx="69305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8344321" y="3512446"/>
            <a:ext cx="297554" cy="297554"/>
          </a:xfrm>
          <a:prstGeom prst="ellipse">
            <a:avLst/>
          </a:prstGeom>
          <a:pattFill prst="pct40">
            <a:fgClr>
              <a:srgbClr val="00B05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97" name="Straight Connector 96"/>
          <p:cNvCxnSpPr/>
          <p:nvPr/>
        </p:nvCxnSpPr>
        <p:spPr>
          <a:xfrm flipH="1">
            <a:off x="7639268" y="3661223"/>
            <a:ext cx="705053"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4442075" y="3512446"/>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9" name="TextBox 98"/>
          <p:cNvSpPr txBox="1"/>
          <p:nvPr/>
        </p:nvSpPr>
        <p:spPr>
          <a:xfrm>
            <a:off x="2057400" y="3286780"/>
            <a:ext cx="555865" cy="523220"/>
          </a:xfrm>
          <a:prstGeom prst="rect">
            <a:avLst/>
          </a:prstGeom>
          <a:noFill/>
        </p:spPr>
        <p:txBody>
          <a:bodyPr wrap="square" rtlCol="0">
            <a:spAutoFit/>
          </a:bodyPr>
          <a:lstStyle/>
          <a:p>
            <a:r>
              <a:rPr lang="en-US" sz="2800" dirty="0"/>
              <a:t>…</a:t>
            </a:r>
          </a:p>
        </p:txBody>
      </p:sp>
      <p:sp>
        <p:nvSpPr>
          <p:cNvPr id="100" name="Oval 99"/>
          <p:cNvSpPr/>
          <p:nvPr/>
        </p:nvSpPr>
        <p:spPr>
          <a:xfrm>
            <a:off x="3112193" y="3512446"/>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1" name="Straight Connector 100"/>
          <p:cNvCxnSpPr/>
          <p:nvPr/>
        </p:nvCxnSpPr>
        <p:spPr>
          <a:xfrm flipH="1" flipV="1">
            <a:off x="2765665" y="3660317"/>
            <a:ext cx="346528" cy="181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5822470" y="3512446"/>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4" name="Straight Connector 103"/>
          <p:cNvCxnSpPr/>
          <p:nvPr/>
        </p:nvCxnSpPr>
        <p:spPr>
          <a:xfrm flipH="1">
            <a:off x="6120025" y="3669383"/>
            <a:ext cx="368992"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6759335" y="3282035"/>
            <a:ext cx="555865" cy="523220"/>
          </a:xfrm>
          <a:prstGeom prst="rect">
            <a:avLst/>
          </a:prstGeom>
          <a:noFill/>
        </p:spPr>
        <p:txBody>
          <a:bodyPr wrap="square" rtlCol="0">
            <a:spAutoFit/>
          </a:bodyPr>
          <a:lstStyle/>
          <a:p>
            <a:r>
              <a:rPr lang="en-US" sz="2800" dirty="0"/>
              <a:t>…</a:t>
            </a:r>
          </a:p>
        </p:txBody>
      </p:sp>
      <p:sp>
        <p:nvSpPr>
          <p:cNvPr id="108" name="Oval 107"/>
          <p:cNvSpPr/>
          <p:nvPr/>
        </p:nvSpPr>
        <p:spPr>
          <a:xfrm>
            <a:off x="492909" y="2441179"/>
            <a:ext cx="297554" cy="2975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9" name="Straight Connector 108"/>
          <p:cNvCxnSpPr/>
          <p:nvPr/>
        </p:nvCxnSpPr>
        <p:spPr>
          <a:xfrm flipH="1">
            <a:off x="790463" y="2589956"/>
            <a:ext cx="69305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8339818" y="2441179"/>
            <a:ext cx="297554" cy="297554"/>
          </a:xfrm>
          <a:prstGeom prst="ellipse">
            <a:avLst/>
          </a:prstGeom>
          <a:pattFill prst="pct40">
            <a:fgClr>
              <a:srgbClr val="00B05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1" name="Straight Connector 110"/>
          <p:cNvCxnSpPr/>
          <p:nvPr/>
        </p:nvCxnSpPr>
        <p:spPr>
          <a:xfrm flipH="1">
            <a:off x="7634765" y="2589956"/>
            <a:ext cx="705053"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4442075" y="2441179"/>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3" name="TextBox 112"/>
          <p:cNvSpPr txBox="1"/>
          <p:nvPr/>
        </p:nvSpPr>
        <p:spPr>
          <a:xfrm>
            <a:off x="2057400" y="2215513"/>
            <a:ext cx="555865" cy="523220"/>
          </a:xfrm>
          <a:prstGeom prst="rect">
            <a:avLst/>
          </a:prstGeom>
          <a:noFill/>
        </p:spPr>
        <p:txBody>
          <a:bodyPr wrap="square" rtlCol="0">
            <a:spAutoFit/>
          </a:bodyPr>
          <a:lstStyle/>
          <a:p>
            <a:r>
              <a:rPr lang="en-US" sz="2800" dirty="0"/>
              <a:t>…</a:t>
            </a:r>
          </a:p>
        </p:txBody>
      </p:sp>
      <p:sp>
        <p:nvSpPr>
          <p:cNvPr id="114" name="Oval 113"/>
          <p:cNvSpPr/>
          <p:nvPr/>
        </p:nvSpPr>
        <p:spPr>
          <a:xfrm>
            <a:off x="3112193" y="2441179"/>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5" name="Straight Connector 114"/>
          <p:cNvCxnSpPr/>
          <p:nvPr/>
        </p:nvCxnSpPr>
        <p:spPr>
          <a:xfrm flipH="1" flipV="1">
            <a:off x="2765665" y="2589050"/>
            <a:ext cx="346528" cy="181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5822470" y="2441179"/>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8" name="TextBox 117"/>
          <p:cNvSpPr txBox="1"/>
          <p:nvPr/>
        </p:nvSpPr>
        <p:spPr>
          <a:xfrm>
            <a:off x="6759335" y="2210768"/>
            <a:ext cx="555865" cy="523220"/>
          </a:xfrm>
          <a:prstGeom prst="rect">
            <a:avLst/>
          </a:prstGeom>
          <a:noFill/>
        </p:spPr>
        <p:txBody>
          <a:bodyPr wrap="square" rtlCol="0">
            <a:spAutoFit/>
          </a:bodyPr>
          <a:lstStyle/>
          <a:p>
            <a:r>
              <a:rPr lang="en-US" sz="2800" dirty="0"/>
              <a:t>…</a:t>
            </a:r>
          </a:p>
        </p:txBody>
      </p:sp>
      <p:cxnSp>
        <p:nvCxnSpPr>
          <p:cNvPr id="121" name="Curved Connector 120"/>
          <p:cNvCxnSpPr/>
          <p:nvPr/>
        </p:nvCxnSpPr>
        <p:spPr>
          <a:xfrm rot="10800000" flipH="1">
            <a:off x="4437572" y="3669383"/>
            <a:ext cx="297554" cy="12700"/>
          </a:xfrm>
          <a:prstGeom prst="curvedConnector5">
            <a:avLst>
              <a:gd name="adj1" fmla="val -85132"/>
              <a:gd name="adj2" fmla="val 3068772"/>
              <a:gd name="adj3" fmla="val 176826"/>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Curved Connector 121"/>
          <p:cNvCxnSpPr/>
          <p:nvPr/>
        </p:nvCxnSpPr>
        <p:spPr>
          <a:xfrm rot="10800000" flipH="1">
            <a:off x="4453155" y="2576350"/>
            <a:ext cx="297554" cy="12700"/>
          </a:xfrm>
          <a:prstGeom prst="curvedConnector5">
            <a:avLst>
              <a:gd name="adj1" fmla="val -85132"/>
              <a:gd name="adj2" fmla="val 3068772"/>
              <a:gd name="adj3" fmla="val 176826"/>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Curved Connector 122"/>
          <p:cNvCxnSpPr/>
          <p:nvPr/>
        </p:nvCxnSpPr>
        <p:spPr>
          <a:xfrm rot="10800000" flipH="1">
            <a:off x="5826681" y="2563650"/>
            <a:ext cx="297554" cy="12700"/>
          </a:xfrm>
          <a:prstGeom prst="curvedConnector5">
            <a:avLst>
              <a:gd name="adj1" fmla="val -85132"/>
              <a:gd name="adj2" fmla="val 3068772"/>
              <a:gd name="adj3" fmla="val 176826"/>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rot="5400000">
            <a:off x="8390502" y="1425525"/>
            <a:ext cx="555865" cy="707886"/>
          </a:xfrm>
          <a:prstGeom prst="rect">
            <a:avLst/>
          </a:prstGeom>
          <a:noFill/>
        </p:spPr>
        <p:txBody>
          <a:bodyPr wrap="square" rtlCol="0">
            <a:spAutoFit/>
          </a:bodyPr>
          <a:lstStyle/>
          <a:p>
            <a:r>
              <a:rPr lang="en-US" sz="4000" dirty="0">
                <a:solidFill>
                  <a:srgbClr val="FF0000"/>
                </a:solidFill>
              </a:rPr>
              <a:t>…</a:t>
            </a:r>
          </a:p>
        </p:txBody>
      </p:sp>
      <p:sp>
        <p:nvSpPr>
          <p:cNvPr id="6" name="TextBox 5"/>
          <p:cNvSpPr txBox="1"/>
          <p:nvPr/>
        </p:nvSpPr>
        <p:spPr>
          <a:xfrm>
            <a:off x="894904" y="5182901"/>
            <a:ext cx="5734496" cy="461665"/>
          </a:xfrm>
          <a:prstGeom prst="rect">
            <a:avLst/>
          </a:prstGeom>
          <a:noFill/>
        </p:spPr>
        <p:txBody>
          <a:bodyPr wrap="square" rtlCol="0">
            <a:spAutoFit/>
          </a:bodyPr>
          <a:lstStyle/>
          <a:p>
            <a:r>
              <a:rPr lang="en-US" sz="2400" b="1" dirty="0">
                <a:solidFill>
                  <a:srgbClr val="7030A0"/>
                </a:solidFill>
              </a:rPr>
              <a:t>Step 1: </a:t>
            </a:r>
            <a:r>
              <a:rPr lang="en-US" sz="2400" dirty="0">
                <a:solidFill>
                  <a:srgbClr val="7030A0"/>
                </a:solidFill>
              </a:rPr>
              <a:t>remove a random edge </a:t>
            </a:r>
          </a:p>
        </p:txBody>
      </p:sp>
      <p:sp>
        <p:nvSpPr>
          <p:cNvPr id="125" name="TextBox 124"/>
          <p:cNvSpPr txBox="1"/>
          <p:nvPr/>
        </p:nvSpPr>
        <p:spPr>
          <a:xfrm>
            <a:off x="914400" y="4038600"/>
            <a:ext cx="6396382" cy="461665"/>
          </a:xfrm>
          <a:prstGeom prst="rect">
            <a:avLst/>
          </a:prstGeom>
          <a:noFill/>
        </p:spPr>
        <p:txBody>
          <a:bodyPr wrap="square" rtlCol="0">
            <a:spAutoFit/>
          </a:bodyPr>
          <a:lstStyle/>
          <a:p>
            <a:r>
              <a:rPr lang="en-US" sz="2400" b="1" dirty="0">
                <a:solidFill>
                  <a:srgbClr val="7030A0"/>
                </a:solidFill>
              </a:rPr>
              <a:t>Step 2: </a:t>
            </a:r>
            <a:r>
              <a:rPr lang="en-US" sz="2400" dirty="0">
                <a:solidFill>
                  <a:srgbClr val="7030A0"/>
                </a:solidFill>
              </a:rPr>
              <a:t>modify a node with in-degree 0</a:t>
            </a:r>
          </a:p>
        </p:txBody>
      </p:sp>
      <p:sp>
        <p:nvSpPr>
          <p:cNvPr id="126" name="TextBox 125"/>
          <p:cNvSpPr txBox="1"/>
          <p:nvPr/>
        </p:nvSpPr>
        <p:spPr>
          <a:xfrm>
            <a:off x="914400" y="2895600"/>
            <a:ext cx="1693646" cy="461665"/>
          </a:xfrm>
          <a:prstGeom prst="rect">
            <a:avLst/>
          </a:prstGeom>
          <a:noFill/>
        </p:spPr>
        <p:txBody>
          <a:bodyPr wrap="square" rtlCol="0">
            <a:spAutoFit/>
          </a:bodyPr>
          <a:lstStyle/>
          <a:p>
            <a:r>
              <a:rPr lang="en-US" sz="2400" b="1" dirty="0">
                <a:solidFill>
                  <a:srgbClr val="7030A0"/>
                </a:solidFill>
              </a:rPr>
              <a:t>Step 2</a:t>
            </a:r>
          </a:p>
        </p:txBody>
      </p:sp>
      <mc:AlternateContent xmlns:mc="http://schemas.openxmlformats.org/markup-compatibility/2006" xmlns:a14="http://schemas.microsoft.com/office/drawing/2010/main">
        <mc:Choice Requires="a14">
          <p:sp>
            <p:nvSpPr>
              <p:cNvPr id="127" name="TextBox 126"/>
              <p:cNvSpPr txBox="1"/>
              <p:nvPr/>
            </p:nvSpPr>
            <p:spPr>
              <a:xfrm>
                <a:off x="914400" y="1524000"/>
                <a:ext cx="2847752" cy="461665"/>
              </a:xfrm>
              <a:prstGeom prst="rect">
                <a:avLst/>
              </a:prstGeom>
              <a:noFill/>
            </p:spPr>
            <p:txBody>
              <a:bodyPr wrap="square" rtlCol="0">
                <a:spAutoFit/>
              </a:bodyPr>
              <a:lstStyle/>
              <a:p>
                <a:r>
                  <a:rPr lang="en-US" sz="2400" b="1" dirty="0">
                    <a:solidFill>
                      <a:srgbClr val="7030A0"/>
                    </a:solidFill>
                  </a:rPr>
                  <a:t>Step 2 </a:t>
                </a:r>
                <a14:m>
                  <m:oMath xmlns:m="http://schemas.openxmlformats.org/officeDocument/2006/math">
                    <m:r>
                      <a:rPr lang="en-US" sz="2400" b="1" i="1" smtClean="0">
                        <a:solidFill>
                          <a:srgbClr val="7030A0"/>
                        </a:solidFill>
                        <a:latin typeface="Cambria Math"/>
                      </a:rPr>
                      <m:t>×</m:t>
                    </m:r>
                    <m:r>
                      <a:rPr lang="en-US" sz="2400" b="1" i="1" smtClean="0">
                        <a:solidFill>
                          <a:srgbClr val="7030A0"/>
                        </a:solidFill>
                        <a:latin typeface="Cambria Math"/>
                      </a:rPr>
                      <m:t>𝑶</m:t>
                    </m:r>
                    <m:r>
                      <a:rPr lang="en-US" sz="2400" b="1" i="1" smtClean="0">
                        <a:solidFill>
                          <a:srgbClr val="7030A0"/>
                        </a:solidFill>
                        <a:latin typeface="Cambria Math"/>
                      </a:rPr>
                      <m:t>(</m:t>
                    </m:r>
                    <m:r>
                      <a:rPr lang="en-US" sz="2400" b="1" i="1">
                        <a:solidFill>
                          <a:srgbClr val="7030A0"/>
                        </a:solidFill>
                        <a:latin typeface="Cambria Math"/>
                      </a:rPr>
                      <m:t>𝑵</m:t>
                    </m:r>
                    <m:r>
                      <a:rPr lang="en-US" sz="2400" b="1" i="1" smtClean="0">
                        <a:solidFill>
                          <a:srgbClr val="7030A0"/>
                        </a:solidFill>
                        <a:latin typeface="Cambria Math"/>
                      </a:rPr>
                      <m:t>)</m:t>
                    </m:r>
                  </m:oMath>
                </a14:m>
                <a:endParaRPr lang="en-US" sz="2400" b="1" dirty="0">
                  <a:solidFill>
                    <a:srgbClr val="7030A0"/>
                  </a:solidFill>
                </a:endParaRPr>
              </a:p>
            </p:txBody>
          </p:sp>
        </mc:Choice>
        <mc:Fallback xmlns="">
          <p:sp>
            <p:nvSpPr>
              <p:cNvPr id="127" name="TextBox 126"/>
              <p:cNvSpPr txBox="1">
                <a:spLocks noRot="1" noChangeAspect="1" noMove="1" noResize="1" noEditPoints="1" noAdjustHandles="1" noChangeArrowheads="1" noChangeShapeType="1" noTextEdit="1"/>
              </p:cNvSpPr>
              <p:nvPr/>
            </p:nvSpPr>
            <p:spPr>
              <a:xfrm>
                <a:off x="914400" y="1524000"/>
                <a:ext cx="2847752" cy="461665"/>
              </a:xfrm>
              <a:prstGeom prst="rect">
                <a:avLst/>
              </a:prstGeom>
              <a:blipFill rotWithShape="1">
                <a:blip r:embed="rId5"/>
                <a:stretch>
                  <a:fillRect l="-3212" t="-10526" b="-28947"/>
                </a:stretch>
              </a:blipFill>
            </p:spPr>
            <p:txBody>
              <a:bodyPr/>
              <a:lstStyle/>
              <a:p>
                <a:r>
                  <a:rPr lang="en-US">
                    <a:noFill/>
                  </a:rPr>
                  <a:t> </a:t>
                </a:r>
              </a:p>
            </p:txBody>
          </p:sp>
        </mc:Fallback>
      </mc:AlternateContent>
      <p:cxnSp>
        <p:nvCxnSpPr>
          <p:cNvPr id="132" name="Curved Connector 131"/>
          <p:cNvCxnSpPr/>
          <p:nvPr/>
        </p:nvCxnSpPr>
        <p:spPr>
          <a:xfrm rot="10800000" flipH="1">
            <a:off x="4453155" y="1048728"/>
            <a:ext cx="297554" cy="12700"/>
          </a:xfrm>
          <a:prstGeom prst="curvedConnector5">
            <a:avLst>
              <a:gd name="adj1" fmla="val -85132"/>
              <a:gd name="adj2" fmla="val 3068772"/>
              <a:gd name="adj3" fmla="val 176826"/>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Curved Connector 133"/>
          <p:cNvCxnSpPr/>
          <p:nvPr/>
        </p:nvCxnSpPr>
        <p:spPr>
          <a:xfrm rot="10800000" flipH="1">
            <a:off x="5826681" y="1053265"/>
            <a:ext cx="297554" cy="12700"/>
          </a:xfrm>
          <a:prstGeom prst="curvedConnector5">
            <a:avLst>
              <a:gd name="adj1" fmla="val -85132"/>
              <a:gd name="adj2" fmla="val 3068772"/>
              <a:gd name="adj3" fmla="val 176826"/>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057400" y="686078"/>
            <a:ext cx="555865" cy="523220"/>
          </a:xfrm>
          <a:prstGeom prst="rect">
            <a:avLst/>
          </a:prstGeom>
          <a:noFill/>
        </p:spPr>
        <p:txBody>
          <a:bodyPr wrap="square" rtlCol="0">
            <a:spAutoFit/>
          </a:bodyPr>
          <a:lstStyle/>
          <a:p>
            <a:r>
              <a:rPr lang="en-US" sz="2800" dirty="0"/>
              <a:t>…</a:t>
            </a:r>
          </a:p>
        </p:txBody>
      </p:sp>
      <p:sp>
        <p:nvSpPr>
          <p:cNvPr id="137" name="Oval 136"/>
          <p:cNvSpPr/>
          <p:nvPr/>
        </p:nvSpPr>
        <p:spPr>
          <a:xfrm>
            <a:off x="4465975" y="912651"/>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11285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2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2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3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2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4" grpId="0" animBg="1"/>
      <p:bldP spid="40" grpId="0" animBg="1"/>
      <p:bldP spid="42" grpId="0" animBg="1"/>
      <p:bldP spid="44" grpId="0" animBg="1"/>
      <p:bldP spid="46" grpId="0"/>
      <p:bldP spid="47" grpId="0" animBg="1"/>
      <p:bldP spid="49" grpId="0" animBg="1"/>
      <p:bldP spid="52" grpId="0"/>
      <p:bldP spid="94" grpId="0" animBg="1"/>
      <p:bldP spid="96" grpId="0" animBg="1"/>
      <p:bldP spid="98" grpId="0" animBg="1"/>
      <p:bldP spid="99" grpId="0"/>
      <p:bldP spid="100" grpId="0" animBg="1"/>
      <p:bldP spid="102" grpId="0" animBg="1"/>
      <p:bldP spid="105" grpId="0"/>
      <p:bldP spid="108" grpId="0" animBg="1"/>
      <p:bldP spid="110" grpId="0" animBg="1"/>
      <p:bldP spid="112" grpId="0" animBg="1"/>
      <p:bldP spid="113" grpId="0"/>
      <p:bldP spid="114" grpId="0" animBg="1"/>
      <p:bldP spid="116" grpId="0" animBg="1"/>
      <p:bldP spid="118" grpId="0"/>
      <p:bldP spid="124" grpId="0"/>
      <p:bldP spid="6" grpId="0"/>
      <p:bldP spid="125" grpId="0"/>
      <p:bldP spid="126" grpId="0"/>
      <p:bldP spid="127" grpId="0"/>
      <p:bldP spid="13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cap="none" dirty="0">
                <a:solidFill>
                  <a:schemeClr val="tx1"/>
                </a:solidFill>
                <a:latin typeface="Cambria" panose="02040503050406030204" pitchFamily="18" charset="0"/>
              </a:rPr>
              <a:t>A Useful Lemma</a:t>
            </a:r>
            <a:endParaRPr lang="en-US" dirty="0"/>
          </a:p>
        </p:txBody>
      </p:sp>
      <mc:AlternateContent xmlns:mc="http://schemas.openxmlformats.org/markup-compatibility/2006" xmlns:a14="http://schemas.microsoft.com/office/drawing/2010/main">
        <mc:Choice Requires="a14">
          <p:sp>
            <p:nvSpPr>
              <p:cNvPr id="7" name="Rectangle 6"/>
              <p:cNvSpPr/>
              <p:nvPr/>
            </p:nvSpPr>
            <p:spPr>
              <a:xfrm>
                <a:off x="4953000" y="2057400"/>
                <a:ext cx="3864584" cy="1680909"/>
              </a:xfrm>
              <a:prstGeom prst="rect">
                <a:avLst/>
              </a:prstGeom>
              <a:ln w="28575">
                <a:solidFill>
                  <a:srgbClr val="111111"/>
                </a:solidFill>
              </a:ln>
            </p:spPr>
            <p:txBody>
              <a:bodyPr wrap="none" anchor="ctr">
                <a:spAutoFit/>
              </a:bodyPr>
              <a:lstStyle/>
              <a:p>
                <a:pPr rtl="0"/>
                <a14:m>
                  <m:oMathPara xmlns:m="http://schemas.openxmlformats.org/officeDocument/2006/math">
                    <m:oMathParaPr>
                      <m:jc m:val="left"/>
                    </m:oMathParaPr>
                    <m:oMath xmlns:m="http://schemas.openxmlformats.org/officeDocument/2006/math">
                      <m:sSub>
                        <m:sSubPr>
                          <m:ctrlPr>
                            <a:rPr lang="en-US" sz="2800" b="1" i="1" smtClean="0">
                              <a:solidFill>
                                <a:srgbClr val="000000"/>
                              </a:solidFill>
                              <a:latin typeface="Cambria Math" panose="02040503050406030204" pitchFamily="18" charset="0"/>
                            </a:rPr>
                          </m:ctrlPr>
                        </m:sSubPr>
                        <m:e>
                          <m:r>
                            <a:rPr lang="en-US" sz="2800" b="1" i="1" smtClean="0">
                              <a:solidFill>
                                <a:srgbClr val="000000"/>
                              </a:solidFill>
                              <a:latin typeface="Cambria Math"/>
                            </a:rPr>
                            <m:t>𝑩</m:t>
                          </m:r>
                        </m:e>
                        <m:sub>
                          <m:r>
                            <a:rPr lang="en-US" sz="2800" b="1" i="1" smtClean="0">
                              <a:solidFill>
                                <a:srgbClr val="FF0000"/>
                              </a:solidFill>
                              <a:latin typeface="Cambria Math"/>
                            </a:rPr>
                            <m:t>𝒓</m:t>
                          </m:r>
                          <m:r>
                            <a:rPr lang="en-US" sz="2800" b="1" i="1" smtClean="0">
                              <a:solidFill>
                                <a:srgbClr val="FF0000"/>
                              </a:solidFill>
                              <a:latin typeface="Cambria Math"/>
                            </a:rPr>
                            <m:t>,</m:t>
                          </m:r>
                          <m:r>
                            <a:rPr lang="en-US" sz="2800" b="1" i="1" smtClean="0">
                              <a:solidFill>
                                <a:srgbClr val="FF0000"/>
                              </a:solidFill>
                              <a:latin typeface="Cambria Math"/>
                            </a:rPr>
                            <m:t>𝒛</m:t>
                          </m:r>
                        </m:sub>
                      </m:sSub>
                      <m:d>
                        <m:dPr>
                          <m:ctrlPr>
                            <a:rPr lang="en-US" sz="2800" b="1" i="1">
                              <a:solidFill>
                                <a:srgbClr val="000000"/>
                              </a:solidFill>
                              <a:latin typeface="Cambria Math" panose="02040503050406030204" pitchFamily="18" charset="0"/>
                            </a:rPr>
                          </m:ctrlPr>
                        </m:dPr>
                        <m:e>
                          <m:r>
                            <a:rPr lang="en-US" sz="2800" b="1" i="1" smtClean="0">
                              <a:solidFill>
                                <a:srgbClr val="000000"/>
                              </a:solidFill>
                              <a:latin typeface="Cambria Math"/>
                            </a:rPr>
                            <m:t>𝒙</m:t>
                          </m:r>
                        </m:e>
                      </m:d>
                      <m:r>
                        <a:rPr lang="en-US" sz="2800" b="1" i="1">
                          <a:solidFill>
                            <a:srgbClr val="000000"/>
                          </a:solidFill>
                          <a:latin typeface="Cambria Math" panose="02040503050406030204" pitchFamily="18" charset="0"/>
                        </a:rPr>
                        <m:t>:</m:t>
                      </m:r>
                    </m:oMath>
                  </m:oMathPara>
                </a14:m>
                <a:endParaRPr lang="en-US" sz="2800" b="1" dirty="0">
                  <a:solidFill>
                    <a:srgbClr val="000000"/>
                  </a:solidFill>
                </a:endParaRPr>
              </a:p>
              <a:p>
                <a:pPr rtl="0"/>
                <a:endParaRPr lang="en-US" sz="900" b="1" u="sng" dirty="0">
                  <a:solidFill>
                    <a:srgbClr val="000000"/>
                  </a:solidFill>
                </a:endParaRPr>
              </a:p>
              <a:p>
                <a:pPr rtl="0"/>
                <a:r>
                  <a:rPr lang="en-US" sz="2800" b="0" dirty="0">
                    <a:solidFill>
                      <a:srgbClr val="002060"/>
                    </a:solidFill>
                  </a:rPr>
                  <a:t>if</a:t>
                </a:r>
                <a:r>
                  <a:rPr lang="en-US" sz="2800" b="0" dirty="0">
                    <a:solidFill>
                      <a:srgbClr val="000000"/>
                    </a:solidFill>
                  </a:rPr>
                  <a:t> </a:t>
                </a:r>
                <a14:m>
                  <m:oMath xmlns:m="http://schemas.openxmlformats.org/officeDocument/2006/math">
                    <m:r>
                      <a:rPr lang="en-US" sz="2800" b="0" i="1" dirty="0" smtClean="0">
                        <a:solidFill>
                          <a:srgbClr val="000000"/>
                        </a:solidFill>
                        <a:latin typeface="Cambria Math"/>
                      </a:rPr>
                      <m:t>𝑥</m:t>
                    </m:r>
                    <m:r>
                      <a:rPr lang="en-US" sz="2800" i="1" dirty="0" smtClean="0">
                        <a:solidFill>
                          <a:srgbClr val="000000"/>
                        </a:solidFill>
                        <a:latin typeface="Cambria Math"/>
                      </a:rPr>
                      <m:t>=</m:t>
                    </m:r>
                    <m:r>
                      <a:rPr lang="en-US" sz="2800" b="0" i="1" dirty="0" smtClean="0">
                        <a:solidFill>
                          <a:srgbClr val="FF0000"/>
                        </a:solidFill>
                        <a:latin typeface="Cambria Math"/>
                      </a:rPr>
                      <m:t>𝑟</m:t>
                    </m:r>
                  </m:oMath>
                </a14:m>
                <a:r>
                  <a:rPr lang="en-US" sz="2800" dirty="0"/>
                  <a:t>:	</a:t>
                </a:r>
                <a:r>
                  <a:rPr lang="en-US" sz="2800" dirty="0">
                    <a:solidFill>
                      <a:srgbClr val="009900"/>
                    </a:solidFill>
                  </a:rPr>
                  <a:t>return</a:t>
                </a:r>
                <a14:m>
                  <m:oMath xmlns:m="http://schemas.openxmlformats.org/officeDocument/2006/math">
                    <m:r>
                      <a:rPr lang="en-US" sz="2800" b="0" i="0" dirty="0" smtClean="0">
                        <a:latin typeface="Cambria Math"/>
                      </a:rPr>
                      <m:t> </m:t>
                    </m:r>
                    <m:r>
                      <a:rPr lang="en-US" sz="2800" b="0" i="1" dirty="0" smtClean="0">
                        <a:solidFill>
                          <a:srgbClr val="FF0000"/>
                        </a:solidFill>
                        <a:latin typeface="Cambria Math"/>
                      </a:rPr>
                      <m:t>𝑧</m:t>
                    </m:r>
                  </m:oMath>
                </a14:m>
                <a:endParaRPr lang="en-US" sz="2800" dirty="0"/>
              </a:p>
              <a:p>
                <a:endParaRPr lang="en-US" sz="900" dirty="0"/>
              </a:p>
              <a:p>
                <a:pPr rtl="0"/>
                <a:r>
                  <a:rPr lang="en-US" sz="2800" dirty="0">
                    <a:solidFill>
                      <a:srgbClr val="002060"/>
                    </a:solidFill>
                  </a:rPr>
                  <a:t>else</a:t>
                </a:r>
                <a:r>
                  <a:rPr lang="en-US" sz="2800" dirty="0"/>
                  <a:t>:		</a:t>
                </a:r>
                <a:r>
                  <a:rPr lang="en-US" sz="2800" dirty="0">
                    <a:solidFill>
                      <a:srgbClr val="009900"/>
                    </a:solidFill>
                  </a:rPr>
                  <a:t>return</a:t>
                </a:r>
                <a:r>
                  <a:rPr lang="en-US" sz="2800" dirty="0">
                    <a:solidFill>
                      <a:srgbClr val="7030A0"/>
                    </a:solidFill>
                  </a:rPr>
                  <a:t> </a:t>
                </a:r>
                <a14:m>
                  <m:oMath xmlns:m="http://schemas.openxmlformats.org/officeDocument/2006/math">
                    <m:r>
                      <a:rPr lang="en-US" sz="2800" b="0" i="1" dirty="0" smtClean="0">
                        <a:latin typeface="Cambria Math"/>
                      </a:rPr>
                      <m:t>𝐴</m:t>
                    </m:r>
                    <m:r>
                      <a:rPr lang="en-US" sz="2800" b="0" i="1" dirty="0" smtClean="0">
                        <a:latin typeface="Cambria Math"/>
                      </a:rPr>
                      <m:t>(</m:t>
                    </m:r>
                    <m:r>
                      <a:rPr lang="en-US" sz="2800" b="0" i="1" dirty="0" smtClean="0">
                        <a:latin typeface="Cambria Math"/>
                      </a:rPr>
                      <m:t>𝑥</m:t>
                    </m:r>
                    <m:r>
                      <a:rPr lang="en-US" sz="2800" b="0" i="1" dirty="0" smtClean="0">
                        <a:latin typeface="Cambria Math"/>
                      </a:rPr>
                      <m:t>)</m:t>
                    </m:r>
                  </m:oMath>
                </a14:m>
                <a:endParaRPr 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4953000" y="2057400"/>
                <a:ext cx="3864584" cy="1680909"/>
              </a:xfrm>
              <a:prstGeom prst="rect">
                <a:avLst/>
              </a:prstGeom>
              <a:blipFill rotWithShape="1">
                <a:blip r:embed="rId3"/>
                <a:stretch>
                  <a:fillRect l="-2978" b="-8571"/>
                </a:stretch>
              </a:blipFill>
              <a:ln w="28575">
                <a:solidFill>
                  <a:srgbClr val="11111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04800" y="2057401"/>
                <a:ext cx="3864584" cy="16809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14:m>
                  <m:oMathPara xmlns:m="http://schemas.openxmlformats.org/officeDocument/2006/math">
                    <m:oMathParaPr>
                      <m:jc m:val="left"/>
                    </m:oMathParaPr>
                    <m:oMath xmlns:m="http://schemas.openxmlformats.org/officeDocument/2006/math">
                      <m:r>
                        <a:rPr lang="en-US" sz="2800" b="1" i="1" smtClean="0">
                          <a:solidFill>
                            <a:srgbClr val="000000"/>
                          </a:solidFill>
                          <a:latin typeface="Cambria Math"/>
                        </a:rPr>
                        <m:t>𝑨</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304800" y="2057401"/>
                <a:ext cx="3864584" cy="1680909"/>
              </a:xfrm>
              <a:prstGeom prst="rect">
                <a:avLst/>
              </a:prstGeom>
              <a:blipFill rotWithShape="1">
                <a:blip r:embed="rId4"/>
                <a:stretch>
                  <a:fillRect/>
                </a:stretch>
              </a:blipFill>
              <a:ln>
                <a:solidFill>
                  <a:schemeClr val="tx1"/>
                </a:solidFill>
              </a:ln>
            </p:spPr>
            <p:txBody>
              <a:bodyPr/>
              <a:lstStyle/>
              <a:p>
                <a:r>
                  <a:rPr lang="en-US">
                    <a:noFill/>
                  </a:rPr>
                  <a:t> </a:t>
                </a:r>
              </a:p>
            </p:txBody>
          </p:sp>
        </mc:Fallback>
      </mc:AlternateContent>
      <p:cxnSp>
        <p:nvCxnSpPr>
          <p:cNvPr id="12" name="Straight Connector 11"/>
          <p:cNvCxnSpPr/>
          <p:nvPr/>
        </p:nvCxnSpPr>
        <p:spPr>
          <a:xfrm>
            <a:off x="762000" y="4681210"/>
            <a:ext cx="0" cy="137160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0" y="6052810"/>
            <a:ext cx="2667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2971800" y="5508995"/>
                <a:ext cx="62040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𝑥</m:t>
                      </m:r>
                    </m:oMath>
                  </m:oMathPara>
                </a14:m>
                <a:endParaRPr lang="en-US" sz="2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2971800" y="5508995"/>
                <a:ext cx="620408" cy="52322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838200" y="4419600"/>
                <a:ext cx="9144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𝐴</m:t>
                      </m:r>
                      <m:r>
                        <a:rPr lang="en-US" sz="2800" b="0" i="1" smtClean="0">
                          <a:latin typeface="Cambria Math"/>
                        </a:rPr>
                        <m:t>(</m:t>
                      </m:r>
                      <m:r>
                        <a:rPr lang="en-US" sz="2800" b="0" i="1" smtClean="0">
                          <a:latin typeface="Cambria Math"/>
                        </a:rPr>
                        <m:t>𝑥</m:t>
                      </m:r>
                      <m:r>
                        <a:rPr lang="en-US" sz="2800" b="0" i="1" smtClean="0">
                          <a:latin typeface="Cambria Math"/>
                        </a:rPr>
                        <m:t>)</m:t>
                      </m:r>
                    </m:oMath>
                  </m:oMathPara>
                </a14:m>
                <a:endParaRPr lang="en-US" sz="2800" dirty="0"/>
              </a:p>
            </p:txBody>
          </p:sp>
        </mc:Choice>
        <mc:Fallback xmlns="">
          <p:sp>
            <p:nvSpPr>
              <p:cNvPr id="16" name="TextBox 15"/>
              <p:cNvSpPr txBox="1">
                <a:spLocks noRot="1" noChangeAspect="1" noMove="1" noResize="1" noEditPoints="1" noAdjustHandles="1" noChangeArrowheads="1" noChangeShapeType="1" noTextEdit="1"/>
              </p:cNvSpPr>
              <p:nvPr/>
            </p:nvSpPr>
            <p:spPr>
              <a:xfrm>
                <a:off x="838200" y="4419600"/>
                <a:ext cx="914400" cy="523220"/>
              </a:xfrm>
              <a:prstGeom prst="rect">
                <a:avLst/>
              </a:prstGeom>
              <a:blipFill rotWithShape="1">
                <a:blip r:embed="rId6"/>
                <a:stretch>
                  <a:fillRect/>
                </a:stretch>
              </a:blipFill>
            </p:spPr>
            <p:txBody>
              <a:bodyPr/>
              <a:lstStyle/>
              <a:p>
                <a:r>
                  <a:rPr lang="en-US">
                    <a:noFill/>
                  </a:rPr>
                  <a:t> </a:t>
                </a:r>
              </a:p>
            </p:txBody>
          </p:sp>
        </mc:Fallback>
      </mc:AlternateContent>
      <p:cxnSp>
        <p:nvCxnSpPr>
          <p:cNvPr id="18" name="Straight Connector 17"/>
          <p:cNvCxnSpPr/>
          <p:nvPr/>
        </p:nvCxnSpPr>
        <p:spPr>
          <a:xfrm flipV="1">
            <a:off x="762000" y="4833610"/>
            <a:ext cx="2362200" cy="1198606"/>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62600" y="4681210"/>
            <a:ext cx="0" cy="137160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562600" y="6052810"/>
            <a:ext cx="2667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7772400" y="5508995"/>
                <a:ext cx="62040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𝑥</m:t>
                      </m:r>
                    </m:oMath>
                  </m:oMathPara>
                </a14:m>
                <a:endParaRPr lang="en-US" sz="2800" dirty="0"/>
              </a:p>
            </p:txBody>
          </p:sp>
        </mc:Choice>
        <mc:Fallback xmlns="">
          <p:sp>
            <p:nvSpPr>
              <p:cNvPr id="23" name="TextBox 22"/>
              <p:cNvSpPr txBox="1">
                <a:spLocks noRot="1" noChangeAspect="1" noMove="1" noResize="1" noEditPoints="1" noAdjustHandles="1" noChangeArrowheads="1" noChangeShapeType="1" noTextEdit="1"/>
              </p:cNvSpPr>
              <p:nvPr/>
            </p:nvSpPr>
            <p:spPr>
              <a:xfrm>
                <a:off x="7772400" y="5508995"/>
                <a:ext cx="620408" cy="523220"/>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5638800" y="4419600"/>
                <a:ext cx="1257300" cy="5421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a:rPr>
                            <m:t>𝐵</m:t>
                          </m:r>
                        </m:e>
                        <m:sub>
                          <m:r>
                            <a:rPr lang="en-US" sz="2800" b="0" i="1" smtClean="0">
                              <a:solidFill>
                                <a:srgbClr val="FF0000"/>
                              </a:solidFill>
                              <a:latin typeface="Cambria Math"/>
                            </a:rPr>
                            <m:t>𝑟</m:t>
                          </m:r>
                          <m:r>
                            <a:rPr lang="en-US" sz="2800" b="0" i="1" smtClean="0">
                              <a:solidFill>
                                <a:srgbClr val="FF0000"/>
                              </a:solidFill>
                              <a:latin typeface="Cambria Math"/>
                            </a:rPr>
                            <m:t>,</m:t>
                          </m:r>
                          <m:r>
                            <a:rPr lang="en-US" sz="2800" b="0" i="1" smtClean="0">
                              <a:solidFill>
                                <a:srgbClr val="FF0000"/>
                              </a:solidFill>
                              <a:latin typeface="Cambria Math"/>
                            </a:rPr>
                            <m:t>𝑧</m:t>
                          </m:r>
                        </m:sub>
                      </m:sSub>
                      <m:r>
                        <a:rPr lang="en-US" sz="2800" b="0" i="1" smtClean="0">
                          <a:latin typeface="Cambria Math"/>
                        </a:rPr>
                        <m:t>(</m:t>
                      </m:r>
                      <m:r>
                        <a:rPr lang="en-US" sz="2800" b="0" i="1" smtClean="0">
                          <a:latin typeface="Cambria Math"/>
                        </a:rPr>
                        <m:t>𝑥</m:t>
                      </m:r>
                      <m:r>
                        <a:rPr lang="en-US" sz="2800" b="0" i="1" smtClean="0">
                          <a:latin typeface="Cambria Math"/>
                        </a:rPr>
                        <m:t>)</m:t>
                      </m:r>
                    </m:oMath>
                  </m:oMathPara>
                </a14:m>
                <a:endParaRPr lang="en-US"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5638800" y="4419600"/>
                <a:ext cx="1257300" cy="542136"/>
              </a:xfrm>
              <a:prstGeom prst="rect">
                <a:avLst/>
              </a:prstGeom>
              <a:blipFill rotWithShape="1">
                <a:blip r:embed="rId8"/>
                <a:stretch>
                  <a:fillRect/>
                </a:stretch>
              </a:blipFill>
            </p:spPr>
            <p:txBody>
              <a:bodyPr/>
              <a:lstStyle/>
              <a:p>
                <a:r>
                  <a:rPr lang="en-US">
                    <a:noFill/>
                  </a:rPr>
                  <a:t> </a:t>
                </a:r>
              </a:p>
            </p:txBody>
          </p:sp>
        </mc:Fallback>
      </mc:AlternateContent>
      <p:cxnSp>
        <p:nvCxnSpPr>
          <p:cNvPr id="26" name="Straight Connector 25"/>
          <p:cNvCxnSpPr/>
          <p:nvPr/>
        </p:nvCxnSpPr>
        <p:spPr>
          <a:xfrm>
            <a:off x="7391400" y="5905617"/>
            <a:ext cx="0" cy="29438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7111314" y="6139190"/>
                <a:ext cx="62040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a:rPr>
                        <m:t>𝑟</m:t>
                      </m:r>
                    </m:oMath>
                  </m:oMathPara>
                </a14:m>
                <a:endParaRPr lang="en-US" sz="2800" dirty="0"/>
              </a:p>
            </p:txBody>
          </p:sp>
        </mc:Choice>
        <mc:Fallback xmlns="">
          <p:sp>
            <p:nvSpPr>
              <p:cNvPr id="30" name="TextBox 29"/>
              <p:cNvSpPr txBox="1">
                <a:spLocks noRot="1" noChangeAspect="1" noMove="1" noResize="1" noEditPoints="1" noAdjustHandles="1" noChangeArrowheads="1" noChangeShapeType="1" noTextEdit="1"/>
              </p:cNvSpPr>
              <p:nvPr/>
            </p:nvSpPr>
            <p:spPr>
              <a:xfrm>
                <a:off x="7111314" y="6139190"/>
                <a:ext cx="620408" cy="523220"/>
              </a:xfrm>
              <a:prstGeom prst="rect">
                <a:avLst/>
              </a:prstGeom>
              <a:blipFill rotWithShape="1">
                <a:blip r:embed="rId9"/>
                <a:stretch>
                  <a:fillRect/>
                </a:stretch>
              </a:blipFill>
            </p:spPr>
            <p:txBody>
              <a:bodyPr/>
              <a:lstStyle/>
              <a:p>
                <a:r>
                  <a:rPr lang="en-US">
                    <a:noFill/>
                  </a:rPr>
                  <a:t> </a:t>
                </a:r>
              </a:p>
            </p:txBody>
          </p:sp>
        </mc:Fallback>
      </mc:AlternateContent>
      <p:sp>
        <p:nvSpPr>
          <p:cNvPr id="67" name="Oval 66"/>
          <p:cNvSpPr/>
          <p:nvPr/>
        </p:nvSpPr>
        <p:spPr>
          <a:xfrm>
            <a:off x="7277100" y="4986010"/>
            <a:ext cx="228600" cy="25215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V="1">
            <a:off x="5562600" y="5177540"/>
            <a:ext cx="1684386" cy="854676"/>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7531443" y="4833610"/>
            <a:ext cx="393357" cy="19959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7315200" y="5430853"/>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3" name="TextBox 72"/>
              <p:cNvSpPr txBox="1"/>
              <p:nvPr/>
            </p:nvSpPr>
            <p:spPr>
              <a:xfrm>
                <a:off x="7339914" y="5200076"/>
                <a:ext cx="62040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a:rPr>
                        <m:t>𝑧</m:t>
                      </m:r>
                    </m:oMath>
                  </m:oMathPara>
                </a14:m>
                <a:endParaRPr lang="en-US" sz="2800" dirty="0"/>
              </a:p>
            </p:txBody>
          </p:sp>
        </mc:Choice>
        <mc:Fallback xmlns="">
          <p:sp>
            <p:nvSpPr>
              <p:cNvPr id="73" name="TextBox 72"/>
              <p:cNvSpPr txBox="1">
                <a:spLocks noRot="1" noChangeAspect="1" noMove="1" noResize="1" noEditPoints="1" noAdjustHandles="1" noChangeArrowheads="1" noChangeShapeType="1" noTextEdit="1"/>
              </p:cNvSpPr>
              <p:nvPr/>
            </p:nvSpPr>
            <p:spPr>
              <a:xfrm>
                <a:off x="7339914" y="5200076"/>
                <a:ext cx="620408" cy="523220"/>
              </a:xfrm>
              <a:prstGeom prst="rect">
                <a:avLst/>
              </a:prstGeom>
              <a:blipFill rotWithShape="1">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7689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5" grpId="0"/>
      <p:bldP spid="16" grpId="0"/>
      <p:bldP spid="23" grpId="0"/>
      <p:bldP spid="24" grpId="0"/>
      <p:bldP spid="30" grpId="0"/>
      <p:bldP spid="67" grpId="0" animBg="1"/>
      <p:bldP spid="72" grpId="0" animBg="1"/>
      <p:bldP spid="7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304800" y="4872290"/>
            <a:ext cx="3864584" cy="1680909"/>
          </a:xfrm>
          <a:prstGeom prst="rect">
            <a:avLst/>
          </a:prstGeom>
          <a:pattFill prst="wdUpDiag">
            <a:fgClr>
              <a:schemeClr val="bg1">
                <a:lumMod val="85000"/>
              </a:schemeClr>
            </a:fgClr>
            <a:bgClr>
              <a:schemeClr val="bg1"/>
            </a:bgClr>
          </a:patt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953000" y="4872289"/>
            <a:ext cx="3864584" cy="1680909"/>
          </a:xfrm>
          <a:prstGeom prst="rect">
            <a:avLst/>
          </a:prstGeom>
          <a:pattFill prst="wdUpDiag">
            <a:fgClr>
              <a:schemeClr val="bg1">
                <a:lumMod val="85000"/>
              </a:schemeClr>
            </a:fgClr>
            <a:bgClr>
              <a:schemeClr val="bg1"/>
            </a:bgClr>
          </a:patt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pPr algn="l"/>
            <a:r>
              <a:rPr lang="en-US" sz="3600" cap="none" dirty="0">
                <a:solidFill>
                  <a:schemeClr val="tx1"/>
                </a:solidFill>
                <a:latin typeface="Cambria" panose="02040503050406030204" pitchFamily="18" charset="0"/>
              </a:rPr>
              <a:t>A Useful Lemma</a:t>
            </a:r>
            <a:endParaRPr lang="en-US" dirty="0"/>
          </a:p>
        </p:txBody>
      </p:sp>
      <mc:AlternateContent xmlns:mc="http://schemas.openxmlformats.org/markup-compatibility/2006" xmlns:a14="http://schemas.microsoft.com/office/drawing/2010/main">
        <mc:Choice Requires="a14">
          <p:sp>
            <p:nvSpPr>
              <p:cNvPr id="7" name="Rectangle 6"/>
              <p:cNvSpPr/>
              <p:nvPr/>
            </p:nvSpPr>
            <p:spPr>
              <a:xfrm>
                <a:off x="4953000" y="2057400"/>
                <a:ext cx="3864584" cy="1680909"/>
              </a:xfrm>
              <a:prstGeom prst="rect">
                <a:avLst/>
              </a:prstGeom>
              <a:ln w="28575">
                <a:solidFill>
                  <a:srgbClr val="111111"/>
                </a:solidFill>
              </a:ln>
            </p:spPr>
            <p:txBody>
              <a:bodyPr wrap="none" anchor="ctr">
                <a:spAutoFit/>
              </a:bodyPr>
              <a:lstStyle/>
              <a:p>
                <a:pPr rtl="0"/>
                <a14:m>
                  <m:oMathPara xmlns:m="http://schemas.openxmlformats.org/officeDocument/2006/math">
                    <m:oMathParaPr>
                      <m:jc m:val="left"/>
                    </m:oMathParaPr>
                    <m:oMath xmlns:m="http://schemas.openxmlformats.org/officeDocument/2006/math">
                      <m:sSub>
                        <m:sSubPr>
                          <m:ctrlPr>
                            <a:rPr lang="en-US" sz="2800" b="1" i="1" smtClean="0">
                              <a:solidFill>
                                <a:srgbClr val="000000"/>
                              </a:solidFill>
                              <a:latin typeface="Cambria Math" panose="02040503050406030204" pitchFamily="18" charset="0"/>
                            </a:rPr>
                          </m:ctrlPr>
                        </m:sSubPr>
                        <m:e>
                          <m:r>
                            <a:rPr lang="en-US" sz="2800" b="1" i="1" smtClean="0">
                              <a:solidFill>
                                <a:srgbClr val="000000"/>
                              </a:solidFill>
                              <a:latin typeface="Cambria Math"/>
                            </a:rPr>
                            <m:t>𝑩</m:t>
                          </m:r>
                        </m:e>
                        <m:sub>
                          <m:r>
                            <a:rPr lang="en-US" sz="2800" b="1" i="1" smtClean="0">
                              <a:solidFill>
                                <a:srgbClr val="FF0000"/>
                              </a:solidFill>
                              <a:latin typeface="Cambria Math"/>
                            </a:rPr>
                            <m:t>𝒓</m:t>
                          </m:r>
                          <m:r>
                            <a:rPr lang="en-US" sz="2800" b="1" i="1" smtClean="0">
                              <a:solidFill>
                                <a:srgbClr val="FF0000"/>
                              </a:solidFill>
                              <a:latin typeface="Cambria Math"/>
                            </a:rPr>
                            <m:t>,</m:t>
                          </m:r>
                          <m:r>
                            <a:rPr lang="en-US" sz="2800" b="1" i="1" smtClean="0">
                              <a:solidFill>
                                <a:srgbClr val="FF0000"/>
                              </a:solidFill>
                              <a:latin typeface="Cambria Math"/>
                            </a:rPr>
                            <m:t>𝒛</m:t>
                          </m:r>
                        </m:sub>
                      </m:sSub>
                      <m:d>
                        <m:dPr>
                          <m:ctrlPr>
                            <a:rPr lang="en-US" sz="2800" b="1" i="1">
                              <a:solidFill>
                                <a:srgbClr val="000000"/>
                              </a:solidFill>
                              <a:latin typeface="Cambria Math" panose="02040503050406030204" pitchFamily="18" charset="0"/>
                            </a:rPr>
                          </m:ctrlPr>
                        </m:dPr>
                        <m:e>
                          <m:r>
                            <a:rPr lang="en-US" sz="2800" b="1" i="1" smtClean="0">
                              <a:solidFill>
                                <a:srgbClr val="000000"/>
                              </a:solidFill>
                              <a:latin typeface="Cambria Math"/>
                            </a:rPr>
                            <m:t>𝒙</m:t>
                          </m:r>
                        </m:e>
                      </m:d>
                      <m:r>
                        <a:rPr lang="en-US" sz="2800" b="1" i="1">
                          <a:solidFill>
                            <a:srgbClr val="000000"/>
                          </a:solidFill>
                          <a:latin typeface="Cambria Math" panose="02040503050406030204" pitchFamily="18" charset="0"/>
                        </a:rPr>
                        <m:t>:</m:t>
                      </m:r>
                    </m:oMath>
                  </m:oMathPara>
                </a14:m>
                <a:endParaRPr lang="en-US" sz="2800" b="1" dirty="0">
                  <a:solidFill>
                    <a:srgbClr val="000000"/>
                  </a:solidFill>
                </a:endParaRPr>
              </a:p>
              <a:p>
                <a:pPr rtl="0"/>
                <a:endParaRPr lang="en-US" sz="900" b="1" u="sng" dirty="0">
                  <a:solidFill>
                    <a:srgbClr val="000000"/>
                  </a:solidFill>
                </a:endParaRPr>
              </a:p>
              <a:p>
                <a:pPr rtl="0"/>
                <a:r>
                  <a:rPr lang="en-US" sz="2800" b="0" dirty="0">
                    <a:solidFill>
                      <a:srgbClr val="002060"/>
                    </a:solidFill>
                  </a:rPr>
                  <a:t>if</a:t>
                </a:r>
                <a:r>
                  <a:rPr lang="en-US" sz="2800" b="0" dirty="0">
                    <a:solidFill>
                      <a:srgbClr val="000000"/>
                    </a:solidFill>
                  </a:rPr>
                  <a:t> </a:t>
                </a:r>
                <a14:m>
                  <m:oMath xmlns:m="http://schemas.openxmlformats.org/officeDocument/2006/math">
                    <m:r>
                      <a:rPr lang="en-US" sz="2800" b="0" i="1" dirty="0" smtClean="0">
                        <a:solidFill>
                          <a:srgbClr val="000000"/>
                        </a:solidFill>
                        <a:latin typeface="Cambria Math"/>
                      </a:rPr>
                      <m:t>𝑥</m:t>
                    </m:r>
                    <m:r>
                      <a:rPr lang="en-US" sz="2800" i="1" dirty="0" smtClean="0">
                        <a:solidFill>
                          <a:srgbClr val="000000"/>
                        </a:solidFill>
                        <a:latin typeface="Cambria Math"/>
                      </a:rPr>
                      <m:t>=</m:t>
                    </m:r>
                    <m:r>
                      <a:rPr lang="en-US" sz="2800" b="0" i="1" dirty="0" smtClean="0">
                        <a:solidFill>
                          <a:srgbClr val="FF0000"/>
                        </a:solidFill>
                        <a:latin typeface="Cambria Math"/>
                      </a:rPr>
                      <m:t>𝑟</m:t>
                    </m:r>
                  </m:oMath>
                </a14:m>
                <a:r>
                  <a:rPr lang="en-US" sz="2800" dirty="0"/>
                  <a:t>:	</a:t>
                </a:r>
                <a:r>
                  <a:rPr lang="en-US" sz="2800" dirty="0">
                    <a:solidFill>
                      <a:srgbClr val="009900"/>
                    </a:solidFill>
                  </a:rPr>
                  <a:t>return</a:t>
                </a:r>
                <a14:m>
                  <m:oMath xmlns:m="http://schemas.openxmlformats.org/officeDocument/2006/math">
                    <m:r>
                      <a:rPr lang="en-US" sz="2800" b="0" i="0" dirty="0" smtClean="0">
                        <a:latin typeface="Cambria Math"/>
                      </a:rPr>
                      <m:t> </m:t>
                    </m:r>
                    <m:r>
                      <a:rPr lang="en-US" sz="2800" b="0" i="1" dirty="0" smtClean="0">
                        <a:solidFill>
                          <a:srgbClr val="FF0000"/>
                        </a:solidFill>
                        <a:latin typeface="Cambria Math"/>
                      </a:rPr>
                      <m:t>𝑧</m:t>
                    </m:r>
                  </m:oMath>
                </a14:m>
                <a:endParaRPr lang="en-US" sz="2800" dirty="0"/>
              </a:p>
              <a:p>
                <a:endParaRPr lang="en-US" sz="900" dirty="0"/>
              </a:p>
              <a:p>
                <a:pPr rtl="0"/>
                <a:r>
                  <a:rPr lang="en-US" sz="2800" dirty="0">
                    <a:solidFill>
                      <a:srgbClr val="002060"/>
                    </a:solidFill>
                  </a:rPr>
                  <a:t>else</a:t>
                </a:r>
                <a:r>
                  <a:rPr lang="en-US" sz="2800" dirty="0"/>
                  <a:t>:		</a:t>
                </a:r>
                <a:r>
                  <a:rPr lang="en-US" sz="2800" dirty="0">
                    <a:solidFill>
                      <a:srgbClr val="009900"/>
                    </a:solidFill>
                  </a:rPr>
                  <a:t>return</a:t>
                </a:r>
                <a:r>
                  <a:rPr lang="en-US" sz="2800" dirty="0">
                    <a:solidFill>
                      <a:srgbClr val="7030A0"/>
                    </a:solidFill>
                  </a:rPr>
                  <a:t> </a:t>
                </a:r>
                <a14:m>
                  <m:oMath xmlns:m="http://schemas.openxmlformats.org/officeDocument/2006/math">
                    <m:r>
                      <a:rPr lang="en-US" sz="2800" b="0" i="1" dirty="0" smtClean="0">
                        <a:latin typeface="Cambria Math"/>
                      </a:rPr>
                      <m:t>𝐴</m:t>
                    </m:r>
                    <m:r>
                      <a:rPr lang="en-US" sz="2800" b="0" i="1" dirty="0" smtClean="0">
                        <a:latin typeface="Cambria Math"/>
                      </a:rPr>
                      <m:t>(</m:t>
                    </m:r>
                    <m:r>
                      <a:rPr lang="en-US" sz="2800" b="0" i="1" dirty="0" smtClean="0">
                        <a:latin typeface="Cambria Math"/>
                      </a:rPr>
                      <m:t>𝑥</m:t>
                    </m:r>
                    <m:r>
                      <a:rPr lang="en-US" sz="2800" b="0" i="1" dirty="0" smtClean="0">
                        <a:latin typeface="Cambria Math"/>
                      </a:rPr>
                      <m:t>)</m:t>
                    </m:r>
                  </m:oMath>
                </a14:m>
                <a:endParaRPr 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4953000" y="2057400"/>
                <a:ext cx="3864584" cy="1680909"/>
              </a:xfrm>
              <a:prstGeom prst="rect">
                <a:avLst/>
              </a:prstGeom>
              <a:blipFill rotWithShape="1">
                <a:blip r:embed="rId3"/>
                <a:stretch>
                  <a:fillRect l="-2978" b="-8571"/>
                </a:stretch>
              </a:blipFill>
              <a:ln w="28575">
                <a:solidFill>
                  <a:srgbClr val="11111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04800" y="2057401"/>
                <a:ext cx="3864584" cy="16809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14:m>
                  <m:oMathPara xmlns:m="http://schemas.openxmlformats.org/officeDocument/2006/math">
                    <m:oMathParaPr>
                      <m:jc m:val="left"/>
                    </m:oMathParaPr>
                    <m:oMath xmlns:m="http://schemas.openxmlformats.org/officeDocument/2006/math">
                      <m:r>
                        <a:rPr lang="en-US" sz="2800" b="1" i="1" smtClean="0">
                          <a:solidFill>
                            <a:srgbClr val="000000"/>
                          </a:solidFill>
                          <a:latin typeface="Cambria Math"/>
                        </a:rPr>
                        <m:t>𝑨</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304800" y="2057401"/>
                <a:ext cx="3864584" cy="1680909"/>
              </a:xfrm>
              <a:prstGeom prst="rect">
                <a:avLst/>
              </a:prstGeom>
              <a:blipFill rotWithShape="1">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4953000" y="4872290"/>
                <a:ext cx="3864584" cy="1680909"/>
              </a:xfrm>
              <a:prstGeom prst="rect">
                <a:avLst/>
              </a:prstGeom>
              <a:ln w="57150">
                <a:solidFill>
                  <a:srgbClr val="111111"/>
                </a:solidFill>
              </a:ln>
            </p:spPr>
            <p:txBody>
              <a:bodyPr wrap="none" anchor="ctr">
                <a:spAutoFit/>
              </a:bodyPr>
              <a:lstStyle/>
              <a:p>
                <a:pPr rtl="0"/>
                <a14:m>
                  <m:oMathPara xmlns:m="http://schemas.openxmlformats.org/officeDocument/2006/math">
                    <m:oMathParaPr>
                      <m:jc m:val="left"/>
                    </m:oMathParaPr>
                    <m:oMath xmlns:m="http://schemas.openxmlformats.org/officeDocument/2006/math">
                      <m:sSub>
                        <m:sSubPr>
                          <m:ctrlPr>
                            <a:rPr lang="en-US" sz="2800" b="1" i="1" smtClean="0">
                              <a:solidFill>
                                <a:srgbClr val="000000"/>
                              </a:solidFill>
                              <a:latin typeface="Cambria Math" panose="02040503050406030204" pitchFamily="18" charset="0"/>
                            </a:rPr>
                          </m:ctrlPr>
                        </m:sSubPr>
                        <m:e>
                          <m:r>
                            <a:rPr lang="en-US" sz="2800" b="1" i="1" smtClean="0">
                              <a:solidFill>
                                <a:srgbClr val="000000"/>
                              </a:solidFill>
                              <a:latin typeface="Cambria Math"/>
                            </a:rPr>
                            <m:t>𝑩</m:t>
                          </m:r>
                        </m:e>
                        <m:sub>
                          <m:r>
                            <a:rPr lang="en-US" sz="2800" b="1" i="1" smtClean="0">
                              <a:solidFill>
                                <a:srgbClr val="FF0000"/>
                              </a:solidFill>
                              <a:latin typeface="Cambria Math"/>
                            </a:rPr>
                            <m:t>𝒓</m:t>
                          </m:r>
                          <m:r>
                            <a:rPr lang="en-US" sz="2800" b="1" i="1" smtClean="0">
                              <a:solidFill>
                                <a:srgbClr val="FF0000"/>
                              </a:solidFill>
                              <a:latin typeface="Cambria Math"/>
                            </a:rPr>
                            <m:t>,</m:t>
                          </m:r>
                          <m:r>
                            <a:rPr lang="en-US" sz="2800" b="1" i="1" smtClean="0">
                              <a:solidFill>
                                <a:srgbClr val="FF0000"/>
                              </a:solidFill>
                              <a:latin typeface="Cambria Math"/>
                            </a:rPr>
                            <m:t>𝒛</m:t>
                          </m:r>
                        </m:sub>
                      </m:sSub>
                      <m:d>
                        <m:dPr>
                          <m:ctrlPr>
                            <a:rPr lang="en-US" sz="2800" b="1" i="1">
                              <a:solidFill>
                                <a:srgbClr val="000000"/>
                              </a:solidFill>
                              <a:latin typeface="Cambria Math" panose="02040503050406030204" pitchFamily="18" charset="0"/>
                            </a:rPr>
                          </m:ctrlPr>
                        </m:dPr>
                        <m:e>
                          <m:r>
                            <a:rPr lang="en-US" sz="2800" b="1" i="1" smtClean="0">
                              <a:solidFill>
                                <a:srgbClr val="000000"/>
                              </a:solidFill>
                              <a:latin typeface="Cambria Math"/>
                            </a:rPr>
                            <m:t>𝒙</m:t>
                          </m:r>
                        </m:e>
                      </m:d>
                      <m:r>
                        <a:rPr lang="en-US" sz="2800" b="1" i="1">
                          <a:solidFill>
                            <a:srgbClr val="000000"/>
                          </a:solidFill>
                          <a:latin typeface="Cambria Math" panose="02040503050406030204" pitchFamily="18" charset="0"/>
                        </a:rPr>
                        <m:t>:</m:t>
                      </m:r>
                    </m:oMath>
                  </m:oMathPara>
                </a14:m>
                <a:endParaRPr lang="en-US" sz="2800" b="1" dirty="0">
                  <a:solidFill>
                    <a:srgbClr val="000000"/>
                  </a:solidFill>
                </a:endParaRPr>
              </a:p>
              <a:p>
                <a:pPr rtl="0"/>
                <a:endParaRPr lang="en-US" sz="900" b="1" u="sng" dirty="0">
                  <a:solidFill>
                    <a:srgbClr val="000000"/>
                  </a:solidFill>
                </a:endParaRPr>
              </a:p>
              <a:p>
                <a:pPr rtl="0"/>
                <a:r>
                  <a:rPr lang="en-US" sz="2800" b="0" dirty="0">
                    <a:solidFill>
                      <a:srgbClr val="002060"/>
                    </a:solidFill>
                  </a:rPr>
                  <a:t>if</a:t>
                </a:r>
                <a:r>
                  <a:rPr lang="en-US" sz="2800" b="0" dirty="0">
                    <a:solidFill>
                      <a:srgbClr val="000000"/>
                    </a:solidFill>
                  </a:rPr>
                  <a:t> </a:t>
                </a:r>
                <a14:m>
                  <m:oMath xmlns:m="http://schemas.openxmlformats.org/officeDocument/2006/math">
                    <m:r>
                      <a:rPr lang="en-US" sz="2800" b="0" i="1" dirty="0" smtClean="0">
                        <a:solidFill>
                          <a:srgbClr val="000000"/>
                        </a:solidFill>
                        <a:latin typeface="Cambria Math"/>
                      </a:rPr>
                      <m:t>𝑥</m:t>
                    </m:r>
                    <m:r>
                      <a:rPr lang="en-US" sz="2800" i="1" dirty="0" smtClean="0">
                        <a:solidFill>
                          <a:srgbClr val="000000"/>
                        </a:solidFill>
                        <a:latin typeface="Cambria Math"/>
                      </a:rPr>
                      <m:t>=</m:t>
                    </m:r>
                    <m:r>
                      <a:rPr lang="en-US" sz="2800" b="0" i="1" dirty="0" smtClean="0">
                        <a:solidFill>
                          <a:srgbClr val="FF0000"/>
                        </a:solidFill>
                        <a:latin typeface="Cambria Math"/>
                      </a:rPr>
                      <m:t>𝑟</m:t>
                    </m:r>
                  </m:oMath>
                </a14:m>
                <a:r>
                  <a:rPr lang="en-US" sz="2800" dirty="0"/>
                  <a:t>:	</a:t>
                </a:r>
                <a:r>
                  <a:rPr lang="en-US" sz="2800" dirty="0">
                    <a:solidFill>
                      <a:srgbClr val="009900"/>
                    </a:solidFill>
                  </a:rPr>
                  <a:t>return</a:t>
                </a:r>
                <a14:m>
                  <m:oMath xmlns:m="http://schemas.openxmlformats.org/officeDocument/2006/math">
                    <m:r>
                      <a:rPr lang="en-US" sz="2800" b="0" i="0" dirty="0" smtClean="0">
                        <a:latin typeface="Cambria Math"/>
                      </a:rPr>
                      <m:t> </m:t>
                    </m:r>
                    <m:r>
                      <a:rPr lang="en-US" sz="2800" b="0" i="1" dirty="0" smtClean="0">
                        <a:solidFill>
                          <a:srgbClr val="FF0000"/>
                        </a:solidFill>
                        <a:latin typeface="Cambria Math"/>
                      </a:rPr>
                      <m:t>𝑧</m:t>
                    </m:r>
                  </m:oMath>
                </a14:m>
                <a:endParaRPr lang="en-US" sz="2800" dirty="0"/>
              </a:p>
              <a:p>
                <a:endParaRPr lang="en-US" sz="900" dirty="0"/>
              </a:p>
              <a:p>
                <a:pPr rtl="0"/>
                <a:r>
                  <a:rPr lang="en-US" sz="2800" dirty="0">
                    <a:solidFill>
                      <a:srgbClr val="002060"/>
                    </a:solidFill>
                  </a:rPr>
                  <a:t>else</a:t>
                </a:r>
                <a:r>
                  <a:rPr lang="en-US" sz="2800" dirty="0"/>
                  <a:t>:		</a:t>
                </a:r>
                <a:r>
                  <a:rPr lang="en-US" sz="2800" dirty="0">
                    <a:solidFill>
                      <a:srgbClr val="009900"/>
                    </a:solidFill>
                  </a:rPr>
                  <a:t>return</a:t>
                </a:r>
                <a:r>
                  <a:rPr lang="en-US" sz="2800" dirty="0">
                    <a:solidFill>
                      <a:srgbClr val="7030A0"/>
                    </a:solidFill>
                  </a:rPr>
                  <a:t> </a:t>
                </a:r>
                <a14:m>
                  <m:oMath xmlns:m="http://schemas.openxmlformats.org/officeDocument/2006/math">
                    <m:r>
                      <a:rPr lang="en-US" sz="2800" b="0" i="1" dirty="0" smtClean="0">
                        <a:latin typeface="Cambria Math"/>
                      </a:rPr>
                      <m:t>𝐴</m:t>
                    </m:r>
                    <m:r>
                      <a:rPr lang="en-US" sz="2800" b="0" i="1" dirty="0" smtClean="0">
                        <a:latin typeface="Cambria Math"/>
                      </a:rPr>
                      <m:t>(</m:t>
                    </m:r>
                    <m:r>
                      <a:rPr lang="en-US" sz="2800" b="0" i="1" dirty="0" smtClean="0">
                        <a:latin typeface="Cambria Math"/>
                      </a:rPr>
                      <m:t>𝑥</m:t>
                    </m:r>
                    <m:r>
                      <a:rPr lang="en-US" sz="2800" b="0" i="1" dirty="0" smtClean="0">
                        <a:latin typeface="Cambria Math"/>
                      </a:rPr>
                      <m:t>)</m:t>
                    </m:r>
                  </m:oMath>
                </a14:m>
                <a:endParaRPr lang="en-US" sz="2800" dirty="0"/>
              </a:p>
            </p:txBody>
          </p:sp>
        </mc:Choice>
        <mc:Fallback xmlns="">
          <p:sp>
            <p:nvSpPr>
              <p:cNvPr id="25" name="Rectangle 24"/>
              <p:cNvSpPr>
                <a:spLocks noRot="1" noChangeAspect="1" noMove="1" noResize="1" noEditPoints="1" noAdjustHandles="1" noChangeArrowheads="1" noChangeShapeType="1" noTextEdit="1"/>
              </p:cNvSpPr>
              <p:nvPr/>
            </p:nvSpPr>
            <p:spPr>
              <a:xfrm>
                <a:off x="4953000" y="4872290"/>
                <a:ext cx="3864584" cy="1680909"/>
              </a:xfrm>
              <a:prstGeom prst="rect">
                <a:avLst/>
              </a:prstGeom>
              <a:blipFill rotWithShape="1">
                <a:blip r:embed="rId5"/>
                <a:stretch>
                  <a:fillRect l="-2648" b="-7719"/>
                </a:stretch>
              </a:blipFill>
              <a:ln w="57150">
                <a:solidFill>
                  <a:srgbClr val="11111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304800" y="4872291"/>
                <a:ext cx="3864584" cy="168090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14:m>
                  <m:oMathPara xmlns:m="http://schemas.openxmlformats.org/officeDocument/2006/math">
                    <m:oMathParaPr>
                      <m:jc m:val="left"/>
                    </m:oMathParaPr>
                    <m:oMath xmlns:m="http://schemas.openxmlformats.org/officeDocument/2006/math">
                      <m:r>
                        <a:rPr lang="en-US" sz="2800" b="1" i="1" smtClean="0">
                          <a:solidFill>
                            <a:srgbClr val="000000"/>
                          </a:solidFill>
                          <a:latin typeface="Cambria Math"/>
                        </a:rPr>
                        <m:t>𝑨</m:t>
                      </m:r>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304800" y="4872291"/>
                <a:ext cx="3864584" cy="1680909"/>
              </a:xfrm>
              <a:prstGeom prst="rect">
                <a:avLst/>
              </a:prstGeom>
              <a:blipFill rotWithShape="1">
                <a:blip r:embed="rId6"/>
                <a:stretch>
                  <a:fillRect/>
                </a:stretch>
              </a:blipFill>
              <a:ln w="571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4077729" y="5311914"/>
                <a:ext cx="1219200" cy="707886"/>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a:rPr>
                            <m:t>≈</m:t>
                          </m:r>
                        </m:e>
                        <m:sub>
                          <m:r>
                            <a:rPr lang="en-US" sz="4000" b="0" i="1" smtClean="0">
                              <a:solidFill>
                                <a:schemeClr val="tx1"/>
                              </a:solidFill>
                              <a:latin typeface="Cambria Math"/>
                            </a:rPr>
                            <m:t>𝑐</m:t>
                          </m:r>
                        </m:sub>
                      </m:sSub>
                    </m:oMath>
                  </m:oMathPara>
                </a14:m>
                <a:endParaRPr lang="en-US" sz="4000" dirty="0">
                  <a:solidFill>
                    <a:schemeClr val="tx1"/>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4077729" y="5311914"/>
                <a:ext cx="1219200" cy="707886"/>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304800" y="3962400"/>
                <a:ext cx="7543800" cy="584775"/>
              </a:xfrm>
              <a:prstGeom prst="rect">
                <a:avLst/>
              </a:prstGeom>
              <a:noFill/>
            </p:spPr>
            <p:txBody>
              <a:bodyPr wrap="square" rtlCol="0">
                <a:spAutoFit/>
              </a:bodyPr>
              <a:lstStyle/>
              <a:p>
                <a:r>
                  <a:rPr lang="en-US" sz="3200" dirty="0"/>
                  <a:t>For a random </a:t>
                </a:r>
                <a14:m>
                  <m:oMath xmlns:m="http://schemas.openxmlformats.org/officeDocument/2006/math">
                    <m:r>
                      <a:rPr lang="en-US" sz="3200" b="0" i="1" smtClean="0">
                        <a:solidFill>
                          <a:srgbClr val="FF0000"/>
                        </a:solidFill>
                        <a:latin typeface="Cambria Math"/>
                      </a:rPr>
                      <m:t>𝑟</m:t>
                    </m:r>
                  </m:oMath>
                </a14:m>
                <a:r>
                  <a:rPr lang="en-US" sz="3200" dirty="0"/>
                  <a:t> and for all </a:t>
                </a:r>
                <a14:m>
                  <m:oMath xmlns:m="http://schemas.openxmlformats.org/officeDocument/2006/math">
                    <m:r>
                      <a:rPr lang="en-US" sz="3200" b="0" i="1" smtClean="0">
                        <a:solidFill>
                          <a:srgbClr val="FF0000"/>
                        </a:solidFill>
                        <a:latin typeface="Cambria Math"/>
                      </a:rPr>
                      <m:t>𝑧</m:t>
                    </m:r>
                  </m:oMath>
                </a14:m>
                <a:r>
                  <a:rPr lang="en-US" sz="3200" dirty="0"/>
                  <a:t>:</a:t>
                </a:r>
              </a:p>
            </p:txBody>
          </p:sp>
        </mc:Choice>
        <mc:Fallback xmlns="">
          <p:sp>
            <p:nvSpPr>
              <p:cNvPr id="34" name="TextBox 33"/>
              <p:cNvSpPr txBox="1">
                <a:spLocks noRot="1" noChangeAspect="1" noMove="1" noResize="1" noEditPoints="1" noAdjustHandles="1" noChangeArrowheads="1" noChangeShapeType="1" noTextEdit="1"/>
              </p:cNvSpPr>
              <p:nvPr/>
            </p:nvSpPr>
            <p:spPr>
              <a:xfrm>
                <a:off x="304800" y="3962400"/>
                <a:ext cx="7543800" cy="584775"/>
              </a:xfrm>
              <a:prstGeom prst="rect">
                <a:avLst/>
              </a:prstGeom>
              <a:blipFill rotWithShape="1">
                <a:blip r:embed="rId8"/>
                <a:stretch>
                  <a:fillRect l="-2019" t="-13542" b="-33333"/>
                </a:stretch>
              </a:blipFill>
            </p:spPr>
            <p:txBody>
              <a:bodyPr/>
              <a:lstStyle/>
              <a:p>
                <a:r>
                  <a:rPr lang="en-US">
                    <a:noFill/>
                  </a:rPr>
                  <a:t> </a:t>
                </a:r>
              </a:p>
            </p:txBody>
          </p:sp>
        </mc:Fallback>
      </mc:AlternateContent>
    </p:spTree>
    <p:extLst>
      <p:ext uri="{BB962C8B-B14F-4D97-AF65-F5344CB8AC3E}">
        <p14:creationId xmlns:p14="http://schemas.microsoft.com/office/powerpoint/2010/main" val="116854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25" grpId="0" animBg="1"/>
      <p:bldP spid="27" grpId="0" animBg="1"/>
      <p:bldP spid="33" grpId="0"/>
      <p:bldP spid="3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cap="none" dirty="0">
                <a:solidFill>
                  <a:schemeClr val="tx1"/>
                </a:solidFill>
                <a:latin typeface="Cambria" panose="02040503050406030204" pitchFamily="18" charset="0"/>
              </a:rPr>
              <a:t>Proof of Lemma </a:t>
            </a:r>
            <a:r>
              <a:rPr lang="en-US" sz="2400" cap="none" dirty="0">
                <a:solidFill>
                  <a:schemeClr val="tx1"/>
                </a:solidFill>
                <a:latin typeface="Cambria" panose="02040503050406030204" pitchFamily="18" charset="0"/>
              </a:rPr>
              <a:t>(using ideas from [Sahai-Waters14])</a:t>
            </a:r>
            <a:endParaRPr lang="en-US" sz="2400" dirty="0"/>
          </a:p>
        </p:txBody>
      </p:sp>
      <p:sp>
        <p:nvSpPr>
          <p:cNvPr id="13" name="Rectangle 12"/>
          <p:cNvSpPr/>
          <p:nvPr/>
        </p:nvSpPr>
        <p:spPr>
          <a:xfrm>
            <a:off x="4953000" y="2057400"/>
            <a:ext cx="3864584" cy="1680909"/>
          </a:xfrm>
          <a:prstGeom prst="rect">
            <a:avLst/>
          </a:prstGeom>
          <a:pattFill prst="wdUpDiag">
            <a:fgClr>
              <a:schemeClr val="bg1">
                <a:lumMod val="85000"/>
              </a:schemeClr>
            </a:fgClr>
            <a:bgClr>
              <a:schemeClr val="bg1"/>
            </a:bgClr>
          </a:patt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Rectangle 13"/>
              <p:cNvSpPr/>
              <p:nvPr/>
            </p:nvSpPr>
            <p:spPr>
              <a:xfrm>
                <a:off x="4953000" y="2052891"/>
                <a:ext cx="3864584" cy="1680909"/>
              </a:xfrm>
              <a:prstGeom prst="rect">
                <a:avLst/>
              </a:prstGeom>
              <a:ln w="38100">
                <a:solidFill>
                  <a:srgbClr val="111111"/>
                </a:solidFill>
              </a:ln>
            </p:spPr>
            <p:txBody>
              <a:bodyPr wrap="none" anchor="ctr">
                <a:spAutoFit/>
              </a:bodyPr>
              <a:lstStyle/>
              <a:p>
                <a:pPr rtl="0"/>
                <a14:m>
                  <m:oMathPara xmlns:m="http://schemas.openxmlformats.org/officeDocument/2006/math">
                    <m:oMathParaPr>
                      <m:jc m:val="left"/>
                    </m:oMathParaPr>
                    <m:oMath xmlns:m="http://schemas.openxmlformats.org/officeDocument/2006/math">
                      <m:sSub>
                        <m:sSubPr>
                          <m:ctrlPr>
                            <a:rPr lang="en-US" sz="2800" b="1" i="1" smtClean="0">
                              <a:solidFill>
                                <a:srgbClr val="000000"/>
                              </a:solidFill>
                              <a:latin typeface="Cambria Math" panose="02040503050406030204" pitchFamily="18" charset="0"/>
                            </a:rPr>
                          </m:ctrlPr>
                        </m:sSubPr>
                        <m:e>
                          <m:r>
                            <a:rPr lang="en-US" sz="2800" b="1" i="1" smtClean="0">
                              <a:solidFill>
                                <a:srgbClr val="000000"/>
                              </a:solidFill>
                              <a:latin typeface="Cambria Math"/>
                            </a:rPr>
                            <m:t>𝑩</m:t>
                          </m:r>
                        </m:e>
                        <m:sub>
                          <m:r>
                            <a:rPr lang="en-US" sz="2800" b="1" i="1" smtClean="0">
                              <a:solidFill>
                                <a:srgbClr val="FF0000"/>
                              </a:solidFill>
                              <a:latin typeface="Cambria Math"/>
                            </a:rPr>
                            <m:t>𝒓</m:t>
                          </m:r>
                          <m:r>
                            <a:rPr lang="en-US" sz="2800" b="1" i="1" smtClean="0">
                              <a:solidFill>
                                <a:srgbClr val="FF0000"/>
                              </a:solidFill>
                              <a:latin typeface="Cambria Math"/>
                            </a:rPr>
                            <m:t>,</m:t>
                          </m:r>
                          <m:r>
                            <a:rPr lang="en-US" sz="2800" b="1" i="1" smtClean="0">
                              <a:solidFill>
                                <a:srgbClr val="FF0000"/>
                              </a:solidFill>
                              <a:latin typeface="Cambria Math"/>
                            </a:rPr>
                            <m:t>𝒛</m:t>
                          </m:r>
                        </m:sub>
                      </m:sSub>
                      <m:d>
                        <m:dPr>
                          <m:ctrlPr>
                            <a:rPr lang="en-US" sz="2800" b="1" i="1">
                              <a:solidFill>
                                <a:srgbClr val="000000"/>
                              </a:solidFill>
                              <a:latin typeface="Cambria Math" panose="02040503050406030204" pitchFamily="18" charset="0"/>
                            </a:rPr>
                          </m:ctrlPr>
                        </m:dPr>
                        <m:e>
                          <m:r>
                            <a:rPr lang="en-US" sz="2800" b="1" i="1" smtClean="0">
                              <a:solidFill>
                                <a:srgbClr val="000000"/>
                              </a:solidFill>
                              <a:latin typeface="Cambria Math"/>
                            </a:rPr>
                            <m:t>𝒙</m:t>
                          </m:r>
                        </m:e>
                      </m:d>
                      <m:r>
                        <a:rPr lang="en-US" sz="2800" b="1" i="1">
                          <a:solidFill>
                            <a:srgbClr val="000000"/>
                          </a:solidFill>
                          <a:latin typeface="Cambria Math" panose="02040503050406030204" pitchFamily="18" charset="0"/>
                        </a:rPr>
                        <m:t>:</m:t>
                      </m:r>
                    </m:oMath>
                  </m:oMathPara>
                </a14:m>
                <a:endParaRPr lang="en-US" sz="2800" b="1" dirty="0">
                  <a:solidFill>
                    <a:srgbClr val="000000"/>
                  </a:solidFill>
                </a:endParaRPr>
              </a:p>
              <a:p>
                <a:pPr rtl="0"/>
                <a:endParaRPr lang="en-US" sz="900" b="1" u="sng" dirty="0">
                  <a:solidFill>
                    <a:srgbClr val="000000"/>
                  </a:solidFill>
                </a:endParaRPr>
              </a:p>
              <a:p>
                <a:pPr rtl="0"/>
                <a:r>
                  <a:rPr lang="en-US" sz="2800" b="0" dirty="0">
                    <a:solidFill>
                      <a:srgbClr val="002060"/>
                    </a:solidFill>
                  </a:rPr>
                  <a:t>if</a:t>
                </a:r>
                <a:r>
                  <a:rPr lang="en-US" sz="2800" b="0" dirty="0">
                    <a:solidFill>
                      <a:srgbClr val="000000"/>
                    </a:solidFill>
                  </a:rPr>
                  <a:t> </a:t>
                </a:r>
                <a14:m>
                  <m:oMath xmlns:m="http://schemas.openxmlformats.org/officeDocument/2006/math">
                    <m:r>
                      <a:rPr lang="en-US" sz="2800" b="0" i="1" dirty="0" smtClean="0">
                        <a:solidFill>
                          <a:srgbClr val="000000"/>
                        </a:solidFill>
                        <a:latin typeface="Cambria Math"/>
                      </a:rPr>
                      <m:t>𝑥</m:t>
                    </m:r>
                    <m:r>
                      <a:rPr lang="en-US" sz="2800" i="1" dirty="0" smtClean="0">
                        <a:solidFill>
                          <a:srgbClr val="000000"/>
                        </a:solidFill>
                        <a:latin typeface="Cambria Math"/>
                      </a:rPr>
                      <m:t>=</m:t>
                    </m:r>
                    <m:r>
                      <a:rPr lang="en-US" sz="2800" b="0" i="1" dirty="0" smtClean="0">
                        <a:solidFill>
                          <a:srgbClr val="FF0000"/>
                        </a:solidFill>
                        <a:latin typeface="Cambria Math"/>
                      </a:rPr>
                      <m:t>𝑟</m:t>
                    </m:r>
                  </m:oMath>
                </a14:m>
                <a:r>
                  <a:rPr lang="en-US" sz="2800" dirty="0"/>
                  <a:t>:	</a:t>
                </a:r>
                <a:r>
                  <a:rPr lang="en-US" sz="2800" dirty="0">
                    <a:solidFill>
                      <a:srgbClr val="009900"/>
                    </a:solidFill>
                  </a:rPr>
                  <a:t>return</a:t>
                </a:r>
                <a14:m>
                  <m:oMath xmlns:m="http://schemas.openxmlformats.org/officeDocument/2006/math">
                    <m:r>
                      <a:rPr lang="en-US" sz="2800" b="0" i="0" dirty="0" smtClean="0">
                        <a:latin typeface="Cambria Math"/>
                      </a:rPr>
                      <m:t> </m:t>
                    </m:r>
                    <m:r>
                      <a:rPr lang="en-US" sz="2800" b="0" i="1" dirty="0" smtClean="0">
                        <a:solidFill>
                          <a:srgbClr val="FF0000"/>
                        </a:solidFill>
                        <a:latin typeface="Cambria Math"/>
                      </a:rPr>
                      <m:t>𝑧</m:t>
                    </m:r>
                  </m:oMath>
                </a14:m>
                <a:endParaRPr lang="en-US" sz="2800" dirty="0"/>
              </a:p>
              <a:p>
                <a:endParaRPr lang="en-US" sz="900" dirty="0"/>
              </a:p>
              <a:p>
                <a:pPr rtl="0"/>
                <a:r>
                  <a:rPr lang="en-US" sz="2800" dirty="0">
                    <a:solidFill>
                      <a:srgbClr val="002060"/>
                    </a:solidFill>
                  </a:rPr>
                  <a:t>else</a:t>
                </a:r>
                <a:r>
                  <a:rPr lang="en-US" sz="2800" dirty="0"/>
                  <a:t>:		</a:t>
                </a:r>
                <a:r>
                  <a:rPr lang="en-US" sz="2800" dirty="0">
                    <a:solidFill>
                      <a:srgbClr val="009900"/>
                    </a:solidFill>
                  </a:rPr>
                  <a:t>return</a:t>
                </a:r>
                <a:r>
                  <a:rPr lang="en-US" sz="2800" dirty="0">
                    <a:solidFill>
                      <a:srgbClr val="7030A0"/>
                    </a:solidFill>
                  </a:rPr>
                  <a:t> </a:t>
                </a:r>
                <a14:m>
                  <m:oMath xmlns:m="http://schemas.openxmlformats.org/officeDocument/2006/math">
                    <m:r>
                      <a:rPr lang="en-US" sz="2800" b="0" i="1" dirty="0" smtClean="0">
                        <a:latin typeface="Cambria Math"/>
                      </a:rPr>
                      <m:t>𝐴</m:t>
                    </m:r>
                    <m:r>
                      <a:rPr lang="en-US" sz="2800" b="0" i="1" dirty="0" smtClean="0">
                        <a:latin typeface="Cambria Math"/>
                      </a:rPr>
                      <m:t>(</m:t>
                    </m:r>
                    <m:r>
                      <a:rPr lang="en-US" sz="2800" b="0" i="1" dirty="0" smtClean="0">
                        <a:latin typeface="Cambria Math"/>
                      </a:rPr>
                      <m:t>𝑥</m:t>
                    </m:r>
                    <m:r>
                      <a:rPr lang="en-US" sz="2800" b="0" i="1" dirty="0" smtClean="0">
                        <a:latin typeface="Cambria Math"/>
                      </a:rPr>
                      <m:t>)</m:t>
                    </m:r>
                  </m:oMath>
                </a14:m>
                <a:endParaRPr lang="en-US" sz="2800" dirty="0"/>
              </a:p>
            </p:txBody>
          </p:sp>
        </mc:Choice>
        <mc:Fallback xmlns="">
          <p:sp>
            <p:nvSpPr>
              <p:cNvPr id="14" name="Rectangle 13"/>
              <p:cNvSpPr>
                <a:spLocks noRot="1" noChangeAspect="1" noMove="1" noResize="1" noEditPoints="1" noAdjustHandles="1" noChangeArrowheads="1" noChangeShapeType="1" noTextEdit="1"/>
              </p:cNvSpPr>
              <p:nvPr/>
            </p:nvSpPr>
            <p:spPr>
              <a:xfrm>
                <a:off x="4953000" y="2052891"/>
                <a:ext cx="3864584" cy="1680909"/>
              </a:xfrm>
              <a:prstGeom prst="rect">
                <a:avLst/>
              </a:prstGeom>
              <a:blipFill rotWithShape="1">
                <a:blip r:embed="rId3"/>
                <a:stretch>
                  <a:fillRect l="-2817" b="-8156"/>
                </a:stretch>
              </a:blipFill>
              <a:ln w="38100">
                <a:solidFill>
                  <a:srgbClr val="11111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28600" y="4343400"/>
                <a:ext cx="4191000" cy="2086661"/>
              </a:xfrm>
              <a:prstGeom prst="rect">
                <a:avLst/>
              </a:prstGeom>
              <a:noFill/>
            </p:spPr>
            <p:txBody>
              <a:bodyPr wrap="square" rtlCol="0">
                <a:spAutoFit/>
              </a:bodyPr>
              <a:lstStyle/>
              <a:p>
                <a:pPr>
                  <a:lnSpc>
                    <a:spcPct val="150000"/>
                  </a:lnSpc>
                </a:pPr>
                <a:r>
                  <a:rPr lang="en-US" sz="2800" dirty="0"/>
                  <a:t>Also using an Injective, length doubling PRG:</a:t>
                </a:r>
              </a:p>
              <a:p>
                <a:pPr>
                  <a:lnSpc>
                    <a:spcPct val="150000"/>
                  </a:lnSpc>
                </a:pPr>
                <a14:m>
                  <m:oMathPara xmlns:m="http://schemas.openxmlformats.org/officeDocument/2006/math">
                    <m:oMathParaPr>
                      <m:jc m:val="centerGroup"/>
                    </m:oMathParaPr>
                    <m:oMath xmlns:m="http://schemas.openxmlformats.org/officeDocument/2006/math">
                      <m:r>
                        <a:rPr lang="en-US" sz="2800" b="0" i="1" smtClean="0">
                          <a:latin typeface="Cambria Math"/>
                        </a:rPr>
                        <m:t>𝑔</m:t>
                      </m:r>
                      <m:r>
                        <a:rPr lang="en-US" sz="2800" b="0" i="1" smtClean="0">
                          <a:latin typeface="Cambria Math"/>
                        </a:rPr>
                        <m:t>:</m:t>
                      </m:r>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r>
                                <a:rPr lang="en-US" sz="2800" b="0" i="1" smtClean="0">
                                  <a:latin typeface="Cambria Math"/>
                                </a:rPr>
                                <m:t>0,1</m:t>
                              </m:r>
                            </m:e>
                          </m:d>
                        </m:e>
                        <m:sup>
                          <m:r>
                            <a:rPr lang="en-US" sz="2800" b="0" i="1" smtClean="0">
                              <a:latin typeface="Cambria Math"/>
                            </a:rPr>
                            <m:t>𝑛</m:t>
                          </m:r>
                        </m:sup>
                      </m:sSup>
                      <m:r>
                        <a:rPr lang="en-US" sz="2800" b="0" i="1" smtClean="0">
                          <a:latin typeface="Cambria Math"/>
                        </a:rPr>
                        <m:t>→</m:t>
                      </m:r>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r>
                                <a:rPr lang="en-US" sz="2800" b="0" i="1" smtClean="0">
                                  <a:latin typeface="Cambria Math"/>
                                </a:rPr>
                                <m:t>0,1</m:t>
                              </m:r>
                            </m:e>
                          </m:d>
                        </m:e>
                        <m:sup>
                          <m:r>
                            <a:rPr lang="en-US" sz="2800" b="0" i="1" smtClean="0">
                              <a:latin typeface="Cambria Math"/>
                            </a:rPr>
                            <m:t>2</m:t>
                          </m:r>
                          <m:r>
                            <a:rPr lang="en-US" sz="2800" b="0" i="1" smtClean="0">
                              <a:latin typeface="Cambria Math"/>
                            </a:rPr>
                            <m:t>𝑛</m:t>
                          </m:r>
                        </m:sup>
                      </m:sSup>
                      <m:r>
                        <a:rPr lang="en-US" sz="2800" b="0" i="1" smtClean="0">
                          <a:latin typeface="Cambria Math"/>
                        </a:rPr>
                        <m:t>  </m:t>
                      </m:r>
                    </m:oMath>
                  </m:oMathPara>
                </a14:m>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228600" y="4343400"/>
                <a:ext cx="4191000" cy="2086661"/>
              </a:xfrm>
              <a:prstGeom prst="rect">
                <a:avLst/>
              </a:prstGeom>
              <a:blipFill rotWithShape="1">
                <a:blip r:embed="rId4"/>
                <a:stretch>
                  <a:fillRect l="-3057" r="-2620"/>
                </a:stretch>
              </a:blipFill>
            </p:spPr>
            <p:txBody>
              <a:bodyPr/>
              <a:lstStyle/>
              <a:p>
                <a:r>
                  <a:rPr lang="en-US">
                    <a:noFill/>
                  </a:rPr>
                  <a:t> </a:t>
                </a:r>
              </a:p>
            </p:txBody>
          </p:sp>
        </mc:Fallback>
      </mc:AlternateContent>
      <p:sp>
        <p:nvSpPr>
          <p:cNvPr id="17" name="Rectangle 16"/>
          <p:cNvSpPr/>
          <p:nvPr/>
        </p:nvSpPr>
        <p:spPr>
          <a:xfrm>
            <a:off x="4953000" y="4872289"/>
            <a:ext cx="3864584" cy="1680909"/>
          </a:xfrm>
          <a:prstGeom prst="rect">
            <a:avLst/>
          </a:prstGeom>
          <a:pattFill prst="wdUpDiag">
            <a:fgClr>
              <a:schemeClr val="bg1">
                <a:lumMod val="85000"/>
              </a:schemeClr>
            </a:fgClr>
            <a:bgClr>
              <a:schemeClr val="bg1"/>
            </a:bgClr>
          </a:patt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Rectangle 17"/>
              <p:cNvSpPr/>
              <p:nvPr/>
            </p:nvSpPr>
            <p:spPr>
              <a:xfrm>
                <a:off x="4953000" y="4861005"/>
                <a:ext cx="3864584" cy="1703480"/>
              </a:xfrm>
              <a:prstGeom prst="rect">
                <a:avLst/>
              </a:prstGeom>
              <a:ln w="28575">
                <a:solidFill>
                  <a:srgbClr val="111111"/>
                </a:solidFill>
              </a:ln>
            </p:spPr>
            <p:txBody>
              <a:bodyPr wrap="none" anchor="ctr">
                <a:spAutoFit/>
              </a:bodyPr>
              <a:lstStyle/>
              <a:p>
                <a:pPr/>
                <a14:m>
                  <m:oMathPara xmlns:m="http://schemas.openxmlformats.org/officeDocument/2006/math">
                    <m:oMathParaPr>
                      <m:jc m:val="left"/>
                    </m:oMathParaPr>
                    <m:oMath xmlns:m="http://schemas.openxmlformats.org/officeDocument/2006/math">
                      <m:sSubSup>
                        <m:sSubSupPr>
                          <m:ctrlPr>
                            <a:rPr lang="en-US" sz="2800" b="1" i="1" smtClean="0">
                              <a:solidFill>
                                <a:srgbClr val="000000"/>
                              </a:solidFill>
                              <a:latin typeface="Cambria Math" panose="02040503050406030204" pitchFamily="18" charset="0"/>
                            </a:rPr>
                          </m:ctrlPr>
                        </m:sSubSupPr>
                        <m:e>
                          <m:r>
                            <a:rPr lang="en-US" sz="2800" b="1" i="1" smtClean="0">
                              <a:solidFill>
                                <a:srgbClr val="000000"/>
                              </a:solidFill>
                              <a:latin typeface="Cambria Math"/>
                            </a:rPr>
                            <m:t>𝑩</m:t>
                          </m:r>
                        </m:e>
                        <m:sub>
                          <m:r>
                            <a:rPr lang="en-US" sz="2800" b="1" i="1">
                              <a:solidFill>
                                <a:srgbClr val="FF0000"/>
                              </a:solidFill>
                              <a:latin typeface="Cambria Math"/>
                            </a:rPr>
                            <m:t>𝒔</m:t>
                          </m:r>
                          <m:r>
                            <a:rPr lang="en-US" sz="2800" b="1" i="1">
                              <a:solidFill>
                                <a:srgbClr val="FF0000"/>
                              </a:solidFill>
                              <a:latin typeface="Cambria Math"/>
                            </a:rPr>
                            <m:t>=</m:t>
                          </m:r>
                          <m:r>
                            <a:rPr lang="en-US" sz="2800" b="1" i="1">
                              <a:solidFill>
                                <a:srgbClr val="FF0000"/>
                              </a:solidFill>
                              <a:latin typeface="Cambria Math"/>
                            </a:rPr>
                            <m:t>𝒈</m:t>
                          </m:r>
                          <m:r>
                            <a:rPr lang="en-US" sz="2800" b="1" i="1">
                              <a:solidFill>
                                <a:srgbClr val="FF0000"/>
                              </a:solidFill>
                              <a:latin typeface="Cambria Math"/>
                            </a:rPr>
                            <m:t>(</m:t>
                          </m:r>
                          <m:r>
                            <a:rPr lang="en-US" sz="2800" b="1" i="1">
                              <a:solidFill>
                                <a:srgbClr val="FF0000"/>
                              </a:solidFill>
                              <a:latin typeface="Cambria Math"/>
                            </a:rPr>
                            <m:t>𝒓</m:t>
                          </m:r>
                          <m:r>
                            <a:rPr lang="en-US" sz="2800" b="1" i="1">
                              <a:solidFill>
                                <a:srgbClr val="FF0000"/>
                              </a:solidFill>
                              <a:latin typeface="Cambria Math"/>
                            </a:rPr>
                            <m:t>),</m:t>
                          </m:r>
                          <m:r>
                            <a:rPr lang="en-US" sz="2800" b="1" i="1">
                              <a:solidFill>
                                <a:srgbClr val="FF0000"/>
                              </a:solidFill>
                              <a:latin typeface="Cambria Math"/>
                            </a:rPr>
                            <m:t>𝒛</m:t>
                          </m:r>
                        </m:sub>
                        <m:sup>
                          <m:r>
                            <a:rPr lang="en-US" sz="2800" b="1" i="1" smtClean="0">
                              <a:solidFill>
                                <a:srgbClr val="000000"/>
                              </a:solidFill>
                              <a:latin typeface="Cambria Math"/>
                            </a:rPr>
                            <m:t>∗</m:t>
                          </m:r>
                        </m:sup>
                      </m:sSubSup>
                      <m:d>
                        <m:dPr>
                          <m:ctrlPr>
                            <a:rPr lang="en-US" sz="2800" b="1" i="1">
                              <a:solidFill>
                                <a:srgbClr val="000000"/>
                              </a:solidFill>
                              <a:latin typeface="Cambria Math" panose="02040503050406030204" pitchFamily="18" charset="0"/>
                            </a:rPr>
                          </m:ctrlPr>
                        </m:dPr>
                        <m:e>
                          <m:r>
                            <a:rPr lang="en-US" sz="2800" b="1" i="1" smtClean="0">
                              <a:solidFill>
                                <a:srgbClr val="000000"/>
                              </a:solidFill>
                              <a:latin typeface="Cambria Math"/>
                            </a:rPr>
                            <m:t>𝒙</m:t>
                          </m:r>
                        </m:e>
                      </m:d>
                      <m:r>
                        <a:rPr lang="en-US" sz="2800" b="1" i="1">
                          <a:solidFill>
                            <a:srgbClr val="000000"/>
                          </a:solidFill>
                          <a:latin typeface="Cambria Math" panose="02040503050406030204" pitchFamily="18" charset="0"/>
                        </a:rPr>
                        <m:t>:</m:t>
                      </m:r>
                    </m:oMath>
                  </m:oMathPara>
                </a14:m>
                <a:endParaRPr lang="en-US" sz="2800" b="1" dirty="0">
                  <a:solidFill>
                    <a:srgbClr val="000000"/>
                  </a:solidFill>
                </a:endParaRPr>
              </a:p>
              <a:p>
                <a:pPr rtl="0"/>
                <a:endParaRPr lang="en-US" sz="900" b="1" u="sng" dirty="0">
                  <a:solidFill>
                    <a:srgbClr val="000000"/>
                  </a:solidFill>
                </a:endParaRPr>
              </a:p>
              <a:p>
                <a:pPr rtl="0"/>
                <a:r>
                  <a:rPr lang="en-US" sz="2800" b="0" dirty="0">
                    <a:solidFill>
                      <a:srgbClr val="002060"/>
                    </a:solidFill>
                  </a:rPr>
                  <a:t>if</a:t>
                </a:r>
                <a:r>
                  <a:rPr lang="en-US" sz="2800" b="0" dirty="0">
                    <a:solidFill>
                      <a:srgbClr val="000000"/>
                    </a:solidFill>
                  </a:rPr>
                  <a:t> </a:t>
                </a:r>
                <a14:m>
                  <m:oMath xmlns:m="http://schemas.openxmlformats.org/officeDocument/2006/math">
                    <m:r>
                      <a:rPr lang="en-US" sz="2800" b="0" i="1" dirty="0" smtClean="0">
                        <a:solidFill>
                          <a:srgbClr val="000000"/>
                        </a:solidFill>
                        <a:latin typeface="Cambria Math"/>
                      </a:rPr>
                      <m:t>𝑔</m:t>
                    </m:r>
                    <m:r>
                      <a:rPr lang="en-US" sz="2800" b="0" i="1" dirty="0" smtClean="0">
                        <a:solidFill>
                          <a:srgbClr val="000000"/>
                        </a:solidFill>
                        <a:latin typeface="Cambria Math"/>
                      </a:rPr>
                      <m:t>(</m:t>
                    </m:r>
                    <m:r>
                      <a:rPr lang="en-US" sz="2800" b="0" i="1" dirty="0" smtClean="0">
                        <a:solidFill>
                          <a:srgbClr val="000000"/>
                        </a:solidFill>
                        <a:latin typeface="Cambria Math"/>
                      </a:rPr>
                      <m:t>𝑥</m:t>
                    </m:r>
                    <m:r>
                      <a:rPr lang="en-US" sz="2800" b="0" i="1" dirty="0" smtClean="0">
                        <a:solidFill>
                          <a:srgbClr val="000000"/>
                        </a:solidFill>
                        <a:latin typeface="Cambria Math"/>
                      </a:rPr>
                      <m:t>)=</m:t>
                    </m:r>
                    <m:r>
                      <a:rPr lang="en-US" sz="2800" b="0" i="1" dirty="0" smtClean="0">
                        <a:solidFill>
                          <a:srgbClr val="FF0000"/>
                        </a:solidFill>
                        <a:latin typeface="Cambria Math"/>
                      </a:rPr>
                      <m:t>𝑠</m:t>
                    </m:r>
                  </m:oMath>
                </a14:m>
                <a:r>
                  <a:rPr lang="en-US" sz="2800" dirty="0"/>
                  <a:t>:	</a:t>
                </a:r>
                <a:r>
                  <a:rPr lang="en-US" sz="2800" dirty="0">
                    <a:solidFill>
                      <a:srgbClr val="009900"/>
                    </a:solidFill>
                  </a:rPr>
                  <a:t>return</a:t>
                </a:r>
                <a14:m>
                  <m:oMath xmlns:m="http://schemas.openxmlformats.org/officeDocument/2006/math">
                    <m:r>
                      <a:rPr lang="en-US" sz="2800" b="0" i="0" dirty="0" smtClean="0">
                        <a:latin typeface="Cambria Math"/>
                      </a:rPr>
                      <m:t> </m:t>
                    </m:r>
                    <m:r>
                      <a:rPr lang="en-US" sz="2800" b="0" i="1" dirty="0" smtClean="0">
                        <a:solidFill>
                          <a:srgbClr val="FF0000"/>
                        </a:solidFill>
                        <a:latin typeface="Cambria Math"/>
                      </a:rPr>
                      <m:t>𝑧</m:t>
                    </m:r>
                  </m:oMath>
                </a14:m>
                <a:endParaRPr lang="en-US" sz="2800" dirty="0"/>
              </a:p>
              <a:p>
                <a:endParaRPr lang="en-US" sz="900" dirty="0"/>
              </a:p>
              <a:p>
                <a:pPr rtl="0"/>
                <a:r>
                  <a:rPr lang="en-US" sz="2800" dirty="0">
                    <a:solidFill>
                      <a:srgbClr val="002060"/>
                    </a:solidFill>
                  </a:rPr>
                  <a:t>else</a:t>
                </a:r>
                <a:r>
                  <a:rPr lang="en-US" sz="2800" dirty="0"/>
                  <a:t>:		</a:t>
                </a:r>
                <a:r>
                  <a:rPr lang="en-US" sz="2800" dirty="0">
                    <a:solidFill>
                      <a:srgbClr val="009900"/>
                    </a:solidFill>
                  </a:rPr>
                  <a:t>return</a:t>
                </a:r>
                <a:r>
                  <a:rPr lang="en-US" sz="2800" dirty="0">
                    <a:solidFill>
                      <a:srgbClr val="7030A0"/>
                    </a:solidFill>
                  </a:rPr>
                  <a:t> </a:t>
                </a:r>
                <a14:m>
                  <m:oMath xmlns:m="http://schemas.openxmlformats.org/officeDocument/2006/math">
                    <m:r>
                      <a:rPr lang="en-US" sz="2800" b="0" i="1" dirty="0" smtClean="0">
                        <a:latin typeface="Cambria Math"/>
                      </a:rPr>
                      <m:t>𝐴</m:t>
                    </m:r>
                    <m:r>
                      <a:rPr lang="en-US" sz="2800" b="0" i="1" dirty="0" smtClean="0">
                        <a:latin typeface="Cambria Math"/>
                      </a:rPr>
                      <m:t>(</m:t>
                    </m:r>
                    <m:r>
                      <a:rPr lang="en-US" sz="2800" b="0" i="1" dirty="0" smtClean="0">
                        <a:latin typeface="Cambria Math"/>
                      </a:rPr>
                      <m:t>𝑥</m:t>
                    </m:r>
                    <m:r>
                      <a:rPr lang="en-US" sz="2800" b="0" i="1" dirty="0" smtClean="0">
                        <a:latin typeface="Cambria Math"/>
                      </a:rPr>
                      <m:t>)</m:t>
                    </m:r>
                  </m:oMath>
                </a14:m>
                <a:endParaRPr lang="en-US" sz="2800" dirty="0"/>
              </a:p>
            </p:txBody>
          </p:sp>
        </mc:Choice>
        <mc:Fallback xmlns="">
          <p:sp>
            <p:nvSpPr>
              <p:cNvPr id="18" name="Rectangle 17"/>
              <p:cNvSpPr>
                <a:spLocks noRot="1" noChangeAspect="1" noMove="1" noResize="1" noEditPoints="1" noAdjustHandles="1" noChangeArrowheads="1" noChangeShapeType="1" noTextEdit="1"/>
              </p:cNvSpPr>
              <p:nvPr/>
            </p:nvSpPr>
            <p:spPr>
              <a:xfrm>
                <a:off x="4953000" y="4861005"/>
                <a:ext cx="3864584" cy="1703480"/>
              </a:xfrm>
              <a:prstGeom prst="rect">
                <a:avLst/>
              </a:prstGeom>
              <a:blipFill rotWithShape="1">
                <a:blip r:embed="rId8"/>
                <a:stretch>
                  <a:fillRect l="-2978" b="-8421"/>
                </a:stretch>
              </a:blipFill>
              <a:ln w="28575">
                <a:solidFill>
                  <a:srgbClr val="11111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477000" y="3890886"/>
                <a:ext cx="1219200" cy="707886"/>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a:rPr>
                            <m:t>≈</m:t>
                          </m:r>
                        </m:e>
                        <m:sub>
                          <m:r>
                            <a:rPr lang="en-US" sz="4000" b="0" i="1" smtClean="0">
                              <a:solidFill>
                                <a:schemeClr val="tx1"/>
                              </a:solidFill>
                              <a:latin typeface="Cambria Math"/>
                            </a:rPr>
                            <m:t>𝑐</m:t>
                          </m:r>
                        </m:sub>
                      </m:sSub>
                    </m:oMath>
                  </m:oMathPara>
                </a14:m>
                <a:endParaRPr lang="en-US" sz="4000" dirty="0">
                  <a:solidFill>
                    <a:schemeClr val="tx1"/>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6477000" y="3890886"/>
                <a:ext cx="1219200" cy="707886"/>
              </a:xfrm>
              <a:prstGeom prst="rect">
                <a:avLst/>
              </a:prstGeom>
              <a:blipFill rotWithShape="1">
                <a:blip r:embed="rId6"/>
                <a:stretch>
                  <a:fillRect/>
                </a:stretch>
              </a:blipFill>
            </p:spPr>
            <p:txBody>
              <a:bodyPr/>
              <a:lstStyle/>
              <a:p>
                <a:r>
                  <a:rPr lang="en-US">
                    <a:noFill/>
                  </a:rPr>
                  <a:t> </a:t>
                </a:r>
              </a:p>
            </p:txBody>
          </p:sp>
        </mc:Fallback>
      </mc:AlternateContent>
      <p:sp>
        <p:nvSpPr>
          <p:cNvPr id="21" name="Rectangle 20"/>
          <p:cNvSpPr/>
          <p:nvPr/>
        </p:nvSpPr>
        <p:spPr>
          <a:xfrm>
            <a:off x="304800" y="2052889"/>
            <a:ext cx="3864584" cy="1680909"/>
          </a:xfrm>
          <a:prstGeom prst="rect">
            <a:avLst/>
          </a:prstGeom>
          <a:pattFill prst="wdUpDiag">
            <a:fgClr>
              <a:schemeClr val="bg1">
                <a:lumMod val="85000"/>
              </a:schemeClr>
            </a:fgClr>
            <a:bgClr>
              <a:schemeClr val="bg1"/>
            </a:bgClr>
          </a:patt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p:cNvSpPr/>
              <p:nvPr/>
            </p:nvSpPr>
            <p:spPr>
              <a:xfrm>
                <a:off x="304800" y="2052890"/>
                <a:ext cx="3864584" cy="16809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14:m>
                  <m:oMathPara xmlns:m="http://schemas.openxmlformats.org/officeDocument/2006/math">
                    <m:oMathParaPr>
                      <m:jc m:val="left"/>
                    </m:oMathParaPr>
                    <m:oMath xmlns:m="http://schemas.openxmlformats.org/officeDocument/2006/math">
                      <m:r>
                        <a:rPr lang="en-US" sz="2800" b="1" i="1" smtClean="0">
                          <a:solidFill>
                            <a:srgbClr val="000000"/>
                          </a:solidFill>
                          <a:latin typeface="Cambria Math"/>
                        </a:rPr>
                        <m:t>𝑨</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304800" y="2052890"/>
                <a:ext cx="3864584" cy="1680909"/>
              </a:xfrm>
              <a:prstGeom prst="rect">
                <a:avLst/>
              </a:prstGeom>
              <a:blipFill rotWithShape="1">
                <a:blip r:embed="rId7"/>
                <a:stretch>
                  <a:fillRect/>
                </a:stretch>
              </a:blipFill>
              <a:ln w="38100">
                <a:solidFill>
                  <a:schemeClr val="tx1"/>
                </a:solidFill>
              </a:ln>
            </p:spPr>
            <p:txBody>
              <a:bodyPr/>
              <a:lstStyle/>
              <a:p>
                <a:r>
                  <a:rPr lang="en-US">
                    <a:noFill/>
                  </a:rPr>
                  <a:t> </a:t>
                </a:r>
              </a:p>
            </p:txBody>
          </p:sp>
        </mc:Fallback>
      </mc:AlternateContent>
      <p:sp>
        <p:nvSpPr>
          <p:cNvPr id="24" name="TextBox 23"/>
          <p:cNvSpPr txBox="1"/>
          <p:nvPr/>
        </p:nvSpPr>
        <p:spPr>
          <a:xfrm>
            <a:off x="7391400" y="4060163"/>
            <a:ext cx="1447800" cy="461665"/>
          </a:xfrm>
          <a:prstGeom prst="rect">
            <a:avLst/>
          </a:prstGeom>
          <a:noFill/>
        </p:spPr>
        <p:txBody>
          <a:bodyPr wrap="square" rtlCol="0">
            <a:spAutoFit/>
          </a:bodyPr>
          <a:lstStyle/>
          <a:p>
            <a:r>
              <a:rPr lang="en-US" sz="2400" dirty="0"/>
              <a:t>using  IO</a:t>
            </a:r>
          </a:p>
        </p:txBody>
      </p:sp>
    </p:spTree>
    <p:extLst>
      <p:ext uri="{BB962C8B-B14F-4D97-AF65-F5344CB8AC3E}">
        <p14:creationId xmlns:p14="http://schemas.microsoft.com/office/powerpoint/2010/main" val="58165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animBg="1"/>
      <p:bldP spid="18" grpId="0" animBg="1"/>
      <p:bldP spid="20" grpId="0"/>
      <p:bldP spid="21" grpId="0" animBg="1"/>
      <p:bldP spid="22" grpId="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251520" y="410563"/>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Program Obfuscation</a:t>
            </a:r>
          </a:p>
        </p:txBody>
      </p:sp>
      <p:sp>
        <p:nvSpPr>
          <p:cNvPr id="3" name="Rectangle 23"/>
          <p:cNvSpPr>
            <a:spLocks noChangeArrowheads="1"/>
          </p:cNvSpPr>
          <p:nvPr/>
        </p:nvSpPr>
        <p:spPr bwMode="auto">
          <a:xfrm>
            <a:off x="179512" y="1844824"/>
            <a:ext cx="4464496" cy="570684"/>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u="sng" dirty="0">
                <a:solidFill>
                  <a:srgbClr val="0000FF"/>
                </a:solidFill>
                <a:latin typeface="Arial"/>
                <a:cs typeface="Arial"/>
              </a:rPr>
              <a:t>PROGRAMS w/ SECRETS</a:t>
            </a:r>
            <a:r>
              <a:rPr lang="en-US" sz="2400" b="1" dirty="0">
                <a:solidFill>
                  <a:srgbClr val="0000FF"/>
                </a:solidFill>
                <a:latin typeface="Arial"/>
                <a:cs typeface="Arial"/>
              </a:rPr>
              <a:t>: </a:t>
            </a:r>
          </a:p>
        </p:txBody>
      </p:sp>
      <p:sp>
        <p:nvSpPr>
          <p:cNvPr id="7" name="Rectangle 23"/>
          <p:cNvSpPr>
            <a:spLocks noChangeArrowheads="1"/>
          </p:cNvSpPr>
          <p:nvPr/>
        </p:nvSpPr>
        <p:spPr bwMode="auto">
          <a:xfrm>
            <a:off x="4499992" y="1124744"/>
            <a:ext cx="3240360" cy="570684"/>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dirty="0">
                <a:latin typeface="Arial"/>
                <a:cs typeface="Arial"/>
              </a:rPr>
              <a:t>Cryptographic keys</a:t>
            </a:r>
          </a:p>
        </p:txBody>
      </p:sp>
      <p:sp>
        <p:nvSpPr>
          <p:cNvPr id="8" name="Rectangle 23"/>
          <p:cNvSpPr>
            <a:spLocks noChangeArrowheads="1"/>
          </p:cNvSpPr>
          <p:nvPr/>
        </p:nvSpPr>
        <p:spPr bwMode="auto">
          <a:xfrm>
            <a:off x="4499992" y="1628800"/>
            <a:ext cx="3672408" cy="570684"/>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dirty="0">
                <a:latin typeface="Arial"/>
                <a:cs typeface="Arial"/>
              </a:rPr>
              <a:t>Licensing Info</a:t>
            </a:r>
          </a:p>
        </p:txBody>
      </p:sp>
      <p:sp>
        <p:nvSpPr>
          <p:cNvPr id="10" name="Rectangle 23"/>
          <p:cNvSpPr>
            <a:spLocks noChangeArrowheads="1"/>
          </p:cNvSpPr>
          <p:nvPr/>
        </p:nvSpPr>
        <p:spPr bwMode="auto">
          <a:xfrm>
            <a:off x="4499992" y="2642292"/>
            <a:ext cx="3672408" cy="570684"/>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dirty="0">
                <a:latin typeface="Arial"/>
                <a:cs typeface="Arial"/>
              </a:rPr>
              <a:t>The Algorithm Itself</a:t>
            </a:r>
          </a:p>
        </p:txBody>
      </p:sp>
      <p:sp>
        <p:nvSpPr>
          <p:cNvPr id="12" name="Left Brace 11"/>
          <p:cNvSpPr/>
          <p:nvPr/>
        </p:nvSpPr>
        <p:spPr>
          <a:xfrm>
            <a:off x="4211960" y="1213076"/>
            <a:ext cx="360040" cy="1927892"/>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p:cNvCxnSpPr/>
          <p:nvPr/>
        </p:nvCxnSpPr>
        <p:spPr>
          <a:xfrm>
            <a:off x="0" y="3284984"/>
            <a:ext cx="914400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7" name="Picture 16" descr="https://encrypted-tbn1.gstatic.com/images?q=tbn:ANd9GcRMqz810dqY5w4yvvGMx0LZ98j9pT_RRanjEhtqGQxcgqYwtJb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4031158"/>
            <a:ext cx="910010" cy="91001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a:off x="3131840" y="4509120"/>
            <a:ext cx="3960440" cy="0"/>
          </a:xfrm>
          <a:prstGeom prst="straightConnector1">
            <a:avLst/>
          </a:prstGeom>
          <a:noFill/>
          <a:ln w="25400" cap="flat" cmpd="sng" algn="ctr">
            <a:solidFill>
              <a:sysClr val="windowText" lastClr="000000"/>
            </a:solidFill>
            <a:prstDash val="solid"/>
            <a:headEnd type="none"/>
            <a:tailEnd type="arrow"/>
          </a:ln>
          <a:effectLst/>
        </p:spPr>
      </p:cxnSp>
      <p:grpSp>
        <p:nvGrpSpPr>
          <p:cNvPr id="21" name="Group 20"/>
          <p:cNvGrpSpPr/>
          <p:nvPr/>
        </p:nvGrpSpPr>
        <p:grpSpPr>
          <a:xfrm>
            <a:off x="202468" y="5085184"/>
            <a:ext cx="6457764" cy="1627399"/>
            <a:chOff x="107504" y="5013176"/>
            <a:chExt cx="5019086" cy="1152128"/>
          </a:xfrm>
        </p:grpSpPr>
        <p:sp>
          <p:nvSpPr>
            <p:cNvPr id="20" name="Rectangle 19"/>
            <p:cNvSpPr/>
            <p:nvPr/>
          </p:nvSpPr>
          <p:spPr>
            <a:xfrm>
              <a:off x="107505" y="5013176"/>
              <a:ext cx="3396075" cy="11521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3"/>
            <p:cNvSpPr>
              <a:spLocks noChangeArrowheads="1"/>
            </p:cNvSpPr>
            <p:nvPr/>
          </p:nvSpPr>
          <p:spPr bwMode="auto">
            <a:xfrm>
              <a:off x="107504" y="5018556"/>
              <a:ext cx="5019086" cy="1146748"/>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dirty="0" err="1">
                  <a:cs typeface="Arial" panose="020B0604020202020204" pitchFamily="34" charset="0"/>
                </a:rPr>
                <a:t>def</a:t>
              </a:r>
              <a:r>
                <a:rPr lang="en-US" sz="2000" dirty="0">
                  <a:cs typeface="Arial" panose="020B0604020202020204" pitchFamily="34" charset="0"/>
                </a:rPr>
                <a:t> </a:t>
              </a:r>
              <a:r>
                <a:rPr lang="en-US" sz="2000" dirty="0" err="1">
                  <a:cs typeface="Arial" panose="020B0604020202020204" pitchFamily="34" charset="0"/>
                </a:rPr>
                <a:t>DecryptEmail</a:t>
              </a:r>
              <a:r>
                <a:rPr lang="en-US" sz="2000" dirty="0">
                  <a:cs typeface="Arial" panose="020B0604020202020204" pitchFamily="34" charset="0"/>
                </a:rPr>
                <a:t>(</a:t>
              </a:r>
              <a:r>
                <a:rPr lang="en-US" sz="2000" dirty="0" err="1">
                  <a:cs typeface="Arial" panose="020B0604020202020204" pitchFamily="34" charset="0"/>
                </a:rPr>
                <a:t>EncryptedMsg</a:t>
              </a:r>
              <a:r>
                <a:rPr lang="en-US" sz="2000" dirty="0">
                  <a:cs typeface="Arial" panose="020B0604020202020204" pitchFamily="34" charset="0"/>
                </a:rPr>
                <a:t>):</a:t>
              </a:r>
            </a:p>
            <a:p>
              <a:r>
                <a:rPr lang="en-US" sz="2000" dirty="0">
                  <a:cs typeface="Arial" panose="020B0604020202020204" pitchFamily="34" charset="0"/>
                </a:rPr>
                <a:t>  </a:t>
              </a:r>
              <a:r>
                <a:rPr lang="en-US" sz="2000" dirty="0" err="1">
                  <a:cs typeface="Arial" panose="020B0604020202020204" pitchFamily="34" charset="0"/>
                </a:rPr>
                <a:t>SecretKey</a:t>
              </a:r>
              <a:r>
                <a:rPr lang="en-US" sz="2000" dirty="0">
                  <a:cs typeface="Arial" panose="020B0604020202020204" pitchFamily="34" charset="0"/>
                </a:rPr>
                <a:t> = “786fe0974effa30621”</a:t>
              </a:r>
            </a:p>
            <a:p>
              <a:r>
                <a:rPr lang="en-US" sz="2000" dirty="0">
                  <a:cs typeface="Arial" panose="020B0604020202020204" pitchFamily="34" charset="0"/>
                </a:rPr>
                <a:t>  m = Decrypt(</a:t>
              </a:r>
              <a:r>
                <a:rPr lang="en-US" sz="2000" dirty="0" err="1">
                  <a:cs typeface="Arial" panose="020B0604020202020204" pitchFamily="34" charset="0"/>
                </a:rPr>
                <a:t>EncryptedMsg</a:t>
              </a:r>
              <a:r>
                <a:rPr lang="en-US" sz="2000" dirty="0">
                  <a:cs typeface="Arial" panose="020B0604020202020204" pitchFamily="34" charset="0"/>
                </a:rPr>
                <a:t>, </a:t>
              </a:r>
              <a:r>
                <a:rPr lang="en-US" sz="2000" dirty="0" err="1">
                  <a:cs typeface="Arial" panose="020B0604020202020204" pitchFamily="34" charset="0"/>
                </a:rPr>
                <a:t>SecretKey</a:t>
              </a:r>
              <a:r>
                <a:rPr lang="en-US" sz="2000" dirty="0">
                  <a:cs typeface="Arial" panose="020B0604020202020204" pitchFamily="34" charset="0"/>
                </a:rPr>
                <a:t>)</a:t>
              </a:r>
            </a:p>
            <a:p>
              <a:r>
                <a:rPr lang="en-US" sz="2000" dirty="0">
                  <a:cs typeface="Arial" panose="020B0604020202020204" pitchFamily="34" charset="0"/>
                </a:rPr>
                <a:t>  if </a:t>
              </a:r>
              <a:r>
                <a:rPr lang="en-US" sz="2000" dirty="0" err="1">
                  <a:cs typeface="Arial" panose="020B0604020202020204" pitchFamily="34" charset="0"/>
                </a:rPr>
                <a:t>m.find</a:t>
              </a:r>
              <a:r>
                <a:rPr lang="en-US" sz="2000" dirty="0">
                  <a:cs typeface="Arial" panose="020B0604020202020204" pitchFamily="34" charset="0"/>
                </a:rPr>
                <a:t>(“STOC”) return m</a:t>
              </a:r>
            </a:p>
            <a:p>
              <a:r>
                <a:rPr lang="en-US" sz="2000" dirty="0">
                  <a:cs typeface="Arial" panose="020B0604020202020204" pitchFamily="34" charset="0"/>
                </a:rPr>
                <a:t>  return “Sorry, this e-mail is private” </a:t>
              </a:r>
            </a:p>
          </p:txBody>
        </p:sp>
      </p:grpSp>
      <p:sp>
        <p:nvSpPr>
          <p:cNvPr id="24" name="Rectangle 23"/>
          <p:cNvSpPr>
            <a:spLocks noChangeArrowheads="1"/>
          </p:cNvSpPr>
          <p:nvPr/>
        </p:nvSpPr>
        <p:spPr bwMode="auto">
          <a:xfrm>
            <a:off x="179512" y="3284984"/>
            <a:ext cx="4032448" cy="570684"/>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u="sng" dirty="0">
                <a:latin typeface="Arial"/>
                <a:cs typeface="Arial"/>
              </a:rPr>
              <a:t>Example: E-mail delegation</a:t>
            </a:r>
          </a:p>
        </p:txBody>
      </p:sp>
      <p:pic>
        <p:nvPicPr>
          <p:cNvPr id="44" name="Picture 4" descr="https://encrypted-tbn3.gstatic.com/images?q=tbn:ANd9GcSRoJblC7gZo6LVPNnJ-9PTS0ivFVMUVbOYWggxnyWgybZquE070Q"/>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2320" y="3802360"/>
            <a:ext cx="656208" cy="1066800"/>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23"/>
          <p:cNvSpPr>
            <a:spLocks noChangeArrowheads="1"/>
          </p:cNvSpPr>
          <p:nvPr/>
        </p:nvSpPr>
        <p:spPr bwMode="auto">
          <a:xfrm>
            <a:off x="4499992" y="2132856"/>
            <a:ext cx="5040560" cy="570684"/>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dirty="0">
                <a:latin typeface="Arial"/>
                <a:cs typeface="Arial"/>
              </a:rPr>
              <a:t>Backdoors</a:t>
            </a:r>
          </a:p>
        </p:txBody>
      </p:sp>
      <p:grpSp>
        <p:nvGrpSpPr>
          <p:cNvPr id="4" name="Group 3"/>
          <p:cNvGrpSpPr/>
          <p:nvPr/>
        </p:nvGrpSpPr>
        <p:grpSpPr>
          <a:xfrm>
            <a:off x="634517" y="4809688"/>
            <a:ext cx="6457763" cy="1902895"/>
            <a:chOff x="5004048" y="4838473"/>
            <a:chExt cx="6457763" cy="1902895"/>
          </a:xfrm>
        </p:grpSpPr>
        <p:grpSp>
          <p:nvGrpSpPr>
            <p:cNvPr id="23" name="Group 22"/>
            <p:cNvGrpSpPr/>
            <p:nvPr/>
          </p:nvGrpSpPr>
          <p:grpSpPr>
            <a:xfrm>
              <a:off x="5004048" y="5113969"/>
              <a:ext cx="6457763" cy="1627399"/>
              <a:chOff x="-134203" y="5013176"/>
              <a:chExt cx="5019086" cy="1152128"/>
            </a:xfrm>
          </p:grpSpPr>
          <p:sp>
            <p:nvSpPr>
              <p:cNvPr id="25" name="Rectangle 24"/>
              <p:cNvSpPr/>
              <p:nvPr/>
            </p:nvSpPr>
            <p:spPr>
              <a:xfrm>
                <a:off x="-134202" y="5013176"/>
                <a:ext cx="2948348" cy="115212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3"/>
              <p:cNvSpPr>
                <a:spLocks noChangeArrowheads="1"/>
              </p:cNvSpPr>
              <p:nvPr/>
            </p:nvSpPr>
            <p:spPr bwMode="auto">
              <a:xfrm>
                <a:off x="-134203" y="5018556"/>
                <a:ext cx="5019086" cy="1146748"/>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dirty="0">
                    <a:cs typeface="Arial" panose="020B0604020202020204" pitchFamily="34" charset="0"/>
                  </a:rPr>
                  <a:t>138805012AA98B7920FC103850</a:t>
                </a:r>
              </a:p>
              <a:p>
                <a:r>
                  <a:rPr lang="en-US" sz="2000" dirty="0">
                    <a:cs typeface="Arial" panose="020B0604020202020204" pitchFamily="34" charset="0"/>
                  </a:rPr>
                  <a:t>89012408A292E00FF001659009</a:t>
                </a:r>
              </a:p>
              <a:p>
                <a:r>
                  <a:rPr lang="en-US" sz="2000" dirty="0">
                    <a:cs typeface="Arial" panose="020B0604020202020204" pitchFamily="34" charset="0"/>
                  </a:rPr>
                  <a:t>01659AA1606B692650F3893EE3</a:t>
                </a:r>
              </a:p>
              <a:p>
                <a:r>
                  <a:rPr lang="en-US" sz="2000" dirty="0">
                    <a:cs typeface="Arial" panose="020B0604020202020204" pitchFamily="34" charset="0"/>
                  </a:rPr>
                  <a:t>9030957BE927A6789C10846DD</a:t>
                </a:r>
              </a:p>
              <a:p>
                <a:r>
                  <a:rPr lang="en-US" sz="2000" dirty="0">
                    <a:cs typeface="Arial" panose="020B0604020202020204" pitchFamily="34" charset="0"/>
                  </a:rPr>
                  <a:t>10AA92DEADBEEF09179578134</a:t>
                </a:r>
              </a:p>
            </p:txBody>
          </p:sp>
        </p:grpSp>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26951" y="4838473"/>
              <a:ext cx="715144" cy="715144"/>
            </a:xfrm>
            <a:prstGeom prst="rect">
              <a:avLst/>
            </a:prstGeom>
          </p:spPr>
        </p:pic>
      </p:grpSp>
    </p:spTree>
    <p:extLst>
      <p:ext uri="{BB962C8B-B14F-4D97-AF65-F5344CB8AC3E}">
        <p14:creationId xmlns:p14="http://schemas.microsoft.com/office/powerpoint/2010/main" val="269246780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par>
                          <p:cTn id="28" fill="hold">
                            <p:stCondLst>
                              <p:cond delay="500"/>
                            </p:stCondLst>
                            <p:childTnLst>
                              <p:par>
                                <p:cTn id="29" presetID="42" presetClass="path" presetSubtype="0" accel="50000" decel="50000" fill="hold" nodeType="afterEffect">
                                  <p:stCondLst>
                                    <p:cond delay="0"/>
                                  </p:stCondLst>
                                  <p:childTnLst>
                                    <p:animMotion origin="layout" path="M 5.55556E-7 3.7037E-6 L 0.50538 0.00162 " pathEditMode="relative" rAng="0" ptsTypes="AA">
                                      <p:cBhvr>
                                        <p:cTn id="30" dur="1000" fill="hold"/>
                                        <p:tgtEl>
                                          <p:spTgt spid="4"/>
                                        </p:tgtEl>
                                        <p:attrNameLst>
                                          <p:attrName>ppt_x</p:attrName>
                                          <p:attrName>ppt_y</p:attrName>
                                        </p:attrNameLst>
                                      </p:cBhvr>
                                      <p:rCtr x="25260" y="69"/>
                                    </p:animMotion>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24" grpId="0"/>
      <p:bldP spid="4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cap="none" dirty="0">
                <a:solidFill>
                  <a:schemeClr val="tx1"/>
                </a:solidFill>
                <a:latin typeface="Cambria" panose="02040503050406030204" pitchFamily="18" charset="0"/>
              </a:rPr>
              <a:t>Proof of Lemma</a:t>
            </a:r>
            <a:endParaRPr lang="en-US" dirty="0"/>
          </a:p>
        </p:txBody>
      </p:sp>
      <p:sp>
        <p:nvSpPr>
          <p:cNvPr id="13" name="Rectangle 12"/>
          <p:cNvSpPr/>
          <p:nvPr/>
        </p:nvSpPr>
        <p:spPr>
          <a:xfrm>
            <a:off x="4953000" y="2057400"/>
            <a:ext cx="3864584" cy="1680909"/>
          </a:xfrm>
          <a:prstGeom prst="rect">
            <a:avLst/>
          </a:prstGeom>
          <a:pattFill prst="wdUpDiag">
            <a:fgClr>
              <a:schemeClr val="bg1">
                <a:lumMod val="85000"/>
              </a:schemeClr>
            </a:fgClr>
            <a:bgClr>
              <a:schemeClr val="bg1"/>
            </a:bgClr>
          </a:patt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Rectangle 13"/>
              <p:cNvSpPr/>
              <p:nvPr/>
            </p:nvSpPr>
            <p:spPr>
              <a:xfrm>
                <a:off x="4953000" y="2052891"/>
                <a:ext cx="3864584" cy="1680909"/>
              </a:xfrm>
              <a:prstGeom prst="rect">
                <a:avLst/>
              </a:prstGeom>
              <a:ln w="28575">
                <a:solidFill>
                  <a:srgbClr val="111111"/>
                </a:solidFill>
              </a:ln>
            </p:spPr>
            <p:txBody>
              <a:bodyPr wrap="none" anchor="ctr">
                <a:spAutoFit/>
              </a:bodyPr>
              <a:lstStyle/>
              <a:p>
                <a:pPr rtl="0"/>
                <a14:m>
                  <m:oMathPara xmlns:m="http://schemas.openxmlformats.org/officeDocument/2006/math">
                    <m:oMathParaPr>
                      <m:jc m:val="left"/>
                    </m:oMathParaPr>
                    <m:oMath xmlns:m="http://schemas.openxmlformats.org/officeDocument/2006/math">
                      <m:sSub>
                        <m:sSubPr>
                          <m:ctrlPr>
                            <a:rPr lang="en-US" sz="2800" b="1" i="1" smtClean="0">
                              <a:solidFill>
                                <a:srgbClr val="000000"/>
                              </a:solidFill>
                              <a:latin typeface="Cambria Math" panose="02040503050406030204" pitchFamily="18" charset="0"/>
                            </a:rPr>
                          </m:ctrlPr>
                        </m:sSubPr>
                        <m:e>
                          <m:r>
                            <a:rPr lang="en-US" sz="2800" b="1" i="1" smtClean="0">
                              <a:solidFill>
                                <a:srgbClr val="000000"/>
                              </a:solidFill>
                              <a:latin typeface="Cambria Math"/>
                            </a:rPr>
                            <m:t>𝑩</m:t>
                          </m:r>
                        </m:e>
                        <m:sub>
                          <m:r>
                            <a:rPr lang="en-US" sz="2800" b="1" i="1" smtClean="0">
                              <a:solidFill>
                                <a:srgbClr val="FF0000"/>
                              </a:solidFill>
                              <a:latin typeface="Cambria Math"/>
                            </a:rPr>
                            <m:t>𝒓</m:t>
                          </m:r>
                          <m:r>
                            <a:rPr lang="en-US" sz="2800" b="1" i="1" smtClean="0">
                              <a:solidFill>
                                <a:srgbClr val="FF0000"/>
                              </a:solidFill>
                              <a:latin typeface="Cambria Math"/>
                            </a:rPr>
                            <m:t>,</m:t>
                          </m:r>
                          <m:r>
                            <a:rPr lang="en-US" sz="2800" b="1" i="1" smtClean="0">
                              <a:solidFill>
                                <a:srgbClr val="FF0000"/>
                              </a:solidFill>
                              <a:latin typeface="Cambria Math"/>
                            </a:rPr>
                            <m:t>𝒛</m:t>
                          </m:r>
                        </m:sub>
                      </m:sSub>
                      <m:d>
                        <m:dPr>
                          <m:ctrlPr>
                            <a:rPr lang="en-US" sz="2800" b="1" i="1">
                              <a:solidFill>
                                <a:srgbClr val="000000"/>
                              </a:solidFill>
                              <a:latin typeface="Cambria Math" panose="02040503050406030204" pitchFamily="18" charset="0"/>
                            </a:rPr>
                          </m:ctrlPr>
                        </m:dPr>
                        <m:e>
                          <m:r>
                            <a:rPr lang="en-US" sz="2800" b="1" i="1" smtClean="0">
                              <a:solidFill>
                                <a:srgbClr val="000000"/>
                              </a:solidFill>
                              <a:latin typeface="Cambria Math"/>
                            </a:rPr>
                            <m:t>𝒙</m:t>
                          </m:r>
                        </m:e>
                      </m:d>
                      <m:r>
                        <a:rPr lang="en-US" sz="2800" b="1" i="1">
                          <a:solidFill>
                            <a:srgbClr val="000000"/>
                          </a:solidFill>
                          <a:latin typeface="Cambria Math" panose="02040503050406030204" pitchFamily="18" charset="0"/>
                        </a:rPr>
                        <m:t>:</m:t>
                      </m:r>
                    </m:oMath>
                  </m:oMathPara>
                </a14:m>
                <a:endParaRPr lang="en-US" sz="2800" b="1" dirty="0">
                  <a:solidFill>
                    <a:srgbClr val="000000"/>
                  </a:solidFill>
                </a:endParaRPr>
              </a:p>
              <a:p>
                <a:pPr rtl="0"/>
                <a:endParaRPr lang="en-US" sz="900" b="1" u="sng" dirty="0">
                  <a:solidFill>
                    <a:srgbClr val="000000"/>
                  </a:solidFill>
                </a:endParaRPr>
              </a:p>
              <a:p>
                <a:pPr rtl="0"/>
                <a:r>
                  <a:rPr lang="en-US" sz="2800" b="0" dirty="0">
                    <a:solidFill>
                      <a:srgbClr val="002060"/>
                    </a:solidFill>
                  </a:rPr>
                  <a:t>if</a:t>
                </a:r>
                <a:r>
                  <a:rPr lang="en-US" sz="2800" b="0" dirty="0">
                    <a:solidFill>
                      <a:srgbClr val="000000"/>
                    </a:solidFill>
                  </a:rPr>
                  <a:t> </a:t>
                </a:r>
                <a14:m>
                  <m:oMath xmlns:m="http://schemas.openxmlformats.org/officeDocument/2006/math">
                    <m:r>
                      <a:rPr lang="en-US" sz="2800" b="0" i="1" dirty="0" smtClean="0">
                        <a:solidFill>
                          <a:srgbClr val="000000"/>
                        </a:solidFill>
                        <a:latin typeface="Cambria Math"/>
                      </a:rPr>
                      <m:t>𝑥</m:t>
                    </m:r>
                    <m:r>
                      <a:rPr lang="en-US" sz="2800" i="1" dirty="0" smtClean="0">
                        <a:solidFill>
                          <a:srgbClr val="000000"/>
                        </a:solidFill>
                        <a:latin typeface="Cambria Math"/>
                      </a:rPr>
                      <m:t>=</m:t>
                    </m:r>
                    <m:r>
                      <a:rPr lang="en-US" sz="2800" b="0" i="1" dirty="0" smtClean="0">
                        <a:solidFill>
                          <a:srgbClr val="FF0000"/>
                        </a:solidFill>
                        <a:latin typeface="Cambria Math"/>
                      </a:rPr>
                      <m:t>𝑟</m:t>
                    </m:r>
                  </m:oMath>
                </a14:m>
                <a:r>
                  <a:rPr lang="en-US" sz="2800" dirty="0"/>
                  <a:t>:	</a:t>
                </a:r>
                <a:r>
                  <a:rPr lang="en-US" sz="2800" dirty="0">
                    <a:solidFill>
                      <a:srgbClr val="009900"/>
                    </a:solidFill>
                  </a:rPr>
                  <a:t>return</a:t>
                </a:r>
                <a14:m>
                  <m:oMath xmlns:m="http://schemas.openxmlformats.org/officeDocument/2006/math">
                    <m:r>
                      <a:rPr lang="en-US" sz="2800" b="0" i="0" dirty="0" smtClean="0">
                        <a:latin typeface="Cambria Math"/>
                      </a:rPr>
                      <m:t> </m:t>
                    </m:r>
                    <m:r>
                      <a:rPr lang="en-US" sz="2800" b="0" i="1" dirty="0" smtClean="0">
                        <a:solidFill>
                          <a:srgbClr val="FF0000"/>
                        </a:solidFill>
                        <a:latin typeface="Cambria Math"/>
                      </a:rPr>
                      <m:t>𝑧</m:t>
                    </m:r>
                  </m:oMath>
                </a14:m>
                <a:endParaRPr lang="en-US" sz="2800" dirty="0"/>
              </a:p>
              <a:p>
                <a:endParaRPr lang="en-US" sz="900" dirty="0"/>
              </a:p>
              <a:p>
                <a:pPr rtl="0"/>
                <a:r>
                  <a:rPr lang="en-US" sz="2800" dirty="0">
                    <a:solidFill>
                      <a:srgbClr val="002060"/>
                    </a:solidFill>
                  </a:rPr>
                  <a:t>else</a:t>
                </a:r>
                <a:r>
                  <a:rPr lang="en-US" sz="2800" dirty="0"/>
                  <a:t>:		</a:t>
                </a:r>
                <a:r>
                  <a:rPr lang="en-US" sz="2800" dirty="0">
                    <a:solidFill>
                      <a:srgbClr val="009900"/>
                    </a:solidFill>
                  </a:rPr>
                  <a:t>return</a:t>
                </a:r>
                <a:r>
                  <a:rPr lang="en-US" sz="2800" dirty="0">
                    <a:solidFill>
                      <a:srgbClr val="7030A0"/>
                    </a:solidFill>
                  </a:rPr>
                  <a:t> </a:t>
                </a:r>
                <a14:m>
                  <m:oMath xmlns:m="http://schemas.openxmlformats.org/officeDocument/2006/math">
                    <m:r>
                      <a:rPr lang="en-US" sz="2800" b="0" i="1" dirty="0" smtClean="0">
                        <a:latin typeface="Cambria Math"/>
                      </a:rPr>
                      <m:t>𝐴</m:t>
                    </m:r>
                    <m:r>
                      <a:rPr lang="en-US" sz="2800" b="0" i="1" dirty="0" smtClean="0">
                        <a:latin typeface="Cambria Math"/>
                      </a:rPr>
                      <m:t>(</m:t>
                    </m:r>
                    <m:r>
                      <a:rPr lang="en-US" sz="2800" b="0" i="1" dirty="0" smtClean="0">
                        <a:latin typeface="Cambria Math"/>
                      </a:rPr>
                      <m:t>𝑥</m:t>
                    </m:r>
                    <m:r>
                      <a:rPr lang="en-US" sz="2800" b="0" i="1" dirty="0" smtClean="0">
                        <a:latin typeface="Cambria Math"/>
                      </a:rPr>
                      <m:t>)</m:t>
                    </m:r>
                  </m:oMath>
                </a14:m>
                <a:endParaRPr lang="en-US" sz="2800" dirty="0"/>
              </a:p>
            </p:txBody>
          </p:sp>
        </mc:Choice>
        <mc:Fallback xmlns="">
          <p:sp>
            <p:nvSpPr>
              <p:cNvPr id="14" name="Rectangle 13"/>
              <p:cNvSpPr>
                <a:spLocks noRot="1" noChangeAspect="1" noMove="1" noResize="1" noEditPoints="1" noAdjustHandles="1" noChangeArrowheads="1" noChangeShapeType="1" noTextEdit="1"/>
              </p:cNvSpPr>
              <p:nvPr/>
            </p:nvSpPr>
            <p:spPr>
              <a:xfrm>
                <a:off x="4953000" y="2052891"/>
                <a:ext cx="3864584" cy="1680909"/>
              </a:xfrm>
              <a:prstGeom prst="rect">
                <a:avLst/>
              </a:prstGeom>
              <a:blipFill rotWithShape="1">
                <a:blip r:embed="rId3"/>
                <a:stretch>
                  <a:fillRect l="-2978" b="-8185"/>
                </a:stretch>
              </a:blipFill>
              <a:ln w="28575">
                <a:solidFill>
                  <a:srgbClr val="111111"/>
                </a:solidFill>
              </a:ln>
            </p:spPr>
            <p:txBody>
              <a:bodyPr/>
              <a:lstStyle/>
              <a:p>
                <a:r>
                  <a:rPr lang="en-US">
                    <a:noFill/>
                  </a:rPr>
                  <a:t> </a:t>
                </a:r>
              </a:p>
            </p:txBody>
          </p:sp>
        </mc:Fallback>
      </mc:AlternateContent>
      <p:sp>
        <p:nvSpPr>
          <p:cNvPr id="17" name="Rectangle 16"/>
          <p:cNvSpPr/>
          <p:nvPr/>
        </p:nvSpPr>
        <p:spPr>
          <a:xfrm>
            <a:off x="4953000" y="4872289"/>
            <a:ext cx="3864584" cy="1680909"/>
          </a:xfrm>
          <a:prstGeom prst="rect">
            <a:avLst/>
          </a:prstGeom>
          <a:pattFill prst="wd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Rectangle 17"/>
              <p:cNvSpPr/>
              <p:nvPr/>
            </p:nvSpPr>
            <p:spPr>
              <a:xfrm>
                <a:off x="4953000" y="4861005"/>
                <a:ext cx="3864584" cy="1703480"/>
              </a:xfrm>
              <a:prstGeom prst="rect">
                <a:avLst/>
              </a:prstGeom>
              <a:ln w="57150">
                <a:solidFill>
                  <a:srgbClr val="111111"/>
                </a:solidFill>
              </a:ln>
            </p:spPr>
            <p:txBody>
              <a:bodyPr wrap="none" anchor="ctr">
                <a:spAutoFit/>
              </a:bodyPr>
              <a:lstStyle/>
              <a:p>
                <a:pPr/>
                <a14:m>
                  <m:oMathPara xmlns:m="http://schemas.openxmlformats.org/officeDocument/2006/math">
                    <m:oMathParaPr>
                      <m:jc m:val="left"/>
                    </m:oMathParaPr>
                    <m:oMath xmlns:m="http://schemas.openxmlformats.org/officeDocument/2006/math">
                      <m:sSubSup>
                        <m:sSubSupPr>
                          <m:ctrlPr>
                            <a:rPr lang="en-US" sz="2800" b="1" i="1">
                              <a:solidFill>
                                <a:srgbClr val="000000"/>
                              </a:solidFill>
                              <a:latin typeface="Cambria Math" panose="02040503050406030204" pitchFamily="18" charset="0"/>
                            </a:rPr>
                          </m:ctrlPr>
                        </m:sSubSupPr>
                        <m:e>
                          <m:r>
                            <a:rPr lang="en-US" sz="2800" b="1" i="1">
                              <a:solidFill>
                                <a:srgbClr val="000000"/>
                              </a:solidFill>
                              <a:latin typeface="Cambria Math"/>
                            </a:rPr>
                            <m:t>𝑩</m:t>
                          </m:r>
                        </m:e>
                        <m:sub>
                          <m:r>
                            <a:rPr lang="en-US" sz="2800" b="1" i="1">
                              <a:solidFill>
                                <a:srgbClr val="FF0000"/>
                              </a:solidFill>
                              <a:latin typeface="Cambria Math"/>
                            </a:rPr>
                            <m:t>𝒔</m:t>
                          </m:r>
                          <m:r>
                            <a:rPr lang="en-US" sz="2800" b="1" i="1">
                              <a:solidFill>
                                <a:srgbClr val="FF0000"/>
                              </a:solidFill>
                              <a:latin typeface="Cambria Math"/>
                            </a:rPr>
                            <m:t>=</m:t>
                          </m:r>
                          <m:r>
                            <a:rPr lang="en-US" sz="2800" b="1" i="1">
                              <a:solidFill>
                                <a:srgbClr val="FF0000"/>
                              </a:solidFill>
                              <a:latin typeface="Cambria Math"/>
                            </a:rPr>
                            <m:t>𝒈</m:t>
                          </m:r>
                          <m:r>
                            <a:rPr lang="en-US" sz="2800" b="1" i="1">
                              <a:solidFill>
                                <a:srgbClr val="FF0000"/>
                              </a:solidFill>
                              <a:latin typeface="Cambria Math"/>
                            </a:rPr>
                            <m:t>(</m:t>
                          </m:r>
                          <m:r>
                            <a:rPr lang="en-US" sz="2800" b="1" i="1">
                              <a:solidFill>
                                <a:srgbClr val="FF0000"/>
                              </a:solidFill>
                              <a:latin typeface="Cambria Math"/>
                            </a:rPr>
                            <m:t>𝒓</m:t>
                          </m:r>
                          <m:r>
                            <a:rPr lang="en-US" sz="2800" b="1" i="1">
                              <a:solidFill>
                                <a:srgbClr val="FF0000"/>
                              </a:solidFill>
                              <a:latin typeface="Cambria Math"/>
                            </a:rPr>
                            <m:t>),</m:t>
                          </m:r>
                          <m:r>
                            <a:rPr lang="en-US" sz="2800" b="1" i="1">
                              <a:solidFill>
                                <a:srgbClr val="FF0000"/>
                              </a:solidFill>
                              <a:latin typeface="Cambria Math"/>
                            </a:rPr>
                            <m:t>𝒛</m:t>
                          </m:r>
                        </m:sub>
                        <m:sup>
                          <m:r>
                            <a:rPr lang="en-US" sz="2800" b="1" i="1">
                              <a:solidFill>
                                <a:srgbClr val="000000"/>
                              </a:solidFill>
                              <a:latin typeface="Cambria Math"/>
                            </a:rPr>
                            <m:t>∗</m:t>
                          </m:r>
                        </m:sup>
                      </m:sSubSup>
                      <m:d>
                        <m:dPr>
                          <m:ctrlPr>
                            <a:rPr lang="en-US" sz="2800" b="1" i="1">
                              <a:solidFill>
                                <a:srgbClr val="000000"/>
                              </a:solidFill>
                              <a:latin typeface="Cambria Math" panose="02040503050406030204" pitchFamily="18" charset="0"/>
                            </a:rPr>
                          </m:ctrlPr>
                        </m:dPr>
                        <m:e>
                          <m:r>
                            <a:rPr lang="en-US" sz="2800" b="1" i="1">
                              <a:solidFill>
                                <a:srgbClr val="000000"/>
                              </a:solidFill>
                              <a:latin typeface="Cambria Math"/>
                            </a:rPr>
                            <m:t>𝒙</m:t>
                          </m:r>
                        </m:e>
                      </m:d>
                      <m:r>
                        <a:rPr lang="en-US" sz="2800" b="1" i="1">
                          <a:solidFill>
                            <a:srgbClr val="000000"/>
                          </a:solidFill>
                          <a:latin typeface="Cambria Math" panose="02040503050406030204" pitchFamily="18" charset="0"/>
                        </a:rPr>
                        <m:t>:</m:t>
                      </m:r>
                    </m:oMath>
                  </m:oMathPara>
                </a14:m>
                <a:endParaRPr lang="en-US" sz="2800" b="1" dirty="0">
                  <a:solidFill>
                    <a:srgbClr val="000000"/>
                  </a:solidFill>
                </a:endParaRPr>
              </a:p>
              <a:p>
                <a:pPr rtl="0"/>
                <a:endParaRPr lang="en-US" sz="900" b="1" u="sng" dirty="0">
                  <a:solidFill>
                    <a:srgbClr val="000000"/>
                  </a:solidFill>
                </a:endParaRPr>
              </a:p>
              <a:p>
                <a:pPr rtl="0"/>
                <a:r>
                  <a:rPr lang="en-US" sz="2800" b="0" dirty="0">
                    <a:solidFill>
                      <a:srgbClr val="002060"/>
                    </a:solidFill>
                  </a:rPr>
                  <a:t>if</a:t>
                </a:r>
                <a:r>
                  <a:rPr lang="en-US" sz="2800" b="0" dirty="0">
                    <a:solidFill>
                      <a:srgbClr val="000000"/>
                    </a:solidFill>
                  </a:rPr>
                  <a:t> </a:t>
                </a:r>
                <a14:m>
                  <m:oMath xmlns:m="http://schemas.openxmlformats.org/officeDocument/2006/math">
                    <m:r>
                      <a:rPr lang="en-US" sz="2800" b="0" i="1" dirty="0" smtClean="0">
                        <a:solidFill>
                          <a:srgbClr val="000000"/>
                        </a:solidFill>
                        <a:latin typeface="Cambria Math"/>
                      </a:rPr>
                      <m:t>𝑔</m:t>
                    </m:r>
                    <m:r>
                      <a:rPr lang="en-US" sz="2800" b="0" i="1" dirty="0" smtClean="0">
                        <a:solidFill>
                          <a:srgbClr val="000000"/>
                        </a:solidFill>
                        <a:latin typeface="Cambria Math"/>
                      </a:rPr>
                      <m:t>(</m:t>
                    </m:r>
                    <m:r>
                      <a:rPr lang="en-US" sz="2800" b="0" i="1" dirty="0" smtClean="0">
                        <a:solidFill>
                          <a:srgbClr val="000000"/>
                        </a:solidFill>
                        <a:latin typeface="Cambria Math"/>
                      </a:rPr>
                      <m:t>𝑥</m:t>
                    </m:r>
                    <m:r>
                      <a:rPr lang="en-US" sz="2800" b="0" i="1" dirty="0" smtClean="0">
                        <a:solidFill>
                          <a:srgbClr val="000000"/>
                        </a:solidFill>
                        <a:latin typeface="Cambria Math"/>
                      </a:rPr>
                      <m:t>)=</m:t>
                    </m:r>
                    <m:r>
                      <a:rPr lang="en-US" sz="2800" b="0" i="1" dirty="0" smtClean="0">
                        <a:solidFill>
                          <a:srgbClr val="FF0000"/>
                        </a:solidFill>
                        <a:latin typeface="Cambria Math"/>
                      </a:rPr>
                      <m:t>𝑠</m:t>
                    </m:r>
                  </m:oMath>
                </a14:m>
                <a:r>
                  <a:rPr lang="en-US" sz="2800" dirty="0"/>
                  <a:t>:	</a:t>
                </a:r>
                <a:r>
                  <a:rPr lang="en-US" sz="2800" dirty="0">
                    <a:solidFill>
                      <a:srgbClr val="009900"/>
                    </a:solidFill>
                  </a:rPr>
                  <a:t>return</a:t>
                </a:r>
                <a14:m>
                  <m:oMath xmlns:m="http://schemas.openxmlformats.org/officeDocument/2006/math">
                    <m:r>
                      <a:rPr lang="en-US" sz="2800" b="0" i="0" dirty="0" smtClean="0">
                        <a:latin typeface="Cambria Math"/>
                      </a:rPr>
                      <m:t> </m:t>
                    </m:r>
                    <m:r>
                      <a:rPr lang="en-US" sz="2800" b="0" i="1" dirty="0" smtClean="0">
                        <a:solidFill>
                          <a:srgbClr val="FF0000"/>
                        </a:solidFill>
                        <a:latin typeface="Cambria Math"/>
                      </a:rPr>
                      <m:t>𝑧</m:t>
                    </m:r>
                  </m:oMath>
                </a14:m>
                <a:endParaRPr lang="en-US" sz="2800" dirty="0"/>
              </a:p>
              <a:p>
                <a:endParaRPr lang="en-US" sz="900" dirty="0"/>
              </a:p>
              <a:p>
                <a:pPr rtl="0"/>
                <a:r>
                  <a:rPr lang="en-US" sz="2800" dirty="0">
                    <a:solidFill>
                      <a:srgbClr val="002060"/>
                    </a:solidFill>
                  </a:rPr>
                  <a:t>else</a:t>
                </a:r>
                <a:r>
                  <a:rPr lang="en-US" sz="2800" dirty="0"/>
                  <a:t>:		</a:t>
                </a:r>
                <a:r>
                  <a:rPr lang="en-US" sz="2800" dirty="0">
                    <a:solidFill>
                      <a:srgbClr val="009900"/>
                    </a:solidFill>
                  </a:rPr>
                  <a:t>return</a:t>
                </a:r>
                <a:r>
                  <a:rPr lang="en-US" sz="2800" dirty="0">
                    <a:solidFill>
                      <a:srgbClr val="7030A0"/>
                    </a:solidFill>
                  </a:rPr>
                  <a:t> </a:t>
                </a:r>
                <a14:m>
                  <m:oMath xmlns:m="http://schemas.openxmlformats.org/officeDocument/2006/math">
                    <m:r>
                      <a:rPr lang="en-US" sz="2800" b="0" i="1" dirty="0" smtClean="0">
                        <a:latin typeface="Cambria Math"/>
                      </a:rPr>
                      <m:t>𝐴</m:t>
                    </m:r>
                    <m:r>
                      <a:rPr lang="en-US" sz="2800" b="0" i="1" dirty="0" smtClean="0">
                        <a:latin typeface="Cambria Math"/>
                      </a:rPr>
                      <m:t>(</m:t>
                    </m:r>
                    <m:r>
                      <a:rPr lang="en-US" sz="2800" b="0" i="1" dirty="0" smtClean="0">
                        <a:latin typeface="Cambria Math"/>
                      </a:rPr>
                      <m:t>𝑥</m:t>
                    </m:r>
                    <m:r>
                      <a:rPr lang="en-US" sz="2800" b="0" i="1" dirty="0" smtClean="0">
                        <a:latin typeface="Cambria Math"/>
                      </a:rPr>
                      <m:t>)</m:t>
                    </m:r>
                  </m:oMath>
                </a14:m>
                <a:endParaRPr lang="en-US" sz="2800" dirty="0"/>
              </a:p>
            </p:txBody>
          </p:sp>
        </mc:Choice>
        <mc:Fallback xmlns="">
          <p:sp>
            <p:nvSpPr>
              <p:cNvPr id="18" name="Rectangle 17"/>
              <p:cNvSpPr>
                <a:spLocks noRot="1" noChangeAspect="1" noMove="1" noResize="1" noEditPoints="1" noAdjustHandles="1" noChangeArrowheads="1" noChangeShapeType="1" noTextEdit="1"/>
              </p:cNvSpPr>
              <p:nvPr/>
            </p:nvSpPr>
            <p:spPr>
              <a:xfrm>
                <a:off x="4953000" y="4861005"/>
                <a:ext cx="3864584" cy="1703480"/>
              </a:xfrm>
              <a:prstGeom prst="rect">
                <a:avLst/>
              </a:prstGeom>
              <a:blipFill rotWithShape="1">
                <a:blip r:embed="rId11"/>
                <a:stretch>
                  <a:fillRect l="-2648" b="-7612"/>
                </a:stretch>
              </a:blipFill>
              <a:ln w="57150">
                <a:solidFill>
                  <a:srgbClr val="11111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477000" y="3890886"/>
                <a:ext cx="1219200" cy="707886"/>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a:rPr>
                            <m:t>≈</m:t>
                          </m:r>
                        </m:e>
                        <m:sub>
                          <m:r>
                            <a:rPr lang="en-US" sz="4000" b="0" i="1" smtClean="0">
                              <a:solidFill>
                                <a:schemeClr val="tx1"/>
                              </a:solidFill>
                              <a:latin typeface="Cambria Math"/>
                            </a:rPr>
                            <m:t>𝑐</m:t>
                          </m:r>
                        </m:sub>
                      </m:sSub>
                    </m:oMath>
                  </m:oMathPara>
                </a14:m>
                <a:endParaRPr lang="en-US" sz="4000" dirty="0">
                  <a:solidFill>
                    <a:schemeClr val="tx1"/>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6477000" y="3890886"/>
                <a:ext cx="1219200" cy="707886"/>
              </a:xfrm>
              <a:prstGeom prst="rect">
                <a:avLst/>
              </a:prstGeom>
              <a:blipFill rotWithShape="1">
                <a:blip r:embed="rId5"/>
                <a:stretch>
                  <a:fillRect/>
                </a:stretch>
              </a:blipFill>
            </p:spPr>
            <p:txBody>
              <a:bodyPr/>
              <a:lstStyle/>
              <a:p>
                <a:r>
                  <a:rPr lang="en-US">
                    <a:noFill/>
                  </a:rPr>
                  <a:t> </a:t>
                </a:r>
              </a:p>
            </p:txBody>
          </p:sp>
        </mc:Fallback>
      </mc:AlternateContent>
      <p:sp>
        <p:nvSpPr>
          <p:cNvPr id="21" name="Rectangle 20"/>
          <p:cNvSpPr/>
          <p:nvPr/>
        </p:nvSpPr>
        <p:spPr>
          <a:xfrm>
            <a:off x="304800" y="2052889"/>
            <a:ext cx="3864584" cy="1680909"/>
          </a:xfrm>
          <a:prstGeom prst="rect">
            <a:avLst/>
          </a:prstGeom>
          <a:pattFill prst="wd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p:cNvSpPr/>
              <p:nvPr/>
            </p:nvSpPr>
            <p:spPr>
              <a:xfrm>
                <a:off x="304800" y="2052890"/>
                <a:ext cx="3864584" cy="168090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14:m>
                  <m:oMathPara xmlns:m="http://schemas.openxmlformats.org/officeDocument/2006/math">
                    <m:oMathParaPr>
                      <m:jc m:val="left"/>
                    </m:oMathParaPr>
                    <m:oMath xmlns:m="http://schemas.openxmlformats.org/officeDocument/2006/math">
                      <m:r>
                        <a:rPr lang="en-US" sz="2800" b="1" i="1" smtClean="0">
                          <a:solidFill>
                            <a:srgbClr val="000000"/>
                          </a:solidFill>
                          <a:latin typeface="Cambria Math"/>
                        </a:rPr>
                        <m:t>𝑨</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304800" y="2052890"/>
                <a:ext cx="3864584" cy="1680909"/>
              </a:xfrm>
              <a:prstGeom prst="rect">
                <a:avLst/>
              </a:prstGeom>
              <a:blipFill rotWithShape="1">
                <a:blip r:embed="rId6"/>
                <a:stretch>
                  <a:fillRect/>
                </a:stretch>
              </a:blipFill>
              <a:ln w="57150">
                <a:solidFill>
                  <a:schemeClr val="tx1"/>
                </a:solidFill>
              </a:ln>
            </p:spPr>
            <p:txBody>
              <a:bodyPr/>
              <a:lstStyle/>
              <a:p>
                <a:r>
                  <a:rPr lang="en-US">
                    <a:noFill/>
                  </a:rPr>
                  <a:t> </a:t>
                </a:r>
              </a:p>
            </p:txBody>
          </p:sp>
        </mc:Fallback>
      </mc:AlternateContent>
      <p:sp>
        <p:nvSpPr>
          <p:cNvPr id="4" name="TextBox 3"/>
          <p:cNvSpPr txBox="1"/>
          <p:nvPr/>
        </p:nvSpPr>
        <p:spPr>
          <a:xfrm>
            <a:off x="7391400" y="4060163"/>
            <a:ext cx="1447800" cy="461665"/>
          </a:xfrm>
          <a:prstGeom prst="rect">
            <a:avLst/>
          </a:prstGeom>
          <a:noFill/>
        </p:spPr>
        <p:txBody>
          <a:bodyPr wrap="square" rtlCol="0">
            <a:spAutoFit/>
          </a:bodyPr>
          <a:lstStyle/>
          <a:p>
            <a:r>
              <a:rPr lang="en-US" sz="2400" dirty="0"/>
              <a:t>using  IO</a:t>
            </a:r>
          </a:p>
        </p:txBody>
      </p:sp>
      <p:sp>
        <p:nvSpPr>
          <p:cNvPr id="15" name="Rectangle 14"/>
          <p:cNvSpPr/>
          <p:nvPr/>
        </p:nvSpPr>
        <p:spPr>
          <a:xfrm>
            <a:off x="304800" y="4849717"/>
            <a:ext cx="3864584" cy="1680909"/>
          </a:xfrm>
          <a:prstGeom prst="rect">
            <a:avLst/>
          </a:prstGeom>
          <a:pattFill prst="wdUpDiag">
            <a:fgClr>
              <a:schemeClr val="bg1">
                <a:lumMod val="85000"/>
              </a:schemeClr>
            </a:fgClr>
            <a:bgClr>
              <a:schemeClr val="bg1"/>
            </a:bgClr>
          </a:patt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Rectangle 15"/>
              <p:cNvSpPr/>
              <p:nvPr/>
            </p:nvSpPr>
            <p:spPr>
              <a:xfrm>
                <a:off x="304800" y="4838433"/>
                <a:ext cx="3864584" cy="1703480"/>
              </a:xfrm>
              <a:prstGeom prst="rect">
                <a:avLst/>
              </a:prstGeom>
              <a:ln w="28575">
                <a:solidFill>
                  <a:srgbClr val="111111"/>
                </a:solidFill>
              </a:ln>
            </p:spPr>
            <p:txBody>
              <a:bodyPr wrap="none" anchor="ctr">
                <a:spAutoFit/>
              </a:bodyPr>
              <a:lstStyle/>
              <a:p>
                <a:pPr/>
                <a14:m>
                  <m:oMathPara xmlns:m="http://schemas.openxmlformats.org/officeDocument/2006/math">
                    <m:oMathParaPr>
                      <m:jc m:val="left"/>
                    </m:oMathParaPr>
                    <m:oMath xmlns:m="http://schemas.openxmlformats.org/officeDocument/2006/math">
                      <m:sSubSup>
                        <m:sSubSupPr>
                          <m:ctrlPr>
                            <a:rPr lang="en-US" sz="2800" b="1" i="1" smtClean="0">
                              <a:solidFill>
                                <a:srgbClr val="000000"/>
                              </a:solidFill>
                              <a:latin typeface="Cambria Math" panose="02040503050406030204" pitchFamily="18" charset="0"/>
                            </a:rPr>
                          </m:ctrlPr>
                        </m:sSubSupPr>
                        <m:e>
                          <m:r>
                            <a:rPr lang="en-US" sz="2800" b="1" i="1">
                              <a:solidFill>
                                <a:srgbClr val="000000"/>
                              </a:solidFill>
                              <a:latin typeface="Cambria Math"/>
                            </a:rPr>
                            <m:t>𝑩</m:t>
                          </m:r>
                        </m:e>
                        <m:sub>
                          <m:r>
                            <a:rPr lang="en-US" sz="2800" b="1" i="1">
                              <a:solidFill>
                                <a:srgbClr val="FF0000"/>
                              </a:solidFill>
                              <a:latin typeface="Cambria Math"/>
                            </a:rPr>
                            <m:t>𝒔</m:t>
                          </m:r>
                          <m:r>
                            <a:rPr lang="en-US" sz="2800" b="1" i="1" smtClean="0">
                              <a:solidFill>
                                <a:srgbClr val="FF0000"/>
                              </a:solidFill>
                              <a:latin typeface="Cambria Math"/>
                            </a:rPr>
                            <m:t>←</m:t>
                          </m:r>
                          <m:r>
                            <a:rPr lang="en-US" sz="2800" b="1" i="1" smtClean="0">
                              <a:solidFill>
                                <a:srgbClr val="FF0000"/>
                              </a:solidFill>
                              <a:latin typeface="Cambria Math"/>
                            </a:rPr>
                            <m:t>𝑼</m:t>
                          </m:r>
                          <m:r>
                            <a:rPr lang="en-US" sz="2800" b="1" i="1">
                              <a:solidFill>
                                <a:srgbClr val="FF0000"/>
                              </a:solidFill>
                              <a:latin typeface="Cambria Math"/>
                            </a:rPr>
                            <m:t>,</m:t>
                          </m:r>
                          <m:r>
                            <a:rPr lang="en-US" sz="2800" b="1" i="1">
                              <a:solidFill>
                                <a:srgbClr val="FF0000"/>
                              </a:solidFill>
                              <a:latin typeface="Cambria Math"/>
                            </a:rPr>
                            <m:t>𝒛</m:t>
                          </m:r>
                        </m:sub>
                        <m:sup>
                          <m:r>
                            <a:rPr lang="en-US" sz="2800" b="1" i="1">
                              <a:solidFill>
                                <a:srgbClr val="000000"/>
                              </a:solidFill>
                              <a:latin typeface="Cambria Math"/>
                            </a:rPr>
                            <m:t>∗</m:t>
                          </m:r>
                        </m:sup>
                      </m:sSubSup>
                      <m:d>
                        <m:dPr>
                          <m:ctrlPr>
                            <a:rPr lang="en-US" sz="2800" b="1" i="1">
                              <a:solidFill>
                                <a:srgbClr val="000000"/>
                              </a:solidFill>
                              <a:latin typeface="Cambria Math" panose="02040503050406030204" pitchFamily="18" charset="0"/>
                            </a:rPr>
                          </m:ctrlPr>
                        </m:dPr>
                        <m:e>
                          <m:r>
                            <a:rPr lang="en-US" sz="2800" b="1" i="1">
                              <a:solidFill>
                                <a:srgbClr val="000000"/>
                              </a:solidFill>
                              <a:latin typeface="Cambria Math"/>
                            </a:rPr>
                            <m:t>𝒙</m:t>
                          </m:r>
                        </m:e>
                      </m:d>
                      <m:r>
                        <a:rPr lang="en-US" sz="2800" b="1" i="1">
                          <a:solidFill>
                            <a:srgbClr val="000000"/>
                          </a:solidFill>
                          <a:latin typeface="Cambria Math" panose="02040503050406030204" pitchFamily="18" charset="0"/>
                        </a:rPr>
                        <m:t>:</m:t>
                      </m:r>
                    </m:oMath>
                  </m:oMathPara>
                </a14:m>
                <a:endParaRPr lang="en-US" sz="2800" b="1" dirty="0">
                  <a:solidFill>
                    <a:srgbClr val="000000"/>
                  </a:solidFill>
                </a:endParaRPr>
              </a:p>
              <a:p>
                <a:pPr rtl="0"/>
                <a:endParaRPr lang="en-US" sz="900" b="1" u="sng" dirty="0">
                  <a:solidFill>
                    <a:srgbClr val="000000"/>
                  </a:solidFill>
                </a:endParaRPr>
              </a:p>
              <a:p>
                <a:pPr rtl="0"/>
                <a:r>
                  <a:rPr lang="en-US" sz="2800" b="0" dirty="0">
                    <a:solidFill>
                      <a:srgbClr val="002060"/>
                    </a:solidFill>
                  </a:rPr>
                  <a:t>if</a:t>
                </a:r>
                <a:r>
                  <a:rPr lang="en-US" sz="2800" b="0" dirty="0">
                    <a:solidFill>
                      <a:srgbClr val="000000"/>
                    </a:solidFill>
                  </a:rPr>
                  <a:t> </a:t>
                </a:r>
                <a14:m>
                  <m:oMath xmlns:m="http://schemas.openxmlformats.org/officeDocument/2006/math">
                    <m:r>
                      <a:rPr lang="en-US" sz="2800" b="0" i="1" dirty="0" smtClean="0">
                        <a:solidFill>
                          <a:srgbClr val="000000"/>
                        </a:solidFill>
                        <a:latin typeface="Cambria Math"/>
                      </a:rPr>
                      <m:t>𝑔</m:t>
                    </m:r>
                    <m:r>
                      <a:rPr lang="en-US" sz="2800" b="0" i="1" dirty="0" smtClean="0">
                        <a:solidFill>
                          <a:srgbClr val="000000"/>
                        </a:solidFill>
                        <a:latin typeface="Cambria Math"/>
                      </a:rPr>
                      <m:t>(</m:t>
                    </m:r>
                    <m:r>
                      <a:rPr lang="en-US" sz="2800" b="0" i="1" dirty="0" smtClean="0">
                        <a:solidFill>
                          <a:srgbClr val="000000"/>
                        </a:solidFill>
                        <a:latin typeface="Cambria Math"/>
                      </a:rPr>
                      <m:t>𝑥</m:t>
                    </m:r>
                    <m:r>
                      <a:rPr lang="en-US" sz="2800" b="0" i="1" dirty="0" smtClean="0">
                        <a:solidFill>
                          <a:srgbClr val="000000"/>
                        </a:solidFill>
                        <a:latin typeface="Cambria Math"/>
                      </a:rPr>
                      <m:t>)=</m:t>
                    </m:r>
                    <m:r>
                      <a:rPr lang="en-US" sz="2800" b="0" i="1" dirty="0" smtClean="0">
                        <a:solidFill>
                          <a:srgbClr val="FF0000"/>
                        </a:solidFill>
                        <a:latin typeface="Cambria Math"/>
                      </a:rPr>
                      <m:t>𝑠</m:t>
                    </m:r>
                  </m:oMath>
                </a14:m>
                <a:r>
                  <a:rPr lang="en-US" sz="2800" dirty="0"/>
                  <a:t>:	</a:t>
                </a:r>
                <a:r>
                  <a:rPr lang="en-US" sz="2800" dirty="0">
                    <a:solidFill>
                      <a:srgbClr val="009900"/>
                    </a:solidFill>
                  </a:rPr>
                  <a:t>return</a:t>
                </a:r>
                <a14:m>
                  <m:oMath xmlns:m="http://schemas.openxmlformats.org/officeDocument/2006/math">
                    <m:r>
                      <a:rPr lang="en-US" sz="2800" b="0" i="0" dirty="0" smtClean="0">
                        <a:latin typeface="Cambria Math"/>
                      </a:rPr>
                      <m:t> </m:t>
                    </m:r>
                    <m:r>
                      <a:rPr lang="en-US" sz="2800" b="0" i="1" dirty="0" smtClean="0">
                        <a:solidFill>
                          <a:srgbClr val="FF0000"/>
                        </a:solidFill>
                        <a:latin typeface="Cambria Math"/>
                      </a:rPr>
                      <m:t>𝑧</m:t>
                    </m:r>
                  </m:oMath>
                </a14:m>
                <a:endParaRPr lang="en-US" sz="2800" dirty="0"/>
              </a:p>
              <a:p>
                <a:endParaRPr lang="en-US" sz="900" dirty="0"/>
              </a:p>
              <a:p>
                <a:pPr rtl="0"/>
                <a:r>
                  <a:rPr lang="en-US" sz="2800" dirty="0">
                    <a:solidFill>
                      <a:srgbClr val="002060"/>
                    </a:solidFill>
                  </a:rPr>
                  <a:t>else</a:t>
                </a:r>
                <a:r>
                  <a:rPr lang="en-US" sz="2800" dirty="0"/>
                  <a:t>:		</a:t>
                </a:r>
                <a:r>
                  <a:rPr lang="en-US" sz="2800" dirty="0">
                    <a:solidFill>
                      <a:srgbClr val="009900"/>
                    </a:solidFill>
                  </a:rPr>
                  <a:t>return</a:t>
                </a:r>
                <a:r>
                  <a:rPr lang="en-US" sz="2800" dirty="0">
                    <a:solidFill>
                      <a:srgbClr val="7030A0"/>
                    </a:solidFill>
                  </a:rPr>
                  <a:t> </a:t>
                </a:r>
                <a14:m>
                  <m:oMath xmlns:m="http://schemas.openxmlformats.org/officeDocument/2006/math">
                    <m:r>
                      <a:rPr lang="en-US" sz="2800" b="0" i="1" dirty="0" smtClean="0">
                        <a:latin typeface="Cambria Math"/>
                      </a:rPr>
                      <m:t>𝐴</m:t>
                    </m:r>
                    <m:r>
                      <a:rPr lang="en-US" sz="2800" b="0" i="1" dirty="0" smtClean="0">
                        <a:latin typeface="Cambria Math"/>
                      </a:rPr>
                      <m:t>(</m:t>
                    </m:r>
                    <m:r>
                      <a:rPr lang="en-US" sz="2800" b="0" i="1" dirty="0" smtClean="0">
                        <a:latin typeface="Cambria Math"/>
                      </a:rPr>
                      <m:t>𝑥</m:t>
                    </m:r>
                    <m:r>
                      <a:rPr lang="en-US" sz="2800" b="0" i="1" dirty="0" smtClean="0">
                        <a:latin typeface="Cambria Math"/>
                      </a:rPr>
                      <m:t>)</m:t>
                    </m:r>
                  </m:oMath>
                </a14:m>
                <a:endParaRPr lang="en-US" sz="2800" dirty="0"/>
              </a:p>
            </p:txBody>
          </p:sp>
        </mc:Choice>
        <mc:Fallback xmlns="">
          <p:sp>
            <p:nvSpPr>
              <p:cNvPr id="16" name="Rectangle 15"/>
              <p:cNvSpPr>
                <a:spLocks noRot="1" noChangeAspect="1" noMove="1" noResize="1" noEditPoints="1" noAdjustHandles="1" noChangeArrowheads="1" noChangeShapeType="1" noTextEdit="1"/>
              </p:cNvSpPr>
              <p:nvPr/>
            </p:nvSpPr>
            <p:spPr>
              <a:xfrm>
                <a:off x="304800" y="4838433"/>
                <a:ext cx="3864584" cy="1703480"/>
              </a:xfrm>
              <a:prstGeom prst="rect">
                <a:avLst/>
              </a:prstGeom>
              <a:blipFill rotWithShape="1">
                <a:blip r:embed="rId12"/>
                <a:stretch>
                  <a:fillRect l="-2817" b="-8099"/>
                </a:stretch>
              </a:blipFill>
              <a:ln w="28575">
                <a:solidFill>
                  <a:srgbClr val="11111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4077729" y="5311914"/>
                <a:ext cx="1219200" cy="707886"/>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a:rPr>
                            <m:t>≈</m:t>
                          </m:r>
                        </m:e>
                        <m:sub>
                          <m:r>
                            <a:rPr lang="en-US" sz="4000" b="0" i="1" smtClean="0">
                              <a:solidFill>
                                <a:schemeClr val="tx1"/>
                              </a:solidFill>
                              <a:latin typeface="Cambria Math"/>
                            </a:rPr>
                            <m:t>𝑐</m:t>
                          </m:r>
                        </m:sub>
                      </m:sSub>
                    </m:oMath>
                  </m:oMathPara>
                </a14:m>
                <a:endParaRPr lang="en-US" sz="4000" dirty="0">
                  <a:solidFill>
                    <a:schemeClr val="tx1"/>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4077729" y="5311914"/>
                <a:ext cx="1219200" cy="707886"/>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3866642" y="4201180"/>
                <a:ext cx="1430287" cy="523220"/>
              </a:xfrm>
              <a:prstGeom prst="rect">
                <a:avLst/>
              </a:prstGeom>
              <a:noFill/>
            </p:spPr>
            <p:txBody>
              <a:bodyPr wrap="square" rtlCol="0">
                <a:spAutoFit/>
              </a:bodyPr>
              <a:lstStyle/>
              <a:p>
                <a:pPr algn="ctr"/>
                <a:r>
                  <a:rPr lang="en-US" sz="2400" dirty="0"/>
                  <a:t>using </a:t>
                </a:r>
                <a14:m>
                  <m:oMath xmlns:m="http://schemas.openxmlformats.org/officeDocument/2006/math">
                    <m:r>
                      <a:rPr lang="en-US" sz="2800" b="0" i="1" smtClean="0">
                        <a:latin typeface="Cambria Math"/>
                      </a:rPr>
                      <m:t>𝑔</m:t>
                    </m:r>
                  </m:oMath>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3866642" y="4201180"/>
                <a:ext cx="1430287" cy="523220"/>
              </a:xfrm>
              <a:prstGeom prst="rect">
                <a:avLst/>
              </a:prstGeom>
              <a:blipFill rotWithShape="1">
                <a:blip r:embed="rId9"/>
                <a:stretch>
                  <a:fillRect l="-426" b="-23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1828800" y="3886200"/>
                <a:ext cx="1219200" cy="707886"/>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a:rPr>
                            <m:t>≈</m:t>
                          </m:r>
                        </m:e>
                        <m:sub>
                          <m:r>
                            <a:rPr lang="en-US" sz="4000" b="0" i="1" smtClean="0">
                              <a:solidFill>
                                <a:schemeClr val="tx1"/>
                              </a:solidFill>
                              <a:latin typeface="Cambria Math"/>
                            </a:rPr>
                            <m:t>𝑐</m:t>
                          </m:r>
                        </m:sub>
                      </m:sSub>
                    </m:oMath>
                  </m:oMathPara>
                </a14:m>
                <a:endParaRPr lang="en-US" sz="4000" dirty="0">
                  <a:solidFill>
                    <a:schemeClr val="tx1"/>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1828800" y="3886200"/>
                <a:ext cx="1219200" cy="707886"/>
              </a:xfrm>
              <a:prstGeom prst="rect">
                <a:avLst/>
              </a:prstGeom>
              <a:blipFill rotWithShape="1">
                <a:blip r:embed="rId10"/>
                <a:stretch>
                  <a:fillRect/>
                </a:stretch>
              </a:blipFill>
            </p:spPr>
            <p:txBody>
              <a:bodyPr/>
              <a:lstStyle/>
              <a:p>
                <a:r>
                  <a:rPr lang="en-US">
                    <a:noFill/>
                  </a:rPr>
                  <a:t> </a:t>
                </a:r>
              </a:p>
            </p:txBody>
          </p:sp>
        </mc:Fallback>
      </mc:AlternateContent>
      <p:sp>
        <p:nvSpPr>
          <p:cNvPr id="26" name="TextBox 25"/>
          <p:cNvSpPr txBox="1"/>
          <p:nvPr/>
        </p:nvSpPr>
        <p:spPr>
          <a:xfrm>
            <a:off x="457200" y="4055477"/>
            <a:ext cx="1447800" cy="461665"/>
          </a:xfrm>
          <a:prstGeom prst="rect">
            <a:avLst/>
          </a:prstGeom>
          <a:noFill/>
        </p:spPr>
        <p:txBody>
          <a:bodyPr wrap="square" rtlCol="0">
            <a:spAutoFit/>
          </a:bodyPr>
          <a:lstStyle/>
          <a:p>
            <a:r>
              <a:rPr lang="en-US" sz="2400" dirty="0"/>
              <a:t>using  IO</a:t>
            </a:r>
          </a:p>
        </p:txBody>
      </p:sp>
    </p:spTree>
    <p:extLst>
      <p:ext uri="{BB962C8B-B14F-4D97-AF65-F5344CB8AC3E}">
        <p14:creationId xmlns:p14="http://schemas.microsoft.com/office/powerpoint/2010/main" val="108233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5" grpId="0" animBg="1"/>
      <p:bldP spid="16" grpId="0" animBg="1"/>
      <p:bldP spid="23" grpId="0"/>
      <p:bldP spid="24" grpId="0"/>
      <p:bldP spid="25" grpId="0"/>
      <p:bldP spid="2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cap="none" dirty="0">
                <a:solidFill>
                  <a:schemeClr val="tx1"/>
                </a:solidFill>
                <a:latin typeface="Cambria" panose="02040503050406030204" pitchFamily="18" charset="0"/>
              </a:rPr>
              <a:t>Step 1 - Proof</a:t>
            </a:r>
            <a:endParaRPr lang="en-US" dirty="0"/>
          </a:p>
        </p:txBody>
      </p:sp>
      <p:sp>
        <p:nvSpPr>
          <p:cNvPr id="13" name="Rectangle 12"/>
          <p:cNvSpPr/>
          <p:nvPr/>
        </p:nvSpPr>
        <p:spPr>
          <a:xfrm>
            <a:off x="4953000" y="2057400"/>
            <a:ext cx="3864584" cy="1680909"/>
          </a:xfrm>
          <a:prstGeom prst="rect">
            <a:avLst/>
          </a:prstGeom>
          <a:pattFill prst="wdUpDiag">
            <a:fgClr>
              <a:schemeClr val="bg1">
                <a:lumMod val="85000"/>
              </a:schemeClr>
            </a:fgClr>
            <a:bgClr>
              <a:schemeClr val="bg1"/>
            </a:bgClr>
          </a:patt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Rectangle 13"/>
              <p:cNvSpPr/>
              <p:nvPr/>
            </p:nvSpPr>
            <p:spPr>
              <a:xfrm>
                <a:off x="4944216" y="2045133"/>
                <a:ext cx="3882153" cy="1696426"/>
              </a:xfrm>
              <a:prstGeom prst="rect">
                <a:avLst/>
              </a:prstGeom>
              <a:ln w="28575">
                <a:solidFill>
                  <a:srgbClr val="111111"/>
                </a:solidFill>
              </a:ln>
            </p:spPr>
            <p:txBody>
              <a:bodyPr wrap="none" anchor="ctr">
                <a:spAutoFit/>
              </a:bodyPr>
              <a:lstStyle/>
              <a:p>
                <a:pPr algn="ctr"/>
                <a14:m>
                  <m:oMathPara xmlns:m="http://schemas.openxmlformats.org/officeDocument/2006/math">
                    <m:oMathParaPr>
                      <m:jc m:val="left"/>
                    </m:oMathParaPr>
                    <m:oMath xmlns:m="http://schemas.openxmlformats.org/officeDocument/2006/math">
                      <m:sSubSup>
                        <m:sSubSupPr>
                          <m:ctrlPr>
                            <a:rPr lang="en-US" sz="2800" b="1" i="1" smtClean="0">
                              <a:solidFill>
                                <a:srgbClr val="000000"/>
                              </a:solidFill>
                              <a:latin typeface="Cambria Math" panose="02040503050406030204" pitchFamily="18" charset="0"/>
                            </a:rPr>
                          </m:ctrlPr>
                        </m:sSubSupPr>
                        <m:e>
                          <m:r>
                            <a:rPr lang="en-US" sz="2800" b="1" i="1" smtClean="0">
                              <a:solidFill>
                                <a:srgbClr val="000000"/>
                              </a:solidFill>
                              <a:latin typeface="Cambria Math"/>
                            </a:rPr>
                            <m:t>𝑺</m:t>
                          </m:r>
                        </m:e>
                        <m:sub>
                          <m:r>
                            <a:rPr lang="en-US" sz="2800" b="1" i="1" smtClean="0">
                              <a:solidFill>
                                <a:srgbClr val="FF0000"/>
                              </a:solidFill>
                              <a:latin typeface="Cambria Math"/>
                            </a:rPr>
                            <m:t>𝒌</m:t>
                          </m:r>
                          <m:r>
                            <a:rPr lang="en-US" sz="2800" b="1" i="1" smtClean="0">
                              <a:solidFill>
                                <a:srgbClr val="FF0000"/>
                              </a:solidFill>
                              <a:latin typeface="Cambria Math"/>
                            </a:rPr>
                            <m:t>,</m:t>
                          </m:r>
                          <m:r>
                            <a:rPr lang="en-US" sz="2800" b="1" i="1" smtClean="0">
                              <a:solidFill>
                                <a:srgbClr val="FF0000"/>
                              </a:solidFill>
                              <a:latin typeface="Cambria Math"/>
                            </a:rPr>
                            <m:t>𝒓</m:t>
                          </m:r>
                        </m:sub>
                        <m:sup>
                          <m:r>
                            <a:rPr lang="en-US" sz="2800" b="1" i="1" smtClean="0">
                              <a:solidFill>
                                <a:srgbClr val="000000"/>
                              </a:solidFill>
                              <a:latin typeface="Cambria Math"/>
                            </a:rPr>
                            <m:t>′</m:t>
                          </m:r>
                        </m:sup>
                      </m:sSubSup>
                      <m:d>
                        <m:dPr>
                          <m:ctrlPr>
                            <a:rPr lang="en-US" sz="2800" b="1" i="1">
                              <a:solidFill>
                                <a:srgbClr val="000000"/>
                              </a:solidFill>
                              <a:latin typeface="Cambria Math" panose="02040503050406030204" pitchFamily="18" charset="0"/>
                            </a:rPr>
                          </m:ctrlPr>
                        </m:dPr>
                        <m:e>
                          <m:r>
                            <a:rPr lang="en-US" sz="2800" b="1" i="1">
                              <a:solidFill>
                                <a:srgbClr val="000000"/>
                              </a:solidFill>
                              <a:latin typeface="Cambria Math"/>
                            </a:rPr>
                            <m:t>𝒊</m:t>
                          </m:r>
                          <m:r>
                            <a:rPr lang="en-US" sz="2800" b="1" i="1">
                              <a:solidFill>
                                <a:srgbClr val="000000"/>
                              </a:solidFill>
                              <a:latin typeface="Cambria Math"/>
                            </a:rPr>
                            <m:t>,</m:t>
                          </m:r>
                          <m:r>
                            <a:rPr lang="en-US" sz="2800" b="1" i="1">
                              <a:solidFill>
                                <a:srgbClr val="000000"/>
                              </a:solidFill>
                              <a:latin typeface="Cambria Math"/>
                            </a:rPr>
                            <m:t>𝝈</m:t>
                          </m:r>
                        </m:e>
                      </m:d>
                      <m:r>
                        <a:rPr lang="en-US" sz="2800" b="1" i="1" smtClean="0">
                          <a:solidFill>
                            <a:srgbClr val="000000"/>
                          </a:solidFill>
                          <a:latin typeface="Cambria Math"/>
                        </a:rPr>
                        <m:t>:</m:t>
                      </m:r>
                    </m:oMath>
                  </m:oMathPara>
                </a14:m>
                <a:endParaRPr lang="en-US" sz="2800" dirty="0"/>
              </a:p>
              <a:p>
                <a:pPr rtl="0"/>
                <a:endParaRPr lang="en-US" sz="900" b="1" u="sng" dirty="0">
                  <a:solidFill>
                    <a:srgbClr val="000000"/>
                  </a:solidFill>
                </a:endParaRPr>
              </a:p>
              <a:p>
                <a:pPr rtl="0"/>
                <a:r>
                  <a:rPr lang="en-US" sz="2800" b="0" dirty="0">
                    <a:solidFill>
                      <a:srgbClr val="002060"/>
                    </a:solidFill>
                  </a:rPr>
                  <a:t>if</a:t>
                </a:r>
                <a:r>
                  <a:rPr lang="en-US" sz="2800" b="0" dirty="0">
                    <a:solidFill>
                      <a:srgbClr val="000000"/>
                    </a:solidFill>
                  </a:rPr>
                  <a:t> </a:t>
                </a:r>
                <a14:m>
                  <m:oMath xmlns:m="http://schemas.openxmlformats.org/officeDocument/2006/math">
                    <m:r>
                      <a:rPr lang="en-US" sz="2800" b="0" i="1" dirty="0" smtClean="0">
                        <a:solidFill>
                          <a:srgbClr val="000000"/>
                        </a:solidFill>
                        <a:latin typeface="Cambria Math"/>
                      </a:rPr>
                      <m:t>𝑖</m:t>
                    </m:r>
                    <m:r>
                      <a:rPr lang="en-US" sz="2800" i="1" dirty="0" smtClean="0">
                        <a:solidFill>
                          <a:srgbClr val="000000"/>
                        </a:solidFill>
                        <a:latin typeface="Cambria Math"/>
                      </a:rPr>
                      <m:t>=</m:t>
                    </m:r>
                    <m:r>
                      <a:rPr lang="en-US" sz="2800" b="0" i="1" dirty="0" smtClean="0">
                        <a:solidFill>
                          <a:srgbClr val="FF0000"/>
                        </a:solidFill>
                        <a:latin typeface="Cambria Math"/>
                      </a:rPr>
                      <m:t>𝑟</m:t>
                    </m:r>
                  </m:oMath>
                </a14:m>
                <a:r>
                  <a:rPr lang="en-US" sz="2800" dirty="0"/>
                  <a:t>:   </a:t>
                </a:r>
                <a:r>
                  <a:rPr lang="en-US" sz="2800" dirty="0">
                    <a:solidFill>
                      <a:srgbClr val="009900"/>
                    </a:solidFill>
                  </a:rPr>
                  <a:t>return </a:t>
                </a:r>
                <a14:m>
                  <m:oMath xmlns:m="http://schemas.openxmlformats.org/officeDocument/2006/math">
                    <m:r>
                      <a:rPr lang="en-US" sz="2800" b="0" i="1" dirty="0" smtClean="0">
                        <a:solidFill>
                          <a:srgbClr val="FF0000"/>
                        </a:solidFill>
                        <a:latin typeface="Cambria Math"/>
                      </a:rPr>
                      <m:t>⊥</m:t>
                    </m:r>
                  </m:oMath>
                </a14:m>
                <a:endParaRPr lang="en-US" sz="2800" dirty="0"/>
              </a:p>
              <a:p>
                <a:endParaRPr lang="en-US" sz="900" dirty="0"/>
              </a:p>
              <a:p>
                <a:r>
                  <a:rPr lang="en-US" sz="2800" dirty="0">
                    <a:solidFill>
                      <a:srgbClr val="002060"/>
                    </a:solidFill>
                  </a:rPr>
                  <a:t>else</a:t>
                </a:r>
                <a:r>
                  <a:rPr lang="en-US" sz="2800" dirty="0"/>
                  <a:t>:	     </a:t>
                </a:r>
                <a:r>
                  <a:rPr lang="en-US" sz="2800" dirty="0">
                    <a:solidFill>
                      <a:srgbClr val="009900"/>
                    </a:solidFill>
                  </a:rPr>
                  <a:t>return </a:t>
                </a:r>
                <a14:m>
                  <m:oMath xmlns:m="http://schemas.openxmlformats.org/officeDocument/2006/math">
                    <m:sSub>
                      <m:sSubPr>
                        <m:ctrlPr>
                          <a:rPr lang="en-US" sz="2800" b="1" i="1">
                            <a:solidFill>
                              <a:srgbClr val="000000"/>
                            </a:solidFill>
                            <a:latin typeface="Cambria Math" panose="02040503050406030204" pitchFamily="18" charset="0"/>
                          </a:rPr>
                        </m:ctrlPr>
                      </m:sSubPr>
                      <m:e>
                        <m:r>
                          <a:rPr lang="en-US" sz="2800" b="1" i="1">
                            <a:solidFill>
                              <a:srgbClr val="000000"/>
                            </a:solidFill>
                            <a:latin typeface="Cambria Math"/>
                          </a:rPr>
                          <m:t>𝑺</m:t>
                        </m:r>
                      </m:e>
                      <m:sub>
                        <m:r>
                          <a:rPr lang="en-US" sz="2800" b="1" i="1">
                            <a:solidFill>
                              <a:srgbClr val="FF0000"/>
                            </a:solidFill>
                            <a:latin typeface="Cambria Math"/>
                          </a:rPr>
                          <m:t>𝒌</m:t>
                        </m:r>
                      </m:sub>
                    </m:sSub>
                    <m:r>
                      <a:rPr lang="en-US" sz="2800" b="1" i="1">
                        <a:solidFill>
                          <a:srgbClr val="000000"/>
                        </a:solidFill>
                        <a:latin typeface="Cambria Math"/>
                      </a:rPr>
                      <m:t>(</m:t>
                    </m:r>
                    <m:r>
                      <a:rPr lang="en-US" sz="2800" b="1" i="1">
                        <a:solidFill>
                          <a:srgbClr val="000000"/>
                        </a:solidFill>
                        <a:latin typeface="Cambria Math"/>
                      </a:rPr>
                      <m:t>𝒊</m:t>
                    </m:r>
                    <m:r>
                      <a:rPr lang="en-US" sz="2800" b="1" i="1">
                        <a:solidFill>
                          <a:srgbClr val="000000"/>
                        </a:solidFill>
                        <a:latin typeface="Cambria Math"/>
                      </a:rPr>
                      <m:t>,</m:t>
                    </m:r>
                    <m:r>
                      <a:rPr lang="en-US" sz="2800" b="1" i="1">
                        <a:solidFill>
                          <a:srgbClr val="000000"/>
                        </a:solidFill>
                        <a:latin typeface="Cambria Math"/>
                      </a:rPr>
                      <m:t>𝝈</m:t>
                    </m:r>
                    <m:r>
                      <a:rPr lang="en-US" sz="2800" b="1" i="1">
                        <a:solidFill>
                          <a:srgbClr val="000000"/>
                        </a:solidFill>
                        <a:latin typeface="Cambria Math"/>
                      </a:rPr>
                      <m:t>)</m:t>
                    </m:r>
                  </m:oMath>
                </a14:m>
                <a:endParaRPr lang="en-US" sz="2800" dirty="0"/>
              </a:p>
            </p:txBody>
          </p:sp>
        </mc:Choice>
        <mc:Fallback xmlns="">
          <p:sp>
            <p:nvSpPr>
              <p:cNvPr id="14" name="Rectangle 13"/>
              <p:cNvSpPr>
                <a:spLocks noRot="1" noChangeAspect="1" noMove="1" noResize="1" noEditPoints="1" noAdjustHandles="1" noChangeArrowheads="1" noChangeShapeType="1" noTextEdit="1"/>
              </p:cNvSpPr>
              <p:nvPr/>
            </p:nvSpPr>
            <p:spPr>
              <a:xfrm>
                <a:off x="4944216" y="2045133"/>
                <a:ext cx="3882153" cy="1696426"/>
              </a:xfrm>
              <a:prstGeom prst="rect">
                <a:avLst/>
              </a:prstGeom>
              <a:blipFill rotWithShape="1">
                <a:blip r:embed="rId9"/>
                <a:stretch>
                  <a:fillRect l="-2804" b="-8451"/>
                </a:stretch>
              </a:blipFill>
              <a:ln w="28575">
                <a:solidFill>
                  <a:srgbClr val="111111"/>
                </a:solidFill>
              </a:ln>
            </p:spPr>
            <p:txBody>
              <a:bodyPr/>
              <a:lstStyle/>
              <a:p>
                <a:r>
                  <a:rPr lang="en-US">
                    <a:noFill/>
                  </a:rPr>
                  <a:t> </a:t>
                </a:r>
              </a:p>
            </p:txBody>
          </p:sp>
        </mc:Fallback>
      </mc:AlternateContent>
      <p:sp>
        <p:nvSpPr>
          <p:cNvPr id="21" name="Rectangle 20"/>
          <p:cNvSpPr/>
          <p:nvPr/>
        </p:nvSpPr>
        <p:spPr>
          <a:xfrm>
            <a:off x="304800" y="2052889"/>
            <a:ext cx="3864584" cy="1680909"/>
          </a:xfrm>
          <a:prstGeom prst="rect">
            <a:avLst/>
          </a:prstGeom>
          <a:pattFill prst="wd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p:cNvSpPr/>
              <p:nvPr/>
            </p:nvSpPr>
            <p:spPr>
              <a:xfrm>
                <a:off x="304800" y="2052890"/>
                <a:ext cx="3864584" cy="168090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14:m>
                  <m:oMathPara xmlns:m="http://schemas.openxmlformats.org/officeDocument/2006/math">
                    <m:oMathParaPr>
                      <m:jc m:val="left"/>
                    </m:oMathParaPr>
                    <m:oMath xmlns:m="http://schemas.openxmlformats.org/officeDocument/2006/math">
                      <m:sSub>
                        <m:sSubPr>
                          <m:ctrlPr>
                            <a:rPr lang="en-US" sz="2800" b="1" i="1" smtClean="0">
                              <a:solidFill>
                                <a:srgbClr val="000000"/>
                              </a:solidFill>
                              <a:latin typeface="Cambria Math" panose="02040503050406030204" pitchFamily="18" charset="0"/>
                            </a:rPr>
                          </m:ctrlPr>
                        </m:sSubPr>
                        <m:e>
                          <m:r>
                            <a:rPr lang="en-US" sz="2800" b="1" i="1" smtClean="0">
                              <a:solidFill>
                                <a:srgbClr val="000000"/>
                              </a:solidFill>
                              <a:latin typeface="Cambria Math"/>
                            </a:rPr>
                            <m:t>𝑺</m:t>
                          </m:r>
                        </m:e>
                        <m:sub>
                          <m:r>
                            <a:rPr lang="en-US" sz="2800" b="1" i="1" smtClean="0">
                              <a:solidFill>
                                <a:srgbClr val="FF0000"/>
                              </a:solidFill>
                              <a:latin typeface="Cambria Math"/>
                            </a:rPr>
                            <m:t>𝒌</m:t>
                          </m:r>
                        </m:sub>
                      </m:sSub>
                      <m:r>
                        <a:rPr lang="en-US" sz="2800" b="1" i="1" smtClean="0">
                          <a:solidFill>
                            <a:srgbClr val="000000"/>
                          </a:solidFill>
                          <a:latin typeface="Cambria Math"/>
                        </a:rPr>
                        <m:t>(</m:t>
                      </m:r>
                      <m:r>
                        <a:rPr lang="en-US" sz="2800" b="1" i="1" smtClean="0">
                          <a:solidFill>
                            <a:srgbClr val="000000"/>
                          </a:solidFill>
                          <a:latin typeface="Cambria Math"/>
                        </a:rPr>
                        <m:t>𝒊</m:t>
                      </m:r>
                      <m:r>
                        <a:rPr lang="en-US" sz="2800" b="1" i="1" smtClean="0">
                          <a:solidFill>
                            <a:srgbClr val="000000"/>
                          </a:solidFill>
                          <a:latin typeface="Cambria Math"/>
                        </a:rPr>
                        <m:t>,</m:t>
                      </m:r>
                      <m:r>
                        <a:rPr lang="en-US" sz="2800" b="1" i="1" smtClean="0">
                          <a:solidFill>
                            <a:srgbClr val="000000"/>
                          </a:solidFill>
                          <a:latin typeface="Cambria Math"/>
                        </a:rPr>
                        <m:t>𝝈</m:t>
                      </m:r>
                      <m:r>
                        <a:rPr lang="en-US" sz="2800" b="1" i="1" smtClean="0">
                          <a:solidFill>
                            <a:srgbClr val="000000"/>
                          </a:solidFill>
                          <a:latin typeface="Cambria Math"/>
                        </a:rPr>
                        <m:t>)</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304800" y="2052890"/>
                <a:ext cx="3864584" cy="1680909"/>
              </a:xfrm>
              <a:prstGeom prst="rect">
                <a:avLst/>
              </a:prstGeom>
              <a:blipFill rotWithShape="1">
                <a:blip r:embed="rId4"/>
                <a:stretch>
                  <a:fillRect/>
                </a:stretch>
              </a:blipFill>
              <a:ln w="57150">
                <a:solidFill>
                  <a:schemeClr val="tx1"/>
                </a:solidFill>
              </a:ln>
            </p:spPr>
            <p:txBody>
              <a:bodyPr/>
              <a:lstStyle/>
              <a:p>
                <a:r>
                  <a:rPr lang="en-US">
                    <a:noFill/>
                  </a:rPr>
                  <a:t> </a:t>
                </a:r>
              </a:p>
            </p:txBody>
          </p:sp>
        </mc:Fallback>
      </mc:AlternateContent>
      <p:sp>
        <p:nvSpPr>
          <p:cNvPr id="19" name="Oval 18"/>
          <p:cNvSpPr/>
          <p:nvPr/>
        </p:nvSpPr>
        <p:spPr>
          <a:xfrm>
            <a:off x="492909" y="5706909"/>
            <a:ext cx="297554" cy="2975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7" name="Straight Connector 26"/>
          <p:cNvCxnSpPr/>
          <p:nvPr/>
        </p:nvCxnSpPr>
        <p:spPr>
          <a:xfrm flipH="1">
            <a:off x="790463" y="5855686"/>
            <a:ext cx="69305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355316" y="5706909"/>
            <a:ext cx="297554" cy="297554"/>
          </a:xfrm>
          <a:prstGeom prst="ellipse">
            <a:avLst/>
          </a:prstGeom>
          <a:pattFill prst="pct40">
            <a:fgClr>
              <a:srgbClr val="00B05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Connector 28"/>
          <p:cNvCxnSpPr/>
          <p:nvPr/>
        </p:nvCxnSpPr>
        <p:spPr>
          <a:xfrm flipH="1">
            <a:off x="7650263" y="5855686"/>
            <a:ext cx="705053"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442075" y="5706909"/>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1" name="Straight Connector 30"/>
          <p:cNvCxnSpPr>
            <a:endCxn id="33" idx="6"/>
          </p:cNvCxnSpPr>
          <p:nvPr/>
        </p:nvCxnSpPr>
        <p:spPr>
          <a:xfrm flipH="1" flipV="1">
            <a:off x="3409747" y="5855686"/>
            <a:ext cx="1032328" cy="907"/>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057400" y="5481243"/>
            <a:ext cx="555865" cy="523220"/>
          </a:xfrm>
          <a:prstGeom prst="rect">
            <a:avLst/>
          </a:prstGeom>
          <a:noFill/>
        </p:spPr>
        <p:txBody>
          <a:bodyPr wrap="square" rtlCol="0">
            <a:spAutoFit/>
          </a:bodyPr>
          <a:lstStyle/>
          <a:p>
            <a:r>
              <a:rPr lang="en-US" sz="2800" dirty="0"/>
              <a:t>…</a:t>
            </a:r>
          </a:p>
        </p:txBody>
      </p:sp>
      <p:sp>
        <p:nvSpPr>
          <p:cNvPr id="33" name="Oval 32"/>
          <p:cNvSpPr/>
          <p:nvPr/>
        </p:nvSpPr>
        <p:spPr>
          <a:xfrm>
            <a:off x="3112193" y="5706909"/>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4" name="Straight Connector 33"/>
          <p:cNvCxnSpPr/>
          <p:nvPr/>
        </p:nvCxnSpPr>
        <p:spPr>
          <a:xfrm flipH="1" flipV="1">
            <a:off x="2765665" y="5854780"/>
            <a:ext cx="346528" cy="181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822470" y="5706909"/>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6" name="Straight Connector 35"/>
          <p:cNvCxnSpPr>
            <a:stCxn id="35" idx="2"/>
          </p:cNvCxnSpPr>
          <p:nvPr/>
        </p:nvCxnSpPr>
        <p:spPr>
          <a:xfrm flipH="1">
            <a:off x="4739629" y="5855686"/>
            <a:ext cx="1082841"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120025" y="5863846"/>
            <a:ext cx="368992"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759335" y="5476498"/>
            <a:ext cx="555865"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39" name="TextBox 38"/>
              <p:cNvSpPr txBox="1"/>
              <p:nvPr/>
            </p:nvSpPr>
            <p:spPr>
              <a:xfrm>
                <a:off x="8019225" y="6086100"/>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𝑁</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𝑁</m:t>
                          </m:r>
                        </m:sub>
                      </m:sSub>
                      <m:r>
                        <a:rPr lang="en-US" sz="2400" b="0" i="1" smtClean="0">
                          <a:latin typeface="Cambria Math"/>
                        </a:rPr>
                        <m:t>)</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8019225" y="6086100"/>
                <a:ext cx="969736" cy="461665"/>
              </a:xfrm>
              <a:prstGeom prst="rect">
                <a:avLst/>
              </a:prstGeom>
              <a:blipFill rotWithShape="1">
                <a:blip r:embed="rId5"/>
                <a:stretch>
                  <a:fillRect l="-5000" r="-21250"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56818" y="6086100"/>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156818" y="6086100"/>
                <a:ext cx="969736" cy="461665"/>
              </a:xfrm>
              <a:prstGeom prst="rect">
                <a:avLst/>
              </a:prstGeom>
              <a:blipFill rotWithShape="1">
                <a:blip r:embed="rId6"/>
                <a:stretch>
                  <a:fillRect l="-5660" r="-9434" b="-19737"/>
                </a:stretch>
              </a:blipFill>
            </p:spPr>
            <p:txBody>
              <a:bodyPr/>
              <a:lstStyle/>
              <a:p>
                <a:r>
                  <a:rPr lang="en-US">
                    <a:noFill/>
                  </a:rPr>
                  <a:t> </a:t>
                </a:r>
              </a:p>
            </p:txBody>
          </p:sp>
        </mc:Fallback>
      </mc:AlternateContent>
      <p:sp>
        <p:nvSpPr>
          <p:cNvPr id="41" name="Oval 40"/>
          <p:cNvSpPr/>
          <p:nvPr/>
        </p:nvSpPr>
        <p:spPr>
          <a:xfrm>
            <a:off x="492909" y="4419600"/>
            <a:ext cx="297554" cy="2975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2" name="Straight Connector 41"/>
          <p:cNvCxnSpPr/>
          <p:nvPr/>
        </p:nvCxnSpPr>
        <p:spPr>
          <a:xfrm flipH="1">
            <a:off x="790463" y="4568377"/>
            <a:ext cx="69305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8350898" y="4419600"/>
            <a:ext cx="297554" cy="297554"/>
          </a:xfrm>
          <a:prstGeom prst="ellipse">
            <a:avLst/>
          </a:prstGeom>
          <a:pattFill prst="pct40">
            <a:fgClr>
              <a:srgbClr val="00B05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4" name="Straight Connector 43"/>
          <p:cNvCxnSpPr/>
          <p:nvPr/>
        </p:nvCxnSpPr>
        <p:spPr>
          <a:xfrm flipH="1">
            <a:off x="7645845" y="4568377"/>
            <a:ext cx="705053"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4442075" y="4419600"/>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TextBox 45"/>
          <p:cNvSpPr txBox="1"/>
          <p:nvPr/>
        </p:nvSpPr>
        <p:spPr>
          <a:xfrm>
            <a:off x="2057400" y="4348145"/>
            <a:ext cx="555865" cy="523220"/>
          </a:xfrm>
          <a:prstGeom prst="rect">
            <a:avLst/>
          </a:prstGeom>
          <a:noFill/>
        </p:spPr>
        <p:txBody>
          <a:bodyPr wrap="square" rtlCol="0">
            <a:spAutoFit/>
          </a:bodyPr>
          <a:lstStyle/>
          <a:p>
            <a:r>
              <a:rPr lang="en-US" sz="2800" dirty="0"/>
              <a:t>…</a:t>
            </a:r>
          </a:p>
        </p:txBody>
      </p:sp>
      <p:sp>
        <p:nvSpPr>
          <p:cNvPr id="47" name="Oval 46"/>
          <p:cNvSpPr/>
          <p:nvPr/>
        </p:nvSpPr>
        <p:spPr>
          <a:xfrm>
            <a:off x="3112193" y="4419600"/>
            <a:ext cx="297554" cy="2975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8" name="Straight Connector 47"/>
          <p:cNvCxnSpPr/>
          <p:nvPr/>
        </p:nvCxnSpPr>
        <p:spPr>
          <a:xfrm flipH="1" flipV="1">
            <a:off x="2765665" y="4567471"/>
            <a:ext cx="346528" cy="181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5822470" y="4419600"/>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0" name="Straight Connector 49"/>
          <p:cNvCxnSpPr>
            <a:stCxn id="49" idx="2"/>
          </p:cNvCxnSpPr>
          <p:nvPr/>
        </p:nvCxnSpPr>
        <p:spPr>
          <a:xfrm flipH="1">
            <a:off x="4739629" y="4568377"/>
            <a:ext cx="1082841"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6120025" y="4576537"/>
            <a:ext cx="368992"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759335" y="4343400"/>
            <a:ext cx="555865" cy="523220"/>
          </a:xfrm>
          <a:prstGeom prst="rect">
            <a:avLst/>
          </a:prstGeom>
          <a:noFill/>
        </p:spPr>
        <p:txBody>
          <a:bodyPr wrap="square" rtlCol="0">
            <a:spAutoFit/>
          </a:bodyPr>
          <a:lstStyle/>
          <a:p>
            <a:r>
              <a:rPr lang="en-US" sz="2800" dirty="0"/>
              <a:t>…</a:t>
            </a:r>
          </a:p>
        </p:txBody>
      </p:sp>
      <p:sp>
        <p:nvSpPr>
          <p:cNvPr id="53" name="TextBox 52"/>
          <p:cNvSpPr txBox="1"/>
          <p:nvPr/>
        </p:nvSpPr>
        <p:spPr>
          <a:xfrm>
            <a:off x="894904" y="4948535"/>
            <a:ext cx="5734496" cy="461665"/>
          </a:xfrm>
          <a:prstGeom prst="rect">
            <a:avLst/>
          </a:prstGeom>
          <a:noFill/>
        </p:spPr>
        <p:txBody>
          <a:bodyPr wrap="square" rtlCol="0">
            <a:spAutoFit/>
          </a:bodyPr>
          <a:lstStyle/>
          <a:p>
            <a:r>
              <a:rPr lang="en-US" sz="2400" b="1" dirty="0">
                <a:solidFill>
                  <a:srgbClr val="7030A0"/>
                </a:solidFill>
              </a:rPr>
              <a:t>Step 1: </a:t>
            </a:r>
            <a:r>
              <a:rPr lang="en-US" sz="2400" dirty="0">
                <a:solidFill>
                  <a:srgbClr val="7030A0"/>
                </a:solidFill>
              </a:rPr>
              <a:t>remove a random edge </a:t>
            </a:r>
          </a:p>
        </p:txBody>
      </p:sp>
      <mc:AlternateContent xmlns:mc="http://schemas.openxmlformats.org/markup-compatibility/2006" xmlns:a14="http://schemas.microsoft.com/office/drawing/2010/main">
        <mc:Choice Requires="a14">
          <p:sp>
            <p:nvSpPr>
              <p:cNvPr id="54" name="TextBox 53"/>
              <p:cNvSpPr txBox="1"/>
              <p:nvPr/>
            </p:nvSpPr>
            <p:spPr>
              <a:xfrm>
                <a:off x="2780271" y="6086099"/>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𝑟</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𝑟</m:t>
                          </m:r>
                        </m:sub>
                      </m:sSub>
                      <m:r>
                        <a:rPr lang="en-US" sz="2400" b="0" i="1" smtClean="0">
                          <a:latin typeface="Cambria Math"/>
                        </a:rPr>
                        <m:t>)</m:t>
                      </m:r>
                    </m:oMath>
                  </m:oMathPara>
                </a14:m>
                <a:endParaRPr lang="en-US" sz="2400" dirty="0"/>
              </a:p>
            </p:txBody>
          </p:sp>
        </mc:Choice>
        <mc:Fallback xmlns="">
          <p:sp>
            <p:nvSpPr>
              <p:cNvPr id="54" name="TextBox 53"/>
              <p:cNvSpPr txBox="1">
                <a:spLocks noRot="1" noChangeAspect="1" noMove="1" noResize="1" noEditPoints="1" noAdjustHandles="1" noChangeArrowheads="1" noChangeShapeType="1" noTextEdit="1"/>
              </p:cNvSpPr>
              <p:nvPr/>
            </p:nvSpPr>
            <p:spPr>
              <a:xfrm>
                <a:off x="2780271" y="6086099"/>
                <a:ext cx="969736" cy="461665"/>
              </a:xfrm>
              <a:prstGeom prst="rect">
                <a:avLst/>
              </a:prstGeom>
              <a:blipFill rotWithShape="1">
                <a:blip r:embed="rId7"/>
                <a:stretch>
                  <a:fillRect l="-5031" r="-8805"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4077729" y="2492514"/>
                <a:ext cx="1219200" cy="707886"/>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a:rPr>
                            <m:t>≈</m:t>
                          </m:r>
                        </m:e>
                        <m:sub>
                          <m:r>
                            <a:rPr lang="en-US" sz="4000" b="0" i="1" smtClean="0">
                              <a:solidFill>
                                <a:schemeClr val="tx1"/>
                              </a:solidFill>
                              <a:latin typeface="Cambria Math"/>
                            </a:rPr>
                            <m:t>𝑐</m:t>
                          </m:r>
                        </m:sub>
                      </m:sSub>
                    </m:oMath>
                  </m:oMathPara>
                </a14:m>
                <a:endParaRPr lang="en-US" sz="4000" dirty="0">
                  <a:solidFill>
                    <a:schemeClr val="tx1"/>
                  </a:solidFill>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4077729" y="2492514"/>
                <a:ext cx="1219200" cy="707886"/>
              </a:xfrm>
              <a:prstGeom prst="rect">
                <a:avLst/>
              </a:prstGeom>
              <a:blipFill rotWithShape="1">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7653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1" grpId="0" animBg="1"/>
      <p:bldP spid="22" grpId="0" animBg="1"/>
      <p:bldP spid="19" grpId="0" animBg="1"/>
      <p:bldP spid="28" grpId="0" animBg="1"/>
      <p:bldP spid="30" grpId="0" animBg="1"/>
      <p:bldP spid="32" grpId="0"/>
      <p:bldP spid="33" grpId="0" animBg="1"/>
      <p:bldP spid="35" grpId="0" animBg="1"/>
      <p:bldP spid="38" grpId="0"/>
      <p:bldP spid="39" grpId="0"/>
      <p:bldP spid="40" grpId="0"/>
      <p:bldP spid="41" grpId="0" animBg="1"/>
      <p:bldP spid="43" grpId="0" animBg="1"/>
      <p:bldP spid="45" grpId="0" animBg="1"/>
      <p:bldP spid="46" grpId="0"/>
      <p:bldP spid="47" grpId="0" animBg="1"/>
      <p:bldP spid="49" grpId="0" animBg="1"/>
      <p:bldP spid="52" grpId="0"/>
      <p:bldP spid="53" grpId="0"/>
      <p:bldP spid="54" grpId="0"/>
      <p:bldP spid="5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cap="none" dirty="0">
                <a:solidFill>
                  <a:schemeClr val="tx1"/>
                </a:solidFill>
                <a:latin typeface="Cambria" panose="02040503050406030204" pitchFamily="18" charset="0"/>
              </a:rPr>
              <a:t>Step 2 - Proof</a:t>
            </a:r>
            <a:endParaRPr lang="en-US" dirty="0"/>
          </a:p>
        </p:txBody>
      </p:sp>
      <p:sp>
        <p:nvSpPr>
          <p:cNvPr id="19" name="Oval 18"/>
          <p:cNvSpPr/>
          <p:nvPr/>
        </p:nvSpPr>
        <p:spPr>
          <a:xfrm>
            <a:off x="492909" y="4335309"/>
            <a:ext cx="297554" cy="2975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7" name="Straight Connector 26"/>
          <p:cNvCxnSpPr/>
          <p:nvPr/>
        </p:nvCxnSpPr>
        <p:spPr>
          <a:xfrm flipH="1">
            <a:off x="790463" y="4484086"/>
            <a:ext cx="69305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355316" y="4335309"/>
            <a:ext cx="297554" cy="297554"/>
          </a:xfrm>
          <a:prstGeom prst="ellipse">
            <a:avLst/>
          </a:prstGeom>
          <a:pattFill prst="pct40">
            <a:fgClr>
              <a:srgbClr val="00B05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Connector 28"/>
          <p:cNvCxnSpPr/>
          <p:nvPr/>
        </p:nvCxnSpPr>
        <p:spPr>
          <a:xfrm flipH="1">
            <a:off x="7650263" y="4484086"/>
            <a:ext cx="705053"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442075" y="4335309"/>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TextBox 31"/>
          <p:cNvSpPr txBox="1"/>
          <p:nvPr/>
        </p:nvSpPr>
        <p:spPr>
          <a:xfrm>
            <a:off x="2057400" y="4109643"/>
            <a:ext cx="555865" cy="523220"/>
          </a:xfrm>
          <a:prstGeom prst="rect">
            <a:avLst/>
          </a:prstGeom>
          <a:noFill/>
        </p:spPr>
        <p:txBody>
          <a:bodyPr wrap="square" rtlCol="0">
            <a:spAutoFit/>
          </a:bodyPr>
          <a:lstStyle/>
          <a:p>
            <a:r>
              <a:rPr lang="en-US" sz="2800" dirty="0"/>
              <a:t>…</a:t>
            </a:r>
          </a:p>
        </p:txBody>
      </p:sp>
      <p:sp>
        <p:nvSpPr>
          <p:cNvPr id="33" name="Oval 32"/>
          <p:cNvSpPr/>
          <p:nvPr/>
        </p:nvSpPr>
        <p:spPr>
          <a:xfrm>
            <a:off x="3112193" y="4335309"/>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4" name="Straight Connector 33"/>
          <p:cNvCxnSpPr/>
          <p:nvPr/>
        </p:nvCxnSpPr>
        <p:spPr>
          <a:xfrm flipH="1" flipV="1">
            <a:off x="2765665" y="4483180"/>
            <a:ext cx="346528" cy="181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822470" y="4335309"/>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6" name="Straight Connector 35"/>
          <p:cNvCxnSpPr>
            <a:stCxn id="35" idx="2"/>
          </p:cNvCxnSpPr>
          <p:nvPr/>
        </p:nvCxnSpPr>
        <p:spPr>
          <a:xfrm flipH="1">
            <a:off x="4739629" y="4484086"/>
            <a:ext cx="1082841"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120025" y="4492246"/>
            <a:ext cx="368992"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759335" y="4104898"/>
            <a:ext cx="555865"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39" name="TextBox 38"/>
              <p:cNvSpPr txBox="1"/>
              <p:nvPr/>
            </p:nvSpPr>
            <p:spPr>
              <a:xfrm>
                <a:off x="8019225" y="4714500"/>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𝑁</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𝑁</m:t>
                          </m:r>
                        </m:sub>
                      </m:sSub>
                      <m:r>
                        <a:rPr lang="en-US" sz="2400" b="0" i="1" smtClean="0">
                          <a:latin typeface="Cambria Math"/>
                        </a:rPr>
                        <m:t>)</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8019225" y="4714500"/>
                <a:ext cx="969736" cy="461665"/>
              </a:xfrm>
              <a:prstGeom prst="rect">
                <a:avLst/>
              </a:prstGeom>
              <a:blipFill rotWithShape="1">
                <a:blip r:embed="rId3"/>
                <a:stretch>
                  <a:fillRect l="-5000" r="-21250"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56818" y="4714500"/>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156818" y="4714500"/>
                <a:ext cx="969736" cy="461665"/>
              </a:xfrm>
              <a:prstGeom prst="rect">
                <a:avLst/>
              </a:prstGeom>
              <a:blipFill rotWithShape="1">
                <a:blip r:embed="rId4"/>
                <a:stretch>
                  <a:fillRect l="-5660" r="-9434" b="-19737"/>
                </a:stretch>
              </a:blipFill>
            </p:spPr>
            <p:txBody>
              <a:bodyPr/>
              <a:lstStyle/>
              <a:p>
                <a:r>
                  <a:rPr lang="en-US">
                    <a:noFill/>
                  </a:rPr>
                  <a:t> </a:t>
                </a:r>
              </a:p>
            </p:txBody>
          </p:sp>
        </mc:Fallback>
      </mc:AlternateContent>
      <p:sp>
        <p:nvSpPr>
          <p:cNvPr id="41" name="Oval 40"/>
          <p:cNvSpPr/>
          <p:nvPr/>
        </p:nvSpPr>
        <p:spPr>
          <a:xfrm>
            <a:off x="492909" y="3048000"/>
            <a:ext cx="297554" cy="2975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2" name="Straight Connector 41"/>
          <p:cNvCxnSpPr/>
          <p:nvPr/>
        </p:nvCxnSpPr>
        <p:spPr>
          <a:xfrm flipH="1">
            <a:off x="790463" y="3196777"/>
            <a:ext cx="69305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8350898" y="3048000"/>
            <a:ext cx="297554" cy="297554"/>
          </a:xfrm>
          <a:prstGeom prst="ellipse">
            <a:avLst/>
          </a:prstGeom>
          <a:pattFill prst="pct40">
            <a:fgClr>
              <a:srgbClr val="00B05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4" name="Straight Connector 43"/>
          <p:cNvCxnSpPr/>
          <p:nvPr/>
        </p:nvCxnSpPr>
        <p:spPr>
          <a:xfrm flipH="1">
            <a:off x="7645845" y="3196777"/>
            <a:ext cx="705053"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4442075" y="3048000"/>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TextBox 45"/>
          <p:cNvSpPr txBox="1"/>
          <p:nvPr/>
        </p:nvSpPr>
        <p:spPr>
          <a:xfrm>
            <a:off x="2057400" y="2976545"/>
            <a:ext cx="555865" cy="523220"/>
          </a:xfrm>
          <a:prstGeom prst="rect">
            <a:avLst/>
          </a:prstGeom>
          <a:noFill/>
        </p:spPr>
        <p:txBody>
          <a:bodyPr wrap="square" rtlCol="0">
            <a:spAutoFit/>
          </a:bodyPr>
          <a:lstStyle/>
          <a:p>
            <a:r>
              <a:rPr lang="en-US" sz="2800" dirty="0"/>
              <a:t>…</a:t>
            </a:r>
          </a:p>
        </p:txBody>
      </p:sp>
      <p:sp>
        <p:nvSpPr>
          <p:cNvPr id="47" name="Oval 46"/>
          <p:cNvSpPr/>
          <p:nvPr/>
        </p:nvSpPr>
        <p:spPr>
          <a:xfrm>
            <a:off x="3112193" y="3048000"/>
            <a:ext cx="297554" cy="2975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8" name="Straight Connector 47"/>
          <p:cNvCxnSpPr/>
          <p:nvPr/>
        </p:nvCxnSpPr>
        <p:spPr>
          <a:xfrm flipH="1" flipV="1">
            <a:off x="2765665" y="3195871"/>
            <a:ext cx="346528" cy="181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5822470" y="3048000"/>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1" name="Straight Connector 50"/>
          <p:cNvCxnSpPr/>
          <p:nvPr/>
        </p:nvCxnSpPr>
        <p:spPr>
          <a:xfrm flipH="1">
            <a:off x="6120025" y="3204937"/>
            <a:ext cx="368992"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759335" y="2971800"/>
            <a:ext cx="555865" cy="523220"/>
          </a:xfrm>
          <a:prstGeom prst="rect">
            <a:avLst/>
          </a:prstGeom>
          <a:noFill/>
        </p:spPr>
        <p:txBody>
          <a:bodyPr wrap="square" rtlCol="0">
            <a:spAutoFit/>
          </a:bodyPr>
          <a:lstStyle/>
          <a:p>
            <a:r>
              <a:rPr lang="en-US" sz="2800" dirty="0"/>
              <a:t>…</a:t>
            </a:r>
          </a:p>
        </p:txBody>
      </p:sp>
      <p:sp>
        <p:nvSpPr>
          <p:cNvPr id="53" name="TextBox 52"/>
          <p:cNvSpPr txBox="1"/>
          <p:nvPr/>
        </p:nvSpPr>
        <p:spPr>
          <a:xfrm>
            <a:off x="894904" y="3576935"/>
            <a:ext cx="6420296" cy="461665"/>
          </a:xfrm>
          <a:prstGeom prst="rect">
            <a:avLst/>
          </a:prstGeom>
          <a:noFill/>
        </p:spPr>
        <p:txBody>
          <a:bodyPr wrap="square" rtlCol="0">
            <a:spAutoFit/>
          </a:bodyPr>
          <a:lstStyle/>
          <a:p>
            <a:r>
              <a:rPr lang="en-US" sz="2400" b="1" dirty="0">
                <a:solidFill>
                  <a:srgbClr val="7030A0"/>
                </a:solidFill>
              </a:rPr>
              <a:t>Step 2: </a:t>
            </a:r>
            <a:r>
              <a:rPr lang="en-US" sz="2400" dirty="0">
                <a:solidFill>
                  <a:srgbClr val="7030A0"/>
                </a:solidFill>
              </a:rPr>
              <a:t>modify a node with in-degree 0</a:t>
            </a:r>
          </a:p>
        </p:txBody>
      </p:sp>
      <mc:AlternateContent xmlns:mc="http://schemas.openxmlformats.org/markup-compatibility/2006" xmlns:a14="http://schemas.microsoft.com/office/drawing/2010/main">
        <mc:Choice Requires="a14">
          <p:sp>
            <p:nvSpPr>
              <p:cNvPr id="54" name="TextBox 53"/>
              <p:cNvSpPr txBox="1"/>
              <p:nvPr/>
            </p:nvSpPr>
            <p:spPr>
              <a:xfrm>
                <a:off x="4114800" y="4714500"/>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𝑖</m:t>
                          </m:r>
                        </m:sub>
                      </m:sSub>
                      <m:r>
                        <a:rPr lang="en-US" sz="2400" b="0" i="1" smtClean="0">
                          <a:latin typeface="Cambria Math"/>
                        </a:rPr>
                        <m:t>)</m:t>
                      </m:r>
                    </m:oMath>
                  </m:oMathPara>
                </a14:m>
                <a:endParaRPr lang="en-US" sz="2400" dirty="0"/>
              </a:p>
            </p:txBody>
          </p:sp>
        </mc:Choice>
        <mc:Fallback xmlns="">
          <p:sp>
            <p:nvSpPr>
              <p:cNvPr id="54" name="TextBox 53"/>
              <p:cNvSpPr txBox="1">
                <a:spLocks noRot="1" noChangeAspect="1" noMove="1" noResize="1" noEditPoints="1" noAdjustHandles="1" noChangeArrowheads="1" noChangeShapeType="1" noTextEdit="1"/>
              </p:cNvSpPr>
              <p:nvPr/>
            </p:nvSpPr>
            <p:spPr>
              <a:xfrm>
                <a:off x="4114800" y="4714500"/>
                <a:ext cx="969736" cy="461665"/>
              </a:xfrm>
              <a:prstGeom prst="rect">
                <a:avLst/>
              </a:prstGeom>
              <a:blipFill rotWithShape="1">
                <a:blip r:embed="rId5"/>
                <a:stretch>
                  <a:fillRect l="-1887" r="-2516" b="-19737"/>
                </a:stretch>
              </a:blipFill>
            </p:spPr>
            <p:txBody>
              <a:bodyPr/>
              <a:lstStyle/>
              <a:p>
                <a:r>
                  <a:rPr lang="en-US">
                    <a:noFill/>
                  </a:rPr>
                  <a:t> </a:t>
                </a:r>
              </a:p>
            </p:txBody>
          </p:sp>
        </mc:Fallback>
      </mc:AlternateContent>
      <p:cxnSp>
        <p:nvCxnSpPr>
          <p:cNvPr id="56" name="Curved Connector 55"/>
          <p:cNvCxnSpPr/>
          <p:nvPr/>
        </p:nvCxnSpPr>
        <p:spPr>
          <a:xfrm rot="10800000" flipH="1">
            <a:off x="4442075" y="3175276"/>
            <a:ext cx="297554" cy="12700"/>
          </a:xfrm>
          <a:prstGeom prst="curvedConnector5">
            <a:avLst>
              <a:gd name="adj1" fmla="val -85132"/>
              <a:gd name="adj2" fmla="val 3068772"/>
              <a:gd name="adj3" fmla="val 176826"/>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590852" y="5696984"/>
            <a:ext cx="2952948" cy="523220"/>
          </a:xfrm>
          <a:prstGeom prst="rect">
            <a:avLst/>
          </a:prstGeom>
          <a:noFill/>
          <a:ln>
            <a:noFill/>
          </a:ln>
        </p:spPr>
        <p:txBody>
          <a:bodyPr wrap="square" rtlCol="0">
            <a:spAutoFit/>
          </a:bodyPr>
          <a:lstStyle/>
          <a:p>
            <a:r>
              <a:rPr lang="en-US" sz="2800" dirty="0">
                <a:solidFill>
                  <a:srgbClr val="FF0000"/>
                </a:solidFill>
              </a:rPr>
              <a:t>pseudorandom</a:t>
            </a:r>
          </a:p>
        </p:txBody>
      </p:sp>
      <p:cxnSp>
        <p:nvCxnSpPr>
          <p:cNvPr id="5" name="Straight Arrow Connector 4"/>
          <p:cNvCxnSpPr/>
          <p:nvPr/>
        </p:nvCxnSpPr>
        <p:spPr>
          <a:xfrm>
            <a:off x="4739629" y="5176165"/>
            <a:ext cx="541420" cy="520819"/>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68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8" grpId="0" animBg="1"/>
      <p:bldP spid="30" grpId="0" animBg="1"/>
      <p:bldP spid="32" grpId="0"/>
      <p:bldP spid="33" grpId="0" animBg="1"/>
      <p:bldP spid="35" grpId="0" animBg="1"/>
      <p:bldP spid="38" grpId="0"/>
      <p:bldP spid="39" grpId="0"/>
      <p:bldP spid="40" grpId="0"/>
      <p:bldP spid="41" grpId="0" animBg="1"/>
      <p:bldP spid="43" grpId="0" animBg="1"/>
      <p:bldP spid="45" grpId="0" animBg="1"/>
      <p:bldP spid="46" grpId="0"/>
      <p:bldP spid="47" grpId="0" animBg="1"/>
      <p:bldP spid="49" grpId="0" animBg="1"/>
      <p:bldP spid="52" grpId="0"/>
      <p:bldP spid="53" grpId="0"/>
      <p:bldP spid="54"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a:spLocks noGrp="1"/>
          </p:cNvSpPr>
          <p:nvPr>
            <p:ph type="subTitle" idx="1"/>
          </p:nvPr>
        </p:nvSpPr>
        <p:spPr>
          <a:xfrm>
            <a:off x="251520" y="266547"/>
            <a:ext cx="8712968" cy="714181"/>
          </a:xfrm>
        </p:spPr>
        <p:txBody>
          <a:bodyPr>
            <a:normAutofit fontScale="92500"/>
          </a:bodyPr>
          <a:lstStyle/>
          <a:p>
            <a:r>
              <a:rPr lang="en-US" sz="4000" b="1" dirty="0">
                <a:solidFill>
                  <a:schemeClr val="tx1"/>
                </a:solidFill>
                <a:latin typeface="Calibri" panose="020F0502020204030204" pitchFamily="34" charset="0"/>
                <a:ea typeface="Cambria Math" pitchFamily="18" charset="0"/>
                <a:cs typeface="Arial Unicode MS" pitchFamily="34" charset="-128"/>
              </a:rPr>
              <a:t>Interlude: Pseudorandom Functions (PRFs)</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54A168B-16A8-D041-87EE-DC026357A6E8}"/>
                  </a:ext>
                </a:extLst>
              </p:cNvPr>
              <p:cNvSpPr/>
              <p:nvPr/>
            </p:nvSpPr>
            <p:spPr>
              <a:xfrm>
                <a:off x="395536" y="1251796"/>
                <a:ext cx="8604956" cy="1384995"/>
              </a:xfrm>
              <a:prstGeom prst="rect">
                <a:avLst/>
              </a:prstGeom>
            </p:spPr>
            <p:txBody>
              <a:bodyPr wrap="square">
                <a:spAutoFit/>
              </a:bodyPr>
              <a:lstStyle/>
              <a:p>
                <a:r>
                  <a:rPr lang="en-US" sz="2800" dirty="0">
                    <a:solidFill>
                      <a:prstClr val="black"/>
                    </a:solidFill>
                    <a:ea typeface="Cambria Math" panose="02040503050406030204" pitchFamily="18" charset="0"/>
                  </a:rPr>
                  <a:t>Family of poly-time computable functions </a:t>
                </a:r>
                <a14:m>
                  <m:oMath xmlns:m="http://schemas.openxmlformats.org/officeDocument/2006/math">
                    <m:d>
                      <m:dPr>
                        <m:begChr m:val="{"/>
                        <m:endChr m:val="}"/>
                        <m:ctrlPr>
                          <a:rPr lang="en-US" sz="2800" b="0" i="1" smtClean="0">
                            <a:solidFill>
                              <a:prstClr val="black"/>
                            </a:solidFill>
                            <a:latin typeface="Cambria Math" panose="02040503050406030204" pitchFamily="18" charset="0"/>
                            <a:ea typeface="Cambria Math" panose="02040503050406030204" pitchFamily="18" charset="0"/>
                          </a:rPr>
                        </m:ctrlPr>
                      </m:dPr>
                      <m:e>
                        <m:sSub>
                          <m:sSubPr>
                            <m:ctrlPr>
                              <a:rPr lang="en-US" sz="2800" b="0" i="1" smtClean="0">
                                <a:solidFill>
                                  <a:prstClr val="black"/>
                                </a:solidFill>
                                <a:latin typeface="Cambria Math" panose="02040503050406030204" pitchFamily="18" charset="0"/>
                                <a:ea typeface="Cambria Math" panose="02040503050406030204" pitchFamily="18" charset="0"/>
                              </a:rPr>
                            </m:ctrlPr>
                          </m:sSubPr>
                          <m:e>
                            <m:r>
                              <a:rPr lang="en-US" sz="2800" b="0" i="1" smtClean="0">
                                <a:solidFill>
                                  <a:prstClr val="black"/>
                                </a:solidFill>
                                <a:latin typeface="Cambria Math" panose="02040503050406030204" pitchFamily="18" charset="0"/>
                                <a:ea typeface="Cambria Math" panose="02040503050406030204" pitchFamily="18" charset="0"/>
                              </a:rPr>
                              <m:t>𝐹</m:t>
                            </m:r>
                          </m:e>
                          <m:sub>
                            <m:r>
                              <a:rPr lang="en-US" sz="2800" b="0" i="1" smtClean="0">
                                <a:solidFill>
                                  <a:prstClr val="black"/>
                                </a:solidFill>
                                <a:latin typeface="Cambria Math" panose="02040503050406030204" pitchFamily="18" charset="0"/>
                                <a:ea typeface="Cambria Math" panose="02040503050406030204" pitchFamily="18" charset="0"/>
                              </a:rPr>
                              <m:t>𝐾</m:t>
                            </m:r>
                          </m:sub>
                        </m:sSub>
                      </m:e>
                    </m:d>
                  </m:oMath>
                </a14:m>
                <a:r>
                  <a:rPr lang="en-US" sz="2800" dirty="0">
                    <a:solidFill>
                      <a:prstClr val="black"/>
                    </a:solidFill>
                    <a:ea typeface="Cambria Math" panose="02040503050406030204" pitchFamily="18" charset="0"/>
                  </a:rPr>
                  <a:t> such that no poly-time oracle alg. can distinguish between oracle access to </a:t>
                </a:r>
                <a14:m>
                  <m:oMath xmlns:m="http://schemas.openxmlformats.org/officeDocument/2006/math">
                    <m:sSub>
                      <m:sSubPr>
                        <m:ctrlPr>
                          <a:rPr lang="en-US" sz="2800" i="1">
                            <a:solidFill>
                              <a:prstClr val="black"/>
                            </a:solidFill>
                            <a:latin typeface="Cambria Math" panose="02040503050406030204" pitchFamily="18" charset="0"/>
                            <a:ea typeface="Cambria Math" panose="02040503050406030204" pitchFamily="18" charset="0"/>
                          </a:rPr>
                        </m:ctrlPr>
                      </m:sSubPr>
                      <m:e>
                        <m:r>
                          <a:rPr lang="en-US" sz="2800" i="1">
                            <a:solidFill>
                              <a:prstClr val="black"/>
                            </a:solidFill>
                            <a:latin typeface="Cambria Math" panose="02040503050406030204" pitchFamily="18" charset="0"/>
                            <a:ea typeface="Cambria Math" panose="02040503050406030204" pitchFamily="18" charset="0"/>
                          </a:rPr>
                          <m:t>𝐹</m:t>
                        </m:r>
                      </m:e>
                      <m:sub>
                        <m:r>
                          <a:rPr lang="en-US" sz="2800" i="1">
                            <a:solidFill>
                              <a:prstClr val="black"/>
                            </a:solidFill>
                            <a:latin typeface="Cambria Math" panose="02040503050406030204" pitchFamily="18" charset="0"/>
                            <a:ea typeface="Cambria Math" panose="02040503050406030204" pitchFamily="18" charset="0"/>
                          </a:rPr>
                          <m:t>𝐾</m:t>
                        </m:r>
                      </m:sub>
                    </m:sSub>
                  </m:oMath>
                </a14:m>
                <a:r>
                  <a:rPr lang="en-US" sz="2800" dirty="0"/>
                  <a:t> vs. oracle access to a truly random function.</a:t>
                </a:r>
              </a:p>
            </p:txBody>
          </p:sp>
        </mc:Choice>
        <mc:Fallback xmlns="">
          <p:sp>
            <p:nvSpPr>
              <p:cNvPr id="8" name="Rectangle 7">
                <a:extLst>
                  <a:ext uri="{FF2B5EF4-FFF2-40B4-BE49-F238E27FC236}">
                    <a16:creationId xmlns:a16="http://schemas.microsoft.com/office/drawing/2014/main" id="{F54A168B-16A8-D041-87EE-DC026357A6E8}"/>
                  </a:ext>
                </a:extLst>
              </p:cNvPr>
              <p:cNvSpPr>
                <a:spLocks noRot="1" noChangeAspect="1" noMove="1" noResize="1" noEditPoints="1" noAdjustHandles="1" noChangeArrowheads="1" noChangeShapeType="1" noTextEdit="1"/>
              </p:cNvSpPr>
              <p:nvPr/>
            </p:nvSpPr>
            <p:spPr>
              <a:xfrm>
                <a:off x="395536" y="1251796"/>
                <a:ext cx="8604956" cy="1384995"/>
              </a:xfrm>
              <a:prstGeom prst="rect">
                <a:avLst/>
              </a:prstGeom>
              <a:blipFill>
                <a:blip r:embed="rId3"/>
                <a:stretch>
                  <a:fillRect l="-1325" t="-4545" b="-10000"/>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30F6E80C-DDEC-504F-8EF3-1B97D053A9D4}"/>
              </a:ext>
            </a:extLst>
          </p:cNvPr>
          <p:cNvSpPr/>
          <p:nvPr/>
        </p:nvSpPr>
        <p:spPr>
          <a:xfrm>
            <a:off x="401404" y="2907859"/>
            <a:ext cx="8275052" cy="954107"/>
          </a:xfrm>
          <a:prstGeom prst="rect">
            <a:avLst/>
          </a:prstGeom>
        </p:spPr>
        <p:txBody>
          <a:bodyPr wrap="square">
            <a:spAutoFit/>
          </a:bodyPr>
          <a:lstStyle/>
          <a:p>
            <a:r>
              <a:rPr lang="en-US" sz="2800" u="sng" dirty="0">
                <a:solidFill>
                  <a:prstClr val="black"/>
                </a:solidFill>
                <a:ea typeface="Cambria Math" panose="02040503050406030204" pitchFamily="18" charset="0"/>
              </a:rPr>
              <a:t>Theorem</a:t>
            </a:r>
            <a:r>
              <a:rPr lang="en-US" sz="2800" dirty="0">
                <a:solidFill>
                  <a:prstClr val="black"/>
                </a:solidFill>
                <a:ea typeface="Cambria Math" panose="02040503050406030204" pitchFamily="18" charset="0"/>
              </a:rPr>
              <a:t> </a:t>
            </a:r>
            <a:r>
              <a:rPr lang="en-US" dirty="0">
                <a:solidFill>
                  <a:prstClr val="black"/>
                </a:solidFill>
                <a:ea typeface="Cambria Math" panose="02040503050406030204" pitchFamily="18" charset="0"/>
              </a:rPr>
              <a:t>[Goldreich-Goldwasser-Micali’84 + Hastad-Impagliazzo-Levin-Luby’89] </a:t>
            </a:r>
            <a:br>
              <a:rPr lang="en-US" sz="2800" dirty="0">
                <a:solidFill>
                  <a:prstClr val="black"/>
                </a:solidFill>
                <a:ea typeface="Cambria Math" panose="02040503050406030204" pitchFamily="18" charset="0"/>
              </a:rPr>
            </a:br>
            <a:r>
              <a:rPr lang="en-US" sz="2800" dirty="0">
                <a:solidFill>
                  <a:prstClr val="black"/>
                </a:solidFill>
                <a:ea typeface="Cambria Math" panose="02040503050406030204" pitchFamily="18" charset="0"/>
              </a:rPr>
              <a:t>If one-way functions exist, so do PRFs.</a:t>
            </a:r>
            <a:endParaRPr lang="en-US" sz="2800" dirty="0"/>
          </a:p>
        </p:txBody>
      </p:sp>
    </p:spTree>
    <p:extLst>
      <p:ext uri="{BB962C8B-B14F-4D97-AF65-F5344CB8AC3E}">
        <p14:creationId xmlns:p14="http://schemas.microsoft.com/office/powerpoint/2010/main" val="34195661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58DD16-BA3B-9542-9ABC-253AC184B787}"/>
              </a:ext>
            </a:extLst>
          </p:cNvPr>
          <p:cNvSpPr/>
          <p:nvPr/>
        </p:nvSpPr>
        <p:spPr>
          <a:xfrm>
            <a:off x="-124272" y="3068960"/>
            <a:ext cx="9448800" cy="1440160"/>
          </a:xfrm>
          <a:prstGeom prst="rect">
            <a:avLst/>
          </a:prstGeom>
          <a:solidFill>
            <a:schemeClr val="bg2">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ubtitle 1"/>
          <p:cNvSpPr>
            <a:spLocks noGrp="1"/>
          </p:cNvSpPr>
          <p:nvPr>
            <p:ph type="subTitle" idx="1"/>
          </p:nvPr>
        </p:nvSpPr>
        <p:spPr>
          <a:xfrm>
            <a:off x="251520" y="266547"/>
            <a:ext cx="8712968" cy="714181"/>
          </a:xfrm>
        </p:spPr>
        <p:txBody>
          <a:bodyPr>
            <a:no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Useful Tool: Punctured PRFs</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AEA924D8-692C-8E41-B112-2D266686CAC1}"/>
                  </a:ext>
                </a:extLst>
              </p:cNvPr>
              <p:cNvSpPr/>
              <p:nvPr/>
            </p:nvSpPr>
            <p:spPr>
              <a:xfrm>
                <a:off x="578710" y="1268760"/>
                <a:ext cx="8598730" cy="1384995"/>
              </a:xfrm>
              <a:prstGeom prst="rect">
                <a:avLst/>
              </a:prstGeom>
            </p:spPr>
            <p:txBody>
              <a:bodyPr wrap="square">
                <a:spAutoFit/>
              </a:bodyPr>
              <a:lstStyle/>
              <a:p>
                <a:r>
                  <a:rPr lang="en-US" sz="2800" dirty="0">
                    <a:solidFill>
                      <a:prstClr val="black"/>
                    </a:solidFill>
                    <a:ea typeface="Cambria Math" panose="02040503050406030204" pitchFamily="18" charset="0"/>
                  </a:rPr>
                  <a:t>Can create a “punctured key” </a:t>
                </a:r>
                <a14:m>
                  <m:oMath xmlns:m="http://schemas.openxmlformats.org/officeDocument/2006/math">
                    <m:r>
                      <a:rPr lang="en-US" sz="2800" b="0" i="1" smtClean="0">
                        <a:solidFill>
                          <a:prstClr val="black"/>
                        </a:solidFill>
                        <a:latin typeface="Cambria Math" panose="02040503050406030204" pitchFamily="18" charset="0"/>
                        <a:ea typeface="Cambria Math" panose="02040503050406030204" pitchFamily="18" charset="0"/>
                      </a:rPr>
                      <m:t>𝐾</m:t>
                    </m:r>
                    <m:r>
                      <a:rPr lang="en-US" sz="2800" b="0" i="1" smtClean="0">
                        <a:solidFill>
                          <a:prstClr val="black"/>
                        </a:solidFill>
                        <a:latin typeface="Cambria Math" panose="02040503050406030204" pitchFamily="18" charset="0"/>
                        <a:ea typeface="Cambria Math" panose="02040503050406030204" pitchFamily="18" charset="0"/>
                      </a:rPr>
                      <m:t>{</m:t>
                    </m:r>
                    <m:r>
                      <a:rPr lang="en-US" sz="2800" b="0" i="1" smtClean="0">
                        <a:solidFill>
                          <a:prstClr val="black"/>
                        </a:solidFill>
                        <a:latin typeface="Cambria Math" panose="02040503050406030204" pitchFamily="18" charset="0"/>
                        <a:ea typeface="Cambria Math" panose="02040503050406030204" pitchFamily="18" charset="0"/>
                      </a:rPr>
                      <m:t>𝑥</m:t>
                    </m:r>
                    <m:r>
                      <a:rPr lang="en-US" sz="2800" b="0" i="1" smtClean="0">
                        <a:solidFill>
                          <a:prstClr val="black"/>
                        </a:solidFill>
                        <a:latin typeface="Cambria Math" panose="02040503050406030204" pitchFamily="18" charset="0"/>
                        <a:ea typeface="Cambria Math" panose="02040503050406030204" pitchFamily="18" charset="0"/>
                      </a:rPr>
                      <m:t>} </m:t>
                    </m:r>
                  </m:oMath>
                </a14:m>
                <a:r>
                  <a:rPr lang="en-US" sz="2800" dirty="0">
                    <a:solidFill>
                      <a:prstClr val="black"/>
                    </a:solidFill>
                    <a:ea typeface="Cambria Math" panose="02040503050406030204" pitchFamily="18" charset="0"/>
                  </a:rPr>
                  <a:t>which</a:t>
                </a:r>
              </a:p>
              <a:p>
                <a:pPr marL="457200" indent="-457200">
                  <a:buFont typeface="Helvetica" pitchFamily="2" charset="0"/>
                  <a:buChar char="−"/>
                </a:pPr>
                <a:r>
                  <a:rPr lang="en-US" sz="2800" dirty="0">
                    <a:solidFill>
                      <a:prstClr val="black"/>
                    </a:solidFill>
                    <a:ea typeface="Cambria Math" panose="02040503050406030204" pitchFamily="18" charset="0"/>
                  </a:rPr>
                  <a:t>Allows anyone to compute </a:t>
                </a:r>
                <a14:m>
                  <m:oMath xmlns:m="http://schemas.openxmlformats.org/officeDocument/2006/math">
                    <m:sSub>
                      <m:sSubPr>
                        <m:ctrlPr>
                          <a:rPr lang="en-US" sz="2800" i="1">
                            <a:solidFill>
                              <a:prstClr val="black"/>
                            </a:solidFill>
                            <a:latin typeface="Cambria Math" panose="02040503050406030204" pitchFamily="18" charset="0"/>
                            <a:ea typeface="Cambria Math" panose="02040503050406030204" pitchFamily="18" charset="0"/>
                          </a:rPr>
                        </m:ctrlPr>
                      </m:sSubPr>
                      <m:e>
                        <m:r>
                          <a:rPr lang="en-US" sz="2800" i="1">
                            <a:solidFill>
                              <a:prstClr val="black"/>
                            </a:solidFill>
                            <a:latin typeface="Cambria Math" panose="02040503050406030204" pitchFamily="18" charset="0"/>
                            <a:ea typeface="Cambria Math" panose="02040503050406030204" pitchFamily="18" charset="0"/>
                          </a:rPr>
                          <m:t>𝐹</m:t>
                        </m:r>
                      </m:e>
                      <m:sub>
                        <m:r>
                          <a:rPr lang="en-US" sz="2800" i="1">
                            <a:solidFill>
                              <a:prstClr val="black"/>
                            </a:solidFill>
                            <a:latin typeface="Cambria Math" panose="02040503050406030204" pitchFamily="18" charset="0"/>
                            <a:ea typeface="Cambria Math" panose="02040503050406030204" pitchFamily="18" charset="0"/>
                          </a:rPr>
                          <m:t>𝐾</m:t>
                        </m:r>
                      </m:sub>
                    </m:sSub>
                    <m:r>
                      <a:rPr lang="en-US" sz="2800" b="0" i="1" smtClean="0">
                        <a:solidFill>
                          <a:prstClr val="black"/>
                        </a:solidFill>
                        <a:latin typeface="Cambria Math" panose="02040503050406030204" pitchFamily="18" charset="0"/>
                        <a:ea typeface="Cambria Math" panose="02040503050406030204" pitchFamily="18" charset="0"/>
                      </a:rPr>
                      <m:t>(</m:t>
                    </m:r>
                    <m:r>
                      <a:rPr lang="en-US" sz="2800" b="0" i="1" smtClean="0">
                        <a:solidFill>
                          <a:prstClr val="black"/>
                        </a:solidFill>
                        <a:latin typeface="Cambria Math" panose="02040503050406030204" pitchFamily="18" charset="0"/>
                        <a:ea typeface="Cambria Math" panose="02040503050406030204" pitchFamily="18" charset="0"/>
                      </a:rPr>
                      <m:t>𝑦</m:t>
                    </m:r>
                    <m:r>
                      <a:rPr lang="en-US" sz="2800" b="0" i="1" smtClean="0">
                        <a:solidFill>
                          <a:prstClr val="black"/>
                        </a:solidFill>
                        <a:latin typeface="Cambria Math" panose="02040503050406030204" pitchFamily="18" charset="0"/>
                        <a:ea typeface="Cambria Math" panose="02040503050406030204" pitchFamily="18" charset="0"/>
                      </a:rPr>
                      <m:t>)</m:t>
                    </m:r>
                  </m:oMath>
                </a14:m>
                <a:r>
                  <a:rPr lang="en-US" sz="2800" dirty="0"/>
                  <a:t> for </a:t>
                </a:r>
                <a14:m>
                  <m:oMath xmlns:m="http://schemas.openxmlformats.org/officeDocument/2006/math">
                    <m:r>
                      <a:rPr lang="en-US" sz="2800" b="0" i="1" smtClean="0">
                        <a:solidFill>
                          <a:prstClr val="black"/>
                        </a:solidFill>
                        <a:latin typeface="Cambria Math" panose="02040503050406030204" pitchFamily="18" charset="0"/>
                        <a:ea typeface="Cambria Math" panose="02040503050406030204" pitchFamily="18" charset="0"/>
                      </a:rPr>
                      <m:t>𝑦</m:t>
                    </m:r>
                    <m:r>
                      <a:rPr lang="en-US" sz="2800" b="0" i="1" smtClean="0">
                        <a:solidFill>
                          <a:prstClr val="black"/>
                        </a:solidFill>
                        <a:latin typeface="Cambria Math" panose="02040503050406030204" pitchFamily="18" charset="0"/>
                        <a:ea typeface="Cambria Math" panose="02040503050406030204" pitchFamily="18" charset="0"/>
                      </a:rPr>
                      <m:t>≠</m:t>
                    </m:r>
                    <m:r>
                      <a:rPr lang="en-US" sz="2800" b="0" i="1" smtClean="0">
                        <a:solidFill>
                          <a:prstClr val="black"/>
                        </a:solidFill>
                        <a:latin typeface="Cambria Math" panose="02040503050406030204" pitchFamily="18" charset="0"/>
                        <a:ea typeface="Cambria Math" panose="02040503050406030204" pitchFamily="18" charset="0"/>
                      </a:rPr>
                      <m:t>𝑥</m:t>
                    </m:r>
                    <m:r>
                      <a:rPr lang="en-US" sz="2800" b="0" i="0" smtClean="0">
                        <a:solidFill>
                          <a:prstClr val="black"/>
                        </a:solidFill>
                        <a:latin typeface="Cambria Math" panose="02040503050406030204" pitchFamily="18" charset="0"/>
                        <a:ea typeface="Cambria Math" panose="02040503050406030204" pitchFamily="18" charset="0"/>
                      </a:rPr>
                      <m:t>, </m:t>
                    </m:r>
                  </m:oMath>
                </a14:m>
                <a:r>
                  <a:rPr lang="en-US" sz="2800" dirty="0"/>
                  <a:t>but </a:t>
                </a:r>
              </a:p>
              <a:p>
                <a:pPr marL="457200" indent="-457200">
                  <a:buFont typeface="Helvetica" pitchFamily="2" charset="0"/>
                  <a:buChar char="−"/>
                </a:pPr>
                <a:r>
                  <a:rPr lang="en-US" sz="2800" dirty="0"/>
                  <a:t>Hides </a:t>
                </a:r>
                <a14:m>
                  <m:oMath xmlns:m="http://schemas.openxmlformats.org/officeDocument/2006/math">
                    <m:sSub>
                      <m:sSubPr>
                        <m:ctrlPr>
                          <a:rPr lang="en-US" sz="2800" i="1">
                            <a:solidFill>
                              <a:prstClr val="black"/>
                            </a:solidFill>
                            <a:latin typeface="Cambria Math" panose="02040503050406030204" pitchFamily="18" charset="0"/>
                            <a:ea typeface="Cambria Math" panose="02040503050406030204" pitchFamily="18" charset="0"/>
                          </a:rPr>
                        </m:ctrlPr>
                      </m:sSubPr>
                      <m:e>
                        <m:r>
                          <a:rPr lang="en-US" sz="2800" i="1">
                            <a:solidFill>
                              <a:prstClr val="black"/>
                            </a:solidFill>
                            <a:latin typeface="Cambria Math" panose="02040503050406030204" pitchFamily="18" charset="0"/>
                            <a:ea typeface="Cambria Math" panose="02040503050406030204" pitchFamily="18" charset="0"/>
                          </a:rPr>
                          <m:t>𝐹</m:t>
                        </m:r>
                      </m:e>
                      <m:sub>
                        <m:r>
                          <a:rPr lang="en-US" sz="2800" i="1">
                            <a:solidFill>
                              <a:prstClr val="black"/>
                            </a:solidFill>
                            <a:latin typeface="Cambria Math" panose="02040503050406030204" pitchFamily="18" charset="0"/>
                            <a:ea typeface="Cambria Math" panose="02040503050406030204" pitchFamily="18" charset="0"/>
                          </a:rPr>
                          <m:t>𝐾</m:t>
                        </m:r>
                      </m:sub>
                    </m:sSub>
                    <m:r>
                      <a:rPr lang="en-US" sz="2800" i="1">
                        <a:solidFill>
                          <a:prstClr val="black"/>
                        </a:solidFill>
                        <a:latin typeface="Cambria Math" panose="02040503050406030204" pitchFamily="18" charset="0"/>
                        <a:ea typeface="Cambria Math" panose="02040503050406030204" pitchFamily="18" charset="0"/>
                      </a:rPr>
                      <m:t>(</m:t>
                    </m:r>
                    <m:r>
                      <a:rPr lang="en-US" sz="2800" b="0" i="1" smtClean="0">
                        <a:solidFill>
                          <a:prstClr val="black"/>
                        </a:solidFill>
                        <a:latin typeface="Cambria Math" panose="02040503050406030204" pitchFamily="18" charset="0"/>
                        <a:ea typeface="Cambria Math" panose="02040503050406030204" pitchFamily="18" charset="0"/>
                      </a:rPr>
                      <m:t>𝑥</m:t>
                    </m:r>
                    <m:r>
                      <a:rPr lang="en-US" sz="2800" i="1">
                        <a:solidFill>
                          <a:prstClr val="black"/>
                        </a:solidFill>
                        <a:latin typeface="Cambria Math" panose="02040503050406030204" pitchFamily="18" charset="0"/>
                        <a:ea typeface="Cambria Math" panose="02040503050406030204" pitchFamily="18" charset="0"/>
                      </a:rPr>
                      <m:t>)</m:t>
                    </m:r>
                  </m:oMath>
                </a14:m>
                <a:r>
                  <a:rPr lang="en-US" sz="2800" dirty="0"/>
                  <a:t> </a:t>
                </a:r>
              </a:p>
            </p:txBody>
          </p:sp>
        </mc:Choice>
        <mc:Fallback xmlns="">
          <p:sp>
            <p:nvSpPr>
              <p:cNvPr id="3" name="Rectangle 2">
                <a:extLst>
                  <a:ext uri="{FF2B5EF4-FFF2-40B4-BE49-F238E27FC236}">
                    <a16:creationId xmlns:a16="http://schemas.microsoft.com/office/drawing/2014/main" id="{AEA924D8-692C-8E41-B112-2D266686CAC1}"/>
                  </a:ext>
                </a:extLst>
              </p:cNvPr>
              <p:cNvSpPr>
                <a:spLocks noRot="1" noChangeAspect="1" noMove="1" noResize="1" noEditPoints="1" noAdjustHandles="1" noChangeArrowheads="1" noChangeShapeType="1" noTextEdit="1"/>
              </p:cNvSpPr>
              <p:nvPr/>
            </p:nvSpPr>
            <p:spPr>
              <a:xfrm>
                <a:off x="578710" y="1268760"/>
                <a:ext cx="8598730" cy="1384995"/>
              </a:xfrm>
              <a:prstGeom prst="rect">
                <a:avLst/>
              </a:prstGeom>
              <a:blipFill>
                <a:blip r:embed="rId3"/>
                <a:stretch>
                  <a:fillRect l="-1475" t="-4545" b="-10000"/>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48D7FC1D-A617-4846-B6B1-CCA59D01C1AE}"/>
              </a:ext>
            </a:extLst>
          </p:cNvPr>
          <p:cNvSpPr/>
          <p:nvPr/>
        </p:nvSpPr>
        <p:spPr>
          <a:xfrm>
            <a:off x="611560" y="5373216"/>
            <a:ext cx="7776864" cy="542136"/>
          </a:xfrm>
          <a:prstGeom prst="rect">
            <a:avLst/>
          </a:prstGeom>
        </p:spPr>
        <p:txBody>
          <a:bodyPr wrap="square">
            <a:spAutoFit/>
          </a:bodyPr>
          <a:lstStyle/>
          <a:p>
            <a:r>
              <a:rPr lang="en-US" sz="2800" dirty="0">
                <a:solidFill>
                  <a:prstClr val="black"/>
                </a:solidFill>
                <a:ea typeface="Cambria Math" panose="02040503050406030204" pitchFamily="18" charset="0"/>
              </a:rPr>
              <a:t>Punctured PRFs are “mildly </a:t>
            </a:r>
            <a:r>
              <a:rPr lang="en-US" sz="2800" dirty="0" err="1">
                <a:solidFill>
                  <a:prstClr val="black"/>
                </a:solidFill>
                <a:ea typeface="Cambria Math" panose="02040503050406030204" pitchFamily="18" charset="0"/>
              </a:rPr>
              <a:t>obfuscatable</a:t>
            </a:r>
            <a:r>
              <a:rPr lang="en-US" sz="2800" dirty="0">
                <a:solidFill>
                  <a:prstClr val="black"/>
                </a:solidFill>
                <a:ea typeface="Cambria Math" panose="02040503050406030204" pitchFamily="18" charset="0"/>
              </a:rPr>
              <a:t>” already.</a:t>
            </a:r>
            <a:endParaRPr lang="en-US" sz="2800" dirty="0"/>
          </a:p>
        </p:txBody>
      </p:sp>
      <p:sp>
        <p:nvSpPr>
          <p:cNvPr id="6" name="Rectangle 5">
            <a:extLst>
              <a:ext uri="{FF2B5EF4-FFF2-40B4-BE49-F238E27FC236}">
                <a16:creationId xmlns:a16="http://schemas.microsoft.com/office/drawing/2014/main" id="{A68E81CD-1872-BD4E-9264-9CD579C8B5E5}"/>
              </a:ext>
            </a:extLst>
          </p:cNvPr>
          <p:cNvSpPr/>
          <p:nvPr/>
        </p:nvSpPr>
        <p:spPr>
          <a:xfrm>
            <a:off x="539552" y="3140968"/>
            <a:ext cx="8275052" cy="1231106"/>
          </a:xfrm>
          <a:prstGeom prst="rect">
            <a:avLst/>
          </a:prstGeom>
        </p:spPr>
        <p:txBody>
          <a:bodyPr wrap="square">
            <a:spAutoFit/>
          </a:bodyPr>
          <a:lstStyle/>
          <a:p>
            <a:r>
              <a:rPr lang="en-US" sz="2800" b="1" dirty="0">
                <a:latin typeface="Courier New" panose="02070309020205020404" pitchFamily="49" charset="0"/>
                <a:cs typeface="Courier New" panose="02070309020205020404" pitchFamily="49" charset="0"/>
              </a:rPr>
              <a:t>THEOREM</a:t>
            </a:r>
            <a:r>
              <a:rPr lang="en-US" sz="2800" b="1" dirty="0">
                <a:solidFill>
                  <a:srgbClr val="FF0000"/>
                </a:solidFill>
                <a:latin typeface="Courier New" panose="02070309020205020404" pitchFamily="49" charset="0"/>
                <a:cs typeface="Courier New" panose="02070309020205020404" pitchFamily="49" charset="0"/>
              </a:rPr>
              <a:t> </a:t>
            </a:r>
            <a:r>
              <a:rPr lang="en-US" dirty="0">
                <a:solidFill>
                  <a:prstClr val="black"/>
                </a:solidFill>
                <a:ea typeface="Cambria Math" panose="02040503050406030204" pitchFamily="18" charset="0"/>
              </a:rPr>
              <a:t>[Boyle-Goldwasser-Ivan’13,Boneh-Waters’13,Kiayias-Papadopoulos-Triandopoulos-Zacharias’13] </a:t>
            </a:r>
            <a:br>
              <a:rPr lang="en-US" sz="2800" dirty="0">
                <a:solidFill>
                  <a:prstClr val="black"/>
                </a:solidFill>
                <a:ea typeface="Cambria Math" panose="02040503050406030204" pitchFamily="18" charset="0"/>
              </a:rPr>
            </a:br>
            <a:r>
              <a:rPr lang="en-US" sz="2800" dirty="0">
                <a:solidFill>
                  <a:prstClr val="black"/>
                </a:solidFill>
                <a:ea typeface="Cambria Math" panose="02040503050406030204" pitchFamily="18" charset="0"/>
              </a:rPr>
              <a:t>If one-way functions exist, so do punctured PRFs.</a:t>
            </a:r>
            <a:endParaRPr lang="en-US" sz="2800" dirty="0"/>
          </a:p>
        </p:txBody>
      </p:sp>
      <p:sp>
        <p:nvSpPr>
          <p:cNvPr id="9" name="Rectangle 8">
            <a:extLst>
              <a:ext uri="{FF2B5EF4-FFF2-40B4-BE49-F238E27FC236}">
                <a16:creationId xmlns:a16="http://schemas.microsoft.com/office/drawing/2014/main" id="{D97950BB-EBD3-974B-8211-3282BC660565}"/>
              </a:ext>
            </a:extLst>
          </p:cNvPr>
          <p:cNvSpPr/>
          <p:nvPr/>
        </p:nvSpPr>
        <p:spPr>
          <a:xfrm>
            <a:off x="611560" y="4869160"/>
            <a:ext cx="7776864" cy="542136"/>
          </a:xfrm>
          <a:prstGeom prst="rect">
            <a:avLst/>
          </a:prstGeom>
        </p:spPr>
        <p:txBody>
          <a:bodyPr wrap="square">
            <a:spAutoFit/>
          </a:bodyPr>
          <a:lstStyle/>
          <a:p>
            <a:r>
              <a:rPr lang="en-US" sz="2800" u="sng" dirty="0">
                <a:solidFill>
                  <a:prstClr val="black"/>
                </a:solidFill>
                <a:ea typeface="Cambria Math" panose="02040503050406030204" pitchFamily="18" charset="0"/>
              </a:rPr>
              <a:t>An Observation:</a:t>
            </a:r>
            <a:endParaRPr lang="en-US" sz="2800" u="sng" dirty="0"/>
          </a:p>
        </p:txBody>
      </p:sp>
    </p:spTree>
    <p:extLst>
      <p:ext uri="{BB962C8B-B14F-4D97-AF65-F5344CB8AC3E}">
        <p14:creationId xmlns:p14="http://schemas.microsoft.com/office/powerpoint/2010/main" val="19256347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6"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cap="none" dirty="0">
                <a:solidFill>
                  <a:schemeClr val="tx1"/>
                </a:solidFill>
                <a:latin typeface="Cambria" panose="02040503050406030204" pitchFamily="18" charset="0"/>
              </a:rPr>
              <a:t>Step 2 - Proof</a:t>
            </a:r>
            <a:endParaRPr lang="en-US" dirty="0"/>
          </a:p>
        </p:txBody>
      </p:sp>
      <p:sp>
        <p:nvSpPr>
          <p:cNvPr id="19" name="Oval 18"/>
          <p:cNvSpPr/>
          <p:nvPr/>
        </p:nvSpPr>
        <p:spPr>
          <a:xfrm>
            <a:off x="492909" y="5758792"/>
            <a:ext cx="297554" cy="2975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7" name="Straight Connector 26"/>
          <p:cNvCxnSpPr/>
          <p:nvPr/>
        </p:nvCxnSpPr>
        <p:spPr>
          <a:xfrm flipH="1">
            <a:off x="790463" y="5907569"/>
            <a:ext cx="69305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8355316" y="5758792"/>
            <a:ext cx="297554" cy="297554"/>
          </a:xfrm>
          <a:prstGeom prst="ellipse">
            <a:avLst/>
          </a:prstGeom>
          <a:pattFill prst="pct40">
            <a:fgClr>
              <a:srgbClr val="00B05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Connector 28"/>
          <p:cNvCxnSpPr/>
          <p:nvPr/>
        </p:nvCxnSpPr>
        <p:spPr>
          <a:xfrm flipH="1">
            <a:off x="7650263" y="5907569"/>
            <a:ext cx="705053"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442075" y="5758792"/>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TextBox 31"/>
          <p:cNvSpPr txBox="1"/>
          <p:nvPr/>
        </p:nvSpPr>
        <p:spPr>
          <a:xfrm>
            <a:off x="2057400" y="5533126"/>
            <a:ext cx="555865" cy="523220"/>
          </a:xfrm>
          <a:prstGeom prst="rect">
            <a:avLst/>
          </a:prstGeom>
          <a:noFill/>
        </p:spPr>
        <p:txBody>
          <a:bodyPr wrap="square" rtlCol="0">
            <a:spAutoFit/>
          </a:bodyPr>
          <a:lstStyle/>
          <a:p>
            <a:r>
              <a:rPr lang="en-US" sz="2800" dirty="0"/>
              <a:t>…</a:t>
            </a:r>
          </a:p>
        </p:txBody>
      </p:sp>
      <p:sp>
        <p:nvSpPr>
          <p:cNvPr id="33" name="Oval 32"/>
          <p:cNvSpPr/>
          <p:nvPr/>
        </p:nvSpPr>
        <p:spPr>
          <a:xfrm>
            <a:off x="3112193" y="5758792"/>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4" name="Straight Connector 33"/>
          <p:cNvCxnSpPr/>
          <p:nvPr/>
        </p:nvCxnSpPr>
        <p:spPr>
          <a:xfrm flipH="1" flipV="1">
            <a:off x="2765665" y="5906663"/>
            <a:ext cx="346528" cy="181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822470" y="5758792"/>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6" name="Straight Connector 35"/>
          <p:cNvCxnSpPr>
            <a:stCxn id="35" idx="2"/>
          </p:cNvCxnSpPr>
          <p:nvPr/>
        </p:nvCxnSpPr>
        <p:spPr>
          <a:xfrm flipH="1">
            <a:off x="4739629" y="5907569"/>
            <a:ext cx="1082841"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120025" y="5915729"/>
            <a:ext cx="368992"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759335" y="5528381"/>
            <a:ext cx="555865"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39" name="TextBox 38"/>
              <p:cNvSpPr txBox="1"/>
              <p:nvPr/>
            </p:nvSpPr>
            <p:spPr>
              <a:xfrm>
                <a:off x="8019225" y="6137983"/>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𝑁</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𝑁</m:t>
                          </m:r>
                        </m:sub>
                      </m:sSub>
                      <m:r>
                        <a:rPr lang="en-US" sz="2400" b="0" i="1" smtClean="0">
                          <a:latin typeface="Cambria Math"/>
                        </a:rPr>
                        <m:t>)</m:t>
                      </m:r>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8019225" y="6137983"/>
                <a:ext cx="969736" cy="461665"/>
              </a:xfrm>
              <a:prstGeom prst="rect">
                <a:avLst/>
              </a:prstGeom>
              <a:blipFill rotWithShape="1">
                <a:blip r:embed="rId3"/>
                <a:stretch>
                  <a:fillRect l="-5000" r="-21250"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56818" y="6137983"/>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(1,</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1</m:t>
                          </m:r>
                        </m:sub>
                      </m:sSub>
                      <m:r>
                        <a:rPr lang="en-US" sz="2400" b="0" i="1" smtClean="0">
                          <a:latin typeface="Cambria Math"/>
                        </a:rPr>
                        <m:t>)</m:t>
                      </m:r>
                    </m:oMath>
                  </m:oMathPara>
                </a14:m>
                <a:endParaRPr lang="en-US" sz="2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156818" y="6137983"/>
                <a:ext cx="969736" cy="461665"/>
              </a:xfrm>
              <a:prstGeom prst="rect">
                <a:avLst/>
              </a:prstGeom>
              <a:blipFill rotWithShape="1">
                <a:blip r:embed="rId4"/>
                <a:stretch>
                  <a:fillRect l="-5660" r="-9434" b="-19737"/>
                </a:stretch>
              </a:blipFill>
            </p:spPr>
            <p:txBody>
              <a:bodyPr/>
              <a:lstStyle/>
              <a:p>
                <a:r>
                  <a:rPr lang="en-US">
                    <a:noFill/>
                  </a:rPr>
                  <a:t> </a:t>
                </a:r>
              </a:p>
            </p:txBody>
          </p:sp>
        </mc:Fallback>
      </mc:AlternateContent>
      <p:sp>
        <p:nvSpPr>
          <p:cNvPr id="41" name="Oval 40"/>
          <p:cNvSpPr/>
          <p:nvPr/>
        </p:nvSpPr>
        <p:spPr>
          <a:xfrm>
            <a:off x="492909" y="4191397"/>
            <a:ext cx="297554" cy="2975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2" name="Straight Connector 41"/>
          <p:cNvCxnSpPr/>
          <p:nvPr/>
        </p:nvCxnSpPr>
        <p:spPr>
          <a:xfrm flipH="1">
            <a:off x="790463" y="4340174"/>
            <a:ext cx="69305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8350898" y="4191397"/>
            <a:ext cx="297554" cy="297554"/>
          </a:xfrm>
          <a:prstGeom prst="ellipse">
            <a:avLst/>
          </a:prstGeom>
          <a:pattFill prst="pct40">
            <a:fgClr>
              <a:srgbClr val="00B05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4" name="Straight Connector 43"/>
          <p:cNvCxnSpPr/>
          <p:nvPr/>
        </p:nvCxnSpPr>
        <p:spPr>
          <a:xfrm flipH="1">
            <a:off x="7645845" y="4340174"/>
            <a:ext cx="705053"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4442075" y="4191397"/>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TextBox 45"/>
          <p:cNvSpPr txBox="1"/>
          <p:nvPr/>
        </p:nvSpPr>
        <p:spPr>
          <a:xfrm>
            <a:off x="2037522" y="3972007"/>
            <a:ext cx="555865" cy="523220"/>
          </a:xfrm>
          <a:prstGeom prst="rect">
            <a:avLst/>
          </a:prstGeom>
          <a:noFill/>
        </p:spPr>
        <p:txBody>
          <a:bodyPr wrap="square" rtlCol="0">
            <a:spAutoFit/>
          </a:bodyPr>
          <a:lstStyle/>
          <a:p>
            <a:r>
              <a:rPr lang="en-US" sz="2800" dirty="0"/>
              <a:t>…</a:t>
            </a:r>
          </a:p>
        </p:txBody>
      </p:sp>
      <p:sp>
        <p:nvSpPr>
          <p:cNvPr id="47" name="Oval 46"/>
          <p:cNvSpPr/>
          <p:nvPr/>
        </p:nvSpPr>
        <p:spPr>
          <a:xfrm>
            <a:off x="3112193" y="4191397"/>
            <a:ext cx="297554" cy="2975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8" name="Straight Connector 47"/>
          <p:cNvCxnSpPr/>
          <p:nvPr/>
        </p:nvCxnSpPr>
        <p:spPr>
          <a:xfrm flipH="1" flipV="1">
            <a:off x="2765665" y="4339268"/>
            <a:ext cx="346528" cy="181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5822470" y="4191397"/>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1" name="Straight Connector 50"/>
          <p:cNvCxnSpPr/>
          <p:nvPr/>
        </p:nvCxnSpPr>
        <p:spPr>
          <a:xfrm flipH="1">
            <a:off x="6120025" y="4348334"/>
            <a:ext cx="368992"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759335" y="3987140"/>
            <a:ext cx="555865" cy="523220"/>
          </a:xfrm>
          <a:prstGeom prst="rect">
            <a:avLst/>
          </a:prstGeom>
          <a:noFill/>
        </p:spPr>
        <p:txBody>
          <a:bodyPr wrap="square" rtlCol="0">
            <a:spAutoFit/>
          </a:bodyPr>
          <a:lstStyle/>
          <a:p>
            <a:r>
              <a:rPr lang="en-US" sz="2800" dirty="0"/>
              <a:t>…</a:t>
            </a:r>
          </a:p>
        </p:txBody>
      </p:sp>
      <p:sp>
        <p:nvSpPr>
          <p:cNvPr id="53" name="TextBox 52"/>
          <p:cNvSpPr txBox="1"/>
          <p:nvPr/>
        </p:nvSpPr>
        <p:spPr>
          <a:xfrm>
            <a:off x="685800" y="4876799"/>
            <a:ext cx="6420296" cy="461665"/>
          </a:xfrm>
          <a:prstGeom prst="rect">
            <a:avLst/>
          </a:prstGeom>
          <a:noFill/>
        </p:spPr>
        <p:txBody>
          <a:bodyPr wrap="square" rtlCol="0">
            <a:spAutoFit/>
          </a:bodyPr>
          <a:lstStyle/>
          <a:p>
            <a:r>
              <a:rPr lang="en-US" sz="2400" b="1" dirty="0">
                <a:solidFill>
                  <a:srgbClr val="7030A0"/>
                </a:solidFill>
              </a:rPr>
              <a:t>By IO and puncturing  </a:t>
            </a:r>
            <a:endParaRPr lang="en-US" sz="2400" dirty="0">
              <a:solidFill>
                <a:srgbClr val="7030A0"/>
              </a:solidFill>
            </a:endParaRPr>
          </a:p>
        </p:txBody>
      </p:sp>
      <mc:AlternateContent xmlns:mc="http://schemas.openxmlformats.org/markup-compatibility/2006" xmlns:a14="http://schemas.microsoft.com/office/drawing/2010/main">
        <mc:Choice Requires="a14">
          <p:sp>
            <p:nvSpPr>
              <p:cNvPr id="54" name="TextBox 53"/>
              <p:cNvSpPr txBox="1"/>
              <p:nvPr/>
            </p:nvSpPr>
            <p:spPr>
              <a:xfrm>
                <a:off x="4114800" y="6137983"/>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𝜎</m:t>
                          </m:r>
                        </m:e>
                        <m:sub>
                          <m:r>
                            <a:rPr lang="en-US" sz="2400" b="0" i="1" smtClean="0">
                              <a:latin typeface="Cambria Math"/>
                            </a:rPr>
                            <m:t>𝑖</m:t>
                          </m:r>
                        </m:sub>
                      </m:sSub>
                      <m:r>
                        <a:rPr lang="en-US" sz="2400" b="0" i="1" smtClean="0">
                          <a:latin typeface="Cambria Math"/>
                        </a:rPr>
                        <m:t>)</m:t>
                      </m:r>
                    </m:oMath>
                  </m:oMathPara>
                </a14:m>
                <a:endParaRPr lang="en-US" sz="2400" dirty="0"/>
              </a:p>
            </p:txBody>
          </p:sp>
        </mc:Choice>
        <mc:Fallback xmlns="">
          <p:sp>
            <p:nvSpPr>
              <p:cNvPr id="54" name="TextBox 53"/>
              <p:cNvSpPr txBox="1">
                <a:spLocks noRot="1" noChangeAspect="1" noMove="1" noResize="1" noEditPoints="1" noAdjustHandles="1" noChangeArrowheads="1" noChangeShapeType="1" noTextEdit="1"/>
              </p:cNvSpPr>
              <p:nvPr/>
            </p:nvSpPr>
            <p:spPr>
              <a:xfrm>
                <a:off x="4114800" y="6137983"/>
                <a:ext cx="969736" cy="461665"/>
              </a:xfrm>
              <a:prstGeom prst="rect">
                <a:avLst/>
              </a:prstGeom>
              <a:blipFill rotWithShape="1">
                <a:blip r:embed="rId5"/>
                <a:stretch>
                  <a:fillRect l="-1887" r="-2516" b="-19737"/>
                </a:stretch>
              </a:blipFill>
            </p:spPr>
            <p:txBody>
              <a:bodyPr/>
              <a:lstStyle/>
              <a:p>
                <a:r>
                  <a:rPr lang="en-US">
                    <a:noFill/>
                  </a:rPr>
                  <a:t> </a:t>
                </a:r>
              </a:p>
            </p:txBody>
          </p:sp>
        </mc:Fallback>
      </mc:AlternateContent>
      <p:cxnSp>
        <p:nvCxnSpPr>
          <p:cNvPr id="50" name="Straight Connector 49"/>
          <p:cNvCxnSpPr/>
          <p:nvPr/>
        </p:nvCxnSpPr>
        <p:spPr>
          <a:xfrm flipH="1">
            <a:off x="4739629" y="4351036"/>
            <a:ext cx="1082841"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4114800" y="4567535"/>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m:t>
                      </m:r>
                      <m:r>
                        <a:rPr lang="en-US" sz="2400" b="0" i="1" smtClean="0">
                          <a:solidFill>
                            <a:srgbClr val="FF0000"/>
                          </a:solidFill>
                          <a:latin typeface="Cambria Math"/>
                        </a:rPr>
                        <m:t>𝑟</m:t>
                      </m:r>
                      <m:r>
                        <a:rPr lang="en-US" sz="2400" b="0" i="1" smtClean="0">
                          <a:latin typeface="Cambria Math"/>
                        </a:rPr>
                        <m:t>)</m:t>
                      </m:r>
                    </m:oMath>
                  </m:oMathPara>
                </a14:m>
                <a:endParaRPr lang="en-US" sz="2400" dirty="0"/>
              </a:p>
            </p:txBody>
          </p:sp>
        </mc:Choice>
        <mc:Fallback xmlns="">
          <p:sp>
            <p:nvSpPr>
              <p:cNvPr id="55" name="TextBox 54"/>
              <p:cNvSpPr txBox="1">
                <a:spLocks noRot="1" noChangeAspect="1" noMove="1" noResize="1" noEditPoints="1" noAdjustHandles="1" noChangeArrowheads="1" noChangeShapeType="1" noTextEdit="1"/>
              </p:cNvSpPr>
              <p:nvPr/>
            </p:nvSpPr>
            <p:spPr>
              <a:xfrm>
                <a:off x="4114800" y="4567535"/>
                <a:ext cx="969736" cy="461665"/>
              </a:xfrm>
              <a:prstGeom prst="rect">
                <a:avLst/>
              </a:prstGeom>
              <a:blipFill rotWithShape="1">
                <a:blip r:embed="rId6"/>
                <a:stretch>
                  <a:fillRect b="-19737"/>
                </a:stretch>
              </a:blipFill>
            </p:spPr>
            <p:txBody>
              <a:bodyPr/>
              <a:lstStyle/>
              <a:p>
                <a:r>
                  <a:rPr lang="en-US">
                    <a:noFill/>
                  </a:rPr>
                  <a:t> </a:t>
                </a:r>
              </a:p>
            </p:txBody>
          </p:sp>
        </mc:Fallback>
      </mc:AlternateContent>
      <p:sp>
        <p:nvSpPr>
          <p:cNvPr id="57" name="Oval 56"/>
          <p:cNvSpPr/>
          <p:nvPr/>
        </p:nvSpPr>
        <p:spPr>
          <a:xfrm>
            <a:off x="492909" y="2662535"/>
            <a:ext cx="297554" cy="2975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8" name="Straight Connector 57"/>
          <p:cNvCxnSpPr/>
          <p:nvPr/>
        </p:nvCxnSpPr>
        <p:spPr>
          <a:xfrm flipH="1">
            <a:off x="790463" y="2811312"/>
            <a:ext cx="69305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8350898" y="2662535"/>
            <a:ext cx="297554" cy="297554"/>
          </a:xfrm>
          <a:prstGeom prst="ellipse">
            <a:avLst/>
          </a:prstGeom>
          <a:pattFill prst="pct40">
            <a:fgClr>
              <a:srgbClr val="00B05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0" name="Straight Connector 59"/>
          <p:cNvCxnSpPr/>
          <p:nvPr/>
        </p:nvCxnSpPr>
        <p:spPr>
          <a:xfrm flipH="1">
            <a:off x="7645845" y="2811312"/>
            <a:ext cx="705053"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4442075" y="2662535"/>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2" name="TextBox 61"/>
          <p:cNvSpPr txBox="1"/>
          <p:nvPr/>
        </p:nvSpPr>
        <p:spPr>
          <a:xfrm>
            <a:off x="2037522" y="2443145"/>
            <a:ext cx="555865" cy="523220"/>
          </a:xfrm>
          <a:prstGeom prst="rect">
            <a:avLst/>
          </a:prstGeom>
          <a:noFill/>
        </p:spPr>
        <p:txBody>
          <a:bodyPr wrap="square" rtlCol="0">
            <a:spAutoFit/>
          </a:bodyPr>
          <a:lstStyle/>
          <a:p>
            <a:r>
              <a:rPr lang="en-US" sz="2800" dirty="0"/>
              <a:t>…</a:t>
            </a:r>
          </a:p>
        </p:txBody>
      </p:sp>
      <p:sp>
        <p:nvSpPr>
          <p:cNvPr id="63" name="Oval 62"/>
          <p:cNvSpPr/>
          <p:nvPr/>
        </p:nvSpPr>
        <p:spPr>
          <a:xfrm>
            <a:off x="3112193" y="2662535"/>
            <a:ext cx="297554" cy="29755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4" name="Straight Connector 63"/>
          <p:cNvCxnSpPr/>
          <p:nvPr/>
        </p:nvCxnSpPr>
        <p:spPr>
          <a:xfrm flipH="1" flipV="1">
            <a:off x="2765665" y="2810406"/>
            <a:ext cx="346528" cy="1813"/>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5822470" y="2662535"/>
            <a:ext cx="297554" cy="2975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6" name="Straight Connector 65"/>
          <p:cNvCxnSpPr/>
          <p:nvPr/>
        </p:nvCxnSpPr>
        <p:spPr>
          <a:xfrm flipH="1">
            <a:off x="6120025" y="2819472"/>
            <a:ext cx="368992"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759335" y="2458278"/>
            <a:ext cx="555865" cy="523220"/>
          </a:xfrm>
          <a:prstGeom prst="rect">
            <a:avLst/>
          </a:prstGeom>
          <a:noFill/>
        </p:spPr>
        <p:txBody>
          <a:bodyPr wrap="square" rtlCol="0">
            <a:spAutoFit/>
          </a:bodyPr>
          <a:lstStyle/>
          <a:p>
            <a:r>
              <a:rPr lang="en-US" sz="2800" dirty="0"/>
              <a:t>…</a:t>
            </a:r>
          </a:p>
        </p:txBody>
      </p:sp>
      <p:cxnSp>
        <p:nvCxnSpPr>
          <p:cNvPr id="68" name="Curved Connector 67"/>
          <p:cNvCxnSpPr/>
          <p:nvPr/>
        </p:nvCxnSpPr>
        <p:spPr>
          <a:xfrm rot="10800000" flipH="1">
            <a:off x="4442075" y="2789811"/>
            <a:ext cx="297554" cy="12700"/>
          </a:xfrm>
          <a:prstGeom prst="curvedConnector5">
            <a:avLst>
              <a:gd name="adj1" fmla="val -85132"/>
              <a:gd name="adj2" fmla="val 3068772"/>
              <a:gd name="adj3" fmla="val 176826"/>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5800" y="3272532"/>
            <a:ext cx="6420296" cy="461665"/>
          </a:xfrm>
          <a:prstGeom prst="rect">
            <a:avLst/>
          </a:prstGeom>
          <a:noFill/>
        </p:spPr>
        <p:txBody>
          <a:bodyPr wrap="square" rtlCol="0">
            <a:spAutoFit/>
          </a:bodyPr>
          <a:lstStyle/>
          <a:p>
            <a:r>
              <a:rPr lang="en-US" sz="2400" b="1" dirty="0">
                <a:solidFill>
                  <a:srgbClr val="7030A0"/>
                </a:solidFill>
              </a:rPr>
              <a:t>By Lemma</a:t>
            </a:r>
            <a:endParaRPr lang="en-US" sz="2400" dirty="0">
              <a:solidFill>
                <a:srgbClr val="7030A0"/>
              </a:solidFill>
            </a:endParaRPr>
          </a:p>
        </p:txBody>
      </p:sp>
      <mc:AlternateContent xmlns:mc="http://schemas.openxmlformats.org/markup-compatibility/2006" xmlns:a14="http://schemas.microsoft.com/office/drawing/2010/main">
        <mc:Choice Requires="a14">
          <p:sp>
            <p:nvSpPr>
              <p:cNvPr id="70" name="TextBox 69"/>
              <p:cNvSpPr txBox="1"/>
              <p:nvPr/>
            </p:nvSpPr>
            <p:spPr>
              <a:xfrm>
                <a:off x="4114800" y="3043535"/>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𝑖</m:t>
                      </m:r>
                      <m:r>
                        <a:rPr lang="en-US" sz="2400" b="0" i="1" smtClean="0">
                          <a:latin typeface="Cambria Math"/>
                        </a:rPr>
                        <m:t>,</m:t>
                      </m:r>
                      <m:r>
                        <a:rPr lang="en-US" sz="2400" b="0" i="1" smtClean="0">
                          <a:solidFill>
                            <a:srgbClr val="FF0000"/>
                          </a:solidFill>
                          <a:latin typeface="Cambria Math"/>
                        </a:rPr>
                        <m:t>𝑟</m:t>
                      </m:r>
                      <m:r>
                        <a:rPr lang="en-US" sz="2400" b="0" i="1" smtClean="0">
                          <a:latin typeface="Cambria Math"/>
                        </a:rPr>
                        <m:t>)</m:t>
                      </m:r>
                    </m:oMath>
                  </m:oMathPara>
                </a14:m>
                <a:endParaRPr lang="en-US" sz="2400" dirty="0"/>
              </a:p>
            </p:txBody>
          </p:sp>
        </mc:Choice>
        <mc:Fallback xmlns="">
          <p:sp>
            <p:nvSpPr>
              <p:cNvPr id="70" name="TextBox 69"/>
              <p:cNvSpPr txBox="1">
                <a:spLocks noRot="1" noChangeAspect="1" noMove="1" noResize="1" noEditPoints="1" noAdjustHandles="1" noChangeArrowheads="1" noChangeShapeType="1" noTextEdit="1"/>
              </p:cNvSpPr>
              <p:nvPr/>
            </p:nvSpPr>
            <p:spPr>
              <a:xfrm>
                <a:off x="4114800" y="3043535"/>
                <a:ext cx="969736" cy="461665"/>
              </a:xfrm>
              <a:prstGeom prst="rect">
                <a:avLst/>
              </a:prstGeom>
              <a:blipFill rotWithShape="1">
                <a:blip r:embed="rId9"/>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492909" y="1752600"/>
                <a:ext cx="3370009" cy="523220"/>
              </a:xfrm>
              <a:prstGeom prst="rect">
                <a:avLst/>
              </a:prstGeom>
              <a:noFill/>
              <a:ln>
                <a:noFill/>
              </a:ln>
            </p:spPr>
            <p:txBody>
              <a:bodyPr wrap="square" rtlCol="0">
                <a:spAutoFit/>
              </a:bodyPr>
              <a:lstStyle/>
              <a:p>
                <a:r>
                  <a:rPr lang="en-US" sz="2800" dirty="0">
                    <a:solidFill>
                      <a:srgbClr val="FF0000"/>
                    </a:solidFill>
                  </a:rPr>
                  <a:t>Independent of </a:t>
                </a:r>
                <a14:m>
                  <m:oMath xmlns:m="http://schemas.openxmlformats.org/officeDocument/2006/math">
                    <m:r>
                      <a:rPr lang="en-US" sz="2800" b="0" i="1" smtClean="0">
                        <a:solidFill>
                          <a:srgbClr val="FF0000"/>
                        </a:solidFill>
                        <a:latin typeface="Cambria Math"/>
                      </a:rPr>
                      <m:t>𝑟</m:t>
                    </m:r>
                  </m:oMath>
                </a14:m>
                <a:endParaRPr lang="en-US" sz="2800" dirty="0">
                  <a:solidFill>
                    <a:srgbClr val="FF0000"/>
                  </a:solidFill>
                </a:endParaRPr>
              </a:p>
            </p:txBody>
          </p:sp>
        </mc:Choice>
        <mc:Fallback xmlns="">
          <p:sp>
            <p:nvSpPr>
              <p:cNvPr id="71" name="TextBox 70"/>
              <p:cNvSpPr txBox="1">
                <a:spLocks noRot="1" noChangeAspect="1" noMove="1" noResize="1" noEditPoints="1" noAdjustHandles="1" noChangeArrowheads="1" noChangeShapeType="1" noTextEdit="1"/>
              </p:cNvSpPr>
              <p:nvPr/>
            </p:nvSpPr>
            <p:spPr>
              <a:xfrm>
                <a:off x="492909" y="1752600"/>
                <a:ext cx="3370009" cy="523220"/>
              </a:xfrm>
              <a:prstGeom prst="rect">
                <a:avLst/>
              </a:prstGeom>
              <a:blipFill rotWithShape="1">
                <a:blip r:embed="rId8"/>
                <a:stretch>
                  <a:fillRect l="-3797" t="-11765" b="-31765"/>
                </a:stretch>
              </a:blipFill>
              <a:ln>
                <a:noFill/>
              </a:ln>
            </p:spPr>
            <p:txBody>
              <a:bodyPr/>
              <a:lstStyle/>
              <a:p>
                <a:r>
                  <a:rPr lang="en-US">
                    <a:noFill/>
                  </a:rPr>
                  <a:t> </a:t>
                </a:r>
              </a:p>
            </p:txBody>
          </p:sp>
        </mc:Fallback>
      </mc:AlternateContent>
      <p:cxnSp>
        <p:nvCxnSpPr>
          <p:cNvPr id="72" name="Straight Arrow Connector 71"/>
          <p:cNvCxnSpPr>
            <a:stCxn id="62" idx="0"/>
            <a:endCxn id="71" idx="2"/>
          </p:cNvCxnSpPr>
          <p:nvPr/>
        </p:nvCxnSpPr>
        <p:spPr>
          <a:xfrm flipH="1" flipV="1">
            <a:off x="2177914" y="2275820"/>
            <a:ext cx="137541" cy="167325"/>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p:cNvSpPr/>
              <p:nvPr/>
            </p:nvSpPr>
            <p:spPr>
              <a:xfrm>
                <a:off x="4793569" y="1981200"/>
                <a:ext cx="84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m:t>
                      </m:r>
                      <m:r>
                        <a:rPr lang="en-US" sz="2400" i="1" smtClean="0">
                          <a:latin typeface="Cambria Math"/>
                        </a:rPr>
                        <m:t>𝑖</m:t>
                      </m:r>
                      <m:r>
                        <a:rPr lang="en-US" sz="2400" i="1" smtClean="0">
                          <a:latin typeface="Cambria Math"/>
                        </a:rPr>
                        <m:t>,∗)</m:t>
                      </m:r>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4793569" y="1981200"/>
                <a:ext cx="845231" cy="461665"/>
              </a:xfrm>
              <a:prstGeom prst="rect">
                <a:avLst/>
              </a:prstGeom>
              <a:blipFill rotWithShape="1">
                <a:blip r:embed="rId10"/>
                <a:stretch>
                  <a:fillRect r="-719" b="-19737"/>
                </a:stretch>
              </a:blipFill>
            </p:spPr>
            <p:txBody>
              <a:bodyPr/>
              <a:lstStyle/>
              <a:p>
                <a:r>
                  <a:rPr lang="en-US">
                    <a:noFill/>
                  </a:rPr>
                  <a:t> </a:t>
                </a:r>
              </a:p>
            </p:txBody>
          </p:sp>
        </mc:Fallback>
      </mc:AlternateContent>
    </p:spTree>
    <p:extLst>
      <p:ext uri="{BB962C8B-B14F-4D97-AF65-F5344CB8AC3E}">
        <p14:creationId xmlns:p14="http://schemas.microsoft.com/office/powerpoint/2010/main" val="344219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animBg="1"/>
      <p:bldP spid="61" grpId="0" animBg="1"/>
      <p:bldP spid="62" grpId="0"/>
      <p:bldP spid="63" grpId="0" animBg="1"/>
      <p:bldP spid="65" grpId="0" animBg="1"/>
      <p:bldP spid="67" grpId="0"/>
      <p:bldP spid="69" grpId="0"/>
      <p:bldP spid="70" grpId="0"/>
      <p:bldP spid="71" grpId="0"/>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656EB22D-3B19-EA4A-B920-55ED5F54F367}"/>
              </a:ext>
            </a:extLst>
          </p:cNvPr>
          <p:cNvSpPr/>
          <p:nvPr/>
        </p:nvSpPr>
        <p:spPr>
          <a:xfrm>
            <a:off x="4061095" y="2982214"/>
            <a:ext cx="1044304" cy="980185"/>
          </a:xfrm>
          <a:prstGeom prst="rect">
            <a:avLst/>
          </a:prstGeom>
          <a:pattFill prst="wdUpDiag">
            <a:fgClr>
              <a:srgbClr val="93A299"/>
            </a:fgClr>
            <a:bgClr>
              <a:sysClr val="window" lastClr="FFFFFF"/>
            </a:bgClr>
          </a:pattFill>
          <a:ln w="571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117" name="Oval 116">
            <a:extLst>
              <a:ext uri="{FF2B5EF4-FFF2-40B4-BE49-F238E27FC236}">
                <a16:creationId xmlns:a16="http://schemas.microsoft.com/office/drawing/2014/main" id="{E4163787-5D5B-9D49-B512-7DA1C466B69F}"/>
              </a:ext>
            </a:extLst>
          </p:cNvPr>
          <p:cNvSpPr/>
          <p:nvPr/>
        </p:nvSpPr>
        <p:spPr>
          <a:xfrm>
            <a:off x="492909" y="5488211"/>
            <a:ext cx="297554" cy="297554"/>
          </a:xfrm>
          <a:prstGeom prst="ellipse">
            <a:avLst/>
          </a:prstGeom>
          <a:solidFill>
            <a:srgbClr val="0070C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118" name="Straight Connector 117">
            <a:extLst>
              <a:ext uri="{FF2B5EF4-FFF2-40B4-BE49-F238E27FC236}">
                <a16:creationId xmlns:a16="http://schemas.microsoft.com/office/drawing/2014/main" id="{6F397B0B-E770-E641-8EFD-EBC789D4999D}"/>
              </a:ext>
            </a:extLst>
          </p:cNvPr>
          <p:cNvCxnSpPr/>
          <p:nvPr/>
        </p:nvCxnSpPr>
        <p:spPr>
          <a:xfrm flipH="1">
            <a:off x="790463" y="5636988"/>
            <a:ext cx="693056" cy="0"/>
          </a:xfrm>
          <a:prstGeom prst="line">
            <a:avLst/>
          </a:prstGeom>
          <a:noFill/>
          <a:ln w="28575" cap="flat" cmpd="sng" algn="ctr">
            <a:solidFill>
              <a:sysClr val="windowText" lastClr="000000"/>
            </a:solidFill>
            <a:prstDash val="solid"/>
            <a:headEnd type="arrow" w="med" len="med"/>
            <a:tailEnd type="none" w="med" len="med"/>
          </a:ln>
          <a:effectLst/>
        </p:spPr>
      </p:cxnSp>
      <p:sp>
        <p:nvSpPr>
          <p:cNvPr id="119" name="Oval 118">
            <a:extLst>
              <a:ext uri="{FF2B5EF4-FFF2-40B4-BE49-F238E27FC236}">
                <a16:creationId xmlns:a16="http://schemas.microsoft.com/office/drawing/2014/main" id="{2C0B2119-619C-9C4A-984C-5C90F38C7BCD}"/>
              </a:ext>
            </a:extLst>
          </p:cNvPr>
          <p:cNvSpPr/>
          <p:nvPr/>
        </p:nvSpPr>
        <p:spPr>
          <a:xfrm>
            <a:off x="8355316" y="5488211"/>
            <a:ext cx="297554" cy="297554"/>
          </a:xfrm>
          <a:prstGeom prst="ellipse">
            <a:avLst/>
          </a:prstGeom>
          <a:pattFill prst="pct40">
            <a:fgClr>
              <a:srgbClr val="00B050"/>
            </a:fgClr>
            <a:bgClr>
              <a:sysClr val="window" lastClr="FFFFFF"/>
            </a:bgClr>
          </a:patt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120" name="Straight Connector 119">
            <a:extLst>
              <a:ext uri="{FF2B5EF4-FFF2-40B4-BE49-F238E27FC236}">
                <a16:creationId xmlns:a16="http://schemas.microsoft.com/office/drawing/2014/main" id="{12B8ABBC-E350-484A-A0AE-B17947B0F1BE}"/>
              </a:ext>
            </a:extLst>
          </p:cNvPr>
          <p:cNvCxnSpPr/>
          <p:nvPr/>
        </p:nvCxnSpPr>
        <p:spPr>
          <a:xfrm flipH="1">
            <a:off x="7650263" y="5636988"/>
            <a:ext cx="705053" cy="0"/>
          </a:xfrm>
          <a:prstGeom prst="line">
            <a:avLst/>
          </a:prstGeom>
          <a:noFill/>
          <a:ln w="38100" cap="flat" cmpd="sng" algn="ctr">
            <a:solidFill>
              <a:srgbClr val="FF0000"/>
            </a:solidFill>
            <a:prstDash val="solid"/>
            <a:headEnd type="arrow" w="med" len="med"/>
            <a:tailEnd type="none" w="med" len="med"/>
          </a:ln>
          <a:effectLst/>
        </p:spPr>
      </p:cxnSp>
      <p:sp>
        <p:nvSpPr>
          <p:cNvPr id="121" name="Oval 120">
            <a:extLst>
              <a:ext uri="{FF2B5EF4-FFF2-40B4-BE49-F238E27FC236}">
                <a16:creationId xmlns:a16="http://schemas.microsoft.com/office/drawing/2014/main" id="{EB9BFC30-8216-E74B-A1AE-E34751117466}"/>
              </a:ext>
            </a:extLst>
          </p:cNvPr>
          <p:cNvSpPr/>
          <p:nvPr/>
        </p:nvSpPr>
        <p:spPr>
          <a:xfrm>
            <a:off x="4442075" y="5488211"/>
            <a:ext cx="297554" cy="297554"/>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122" name="Straight Connector 121">
            <a:extLst>
              <a:ext uri="{FF2B5EF4-FFF2-40B4-BE49-F238E27FC236}">
                <a16:creationId xmlns:a16="http://schemas.microsoft.com/office/drawing/2014/main" id="{BBFE159C-1983-5844-976C-2CC659CDCA5B}"/>
              </a:ext>
            </a:extLst>
          </p:cNvPr>
          <p:cNvCxnSpPr>
            <a:endCxn id="124" idx="6"/>
          </p:cNvCxnSpPr>
          <p:nvPr/>
        </p:nvCxnSpPr>
        <p:spPr>
          <a:xfrm flipH="1" flipV="1">
            <a:off x="3409747" y="5636988"/>
            <a:ext cx="1032328" cy="907"/>
          </a:xfrm>
          <a:prstGeom prst="line">
            <a:avLst/>
          </a:prstGeom>
          <a:noFill/>
          <a:ln w="28575" cap="flat" cmpd="sng" algn="ctr">
            <a:solidFill>
              <a:sysClr val="windowText" lastClr="000000"/>
            </a:solidFill>
            <a:prstDash val="solid"/>
            <a:headEnd type="arrow" w="med" len="med"/>
            <a:tailEnd type="none" w="med" len="med"/>
          </a:ln>
          <a:effectLst/>
        </p:spPr>
      </p:cxnSp>
      <p:sp>
        <p:nvSpPr>
          <p:cNvPr id="123" name="TextBox 122">
            <a:extLst>
              <a:ext uri="{FF2B5EF4-FFF2-40B4-BE49-F238E27FC236}">
                <a16:creationId xmlns:a16="http://schemas.microsoft.com/office/drawing/2014/main" id="{715E57F9-9E15-FB42-9B10-D26DDE675075}"/>
              </a:ext>
            </a:extLst>
          </p:cNvPr>
          <p:cNvSpPr txBox="1"/>
          <p:nvPr/>
        </p:nvSpPr>
        <p:spPr>
          <a:xfrm>
            <a:off x="2057400" y="5262545"/>
            <a:ext cx="555865" cy="523220"/>
          </a:xfrm>
          <a:prstGeom prst="rect">
            <a:avLst/>
          </a:prstGeom>
          <a:noFill/>
        </p:spPr>
        <p:txBody>
          <a:bodyPr wrap="square" rtlCol="0">
            <a:spAutoFit/>
          </a:bodyPr>
          <a:lstStyle/>
          <a:p>
            <a:r>
              <a:rPr lang="en-US" sz="2800" dirty="0">
                <a:solidFill>
                  <a:prstClr val="black"/>
                </a:solidFill>
                <a:latin typeface="Century Gothic"/>
              </a:rPr>
              <a:t>…</a:t>
            </a:r>
          </a:p>
        </p:txBody>
      </p:sp>
      <p:sp>
        <p:nvSpPr>
          <p:cNvPr id="124" name="Oval 123">
            <a:extLst>
              <a:ext uri="{FF2B5EF4-FFF2-40B4-BE49-F238E27FC236}">
                <a16:creationId xmlns:a16="http://schemas.microsoft.com/office/drawing/2014/main" id="{65CAA8B5-A37D-4C42-9AAE-0DEECAB60740}"/>
              </a:ext>
            </a:extLst>
          </p:cNvPr>
          <p:cNvSpPr/>
          <p:nvPr/>
        </p:nvSpPr>
        <p:spPr>
          <a:xfrm>
            <a:off x="3112193" y="5488211"/>
            <a:ext cx="297554" cy="297554"/>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125" name="Straight Connector 124">
            <a:extLst>
              <a:ext uri="{FF2B5EF4-FFF2-40B4-BE49-F238E27FC236}">
                <a16:creationId xmlns:a16="http://schemas.microsoft.com/office/drawing/2014/main" id="{66F468FC-7AC7-D04B-8473-ABDAAAE79B54}"/>
              </a:ext>
            </a:extLst>
          </p:cNvPr>
          <p:cNvCxnSpPr/>
          <p:nvPr/>
        </p:nvCxnSpPr>
        <p:spPr>
          <a:xfrm flipH="1" flipV="1">
            <a:off x="2765665" y="5636082"/>
            <a:ext cx="346528" cy="1813"/>
          </a:xfrm>
          <a:prstGeom prst="line">
            <a:avLst/>
          </a:prstGeom>
          <a:noFill/>
          <a:ln w="28575" cap="flat" cmpd="sng" algn="ctr">
            <a:solidFill>
              <a:sysClr val="windowText" lastClr="000000"/>
            </a:solidFill>
            <a:prstDash val="solid"/>
            <a:headEnd type="arrow" w="med" len="med"/>
            <a:tailEnd type="none" w="med" len="med"/>
          </a:ln>
          <a:effectLst/>
        </p:spPr>
      </p:cxnSp>
      <p:sp>
        <p:nvSpPr>
          <p:cNvPr id="126" name="Oval 125">
            <a:extLst>
              <a:ext uri="{FF2B5EF4-FFF2-40B4-BE49-F238E27FC236}">
                <a16:creationId xmlns:a16="http://schemas.microsoft.com/office/drawing/2014/main" id="{B4F56F64-2FE9-7344-AE2C-652F788CF2B9}"/>
              </a:ext>
            </a:extLst>
          </p:cNvPr>
          <p:cNvSpPr/>
          <p:nvPr/>
        </p:nvSpPr>
        <p:spPr>
          <a:xfrm>
            <a:off x="5822470" y="5488211"/>
            <a:ext cx="297554" cy="297554"/>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127" name="Straight Connector 126">
            <a:extLst>
              <a:ext uri="{FF2B5EF4-FFF2-40B4-BE49-F238E27FC236}">
                <a16:creationId xmlns:a16="http://schemas.microsoft.com/office/drawing/2014/main" id="{6CD0E488-A18D-C94C-BFC8-39F8207FBBD8}"/>
              </a:ext>
            </a:extLst>
          </p:cNvPr>
          <p:cNvCxnSpPr>
            <a:stCxn id="126" idx="2"/>
          </p:cNvCxnSpPr>
          <p:nvPr/>
        </p:nvCxnSpPr>
        <p:spPr>
          <a:xfrm flipH="1">
            <a:off x="4739629" y="5636988"/>
            <a:ext cx="1082841" cy="0"/>
          </a:xfrm>
          <a:prstGeom prst="line">
            <a:avLst/>
          </a:prstGeom>
          <a:noFill/>
          <a:ln w="28575" cap="flat" cmpd="sng" algn="ctr">
            <a:solidFill>
              <a:sysClr val="windowText" lastClr="000000"/>
            </a:solidFill>
            <a:prstDash val="solid"/>
            <a:headEnd type="arrow" w="med" len="med"/>
            <a:tailEnd type="none" w="med" len="med"/>
          </a:ln>
          <a:effectLst/>
        </p:spPr>
      </p:cxnSp>
      <p:cxnSp>
        <p:nvCxnSpPr>
          <p:cNvPr id="128" name="Straight Connector 127">
            <a:extLst>
              <a:ext uri="{FF2B5EF4-FFF2-40B4-BE49-F238E27FC236}">
                <a16:creationId xmlns:a16="http://schemas.microsoft.com/office/drawing/2014/main" id="{3B344FB8-5F0B-224F-87CC-D015646022BF}"/>
              </a:ext>
            </a:extLst>
          </p:cNvPr>
          <p:cNvCxnSpPr/>
          <p:nvPr/>
        </p:nvCxnSpPr>
        <p:spPr>
          <a:xfrm flipH="1">
            <a:off x="6120025" y="5645148"/>
            <a:ext cx="368992" cy="0"/>
          </a:xfrm>
          <a:prstGeom prst="line">
            <a:avLst/>
          </a:prstGeom>
          <a:noFill/>
          <a:ln w="28575" cap="flat" cmpd="sng" algn="ctr">
            <a:solidFill>
              <a:sysClr val="windowText" lastClr="000000"/>
            </a:solidFill>
            <a:prstDash val="solid"/>
            <a:headEnd type="arrow" w="med" len="med"/>
            <a:tailEnd type="none" w="med" len="med"/>
          </a:ln>
          <a:effectLst/>
        </p:spPr>
      </p:cxnSp>
      <p:sp>
        <p:nvSpPr>
          <p:cNvPr id="129" name="TextBox 128">
            <a:extLst>
              <a:ext uri="{FF2B5EF4-FFF2-40B4-BE49-F238E27FC236}">
                <a16:creationId xmlns:a16="http://schemas.microsoft.com/office/drawing/2014/main" id="{78EBE2F6-0FB2-374B-8A43-26B3540AE8C5}"/>
              </a:ext>
            </a:extLst>
          </p:cNvPr>
          <p:cNvSpPr txBox="1"/>
          <p:nvPr/>
        </p:nvSpPr>
        <p:spPr>
          <a:xfrm>
            <a:off x="6759335" y="5257800"/>
            <a:ext cx="555865" cy="523220"/>
          </a:xfrm>
          <a:prstGeom prst="rect">
            <a:avLst/>
          </a:prstGeom>
          <a:noFill/>
        </p:spPr>
        <p:txBody>
          <a:bodyPr wrap="square" rtlCol="0">
            <a:spAutoFit/>
          </a:bodyPr>
          <a:lstStyle/>
          <a:p>
            <a:r>
              <a:rPr lang="en-US" sz="2800" dirty="0">
                <a:solidFill>
                  <a:prstClr val="black"/>
                </a:solidFill>
                <a:latin typeface="Century Gothic"/>
              </a:rPr>
              <a:t>…</a:t>
            </a:r>
          </a:p>
        </p:txBody>
      </p:sp>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A9274241-3D36-A84E-A831-EF997687CFF0}"/>
                  </a:ext>
                </a:extLst>
              </p:cNvPr>
              <p:cNvSpPr txBox="1"/>
              <p:nvPr/>
            </p:nvSpPr>
            <p:spPr>
              <a:xfrm>
                <a:off x="8019225" y="5867402"/>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prstClr val="black"/>
                          </a:solidFill>
                          <a:latin typeface="Cambria Math"/>
                        </a:rPr>
                        <m:t>(</m:t>
                      </m:r>
                      <m:r>
                        <a:rPr lang="en-US" sz="2400" i="1" smtClean="0">
                          <a:solidFill>
                            <a:prstClr val="black"/>
                          </a:solidFill>
                          <a:latin typeface="Cambria Math"/>
                        </a:rPr>
                        <m:t>𝑁</m:t>
                      </m:r>
                      <m:r>
                        <a:rPr lang="en-US" sz="2400" i="1" smtClean="0">
                          <a:solidFill>
                            <a:prstClr val="black"/>
                          </a:solidFill>
                          <a:latin typeface="Cambria Math"/>
                        </a:rPr>
                        <m:t>,</m:t>
                      </m:r>
                      <m:sSub>
                        <m:sSubPr>
                          <m:ctrlPr>
                            <a:rPr lang="en-US" sz="2400" i="1" smtClean="0">
                              <a:solidFill>
                                <a:prstClr val="black"/>
                              </a:solidFill>
                              <a:latin typeface="Cambria Math" panose="02040503050406030204" pitchFamily="18" charset="0"/>
                            </a:rPr>
                          </m:ctrlPr>
                        </m:sSubPr>
                        <m:e>
                          <m:r>
                            <a:rPr lang="en-US" sz="2400" i="1" smtClean="0">
                              <a:solidFill>
                                <a:prstClr val="black"/>
                              </a:solidFill>
                              <a:latin typeface="Cambria Math"/>
                            </a:rPr>
                            <m:t>𝜎</m:t>
                          </m:r>
                        </m:e>
                        <m:sub>
                          <m:r>
                            <a:rPr lang="en-US" sz="2400" i="1" smtClean="0">
                              <a:solidFill>
                                <a:prstClr val="black"/>
                              </a:solidFill>
                              <a:latin typeface="Cambria Math"/>
                            </a:rPr>
                            <m:t>𝑁</m:t>
                          </m:r>
                        </m:sub>
                      </m:sSub>
                      <m:r>
                        <a:rPr lang="en-US" sz="2400" i="1" smtClean="0">
                          <a:solidFill>
                            <a:prstClr val="black"/>
                          </a:solidFill>
                          <a:latin typeface="Cambria Math"/>
                        </a:rPr>
                        <m:t>)</m:t>
                      </m:r>
                    </m:oMath>
                  </m:oMathPara>
                </a14:m>
                <a:endParaRPr lang="en-US" sz="2400" dirty="0">
                  <a:solidFill>
                    <a:prstClr val="black"/>
                  </a:solidFill>
                  <a:latin typeface="Century Gothic"/>
                </a:endParaRPr>
              </a:p>
            </p:txBody>
          </p:sp>
        </mc:Choice>
        <mc:Fallback xmlns="">
          <p:sp>
            <p:nvSpPr>
              <p:cNvPr id="130" name="TextBox 129">
                <a:extLst>
                  <a:ext uri="{FF2B5EF4-FFF2-40B4-BE49-F238E27FC236}">
                    <a16:creationId xmlns:a16="http://schemas.microsoft.com/office/drawing/2014/main" id="{A9274241-3D36-A84E-A831-EF997687CFF0}"/>
                  </a:ext>
                </a:extLst>
              </p:cNvPr>
              <p:cNvSpPr txBox="1">
                <a:spLocks noRot="1" noChangeAspect="1" noMove="1" noResize="1" noEditPoints="1" noAdjustHandles="1" noChangeArrowheads="1" noChangeShapeType="1" noTextEdit="1"/>
              </p:cNvSpPr>
              <p:nvPr/>
            </p:nvSpPr>
            <p:spPr>
              <a:xfrm>
                <a:off x="8019225" y="5867402"/>
                <a:ext cx="969736" cy="461665"/>
              </a:xfrm>
              <a:prstGeom prst="rect">
                <a:avLst/>
              </a:prstGeom>
              <a:blipFill>
                <a:blip r:embed="rId3"/>
                <a:stretch>
                  <a:fillRect l="-3846" r="-19231" b="-162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Rectangle 130">
                <a:extLst>
                  <a:ext uri="{FF2B5EF4-FFF2-40B4-BE49-F238E27FC236}">
                    <a16:creationId xmlns:a16="http://schemas.microsoft.com/office/drawing/2014/main" id="{3876F980-5482-544A-A86C-23D5F6DED5A5}"/>
                  </a:ext>
                </a:extLst>
              </p:cNvPr>
              <p:cNvSpPr/>
              <p:nvPr/>
            </p:nvSpPr>
            <p:spPr>
              <a:xfrm>
                <a:off x="4061095" y="2971800"/>
                <a:ext cx="1044305" cy="9906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3200" b="0" i="1" u="none" strike="noStrike" kern="0" cap="none" spc="0" normalizeH="0" baseline="0" noProof="0" smtClean="0">
                              <a:ln>
                                <a:noFill/>
                              </a:ln>
                              <a:solidFill>
                                <a:srgbClr val="000000"/>
                              </a:solidFill>
                              <a:effectLst/>
                              <a:uLnTx/>
                              <a:uFillTx/>
                              <a:latin typeface="Cambria Math"/>
                              <a:ea typeface="+mn-ea"/>
                              <a:cs typeface="+mn-cs"/>
                            </a:rPr>
                            <m:t>𝑆</m:t>
                          </m:r>
                        </m:e>
                        <m:sub>
                          <m:r>
                            <a:rPr kumimoji="0" lang="en-US" sz="3200" b="0" i="1" u="none" strike="noStrike" kern="0" cap="none" spc="0" normalizeH="0" baseline="0" noProof="0" smtClean="0">
                              <a:ln>
                                <a:noFill/>
                              </a:ln>
                              <a:solidFill>
                                <a:srgbClr val="FF0000"/>
                              </a:solidFill>
                              <a:effectLst/>
                              <a:uLnTx/>
                              <a:uFillTx/>
                              <a:latin typeface="Cambria Math"/>
                              <a:ea typeface="+mn-ea"/>
                              <a:cs typeface="+mn-cs"/>
                            </a:rPr>
                            <m:t>𝑘</m:t>
                          </m:r>
                        </m:sub>
                      </m:sSub>
                    </m:oMath>
                  </m:oMathPara>
                </a14:m>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mc:Choice>
        <mc:Fallback xmlns="">
          <p:sp>
            <p:nvSpPr>
              <p:cNvPr id="131" name="Rectangle 130">
                <a:extLst>
                  <a:ext uri="{FF2B5EF4-FFF2-40B4-BE49-F238E27FC236}">
                    <a16:creationId xmlns:a16="http://schemas.microsoft.com/office/drawing/2014/main" id="{3876F980-5482-544A-A86C-23D5F6DED5A5}"/>
                  </a:ext>
                </a:extLst>
              </p:cNvPr>
              <p:cNvSpPr>
                <a:spLocks noRot="1" noChangeAspect="1" noMove="1" noResize="1" noEditPoints="1" noAdjustHandles="1" noChangeArrowheads="1" noChangeShapeType="1" noTextEdit="1"/>
              </p:cNvSpPr>
              <p:nvPr/>
            </p:nvSpPr>
            <p:spPr>
              <a:xfrm>
                <a:off x="4061095" y="2971800"/>
                <a:ext cx="1044305" cy="990600"/>
              </a:xfrm>
              <a:prstGeom prst="rect">
                <a:avLst/>
              </a:prstGeom>
              <a:blipFill>
                <a:blip r:embed="rId4"/>
                <a:stretch>
                  <a:fillRect/>
                </a:stretch>
              </a:blipFill>
              <a:ln w="25400" cap="flat" cmpd="sng" algn="ctr">
                <a:solidFill>
                  <a:sysClr val="windowText" lastClr="000000"/>
                </a:solidFill>
                <a:prstDash val="solid"/>
              </a:ln>
              <a:effectLst/>
            </p:spPr>
            <p:txBody>
              <a:bodyPr/>
              <a:lstStyle/>
              <a:p>
                <a:r>
                  <a:rPr lang="en-US">
                    <a:noFill/>
                  </a:rPr>
                  <a:t> </a:t>
                </a:r>
              </a:p>
            </p:txBody>
          </p:sp>
        </mc:Fallback>
      </mc:AlternateContent>
      <p:cxnSp>
        <p:nvCxnSpPr>
          <p:cNvPr id="132" name="Straight Arrow Connector 131">
            <a:extLst>
              <a:ext uri="{FF2B5EF4-FFF2-40B4-BE49-F238E27FC236}">
                <a16:creationId xmlns:a16="http://schemas.microsoft.com/office/drawing/2014/main" id="{99175EF3-81FB-BC48-9A82-9DB7A2B02A40}"/>
              </a:ext>
            </a:extLst>
          </p:cNvPr>
          <p:cNvCxnSpPr/>
          <p:nvPr/>
        </p:nvCxnSpPr>
        <p:spPr>
          <a:xfrm>
            <a:off x="6580920" y="3467100"/>
            <a:ext cx="1380395" cy="0"/>
          </a:xfrm>
          <a:prstGeom prst="straightConnector1">
            <a:avLst/>
          </a:prstGeom>
          <a:noFill/>
          <a:ln w="57150" cap="flat" cmpd="sng" algn="ctr">
            <a:solidFill>
              <a:srgbClr val="FF0000"/>
            </a:solidFill>
            <a:prstDash val="solid"/>
            <a:tailEnd type="arrow"/>
          </a:ln>
          <a:effectLst/>
        </p:spPr>
      </p:cxnSp>
      <p:cxnSp>
        <p:nvCxnSpPr>
          <p:cNvPr id="133" name="Straight Arrow Connector 132">
            <a:extLst>
              <a:ext uri="{FF2B5EF4-FFF2-40B4-BE49-F238E27FC236}">
                <a16:creationId xmlns:a16="http://schemas.microsoft.com/office/drawing/2014/main" id="{0E79899F-539B-7942-8DBE-1942E74A364A}"/>
              </a:ext>
            </a:extLst>
          </p:cNvPr>
          <p:cNvCxnSpPr/>
          <p:nvPr/>
        </p:nvCxnSpPr>
        <p:spPr>
          <a:xfrm flipV="1">
            <a:off x="7018243" y="3276600"/>
            <a:ext cx="392643" cy="381000"/>
          </a:xfrm>
          <a:prstGeom prst="straightConnector1">
            <a:avLst/>
          </a:prstGeom>
          <a:noFill/>
          <a:ln w="57150" cap="flat" cmpd="sng" algn="ctr">
            <a:solidFill>
              <a:srgbClr val="FF0000"/>
            </a:solidFill>
            <a:prstDash val="solid"/>
            <a:headEnd type="none" w="med" len="med"/>
            <a:tailEnd type="none" w="med" len="med"/>
          </a:ln>
          <a:effectLst/>
        </p:spPr>
      </p:cxnSp>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B23C9F76-A01F-F949-A85D-FC4579EC99D1}"/>
                  </a:ext>
                </a:extLst>
              </p:cNvPr>
              <p:cNvSpPr txBox="1"/>
              <p:nvPr/>
            </p:nvSpPr>
            <p:spPr>
              <a:xfrm>
                <a:off x="8021864" y="3087469"/>
                <a:ext cx="96973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solidFill>
                                <a:prstClr val="black"/>
                              </a:solidFill>
                              <a:latin typeface="Cambria Math" panose="02040503050406030204" pitchFamily="18" charset="0"/>
                            </a:rPr>
                          </m:ctrlPr>
                        </m:sSubPr>
                        <m:e>
                          <m:r>
                            <a:rPr lang="en-US" sz="3600" i="1" smtClean="0">
                              <a:solidFill>
                                <a:prstClr val="black"/>
                              </a:solidFill>
                              <a:latin typeface="Cambria Math"/>
                            </a:rPr>
                            <m:t>𝜎</m:t>
                          </m:r>
                        </m:e>
                        <m:sub>
                          <m:r>
                            <a:rPr lang="en-US" sz="3600" i="1" smtClean="0">
                              <a:solidFill>
                                <a:prstClr val="black"/>
                              </a:solidFill>
                              <a:latin typeface="Cambria Math"/>
                            </a:rPr>
                            <m:t>𝑁</m:t>
                          </m:r>
                        </m:sub>
                      </m:sSub>
                    </m:oMath>
                  </m:oMathPara>
                </a14:m>
                <a:endParaRPr lang="en-US" sz="2400" dirty="0">
                  <a:solidFill>
                    <a:prstClr val="black"/>
                  </a:solidFill>
                  <a:latin typeface="Century Gothic"/>
                </a:endParaRPr>
              </a:p>
            </p:txBody>
          </p:sp>
        </mc:Choice>
        <mc:Fallback xmlns="">
          <p:sp>
            <p:nvSpPr>
              <p:cNvPr id="134" name="TextBox 133">
                <a:extLst>
                  <a:ext uri="{FF2B5EF4-FFF2-40B4-BE49-F238E27FC236}">
                    <a16:creationId xmlns:a16="http://schemas.microsoft.com/office/drawing/2014/main" id="{B23C9F76-A01F-F949-A85D-FC4579EC99D1}"/>
                  </a:ext>
                </a:extLst>
              </p:cNvPr>
              <p:cNvSpPr txBox="1">
                <a:spLocks noRot="1" noChangeAspect="1" noMove="1" noResize="1" noEditPoints="1" noAdjustHandles="1" noChangeArrowheads="1" noChangeShapeType="1" noTextEdit="1"/>
              </p:cNvSpPr>
              <p:nvPr/>
            </p:nvSpPr>
            <p:spPr>
              <a:xfrm>
                <a:off x="8021864" y="3087469"/>
                <a:ext cx="969736" cy="646331"/>
              </a:xfrm>
              <a:prstGeom prst="rect">
                <a:avLst/>
              </a:prstGeom>
              <a:blipFill>
                <a:blip r:embed="rId5"/>
                <a:stretch>
                  <a:fillRect b="-5769"/>
                </a:stretch>
              </a:blipFill>
            </p:spPr>
            <p:txBody>
              <a:bodyPr/>
              <a:lstStyle/>
              <a:p>
                <a:r>
                  <a:rPr lang="en-US">
                    <a:noFill/>
                  </a:rPr>
                  <a:t> </a:t>
                </a:r>
              </a:p>
            </p:txBody>
          </p:sp>
        </mc:Fallback>
      </mc:AlternateContent>
      <p:sp>
        <p:nvSpPr>
          <p:cNvPr id="135" name="Rectangle 134">
            <a:extLst>
              <a:ext uri="{FF2B5EF4-FFF2-40B4-BE49-F238E27FC236}">
                <a16:creationId xmlns:a16="http://schemas.microsoft.com/office/drawing/2014/main" id="{0AE9717A-FC15-764F-A63A-0CBB87687B02}"/>
              </a:ext>
            </a:extLst>
          </p:cNvPr>
          <p:cNvSpPr/>
          <p:nvPr/>
        </p:nvSpPr>
        <p:spPr>
          <a:xfrm>
            <a:off x="1645190" y="2982214"/>
            <a:ext cx="1044304" cy="980185"/>
          </a:xfrm>
          <a:prstGeom prst="rect">
            <a:avLst/>
          </a:prstGeom>
          <a:pattFill prst="wdUpDiag">
            <a:fgClr>
              <a:srgbClr val="93A299"/>
            </a:fgClr>
            <a:bgClr>
              <a:sysClr val="window" lastClr="FFFFFF"/>
            </a:bgClr>
          </a:patt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mc:AlternateContent xmlns:mc="http://schemas.openxmlformats.org/markup-compatibility/2006" xmlns:a14="http://schemas.microsoft.com/office/drawing/2010/main">
        <mc:Choice Requires="a14">
          <p:sp>
            <p:nvSpPr>
              <p:cNvPr id="136" name="Rectangle 135">
                <a:extLst>
                  <a:ext uri="{FF2B5EF4-FFF2-40B4-BE49-F238E27FC236}">
                    <a16:creationId xmlns:a16="http://schemas.microsoft.com/office/drawing/2014/main" id="{73ADE123-DACE-354B-8274-DD2D160508B9}"/>
                  </a:ext>
                </a:extLst>
              </p:cNvPr>
              <p:cNvSpPr/>
              <p:nvPr/>
            </p:nvSpPr>
            <p:spPr>
              <a:xfrm>
                <a:off x="1645190" y="2971800"/>
                <a:ext cx="1044305" cy="990600"/>
              </a:xfrm>
              <a:prstGeom prst="rect">
                <a:avLst/>
              </a:prstGeom>
              <a:noFill/>
              <a:ln w="571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32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sSubSupPr>
                        <m:e>
                          <m:r>
                            <a:rPr kumimoji="0" lang="en-US" sz="3200" b="0" i="1" u="none" strike="noStrike" kern="0" cap="none" spc="0" normalizeH="0" baseline="0" noProof="0" smtClean="0">
                              <a:ln>
                                <a:noFill/>
                              </a:ln>
                              <a:solidFill>
                                <a:srgbClr val="000000"/>
                              </a:solidFill>
                              <a:effectLst/>
                              <a:uLnTx/>
                              <a:uFillTx/>
                              <a:latin typeface="Cambria Math"/>
                              <a:ea typeface="+mn-ea"/>
                              <a:cs typeface="+mn-cs"/>
                            </a:rPr>
                            <m:t>𝑆</m:t>
                          </m:r>
                        </m:e>
                        <m:sub>
                          <m:r>
                            <a:rPr kumimoji="0" lang="en-US" sz="3200" b="0" i="1" u="none" strike="noStrike" kern="0" cap="none" spc="0" normalizeH="0" baseline="0" noProof="0" smtClean="0">
                              <a:ln>
                                <a:noFill/>
                              </a:ln>
                              <a:solidFill>
                                <a:srgbClr val="FF0000"/>
                              </a:solidFill>
                              <a:effectLst/>
                              <a:uLnTx/>
                              <a:uFillTx/>
                              <a:latin typeface="Cambria Math"/>
                              <a:ea typeface="+mn-ea"/>
                              <a:cs typeface="+mn-cs"/>
                            </a:rPr>
                            <m:t>𝑘</m:t>
                          </m:r>
                        </m:sub>
                        <m:sup>
                          <m:r>
                            <a:rPr kumimoji="0" lang="en-US" sz="3200" b="0" i="1" u="none" strike="noStrike" kern="0" cap="none" spc="0" normalizeH="0" baseline="0" noProof="0" smtClean="0">
                              <a:ln>
                                <a:noFill/>
                              </a:ln>
                              <a:solidFill>
                                <a:srgbClr val="000000"/>
                              </a:solidFill>
                              <a:effectLst/>
                              <a:uLnTx/>
                              <a:uFillTx/>
                              <a:latin typeface="Cambria Math"/>
                              <a:ea typeface="+mn-ea"/>
                              <a:cs typeface="+mn-cs"/>
                            </a:rPr>
                            <m:t>′</m:t>
                          </m:r>
                        </m:sup>
                      </m:sSubSup>
                    </m:oMath>
                  </m:oMathPara>
                </a14:m>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mc:Choice>
        <mc:Fallback xmlns="">
          <p:sp>
            <p:nvSpPr>
              <p:cNvPr id="136" name="Rectangle 135">
                <a:extLst>
                  <a:ext uri="{FF2B5EF4-FFF2-40B4-BE49-F238E27FC236}">
                    <a16:creationId xmlns:a16="http://schemas.microsoft.com/office/drawing/2014/main" id="{73ADE123-DACE-354B-8274-DD2D160508B9}"/>
                  </a:ext>
                </a:extLst>
              </p:cNvPr>
              <p:cNvSpPr>
                <a:spLocks noRot="1" noChangeAspect="1" noMove="1" noResize="1" noEditPoints="1" noAdjustHandles="1" noChangeArrowheads="1" noChangeShapeType="1" noTextEdit="1"/>
              </p:cNvSpPr>
              <p:nvPr/>
            </p:nvSpPr>
            <p:spPr>
              <a:xfrm>
                <a:off x="1645190" y="2971800"/>
                <a:ext cx="1044305" cy="990600"/>
              </a:xfrm>
              <a:prstGeom prst="rect">
                <a:avLst/>
              </a:prstGeom>
              <a:blipFill>
                <a:blip r:embed="rId6"/>
                <a:stretch>
                  <a:fillRect/>
                </a:stretch>
              </a:blipFill>
              <a:ln w="57150" cap="flat" cmpd="sng" algn="ctr">
                <a:solidFill>
                  <a:sysClr val="windowText" lastClr="000000"/>
                </a:solidFill>
                <a:prstDash val="solid"/>
              </a:ln>
              <a:effectLst/>
            </p:spPr>
            <p:txBody>
              <a:bodyPr/>
              <a:lstStyle/>
              <a:p>
                <a:r>
                  <a:rPr lang="en-US">
                    <a:noFill/>
                  </a:rPr>
                  <a:t> </a:t>
                </a:r>
              </a:p>
            </p:txBody>
          </p:sp>
        </mc:Fallback>
      </mc:AlternateContent>
      <p:sp>
        <p:nvSpPr>
          <p:cNvPr id="137" name="Oval 136">
            <a:extLst>
              <a:ext uri="{FF2B5EF4-FFF2-40B4-BE49-F238E27FC236}">
                <a16:creationId xmlns:a16="http://schemas.microsoft.com/office/drawing/2014/main" id="{F15CE59D-BDCD-884B-B0C2-0782A52B7306}"/>
              </a:ext>
            </a:extLst>
          </p:cNvPr>
          <p:cNvSpPr/>
          <p:nvPr/>
        </p:nvSpPr>
        <p:spPr>
          <a:xfrm>
            <a:off x="8350898" y="997846"/>
            <a:ext cx="297554" cy="297554"/>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CEB8605E-0493-5A41-BBEE-78F517CB5921}"/>
                  </a:ext>
                </a:extLst>
              </p:cNvPr>
              <p:cNvSpPr txBox="1"/>
              <p:nvPr/>
            </p:nvSpPr>
            <p:spPr>
              <a:xfrm>
                <a:off x="8014807" y="1367135"/>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prstClr val="black"/>
                          </a:solidFill>
                          <a:latin typeface="Cambria Math"/>
                        </a:rPr>
                        <m:t>(</m:t>
                      </m:r>
                      <m:r>
                        <a:rPr lang="en-US" sz="2400" i="1" smtClean="0">
                          <a:solidFill>
                            <a:prstClr val="black"/>
                          </a:solidFill>
                          <a:latin typeface="Cambria Math"/>
                        </a:rPr>
                        <m:t>𝑁</m:t>
                      </m:r>
                      <m:r>
                        <a:rPr lang="en-US" sz="2400" i="1" smtClean="0">
                          <a:solidFill>
                            <a:prstClr val="black"/>
                          </a:solidFill>
                          <a:latin typeface="Cambria Math"/>
                        </a:rPr>
                        <m:t>,</m:t>
                      </m:r>
                      <m:sSub>
                        <m:sSubPr>
                          <m:ctrlPr>
                            <a:rPr lang="en-US" sz="2400" i="1" smtClean="0">
                              <a:solidFill>
                                <a:prstClr val="black"/>
                              </a:solidFill>
                              <a:latin typeface="Cambria Math" panose="02040503050406030204" pitchFamily="18" charset="0"/>
                            </a:rPr>
                          </m:ctrlPr>
                        </m:sSubPr>
                        <m:e>
                          <m:r>
                            <a:rPr lang="en-US" sz="2400" i="1" smtClean="0">
                              <a:solidFill>
                                <a:prstClr val="black"/>
                              </a:solidFill>
                              <a:latin typeface="Cambria Math"/>
                            </a:rPr>
                            <m:t>𝜎</m:t>
                          </m:r>
                        </m:e>
                        <m:sub>
                          <m:r>
                            <a:rPr lang="en-US" sz="2400" i="1" smtClean="0">
                              <a:solidFill>
                                <a:prstClr val="black"/>
                              </a:solidFill>
                              <a:latin typeface="Cambria Math"/>
                            </a:rPr>
                            <m:t>𝑁</m:t>
                          </m:r>
                        </m:sub>
                      </m:sSub>
                      <m:r>
                        <a:rPr lang="en-US" sz="2400" i="1" smtClean="0">
                          <a:solidFill>
                            <a:prstClr val="black"/>
                          </a:solidFill>
                          <a:latin typeface="Cambria Math"/>
                        </a:rPr>
                        <m:t>)</m:t>
                      </m:r>
                    </m:oMath>
                  </m:oMathPara>
                </a14:m>
                <a:endParaRPr lang="en-US" sz="2400" dirty="0">
                  <a:solidFill>
                    <a:prstClr val="black"/>
                  </a:solidFill>
                  <a:latin typeface="Century Gothic"/>
                </a:endParaRPr>
              </a:p>
            </p:txBody>
          </p:sp>
        </mc:Choice>
        <mc:Fallback xmlns="">
          <p:sp>
            <p:nvSpPr>
              <p:cNvPr id="138" name="TextBox 137">
                <a:extLst>
                  <a:ext uri="{FF2B5EF4-FFF2-40B4-BE49-F238E27FC236}">
                    <a16:creationId xmlns:a16="http://schemas.microsoft.com/office/drawing/2014/main" id="{CEB8605E-0493-5A41-BBEE-78F517CB5921}"/>
                  </a:ext>
                </a:extLst>
              </p:cNvPr>
              <p:cNvSpPr txBox="1">
                <a:spLocks noRot="1" noChangeAspect="1" noMove="1" noResize="1" noEditPoints="1" noAdjustHandles="1" noChangeArrowheads="1" noChangeShapeType="1" noTextEdit="1"/>
              </p:cNvSpPr>
              <p:nvPr/>
            </p:nvSpPr>
            <p:spPr>
              <a:xfrm>
                <a:off x="8014807" y="1367135"/>
                <a:ext cx="969736" cy="461665"/>
              </a:xfrm>
              <a:prstGeom prst="rect">
                <a:avLst/>
              </a:prstGeom>
              <a:blipFill>
                <a:blip r:embed="rId7"/>
                <a:stretch>
                  <a:fillRect l="-5195" r="-20779"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TextBox 138">
                <a:extLst>
                  <a:ext uri="{FF2B5EF4-FFF2-40B4-BE49-F238E27FC236}">
                    <a16:creationId xmlns:a16="http://schemas.microsoft.com/office/drawing/2014/main" id="{1EF426D3-7A72-E24A-A61D-E16B458739B5}"/>
                  </a:ext>
                </a:extLst>
              </p:cNvPr>
              <p:cNvSpPr txBox="1"/>
              <p:nvPr/>
            </p:nvSpPr>
            <p:spPr>
              <a:xfrm>
                <a:off x="2918095" y="3048000"/>
                <a:ext cx="1219200" cy="76944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4400" i="1" smtClean="0">
                              <a:solidFill>
                                <a:prstClr val="black"/>
                              </a:solidFill>
                              <a:latin typeface="Cambria Math" panose="02040503050406030204" pitchFamily="18" charset="0"/>
                            </a:rPr>
                          </m:ctrlPr>
                        </m:sSubPr>
                        <m:e>
                          <m:r>
                            <a:rPr lang="en-US" sz="4400" i="1" smtClean="0">
                              <a:solidFill>
                                <a:prstClr val="black"/>
                              </a:solidFill>
                              <a:latin typeface="Cambria Math"/>
                            </a:rPr>
                            <m:t>≈</m:t>
                          </m:r>
                        </m:e>
                        <m:sub>
                          <m:r>
                            <a:rPr lang="en-US" sz="4400" i="1" smtClean="0">
                              <a:solidFill>
                                <a:prstClr val="black"/>
                              </a:solidFill>
                              <a:latin typeface="Cambria Math"/>
                            </a:rPr>
                            <m:t>𝑐</m:t>
                          </m:r>
                        </m:sub>
                      </m:sSub>
                    </m:oMath>
                  </m:oMathPara>
                </a14:m>
                <a:endParaRPr lang="en-US" sz="4400" dirty="0">
                  <a:solidFill>
                    <a:prstClr val="black"/>
                  </a:solidFill>
                  <a:latin typeface="Century Gothic"/>
                </a:endParaRPr>
              </a:p>
            </p:txBody>
          </p:sp>
        </mc:Choice>
        <mc:Fallback xmlns="">
          <p:sp>
            <p:nvSpPr>
              <p:cNvPr id="139" name="TextBox 138">
                <a:extLst>
                  <a:ext uri="{FF2B5EF4-FFF2-40B4-BE49-F238E27FC236}">
                    <a16:creationId xmlns:a16="http://schemas.microsoft.com/office/drawing/2014/main" id="{1EF426D3-7A72-E24A-A61D-E16B458739B5}"/>
                  </a:ext>
                </a:extLst>
              </p:cNvPr>
              <p:cNvSpPr txBox="1">
                <a:spLocks noRot="1" noChangeAspect="1" noMove="1" noResize="1" noEditPoints="1" noAdjustHandles="1" noChangeArrowheads="1" noChangeShapeType="1" noTextEdit="1"/>
              </p:cNvSpPr>
              <p:nvPr/>
            </p:nvSpPr>
            <p:spPr>
              <a:xfrm>
                <a:off x="2918095" y="3048000"/>
                <a:ext cx="1219200" cy="769441"/>
              </a:xfrm>
              <a:prstGeom prst="rect">
                <a:avLst/>
              </a:prstGeom>
              <a:blipFill>
                <a:blip r:embed="rId8"/>
                <a:stretch>
                  <a:fillRect b="-3279"/>
                </a:stretch>
              </a:blipFill>
            </p:spPr>
            <p:txBody>
              <a:bodyPr/>
              <a:lstStyle/>
              <a:p>
                <a:r>
                  <a:rPr lang="en-US">
                    <a:noFill/>
                  </a:rPr>
                  <a:t> </a:t>
                </a:r>
              </a:p>
            </p:txBody>
          </p:sp>
        </mc:Fallback>
      </mc:AlternateContent>
      <p:cxnSp>
        <p:nvCxnSpPr>
          <p:cNvPr id="140" name="Curved Connector 139">
            <a:extLst>
              <a:ext uri="{FF2B5EF4-FFF2-40B4-BE49-F238E27FC236}">
                <a16:creationId xmlns:a16="http://schemas.microsoft.com/office/drawing/2014/main" id="{E3D0CDC4-D2D6-A34D-8B25-CB0BF6BE8D52}"/>
              </a:ext>
            </a:extLst>
          </p:cNvPr>
          <p:cNvCxnSpPr>
            <a:stCxn id="137" idx="2"/>
            <a:endCxn id="137" idx="6"/>
          </p:cNvCxnSpPr>
          <p:nvPr/>
        </p:nvCxnSpPr>
        <p:spPr>
          <a:xfrm rot="10800000" flipH="1">
            <a:off x="8350898" y="1146623"/>
            <a:ext cx="297554" cy="12700"/>
          </a:xfrm>
          <a:prstGeom prst="curvedConnector5">
            <a:avLst>
              <a:gd name="adj1" fmla="val -122507"/>
              <a:gd name="adj2" fmla="val 3944449"/>
              <a:gd name="adj3" fmla="val 210048"/>
            </a:avLst>
          </a:prstGeom>
          <a:noFill/>
          <a:ln w="38100" cap="flat" cmpd="sng" algn="ctr">
            <a:solidFill>
              <a:srgbClr val="FF0000"/>
            </a:solidFill>
            <a:prstDash val="solid"/>
            <a:headEnd type="none" w="med" len="med"/>
            <a:tailEnd type="arrow" w="med" len="med"/>
          </a:ln>
          <a:effectLst/>
        </p:spPr>
      </p:cxnSp>
      <p:cxnSp>
        <p:nvCxnSpPr>
          <p:cNvPr id="141" name="Straight Arrow Connector 140">
            <a:extLst>
              <a:ext uri="{FF2B5EF4-FFF2-40B4-BE49-F238E27FC236}">
                <a16:creationId xmlns:a16="http://schemas.microsoft.com/office/drawing/2014/main" id="{DC6C1137-9B25-0E40-BA90-9EAEB8BA38E0}"/>
              </a:ext>
            </a:extLst>
          </p:cNvPr>
          <p:cNvCxnSpPr/>
          <p:nvPr/>
        </p:nvCxnSpPr>
        <p:spPr>
          <a:xfrm>
            <a:off x="4583247" y="4190999"/>
            <a:ext cx="0" cy="914401"/>
          </a:xfrm>
          <a:prstGeom prst="straightConnector1">
            <a:avLst/>
          </a:prstGeom>
          <a:noFill/>
          <a:ln w="38100" cap="flat" cmpd="sng" algn="ctr">
            <a:solidFill>
              <a:sysClr val="window" lastClr="FFFFFF">
                <a:lumMod val="50000"/>
              </a:sysClr>
            </a:solidFill>
            <a:prstDash val="solid"/>
            <a:tailEnd type="arrow"/>
          </a:ln>
          <a:effectLst/>
        </p:spPr>
      </p:cxnSp>
      <p:cxnSp>
        <p:nvCxnSpPr>
          <p:cNvPr id="142" name="Straight Arrow Connector 141">
            <a:extLst>
              <a:ext uri="{FF2B5EF4-FFF2-40B4-BE49-F238E27FC236}">
                <a16:creationId xmlns:a16="http://schemas.microsoft.com/office/drawing/2014/main" id="{5AE85063-B376-4D41-B371-7124BA294BFC}"/>
              </a:ext>
            </a:extLst>
          </p:cNvPr>
          <p:cNvCxnSpPr/>
          <p:nvPr/>
        </p:nvCxnSpPr>
        <p:spPr>
          <a:xfrm>
            <a:off x="2156094" y="1828800"/>
            <a:ext cx="11248" cy="924815"/>
          </a:xfrm>
          <a:prstGeom prst="straightConnector1">
            <a:avLst/>
          </a:prstGeom>
          <a:noFill/>
          <a:ln w="38100" cap="flat" cmpd="sng" algn="ctr">
            <a:solidFill>
              <a:sysClr val="window" lastClr="FFFFFF">
                <a:lumMod val="50000"/>
              </a:sysClr>
            </a:solidFill>
            <a:prstDash val="solid"/>
            <a:headEnd type="arrow" w="med" len="med"/>
            <a:tailEnd type="none" w="med" len="med"/>
          </a:ln>
          <a:effectLst/>
        </p:spPr>
      </p:cxnSp>
      <p:sp>
        <p:nvSpPr>
          <p:cNvPr id="143" name="Oval 142">
            <a:extLst>
              <a:ext uri="{FF2B5EF4-FFF2-40B4-BE49-F238E27FC236}">
                <a16:creationId xmlns:a16="http://schemas.microsoft.com/office/drawing/2014/main" id="{12452897-D472-0441-BE6F-4B93F390E31A}"/>
              </a:ext>
            </a:extLst>
          </p:cNvPr>
          <p:cNvSpPr/>
          <p:nvPr/>
        </p:nvSpPr>
        <p:spPr>
          <a:xfrm>
            <a:off x="492909" y="997846"/>
            <a:ext cx="297554" cy="297554"/>
          </a:xfrm>
          <a:prstGeom prst="ellipse">
            <a:avLst/>
          </a:prstGeom>
          <a:solidFill>
            <a:srgbClr val="0070C0"/>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144" name="Straight Connector 143">
            <a:extLst>
              <a:ext uri="{FF2B5EF4-FFF2-40B4-BE49-F238E27FC236}">
                <a16:creationId xmlns:a16="http://schemas.microsoft.com/office/drawing/2014/main" id="{61A492A2-17D3-0F49-A540-E637B4174624}"/>
              </a:ext>
            </a:extLst>
          </p:cNvPr>
          <p:cNvCxnSpPr/>
          <p:nvPr/>
        </p:nvCxnSpPr>
        <p:spPr>
          <a:xfrm flipH="1">
            <a:off x="790463" y="1146623"/>
            <a:ext cx="693056" cy="0"/>
          </a:xfrm>
          <a:prstGeom prst="line">
            <a:avLst/>
          </a:prstGeom>
          <a:noFill/>
          <a:ln w="28575" cap="flat" cmpd="sng" algn="ctr">
            <a:solidFill>
              <a:sysClr val="windowText" lastClr="000000"/>
            </a:solidFill>
            <a:prstDash val="solid"/>
            <a:headEnd type="arrow" w="med" len="med"/>
            <a:tailEnd type="none" w="med" len="med"/>
          </a:ln>
          <a:effectLst/>
        </p:spPr>
      </p:cxnSp>
      <p:sp>
        <p:nvSpPr>
          <p:cNvPr id="145" name="Oval 144">
            <a:extLst>
              <a:ext uri="{FF2B5EF4-FFF2-40B4-BE49-F238E27FC236}">
                <a16:creationId xmlns:a16="http://schemas.microsoft.com/office/drawing/2014/main" id="{2CCEAFAC-9D0D-EB4C-8580-2FB3E39FAAA2}"/>
              </a:ext>
            </a:extLst>
          </p:cNvPr>
          <p:cNvSpPr/>
          <p:nvPr/>
        </p:nvSpPr>
        <p:spPr>
          <a:xfrm>
            <a:off x="4442075" y="997846"/>
            <a:ext cx="297554" cy="297554"/>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146" name="Straight Connector 145">
            <a:extLst>
              <a:ext uri="{FF2B5EF4-FFF2-40B4-BE49-F238E27FC236}">
                <a16:creationId xmlns:a16="http://schemas.microsoft.com/office/drawing/2014/main" id="{BCD17B8E-FBCA-D742-9AD1-757293813357}"/>
              </a:ext>
            </a:extLst>
          </p:cNvPr>
          <p:cNvCxnSpPr>
            <a:endCxn id="147" idx="6"/>
          </p:cNvCxnSpPr>
          <p:nvPr/>
        </p:nvCxnSpPr>
        <p:spPr>
          <a:xfrm flipH="1" flipV="1">
            <a:off x="3409747" y="1146623"/>
            <a:ext cx="1032328" cy="907"/>
          </a:xfrm>
          <a:prstGeom prst="line">
            <a:avLst/>
          </a:prstGeom>
          <a:noFill/>
          <a:ln w="28575" cap="flat" cmpd="sng" algn="ctr">
            <a:solidFill>
              <a:sysClr val="windowText" lastClr="000000"/>
            </a:solidFill>
            <a:prstDash val="solid"/>
            <a:headEnd type="arrow" w="med" len="med"/>
            <a:tailEnd type="none" w="med" len="med"/>
          </a:ln>
          <a:effectLst/>
        </p:spPr>
      </p:cxnSp>
      <p:sp>
        <p:nvSpPr>
          <p:cNvPr id="147" name="Oval 146">
            <a:extLst>
              <a:ext uri="{FF2B5EF4-FFF2-40B4-BE49-F238E27FC236}">
                <a16:creationId xmlns:a16="http://schemas.microsoft.com/office/drawing/2014/main" id="{D9184FAC-096A-6C4D-B3E2-90D03BF640D5}"/>
              </a:ext>
            </a:extLst>
          </p:cNvPr>
          <p:cNvSpPr/>
          <p:nvPr/>
        </p:nvSpPr>
        <p:spPr>
          <a:xfrm>
            <a:off x="3112193" y="997846"/>
            <a:ext cx="297554" cy="297554"/>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148" name="Straight Connector 147">
            <a:extLst>
              <a:ext uri="{FF2B5EF4-FFF2-40B4-BE49-F238E27FC236}">
                <a16:creationId xmlns:a16="http://schemas.microsoft.com/office/drawing/2014/main" id="{A2D38DD4-EAD5-A145-BC21-CFD686C1DC4A}"/>
              </a:ext>
            </a:extLst>
          </p:cNvPr>
          <p:cNvCxnSpPr/>
          <p:nvPr/>
        </p:nvCxnSpPr>
        <p:spPr>
          <a:xfrm flipH="1" flipV="1">
            <a:off x="2765665" y="1145717"/>
            <a:ext cx="346528" cy="1813"/>
          </a:xfrm>
          <a:prstGeom prst="line">
            <a:avLst/>
          </a:prstGeom>
          <a:noFill/>
          <a:ln w="28575" cap="flat" cmpd="sng" algn="ctr">
            <a:solidFill>
              <a:sysClr val="windowText" lastClr="000000"/>
            </a:solidFill>
            <a:prstDash val="solid"/>
            <a:headEnd type="arrow" w="med" len="med"/>
            <a:tailEnd type="none" w="med" len="med"/>
          </a:ln>
          <a:effectLst/>
        </p:spPr>
      </p:cxnSp>
      <p:sp>
        <p:nvSpPr>
          <p:cNvPr id="149" name="Oval 148">
            <a:extLst>
              <a:ext uri="{FF2B5EF4-FFF2-40B4-BE49-F238E27FC236}">
                <a16:creationId xmlns:a16="http://schemas.microsoft.com/office/drawing/2014/main" id="{4CA5940E-A664-5F40-A6C6-E04E8A289245}"/>
              </a:ext>
            </a:extLst>
          </p:cNvPr>
          <p:cNvSpPr/>
          <p:nvPr/>
        </p:nvSpPr>
        <p:spPr>
          <a:xfrm>
            <a:off x="5822470" y="997846"/>
            <a:ext cx="297554" cy="297554"/>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entury Gothic"/>
              <a:ea typeface="+mn-ea"/>
              <a:cs typeface="+mn-cs"/>
            </a:endParaRPr>
          </a:p>
        </p:txBody>
      </p:sp>
      <p:cxnSp>
        <p:nvCxnSpPr>
          <p:cNvPr id="150" name="Straight Connector 149">
            <a:extLst>
              <a:ext uri="{FF2B5EF4-FFF2-40B4-BE49-F238E27FC236}">
                <a16:creationId xmlns:a16="http://schemas.microsoft.com/office/drawing/2014/main" id="{180AA209-EAB6-294D-80C8-4599AF82816B}"/>
              </a:ext>
            </a:extLst>
          </p:cNvPr>
          <p:cNvCxnSpPr>
            <a:stCxn id="149" idx="2"/>
          </p:cNvCxnSpPr>
          <p:nvPr/>
        </p:nvCxnSpPr>
        <p:spPr>
          <a:xfrm flipH="1">
            <a:off x="4739629" y="1146623"/>
            <a:ext cx="1082841" cy="0"/>
          </a:xfrm>
          <a:prstGeom prst="line">
            <a:avLst/>
          </a:prstGeom>
          <a:noFill/>
          <a:ln w="28575" cap="flat" cmpd="sng" algn="ctr">
            <a:solidFill>
              <a:sysClr val="windowText" lastClr="000000"/>
            </a:solidFill>
            <a:prstDash val="solid"/>
            <a:headEnd type="arrow" w="med" len="med"/>
            <a:tailEnd type="none" w="med" len="med"/>
          </a:ln>
          <a:effectLst/>
        </p:spPr>
      </p:cxnSp>
      <p:cxnSp>
        <p:nvCxnSpPr>
          <p:cNvPr id="151" name="Straight Connector 150">
            <a:extLst>
              <a:ext uri="{FF2B5EF4-FFF2-40B4-BE49-F238E27FC236}">
                <a16:creationId xmlns:a16="http://schemas.microsoft.com/office/drawing/2014/main" id="{41359454-56E8-DC41-B59D-3E4BB49898EB}"/>
              </a:ext>
            </a:extLst>
          </p:cNvPr>
          <p:cNvCxnSpPr/>
          <p:nvPr/>
        </p:nvCxnSpPr>
        <p:spPr>
          <a:xfrm flipH="1">
            <a:off x="6120025" y="1154783"/>
            <a:ext cx="368992" cy="0"/>
          </a:xfrm>
          <a:prstGeom prst="line">
            <a:avLst/>
          </a:prstGeom>
          <a:noFill/>
          <a:ln w="28575" cap="flat" cmpd="sng" algn="ctr">
            <a:solidFill>
              <a:sysClr val="windowText" lastClr="000000"/>
            </a:solidFill>
            <a:prstDash val="solid"/>
            <a:headEnd type="arrow" w="med" len="med"/>
            <a:tailEnd type="none" w="med" len="med"/>
          </a:ln>
          <a:effectLst/>
        </p:spPr>
      </p:cxnSp>
      <p:sp>
        <p:nvSpPr>
          <p:cNvPr id="152" name="TextBox 151">
            <a:extLst>
              <a:ext uri="{FF2B5EF4-FFF2-40B4-BE49-F238E27FC236}">
                <a16:creationId xmlns:a16="http://schemas.microsoft.com/office/drawing/2014/main" id="{FDBD7DC3-343E-9745-96AB-3931EE819FC9}"/>
              </a:ext>
            </a:extLst>
          </p:cNvPr>
          <p:cNvSpPr txBox="1"/>
          <p:nvPr/>
        </p:nvSpPr>
        <p:spPr>
          <a:xfrm>
            <a:off x="6759335" y="767435"/>
            <a:ext cx="555865" cy="523220"/>
          </a:xfrm>
          <a:prstGeom prst="rect">
            <a:avLst/>
          </a:prstGeom>
          <a:noFill/>
        </p:spPr>
        <p:txBody>
          <a:bodyPr wrap="square" rtlCol="0">
            <a:spAutoFit/>
          </a:bodyPr>
          <a:lstStyle/>
          <a:p>
            <a:r>
              <a:rPr lang="en-US" sz="2800" dirty="0">
                <a:solidFill>
                  <a:prstClr val="black"/>
                </a:solidFill>
                <a:latin typeface="Century Gothic"/>
              </a:rPr>
              <a:t>…</a:t>
            </a:r>
          </a:p>
        </p:txBody>
      </p:sp>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D6F9C719-D95A-7F4A-897C-31C41DFC2A8F}"/>
                  </a:ext>
                </a:extLst>
              </p:cNvPr>
              <p:cNvSpPr txBox="1"/>
              <p:nvPr/>
            </p:nvSpPr>
            <p:spPr>
              <a:xfrm>
                <a:off x="156818" y="5867402"/>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prstClr val="black"/>
                          </a:solidFill>
                          <a:latin typeface="Cambria Math"/>
                        </a:rPr>
                        <m:t>(1,</m:t>
                      </m:r>
                      <m:sSub>
                        <m:sSubPr>
                          <m:ctrlPr>
                            <a:rPr lang="en-US" sz="2400" i="1" smtClean="0">
                              <a:solidFill>
                                <a:prstClr val="black"/>
                              </a:solidFill>
                              <a:latin typeface="Cambria Math" panose="02040503050406030204" pitchFamily="18" charset="0"/>
                            </a:rPr>
                          </m:ctrlPr>
                        </m:sSubPr>
                        <m:e>
                          <m:r>
                            <a:rPr lang="en-US" sz="2400" i="1" smtClean="0">
                              <a:solidFill>
                                <a:prstClr val="black"/>
                              </a:solidFill>
                              <a:latin typeface="Cambria Math"/>
                            </a:rPr>
                            <m:t>𝜎</m:t>
                          </m:r>
                        </m:e>
                        <m:sub>
                          <m:r>
                            <a:rPr lang="en-US" sz="2400" i="1" smtClean="0">
                              <a:solidFill>
                                <a:prstClr val="black"/>
                              </a:solidFill>
                              <a:latin typeface="Cambria Math"/>
                            </a:rPr>
                            <m:t>1</m:t>
                          </m:r>
                        </m:sub>
                      </m:sSub>
                      <m:r>
                        <a:rPr lang="en-US" sz="2400" i="1" smtClean="0">
                          <a:solidFill>
                            <a:prstClr val="black"/>
                          </a:solidFill>
                          <a:latin typeface="Cambria Math"/>
                        </a:rPr>
                        <m:t>)</m:t>
                      </m:r>
                    </m:oMath>
                  </m:oMathPara>
                </a14:m>
                <a:endParaRPr lang="en-US" sz="2400" dirty="0">
                  <a:solidFill>
                    <a:prstClr val="black"/>
                  </a:solidFill>
                  <a:latin typeface="Century Gothic"/>
                </a:endParaRPr>
              </a:p>
            </p:txBody>
          </p:sp>
        </mc:Choice>
        <mc:Fallback xmlns="">
          <p:sp>
            <p:nvSpPr>
              <p:cNvPr id="153" name="TextBox 152">
                <a:extLst>
                  <a:ext uri="{FF2B5EF4-FFF2-40B4-BE49-F238E27FC236}">
                    <a16:creationId xmlns:a16="http://schemas.microsoft.com/office/drawing/2014/main" id="{D6F9C719-D95A-7F4A-897C-31C41DFC2A8F}"/>
                  </a:ext>
                </a:extLst>
              </p:cNvPr>
              <p:cNvSpPr txBox="1">
                <a:spLocks noRot="1" noChangeAspect="1" noMove="1" noResize="1" noEditPoints="1" noAdjustHandles="1" noChangeArrowheads="1" noChangeShapeType="1" noTextEdit="1"/>
              </p:cNvSpPr>
              <p:nvPr/>
            </p:nvSpPr>
            <p:spPr>
              <a:xfrm>
                <a:off x="156818" y="5867402"/>
                <a:ext cx="969736" cy="461665"/>
              </a:xfrm>
              <a:prstGeom prst="rect">
                <a:avLst/>
              </a:prstGeom>
              <a:blipFill>
                <a:blip r:embed="rId9"/>
                <a:stretch>
                  <a:fillRect l="-5195" r="-9091" b="-162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ACA43F90-60BB-7343-B392-5810B2E1ED27}"/>
                  </a:ext>
                </a:extLst>
              </p:cNvPr>
              <p:cNvSpPr txBox="1"/>
              <p:nvPr/>
            </p:nvSpPr>
            <p:spPr>
              <a:xfrm>
                <a:off x="4105984" y="5867401"/>
                <a:ext cx="9697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prstClr val="black"/>
                          </a:solidFill>
                          <a:latin typeface="Cambria Math"/>
                        </a:rPr>
                        <m:t>(</m:t>
                      </m:r>
                      <m:r>
                        <a:rPr lang="en-US" sz="2400" i="1" smtClean="0">
                          <a:solidFill>
                            <a:prstClr val="black"/>
                          </a:solidFill>
                          <a:latin typeface="Cambria Math"/>
                        </a:rPr>
                        <m:t>𝑖</m:t>
                      </m:r>
                      <m:r>
                        <a:rPr lang="en-US" sz="2400" i="1" smtClean="0">
                          <a:solidFill>
                            <a:prstClr val="black"/>
                          </a:solidFill>
                          <a:latin typeface="Cambria Math"/>
                        </a:rPr>
                        <m:t>,</m:t>
                      </m:r>
                      <m:sSub>
                        <m:sSubPr>
                          <m:ctrlPr>
                            <a:rPr lang="en-US" sz="2400" i="1" smtClean="0">
                              <a:solidFill>
                                <a:prstClr val="black"/>
                              </a:solidFill>
                              <a:latin typeface="Cambria Math" panose="02040503050406030204" pitchFamily="18" charset="0"/>
                            </a:rPr>
                          </m:ctrlPr>
                        </m:sSubPr>
                        <m:e>
                          <m:r>
                            <a:rPr lang="en-US" sz="2400" i="1" smtClean="0">
                              <a:solidFill>
                                <a:prstClr val="black"/>
                              </a:solidFill>
                              <a:latin typeface="Cambria Math"/>
                            </a:rPr>
                            <m:t>𝜎</m:t>
                          </m:r>
                        </m:e>
                        <m:sub>
                          <m:r>
                            <a:rPr lang="en-US" sz="2400" i="1" smtClean="0">
                              <a:solidFill>
                                <a:prstClr val="black"/>
                              </a:solidFill>
                              <a:latin typeface="Cambria Math"/>
                            </a:rPr>
                            <m:t>𝑖</m:t>
                          </m:r>
                        </m:sub>
                      </m:sSub>
                      <m:r>
                        <a:rPr lang="en-US" sz="2400" i="1" smtClean="0">
                          <a:solidFill>
                            <a:prstClr val="black"/>
                          </a:solidFill>
                          <a:latin typeface="Cambria Math"/>
                        </a:rPr>
                        <m:t>)</m:t>
                      </m:r>
                    </m:oMath>
                  </m:oMathPara>
                </a14:m>
                <a:endParaRPr lang="en-US" sz="2400" dirty="0">
                  <a:solidFill>
                    <a:prstClr val="black"/>
                  </a:solidFill>
                  <a:latin typeface="Century Gothic"/>
                </a:endParaRPr>
              </a:p>
            </p:txBody>
          </p:sp>
        </mc:Choice>
        <mc:Fallback xmlns="">
          <p:sp>
            <p:nvSpPr>
              <p:cNvPr id="154" name="TextBox 153">
                <a:extLst>
                  <a:ext uri="{FF2B5EF4-FFF2-40B4-BE49-F238E27FC236}">
                    <a16:creationId xmlns:a16="http://schemas.microsoft.com/office/drawing/2014/main" id="{ACA43F90-60BB-7343-B392-5810B2E1ED27}"/>
                  </a:ext>
                </a:extLst>
              </p:cNvPr>
              <p:cNvSpPr txBox="1">
                <a:spLocks noRot="1" noChangeAspect="1" noMove="1" noResize="1" noEditPoints="1" noAdjustHandles="1" noChangeArrowheads="1" noChangeShapeType="1" noTextEdit="1"/>
              </p:cNvSpPr>
              <p:nvPr/>
            </p:nvSpPr>
            <p:spPr>
              <a:xfrm>
                <a:off x="4105984" y="5867401"/>
                <a:ext cx="969736" cy="461665"/>
              </a:xfrm>
              <a:prstGeom prst="rect">
                <a:avLst/>
              </a:prstGeom>
              <a:blipFill>
                <a:blip r:embed="rId10"/>
                <a:stretch>
                  <a:fillRect l="-1282" r="-1282" b="-162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705CCD67-3D60-B74F-A8B2-942EF9AE9C3B}"/>
                  </a:ext>
                </a:extLst>
              </p:cNvPr>
              <p:cNvSpPr txBox="1"/>
              <p:nvPr/>
            </p:nvSpPr>
            <p:spPr>
              <a:xfrm>
                <a:off x="2187451" y="5867402"/>
                <a:ext cx="21470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prstClr val="black"/>
                          </a:solidFill>
                          <a:latin typeface="Cambria Math"/>
                        </a:rPr>
                        <m:t>(</m:t>
                      </m:r>
                      <m:r>
                        <a:rPr lang="en-US" sz="2400" i="1" smtClean="0">
                          <a:solidFill>
                            <a:prstClr val="black"/>
                          </a:solidFill>
                          <a:latin typeface="Cambria Math"/>
                        </a:rPr>
                        <m:t>𝑖</m:t>
                      </m:r>
                      <m:r>
                        <a:rPr lang="en-US" sz="2400" i="1" smtClean="0">
                          <a:solidFill>
                            <a:prstClr val="black"/>
                          </a:solidFill>
                          <a:latin typeface="Cambria Math"/>
                        </a:rPr>
                        <m:t>−1,</m:t>
                      </m:r>
                      <m:sSub>
                        <m:sSubPr>
                          <m:ctrlPr>
                            <a:rPr lang="en-US" sz="2400" i="1" smtClean="0">
                              <a:solidFill>
                                <a:prstClr val="black"/>
                              </a:solidFill>
                              <a:latin typeface="Cambria Math" panose="02040503050406030204" pitchFamily="18" charset="0"/>
                            </a:rPr>
                          </m:ctrlPr>
                        </m:sSubPr>
                        <m:e>
                          <m:r>
                            <a:rPr lang="en-US" sz="2400" i="1" smtClean="0">
                              <a:solidFill>
                                <a:prstClr val="black"/>
                              </a:solidFill>
                              <a:latin typeface="Cambria Math"/>
                            </a:rPr>
                            <m:t>𝜎</m:t>
                          </m:r>
                        </m:e>
                        <m:sub>
                          <m:r>
                            <a:rPr lang="en-US" sz="2400" i="1" smtClean="0">
                              <a:solidFill>
                                <a:prstClr val="black"/>
                              </a:solidFill>
                              <a:latin typeface="Cambria Math"/>
                            </a:rPr>
                            <m:t>𝑖</m:t>
                          </m:r>
                          <m:r>
                            <a:rPr lang="en-US" sz="2400" i="1" smtClean="0">
                              <a:solidFill>
                                <a:prstClr val="black"/>
                              </a:solidFill>
                              <a:latin typeface="Cambria Math"/>
                            </a:rPr>
                            <m:t>−1</m:t>
                          </m:r>
                        </m:sub>
                      </m:sSub>
                      <m:r>
                        <a:rPr lang="en-US" sz="2400" i="1" smtClean="0">
                          <a:solidFill>
                            <a:prstClr val="black"/>
                          </a:solidFill>
                          <a:latin typeface="Cambria Math"/>
                        </a:rPr>
                        <m:t>)</m:t>
                      </m:r>
                    </m:oMath>
                  </m:oMathPara>
                </a14:m>
                <a:endParaRPr lang="en-US" sz="2400" dirty="0">
                  <a:solidFill>
                    <a:prstClr val="black"/>
                  </a:solidFill>
                  <a:latin typeface="Century Gothic"/>
                </a:endParaRPr>
              </a:p>
            </p:txBody>
          </p:sp>
        </mc:Choice>
        <mc:Fallback xmlns="">
          <p:sp>
            <p:nvSpPr>
              <p:cNvPr id="155" name="TextBox 154">
                <a:extLst>
                  <a:ext uri="{FF2B5EF4-FFF2-40B4-BE49-F238E27FC236}">
                    <a16:creationId xmlns:a16="http://schemas.microsoft.com/office/drawing/2014/main" id="{705CCD67-3D60-B74F-A8B2-942EF9AE9C3B}"/>
                  </a:ext>
                </a:extLst>
              </p:cNvPr>
              <p:cNvSpPr txBox="1">
                <a:spLocks noRot="1" noChangeAspect="1" noMove="1" noResize="1" noEditPoints="1" noAdjustHandles="1" noChangeArrowheads="1" noChangeShapeType="1" noTextEdit="1"/>
              </p:cNvSpPr>
              <p:nvPr/>
            </p:nvSpPr>
            <p:spPr>
              <a:xfrm>
                <a:off x="2187451" y="5867402"/>
                <a:ext cx="2147038" cy="461665"/>
              </a:xfrm>
              <a:prstGeom prst="rect">
                <a:avLst/>
              </a:prstGeom>
              <a:blipFill>
                <a:blip r:embed="rId11"/>
                <a:stretch>
                  <a:fillRect b="-162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6EE4E833-3818-A64D-89B0-6534B890645B}"/>
                  </a:ext>
                </a:extLst>
              </p:cNvPr>
              <p:cNvSpPr txBox="1"/>
              <p:nvPr/>
            </p:nvSpPr>
            <p:spPr>
              <a:xfrm>
                <a:off x="4897728" y="5867400"/>
                <a:ext cx="21470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prstClr val="black"/>
                          </a:solidFill>
                          <a:latin typeface="Cambria Math"/>
                        </a:rPr>
                        <m:t>(</m:t>
                      </m:r>
                      <m:r>
                        <a:rPr lang="en-US" sz="2400" i="1" smtClean="0">
                          <a:solidFill>
                            <a:prstClr val="black"/>
                          </a:solidFill>
                          <a:latin typeface="Cambria Math"/>
                        </a:rPr>
                        <m:t>𝑖</m:t>
                      </m:r>
                      <m:r>
                        <a:rPr lang="en-US" sz="2400" i="1" smtClean="0">
                          <a:solidFill>
                            <a:prstClr val="black"/>
                          </a:solidFill>
                          <a:latin typeface="Cambria Math"/>
                        </a:rPr>
                        <m:t>+1,</m:t>
                      </m:r>
                      <m:sSub>
                        <m:sSubPr>
                          <m:ctrlPr>
                            <a:rPr lang="en-US" sz="2400" i="1" smtClean="0">
                              <a:solidFill>
                                <a:prstClr val="black"/>
                              </a:solidFill>
                              <a:latin typeface="Cambria Math" panose="02040503050406030204" pitchFamily="18" charset="0"/>
                            </a:rPr>
                          </m:ctrlPr>
                        </m:sSubPr>
                        <m:e>
                          <m:r>
                            <a:rPr lang="en-US" sz="2400" i="1" smtClean="0">
                              <a:solidFill>
                                <a:prstClr val="black"/>
                              </a:solidFill>
                              <a:latin typeface="Cambria Math"/>
                            </a:rPr>
                            <m:t>𝜎</m:t>
                          </m:r>
                        </m:e>
                        <m:sub>
                          <m:r>
                            <a:rPr lang="en-US" sz="2400" i="1" smtClean="0">
                              <a:solidFill>
                                <a:prstClr val="black"/>
                              </a:solidFill>
                              <a:latin typeface="Cambria Math"/>
                            </a:rPr>
                            <m:t>𝑖</m:t>
                          </m:r>
                          <m:r>
                            <a:rPr lang="en-US" sz="2400" i="1" smtClean="0">
                              <a:solidFill>
                                <a:prstClr val="black"/>
                              </a:solidFill>
                              <a:latin typeface="Cambria Math"/>
                            </a:rPr>
                            <m:t>+1</m:t>
                          </m:r>
                        </m:sub>
                      </m:sSub>
                      <m:r>
                        <a:rPr lang="en-US" sz="2400" i="1" smtClean="0">
                          <a:solidFill>
                            <a:prstClr val="black"/>
                          </a:solidFill>
                          <a:latin typeface="Cambria Math"/>
                        </a:rPr>
                        <m:t>)</m:t>
                      </m:r>
                    </m:oMath>
                  </m:oMathPara>
                </a14:m>
                <a:endParaRPr lang="en-US" sz="2400" dirty="0">
                  <a:solidFill>
                    <a:prstClr val="black"/>
                  </a:solidFill>
                  <a:latin typeface="Century Gothic"/>
                </a:endParaRPr>
              </a:p>
            </p:txBody>
          </p:sp>
        </mc:Choice>
        <mc:Fallback xmlns="">
          <p:sp>
            <p:nvSpPr>
              <p:cNvPr id="156" name="TextBox 155">
                <a:extLst>
                  <a:ext uri="{FF2B5EF4-FFF2-40B4-BE49-F238E27FC236}">
                    <a16:creationId xmlns:a16="http://schemas.microsoft.com/office/drawing/2014/main" id="{6EE4E833-3818-A64D-89B0-6534B890645B}"/>
                  </a:ext>
                </a:extLst>
              </p:cNvPr>
              <p:cNvSpPr txBox="1">
                <a:spLocks noRot="1" noChangeAspect="1" noMove="1" noResize="1" noEditPoints="1" noAdjustHandles="1" noChangeArrowheads="1" noChangeShapeType="1" noTextEdit="1"/>
              </p:cNvSpPr>
              <p:nvPr/>
            </p:nvSpPr>
            <p:spPr>
              <a:xfrm>
                <a:off x="4897728" y="5867400"/>
                <a:ext cx="2147038" cy="461665"/>
              </a:xfrm>
              <a:prstGeom prst="rect">
                <a:avLst/>
              </a:prstGeom>
              <a:blipFill>
                <a:blip r:embed="rId12"/>
                <a:stretch>
                  <a:fillRect b="-16216"/>
                </a:stretch>
              </a:blipFill>
            </p:spPr>
            <p:txBody>
              <a:bodyPr/>
              <a:lstStyle/>
              <a:p>
                <a:r>
                  <a:rPr lang="en-US">
                    <a:noFill/>
                  </a:rPr>
                  <a:t> </a:t>
                </a:r>
              </a:p>
            </p:txBody>
          </p:sp>
        </mc:Fallback>
      </mc:AlternateContent>
      <p:sp>
        <p:nvSpPr>
          <p:cNvPr id="157" name="TextBox 156">
            <a:extLst>
              <a:ext uri="{FF2B5EF4-FFF2-40B4-BE49-F238E27FC236}">
                <a16:creationId xmlns:a16="http://schemas.microsoft.com/office/drawing/2014/main" id="{859443DD-2D93-4040-BB89-CF900FFB7F45}"/>
              </a:ext>
            </a:extLst>
          </p:cNvPr>
          <p:cNvSpPr txBox="1"/>
          <p:nvPr/>
        </p:nvSpPr>
        <p:spPr>
          <a:xfrm>
            <a:off x="2057400" y="772180"/>
            <a:ext cx="555865" cy="523220"/>
          </a:xfrm>
          <a:prstGeom prst="rect">
            <a:avLst/>
          </a:prstGeom>
          <a:noFill/>
        </p:spPr>
        <p:txBody>
          <a:bodyPr wrap="square" rtlCol="0">
            <a:spAutoFit/>
          </a:bodyPr>
          <a:lstStyle/>
          <a:p>
            <a:r>
              <a:rPr lang="en-US" sz="2800" dirty="0">
                <a:solidFill>
                  <a:prstClr val="black"/>
                </a:solidFill>
                <a:latin typeface="Century Gothic"/>
              </a:rPr>
              <a:t>…</a:t>
            </a:r>
          </a:p>
        </p:txBody>
      </p:sp>
      <p:sp>
        <p:nvSpPr>
          <p:cNvPr id="158" name="Rectangle 157">
            <a:extLst>
              <a:ext uri="{FF2B5EF4-FFF2-40B4-BE49-F238E27FC236}">
                <a16:creationId xmlns:a16="http://schemas.microsoft.com/office/drawing/2014/main" id="{2ED6B4B0-9857-EC4F-B57D-D275B5C21550}"/>
              </a:ext>
            </a:extLst>
          </p:cNvPr>
          <p:cNvSpPr/>
          <p:nvPr/>
        </p:nvSpPr>
        <p:spPr>
          <a:xfrm>
            <a:off x="5280295" y="2982214"/>
            <a:ext cx="1044304" cy="980185"/>
          </a:xfrm>
          <a:prstGeom prst="rect">
            <a:avLst/>
          </a:prstGeom>
          <a:pattFill prst="wdUpDiag">
            <a:fgClr>
              <a:srgbClr val="93A299"/>
            </a:fgClr>
            <a:bgClr>
              <a:sysClr val="window" lastClr="FFFFFF"/>
            </a:bgClr>
          </a:pattFill>
          <a:ln w="5715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mc:AlternateContent xmlns:mc="http://schemas.openxmlformats.org/markup-compatibility/2006" xmlns:a14="http://schemas.microsoft.com/office/drawing/2010/main">
        <mc:Choice Requires="a14">
          <p:sp>
            <p:nvSpPr>
              <p:cNvPr id="159" name="Rectangle 158">
                <a:extLst>
                  <a:ext uri="{FF2B5EF4-FFF2-40B4-BE49-F238E27FC236}">
                    <a16:creationId xmlns:a16="http://schemas.microsoft.com/office/drawing/2014/main" id="{E3BC64EC-8C66-8F42-A311-528819C5E4E6}"/>
                  </a:ext>
                </a:extLst>
              </p:cNvPr>
              <p:cNvSpPr/>
              <p:nvPr/>
            </p:nvSpPr>
            <p:spPr>
              <a:xfrm>
                <a:off x="5280295" y="2971800"/>
                <a:ext cx="1044305" cy="990600"/>
              </a:xfrm>
              <a:prstGeom prst="rect">
                <a:avLst/>
              </a:prstGeom>
              <a:noFill/>
              <a:ln w="381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3200" b="0" i="1" u="none" strike="noStrike" kern="0" cap="none" spc="0" normalizeH="0" baseline="0" noProof="0" smtClean="0">
                              <a:ln>
                                <a:noFill/>
                              </a:ln>
                              <a:solidFill>
                                <a:srgbClr val="000000"/>
                              </a:solidFill>
                              <a:effectLst/>
                              <a:uLnTx/>
                              <a:uFillTx/>
                              <a:latin typeface="Cambria Math"/>
                              <a:ea typeface="+mn-ea"/>
                              <a:cs typeface="+mn-cs"/>
                            </a:rPr>
                            <m:t>𝑃</m:t>
                          </m:r>
                        </m:e>
                        <m:sub>
                          <m:r>
                            <a:rPr kumimoji="0" lang="en-US" sz="3200" b="0" i="1" u="none" strike="noStrike" kern="0" cap="none" spc="0" normalizeH="0" baseline="0" noProof="0" smtClean="0">
                              <a:ln>
                                <a:noFill/>
                              </a:ln>
                              <a:solidFill>
                                <a:srgbClr val="FF0000"/>
                              </a:solidFill>
                              <a:effectLst/>
                              <a:uLnTx/>
                              <a:uFillTx/>
                              <a:latin typeface="Cambria Math"/>
                              <a:ea typeface="+mn-ea"/>
                              <a:cs typeface="+mn-cs"/>
                            </a:rPr>
                            <m:t>𝑘</m:t>
                          </m:r>
                        </m:sub>
                      </m:sSub>
                    </m:oMath>
                  </m:oMathPara>
                </a14:m>
                <a:endParaRPr kumimoji="0" lang="en-US" sz="1800" b="0" i="0" u="none" strike="noStrike" kern="0" cap="none" spc="0" normalizeH="0" baseline="0" noProof="0" dirty="0">
                  <a:ln>
                    <a:noFill/>
                  </a:ln>
                  <a:solidFill>
                    <a:prstClr val="white"/>
                  </a:solidFill>
                  <a:effectLst/>
                  <a:uLnTx/>
                  <a:uFillTx/>
                  <a:latin typeface="Century Gothic"/>
                  <a:ea typeface="+mn-ea"/>
                  <a:cs typeface="+mn-cs"/>
                </a:endParaRPr>
              </a:p>
            </p:txBody>
          </p:sp>
        </mc:Choice>
        <mc:Fallback xmlns="">
          <p:sp>
            <p:nvSpPr>
              <p:cNvPr id="159" name="Rectangle 158">
                <a:extLst>
                  <a:ext uri="{FF2B5EF4-FFF2-40B4-BE49-F238E27FC236}">
                    <a16:creationId xmlns:a16="http://schemas.microsoft.com/office/drawing/2014/main" id="{E3BC64EC-8C66-8F42-A311-528819C5E4E6}"/>
                  </a:ext>
                </a:extLst>
              </p:cNvPr>
              <p:cNvSpPr>
                <a:spLocks noRot="1" noChangeAspect="1" noMove="1" noResize="1" noEditPoints="1" noAdjustHandles="1" noChangeArrowheads="1" noChangeShapeType="1" noTextEdit="1"/>
              </p:cNvSpPr>
              <p:nvPr/>
            </p:nvSpPr>
            <p:spPr>
              <a:xfrm>
                <a:off x="5280295" y="2971800"/>
                <a:ext cx="1044305" cy="990600"/>
              </a:xfrm>
              <a:prstGeom prst="rect">
                <a:avLst/>
              </a:prstGeom>
              <a:blipFill>
                <a:blip r:embed="rId13"/>
                <a:stretch>
                  <a:fillRect/>
                </a:stretch>
              </a:blipFill>
              <a:ln w="38100" cap="flat" cmpd="sng" algn="ctr">
                <a:solidFill>
                  <a:srgbClr val="FF0000"/>
                </a:solidFill>
                <a:prstDash val="solid"/>
              </a:ln>
              <a:effectLst/>
            </p:spPr>
            <p:txBody>
              <a:bodyPr/>
              <a:lstStyle/>
              <a:p>
                <a:r>
                  <a:rPr lang="en-US">
                    <a:noFill/>
                  </a:rPr>
                  <a:t> </a:t>
                </a:r>
              </a:p>
            </p:txBody>
          </p:sp>
        </mc:Fallback>
      </mc:AlternateContent>
      <p:sp>
        <p:nvSpPr>
          <p:cNvPr id="160" name="TextBox 159">
            <a:extLst>
              <a:ext uri="{FF2B5EF4-FFF2-40B4-BE49-F238E27FC236}">
                <a16:creationId xmlns:a16="http://schemas.microsoft.com/office/drawing/2014/main" id="{B82ABE39-2C83-D040-B7E1-D680D7623D95}"/>
              </a:ext>
            </a:extLst>
          </p:cNvPr>
          <p:cNvSpPr txBox="1"/>
          <p:nvPr/>
        </p:nvSpPr>
        <p:spPr>
          <a:xfrm>
            <a:off x="3925911" y="2310141"/>
            <a:ext cx="3528392" cy="523220"/>
          </a:xfrm>
          <a:prstGeom prst="rect">
            <a:avLst/>
          </a:prstGeom>
          <a:noFill/>
        </p:spPr>
        <p:txBody>
          <a:bodyPr wrap="square" rtlCol="0">
            <a:spAutoFit/>
          </a:bodyPr>
          <a:lstStyle/>
          <a:p>
            <a:r>
              <a:rPr lang="en-US" sz="2800" b="1" dirty="0">
                <a:solidFill>
                  <a:prstClr val="black"/>
                </a:solidFill>
                <a:latin typeface="Century Gothic"/>
              </a:rPr>
              <a:t>With More Work:</a:t>
            </a:r>
          </a:p>
        </p:txBody>
      </p:sp>
      <p:sp>
        <p:nvSpPr>
          <p:cNvPr id="161" name="Rectangle 160">
            <a:extLst>
              <a:ext uri="{FF2B5EF4-FFF2-40B4-BE49-F238E27FC236}">
                <a16:creationId xmlns:a16="http://schemas.microsoft.com/office/drawing/2014/main" id="{DE0FE944-9708-6C41-B845-FA5BB48B0AFC}"/>
              </a:ext>
            </a:extLst>
          </p:cNvPr>
          <p:cNvSpPr/>
          <p:nvPr/>
        </p:nvSpPr>
        <p:spPr>
          <a:xfrm>
            <a:off x="8594866" y="6333601"/>
            <a:ext cx="504056" cy="5040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Tree>
    <p:extLst>
      <p:ext uri="{BB962C8B-B14F-4D97-AF65-F5344CB8AC3E}">
        <p14:creationId xmlns:p14="http://schemas.microsoft.com/office/powerpoint/2010/main" val="210588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9" grpId="0" animBg="1"/>
      <p:bldP spid="160" grpId="0"/>
      <p:bldP spid="16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Arrow Connector 52">
            <a:extLst>
              <a:ext uri="{FF2B5EF4-FFF2-40B4-BE49-F238E27FC236}">
                <a16:creationId xmlns:a16="http://schemas.microsoft.com/office/drawing/2014/main" id="{B2CD516A-C06D-654F-9D2B-04B008B2FFAC}"/>
              </a:ext>
            </a:extLst>
          </p:cNvPr>
          <p:cNvCxnSpPr>
            <a:stCxn id="65" idx="5"/>
            <a:endCxn id="63" idx="1"/>
          </p:cNvCxnSpPr>
          <p:nvPr/>
        </p:nvCxnSpPr>
        <p:spPr>
          <a:xfrm>
            <a:off x="4616101" y="3032935"/>
            <a:ext cx="506038" cy="792130"/>
          </a:xfrm>
          <a:prstGeom prst="straightConnector1">
            <a:avLst/>
          </a:prstGeom>
          <a:noFill/>
          <a:ln w="57150" cap="flat" cmpd="sng" algn="ctr">
            <a:solidFill>
              <a:srgbClr val="FF9933"/>
            </a:solidFill>
            <a:prstDash val="solid"/>
            <a:headEnd type="arrow" w="med" len="med"/>
            <a:tailEnd type="arrow" w="med" len="med"/>
          </a:ln>
          <a:effectLst/>
        </p:spPr>
      </p:cxnSp>
      <p:sp>
        <p:nvSpPr>
          <p:cNvPr id="54" name="Oval 53">
            <a:extLst>
              <a:ext uri="{FF2B5EF4-FFF2-40B4-BE49-F238E27FC236}">
                <a16:creationId xmlns:a16="http://schemas.microsoft.com/office/drawing/2014/main" id="{75F0BE7F-B1A4-2C4C-BC5C-7C07AD38ED62}"/>
              </a:ext>
            </a:extLst>
          </p:cNvPr>
          <p:cNvSpPr/>
          <p:nvPr/>
        </p:nvSpPr>
        <p:spPr>
          <a:xfrm>
            <a:off x="241479" y="609600"/>
            <a:ext cx="8661164" cy="5638800"/>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55" name="TextBox 54">
            <a:extLst>
              <a:ext uri="{FF2B5EF4-FFF2-40B4-BE49-F238E27FC236}">
                <a16:creationId xmlns:a16="http://schemas.microsoft.com/office/drawing/2014/main" id="{80C9C1E9-7E14-0049-83B9-ECFAD6C2BC43}"/>
              </a:ext>
            </a:extLst>
          </p:cNvPr>
          <p:cNvSpPr txBox="1"/>
          <p:nvPr/>
        </p:nvSpPr>
        <p:spPr>
          <a:xfrm>
            <a:off x="3775590" y="685800"/>
            <a:ext cx="1600200" cy="655308"/>
          </a:xfrm>
          <a:prstGeom prst="rect">
            <a:avLst/>
          </a:prstGeom>
          <a:noFill/>
        </p:spPr>
        <p:txBody>
          <a:bodyPr wrap="square" rtlCol="0">
            <a:spAutoFit/>
          </a:bodyPr>
          <a:lstStyle/>
          <a:p>
            <a:pPr algn="ctr">
              <a:lnSpc>
                <a:spcPct val="150000"/>
              </a:lnSpc>
            </a:pPr>
            <a:r>
              <a:rPr lang="en-US" sz="2800" b="1" dirty="0">
                <a:solidFill>
                  <a:prstClr val="black"/>
                </a:solidFill>
                <a:latin typeface="Century Gothic"/>
              </a:rPr>
              <a:t>FNP</a:t>
            </a:r>
          </a:p>
        </p:txBody>
      </p:sp>
      <p:sp>
        <p:nvSpPr>
          <p:cNvPr id="56" name="Oval 55">
            <a:extLst>
              <a:ext uri="{FF2B5EF4-FFF2-40B4-BE49-F238E27FC236}">
                <a16:creationId xmlns:a16="http://schemas.microsoft.com/office/drawing/2014/main" id="{5629A25E-239D-C04E-91E9-503D8A370DB0}"/>
              </a:ext>
            </a:extLst>
          </p:cNvPr>
          <p:cNvSpPr/>
          <p:nvPr/>
        </p:nvSpPr>
        <p:spPr>
          <a:xfrm>
            <a:off x="3971986" y="4810571"/>
            <a:ext cx="1200150" cy="1056829"/>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57" name="TextBox 56">
            <a:extLst>
              <a:ext uri="{FF2B5EF4-FFF2-40B4-BE49-F238E27FC236}">
                <a16:creationId xmlns:a16="http://schemas.microsoft.com/office/drawing/2014/main" id="{D7CC0C7E-5C9D-C24E-8FC9-1AA2B582170A}"/>
              </a:ext>
            </a:extLst>
          </p:cNvPr>
          <p:cNvSpPr txBox="1"/>
          <p:nvPr/>
        </p:nvSpPr>
        <p:spPr>
          <a:xfrm>
            <a:off x="3771961" y="4962971"/>
            <a:ext cx="1600200" cy="655308"/>
          </a:xfrm>
          <a:prstGeom prst="rect">
            <a:avLst/>
          </a:prstGeom>
          <a:noFill/>
        </p:spPr>
        <p:txBody>
          <a:bodyPr wrap="square" rtlCol="0">
            <a:spAutoFit/>
          </a:bodyPr>
          <a:lstStyle/>
          <a:p>
            <a:pPr algn="ctr">
              <a:lnSpc>
                <a:spcPct val="150000"/>
              </a:lnSpc>
            </a:pPr>
            <a:r>
              <a:rPr lang="en-US" sz="2800" b="1" dirty="0">
                <a:solidFill>
                  <a:prstClr val="black"/>
                </a:solidFill>
                <a:latin typeface="Century Gothic"/>
              </a:rPr>
              <a:t>FP</a:t>
            </a:r>
          </a:p>
        </p:txBody>
      </p:sp>
      <p:sp>
        <p:nvSpPr>
          <p:cNvPr id="58" name="TextBox 57">
            <a:extLst>
              <a:ext uri="{FF2B5EF4-FFF2-40B4-BE49-F238E27FC236}">
                <a16:creationId xmlns:a16="http://schemas.microsoft.com/office/drawing/2014/main" id="{1664649E-613E-FF4E-9EC9-F331C1550F60}"/>
              </a:ext>
            </a:extLst>
          </p:cNvPr>
          <p:cNvSpPr txBox="1"/>
          <p:nvPr/>
        </p:nvSpPr>
        <p:spPr>
          <a:xfrm>
            <a:off x="4686361" y="1219200"/>
            <a:ext cx="1600200" cy="656718"/>
          </a:xfrm>
          <a:prstGeom prst="rect">
            <a:avLst/>
          </a:prstGeom>
          <a:noFill/>
        </p:spPr>
        <p:txBody>
          <a:bodyPr wrap="square" rtlCol="0">
            <a:spAutoFit/>
          </a:bodyPr>
          <a:lstStyle/>
          <a:p>
            <a:pPr>
              <a:lnSpc>
                <a:spcPct val="150000"/>
              </a:lnSpc>
            </a:pPr>
            <a:r>
              <a:rPr lang="en-US" sz="2800" dirty="0">
                <a:solidFill>
                  <a:prstClr val="black"/>
                </a:solidFill>
                <a:latin typeface="Century Gothic"/>
              </a:rPr>
              <a:t>3SAT</a:t>
            </a:r>
          </a:p>
        </p:txBody>
      </p:sp>
      <p:sp>
        <p:nvSpPr>
          <p:cNvPr id="59" name="Oval 58">
            <a:extLst>
              <a:ext uri="{FF2B5EF4-FFF2-40B4-BE49-F238E27FC236}">
                <a16:creationId xmlns:a16="http://schemas.microsoft.com/office/drawing/2014/main" id="{C190747A-51A2-2C47-BCDC-723B91D93A6E}"/>
              </a:ext>
            </a:extLst>
          </p:cNvPr>
          <p:cNvSpPr/>
          <p:nvPr/>
        </p:nvSpPr>
        <p:spPr>
          <a:xfrm>
            <a:off x="4514911" y="1571118"/>
            <a:ext cx="114300" cy="102873"/>
          </a:xfrm>
          <a:prstGeom prst="ellipse">
            <a:avLst/>
          </a:prstGeom>
          <a:solidFill>
            <a:srgbClr val="7030A0"/>
          </a:solidFill>
          <a:ln w="25400" cap="flat" cmpd="sng" algn="ctr">
            <a:solidFill>
              <a:srgbClr val="7030A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60" name="Oval 59">
            <a:extLst>
              <a:ext uri="{FF2B5EF4-FFF2-40B4-BE49-F238E27FC236}">
                <a16:creationId xmlns:a16="http://schemas.microsoft.com/office/drawing/2014/main" id="{E6796B7B-DA12-0549-9AD1-19C10BE245DB}"/>
              </a:ext>
            </a:extLst>
          </p:cNvPr>
          <p:cNvSpPr/>
          <p:nvPr/>
        </p:nvSpPr>
        <p:spPr>
          <a:xfrm>
            <a:off x="2301709" y="2057400"/>
            <a:ext cx="4540704" cy="4038600"/>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61" name="TextBox 60">
            <a:extLst>
              <a:ext uri="{FF2B5EF4-FFF2-40B4-BE49-F238E27FC236}">
                <a16:creationId xmlns:a16="http://schemas.microsoft.com/office/drawing/2014/main" id="{BE60E0CD-B490-7B40-848B-7BBD61784371}"/>
              </a:ext>
            </a:extLst>
          </p:cNvPr>
          <p:cNvSpPr txBox="1"/>
          <p:nvPr/>
        </p:nvSpPr>
        <p:spPr>
          <a:xfrm>
            <a:off x="3771960" y="2159000"/>
            <a:ext cx="1600200" cy="655308"/>
          </a:xfrm>
          <a:prstGeom prst="rect">
            <a:avLst/>
          </a:prstGeom>
          <a:noFill/>
        </p:spPr>
        <p:txBody>
          <a:bodyPr wrap="square" rtlCol="0">
            <a:spAutoFit/>
          </a:bodyPr>
          <a:lstStyle/>
          <a:p>
            <a:pPr algn="ctr">
              <a:lnSpc>
                <a:spcPct val="150000"/>
              </a:lnSpc>
            </a:pPr>
            <a:r>
              <a:rPr lang="en-US" sz="2800" b="1" dirty="0">
                <a:solidFill>
                  <a:prstClr val="black"/>
                </a:solidFill>
                <a:latin typeface="Century Gothic"/>
              </a:rPr>
              <a:t>PPAD</a:t>
            </a:r>
          </a:p>
        </p:txBody>
      </p:sp>
      <p:sp>
        <p:nvSpPr>
          <p:cNvPr id="62" name="TextBox 61">
            <a:extLst>
              <a:ext uri="{FF2B5EF4-FFF2-40B4-BE49-F238E27FC236}">
                <a16:creationId xmlns:a16="http://schemas.microsoft.com/office/drawing/2014/main" id="{B81E2662-28BE-DF41-AEE9-24B5ED20DBC1}"/>
              </a:ext>
            </a:extLst>
          </p:cNvPr>
          <p:cNvSpPr txBox="1"/>
          <p:nvPr/>
        </p:nvSpPr>
        <p:spPr>
          <a:xfrm>
            <a:off x="5276850" y="3458082"/>
            <a:ext cx="1600200" cy="656718"/>
          </a:xfrm>
          <a:prstGeom prst="rect">
            <a:avLst/>
          </a:prstGeom>
          <a:noFill/>
        </p:spPr>
        <p:txBody>
          <a:bodyPr wrap="square" rtlCol="0">
            <a:spAutoFit/>
          </a:bodyPr>
          <a:lstStyle/>
          <a:p>
            <a:pPr>
              <a:lnSpc>
                <a:spcPct val="150000"/>
              </a:lnSpc>
            </a:pPr>
            <a:r>
              <a:rPr lang="en-US" sz="2800" dirty="0">
                <a:solidFill>
                  <a:prstClr val="black"/>
                </a:solidFill>
                <a:latin typeface="Century Gothic"/>
              </a:rPr>
              <a:t>NASH</a:t>
            </a:r>
          </a:p>
        </p:txBody>
      </p:sp>
      <p:sp>
        <p:nvSpPr>
          <p:cNvPr id="63" name="Oval 62">
            <a:extLst>
              <a:ext uri="{FF2B5EF4-FFF2-40B4-BE49-F238E27FC236}">
                <a16:creationId xmlns:a16="http://schemas.microsoft.com/office/drawing/2014/main" id="{AE00F087-5D3E-714E-B88E-915CCA4FE11E}"/>
              </a:ext>
            </a:extLst>
          </p:cNvPr>
          <p:cNvSpPr/>
          <p:nvPr/>
        </p:nvSpPr>
        <p:spPr>
          <a:xfrm>
            <a:off x="5105400" y="3810000"/>
            <a:ext cx="114300" cy="102873"/>
          </a:xfrm>
          <a:prstGeom prst="ellipse">
            <a:avLst/>
          </a:prstGeom>
          <a:solidFill>
            <a:srgbClr val="7030A0"/>
          </a:solidFill>
          <a:ln w="25400" cap="flat" cmpd="sng" algn="ctr">
            <a:solidFill>
              <a:srgbClr val="7030A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64" name="TextBox 63">
            <a:extLst>
              <a:ext uri="{FF2B5EF4-FFF2-40B4-BE49-F238E27FC236}">
                <a16:creationId xmlns:a16="http://schemas.microsoft.com/office/drawing/2014/main" id="{E7BA063C-D1F9-0543-AE1B-4B416E7509DA}"/>
              </a:ext>
            </a:extLst>
          </p:cNvPr>
          <p:cNvSpPr txBox="1"/>
          <p:nvPr/>
        </p:nvSpPr>
        <p:spPr>
          <a:xfrm>
            <a:off x="4686361" y="2619882"/>
            <a:ext cx="1600200" cy="656718"/>
          </a:xfrm>
          <a:prstGeom prst="rect">
            <a:avLst/>
          </a:prstGeom>
          <a:noFill/>
        </p:spPr>
        <p:txBody>
          <a:bodyPr wrap="square" rtlCol="0">
            <a:spAutoFit/>
          </a:bodyPr>
          <a:lstStyle/>
          <a:p>
            <a:pPr>
              <a:lnSpc>
                <a:spcPct val="150000"/>
              </a:lnSpc>
            </a:pPr>
            <a:r>
              <a:rPr lang="en-US" sz="2800" dirty="0">
                <a:solidFill>
                  <a:prstClr val="black"/>
                </a:solidFill>
                <a:latin typeface="Century Gothic"/>
              </a:rPr>
              <a:t>EOL</a:t>
            </a:r>
          </a:p>
        </p:txBody>
      </p:sp>
      <p:sp>
        <p:nvSpPr>
          <p:cNvPr id="65" name="Oval 64">
            <a:extLst>
              <a:ext uri="{FF2B5EF4-FFF2-40B4-BE49-F238E27FC236}">
                <a16:creationId xmlns:a16="http://schemas.microsoft.com/office/drawing/2014/main" id="{2F23388A-D033-7549-BDF2-93983D3A1FC0}"/>
              </a:ext>
            </a:extLst>
          </p:cNvPr>
          <p:cNvSpPr/>
          <p:nvPr/>
        </p:nvSpPr>
        <p:spPr>
          <a:xfrm>
            <a:off x="4518540" y="2945127"/>
            <a:ext cx="114300" cy="102873"/>
          </a:xfrm>
          <a:prstGeom prst="ellipse">
            <a:avLst/>
          </a:prstGeom>
          <a:solidFill>
            <a:srgbClr val="7030A0"/>
          </a:solidFill>
          <a:ln w="25400" cap="flat" cmpd="sng" algn="ctr">
            <a:solidFill>
              <a:srgbClr val="7030A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cxnSp>
        <p:nvCxnSpPr>
          <p:cNvPr id="70" name="Straight Connector 69">
            <a:extLst>
              <a:ext uri="{FF2B5EF4-FFF2-40B4-BE49-F238E27FC236}">
                <a16:creationId xmlns:a16="http://schemas.microsoft.com/office/drawing/2014/main" id="{CCB7BE68-ED6F-624C-A649-215E2ACDCB03}"/>
              </a:ext>
            </a:extLst>
          </p:cNvPr>
          <p:cNvCxnSpPr/>
          <p:nvPr/>
        </p:nvCxnSpPr>
        <p:spPr>
          <a:xfrm>
            <a:off x="-25282" y="1908575"/>
            <a:ext cx="9169282" cy="0"/>
          </a:xfrm>
          <a:prstGeom prst="line">
            <a:avLst/>
          </a:prstGeom>
          <a:noFill/>
          <a:ln w="76200" cap="flat" cmpd="sng" algn="ctr">
            <a:solidFill>
              <a:srgbClr val="FF0000"/>
            </a:solidFill>
            <a:prstDash val="solid"/>
          </a:ln>
          <a:effectLst/>
        </p:spPr>
      </p:cxnSp>
      <p:sp>
        <p:nvSpPr>
          <p:cNvPr id="71" name="TextBox 70">
            <a:extLst>
              <a:ext uri="{FF2B5EF4-FFF2-40B4-BE49-F238E27FC236}">
                <a16:creationId xmlns:a16="http://schemas.microsoft.com/office/drawing/2014/main" id="{C3704516-385E-E54C-9F91-A4EED9724186}"/>
              </a:ext>
            </a:extLst>
          </p:cNvPr>
          <p:cNvSpPr txBox="1"/>
          <p:nvPr/>
        </p:nvSpPr>
        <p:spPr>
          <a:xfrm>
            <a:off x="781050" y="2438400"/>
            <a:ext cx="2038350" cy="461665"/>
          </a:xfrm>
          <a:prstGeom prst="rect">
            <a:avLst/>
          </a:prstGeom>
          <a:noFill/>
        </p:spPr>
        <p:txBody>
          <a:bodyPr wrap="square" rtlCol="0">
            <a:spAutoFit/>
          </a:bodyPr>
          <a:lstStyle/>
          <a:p>
            <a:r>
              <a:rPr lang="en-US" sz="2400" dirty="0">
                <a:solidFill>
                  <a:prstClr val="black"/>
                </a:solidFill>
                <a:latin typeface="Century Gothic"/>
              </a:rPr>
              <a:t>FACTORING</a:t>
            </a:r>
          </a:p>
        </p:txBody>
      </p:sp>
      <p:sp>
        <p:nvSpPr>
          <p:cNvPr id="72" name="Oval 71">
            <a:extLst>
              <a:ext uri="{FF2B5EF4-FFF2-40B4-BE49-F238E27FC236}">
                <a16:creationId xmlns:a16="http://schemas.microsoft.com/office/drawing/2014/main" id="{D1F9547E-9C46-9449-9FDA-87E671C4D1AD}"/>
              </a:ext>
            </a:extLst>
          </p:cNvPr>
          <p:cNvSpPr/>
          <p:nvPr/>
        </p:nvSpPr>
        <p:spPr>
          <a:xfrm>
            <a:off x="609600" y="2618183"/>
            <a:ext cx="114300" cy="102873"/>
          </a:xfrm>
          <a:prstGeom prst="ellipse">
            <a:avLst/>
          </a:prstGeom>
          <a:solidFill>
            <a:srgbClr val="7030A0"/>
          </a:solidFill>
          <a:ln w="25400" cap="flat" cmpd="sng" algn="ctr">
            <a:solidFill>
              <a:srgbClr val="7030A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73" name="TextBox 72">
            <a:extLst>
              <a:ext uri="{FF2B5EF4-FFF2-40B4-BE49-F238E27FC236}">
                <a16:creationId xmlns:a16="http://schemas.microsoft.com/office/drawing/2014/main" id="{53440CC0-ACE4-E64E-9BAA-8280C5B9D8A9}"/>
              </a:ext>
            </a:extLst>
          </p:cNvPr>
          <p:cNvSpPr txBox="1"/>
          <p:nvPr/>
        </p:nvSpPr>
        <p:spPr>
          <a:xfrm>
            <a:off x="781050" y="2826740"/>
            <a:ext cx="2038350" cy="461665"/>
          </a:xfrm>
          <a:prstGeom prst="rect">
            <a:avLst/>
          </a:prstGeom>
          <a:noFill/>
        </p:spPr>
        <p:txBody>
          <a:bodyPr wrap="square" rtlCol="0">
            <a:spAutoFit/>
          </a:bodyPr>
          <a:lstStyle/>
          <a:p>
            <a:r>
              <a:rPr lang="en-US" sz="2400" dirty="0">
                <a:solidFill>
                  <a:prstClr val="black"/>
                </a:solidFill>
                <a:latin typeface="Century Gothic"/>
              </a:rPr>
              <a:t>DLOG</a:t>
            </a:r>
          </a:p>
        </p:txBody>
      </p:sp>
      <p:sp>
        <p:nvSpPr>
          <p:cNvPr id="74" name="Oval 73">
            <a:extLst>
              <a:ext uri="{FF2B5EF4-FFF2-40B4-BE49-F238E27FC236}">
                <a16:creationId xmlns:a16="http://schemas.microsoft.com/office/drawing/2014/main" id="{829662CF-F6AB-0242-8DDB-C2B4D5BCF6C6}"/>
              </a:ext>
            </a:extLst>
          </p:cNvPr>
          <p:cNvSpPr/>
          <p:nvPr/>
        </p:nvSpPr>
        <p:spPr>
          <a:xfrm>
            <a:off x="609600" y="2999183"/>
            <a:ext cx="114300" cy="102873"/>
          </a:xfrm>
          <a:prstGeom prst="ellipse">
            <a:avLst/>
          </a:prstGeom>
          <a:solidFill>
            <a:srgbClr val="7030A0"/>
          </a:solidFill>
          <a:ln w="25400" cap="flat" cmpd="sng" algn="ctr">
            <a:solidFill>
              <a:srgbClr val="7030A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75" name="TextBox 74">
            <a:extLst>
              <a:ext uri="{FF2B5EF4-FFF2-40B4-BE49-F238E27FC236}">
                <a16:creationId xmlns:a16="http://schemas.microsoft.com/office/drawing/2014/main" id="{6DAB9D59-06CD-964C-8931-04645BD9D21B}"/>
              </a:ext>
            </a:extLst>
          </p:cNvPr>
          <p:cNvSpPr txBox="1"/>
          <p:nvPr/>
        </p:nvSpPr>
        <p:spPr>
          <a:xfrm>
            <a:off x="781050" y="3195935"/>
            <a:ext cx="2038350" cy="461665"/>
          </a:xfrm>
          <a:prstGeom prst="rect">
            <a:avLst/>
          </a:prstGeom>
          <a:noFill/>
        </p:spPr>
        <p:txBody>
          <a:bodyPr wrap="square" rtlCol="0">
            <a:spAutoFit/>
          </a:bodyPr>
          <a:lstStyle/>
          <a:p>
            <a:r>
              <a:rPr lang="en-US" sz="2400" dirty="0">
                <a:solidFill>
                  <a:prstClr val="black"/>
                </a:solidFill>
                <a:latin typeface="Century Gothic"/>
              </a:rPr>
              <a:t>LWE</a:t>
            </a:r>
          </a:p>
        </p:txBody>
      </p:sp>
      <p:sp>
        <p:nvSpPr>
          <p:cNvPr id="76" name="Oval 75">
            <a:extLst>
              <a:ext uri="{FF2B5EF4-FFF2-40B4-BE49-F238E27FC236}">
                <a16:creationId xmlns:a16="http://schemas.microsoft.com/office/drawing/2014/main" id="{F571D118-66B9-1E4F-BB3B-73549E55D938}"/>
              </a:ext>
            </a:extLst>
          </p:cNvPr>
          <p:cNvSpPr/>
          <p:nvPr/>
        </p:nvSpPr>
        <p:spPr>
          <a:xfrm>
            <a:off x="609600" y="3368378"/>
            <a:ext cx="114300" cy="102873"/>
          </a:xfrm>
          <a:prstGeom prst="ellipse">
            <a:avLst/>
          </a:prstGeom>
          <a:solidFill>
            <a:srgbClr val="7030A0"/>
          </a:solidFill>
          <a:ln w="25400" cap="flat" cmpd="sng" algn="ctr">
            <a:solidFill>
              <a:srgbClr val="7030A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cxnSp>
        <p:nvCxnSpPr>
          <p:cNvPr id="77" name="Straight Arrow Connector 76">
            <a:extLst>
              <a:ext uri="{FF2B5EF4-FFF2-40B4-BE49-F238E27FC236}">
                <a16:creationId xmlns:a16="http://schemas.microsoft.com/office/drawing/2014/main" id="{2D6FFCD5-F052-2048-B3E3-6C7E62716BC6}"/>
              </a:ext>
            </a:extLst>
          </p:cNvPr>
          <p:cNvCxnSpPr>
            <a:endCxn id="65" idx="2"/>
          </p:cNvCxnSpPr>
          <p:nvPr/>
        </p:nvCxnSpPr>
        <p:spPr>
          <a:xfrm>
            <a:off x="2057400" y="2981372"/>
            <a:ext cx="2461140" cy="15192"/>
          </a:xfrm>
          <a:prstGeom prst="straightConnector1">
            <a:avLst/>
          </a:prstGeom>
          <a:noFill/>
          <a:ln w="57150" cap="flat" cmpd="sng" algn="ctr">
            <a:solidFill>
              <a:srgbClr val="FF9933"/>
            </a:solidFill>
            <a:prstDash val="sysDash"/>
            <a:headEnd type="none" w="med" len="med"/>
            <a:tailEnd type="arrow" w="med" len="med"/>
          </a:ln>
          <a:effectLst/>
        </p:spPr>
      </p:cxnSp>
      <p:sp>
        <p:nvSpPr>
          <p:cNvPr id="78" name="TextBox 77">
            <a:extLst>
              <a:ext uri="{FF2B5EF4-FFF2-40B4-BE49-F238E27FC236}">
                <a16:creationId xmlns:a16="http://schemas.microsoft.com/office/drawing/2014/main" id="{EE141C9B-2712-714D-8E99-C364746D1975}"/>
              </a:ext>
            </a:extLst>
          </p:cNvPr>
          <p:cNvSpPr txBox="1"/>
          <p:nvPr/>
        </p:nvSpPr>
        <p:spPr>
          <a:xfrm>
            <a:off x="3200400" y="2438400"/>
            <a:ext cx="609600" cy="584775"/>
          </a:xfrm>
          <a:prstGeom prst="rect">
            <a:avLst/>
          </a:prstGeom>
          <a:noFill/>
        </p:spPr>
        <p:txBody>
          <a:bodyPr wrap="square" rtlCol="0">
            <a:spAutoFit/>
          </a:bodyPr>
          <a:lstStyle/>
          <a:p>
            <a:r>
              <a:rPr lang="en-US" sz="3200" b="1" dirty="0">
                <a:solidFill>
                  <a:srgbClr val="FF9933"/>
                </a:solidFill>
                <a:latin typeface="Century Gothic"/>
              </a:rPr>
              <a:t>?</a:t>
            </a:r>
            <a:endParaRPr lang="en-US" b="1" dirty="0">
              <a:solidFill>
                <a:srgbClr val="FF9933"/>
              </a:solidFill>
              <a:latin typeface="Century Gothic"/>
            </a:endParaRPr>
          </a:p>
        </p:txBody>
      </p:sp>
      <p:sp>
        <p:nvSpPr>
          <p:cNvPr id="79" name="TextBox 78">
            <a:extLst>
              <a:ext uri="{FF2B5EF4-FFF2-40B4-BE49-F238E27FC236}">
                <a16:creationId xmlns:a16="http://schemas.microsoft.com/office/drawing/2014/main" id="{33D9773B-6A96-EA4E-8DE6-2A5096E7B650}"/>
              </a:ext>
            </a:extLst>
          </p:cNvPr>
          <p:cNvSpPr txBox="1"/>
          <p:nvPr/>
        </p:nvSpPr>
        <p:spPr>
          <a:xfrm>
            <a:off x="1085850" y="2057400"/>
            <a:ext cx="2038350" cy="461665"/>
          </a:xfrm>
          <a:prstGeom prst="rect">
            <a:avLst/>
          </a:prstGeom>
          <a:noFill/>
        </p:spPr>
        <p:txBody>
          <a:bodyPr wrap="square" rtlCol="0">
            <a:spAutoFit/>
          </a:bodyPr>
          <a:lstStyle/>
          <a:p>
            <a:r>
              <a:rPr lang="en-US" sz="2400" b="1" dirty="0">
                <a:solidFill>
                  <a:prstClr val="black"/>
                </a:solidFill>
                <a:latin typeface="Century Gothic"/>
              </a:rPr>
              <a:t>Crypto:</a:t>
            </a:r>
          </a:p>
        </p:txBody>
      </p:sp>
      <p:sp>
        <p:nvSpPr>
          <p:cNvPr id="82" name="Rounded Rectangle 81">
            <a:extLst>
              <a:ext uri="{FF2B5EF4-FFF2-40B4-BE49-F238E27FC236}">
                <a16:creationId xmlns:a16="http://schemas.microsoft.com/office/drawing/2014/main" id="{5DBDCDC7-4344-B543-BBC3-FA081C2CAE09}"/>
              </a:ext>
            </a:extLst>
          </p:cNvPr>
          <p:cNvSpPr/>
          <p:nvPr/>
        </p:nvSpPr>
        <p:spPr>
          <a:xfrm>
            <a:off x="914400" y="5671053"/>
            <a:ext cx="7391400" cy="1142323"/>
          </a:xfrm>
          <a:prstGeom prst="roundRect">
            <a:avLst/>
          </a:prstGeom>
          <a:solidFill>
            <a:sysClr val="window" lastClr="FFFFFF"/>
          </a:solidFill>
          <a:ln w="25400" cap="flat" cmpd="sng" algn="ctr">
            <a:solidFill>
              <a:srgbClr val="93A29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DA937374-39AC-C842-8534-F47C6C59BDF8}"/>
                  </a:ext>
                </a:extLst>
              </p:cNvPr>
              <p:cNvSpPr txBox="1"/>
              <p:nvPr/>
            </p:nvSpPr>
            <p:spPr>
              <a:xfrm>
                <a:off x="-25282" y="5747253"/>
                <a:ext cx="9169282" cy="984885"/>
              </a:xfrm>
              <a:prstGeom prst="rect">
                <a:avLst/>
              </a:prstGeom>
              <a:noFill/>
            </p:spPr>
            <p:txBody>
              <a:bodyPr wrap="square" rtlCol="0">
                <a:spAutoFit/>
              </a:bodyPr>
              <a:lstStyle/>
              <a:p>
                <a:pPr algn="ctr"/>
                <a:r>
                  <a:rPr lang="en-US" sz="3000" b="1" dirty="0">
                    <a:solidFill>
                      <a:srgbClr val="FF0000"/>
                    </a:solidFill>
                    <a:latin typeface="Century Gothic"/>
                  </a:rPr>
                  <a:t>PPAD not NP-hard unless NP</a:t>
                </a:r>
                <a14:m>
                  <m:oMath xmlns:m="http://schemas.openxmlformats.org/officeDocument/2006/math">
                    <m:r>
                      <a:rPr lang="en-US" sz="3000" b="1" dirty="0">
                        <a:solidFill>
                          <a:srgbClr val="FF0000"/>
                        </a:solidFill>
                        <a:latin typeface="Cambria Math"/>
                      </a:rPr>
                      <m:t> =</m:t>
                    </m:r>
                  </m:oMath>
                </a14:m>
                <a:r>
                  <a:rPr lang="en-US" sz="3000" b="1" dirty="0">
                    <a:solidFill>
                      <a:srgbClr val="FF0000"/>
                    </a:solidFill>
                    <a:latin typeface="Century Gothic"/>
                  </a:rPr>
                  <a:t> coNP </a:t>
                </a:r>
              </a:p>
              <a:p>
                <a:pPr algn="ctr"/>
                <a:r>
                  <a:rPr lang="en-US" sz="2800" dirty="0">
                    <a:solidFill>
                      <a:prstClr val="black"/>
                    </a:solidFill>
                    <a:latin typeface="Century Gothic"/>
                  </a:rPr>
                  <a:t>[</a:t>
                </a:r>
                <a:r>
                  <a:rPr lang="en-US" sz="2800" dirty="0" err="1">
                    <a:solidFill>
                      <a:prstClr val="black"/>
                    </a:solidFill>
                    <a:latin typeface="Century Gothic"/>
                  </a:rPr>
                  <a:t>Megido</a:t>
                </a:r>
                <a:r>
                  <a:rPr lang="en-US" sz="2800" dirty="0">
                    <a:solidFill>
                      <a:prstClr val="black"/>
                    </a:solidFill>
                    <a:latin typeface="Century Gothic"/>
                  </a:rPr>
                  <a:t>-Papadimitriou 89]</a:t>
                </a:r>
              </a:p>
            </p:txBody>
          </p:sp>
        </mc:Choice>
        <mc:Fallback xmlns="">
          <p:sp>
            <p:nvSpPr>
              <p:cNvPr id="83" name="TextBox 82">
                <a:extLst>
                  <a:ext uri="{FF2B5EF4-FFF2-40B4-BE49-F238E27FC236}">
                    <a16:creationId xmlns:a16="http://schemas.microsoft.com/office/drawing/2014/main" id="{DA937374-39AC-C842-8534-F47C6C59BDF8}"/>
                  </a:ext>
                </a:extLst>
              </p:cNvPr>
              <p:cNvSpPr txBox="1">
                <a:spLocks noRot="1" noChangeAspect="1" noMove="1" noResize="1" noEditPoints="1" noAdjustHandles="1" noChangeArrowheads="1" noChangeShapeType="1" noTextEdit="1"/>
              </p:cNvSpPr>
              <p:nvPr/>
            </p:nvSpPr>
            <p:spPr>
              <a:xfrm>
                <a:off x="-25282" y="5747253"/>
                <a:ext cx="9169282" cy="984885"/>
              </a:xfrm>
              <a:prstGeom prst="rect">
                <a:avLst/>
              </a:prstGeom>
              <a:blipFill>
                <a:blip r:embed="rId3"/>
                <a:stretch>
                  <a:fillRect t="-7692" b="-15385"/>
                </a:stretch>
              </a:blipFill>
            </p:spPr>
            <p:txBody>
              <a:bodyPr/>
              <a:lstStyle/>
              <a:p>
                <a:r>
                  <a:rPr lang="en-US">
                    <a:noFill/>
                  </a:rPr>
                  <a:t> </a:t>
                </a:r>
              </a:p>
            </p:txBody>
          </p:sp>
        </mc:Fallback>
      </mc:AlternateContent>
      <p:sp>
        <p:nvSpPr>
          <p:cNvPr id="84" name="Rectangle 23">
            <a:extLst>
              <a:ext uri="{FF2B5EF4-FFF2-40B4-BE49-F238E27FC236}">
                <a16:creationId xmlns:a16="http://schemas.microsoft.com/office/drawing/2014/main" id="{F9B1824B-AE4B-0643-B150-7B8FBA636D6D}"/>
              </a:ext>
            </a:extLst>
          </p:cNvPr>
          <p:cNvSpPr>
            <a:spLocks noChangeArrowheads="1"/>
          </p:cNvSpPr>
          <p:nvPr/>
        </p:nvSpPr>
        <p:spPr bwMode="auto">
          <a:xfrm>
            <a:off x="-67791" y="-104878"/>
            <a:ext cx="3736032" cy="454789"/>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000" dirty="0">
                <a:solidFill>
                  <a:schemeClr val="accent1">
                    <a:lumMod val="50000"/>
                  </a:schemeClr>
                </a:solidFill>
                <a:latin typeface="Arial"/>
                <a:cs typeface="Arial"/>
              </a:rPr>
              <a:t>Slide Courtesy: Omer Paneth </a:t>
            </a:r>
            <a:endParaRPr lang="en-US" sz="1000" b="1" dirty="0">
              <a:solidFill>
                <a:schemeClr val="accent1">
                  <a:lumMod val="50000"/>
                </a:schemeClr>
              </a:solidFill>
              <a:latin typeface="Arial"/>
              <a:cs typeface="Arial"/>
            </a:endParaRPr>
          </a:p>
        </p:txBody>
      </p:sp>
      <p:grpSp>
        <p:nvGrpSpPr>
          <p:cNvPr id="85" name="Group 84">
            <a:extLst>
              <a:ext uri="{FF2B5EF4-FFF2-40B4-BE49-F238E27FC236}">
                <a16:creationId xmlns:a16="http://schemas.microsoft.com/office/drawing/2014/main" id="{8FAE328D-6753-7F4C-A971-B89B9DBE6586}"/>
              </a:ext>
            </a:extLst>
          </p:cNvPr>
          <p:cNvGrpSpPr/>
          <p:nvPr/>
        </p:nvGrpSpPr>
        <p:grpSpPr>
          <a:xfrm>
            <a:off x="-124272" y="5085184"/>
            <a:ext cx="9448800" cy="1441343"/>
            <a:chOff x="-124272" y="1268760"/>
            <a:chExt cx="9448800" cy="1441343"/>
          </a:xfrm>
        </p:grpSpPr>
        <p:sp>
          <p:nvSpPr>
            <p:cNvPr id="86" name="Rectangle 85">
              <a:extLst>
                <a:ext uri="{FF2B5EF4-FFF2-40B4-BE49-F238E27FC236}">
                  <a16:creationId xmlns:a16="http://schemas.microsoft.com/office/drawing/2014/main" id="{6D73F6CA-8B65-5840-B1BB-4C3E8128E72B}"/>
                </a:ext>
              </a:extLst>
            </p:cNvPr>
            <p:cNvSpPr/>
            <p:nvPr/>
          </p:nvSpPr>
          <p:spPr>
            <a:xfrm>
              <a:off x="-124272" y="1268760"/>
              <a:ext cx="9448800" cy="144134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266AF1B5-3BC6-9A4D-9B60-6198622A01BB}"/>
                </a:ext>
              </a:extLst>
            </p:cNvPr>
            <p:cNvSpPr txBox="1"/>
            <p:nvPr/>
          </p:nvSpPr>
          <p:spPr>
            <a:xfrm>
              <a:off x="395536" y="1393612"/>
              <a:ext cx="8703236" cy="1261884"/>
            </a:xfrm>
            <a:prstGeom prst="rect">
              <a:avLst/>
            </a:prstGeom>
            <a:noFill/>
          </p:spPr>
          <p:txBody>
            <a:bodyPr wrap="square" rtlCol="0">
              <a:spAutoFit/>
            </a:bodyPr>
            <a:lstStyle/>
            <a:p>
              <a:r>
                <a:rPr lang="en-US" sz="2800" b="1" dirty="0">
                  <a:solidFill>
                    <a:srgbClr val="FF0000"/>
                  </a:solidFill>
                  <a:latin typeface="Courier New" panose="02070309020205020404" pitchFamily="49" charset="0"/>
                  <a:cs typeface="Courier New" panose="02070309020205020404" pitchFamily="49" charset="0"/>
                </a:rPr>
                <a:t>THEOREM </a:t>
              </a:r>
              <a:r>
                <a:rPr lang="en-US" b="1" dirty="0">
                  <a:cs typeface="Courier New" panose="02070309020205020404" pitchFamily="49" charset="0"/>
                </a:rPr>
                <a:t>[Bitansky-Paneth-Rosen’15]</a:t>
              </a:r>
              <a:r>
                <a:rPr lang="en-US" b="1" dirty="0"/>
                <a:t> </a:t>
              </a:r>
              <a:br>
                <a:rPr lang="en-US" sz="2800" b="1" dirty="0"/>
              </a:br>
              <a:r>
                <a:rPr lang="en-US" sz="2800" b="1" dirty="0"/>
                <a:t>If IO and OWF exist, END-of-LINE is (average-case) hard.</a:t>
              </a:r>
            </a:p>
            <a:p>
              <a:r>
                <a:rPr lang="en-US" dirty="0"/>
                <a:t>(Previously Abbott-Kane-Valiant’05 from Super-VBB) </a:t>
              </a:r>
            </a:p>
          </p:txBody>
        </p:sp>
      </p:grpSp>
    </p:spTree>
    <p:extLst>
      <p:ext uri="{BB962C8B-B14F-4D97-AF65-F5344CB8AC3E}">
        <p14:creationId xmlns:p14="http://schemas.microsoft.com/office/powerpoint/2010/main" val="20326251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900608" y="-27384"/>
            <a:ext cx="10945216" cy="714181"/>
          </a:xfrm>
          <a:solidFill>
            <a:schemeClr val="bg1"/>
          </a:solidFill>
          <a:ln>
            <a:solidFill>
              <a:sysClr val="windowText" lastClr="000000"/>
            </a:solidFill>
          </a:ln>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TUTORIAL OUTLINE</a:t>
            </a:r>
          </a:p>
        </p:txBody>
      </p:sp>
      <p:cxnSp>
        <p:nvCxnSpPr>
          <p:cNvPr id="3" name="Straight Connector 2">
            <a:extLst>
              <a:ext uri="{FF2B5EF4-FFF2-40B4-BE49-F238E27FC236}">
                <a16:creationId xmlns:a16="http://schemas.microsoft.com/office/drawing/2014/main" id="{79FA3358-F277-0B41-A4E1-5A858A288724}"/>
              </a:ext>
            </a:extLst>
          </p:cNvPr>
          <p:cNvCxnSpPr/>
          <p:nvPr/>
        </p:nvCxnSpPr>
        <p:spPr>
          <a:xfrm>
            <a:off x="4716016" y="836712"/>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3F8297F-80A5-DE47-8D7F-50216B5DA3BF}"/>
              </a:ext>
            </a:extLst>
          </p:cNvPr>
          <p:cNvCxnSpPr>
            <a:cxnSpLocks/>
          </p:cNvCxnSpPr>
          <p:nvPr/>
        </p:nvCxnSpPr>
        <p:spPr>
          <a:xfrm>
            <a:off x="-396552" y="3645024"/>
            <a:ext cx="11017224"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2F1D6B7-C227-5B40-95E0-CF1D186F517D}"/>
              </a:ext>
            </a:extLst>
          </p:cNvPr>
          <p:cNvSpPr txBox="1"/>
          <p:nvPr/>
        </p:nvSpPr>
        <p:spPr>
          <a:xfrm>
            <a:off x="177710" y="1052736"/>
            <a:ext cx="3225692" cy="523220"/>
          </a:xfrm>
          <a:prstGeom prst="rect">
            <a:avLst/>
          </a:prstGeom>
          <a:noFill/>
        </p:spPr>
        <p:txBody>
          <a:bodyPr wrap="square" rtlCol="0">
            <a:spAutoFit/>
          </a:bodyPr>
          <a:lstStyle/>
          <a:p>
            <a:r>
              <a:rPr lang="en-US" sz="2800" b="1" dirty="0">
                <a:solidFill>
                  <a:srgbClr val="0000FF"/>
                </a:solidFill>
              </a:rPr>
              <a:t>Part 1. DEFINITIONS</a:t>
            </a:r>
          </a:p>
        </p:txBody>
      </p:sp>
      <p:sp>
        <p:nvSpPr>
          <p:cNvPr id="11" name="TextBox 10">
            <a:extLst>
              <a:ext uri="{FF2B5EF4-FFF2-40B4-BE49-F238E27FC236}">
                <a16:creationId xmlns:a16="http://schemas.microsoft.com/office/drawing/2014/main" id="{A94CEF8A-0588-C145-9664-F064589C759D}"/>
              </a:ext>
            </a:extLst>
          </p:cNvPr>
          <p:cNvSpPr txBox="1"/>
          <p:nvPr/>
        </p:nvSpPr>
        <p:spPr>
          <a:xfrm>
            <a:off x="4802692" y="1033572"/>
            <a:ext cx="4017780" cy="523220"/>
          </a:xfrm>
          <a:prstGeom prst="rect">
            <a:avLst/>
          </a:prstGeom>
          <a:noFill/>
        </p:spPr>
        <p:txBody>
          <a:bodyPr wrap="square" rtlCol="0">
            <a:spAutoFit/>
          </a:bodyPr>
          <a:lstStyle/>
          <a:p>
            <a:r>
              <a:rPr lang="en-US" sz="2800" b="1" dirty="0">
                <a:solidFill>
                  <a:srgbClr val="0000FF"/>
                </a:solidFill>
              </a:rPr>
              <a:t>Part 2. APPLICATIONS</a:t>
            </a:r>
          </a:p>
        </p:txBody>
      </p:sp>
      <p:sp>
        <p:nvSpPr>
          <p:cNvPr id="12" name="TextBox 11">
            <a:extLst>
              <a:ext uri="{FF2B5EF4-FFF2-40B4-BE49-F238E27FC236}">
                <a16:creationId xmlns:a16="http://schemas.microsoft.com/office/drawing/2014/main" id="{CBD4CBAB-E534-7F4B-A557-27AE26395EF6}"/>
              </a:ext>
            </a:extLst>
          </p:cNvPr>
          <p:cNvSpPr txBox="1"/>
          <p:nvPr/>
        </p:nvSpPr>
        <p:spPr>
          <a:xfrm>
            <a:off x="179512" y="3841884"/>
            <a:ext cx="3945773" cy="523220"/>
          </a:xfrm>
          <a:prstGeom prst="rect">
            <a:avLst/>
          </a:prstGeom>
          <a:noFill/>
        </p:spPr>
        <p:txBody>
          <a:bodyPr wrap="square" rtlCol="0">
            <a:spAutoFit/>
          </a:bodyPr>
          <a:lstStyle/>
          <a:p>
            <a:r>
              <a:rPr lang="en-US" sz="2800" b="1" dirty="0">
                <a:solidFill>
                  <a:srgbClr val="0000FF"/>
                </a:solidFill>
              </a:rPr>
              <a:t>Part 3. CONSTRUCTIONS</a:t>
            </a:r>
          </a:p>
        </p:txBody>
      </p:sp>
      <p:sp>
        <p:nvSpPr>
          <p:cNvPr id="13" name="TextBox 12">
            <a:extLst>
              <a:ext uri="{FF2B5EF4-FFF2-40B4-BE49-F238E27FC236}">
                <a16:creationId xmlns:a16="http://schemas.microsoft.com/office/drawing/2014/main" id="{FE0F6F5C-5848-0640-8465-5A739AEDF56A}"/>
              </a:ext>
            </a:extLst>
          </p:cNvPr>
          <p:cNvSpPr txBox="1"/>
          <p:nvPr/>
        </p:nvSpPr>
        <p:spPr>
          <a:xfrm>
            <a:off x="323529" y="4273932"/>
            <a:ext cx="4048918" cy="523220"/>
          </a:xfrm>
          <a:prstGeom prst="rect">
            <a:avLst/>
          </a:prstGeom>
          <a:noFill/>
        </p:spPr>
        <p:txBody>
          <a:bodyPr wrap="square" rtlCol="0">
            <a:spAutoFit/>
          </a:bodyPr>
          <a:lstStyle/>
          <a:p>
            <a:r>
              <a:rPr lang="en-US" sz="2800" dirty="0"/>
              <a:t>of IO from simpler objects</a:t>
            </a:r>
          </a:p>
        </p:txBody>
      </p:sp>
      <p:sp>
        <p:nvSpPr>
          <p:cNvPr id="14" name="TextBox 13">
            <a:extLst>
              <a:ext uri="{FF2B5EF4-FFF2-40B4-BE49-F238E27FC236}">
                <a16:creationId xmlns:a16="http://schemas.microsoft.com/office/drawing/2014/main" id="{5F988459-9258-BB4D-A1F9-C4B0CB76DA68}"/>
              </a:ext>
            </a:extLst>
          </p:cNvPr>
          <p:cNvSpPr txBox="1"/>
          <p:nvPr/>
        </p:nvSpPr>
        <p:spPr>
          <a:xfrm>
            <a:off x="179513" y="5139189"/>
            <a:ext cx="4048918" cy="954107"/>
          </a:xfrm>
          <a:prstGeom prst="rect">
            <a:avLst/>
          </a:prstGeom>
          <a:noFill/>
        </p:spPr>
        <p:txBody>
          <a:bodyPr wrap="square" rtlCol="0">
            <a:spAutoFit/>
          </a:bodyPr>
          <a:lstStyle/>
          <a:p>
            <a:r>
              <a:rPr lang="en-US" sz="2800" i="1" dirty="0"/>
              <a:t>Theorem</a:t>
            </a:r>
            <a:r>
              <a:rPr lang="en-US" sz="2800" dirty="0"/>
              <a:t>: If 3-linear maps exist, so does IO.</a:t>
            </a:r>
          </a:p>
        </p:txBody>
      </p:sp>
      <p:sp>
        <p:nvSpPr>
          <p:cNvPr id="15" name="TextBox 14">
            <a:extLst>
              <a:ext uri="{FF2B5EF4-FFF2-40B4-BE49-F238E27FC236}">
                <a16:creationId xmlns:a16="http://schemas.microsoft.com/office/drawing/2014/main" id="{F1D1C70C-2EC6-C649-9365-1186906FA5DD}"/>
              </a:ext>
            </a:extLst>
          </p:cNvPr>
          <p:cNvSpPr txBox="1"/>
          <p:nvPr/>
        </p:nvSpPr>
        <p:spPr>
          <a:xfrm>
            <a:off x="179512" y="2185700"/>
            <a:ext cx="4985022" cy="523220"/>
          </a:xfrm>
          <a:prstGeom prst="rect">
            <a:avLst/>
          </a:prstGeom>
          <a:noFill/>
        </p:spPr>
        <p:txBody>
          <a:bodyPr wrap="square" rtlCol="0">
            <a:spAutoFit/>
          </a:bodyPr>
          <a:lstStyle/>
          <a:p>
            <a:r>
              <a:rPr lang="en-US" sz="2800" dirty="0"/>
              <a:t>a. Virtual Black-Box OBF</a:t>
            </a:r>
          </a:p>
        </p:txBody>
      </p:sp>
      <p:sp>
        <p:nvSpPr>
          <p:cNvPr id="16" name="TextBox 15">
            <a:extLst>
              <a:ext uri="{FF2B5EF4-FFF2-40B4-BE49-F238E27FC236}">
                <a16:creationId xmlns:a16="http://schemas.microsoft.com/office/drawing/2014/main" id="{4C0393D0-A1D7-1D41-A407-068BDE8C228F}"/>
              </a:ext>
            </a:extLst>
          </p:cNvPr>
          <p:cNvSpPr txBox="1"/>
          <p:nvPr/>
        </p:nvSpPr>
        <p:spPr>
          <a:xfrm>
            <a:off x="307058" y="1484784"/>
            <a:ext cx="4048918" cy="523220"/>
          </a:xfrm>
          <a:prstGeom prst="rect">
            <a:avLst/>
          </a:prstGeom>
          <a:noFill/>
        </p:spPr>
        <p:txBody>
          <a:bodyPr wrap="square" rtlCol="0">
            <a:spAutoFit/>
          </a:bodyPr>
          <a:lstStyle/>
          <a:p>
            <a:r>
              <a:rPr lang="en-US" sz="2800" dirty="0"/>
              <a:t>of program obfuscation</a:t>
            </a:r>
          </a:p>
        </p:txBody>
      </p:sp>
      <p:sp>
        <p:nvSpPr>
          <p:cNvPr id="17" name="TextBox 16">
            <a:extLst>
              <a:ext uri="{FF2B5EF4-FFF2-40B4-BE49-F238E27FC236}">
                <a16:creationId xmlns:a16="http://schemas.microsoft.com/office/drawing/2014/main" id="{96545601-0CD6-ED47-9B56-BD1B170D72EC}"/>
              </a:ext>
            </a:extLst>
          </p:cNvPr>
          <p:cNvSpPr txBox="1"/>
          <p:nvPr/>
        </p:nvSpPr>
        <p:spPr>
          <a:xfrm>
            <a:off x="163042" y="2689756"/>
            <a:ext cx="4639650" cy="523220"/>
          </a:xfrm>
          <a:prstGeom prst="rect">
            <a:avLst/>
          </a:prstGeom>
          <a:noFill/>
        </p:spPr>
        <p:txBody>
          <a:bodyPr wrap="square" rtlCol="0">
            <a:spAutoFit/>
          </a:bodyPr>
          <a:lstStyle/>
          <a:p>
            <a:r>
              <a:rPr lang="en-US" sz="2800" dirty="0"/>
              <a:t>b. </a:t>
            </a:r>
            <a:r>
              <a:rPr lang="en-US" sz="2800" u="sng" dirty="0"/>
              <a:t>Indistinguishability OBF (IO)</a:t>
            </a:r>
          </a:p>
        </p:txBody>
      </p:sp>
      <p:sp>
        <p:nvSpPr>
          <p:cNvPr id="18" name="TextBox 17">
            <a:extLst>
              <a:ext uri="{FF2B5EF4-FFF2-40B4-BE49-F238E27FC236}">
                <a16:creationId xmlns:a16="http://schemas.microsoft.com/office/drawing/2014/main" id="{82993415-C6FC-1144-B849-E6CD0326479A}"/>
              </a:ext>
            </a:extLst>
          </p:cNvPr>
          <p:cNvSpPr txBox="1"/>
          <p:nvPr/>
        </p:nvSpPr>
        <p:spPr>
          <a:xfrm>
            <a:off x="8097980" y="997069"/>
            <a:ext cx="1046020" cy="523220"/>
          </a:xfrm>
          <a:prstGeom prst="rect">
            <a:avLst/>
          </a:prstGeom>
          <a:noFill/>
        </p:spPr>
        <p:txBody>
          <a:bodyPr wrap="square" rtlCol="0">
            <a:spAutoFit/>
          </a:bodyPr>
          <a:lstStyle/>
          <a:p>
            <a:r>
              <a:rPr lang="en-US" sz="2800" dirty="0"/>
              <a:t>of IO</a:t>
            </a:r>
          </a:p>
        </p:txBody>
      </p:sp>
      <p:sp>
        <p:nvSpPr>
          <p:cNvPr id="19" name="TextBox 18">
            <a:extLst>
              <a:ext uri="{FF2B5EF4-FFF2-40B4-BE49-F238E27FC236}">
                <a16:creationId xmlns:a16="http://schemas.microsoft.com/office/drawing/2014/main" id="{7B21DBBB-61B1-A846-8A54-4682841A6489}"/>
              </a:ext>
            </a:extLst>
          </p:cNvPr>
          <p:cNvSpPr txBox="1"/>
          <p:nvPr/>
        </p:nvSpPr>
        <p:spPr>
          <a:xfrm>
            <a:off x="5004048" y="1772816"/>
            <a:ext cx="4985022" cy="523220"/>
          </a:xfrm>
          <a:prstGeom prst="rect">
            <a:avLst/>
          </a:prstGeom>
          <a:noFill/>
        </p:spPr>
        <p:txBody>
          <a:bodyPr wrap="square" rtlCol="0">
            <a:spAutoFit/>
          </a:bodyPr>
          <a:lstStyle/>
          <a:p>
            <a:r>
              <a:rPr lang="en-US" sz="2800" dirty="0"/>
              <a:t>a. Crypto Applications</a:t>
            </a:r>
          </a:p>
        </p:txBody>
      </p:sp>
      <p:sp>
        <p:nvSpPr>
          <p:cNvPr id="20" name="TextBox 19">
            <a:extLst>
              <a:ext uri="{FF2B5EF4-FFF2-40B4-BE49-F238E27FC236}">
                <a16:creationId xmlns:a16="http://schemas.microsoft.com/office/drawing/2014/main" id="{F19FDDE8-35F6-044F-90A7-FD49AD56F7F1}"/>
              </a:ext>
            </a:extLst>
          </p:cNvPr>
          <p:cNvSpPr txBox="1"/>
          <p:nvPr/>
        </p:nvSpPr>
        <p:spPr>
          <a:xfrm>
            <a:off x="5004048" y="2257708"/>
            <a:ext cx="4985022" cy="523220"/>
          </a:xfrm>
          <a:prstGeom prst="rect">
            <a:avLst/>
          </a:prstGeom>
          <a:noFill/>
        </p:spPr>
        <p:txBody>
          <a:bodyPr wrap="square" rtlCol="0">
            <a:spAutoFit/>
          </a:bodyPr>
          <a:lstStyle/>
          <a:p>
            <a:r>
              <a:rPr lang="en-US" sz="2800" dirty="0"/>
              <a:t>b. A Complexity Application</a:t>
            </a:r>
          </a:p>
        </p:txBody>
      </p:sp>
      <p:sp>
        <p:nvSpPr>
          <p:cNvPr id="21" name="TextBox 20">
            <a:extLst>
              <a:ext uri="{FF2B5EF4-FFF2-40B4-BE49-F238E27FC236}">
                <a16:creationId xmlns:a16="http://schemas.microsoft.com/office/drawing/2014/main" id="{5F7D877C-8F37-D94F-8F69-5EB7A7B2301A}"/>
              </a:ext>
            </a:extLst>
          </p:cNvPr>
          <p:cNvSpPr txBox="1"/>
          <p:nvPr/>
        </p:nvSpPr>
        <p:spPr>
          <a:xfrm>
            <a:off x="5004048" y="2780928"/>
            <a:ext cx="4985022" cy="523220"/>
          </a:xfrm>
          <a:prstGeom prst="rect">
            <a:avLst/>
          </a:prstGeom>
          <a:noFill/>
        </p:spPr>
        <p:txBody>
          <a:bodyPr wrap="square" rtlCol="0">
            <a:spAutoFit/>
          </a:bodyPr>
          <a:lstStyle/>
          <a:p>
            <a:r>
              <a:rPr lang="en-US" sz="2800" dirty="0"/>
              <a:t>c. Bootstrapping Theorems</a:t>
            </a:r>
          </a:p>
        </p:txBody>
      </p:sp>
      <p:sp>
        <p:nvSpPr>
          <p:cNvPr id="22" name="TextBox 21">
            <a:extLst>
              <a:ext uri="{FF2B5EF4-FFF2-40B4-BE49-F238E27FC236}">
                <a16:creationId xmlns:a16="http://schemas.microsoft.com/office/drawing/2014/main" id="{9D149620-F914-384E-8DDE-5A6CC33E85D9}"/>
              </a:ext>
            </a:extLst>
          </p:cNvPr>
          <p:cNvSpPr txBox="1"/>
          <p:nvPr/>
        </p:nvSpPr>
        <p:spPr>
          <a:xfrm>
            <a:off x="4788024" y="3841884"/>
            <a:ext cx="3945773" cy="523220"/>
          </a:xfrm>
          <a:prstGeom prst="rect">
            <a:avLst/>
          </a:prstGeom>
          <a:noFill/>
        </p:spPr>
        <p:txBody>
          <a:bodyPr wrap="square" rtlCol="0">
            <a:spAutoFit/>
          </a:bodyPr>
          <a:lstStyle/>
          <a:p>
            <a:r>
              <a:rPr lang="en-US" sz="2800" b="1" dirty="0">
                <a:solidFill>
                  <a:srgbClr val="0000FF"/>
                </a:solidFill>
              </a:rPr>
              <a:t>Part 4. DE-IO-IZATION</a:t>
            </a:r>
          </a:p>
        </p:txBody>
      </p:sp>
      <p:sp>
        <p:nvSpPr>
          <p:cNvPr id="26" name="Rectangle 25">
            <a:extLst>
              <a:ext uri="{FF2B5EF4-FFF2-40B4-BE49-F238E27FC236}">
                <a16:creationId xmlns:a16="http://schemas.microsoft.com/office/drawing/2014/main" id="{3A820BEC-D840-A749-ABD5-56345F99E2C1}"/>
              </a:ext>
            </a:extLst>
          </p:cNvPr>
          <p:cNvSpPr/>
          <p:nvPr/>
        </p:nvSpPr>
        <p:spPr>
          <a:xfrm>
            <a:off x="-152400" y="887553"/>
            <a:ext cx="4868416" cy="275747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7A872D4-9A27-674C-808D-2F97F37CA44E}"/>
              </a:ext>
            </a:extLst>
          </p:cNvPr>
          <p:cNvSpPr/>
          <p:nvPr/>
        </p:nvSpPr>
        <p:spPr>
          <a:xfrm>
            <a:off x="4732486" y="887553"/>
            <a:ext cx="4868416" cy="1893376"/>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15076846-4377-DA44-81DC-DAAAE7401AA8}"/>
              </a:ext>
            </a:extLst>
          </p:cNvPr>
          <p:cNvSpPr txBox="1"/>
          <p:nvPr/>
        </p:nvSpPr>
        <p:spPr>
          <a:xfrm>
            <a:off x="4788024" y="4653136"/>
            <a:ext cx="4048918" cy="954107"/>
          </a:xfrm>
          <a:prstGeom prst="rect">
            <a:avLst/>
          </a:prstGeom>
          <a:noFill/>
        </p:spPr>
        <p:txBody>
          <a:bodyPr wrap="square" rtlCol="0">
            <a:spAutoFit/>
          </a:bodyPr>
          <a:lstStyle/>
          <a:p>
            <a:r>
              <a:rPr lang="en-US" sz="2800" dirty="0"/>
              <a:t>Remove the need for IO in applications. </a:t>
            </a:r>
          </a:p>
        </p:txBody>
      </p:sp>
      <p:sp>
        <p:nvSpPr>
          <p:cNvPr id="29" name="TextBox 28">
            <a:extLst>
              <a:ext uri="{FF2B5EF4-FFF2-40B4-BE49-F238E27FC236}">
                <a16:creationId xmlns:a16="http://schemas.microsoft.com/office/drawing/2014/main" id="{2E789476-24D8-814E-9CAF-1A91B76CAAB6}"/>
              </a:ext>
            </a:extLst>
          </p:cNvPr>
          <p:cNvSpPr txBox="1"/>
          <p:nvPr/>
        </p:nvSpPr>
        <p:spPr>
          <a:xfrm>
            <a:off x="4843560" y="5661248"/>
            <a:ext cx="4408959" cy="523220"/>
          </a:xfrm>
          <a:prstGeom prst="rect">
            <a:avLst/>
          </a:prstGeom>
          <a:noFill/>
        </p:spPr>
        <p:txBody>
          <a:bodyPr wrap="square" rtlCol="0">
            <a:spAutoFit/>
          </a:bodyPr>
          <a:lstStyle/>
          <a:p>
            <a:r>
              <a:rPr lang="en-US" sz="2800" dirty="0"/>
              <a:t>e.g., Traitor Tracing (on Wed)</a:t>
            </a:r>
          </a:p>
        </p:txBody>
      </p:sp>
    </p:spTree>
    <p:extLst>
      <p:ext uri="{BB962C8B-B14F-4D97-AF65-F5344CB8AC3E}">
        <p14:creationId xmlns:p14="http://schemas.microsoft.com/office/powerpoint/2010/main" val="30061720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0F90CFA-AACA-854F-82EC-F809CDED73AE}"/>
              </a:ext>
            </a:extLst>
          </p:cNvPr>
          <p:cNvSpPr/>
          <p:nvPr/>
        </p:nvSpPr>
        <p:spPr>
          <a:xfrm>
            <a:off x="-124272" y="4653136"/>
            <a:ext cx="9448800" cy="197664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5927839-108C-5F4D-8B02-5716976C0351}"/>
              </a:ext>
            </a:extLst>
          </p:cNvPr>
          <p:cNvSpPr/>
          <p:nvPr/>
        </p:nvSpPr>
        <p:spPr>
          <a:xfrm>
            <a:off x="-124272" y="1173202"/>
            <a:ext cx="9448800" cy="333591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1"/>
          <p:cNvSpPr>
            <a:spLocks noGrp="1"/>
          </p:cNvSpPr>
          <p:nvPr>
            <p:ph type="subTitle" idx="1"/>
          </p:nvPr>
        </p:nvSpPr>
        <p:spPr>
          <a:xfrm>
            <a:off x="251520" y="266547"/>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IO Bootstrapping Theorems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293F719-980B-144F-BA17-685D22C4342F}"/>
                  </a:ext>
                </a:extLst>
              </p:cNvPr>
              <p:cNvSpPr txBox="1"/>
              <p:nvPr/>
            </p:nvSpPr>
            <p:spPr>
              <a:xfrm>
                <a:off x="266188" y="1232756"/>
                <a:ext cx="8703236" cy="954107"/>
              </a:xfrm>
              <a:prstGeom prst="rect">
                <a:avLst/>
              </a:prstGeom>
              <a:noFill/>
            </p:spPr>
            <p:txBody>
              <a:bodyPr wrap="square" rtlCol="0">
                <a:spAutoFit/>
              </a:bodyPr>
              <a:lstStyle/>
              <a:p>
                <a:pPr marL="514350" indent="-514350">
                  <a:buAutoNum type="arabicPeriod"/>
                </a:pPr>
                <a:r>
                  <a:rPr lang="en-US" sz="2800" b="1" dirty="0"/>
                  <a:t>From Simple Circuits to All Circuits. </a:t>
                </a:r>
              </a:p>
              <a:p>
                <a:r>
                  <a:rPr lang="en-US" sz="2800" dirty="0"/>
                  <a:t>      IO for a circuit class </a:t>
                </a:r>
                <a14:m>
                  <m:oMath xmlns:m="http://schemas.openxmlformats.org/officeDocument/2006/math">
                    <m:r>
                      <a:rPr lang="en-US" sz="2800" b="0" i="1" smtClean="0">
                        <a:latin typeface="Cambria Math" panose="02040503050406030204" pitchFamily="18" charset="0"/>
                      </a:rPr>
                      <m:t>𝐶</m:t>
                    </m:r>
                  </m:oMath>
                </a14:m>
                <a:r>
                  <a:rPr lang="en-US" sz="2800" dirty="0"/>
                  <a:t> implies IO for P assuming either:</a:t>
                </a:r>
              </a:p>
            </p:txBody>
          </p:sp>
        </mc:Choice>
        <mc:Fallback xmlns="">
          <p:sp>
            <p:nvSpPr>
              <p:cNvPr id="28" name="TextBox 27">
                <a:extLst>
                  <a:ext uri="{FF2B5EF4-FFF2-40B4-BE49-F238E27FC236}">
                    <a16:creationId xmlns:a16="http://schemas.microsoft.com/office/drawing/2014/main" id="{C293F719-980B-144F-BA17-685D22C4342F}"/>
                  </a:ext>
                </a:extLst>
              </p:cNvPr>
              <p:cNvSpPr txBox="1">
                <a:spLocks noRot="1" noChangeAspect="1" noMove="1" noResize="1" noEditPoints="1" noAdjustHandles="1" noChangeArrowheads="1" noChangeShapeType="1" noTextEdit="1"/>
              </p:cNvSpPr>
              <p:nvPr/>
            </p:nvSpPr>
            <p:spPr>
              <a:xfrm>
                <a:off x="266188" y="1232756"/>
                <a:ext cx="8703236" cy="954107"/>
              </a:xfrm>
              <a:prstGeom prst="rect">
                <a:avLst/>
              </a:prstGeom>
              <a:blipFill>
                <a:blip r:embed="rId3"/>
                <a:stretch>
                  <a:fillRect l="-1312" t="-7895"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05F4162-A577-2E49-8E0E-A52BC8735E4F}"/>
                  </a:ext>
                </a:extLst>
              </p:cNvPr>
              <p:cNvSpPr txBox="1"/>
              <p:nvPr/>
            </p:nvSpPr>
            <p:spPr>
              <a:xfrm>
                <a:off x="827584" y="2257708"/>
                <a:ext cx="8703236" cy="523220"/>
              </a:xfrm>
              <a:prstGeom prst="rect">
                <a:avLst/>
              </a:prstGeom>
              <a:noFill/>
            </p:spPr>
            <p:txBody>
              <a:bodyPr wrap="square" rtlCol="0">
                <a:spAutoFit/>
              </a:bodyPr>
              <a:lstStyle/>
              <a:p>
                <a:pPr marL="514350" indent="-514350">
                  <a:buFont typeface="Helvetica" pitchFamily="2" charset="0"/>
                  <a:buChar char="−"/>
                </a:pPr>
                <a:r>
                  <a:rPr lang="en-US" sz="2800" dirty="0"/>
                  <a:t>Fully homomorphic encryption with decryption in </a:t>
                </a:r>
                <a14:m>
                  <m:oMath xmlns:m="http://schemas.openxmlformats.org/officeDocument/2006/math">
                    <m:r>
                      <a:rPr lang="en-US" sz="2800" b="0" i="1">
                        <a:latin typeface="Cambria Math" panose="02040503050406030204" pitchFamily="18" charset="0"/>
                      </a:rPr>
                      <m:t>𝐶</m:t>
                    </m:r>
                  </m:oMath>
                </a14:m>
                <a:r>
                  <a:rPr lang="en-US" sz="2800" dirty="0"/>
                  <a:t> </a:t>
                </a:r>
              </a:p>
            </p:txBody>
          </p:sp>
        </mc:Choice>
        <mc:Fallback xmlns="">
          <p:sp>
            <p:nvSpPr>
              <p:cNvPr id="5" name="TextBox 4">
                <a:extLst>
                  <a:ext uri="{FF2B5EF4-FFF2-40B4-BE49-F238E27FC236}">
                    <a16:creationId xmlns:a16="http://schemas.microsoft.com/office/drawing/2014/main" id="{905F4162-A577-2E49-8E0E-A52BC8735E4F}"/>
                  </a:ext>
                </a:extLst>
              </p:cNvPr>
              <p:cNvSpPr txBox="1">
                <a:spLocks noRot="1" noChangeAspect="1" noMove="1" noResize="1" noEditPoints="1" noAdjustHandles="1" noChangeArrowheads="1" noChangeShapeType="1" noTextEdit="1"/>
              </p:cNvSpPr>
              <p:nvPr/>
            </p:nvSpPr>
            <p:spPr>
              <a:xfrm>
                <a:off x="827584" y="2257708"/>
                <a:ext cx="8703236" cy="523220"/>
              </a:xfrm>
              <a:prstGeom prst="rect">
                <a:avLst/>
              </a:prstGeom>
              <a:blipFill>
                <a:blip r:embed="rId4"/>
                <a:stretch>
                  <a:fillRect l="-875" t="-11905" b="-2857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6102984-BA0C-D743-9556-47E195BF0E87}"/>
              </a:ext>
            </a:extLst>
          </p:cNvPr>
          <p:cNvSpPr txBox="1"/>
          <p:nvPr/>
        </p:nvSpPr>
        <p:spPr>
          <a:xfrm>
            <a:off x="4221762" y="3068960"/>
            <a:ext cx="792088" cy="523220"/>
          </a:xfrm>
          <a:prstGeom prst="rect">
            <a:avLst/>
          </a:prstGeom>
          <a:noFill/>
        </p:spPr>
        <p:txBody>
          <a:bodyPr wrap="square" rtlCol="0">
            <a:spAutoFit/>
          </a:bodyPr>
          <a:lstStyle/>
          <a:p>
            <a:r>
              <a:rPr lang="en-US" sz="2800" dirty="0"/>
              <a:t>OR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20BF312-61D2-DA41-AAB2-9D2A67D28C28}"/>
                  </a:ext>
                </a:extLst>
              </p:cNvPr>
              <p:cNvSpPr txBox="1"/>
              <p:nvPr/>
            </p:nvSpPr>
            <p:spPr>
              <a:xfrm>
                <a:off x="827584" y="3646187"/>
                <a:ext cx="8703236" cy="523220"/>
              </a:xfrm>
              <a:prstGeom prst="rect">
                <a:avLst/>
              </a:prstGeom>
              <a:noFill/>
            </p:spPr>
            <p:txBody>
              <a:bodyPr wrap="square" rtlCol="0">
                <a:spAutoFit/>
              </a:bodyPr>
              <a:lstStyle/>
              <a:p>
                <a:pPr marL="514350" indent="-514350">
                  <a:buFont typeface="Helvetica" pitchFamily="2" charset="0"/>
                  <a:buChar char="−"/>
                </a:pPr>
                <a:r>
                  <a:rPr lang="en-US" sz="2800" dirty="0"/>
                  <a:t>Sub-exponentially secure </a:t>
                </a:r>
                <a:r>
                  <a:rPr lang="en-US" sz="2800" u="sng" dirty="0"/>
                  <a:t>PRFs</a:t>
                </a:r>
                <a:r>
                  <a:rPr lang="en-US" sz="2800" dirty="0"/>
                  <a:t> computable in </a:t>
                </a:r>
                <a14:m>
                  <m:oMath xmlns:m="http://schemas.openxmlformats.org/officeDocument/2006/math">
                    <m:r>
                      <a:rPr lang="en-US" sz="2800" b="0" i="1">
                        <a:latin typeface="Cambria Math" panose="02040503050406030204" pitchFamily="18" charset="0"/>
                      </a:rPr>
                      <m:t>𝐶</m:t>
                    </m:r>
                  </m:oMath>
                </a14:m>
                <a:r>
                  <a:rPr lang="en-US" sz="2800" dirty="0"/>
                  <a:t> </a:t>
                </a:r>
              </a:p>
            </p:txBody>
          </p:sp>
        </mc:Choice>
        <mc:Fallback xmlns="">
          <p:sp>
            <p:nvSpPr>
              <p:cNvPr id="7" name="TextBox 6">
                <a:extLst>
                  <a:ext uri="{FF2B5EF4-FFF2-40B4-BE49-F238E27FC236}">
                    <a16:creationId xmlns:a16="http://schemas.microsoft.com/office/drawing/2014/main" id="{120BF312-61D2-DA41-AAB2-9D2A67D28C28}"/>
                  </a:ext>
                </a:extLst>
              </p:cNvPr>
              <p:cNvSpPr txBox="1">
                <a:spLocks noRot="1" noChangeAspect="1" noMove="1" noResize="1" noEditPoints="1" noAdjustHandles="1" noChangeArrowheads="1" noChangeShapeType="1" noTextEdit="1"/>
              </p:cNvSpPr>
              <p:nvPr/>
            </p:nvSpPr>
            <p:spPr>
              <a:xfrm>
                <a:off x="827584" y="3646187"/>
                <a:ext cx="8703236" cy="523220"/>
              </a:xfrm>
              <a:prstGeom prst="rect">
                <a:avLst/>
              </a:prstGeom>
              <a:blipFill>
                <a:blip r:embed="rId5"/>
                <a:stretch>
                  <a:fillRect l="-875" t="-11905" b="-2857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F67EEB60-A0A1-884F-AA74-73CADD6FC85A}"/>
              </a:ext>
            </a:extLst>
          </p:cNvPr>
          <p:cNvSpPr txBox="1"/>
          <p:nvPr/>
        </p:nvSpPr>
        <p:spPr>
          <a:xfrm>
            <a:off x="1331640" y="2708920"/>
            <a:ext cx="4629848" cy="369332"/>
          </a:xfrm>
          <a:prstGeom prst="rect">
            <a:avLst/>
          </a:prstGeom>
          <a:noFill/>
        </p:spPr>
        <p:txBody>
          <a:bodyPr wrap="square" rtlCol="0">
            <a:spAutoFit/>
          </a:bodyPr>
          <a:lstStyle/>
          <a:p>
            <a:r>
              <a:rPr lang="en-US" dirty="0"/>
              <a:t>[Garg-Gentry-Halevi-Raykova-Sahai-Waters’13]</a:t>
            </a:r>
          </a:p>
        </p:txBody>
      </p:sp>
      <p:sp>
        <p:nvSpPr>
          <p:cNvPr id="9" name="TextBox 8">
            <a:extLst>
              <a:ext uri="{FF2B5EF4-FFF2-40B4-BE49-F238E27FC236}">
                <a16:creationId xmlns:a16="http://schemas.microsoft.com/office/drawing/2014/main" id="{8E954D79-7C6F-9649-9EAC-E70C356919F9}"/>
              </a:ext>
            </a:extLst>
          </p:cNvPr>
          <p:cNvSpPr txBox="1"/>
          <p:nvPr/>
        </p:nvSpPr>
        <p:spPr>
          <a:xfrm>
            <a:off x="1310304" y="4139788"/>
            <a:ext cx="4629848" cy="369332"/>
          </a:xfrm>
          <a:prstGeom prst="rect">
            <a:avLst/>
          </a:prstGeom>
          <a:noFill/>
        </p:spPr>
        <p:txBody>
          <a:bodyPr wrap="square" rtlCol="0">
            <a:spAutoFit/>
          </a:bodyPr>
          <a:lstStyle/>
          <a:p>
            <a:r>
              <a:rPr lang="en-US" dirty="0"/>
              <a:t>[Applebaum’15, Canetti-Lin-Tessaro-</a:t>
            </a:r>
            <a:r>
              <a:rPr lang="en-US" b="1" dirty="0">
                <a:solidFill>
                  <a:srgbClr val="FF0000"/>
                </a:solidFill>
              </a:rPr>
              <a:t>V.</a:t>
            </a:r>
            <a:r>
              <a:rPr lang="en-US" dirty="0"/>
              <a:t>’15]</a:t>
            </a:r>
          </a:p>
        </p:txBody>
      </p:sp>
      <p:sp>
        <p:nvSpPr>
          <p:cNvPr id="10" name="TextBox 9">
            <a:extLst>
              <a:ext uri="{FF2B5EF4-FFF2-40B4-BE49-F238E27FC236}">
                <a16:creationId xmlns:a16="http://schemas.microsoft.com/office/drawing/2014/main" id="{36B37EE8-DABB-2344-8636-E9BA4F59337F}"/>
              </a:ext>
            </a:extLst>
          </p:cNvPr>
          <p:cNvSpPr txBox="1"/>
          <p:nvPr/>
        </p:nvSpPr>
        <p:spPr>
          <a:xfrm>
            <a:off x="251520" y="4653136"/>
            <a:ext cx="8703236" cy="1384995"/>
          </a:xfrm>
          <a:prstGeom prst="rect">
            <a:avLst/>
          </a:prstGeom>
          <a:noFill/>
        </p:spPr>
        <p:txBody>
          <a:bodyPr wrap="square" rtlCol="0">
            <a:spAutoFit/>
          </a:bodyPr>
          <a:lstStyle/>
          <a:p>
            <a:r>
              <a:rPr lang="en-US" sz="2800" b="1" dirty="0"/>
              <a:t>2.   From Circuits to Turing Machines and RAM Machines.      </a:t>
            </a:r>
          </a:p>
          <a:p>
            <a:r>
              <a:rPr lang="en-US" sz="2800" b="1" dirty="0"/>
              <a:t>      </a:t>
            </a:r>
            <a:r>
              <a:rPr lang="en-US" sz="2800" dirty="0"/>
              <a:t>IO for circuits implies IO TMs and RAMs assuming that</a:t>
            </a:r>
          </a:p>
          <a:p>
            <a:r>
              <a:rPr lang="en-US" sz="2800" dirty="0"/>
              <a:t>      sub-exponentially secure PRGs exist.</a:t>
            </a:r>
            <a:endParaRPr lang="en-US" sz="2800" b="1" dirty="0"/>
          </a:p>
        </p:txBody>
      </p:sp>
      <p:sp>
        <p:nvSpPr>
          <p:cNvPr id="11" name="TextBox 10">
            <a:extLst>
              <a:ext uri="{FF2B5EF4-FFF2-40B4-BE49-F238E27FC236}">
                <a16:creationId xmlns:a16="http://schemas.microsoft.com/office/drawing/2014/main" id="{8BEAE36F-808D-4E4F-AF69-7CCB489ABF59}"/>
              </a:ext>
            </a:extLst>
          </p:cNvPr>
          <p:cNvSpPr txBox="1"/>
          <p:nvPr/>
        </p:nvSpPr>
        <p:spPr>
          <a:xfrm>
            <a:off x="755576" y="5983452"/>
            <a:ext cx="8735030" cy="646331"/>
          </a:xfrm>
          <a:prstGeom prst="rect">
            <a:avLst/>
          </a:prstGeom>
          <a:noFill/>
        </p:spPr>
        <p:txBody>
          <a:bodyPr wrap="square" rtlCol="0">
            <a:spAutoFit/>
          </a:bodyPr>
          <a:lstStyle/>
          <a:p>
            <a:r>
              <a:rPr lang="en-US" dirty="0"/>
              <a:t>[Canetti-Holmgren-Jain-</a:t>
            </a:r>
            <a:r>
              <a:rPr lang="en-US" b="1" dirty="0">
                <a:solidFill>
                  <a:srgbClr val="FF0000"/>
                </a:solidFill>
              </a:rPr>
              <a:t>V.</a:t>
            </a:r>
            <a:r>
              <a:rPr lang="en-US" dirty="0"/>
              <a:t>’15, Bitansky-Garg-Lin-Pass-Telang’15, </a:t>
            </a:r>
            <a:br>
              <a:rPr lang="en-US" dirty="0"/>
            </a:br>
            <a:r>
              <a:rPr lang="en-US" dirty="0"/>
              <a:t>Koppula-Lewko-Waters’15, Canetti-Holmgren’16]</a:t>
            </a:r>
          </a:p>
        </p:txBody>
      </p:sp>
      <p:sp>
        <p:nvSpPr>
          <p:cNvPr id="2" name="Action Button: Forward or Next 1">
            <a:hlinkClick r:id="rId6" action="ppaction://hlinksldjump" highlightClick="1"/>
            <a:extLst>
              <a:ext uri="{FF2B5EF4-FFF2-40B4-BE49-F238E27FC236}">
                <a16:creationId xmlns:a16="http://schemas.microsoft.com/office/drawing/2014/main" id="{1749F2FF-A221-4845-9841-0D0F85E0FCA4}"/>
              </a:ext>
            </a:extLst>
          </p:cNvPr>
          <p:cNvSpPr/>
          <p:nvPr/>
        </p:nvSpPr>
        <p:spPr>
          <a:xfrm>
            <a:off x="8712552" y="21509"/>
            <a:ext cx="397128" cy="522057"/>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87215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p:bldP spid="11"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251520" y="410563"/>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Program Obfuscation in Crypto</a:t>
            </a:r>
          </a:p>
        </p:txBody>
      </p:sp>
      <p:sp>
        <p:nvSpPr>
          <p:cNvPr id="3" name="Rectangle 23"/>
          <p:cNvSpPr>
            <a:spLocks noChangeArrowheads="1"/>
          </p:cNvSpPr>
          <p:nvPr/>
        </p:nvSpPr>
        <p:spPr bwMode="auto">
          <a:xfrm>
            <a:off x="179512" y="1393612"/>
            <a:ext cx="6408712" cy="570684"/>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3200" b="1" dirty="0">
                <a:solidFill>
                  <a:srgbClr val="0000FF"/>
                </a:solidFill>
                <a:latin typeface="Courier New" panose="02070309020205020404" pitchFamily="49" charset="0"/>
                <a:cs typeface="Courier New" panose="02070309020205020404" pitchFamily="49" charset="0"/>
              </a:rPr>
              <a:t>“CRYPTO-COMPLETE”:</a:t>
            </a:r>
          </a:p>
        </p:txBody>
      </p:sp>
      <p:sp>
        <p:nvSpPr>
          <p:cNvPr id="4" name="TextBox 3"/>
          <p:cNvSpPr txBox="1"/>
          <p:nvPr/>
        </p:nvSpPr>
        <p:spPr>
          <a:xfrm>
            <a:off x="251520" y="1969676"/>
            <a:ext cx="9001000" cy="523220"/>
          </a:xfrm>
          <a:prstGeom prst="rect">
            <a:avLst/>
          </a:prstGeom>
          <a:noFill/>
        </p:spPr>
        <p:txBody>
          <a:bodyPr wrap="square" rtlCol="0">
            <a:spAutoFit/>
          </a:bodyPr>
          <a:lstStyle/>
          <a:p>
            <a:r>
              <a:rPr lang="en-US" sz="2800" dirty="0">
                <a:solidFill>
                  <a:srgbClr val="0000FF"/>
                </a:solidFill>
              </a:rPr>
              <a:t>Nearly all crypto is an easy corollary of program obfuscation. </a:t>
            </a:r>
          </a:p>
        </p:txBody>
      </p:sp>
      <p:cxnSp>
        <p:nvCxnSpPr>
          <p:cNvPr id="5" name="Straight Connector 4"/>
          <p:cNvCxnSpPr/>
          <p:nvPr/>
        </p:nvCxnSpPr>
        <p:spPr>
          <a:xfrm>
            <a:off x="0" y="2564904"/>
            <a:ext cx="914400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Rectangle 23"/>
          <p:cNvSpPr>
            <a:spLocks noChangeArrowheads="1"/>
          </p:cNvSpPr>
          <p:nvPr/>
        </p:nvSpPr>
        <p:spPr bwMode="auto">
          <a:xfrm>
            <a:off x="323528" y="2636912"/>
            <a:ext cx="8424936" cy="570684"/>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600" b="1" dirty="0">
                <a:latin typeface="Arial" panose="020B0604020202020204" pitchFamily="34" charset="0"/>
                <a:cs typeface="Arial" panose="020B0604020202020204" pitchFamily="34" charset="0"/>
              </a:rPr>
              <a:t>Public Key Encryption (from Secret Key Encryption)</a:t>
            </a:r>
          </a:p>
        </p:txBody>
      </p:sp>
      <p:sp>
        <p:nvSpPr>
          <p:cNvPr id="7" name="Rectangle 23"/>
          <p:cNvSpPr>
            <a:spLocks noChangeArrowheads="1"/>
          </p:cNvSpPr>
          <p:nvPr/>
        </p:nvSpPr>
        <p:spPr bwMode="auto">
          <a:xfrm>
            <a:off x="323528" y="3146348"/>
            <a:ext cx="8424936" cy="570684"/>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dirty="0">
                <a:latin typeface="Arial" panose="020B0604020202020204" pitchFamily="34" charset="0"/>
                <a:cs typeface="Arial" panose="020B0604020202020204" pitchFamily="34" charset="0"/>
              </a:rPr>
              <a:t>[Diffie-Hellman’76]</a:t>
            </a:r>
          </a:p>
        </p:txBody>
      </p:sp>
      <p:sp>
        <p:nvSpPr>
          <p:cNvPr id="8" name="Rectangle 23"/>
          <p:cNvSpPr>
            <a:spLocks noChangeArrowheads="1"/>
          </p:cNvSpPr>
          <p:nvPr/>
        </p:nvSpPr>
        <p:spPr bwMode="auto">
          <a:xfrm>
            <a:off x="611560" y="6314700"/>
            <a:ext cx="4464496" cy="570684"/>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dirty="0">
                <a:latin typeface="Arial" panose="020B0604020202020204" pitchFamily="34" charset="0"/>
                <a:cs typeface="Arial" panose="020B0604020202020204" pitchFamily="34" charset="0"/>
              </a:rPr>
              <a:t>Secret-key Encryption</a:t>
            </a:r>
          </a:p>
        </p:txBody>
      </p:sp>
      <p:grpSp>
        <p:nvGrpSpPr>
          <p:cNvPr id="9" name="Group 8"/>
          <p:cNvGrpSpPr/>
          <p:nvPr/>
        </p:nvGrpSpPr>
        <p:grpSpPr>
          <a:xfrm>
            <a:off x="1403648" y="4424954"/>
            <a:ext cx="1728191" cy="834171"/>
            <a:chOff x="1745069" y="3047070"/>
            <a:chExt cx="1404156" cy="978187"/>
          </a:xfrm>
        </p:grpSpPr>
        <p:sp>
          <p:nvSpPr>
            <p:cNvPr id="10" name="Rectangle 9"/>
            <p:cNvSpPr/>
            <p:nvPr/>
          </p:nvSpPr>
          <p:spPr>
            <a:xfrm>
              <a:off x="1745069" y="3047070"/>
              <a:ext cx="1345649" cy="97818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TextBox 10"/>
            <p:cNvSpPr txBox="1"/>
            <p:nvPr/>
          </p:nvSpPr>
          <p:spPr>
            <a:xfrm>
              <a:off x="1745670" y="3265820"/>
              <a:ext cx="1403555" cy="613551"/>
            </a:xfrm>
            <a:prstGeom prst="rect">
              <a:avLst/>
            </a:prstGeom>
            <a:noFill/>
          </p:spPr>
          <p:txBody>
            <a:bodyPr wrap="square" rtlCol="0">
              <a:spAutoFit/>
            </a:bodyPr>
            <a:lstStyle/>
            <a:p>
              <a:pPr algn="ctr"/>
              <a:r>
                <a:rPr lang="en-US" sz="2800" dirty="0" err="1"/>
                <a:t>Enc</a:t>
              </a:r>
              <a:r>
                <a:rPr lang="en-US" sz="2800" dirty="0"/>
                <a:t>(SK,●)</a:t>
              </a:r>
            </a:p>
          </p:txBody>
        </p:sp>
      </p:gr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7977" y="4245633"/>
            <a:ext cx="715144" cy="715144"/>
          </a:xfrm>
          <a:prstGeom prst="rect">
            <a:avLst/>
          </a:prstGeom>
        </p:spPr>
      </p:pic>
      <p:sp>
        <p:nvSpPr>
          <p:cNvPr id="13" name="Rectangle 12"/>
          <p:cNvSpPr/>
          <p:nvPr/>
        </p:nvSpPr>
        <p:spPr>
          <a:xfrm>
            <a:off x="1403648" y="5475149"/>
            <a:ext cx="1656182" cy="83417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4" name="TextBox 13"/>
          <p:cNvSpPr txBox="1"/>
          <p:nvPr/>
        </p:nvSpPr>
        <p:spPr>
          <a:xfrm>
            <a:off x="1404388" y="5619165"/>
            <a:ext cx="1727452" cy="523220"/>
          </a:xfrm>
          <a:prstGeom prst="rect">
            <a:avLst/>
          </a:prstGeom>
          <a:noFill/>
        </p:spPr>
        <p:txBody>
          <a:bodyPr wrap="square" rtlCol="0">
            <a:spAutoFit/>
          </a:bodyPr>
          <a:lstStyle/>
          <a:p>
            <a:pPr algn="ctr"/>
            <a:r>
              <a:rPr lang="en-US" sz="2800" dirty="0"/>
              <a:t>Dec(SK,●)</a:t>
            </a:r>
          </a:p>
        </p:txBody>
      </p:sp>
      <p:sp>
        <p:nvSpPr>
          <p:cNvPr id="15" name="Rectangle 23"/>
          <p:cNvSpPr>
            <a:spLocks noChangeArrowheads="1"/>
          </p:cNvSpPr>
          <p:nvPr/>
        </p:nvSpPr>
        <p:spPr bwMode="auto">
          <a:xfrm>
            <a:off x="4644008" y="6314700"/>
            <a:ext cx="4464496" cy="570684"/>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dirty="0">
                <a:latin typeface="Arial" panose="020B0604020202020204" pitchFamily="34" charset="0"/>
                <a:cs typeface="Arial" panose="020B0604020202020204" pitchFamily="34" charset="0"/>
              </a:rPr>
              <a:t>Public-key Encryption</a:t>
            </a:r>
          </a:p>
        </p:txBody>
      </p:sp>
      <p:sp>
        <p:nvSpPr>
          <p:cNvPr id="24" name="Rectangle 23"/>
          <p:cNvSpPr/>
          <p:nvPr/>
        </p:nvSpPr>
        <p:spPr>
          <a:xfrm>
            <a:off x="5148064" y="5475149"/>
            <a:ext cx="1656182" cy="83417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25" name="TextBox 24"/>
          <p:cNvSpPr txBox="1"/>
          <p:nvPr/>
        </p:nvSpPr>
        <p:spPr>
          <a:xfrm>
            <a:off x="5148804" y="5619165"/>
            <a:ext cx="1727452" cy="523220"/>
          </a:xfrm>
          <a:prstGeom prst="rect">
            <a:avLst/>
          </a:prstGeom>
          <a:noFill/>
        </p:spPr>
        <p:txBody>
          <a:bodyPr wrap="square" rtlCol="0">
            <a:spAutoFit/>
          </a:bodyPr>
          <a:lstStyle/>
          <a:p>
            <a:pPr algn="ctr"/>
            <a:r>
              <a:rPr lang="en-US" sz="2800" dirty="0"/>
              <a:t>Dec(SK,●)</a:t>
            </a:r>
          </a:p>
        </p:txBody>
      </p:sp>
      <p:sp>
        <p:nvSpPr>
          <p:cNvPr id="26" name="TextBox 25"/>
          <p:cNvSpPr txBox="1"/>
          <p:nvPr/>
        </p:nvSpPr>
        <p:spPr>
          <a:xfrm>
            <a:off x="4139952" y="4653136"/>
            <a:ext cx="4392488" cy="523220"/>
          </a:xfrm>
          <a:prstGeom prst="rect">
            <a:avLst/>
          </a:prstGeom>
          <a:noFill/>
        </p:spPr>
        <p:txBody>
          <a:bodyPr wrap="square" rtlCol="0">
            <a:spAutoFit/>
          </a:bodyPr>
          <a:lstStyle/>
          <a:p>
            <a:pPr algn="ctr"/>
            <a:r>
              <a:rPr lang="en-US" sz="2800" i="1" dirty="0"/>
              <a:t>Public Encryption Algorithm?</a:t>
            </a:r>
          </a:p>
        </p:txBody>
      </p:sp>
      <p:sp>
        <p:nvSpPr>
          <p:cNvPr id="27" name="TextBox 26"/>
          <p:cNvSpPr txBox="1"/>
          <p:nvPr/>
        </p:nvSpPr>
        <p:spPr>
          <a:xfrm>
            <a:off x="3923928" y="3789040"/>
            <a:ext cx="4896544" cy="523220"/>
          </a:xfrm>
          <a:prstGeom prst="rect">
            <a:avLst/>
          </a:prstGeom>
          <a:noFill/>
        </p:spPr>
        <p:txBody>
          <a:bodyPr wrap="square" rtlCol="0">
            <a:spAutoFit/>
          </a:bodyPr>
          <a:lstStyle/>
          <a:p>
            <a:pPr algn="ctr"/>
            <a:r>
              <a:rPr lang="en-US" sz="2800" i="1" dirty="0">
                <a:solidFill>
                  <a:srgbClr val="FF0000"/>
                </a:solidFill>
              </a:rPr>
              <a:t>Public Encryption Algorithm = </a:t>
            </a:r>
          </a:p>
        </p:txBody>
      </p:sp>
      <p:grpSp>
        <p:nvGrpSpPr>
          <p:cNvPr id="28" name="Group 27"/>
          <p:cNvGrpSpPr/>
          <p:nvPr/>
        </p:nvGrpSpPr>
        <p:grpSpPr>
          <a:xfrm>
            <a:off x="5148065" y="4437112"/>
            <a:ext cx="1728191" cy="834171"/>
            <a:chOff x="1745069" y="3047070"/>
            <a:chExt cx="1404156" cy="978187"/>
          </a:xfrm>
        </p:grpSpPr>
        <p:sp>
          <p:nvSpPr>
            <p:cNvPr id="29" name="Rectangle 28"/>
            <p:cNvSpPr/>
            <p:nvPr/>
          </p:nvSpPr>
          <p:spPr>
            <a:xfrm>
              <a:off x="1745069" y="3047070"/>
              <a:ext cx="1345649" cy="97818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30" name="TextBox 29"/>
            <p:cNvSpPr txBox="1"/>
            <p:nvPr/>
          </p:nvSpPr>
          <p:spPr>
            <a:xfrm>
              <a:off x="1745670" y="3265820"/>
              <a:ext cx="1403555" cy="613551"/>
            </a:xfrm>
            <a:prstGeom prst="rect">
              <a:avLst/>
            </a:prstGeom>
            <a:noFill/>
          </p:spPr>
          <p:txBody>
            <a:bodyPr wrap="square" rtlCol="0">
              <a:spAutoFit/>
            </a:bodyPr>
            <a:lstStyle/>
            <a:p>
              <a:pPr algn="ctr"/>
              <a:r>
                <a:rPr lang="en-US" sz="2800" dirty="0" err="1"/>
                <a:t>Enc</a:t>
              </a:r>
              <a:r>
                <a:rPr lang="en-US" sz="2800" dirty="0"/>
                <a:t>(SK,●)</a:t>
              </a:r>
            </a:p>
          </p:txBody>
        </p:sp>
      </p:gr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3717032"/>
            <a:ext cx="3400450" cy="609604"/>
          </a:xfrm>
          <a:prstGeom prst="rect">
            <a:avLst/>
          </a:prstGeom>
        </p:spPr>
      </p:pic>
    </p:spTree>
    <p:extLst>
      <p:ext uri="{BB962C8B-B14F-4D97-AF65-F5344CB8AC3E}">
        <p14:creationId xmlns:p14="http://schemas.microsoft.com/office/powerpoint/2010/main" val="278798576"/>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par>
                                <p:cTn id="49" presetID="10" presetClass="exit" presetSubtype="0" fill="hold" grpId="1" nodeType="withEffect">
                                  <p:stCondLst>
                                    <p:cond delay="0"/>
                                  </p:stCondLst>
                                  <p:childTnLst>
                                    <p:animEffect transition="out" filter="fade">
                                      <p:cBhvr>
                                        <p:cTn id="50" dur="500"/>
                                        <p:tgtEl>
                                          <p:spTgt spid="26"/>
                                        </p:tgtEl>
                                      </p:cBhvr>
                                    </p:animEffect>
                                    <p:set>
                                      <p:cBhvr>
                                        <p:cTn id="51" dur="1" fill="hold">
                                          <p:stCondLst>
                                            <p:cond delay="499"/>
                                          </p:stCondLst>
                                        </p:cTn>
                                        <p:tgtEl>
                                          <p:spTgt spid="26"/>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3" grpId="0" animBg="1"/>
      <p:bldP spid="14" grpId="0"/>
      <p:bldP spid="15" grpId="0"/>
      <p:bldP spid="24" grpId="0" animBg="1"/>
      <p:bldP spid="25" grpId="0"/>
      <p:bldP spid="26" grpId="0"/>
      <p:bldP spid="26" grpId="1"/>
      <p:bldP spid="2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a:spLocks noGrp="1"/>
          </p:cNvSpPr>
          <p:nvPr>
            <p:ph type="subTitle" idx="1"/>
          </p:nvPr>
        </p:nvSpPr>
        <p:spPr>
          <a:xfrm>
            <a:off x="251520" y="266547"/>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From Simple Circuits to All Circuits</a:t>
            </a:r>
          </a:p>
        </p:txBody>
      </p:sp>
      <p:sp>
        <p:nvSpPr>
          <p:cNvPr id="12" name="TextBox 11">
            <a:extLst>
              <a:ext uri="{FF2B5EF4-FFF2-40B4-BE49-F238E27FC236}">
                <a16:creationId xmlns:a16="http://schemas.microsoft.com/office/drawing/2014/main" id="{18D3DF66-E6EF-9A4D-8E56-B381F3B48002}"/>
              </a:ext>
            </a:extLst>
          </p:cNvPr>
          <p:cNvSpPr txBox="1"/>
          <p:nvPr/>
        </p:nvSpPr>
        <p:spPr>
          <a:xfrm>
            <a:off x="467544" y="1467941"/>
            <a:ext cx="8703236" cy="1384995"/>
          </a:xfrm>
          <a:prstGeom prst="rect">
            <a:avLst/>
          </a:prstGeom>
          <a:noFill/>
        </p:spPr>
        <p:txBody>
          <a:bodyPr wrap="square" rtlCol="0">
            <a:spAutoFit/>
          </a:bodyPr>
          <a:lstStyle/>
          <a:p>
            <a:r>
              <a:rPr lang="en-US" sz="2800" b="1" dirty="0">
                <a:solidFill>
                  <a:srgbClr val="FF0000"/>
                </a:solidFill>
                <a:latin typeface="Courier New" panose="02070309020205020404" pitchFamily="49" charset="0"/>
                <a:cs typeface="Courier New" panose="02070309020205020404" pitchFamily="49" charset="0"/>
              </a:rPr>
              <a:t>THEOREM </a:t>
            </a:r>
            <a:r>
              <a:rPr lang="en-US" b="1" dirty="0">
                <a:cs typeface="Courier New" panose="02070309020205020404" pitchFamily="49" charset="0"/>
              </a:rPr>
              <a:t>[Canetti-Lin-Tessaro-</a:t>
            </a:r>
            <a:r>
              <a:rPr lang="en-US" b="1" dirty="0">
                <a:solidFill>
                  <a:srgbClr val="FF0000"/>
                </a:solidFill>
                <a:cs typeface="Courier New" panose="02070309020205020404" pitchFamily="49" charset="0"/>
              </a:rPr>
              <a:t>V</a:t>
            </a:r>
            <a:r>
              <a:rPr lang="en-US" b="1" dirty="0">
                <a:cs typeface="Courier New" panose="02070309020205020404" pitchFamily="49" charset="0"/>
              </a:rPr>
              <a:t>.’15]</a:t>
            </a:r>
            <a:br>
              <a:rPr lang="en-US" sz="2800" b="1" dirty="0"/>
            </a:br>
            <a:r>
              <a:rPr lang="en-US" sz="2800" b="1" dirty="0"/>
              <a:t>If (</a:t>
            </a:r>
            <a:r>
              <a:rPr lang="en-US" sz="2800" b="1" dirty="0" err="1"/>
              <a:t>subexp</a:t>
            </a:r>
            <a:r>
              <a:rPr lang="en-US" sz="2800" b="1" dirty="0"/>
              <a:t>. secure) IO for NC1 exists and PRFs computable in NC1 exist, so does IO for P.</a:t>
            </a:r>
            <a:endParaRPr lang="en-US" sz="2800" dirty="0"/>
          </a:p>
        </p:txBody>
      </p:sp>
      <p:sp>
        <p:nvSpPr>
          <p:cNvPr id="13" name="Rectangle 12">
            <a:extLst>
              <a:ext uri="{FF2B5EF4-FFF2-40B4-BE49-F238E27FC236}">
                <a16:creationId xmlns:a16="http://schemas.microsoft.com/office/drawing/2014/main" id="{EA2E04DA-5952-D948-8DE2-4BE735E9FFC5}"/>
              </a:ext>
            </a:extLst>
          </p:cNvPr>
          <p:cNvSpPr/>
          <p:nvPr/>
        </p:nvSpPr>
        <p:spPr>
          <a:xfrm>
            <a:off x="-124272" y="1268760"/>
            <a:ext cx="9448800" cy="1728192"/>
          </a:xfrm>
          <a:prstGeom prst="rect">
            <a:avLst/>
          </a:prstGeom>
          <a:solidFill>
            <a:schemeClr val="bg2">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18A7FC2-5A20-EB42-AB53-C13D8B8CC67B}"/>
              </a:ext>
            </a:extLst>
          </p:cNvPr>
          <p:cNvSpPr txBox="1"/>
          <p:nvPr/>
        </p:nvSpPr>
        <p:spPr>
          <a:xfrm>
            <a:off x="477276" y="3140968"/>
            <a:ext cx="8703236" cy="523220"/>
          </a:xfrm>
          <a:prstGeom prst="rect">
            <a:avLst/>
          </a:prstGeom>
          <a:noFill/>
        </p:spPr>
        <p:txBody>
          <a:bodyPr wrap="square" rtlCol="0">
            <a:spAutoFit/>
          </a:bodyPr>
          <a:lstStyle/>
          <a:p>
            <a:r>
              <a:rPr lang="en-US" sz="2800" b="1" dirty="0">
                <a:solidFill>
                  <a:srgbClr val="0000FF"/>
                </a:solidFill>
                <a:cs typeface="Courier New" panose="02070309020205020404" pitchFamily="49" charset="0"/>
              </a:rPr>
              <a:t>KEY TOOL: RANDOMIZED ENCODINGS </a:t>
            </a:r>
            <a:r>
              <a:rPr lang="en-US" b="1" dirty="0">
                <a:cs typeface="Courier New" panose="02070309020205020404" pitchFamily="49" charset="0"/>
              </a:rPr>
              <a:t>[Ishai-Kushilevitz’98, Yao’86]</a:t>
            </a:r>
            <a:endParaRPr lang="en-US" sz="2800" dirty="0"/>
          </a:p>
        </p:txBody>
      </p:sp>
      <p:sp>
        <p:nvSpPr>
          <p:cNvPr id="15" name="TextBox 14">
            <a:extLst>
              <a:ext uri="{FF2B5EF4-FFF2-40B4-BE49-F238E27FC236}">
                <a16:creationId xmlns:a16="http://schemas.microsoft.com/office/drawing/2014/main" id="{987D05BC-D325-B848-A7B7-01C0B2684A3E}"/>
              </a:ext>
            </a:extLst>
          </p:cNvPr>
          <p:cNvSpPr txBox="1"/>
          <p:nvPr/>
        </p:nvSpPr>
        <p:spPr>
          <a:xfrm>
            <a:off x="467544" y="3645024"/>
            <a:ext cx="8703236" cy="523220"/>
          </a:xfrm>
          <a:prstGeom prst="rect">
            <a:avLst/>
          </a:prstGeom>
          <a:noFill/>
        </p:spPr>
        <p:txBody>
          <a:bodyPr wrap="square" rtlCol="0">
            <a:spAutoFit/>
          </a:bodyPr>
          <a:lstStyle/>
          <a:p>
            <a:r>
              <a:rPr lang="en-US" sz="2800" dirty="0">
                <a:cs typeface="Courier New" panose="02070309020205020404" pitchFamily="49" charset="0"/>
              </a:rPr>
              <a:t>A randomized encoding </a:t>
            </a:r>
            <a:r>
              <a:rPr lang="en-US" sz="2800" b="1" dirty="0">
                <a:cs typeface="Courier New" panose="02070309020205020404" pitchFamily="49" charset="0"/>
              </a:rPr>
              <a:t>RE</a:t>
            </a:r>
            <a:r>
              <a:rPr lang="en-US" sz="2800" dirty="0">
                <a:cs typeface="Courier New" panose="02070309020205020404" pitchFamily="49" charset="0"/>
              </a:rPr>
              <a:t> is a probabilistic algorithm:</a:t>
            </a:r>
            <a:endParaRPr lang="en-US" sz="280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1D97E034-8DC0-1645-8FF0-FB6D1FEF639F}"/>
                  </a:ext>
                </a:extLst>
              </p:cNvPr>
              <p:cNvSpPr/>
              <p:nvPr/>
            </p:nvSpPr>
            <p:spPr>
              <a:xfrm>
                <a:off x="683568" y="4206878"/>
                <a:ext cx="8784976" cy="578685"/>
              </a:xfrm>
              <a:prstGeom prst="rect">
                <a:avLst/>
              </a:prstGeom>
            </p:spPr>
            <p:txBody>
              <a:bodyPr wrap="square">
                <a:spAutoFit/>
              </a:bodyPr>
              <a:lstStyle/>
              <a:p>
                <a:pPr marL="457200" indent="-457200">
                  <a:buFont typeface="Helvetica" pitchFamily="2" charset="0"/>
                  <a:buChar char="−"/>
                </a:pPr>
                <a:r>
                  <a:rPr lang="en-US" sz="2800" dirty="0">
                    <a:solidFill>
                      <a:prstClr val="black"/>
                    </a:solidFill>
                    <a:cs typeface="Courier New" panose="02070309020205020404" pitchFamily="49" charset="0"/>
                  </a:rPr>
                  <a:t>takes a pair </a:t>
                </a:r>
                <a14:m>
                  <m:oMath xmlns:m="http://schemas.openxmlformats.org/officeDocument/2006/math">
                    <m:r>
                      <a:rPr lang="en-US" sz="2800" b="1" i="1">
                        <a:solidFill>
                          <a:prstClr val="black"/>
                        </a:solidFill>
                        <a:latin typeface="Cambria Math" panose="02040503050406030204" pitchFamily="18" charset="0"/>
                        <a:cs typeface="Courier New" panose="02070309020205020404" pitchFamily="49" charset="0"/>
                      </a:rPr>
                      <m:t>(</m:t>
                    </m:r>
                    <m:r>
                      <a:rPr lang="en-US" sz="2800" b="1" i="1">
                        <a:solidFill>
                          <a:prstClr val="black"/>
                        </a:solidFill>
                        <a:latin typeface="Cambria Math" panose="02040503050406030204" pitchFamily="18" charset="0"/>
                        <a:cs typeface="Courier New" panose="02070309020205020404" pitchFamily="49" charset="0"/>
                      </a:rPr>
                      <m:t>𝑪</m:t>
                    </m:r>
                    <m:r>
                      <a:rPr lang="en-US" sz="2800" b="1" i="1">
                        <a:solidFill>
                          <a:prstClr val="black"/>
                        </a:solidFill>
                        <a:latin typeface="Cambria Math" panose="02040503050406030204" pitchFamily="18" charset="0"/>
                        <a:cs typeface="Courier New" panose="02070309020205020404" pitchFamily="49" charset="0"/>
                      </a:rPr>
                      <m:t>,</m:t>
                    </m:r>
                    <m:r>
                      <a:rPr lang="en-US" sz="2800" b="1" i="1">
                        <a:solidFill>
                          <a:prstClr val="black"/>
                        </a:solidFill>
                        <a:latin typeface="Cambria Math" panose="02040503050406030204" pitchFamily="18" charset="0"/>
                        <a:cs typeface="Courier New" panose="02070309020205020404" pitchFamily="49" charset="0"/>
                      </a:rPr>
                      <m:t>𝒙</m:t>
                    </m:r>
                    <m:r>
                      <a:rPr lang="en-US" sz="2800" b="1" i="1">
                        <a:solidFill>
                          <a:prstClr val="black"/>
                        </a:solidFill>
                        <a:latin typeface="Cambria Math" panose="02040503050406030204" pitchFamily="18" charset="0"/>
                        <a:cs typeface="Courier New" panose="02070309020205020404" pitchFamily="49" charset="0"/>
                      </a:rPr>
                      <m:t>)</m:t>
                    </m:r>
                  </m:oMath>
                </a14:m>
                <a:r>
                  <a:rPr lang="en-US" sz="2800" dirty="0">
                    <a:solidFill>
                      <a:prstClr val="black"/>
                    </a:solidFill>
                  </a:rPr>
                  <a:t> and outputs a pair </a:t>
                </a:r>
                <a14:m>
                  <m:oMath xmlns:m="http://schemas.openxmlformats.org/officeDocument/2006/math">
                    <m:d>
                      <m:dPr>
                        <m:ctrlPr>
                          <a:rPr lang="en-US" sz="2800" b="1" i="1">
                            <a:solidFill>
                              <a:prstClr val="black"/>
                            </a:solidFill>
                            <a:latin typeface="Cambria Math" panose="02040503050406030204" pitchFamily="18" charset="0"/>
                            <a:cs typeface="Courier New" panose="02070309020205020404" pitchFamily="49" charset="0"/>
                          </a:rPr>
                        </m:ctrlPr>
                      </m:dPr>
                      <m:e>
                        <m:acc>
                          <m:accPr>
                            <m:chr m:val="̂"/>
                            <m:ctrlPr>
                              <a:rPr lang="en-US" sz="2800" b="1" i="1">
                                <a:solidFill>
                                  <a:prstClr val="black"/>
                                </a:solidFill>
                                <a:latin typeface="Cambria Math" panose="02040503050406030204" pitchFamily="18" charset="0"/>
                                <a:cs typeface="Courier New" panose="02070309020205020404" pitchFamily="49" charset="0"/>
                              </a:rPr>
                            </m:ctrlPr>
                          </m:accPr>
                          <m:e>
                            <m:r>
                              <a:rPr lang="en-US" sz="2800" b="1" i="1">
                                <a:solidFill>
                                  <a:prstClr val="black"/>
                                </a:solidFill>
                                <a:latin typeface="Cambria Math" panose="02040503050406030204" pitchFamily="18" charset="0"/>
                                <a:cs typeface="Courier New" panose="02070309020205020404" pitchFamily="49" charset="0"/>
                              </a:rPr>
                              <m:t>𝑪</m:t>
                            </m:r>
                          </m:e>
                        </m:acc>
                        <m:r>
                          <a:rPr lang="en-US" sz="2800" b="1" i="1">
                            <a:solidFill>
                              <a:prstClr val="black"/>
                            </a:solidFill>
                            <a:latin typeface="Cambria Math" panose="02040503050406030204" pitchFamily="18" charset="0"/>
                            <a:cs typeface="Courier New" panose="02070309020205020404" pitchFamily="49" charset="0"/>
                          </a:rPr>
                          <m:t>,</m:t>
                        </m:r>
                        <m:acc>
                          <m:accPr>
                            <m:chr m:val="̂"/>
                            <m:ctrlPr>
                              <a:rPr lang="en-US" sz="2800" b="1" i="1">
                                <a:solidFill>
                                  <a:prstClr val="black"/>
                                </a:solidFill>
                                <a:latin typeface="Cambria Math" panose="02040503050406030204" pitchFamily="18" charset="0"/>
                                <a:cs typeface="Courier New" panose="02070309020205020404" pitchFamily="49" charset="0"/>
                              </a:rPr>
                            </m:ctrlPr>
                          </m:accPr>
                          <m:e>
                            <m:r>
                              <a:rPr lang="en-US" sz="2800" b="1" i="1">
                                <a:solidFill>
                                  <a:prstClr val="black"/>
                                </a:solidFill>
                                <a:latin typeface="Cambria Math" panose="02040503050406030204" pitchFamily="18" charset="0"/>
                                <a:cs typeface="Courier New" panose="02070309020205020404" pitchFamily="49" charset="0"/>
                              </a:rPr>
                              <m:t>𝒙</m:t>
                            </m:r>
                          </m:e>
                        </m:acc>
                      </m:e>
                    </m:d>
                    <m:r>
                      <a:rPr lang="en-US" sz="2800" b="1" i="1" smtClean="0">
                        <a:solidFill>
                          <a:prstClr val="black"/>
                        </a:solidFill>
                        <a:latin typeface="Cambria Math" panose="02040503050406030204" pitchFamily="18" charset="0"/>
                        <a:cs typeface="Courier New" panose="02070309020205020404" pitchFamily="49" charset="0"/>
                      </a:rPr>
                      <m:t>.</m:t>
                    </m:r>
                  </m:oMath>
                </a14:m>
                <a:endParaRPr lang="en-US" dirty="0"/>
              </a:p>
            </p:txBody>
          </p:sp>
        </mc:Choice>
        <mc:Fallback xmlns="">
          <p:sp>
            <p:nvSpPr>
              <p:cNvPr id="2" name="Rectangle 1">
                <a:extLst>
                  <a:ext uri="{FF2B5EF4-FFF2-40B4-BE49-F238E27FC236}">
                    <a16:creationId xmlns:a16="http://schemas.microsoft.com/office/drawing/2014/main" id="{1D97E034-8DC0-1645-8FF0-FB6D1FEF639F}"/>
                  </a:ext>
                </a:extLst>
              </p:cNvPr>
              <p:cNvSpPr>
                <a:spLocks noRot="1" noChangeAspect="1" noMove="1" noResize="1" noEditPoints="1" noAdjustHandles="1" noChangeArrowheads="1" noChangeShapeType="1" noTextEdit="1"/>
              </p:cNvSpPr>
              <p:nvPr/>
            </p:nvSpPr>
            <p:spPr>
              <a:xfrm>
                <a:off x="683568" y="4206878"/>
                <a:ext cx="8784976" cy="578685"/>
              </a:xfrm>
              <a:prstGeom prst="rect">
                <a:avLst/>
              </a:prstGeom>
              <a:blipFill>
                <a:blip r:embed="rId3"/>
                <a:stretch>
                  <a:fillRect l="-1010" t="-2128" b="-23404"/>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4C502FAB-4EBD-1447-AD35-C8C494B3FA3A}"/>
              </a:ext>
            </a:extLst>
          </p:cNvPr>
          <p:cNvSpPr/>
          <p:nvPr/>
        </p:nvSpPr>
        <p:spPr>
          <a:xfrm>
            <a:off x="683568" y="6074132"/>
            <a:ext cx="8784976" cy="523220"/>
          </a:xfrm>
          <a:prstGeom prst="rect">
            <a:avLst/>
          </a:prstGeom>
        </p:spPr>
        <p:txBody>
          <a:bodyPr wrap="square">
            <a:spAutoFit/>
          </a:bodyPr>
          <a:lstStyle/>
          <a:p>
            <a:pPr marL="457200" indent="-457200">
              <a:buFont typeface="Helvetica" pitchFamily="2" charset="0"/>
              <a:buChar char="−"/>
            </a:pPr>
            <a:r>
              <a:rPr lang="en-US" sz="2800" b="1" dirty="0">
                <a:cs typeface="Courier New" panose="02070309020205020404" pitchFamily="49" charset="0"/>
              </a:rPr>
              <a:t>RE </a:t>
            </a:r>
            <a:r>
              <a:rPr lang="en-US" sz="2800" dirty="0">
                <a:solidFill>
                  <a:prstClr val="black"/>
                </a:solidFill>
                <a:cs typeface="Courier New" panose="02070309020205020404" pitchFamily="49" charset="0"/>
              </a:rPr>
              <a:t>can be computed in parallel (same depth as a PRF).</a:t>
            </a:r>
            <a:endParaRPr lang="en-US" dirty="0"/>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82DB9C4-7515-BA45-BFB8-B317E6A23E2D}"/>
                  </a:ext>
                </a:extLst>
              </p:cNvPr>
              <p:cNvSpPr/>
              <p:nvPr/>
            </p:nvSpPr>
            <p:spPr>
              <a:xfrm>
                <a:off x="683568" y="4816469"/>
                <a:ext cx="8784976" cy="537583"/>
              </a:xfrm>
              <a:prstGeom prst="rect">
                <a:avLst/>
              </a:prstGeom>
            </p:spPr>
            <p:txBody>
              <a:bodyPr wrap="square">
                <a:spAutoFit/>
              </a:bodyPr>
              <a:lstStyle/>
              <a:p>
                <a:pPr marL="457200" indent="-457200">
                  <a:buFont typeface="Helvetica" pitchFamily="2" charset="0"/>
                  <a:buChar char="−"/>
                </a:pPr>
                <a:r>
                  <a:rPr lang="en-US" sz="2800" dirty="0">
                    <a:solidFill>
                      <a:prstClr val="black"/>
                    </a:solidFill>
                    <a:cs typeface="Courier New" panose="02070309020205020404" pitchFamily="49" charset="0"/>
                  </a:rPr>
                  <a:t>Given</a:t>
                </a:r>
                <a:r>
                  <a:rPr lang="en-US" sz="2800" b="1" dirty="0">
                    <a:solidFill>
                      <a:prstClr val="black"/>
                    </a:solidFill>
                    <a:cs typeface="Courier New" panose="02070309020205020404" pitchFamily="49" charset="0"/>
                  </a:rPr>
                  <a:t> </a:t>
                </a:r>
                <a14:m>
                  <m:oMath xmlns:m="http://schemas.openxmlformats.org/officeDocument/2006/math">
                    <m:acc>
                      <m:accPr>
                        <m:chr m:val="̂"/>
                        <m:ctrlPr>
                          <a:rPr lang="en-US" sz="2800" b="1" i="1" smtClean="0">
                            <a:solidFill>
                              <a:prstClr val="black"/>
                            </a:solidFill>
                            <a:latin typeface="Cambria Math" panose="02040503050406030204" pitchFamily="18" charset="0"/>
                            <a:cs typeface="Courier New" panose="02070309020205020404" pitchFamily="49" charset="0"/>
                          </a:rPr>
                        </m:ctrlPr>
                      </m:accPr>
                      <m:e>
                        <m:r>
                          <a:rPr lang="en-US" sz="2800" b="1" i="1">
                            <a:solidFill>
                              <a:prstClr val="black"/>
                            </a:solidFill>
                            <a:latin typeface="Cambria Math" panose="02040503050406030204" pitchFamily="18" charset="0"/>
                            <a:cs typeface="Courier New" panose="02070309020205020404" pitchFamily="49" charset="0"/>
                          </a:rPr>
                          <m:t>𝑪</m:t>
                        </m:r>
                      </m:e>
                    </m:acc>
                  </m:oMath>
                </a14:m>
                <a:r>
                  <a:rPr lang="en-US" dirty="0"/>
                  <a:t> </a:t>
                </a:r>
                <a:r>
                  <a:rPr lang="en-US" sz="2800" dirty="0"/>
                  <a:t>and </a:t>
                </a:r>
                <a14:m>
                  <m:oMath xmlns:m="http://schemas.openxmlformats.org/officeDocument/2006/math">
                    <m:acc>
                      <m:accPr>
                        <m:chr m:val="̂"/>
                        <m:ctrlPr>
                          <a:rPr lang="en-US" sz="2800" b="1" i="1">
                            <a:solidFill>
                              <a:prstClr val="black"/>
                            </a:solidFill>
                            <a:latin typeface="Cambria Math" panose="02040503050406030204" pitchFamily="18" charset="0"/>
                            <a:cs typeface="Courier New" panose="02070309020205020404" pitchFamily="49" charset="0"/>
                          </a:rPr>
                        </m:ctrlPr>
                      </m:accPr>
                      <m:e>
                        <m:r>
                          <a:rPr lang="en-US" sz="2800" b="1" i="1">
                            <a:solidFill>
                              <a:prstClr val="black"/>
                            </a:solidFill>
                            <a:latin typeface="Cambria Math" panose="02040503050406030204" pitchFamily="18" charset="0"/>
                            <a:cs typeface="Courier New" panose="02070309020205020404" pitchFamily="49" charset="0"/>
                          </a:rPr>
                          <m:t>𝒙</m:t>
                        </m:r>
                      </m:e>
                    </m:acc>
                    <m:r>
                      <a:rPr lang="en-US" sz="2800" b="0" i="0" smtClean="0">
                        <a:solidFill>
                          <a:prstClr val="black"/>
                        </a:solidFill>
                        <a:latin typeface="Cambria Math" panose="02040503050406030204" pitchFamily="18" charset="0"/>
                        <a:cs typeface="Courier New" panose="02070309020205020404" pitchFamily="49" charset="0"/>
                      </a:rPr>
                      <m:t>,</m:t>
                    </m:r>
                  </m:oMath>
                </a14:m>
                <a:r>
                  <a:rPr lang="en-US" dirty="0"/>
                  <a:t> </a:t>
                </a:r>
                <a:r>
                  <a:rPr lang="en-US" sz="2800" dirty="0"/>
                  <a:t>one can compute </a:t>
                </a:r>
                <a:r>
                  <a:rPr lang="en-US" sz="2800" b="1" dirty="0"/>
                  <a:t>C(x)</a:t>
                </a:r>
                <a:r>
                  <a:rPr lang="en-US" sz="2800" dirty="0"/>
                  <a:t>.</a:t>
                </a:r>
              </a:p>
            </p:txBody>
          </p:sp>
        </mc:Choice>
        <mc:Fallback xmlns="">
          <p:sp>
            <p:nvSpPr>
              <p:cNvPr id="17" name="Rectangle 16">
                <a:extLst>
                  <a:ext uri="{FF2B5EF4-FFF2-40B4-BE49-F238E27FC236}">
                    <a16:creationId xmlns:a16="http://schemas.microsoft.com/office/drawing/2014/main" id="{882DB9C4-7515-BA45-BFB8-B317E6A23E2D}"/>
                  </a:ext>
                </a:extLst>
              </p:cNvPr>
              <p:cNvSpPr>
                <a:spLocks noRot="1" noChangeAspect="1" noMove="1" noResize="1" noEditPoints="1" noAdjustHandles="1" noChangeArrowheads="1" noChangeShapeType="1" noTextEdit="1"/>
              </p:cNvSpPr>
              <p:nvPr/>
            </p:nvSpPr>
            <p:spPr>
              <a:xfrm>
                <a:off x="683568" y="4816469"/>
                <a:ext cx="8784976" cy="537583"/>
              </a:xfrm>
              <a:prstGeom prst="rect">
                <a:avLst/>
              </a:prstGeom>
              <a:blipFill>
                <a:blip r:embed="rId4"/>
                <a:stretch>
                  <a:fillRect l="-1010" t="-6818"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A6FBA55D-9A12-EB44-B744-AA791AC83CBB}"/>
                  </a:ext>
                </a:extLst>
              </p:cNvPr>
              <p:cNvSpPr/>
              <p:nvPr/>
            </p:nvSpPr>
            <p:spPr>
              <a:xfrm>
                <a:off x="683568" y="5392533"/>
                <a:ext cx="8784976" cy="578685"/>
              </a:xfrm>
              <a:prstGeom prst="rect">
                <a:avLst/>
              </a:prstGeom>
            </p:spPr>
            <p:txBody>
              <a:bodyPr wrap="square">
                <a:spAutoFit/>
              </a:bodyPr>
              <a:lstStyle/>
              <a:p>
                <a:pPr marL="457200" indent="-457200">
                  <a:buFont typeface="Helvetica" pitchFamily="2" charset="0"/>
                  <a:buChar char="−"/>
                </a:pPr>
                <a:r>
                  <a:rPr lang="en-US" sz="2800" dirty="0">
                    <a:solidFill>
                      <a:prstClr val="black"/>
                    </a:solidFill>
                    <a:cs typeface="Courier New" panose="02070309020205020404" pitchFamily="49" charset="0"/>
                  </a:rPr>
                  <a:t>Given</a:t>
                </a:r>
                <a:r>
                  <a:rPr lang="en-US" sz="2800" b="1" dirty="0">
                    <a:solidFill>
                      <a:prstClr val="black"/>
                    </a:solidFill>
                    <a:cs typeface="Courier New" panose="02070309020205020404" pitchFamily="49" charset="0"/>
                  </a:rPr>
                  <a:t> C(x)</a:t>
                </a:r>
                <a:r>
                  <a:rPr lang="en-US" sz="2800" dirty="0">
                    <a:solidFill>
                      <a:prstClr val="black"/>
                    </a:solidFill>
                    <a:cs typeface="Courier New" panose="02070309020205020404" pitchFamily="49" charset="0"/>
                  </a:rPr>
                  <a:t>, can simulate the distribution of </a:t>
                </a:r>
                <a14:m>
                  <m:oMath xmlns:m="http://schemas.openxmlformats.org/officeDocument/2006/math">
                    <m:d>
                      <m:dPr>
                        <m:ctrlPr>
                          <a:rPr lang="en-US" sz="2800" b="1" i="1">
                            <a:solidFill>
                              <a:prstClr val="black"/>
                            </a:solidFill>
                            <a:latin typeface="Cambria Math" panose="02040503050406030204" pitchFamily="18" charset="0"/>
                            <a:cs typeface="Courier New" panose="02070309020205020404" pitchFamily="49" charset="0"/>
                          </a:rPr>
                        </m:ctrlPr>
                      </m:dPr>
                      <m:e>
                        <m:acc>
                          <m:accPr>
                            <m:chr m:val="̂"/>
                            <m:ctrlPr>
                              <a:rPr lang="en-US" sz="2800" b="1" i="1">
                                <a:solidFill>
                                  <a:prstClr val="black"/>
                                </a:solidFill>
                                <a:latin typeface="Cambria Math" panose="02040503050406030204" pitchFamily="18" charset="0"/>
                                <a:cs typeface="Courier New" panose="02070309020205020404" pitchFamily="49" charset="0"/>
                              </a:rPr>
                            </m:ctrlPr>
                          </m:accPr>
                          <m:e>
                            <m:r>
                              <a:rPr lang="en-US" sz="2800" b="1" i="1">
                                <a:solidFill>
                                  <a:prstClr val="black"/>
                                </a:solidFill>
                                <a:latin typeface="Cambria Math" panose="02040503050406030204" pitchFamily="18" charset="0"/>
                                <a:cs typeface="Courier New" panose="02070309020205020404" pitchFamily="49" charset="0"/>
                              </a:rPr>
                              <m:t>𝑪</m:t>
                            </m:r>
                          </m:e>
                        </m:acc>
                        <m:r>
                          <a:rPr lang="en-US" sz="2800" b="1" i="1">
                            <a:solidFill>
                              <a:prstClr val="black"/>
                            </a:solidFill>
                            <a:latin typeface="Cambria Math" panose="02040503050406030204" pitchFamily="18" charset="0"/>
                            <a:cs typeface="Courier New" panose="02070309020205020404" pitchFamily="49" charset="0"/>
                          </a:rPr>
                          <m:t>,</m:t>
                        </m:r>
                        <m:acc>
                          <m:accPr>
                            <m:chr m:val="̂"/>
                            <m:ctrlPr>
                              <a:rPr lang="en-US" sz="2800" b="1" i="1">
                                <a:solidFill>
                                  <a:prstClr val="black"/>
                                </a:solidFill>
                                <a:latin typeface="Cambria Math" panose="02040503050406030204" pitchFamily="18" charset="0"/>
                                <a:cs typeface="Courier New" panose="02070309020205020404" pitchFamily="49" charset="0"/>
                              </a:rPr>
                            </m:ctrlPr>
                          </m:accPr>
                          <m:e>
                            <m:r>
                              <a:rPr lang="en-US" sz="2800" b="1" i="1">
                                <a:solidFill>
                                  <a:prstClr val="black"/>
                                </a:solidFill>
                                <a:latin typeface="Cambria Math" panose="02040503050406030204" pitchFamily="18" charset="0"/>
                                <a:cs typeface="Courier New" panose="02070309020205020404" pitchFamily="49" charset="0"/>
                              </a:rPr>
                              <m:t>𝒙</m:t>
                            </m:r>
                          </m:e>
                        </m:acc>
                      </m:e>
                    </m:d>
                  </m:oMath>
                </a14:m>
                <a:r>
                  <a:rPr lang="en-US" sz="2800" dirty="0">
                    <a:solidFill>
                      <a:prstClr val="black"/>
                    </a:solidFill>
                    <a:cs typeface="Courier New" panose="02070309020205020404" pitchFamily="49" charset="0"/>
                  </a:rPr>
                  <a:t> </a:t>
                </a:r>
                <a:r>
                  <a:rPr lang="en-US" sz="2800" dirty="0"/>
                  <a:t>.</a:t>
                </a:r>
              </a:p>
            </p:txBody>
          </p:sp>
        </mc:Choice>
        <mc:Fallback xmlns="">
          <p:sp>
            <p:nvSpPr>
              <p:cNvPr id="18" name="Rectangle 17">
                <a:extLst>
                  <a:ext uri="{FF2B5EF4-FFF2-40B4-BE49-F238E27FC236}">
                    <a16:creationId xmlns:a16="http://schemas.microsoft.com/office/drawing/2014/main" id="{A6FBA55D-9A12-EB44-B744-AA791AC83CBB}"/>
                  </a:ext>
                </a:extLst>
              </p:cNvPr>
              <p:cNvSpPr>
                <a:spLocks noRot="1" noChangeAspect="1" noMove="1" noResize="1" noEditPoints="1" noAdjustHandles="1" noChangeArrowheads="1" noChangeShapeType="1" noTextEdit="1"/>
              </p:cNvSpPr>
              <p:nvPr/>
            </p:nvSpPr>
            <p:spPr>
              <a:xfrm>
                <a:off x="683568" y="5392533"/>
                <a:ext cx="8784976" cy="578685"/>
              </a:xfrm>
              <a:prstGeom prst="rect">
                <a:avLst/>
              </a:prstGeom>
              <a:blipFill>
                <a:blip r:embed="rId5"/>
                <a:stretch>
                  <a:fillRect l="-1010" t="-4348" b="-23913"/>
                </a:stretch>
              </a:blipFill>
            </p:spPr>
            <p:txBody>
              <a:bodyPr/>
              <a:lstStyle/>
              <a:p>
                <a:r>
                  <a:rPr lang="en-US">
                    <a:noFill/>
                  </a:rPr>
                  <a:t> </a:t>
                </a:r>
              </a:p>
            </p:txBody>
          </p:sp>
        </mc:Fallback>
      </mc:AlternateContent>
    </p:spTree>
    <p:extLst>
      <p:ext uri="{BB962C8B-B14F-4D97-AF65-F5344CB8AC3E}">
        <p14:creationId xmlns:p14="http://schemas.microsoft.com/office/powerpoint/2010/main" val="36147600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 grpId="0"/>
      <p:bldP spid="16" grpId="0"/>
      <p:bldP spid="17" grpId="0"/>
      <p:bldP spid="1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a:spLocks noGrp="1"/>
          </p:cNvSpPr>
          <p:nvPr>
            <p:ph type="subTitle" idx="1"/>
          </p:nvPr>
        </p:nvSpPr>
        <p:spPr>
          <a:xfrm>
            <a:off x="251520" y="266547"/>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From Simple Circuits to All Circuits</a:t>
            </a:r>
          </a:p>
        </p:txBody>
      </p:sp>
      <p:sp>
        <p:nvSpPr>
          <p:cNvPr id="12" name="TextBox 11">
            <a:extLst>
              <a:ext uri="{FF2B5EF4-FFF2-40B4-BE49-F238E27FC236}">
                <a16:creationId xmlns:a16="http://schemas.microsoft.com/office/drawing/2014/main" id="{18D3DF66-E6EF-9A4D-8E56-B381F3B48002}"/>
              </a:ext>
            </a:extLst>
          </p:cNvPr>
          <p:cNvSpPr txBox="1"/>
          <p:nvPr/>
        </p:nvSpPr>
        <p:spPr>
          <a:xfrm>
            <a:off x="467544" y="1467941"/>
            <a:ext cx="8703236" cy="1384995"/>
          </a:xfrm>
          <a:prstGeom prst="rect">
            <a:avLst/>
          </a:prstGeom>
          <a:noFill/>
        </p:spPr>
        <p:txBody>
          <a:bodyPr wrap="square" rtlCol="0">
            <a:spAutoFit/>
          </a:bodyPr>
          <a:lstStyle/>
          <a:p>
            <a:r>
              <a:rPr lang="en-US" sz="2800" b="1" dirty="0">
                <a:solidFill>
                  <a:srgbClr val="FF0000"/>
                </a:solidFill>
                <a:latin typeface="Courier New" panose="02070309020205020404" pitchFamily="49" charset="0"/>
                <a:cs typeface="Courier New" panose="02070309020205020404" pitchFamily="49" charset="0"/>
              </a:rPr>
              <a:t>THEOREM </a:t>
            </a:r>
            <a:r>
              <a:rPr lang="en-US" b="1" dirty="0">
                <a:cs typeface="Courier New" panose="02070309020205020404" pitchFamily="49" charset="0"/>
              </a:rPr>
              <a:t>[Canetti-Lin-Tessaro-</a:t>
            </a:r>
            <a:r>
              <a:rPr lang="en-US" b="1" dirty="0">
                <a:solidFill>
                  <a:srgbClr val="FF0000"/>
                </a:solidFill>
                <a:cs typeface="Courier New" panose="02070309020205020404" pitchFamily="49" charset="0"/>
              </a:rPr>
              <a:t>V</a:t>
            </a:r>
            <a:r>
              <a:rPr lang="en-US" b="1" dirty="0">
                <a:cs typeface="Courier New" panose="02070309020205020404" pitchFamily="49" charset="0"/>
              </a:rPr>
              <a:t>.’15]</a:t>
            </a:r>
            <a:br>
              <a:rPr lang="en-US" sz="2800" b="1" dirty="0"/>
            </a:br>
            <a:r>
              <a:rPr lang="en-US" sz="2800" b="1" dirty="0"/>
              <a:t>If (</a:t>
            </a:r>
            <a:r>
              <a:rPr lang="en-US" sz="2800" b="1" dirty="0" err="1"/>
              <a:t>subexp</a:t>
            </a:r>
            <a:r>
              <a:rPr lang="en-US" sz="2800" b="1" dirty="0"/>
              <a:t>. secure) IO for NC1 exists and PRFs computable in NC1 exist, so does IO for P.</a:t>
            </a:r>
            <a:endParaRPr lang="en-US" sz="2800" dirty="0"/>
          </a:p>
        </p:txBody>
      </p:sp>
      <p:sp>
        <p:nvSpPr>
          <p:cNvPr id="13" name="Rectangle 12">
            <a:extLst>
              <a:ext uri="{FF2B5EF4-FFF2-40B4-BE49-F238E27FC236}">
                <a16:creationId xmlns:a16="http://schemas.microsoft.com/office/drawing/2014/main" id="{EA2E04DA-5952-D948-8DE2-4BE735E9FFC5}"/>
              </a:ext>
            </a:extLst>
          </p:cNvPr>
          <p:cNvSpPr/>
          <p:nvPr/>
        </p:nvSpPr>
        <p:spPr>
          <a:xfrm>
            <a:off x="-124272" y="1268760"/>
            <a:ext cx="9448800" cy="1728192"/>
          </a:xfrm>
          <a:prstGeom prst="rect">
            <a:avLst/>
          </a:prstGeom>
          <a:solidFill>
            <a:schemeClr val="bg2">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18A7FC2-5A20-EB42-AB53-C13D8B8CC67B}"/>
              </a:ext>
            </a:extLst>
          </p:cNvPr>
          <p:cNvSpPr txBox="1"/>
          <p:nvPr/>
        </p:nvSpPr>
        <p:spPr>
          <a:xfrm>
            <a:off x="477276" y="3284984"/>
            <a:ext cx="8703236" cy="523220"/>
          </a:xfrm>
          <a:prstGeom prst="rect">
            <a:avLst/>
          </a:prstGeom>
          <a:noFill/>
        </p:spPr>
        <p:txBody>
          <a:bodyPr wrap="square" rtlCol="0">
            <a:spAutoFit/>
          </a:bodyPr>
          <a:lstStyle/>
          <a:p>
            <a:r>
              <a:rPr lang="en-US" sz="2800" b="1" dirty="0">
                <a:solidFill>
                  <a:srgbClr val="0000FF"/>
                </a:solidFill>
                <a:cs typeface="Courier New" panose="02070309020205020404" pitchFamily="49" charset="0"/>
              </a:rPr>
              <a:t>CONSTRUCTION IDEA:</a:t>
            </a:r>
            <a:endParaRPr lang="en-US" sz="2800" dirty="0"/>
          </a:p>
        </p:txBody>
      </p:sp>
      <p:sp>
        <p:nvSpPr>
          <p:cNvPr id="19" name="TextBox 18">
            <a:extLst>
              <a:ext uri="{FF2B5EF4-FFF2-40B4-BE49-F238E27FC236}">
                <a16:creationId xmlns:a16="http://schemas.microsoft.com/office/drawing/2014/main" id="{E5E75C46-2604-D94A-9BA0-7310EF0A765A}"/>
              </a:ext>
            </a:extLst>
          </p:cNvPr>
          <p:cNvSpPr txBox="1"/>
          <p:nvPr/>
        </p:nvSpPr>
        <p:spPr>
          <a:xfrm>
            <a:off x="440764" y="3834626"/>
            <a:ext cx="8703236" cy="523220"/>
          </a:xfrm>
          <a:prstGeom prst="rect">
            <a:avLst/>
          </a:prstGeom>
          <a:noFill/>
        </p:spPr>
        <p:txBody>
          <a:bodyPr wrap="square" rtlCol="0">
            <a:spAutoFit/>
          </a:bodyPr>
          <a:lstStyle/>
          <a:p>
            <a:r>
              <a:rPr lang="en-US" sz="2800" dirty="0">
                <a:cs typeface="Courier New" panose="02070309020205020404" pitchFamily="49" charset="0"/>
              </a:rPr>
              <a:t>“Don’t compute </a:t>
            </a:r>
            <a:r>
              <a:rPr lang="en-US" sz="2800" b="1" dirty="0">
                <a:cs typeface="Courier New" panose="02070309020205020404" pitchFamily="49" charset="0"/>
              </a:rPr>
              <a:t>C(x).</a:t>
            </a:r>
            <a:r>
              <a:rPr lang="en-US" sz="2800" dirty="0">
                <a:cs typeface="Courier New" panose="02070309020205020404" pitchFamily="49" charset="0"/>
              </a:rPr>
              <a:t> Compute </a:t>
            </a:r>
            <a:r>
              <a:rPr lang="en-US" sz="2800" b="1" dirty="0">
                <a:cs typeface="Courier New" panose="02070309020205020404" pitchFamily="49" charset="0"/>
              </a:rPr>
              <a:t>RE(</a:t>
            </a:r>
            <a:r>
              <a:rPr lang="en-US" sz="2800" b="1" dirty="0" err="1">
                <a:cs typeface="Courier New" panose="02070309020205020404" pitchFamily="49" charset="0"/>
              </a:rPr>
              <a:t>C,x</a:t>
            </a:r>
            <a:r>
              <a:rPr lang="en-US" sz="2800" b="1" dirty="0">
                <a:cs typeface="Courier New" panose="02070309020205020404" pitchFamily="49" charset="0"/>
              </a:rPr>
              <a:t>).”</a:t>
            </a:r>
            <a:endParaRPr lang="en-US" sz="2800" b="1"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17ED1E7-21D4-6848-B95E-ABA3ACF3D43E}"/>
                  </a:ext>
                </a:extLst>
              </p:cNvPr>
              <p:cNvSpPr txBox="1"/>
              <p:nvPr/>
            </p:nvSpPr>
            <p:spPr>
              <a:xfrm>
                <a:off x="504056" y="4480457"/>
                <a:ext cx="8460432" cy="523220"/>
              </a:xfrm>
              <a:prstGeom prst="rect">
                <a:avLst/>
              </a:prstGeom>
              <a:noFill/>
            </p:spPr>
            <p:txBody>
              <a:bodyPr wrap="square" rtlCol="0">
                <a:spAutoFit/>
              </a:bodyPr>
              <a:lstStyle/>
              <a:p>
                <a14:m>
                  <m:oMath xmlns:m="http://schemas.openxmlformats.org/officeDocument/2006/math">
                    <m:r>
                      <a:rPr lang="en-US" sz="2800" i="1">
                        <a:solidFill>
                          <a:prstClr val="black"/>
                        </a:solidFill>
                        <a:latin typeface="Cambria Math" panose="02040503050406030204" pitchFamily="18" charset="0"/>
                        <a:ea typeface="Cambria Math" panose="02040503050406030204" pitchFamily="18" charset="0"/>
                      </a:rPr>
                      <m:t>𝒪</m:t>
                    </m:r>
                  </m:oMath>
                </a14:m>
                <a:r>
                  <a:rPr lang="en-US" sz="2800" dirty="0"/>
                  <a:t>(C)</a:t>
                </a:r>
                <a:r>
                  <a:rPr lang="en-US" sz="2800" b="1" dirty="0">
                    <a:solidFill>
                      <a:srgbClr val="0000FF"/>
                    </a:solidFill>
                    <a:latin typeface="Courier New" panose="02070309020205020404" pitchFamily="49" charset="0"/>
                    <a:cs typeface="Courier New" panose="02070309020205020404" pitchFamily="49" charset="0"/>
                  </a:rPr>
                  <a:t> </a:t>
                </a:r>
                <a:r>
                  <a:rPr lang="en-US" sz="2800" dirty="0"/>
                  <a:t>=</a:t>
                </a:r>
              </a:p>
            </p:txBody>
          </p:sp>
        </mc:Choice>
        <mc:Fallback xmlns="">
          <p:sp>
            <p:nvSpPr>
              <p:cNvPr id="20" name="TextBox 19">
                <a:extLst>
                  <a:ext uri="{FF2B5EF4-FFF2-40B4-BE49-F238E27FC236}">
                    <a16:creationId xmlns:a16="http://schemas.microsoft.com/office/drawing/2014/main" id="{117ED1E7-21D4-6848-B95E-ABA3ACF3D43E}"/>
                  </a:ext>
                </a:extLst>
              </p:cNvPr>
              <p:cNvSpPr txBox="1">
                <a:spLocks noRot="1" noChangeAspect="1" noMove="1" noResize="1" noEditPoints="1" noAdjustHandles="1" noChangeArrowheads="1" noChangeShapeType="1" noTextEdit="1"/>
              </p:cNvSpPr>
              <p:nvPr/>
            </p:nvSpPr>
            <p:spPr>
              <a:xfrm>
                <a:off x="504056" y="4480457"/>
                <a:ext cx="8460432" cy="523220"/>
              </a:xfrm>
              <a:prstGeom prst="rect">
                <a:avLst/>
              </a:prstGeom>
              <a:blipFill>
                <a:blip r:embed="rId3"/>
                <a:stretch>
                  <a:fillRect l="-450" t="-14286" b="-26190"/>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1C77B959-77A6-464D-B44A-9A3920CD60A5}"/>
              </a:ext>
            </a:extLst>
          </p:cNvPr>
          <p:cNvSpPr/>
          <p:nvPr/>
        </p:nvSpPr>
        <p:spPr>
          <a:xfrm>
            <a:off x="2195736" y="4480456"/>
            <a:ext cx="5760640" cy="1446494"/>
          </a:xfrm>
          <a:prstGeom prst="rect">
            <a:avLst/>
          </a:prstGeom>
          <a:pattFill prst="wd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AB7B1D02-0B5A-4645-ADCD-66E6B4B3DE9C}"/>
                  </a:ext>
                </a:extLst>
              </p:cNvPr>
              <p:cNvSpPr/>
              <p:nvPr/>
            </p:nvSpPr>
            <p:spPr>
              <a:xfrm>
                <a:off x="2195736" y="4480457"/>
                <a:ext cx="5760640" cy="144649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14:m>
                  <m:oMathPara xmlns:m="http://schemas.openxmlformats.org/officeDocument/2006/math">
                    <m:oMathParaPr>
                      <m:jc m:val="left"/>
                    </m:oMathParaPr>
                    <m:oMath xmlns:m="http://schemas.openxmlformats.org/officeDocument/2006/math">
                      <m:sSub>
                        <m:sSubPr>
                          <m:ctrlPr>
                            <a:rPr lang="en-US" sz="2800" b="1" i="1" smtClean="0">
                              <a:solidFill>
                                <a:srgbClr val="000000"/>
                              </a:solidFill>
                              <a:latin typeface="Cambria Math" panose="02040503050406030204" pitchFamily="18" charset="0"/>
                            </a:rPr>
                          </m:ctrlPr>
                        </m:sSubPr>
                        <m:e>
                          <m:r>
                            <a:rPr lang="en-US" sz="2800" b="1" i="1" smtClean="0">
                              <a:solidFill>
                                <a:srgbClr val="000000"/>
                              </a:solidFill>
                              <a:latin typeface="Cambria Math" panose="02040503050406030204" pitchFamily="18" charset="0"/>
                            </a:rPr>
                            <m:t>𝑷</m:t>
                          </m:r>
                        </m:e>
                        <m:sub>
                          <m:r>
                            <a:rPr lang="en-US" sz="2800" b="1" i="1" smtClean="0">
                              <a:solidFill>
                                <a:srgbClr val="FF0000"/>
                              </a:solidFill>
                              <a:latin typeface="Cambria Math" panose="02040503050406030204" pitchFamily="18" charset="0"/>
                            </a:rPr>
                            <m:t>𝑪</m:t>
                          </m:r>
                          <m:r>
                            <a:rPr lang="en-US" sz="2800" b="1" i="1" smtClean="0">
                              <a:solidFill>
                                <a:srgbClr val="FF0000"/>
                              </a:solidFill>
                              <a:latin typeface="Cambria Math" panose="02040503050406030204" pitchFamily="18" charset="0"/>
                            </a:rPr>
                            <m:t>,</m:t>
                          </m:r>
                          <m:r>
                            <a:rPr lang="en-US" sz="2800" b="1" i="1" smtClean="0">
                              <a:solidFill>
                                <a:srgbClr val="FF0000"/>
                              </a:solidFill>
                              <a:latin typeface="Cambria Math" panose="02040503050406030204" pitchFamily="18" charset="0"/>
                            </a:rPr>
                            <m:t>𝑲</m:t>
                          </m:r>
                        </m:sub>
                      </m:sSub>
                      <m:d>
                        <m:dPr>
                          <m:ctrlPr>
                            <a:rPr lang="en-US" sz="2800" b="1" i="1" smtClean="0">
                              <a:solidFill>
                                <a:srgbClr val="000000"/>
                              </a:solidFill>
                              <a:latin typeface="Cambria Math" panose="02040503050406030204" pitchFamily="18" charset="0"/>
                            </a:rPr>
                          </m:ctrlPr>
                        </m:dPr>
                        <m:e>
                          <m:r>
                            <a:rPr lang="en-US" sz="2800" b="1" i="1" smtClean="0">
                              <a:solidFill>
                                <a:srgbClr val="000000"/>
                              </a:solidFill>
                              <a:latin typeface="Cambria Math" panose="02040503050406030204" pitchFamily="18" charset="0"/>
                            </a:rPr>
                            <m:t>𝒙</m:t>
                          </m:r>
                        </m:e>
                      </m:d>
                    </m:oMath>
                  </m:oMathPara>
                </a14:m>
                <a:endParaRPr lang="en-US" sz="2800" b="1" dirty="0">
                  <a:solidFill>
                    <a:srgbClr val="000000"/>
                  </a:solidFill>
                </a:endParaRPr>
              </a:p>
              <a:p>
                <a:r>
                  <a:rPr lang="en-US" sz="2800" dirty="0">
                    <a:solidFill>
                      <a:schemeClr val="tx1"/>
                    </a:solidFill>
                  </a:rPr>
                  <a:t>     Generate randomness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𝑟</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𝐹</m:t>
                        </m:r>
                      </m:e>
                      <m:sub>
                        <m:r>
                          <a:rPr lang="en-US" sz="2800" b="0" i="1" smtClean="0">
                            <a:solidFill>
                              <a:schemeClr val="tx1"/>
                            </a:solidFill>
                            <a:latin typeface="Cambria Math" panose="02040503050406030204" pitchFamily="18" charset="0"/>
                          </a:rPr>
                          <m:t>𝐾</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oMath>
                </a14:m>
                <a:r>
                  <a:rPr lang="en-US" sz="2800" dirty="0">
                    <a:solidFill>
                      <a:schemeClr val="tx1"/>
                    </a:solidFill>
                  </a:rPr>
                  <a:t> </a:t>
                </a:r>
              </a:p>
              <a:p>
                <a:r>
                  <a:rPr lang="en-US" sz="2800" dirty="0">
                    <a:solidFill>
                      <a:schemeClr val="tx1"/>
                    </a:solidFill>
                  </a:rPr>
                  <a:t>     Output </a:t>
                </a:r>
                <a14:m>
                  <m:oMath xmlns:m="http://schemas.openxmlformats.org/officeDocument/2006/math">
                    <m:r>
                      <m:rPr>
                        <m:sty m:val="p"/>
                      </m:rPr>
                      <a:rPr lang="en-US" sz="2800" b="0" i="0" smtClean="0">
                        <a:solidFill>
                          <a:prstClr val="black"/>
                        </a:solidFill>
                        <a:latin typeface="Cambria Math" panose="02040503050406030204" pitchFamily="18" charset="0"/>
                        <a:ea typeface="Cambria Math" panose="02040503050406030204" pitchFamily="18" charset="0"/>
                      </a:rPr>
                      <m:t>RE</m:t>
                    </m:r>
                    <m:r>
                      <a:rPr lang="en-US" sz="2800" b="0" i="0" smtClean="0">
                        <a:solidFill>
                          <a:prstClr val="black"/>
                        </a:solidFill>
                        <a:latin typeface="Cambria Math" panose="02040503050406030204" pitchFamily="18" charset="0"/>
                        <a:ea typeface="Cambria Math" panose="02040503050406030204" pitchFamily="18" charset="0"/>
                      </a:rPr>
                      <m:t>(</m:t>
                    </m:r>
                    <m:r>
                      <a:rPr lang="en-US" sz="2800" b="0" i="1" smtClean="0">
                        <a:solidFill>
                          <a:prstClr val="black"/>
                        </a:solidFill>
                        <a:latin typeface="Cambria Math" panose="02040503050406030204" pitchFamily="18" charset="0"/>
                        <a:ea typeface="Cambria Math" panose="02040503050406030204" pitchFamily="18" charset="0"/>
                      </a:rPr>
                      <m:t>𝐶</m:t>
                    </m:r>
                    <m:r>
                      <a:rPr lang="en-US" sz="2800" b="0" i="1" smtClean="0">
                        <a:solidFill>
                          <a:prstClr val="black"/>
                        </a:solidFill>
                        <a:latin typeface="Cambria Math" panose="02040503050406030204" pitchFamily="18" charset="0"/>
                        <a:ea typeface="Cambria Math" panose="02040503050406030204" pitchFamily="18" charset="0"/>
                      </a:rPr>
                      <m:t>,</m:t>
                    </m:r>
                    <m:r>
                      <a:rPr lang="en-US" sz="2800" b="0" i="1" smtClean="0">
                        <a:solidFill>
                          <a:prstClr val="black"/>
                        </a:solidFill>
                        <a:latin typeface="Cambria Math" panose="02040503050406030204" pitchFamily="18" charset="0"/>
                        <a:ea typeface="Cambria Math" panose="02040503050406030204" pitchFamily="18" charset="0"/>
                      </a:rPr>
                      <m:t>𝑥</m:t>
                    </m:r>
                    <m:r>
                      <a:rPr lang="en-US" sz="2800" b="0" i="1" smtClean="0">
                        <a:solidFill>
                          <a:prstClr val="black"/>
                        </a:solidFill>
                        <a:latin typeface="Cambria Math" panose="02040503050406030204" pitchFamily="18" charset="0"/>
                        <a:ea typeface="Cambria Math" panose="02040503050406030204" pitchFamily="18" charset="0"/>
                      </a:rPr>
                      <m:t>;</m:t>
                    </m:r>
                    <m:r>
                      <a:rPr lang="en-US" sz="2800" b="0" i="1" smtClean="0">
                        <a:solidFill>
                          <a:prstClr val="black"/>
                        </a:solidFill>
                        <a:latin typeface="Cambria Math" panose="02040503050406030204" pitchFamily="18" charset="0"/>
                        <a:ea typeface="Cambria Math" panose="02040503050406030204" pitchFamily="18" charset="0"/>
                      </a:rPr>
                      <m:t>𝑟</m:t>
                    </m:r>
                    <m:r>
                      <a:rPr lang="en-US" sz="2800" b="0" i="1" smtClean="0">
                        <a:solidFill>
                          <a:prstClr val="black"/>
                        </a:solidFill>
                        <a:latin typeface="Cambria Math" panose="02040503050406030204" pitchFamily="18" charset="0"/>
                        <a:ea typeface="Cambria Math" panose="02040503050406030204" pitchFamily="18" charset="0"/>
                      </a:rPr>
                      <m:t>)</m:t>
                    </m:r>
                  </m:oMath>
                </a14:m>
                <a:r>
                  <a:rPr lang="en-US" sz="2800" dirty="0">
                    <a:solidFill>
                      <a:schemeClr val="tx1"/>
                    </a:solidFill>
                  </a:rPr>
                  <a:t>.</a:t>
                </a:r>
              </a:p>
            </p:txBody>
          </p:sp>
        </mc:Choice>
        <mc:Fallback xmlns="">
          <p:sp>
            <p:nvSpPr>
              <p:cNvPr id="22" name="Rectangle 21">
                <a:extLst>
                  <a:ext uri="{FF2B5EF4-FFF2-40B4-BE49-F238E27FC236}">
                    <a16:creationId xmlns:a16="http://schemas.microsoft.com/office/drawing/2014/main" id="{AB7B1D02-0B5A-4645-ADCD-66E6B4B3DE9C}"/>
                  </a:ext>
                </a:extLst>
              </p:cNvPr>
              <p:cNvSpPr>
                <a:spLocks noRot="1" noChangeAspect="1" noMove="1" noResize="1" noEditPoints="1" noAdjustHandles="1" noChangeArrowheads="1" noChangeShapeType="1" noTextEdit="1"/>
              </p:cNvSpPr>
              <p:nvPr/>
            </p:nvSpPr>
            <p:spPr>
              <a:xfrm>
                <a:off x="2195736" y="4480457"/>
                <a:ext cx="5760640" cy="1446492"/>
              </a:xfrm>
              <a:prstGeom prst="rect">
                <a:avLst/>
              </a:prstGeom>
              <a:blipFill>
                <a:blip r:embed="rId4"/>
                <a:stretch>
                  <a:fillRect b="-4167"/>
                </a:stretch>
              </a:blipFill>
              <a:ln w="571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E2F2612-AFCE-164F-B3B5-CC0BA05CF823}"/>
                  </a:ext>
                </a:extLst>
              </p:cNvPr>
              <p:cNvSpPr txBox="1"/>
              <p:nvPr/>
            </p:nvSpPr>
            <p:spPr>
              <a:xfrm>
                <a:off x="477276" y="6146140"/>
                <a:ext cx="8703236" cy="523220"/>
              </a:xfrm>
              <a:prstGeom prst="rect">
                <a:avLst/>
              </a:prstGeom>
              <a:noFill/>
            </p:spPr>
            <p:txBody>
              <a:bodyPr wrap="square" rtlCol="0">
                <a:spAutoFit/>
              </a:bodyPr>
              <a:lstStyle/>
              <a:p>
                <a:r>
                  <a:rPr lang="en-US" sz="2800" dirty="0">
                    <a:cs typeface="Courier New" panose="02070309020205020404" pitchFamily="49" charset="0"/>
                  </a:rPr>
                  <a:t>Observe: P is a “low-depth” circuit if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𝐾</m:t>
                        </m:r>
                      </m:sub>
                    </m:sSub>
                  </m:oMath>
                </a14:m>
                <a:r>
                  <a:rPr lang="en-US" sz="2800" dirty="0">
                    <a:cs typeface="Courier New" panose="02070309020205020404" pitchFamily="49" charset="0"/>
                  </a:rPr>
                  <a:t> is “low-depth”. </a:t>
                </a:r>
                <a:endParaRPr lang="en-US" sz="2800" b="1" dirty="0"/>
              </a:p>
            </p:txBody>
          </p:sp>
        </mc:Choice>
        <mc:Fallback xmlns="">
          <p:sp>
            <p:nvSpPr>
              <p:cNvPr id="23" name="TextBox 22">
                <a:extLst>
                  <a:ext uri="{FF2B5EF4-FFF2-40B4-BE49-F238E27FC236}">
                    <a16:creationId xmlns:a16="http://schemas.microsoft.com/office/drawing/2014/main" id="{0E2F2612-AFCE-164F-B3B5-CC0BA05CF823}"/>
                  </a:ext>
                </a:extLst>
              </p:cNvPr>
              <p:cNvSpPr txBox="1">
                <a:spLocks noRot="1" noChangeAspect="1" noMove="1" noResize="1" noEditPoints="1" noAdjustHandles="1" noChangeArrowheads="1" noChangeShapeType="1" noTextEdit="1"/>
              </p:cNvSpPr>
              <p:nvPr/>
            </p:nvSpPr>
            <p:spPr>
              <a:xfrm>
                <a:off x="477276" y="6146140"/>
                <a:ext cx="8703236" cy="523220"/>
              </a:xfrm>
              <a:prstGeom prst="rect">
                <a:avLst/>
              </a:prstGeom>
              <a:blipFill>
                <a:blip r:embed="rId5"/>
                <a:stretch>
                  <a:fillRect l="-1458" t="-9524" b="-28571"/>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0EC8E8F5-CCDC-F14F-BDC3-302D50D801C5}"/>
              </a:ext>
            </a:extLst>
          </p:cNvPr>
          <p:cNvSpPr/>
          <p:nvPr/>
        </p:nvSpPr>
        <p:spPr>
          <a:xfrm>
            <a:off x="8532440" y="6276403"/>
            <a:ext cx="504056" cy="5040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Tree>
    <p:extLst>
      <p:ext uri="{BB962C8B-B14F-4D97-AF65-F5344CB8AC3E}">
        <p14:creationId xmlns:p14="http://schemas.microsoft.com/office/powerpoint/2010/main" val="1964332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animBg="1"/>
      <p:bldP spid="23" grpId="0"/>
      <p:bldP spid="24"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900608" y="-27384"/>
            <a:ext cx="10945216" cy="714181"/>
          </a:xfrm>
          <a:solidFill>
            <a:schemeClr val="bg1"/>
          </a:solidFill>
          <a:ln>
            <a:solidFill>
              <a:sysClr val="windowText" lastClr="000000"/>
            </a:solidFill>
          </a:ln>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TUTORIAL OUTLINE</a:t>
            </a:r>
          </a:p>
        </p:txBody>
      </p:sp>
      <p:cxnSp>
        <p:nvCxnSpPr>
          <p:cNvPr id="3" name="Straight Connector 2">
            <a:extLst>
              <a:ext uri="{FF2B5EF4-FFF2-40B4-BE49-F238E27FC236}">
                <a16:creationId xmlns:a16="http://schemas.microsoft.com/office/drawing/2014/main" id="{79FA3358-F277-0B41-A4E1-5A858A288724}"/>
              </a:ext>
            </a:extLst>
          </p:cNvPr>
          <p:cNvCxnSpPr/>
          <p:nvPr/>
        </p:nvCxnSpPr>
        <p:spPr>
          <a:xfrm>
            <a:off x="4716016" y="836712"/>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3F8297F-80A5-DE47-8D7F-50216B5DA3BF}"/>
              </a:ext>
            </a:extLst>
          </p:cNvPr>
          <p:cNvCxnSpPr>
            <a:cxnSpLocks/>
          </p:cNvCxnSpPr>
          <p:nvPr/>
        </p:nvCxnSpPr>
        <p:spPr>
          <a:xfrm>
            <a:off x="-396552" y="3645024"/>
            <a:ext cx="11017224"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2F1D6B7-C227-5B40-95E0-CF1D186F517D}"/>
              </a:ext>
            </a:extLst>
          </p:cNvPr>
          <p:cNvSpPr txBox="1"/>
          <p:nvPr/>
        </p:nvSpPr>
        <p:spPr>
          <a:xfrm>
            <a:off x="177710" y="1052736"/>
            <a:ext cx="3225692" cy="523220"/>
          </a:xfrm>
          <a:prstGeom prst="rect">
            <a:avLst/>
          </a:prstGeom>
          <a:noFill/>
        </p:spPr>
        <p:txBody>
          <a:bodyPr wrap="square" rtlCol="0">
            <a:spAutoFit/>
          </a:bodyPr>
          <a:lstStyle/>
          <a:p>
            <a:r>
              <a:rPr lang="en-US" sz="2800" b="1" dirty="0">
                <a:solidFill>
                  <a:srgbClr val="0000FF"/>
                </a:solidFill>
              </a:rPr>
              <a:t>Part 1. DEFINITIONS</a:t>
            </a:r>
          </a:p>
        </p:txBody>
      </p:sp>
      <p:sp>
        <p:nvSpPr>
          <p:cNvPr id="11" name="TextBox 10">
            <a:extLst>
              <a:ext uri="{FF2B5EF4-FFF2-40B4-BE49-F238E27FC236}">
                <a16:creationId xmlns:a16="http://schemas.microsoft.com/office/drawing/2014/main" id="{A94CEF8A-0588-C145-9664-F064589C759D}"/>
              </a:ext>
            </a:extLst>
          </p:cNvPr>
          <p:cNvSpPr txBox="1"/>
          <p:nvPr/>
        </p:nvSpPr>
        <p:spPr>
          <a:xfrm>
            <a:off x="4802692" y="1033572"/>
            <a:ext cx="4017780" cy="523220"/>
          </a:xfrm>
          <a:prstGeom prst="rect">
            <a:avLst/>
          </a:prstGeom>
          <a:noFill/>
        </p:spPr>
        <p:txBody>
          <a:bodyPr wrap="square" rtlCol="0">
            <a:spAutoFit/>
          </a:bodyPr>
          <a:lstStyle/>
          <a:p>
            <a:r>
              <a:rPr lang="en-US" sz="2800" b="1" dirty="0">
                <a:solidFill>
                  <a:srgbClr val="0000FF"/>
                </a:solidFill>
              </a:rPr>
              <a:t>Part 2. APPLICATIONS</a:t>
            </a:r>
          </a:p>
        </p:txBody>
      </p:sp>
      <p:sp>
        <p:nvSpPr>
          <p:cNvPr id="12" name="TextBox 11">
            <a:extLst>
              <a:ext uri="{FF2B5EF4-FFF2-40B4-BE49-F238E27FC236}">
                <a16:creationId xmlns:a16="http://schemas.microsoft.com/office/drawing/2014/main" id="{CBD4CBAB-E534-7F4B-A557-27AE26395EF6}"/>
              </a:ext>
            </a:extLst>
          </p:cNvPr>
          <p:cNvSpPr txBox="1"/>
          <p:nvPr/>
        </p:nvSpPr>
        <p:spPr>
          <a:xfrm>
            <a:off x="179512" y="3841884"/>
            <a:ext cx="3945773" cy="523220"/>
          </a:xfrm>
          <a:prstGeom prst="rect">
            <a:avLst/>
          </a:prstGeom>
          <a:noFill/>
        </p:spPr>
        <p:txBody>
          <a:bodyPr wrap="square" rtlCol="0">
            <a:spAutoFit/>
          </a:bodyPr>
          <a:lstStyle/>
          <a:p>
            <a:r>
              <a:rPr lang="en-US" sz="2800" b="1" dirty="0">
                <a:solidFill>
                  <a:srgbClr val="0000FF"/>
                </a:solidFill>
              </a:rPr>
              <a:t>Part 3. CONSTRUCTIONS</a:t>
            </a:r>
          </a:p>
        </p:txBody>
      </p:sp>
      <p:sp>
        <p:nvSpPr>
          <p:cNvPr id="13" name="TextBox 12">
            <a:extLst>
              <a:ext uri="{FF2B5EF4-FFF2-40B4-BE49-F238E27FC236}">
                <a16:creationId xmlns:a16="http://schemas.microsoft.com/office/drawing/2014/main" id="{FE0F6F5C-5848-0640-8465-5A739AEDF56A}"/>
              </a:ext>
            </a:extLst>
          </p:cNvPr>
          <p:cNvSpPr txBox="1"/>
          <p:nvPr/>
        </p:nvSpPr>
        <p:spPr>
          <a:xfrm>
            <a:off x="323529" y="4273932"/>
            <a:ext cx="4048918" cy="523220"/>
          </a:xfrm>
          <a:prstGeom prst="rect">
            <a:avLst/>
          </a:prstGeom>
          <a:noFill/>
        </p:spPr>
        <p:txBody>
          <a:bodyPr wrap="square" rtlCol="0">
            <a:spAutoFit/>
          </a:bodyPr>
          <a:lstStyle/>
          <a:p>
            <a:r>
              <a:rPr lang="en-US" sz="2800" dirty="0"/>
              <a:t>of IO from simpler objects</a:t>
            </a:r>
          </a:p>
        </p:txBody>
      </p:sp>
      <p:sp>
        <p:nvSpPr>
          <p:cNvPr id="14" name="TextBox 13">
            <a:extLst>
              <a:ext uri="{FF2B5EF4-FFF2-40B4-BE49-F238E27FC236}">
                <a16:creationId xmlns:a16="http://schemas.microsoft.com/office/drawing/2014/main" id="{5F988459-9258-BB4D-A1F9-C4B0CB76DA68}"/>
              </a:ext>
            </a:extLst>
          </p:cNvPr>
          <p:cNvSpPr txBox="1"/>
          <p:nvPr/>
        </p:nvSpPr>
        <p:spPr>
          <a:xfrm>
            <a:off x="179513" y="5139189"/>
            <a:ext cx="4048918" cy="954107"/>
          </a:xfrm>
          <a:prstGeom prst="rect">
            <a:avLst/>
          </a:prstGeom>
          <a:noFill/>
        </p:spPr>
        <p:txBody>
          <a:bodyPr wrap="square" rtlCol="0">
            <a:spAutoFit/>
          </a:bodyPr>
          <a:lstStyle/>
          <a:p>
            <a:r>
              <a:rPr lang="en-US" sz="2800" i="1" dirty="0"/>
              <a:t>Theorem</a:t>
            </a:r>
            <a:r>
              <a:rPr lang="en-US" sz="2800" dirty="0"/>
              <a:t>: If 3-linear maps exist, so does IO.</a:t>
            </a:r>
          </a:p>
        </p:txBody>
      </p:sp>
      <p:sp>
        <p:nvSpPr>
          <p:cNvPr id="15" name="TextBox 14">
            <a:extLst>
              <a:ext uri="{FF2B5EF4-FFF2-40B4-BE49-F238E27FC236}">
                <a16:creationId xmlns:a16="http://schemas.microsoft.com/office/drawing/2014/main" id="{F1D1C70C-2EC6-C649-9365-1186906FA5DD}"/>
              </a:ext>
            </a:extLst>
          </p:cNvPr>
          <p:cNvSpPr txBox="1"/>
          <p:nvPr/>
        </p:nvSpPr>
        <p:spPr>
          <a:xfrm>
            <a:off x="179512" y="2185700"/>
            <a:ext cx="4985022" cy="523220"/>
          </a:xfrm>
          <a:prstGeom prst="rect">
            <a:avLst/>
          </a:prstGeom>
          <a:noFill/>
        </p:spPr>
        <p:txBody>
          <a:bodyPr wrap="square" rtlCol="0">
            <a:spAutoFit/>
          </a:bodyPr>
          <a:lstStyle/>
          <a:p>
            <a:r>
              <a:rPr lang="en-US" sz="2800" dirty="0"/>
              <a:t>a. Virtual Black-Box OBF</a:t>
            </a:r>
          </a:p>
        </p:txBody>
      </p:sp>
      <p:sp>
        <p:nvSpPr>
          <p:cNvPr id="16" name="TextBox 15">
            <a:extLst>
              <a:ext uri="{FF2B5EF4-FFF2-40B4-BE49-F238E27FC236}">
                <a16:creationId xmlns:a16="http://schemas.microsoft.com/office/drawing/2014/main" id="{4C0393D0-A1D7-1D41-A407-068BDE8C228F}"/>
              </a:ext>
            </a:extLst>
          </p:cNvPr>
          <p:cNvSpPr txBox="1"/>
          <p:nvPr/>
        </p:nvSpPr>
        <p:spPr>
          <a:xfrm>
            <a:off x="307058" y="1484784"/>
            <a:ext cx="4048918" cy="523220"/>
          </a:xfrm>
          <a:prstGeom prst="rect">
            <a:avLst/>
          </a:prstGeom>
          <a:noFill/>
        </p:spPr>
        <p:txBody>
          <a:bodyPr wrap="square" rtlCol="0">
            <a:spAutoFit/>
          </a:bodyPr>
          <a:lstStyle/>
          <a:p>
            <a:r>
              <a:rPr lang="en-US" sz="2800" dirty="0"/>
              <a:t>of program obfuscation</a:t>
            </a:r>
          </a:p>
        </p:txBody>
      </p:sp>
      <p:sp>
        <p:nvSpPr>
          <p:cNvPr id="17" name="TextBox 16">
            <a:extLst>
              <a:ext uri="{FF2B5EF4-FFF2-40B4-BE49-F238E27FC236}">
                <a16:creationId xmlns:a16="http://schemas.microsoft.com/office/drawing/2014/main" id="{96545601-0CD6-ED47-9B56-BD1B170D72EC}"/>
              </a:ext>
            </a:extLst>
          </p:cNvPr>
          <p:cNvSpPr txBox="1"/>
          <p:nvPr/>
        </p:nvSpPr>
        <p:spPr>
          <a:xfrm>
            <a:off x="163042" y="2689756"/>
            <a:ext cx="4639650" cy="523220"/>
          </a:xfrm>
          <a:prstGeom prst="rect">
            <a:avLst/>
          </a:prstGeom>
          <a:noFill/>
        </p:spPr>
        <p:txBody>
          <a:bodyPr wrap="square" rtlCol="0">
            <a:spAutoFit/>
          </a:bodyPr>
          <a:lstStyle/>
          <a:p>
            <a:r>
              <a:rPr lang="en-US" sz="2800" dirty="0"/>
              <a:t>b. </a:t>
            </a:r>
            <a:r>
              <a:rPr lang="en-US" sz="2800" u="sng" dirty="0"/>
              <a:t>Indistinguishability OBF (IO)</a:t>
            </a:r>
          </a:p>
        </p:txBody>
      </p:sp>
      <p:sp>
        <p:nvSpPr>
          <p:cNvPr id="18" name="TextBox 17">
            <a:extLst>
              <a:ext uri="{FF2B5EF4-FFF2-40B4-BE49-F238E27FC236}">
                <a16:creationId xmlns:a16="http://schemas.microsoft.com/office/drawing/2014/main" id="{82993415-C6FC-1144-B849-E6CD0326479A}"/>
              </a:ext>
            </a:extLst>
          </p:cNvPr>
          <p:cNvSpPr txBox="1"/>
          <p:nvPr/>
        </p:nvSpPr>
        <p:spPr>
          <a:xfrm>
            <a:off x="8097980" y="997069"/>
            <a:ext cx="1046020" cy="523220"/>
          </a:xfrm>
          <a:prstGeom prst="rect">
            <a:avLst/>
          </a:prstGeom>
          <a:noFill/>
        </p:spPr>
        <p:txBody>
          <a:bodyPr wrap="square" rtlCol="0">
            <a:spAutoFit/>
          </a:bodyPr>
          <a:lstStyle/>
          <a:p>
            <a:r>
              <a:rPr lang="en-US" sz="2800" dirty="0"/>
              <a:t>of IO</a:t>
            </a:r>
          </a:p>
        </p:txBody>
      </p:sp>
      <p:sp>
        <p:nvSpPr>
          <p:cNvPr id="19" name="TextBox 18">
            <a:extLst>
              <a:ext uri="{FF2B5EF4-FFF2-40B4-BE49-F238E27FC236}">
                <a16:creationId xmlns:a16="http://schemas.microsoft.com/office/drawing/2014/main" id="{7B21DBBB-61B1-A846-8A54-4682841A6489}"/>
              </a:ext>
            </a:extLst>
          </p:cNvPr>
          <p:cNvSpPr txBox="1"/>
          <p:nvPr/>
        </p:nvSpPr>
        <p:spPr>
          <a:xfrm>
            <a:off x="5004048" y="1772816"/>
            <a:ext cx="4985022" cy="523220"/>
          </a:xfrm>
          <a:prstGeom prst="rect">
            <a:avLst/>
          </a:prstGeom>
          <a:noFill/>
        </p:spPr>
        <p:txBody>
          <a:bodyPr wrap="square" rtlCol="0">
            <a:spAutoFit/>
          </a:bodyPr>
          <a:lstStyle/>
          <a:p>
            <a:r>
              <a:rPr lang="en-US" sz="2800" dirty="0"/>
              <a:t>a. Crypto Applications</a:t>
            </a:r>
          </a:p>
        </p:txBody>
      </p:sp>
      <p:sp>
        <p:nvSpPr>
          <p:cNvPr id="20" name="TextBox 19">
            <a:extLst>
              <a:ext uri="{FF2B5EF4-FFF2-40B4-BE49-F238E27FC236}">
                <a16:creationId xmlns:a16="http://schemas.microsoft.com/office/drawing/2014/main" id="{F19FDDE8-35F6-044F-90A7-FD49AD56F7F1}"/>
              </a:ext>
            </a:extLst>
          </p:cNvPr>
          <p:cNvSpPr txBox="1"/>
          <p:nvPr/>
        </p:nvSpPr>
        <p:spPr>
          <a:xfrm>
            <a:off x="5004048" y="2257708"/>
            <a:ext cx="4985022" cy="523220"/>
          </a:xfrm>
          <a:prstGeom prst="rect">
            <a:avLst/>
          </a:prstGeom>
          <a:noFill/>
        </p:spPr>
        <p:txBody>
          <a:bodyPr wrap="square" rtlCol="0">
            <a:spAutoFit/>
          </a:bodyPr>
          <a:lstStyle/>
          <a:p>
            <a:r>
              <a:rPr lang="en-US" sz="2800" dirty="0"/>
              <a:t>b. A Complexity Application</a:t>
            </a:r>
          </a:p>
        </p:txBody>
      </p:sp>
      <p:sp>
        <p:nvSpPr>
          <p:cNvPr id="21" name="TextBox 20">
            <a:extLst>
              <a:ext uri="{FF2B5EF4-FFF2-40B4-BE49-F238E27FC236}">
                <a16:creationId xmlns:a16="http://schemas.microsoft.com/office/drawing/2014/main" id="{5F7D877C-8F37-D94F-8F69-5EB7A7B2301A}"/>
              </a:ext>
            </a:extLst>
          </p:cNvPr>
          <p:cNvSpPr txBox="1"/>
          <p:nvPr/>
        </p:nvSpPr>
        <p:spPr>
          <a:xfrm>
            <a:off x="5004048" y="2780928"/>
            <a:ext cx="4985022" cy="523220"/>
          </a:xfrm>
          <a:prstGeom prst="rect">
            <a:avLst/>
          </a:prstGeom>
          <a:noFill/>
        </p:spPr>
        <p:txBody>
          <a:bodyPr wrap="square" rtlCol="0">
            <a:spAutoFit/>
          </a:bodyPr>
          <a:lstStyle/>
          <a:p>
            <a:r>
              <a:rPr lang="en-US" sz="2800" dirty="0"/>
              <a:t>c. Bootstrapping Theorems</a:t>
            </a:r>
          </a:p>
        </p:txBody>
      </p:sp>
      <p:sp>
        <p:nvSpPr>
          <p:cNvPr id="22" name="TextBox 21">
            <a:extLst>
              <a:ext uri="{FF2B5EF4-FFF2-40B4-BE49-F238E27FC236}">
                <a16:creationId xmlns:a16="http://schemas.microsoft.com/office/drawing/2014/main" id="{9D149620-F914-384E-8DDE-5A6CC33E85D9}"/>
              </a:ext>
            </a:extLst>
          </p:cNvPr>
          <p:cNvSpPr txBox="1"/>
          <p:nvPr/>
        </p:nvSpPr>
        <p:spPr>
          <a:xfrm>
            <a:off x="4788024" y="3841884"/>
            <a:ext cx="3945773" cy="523220"/>
          </a:xfrm>
          <a:prstGeom prst="rect">
            <a:avLst/>
          </a:prstGeom>
          <a:noFill/>
        </p:spPr>
        <p:txBody>
          <a:bodyPr wrap="square" rtlCol="0">
            <a:spAutoFit/>
          </a:bodyPr>
          <a:lstStyle/>
          <a:p>
            <a:r>
              <a:rPr lang="en-US" sz="2800" b="1" dirty="0">
                <a:solidFill>
                  <a:srgbClr val="0000FF"/>
                </a:solidFill>
              </a:rPr>
              <a:t>Part 4. DE-IO-IZATION</a:t>
            </a:r>
          </a:p>
        </p:txBody>
      </p:sp>
      <p:sp>
        <p:nvSpPr>
          <p:cNvPr id="26" name="Rectangle 25">
            <a:extLst>
              <a:ext uri="{FF2B5EF4-FFF2-40B4-BE49-F238E27FC236}">
                <a16:creationId xmlns:a16="http://schemas.microsoft.com/office/drawing/2014/main" id="{3A820BEC-D840-A749-ABD5-56345F99E2C1}"/>
              </a:ext>
            </a:extLst>
          </p:cNvPr>
          <p:cNvSpPr/>
          <p:nvPr/>
        </p:nvSpPr>
        <p:spPr>
          <a:xfrm>
            <a:off x="-152400" y="887553"/>
            <a:ext cx="9692952" cy="275747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8EA692B8-5610-2149-8666-BF51C0AC358D}"/>
              </a:ext>
            </a:extLst>
          </p:cNvPr>
          <p:cNvSpPr txBox="1"/>
          <p:nvPr/>
        </p:nvSpPr>
        <p:spPr>
          <a:xfrm>
            <a:off x="4788024" y="4653136"/>
            <a:ext cx="4048918" cy="954107"/>
          </a:xfrm>
          <a:prstGeom prst="rect">
            <a:avLst/>
          </a:prstGeom>
          <a:noFill/>
        </p:spPr>
        <p:txBody>
          <a:bodyPr wrap="square" rtlCol="0">
            <a:spAutoFit/>
          </a:bodyPr>
          <a:lstStyle/>
          <a:p>
            <a:r>
              <a:rPr lang="en-US" sz="2800" dirty="0"/>
              <a:t>Remove the need for IO in applications. </a:t>
            </a:r>
          </a:p>
        </p:txBody>
      </p:sp>
      <p:sp>
        <p:nvSpPr>
          <p:cNvPr id="28" name="TextBox 27">
            <a:extLst>
              <a:ext uri="{FF2B5EF4-FFF2-40B4-BE49-F238E27FC236}">
                <a16:creationId xmlns:a16="http://schemas.microsoft.com/office/drawing/2014/main" id="{3FFBD046-414C-2A44-8813-660437571580}"/>
              </a:ext>
            </a:extLst>
          </p:cNvPr>
          <p:cNvSpPr txBox="1"/>
          <p:nvPr/>
        </p:nvSpPr>
        <p:spPr>
          <a:xfrm>
            <a:off x="4843560" y="5661248"/>
            <a:ext cx="4408959" cy="523220"/>
          </a:xfrm>
          <a:prstGeom prst="rect">
            <a:avLst/>
          </a:prstGeom>
          <a:noFill/>
        </p:spPr>
        <p:txBody>
          <a:bodyPr wrap="square" rtlCol="0">
            <a:spAutoFit/>
          </a:bodyPr>
          <a:lstStyle/>
          <a:p>
            <a:r>
              <a:rPr lang="en-US" sz="2800" dirty="0"/>
              <a:t>e.g., Traitor Tracing (on Wed)</a:t>
            </a:r>
          </a:p>
        </p:txBody>
      </p:sp>
    </p:spTree>
    <p:extLst>
      <p:ext uri="{BB962C8B-B14F-4D97-AF65-F5344CB8AC3E}">
        <p14:creationId xmlns:p14="http://schemas.microsoft.com/office/powerpoint/2010/main" val="31581611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0" name="Straight Arrow Connector 79"/>
          <p:cNvCxnSpPr/>
          <p:nvPr/>
        </p:nvCxnSpPr>
        <p:spPr>
          <a:xfrm flipH="1">
            <a:off x="-900608" y="3501008"/>
            <a:ext cx="10369152" cy="0"/>
          </a:xfrm>
          <a:prstGeom prst="straightConnector1">
            <a:avLst/>
          </a:prstGeom>
          <a:noFill/>
          <a:ln w="25400" cap="flat" cmpd="sng" algn="ctr">
            <a:solidFill>
              <a:sysClr val="windowText" lastClr="000000"/>
            </a:solidFill>
            <a:prstDash val="sysDash"/>
            <a:headEnd type="none"/>
            <a:tailEnd type="none"/>
          </a:ln>
          <a:effectLst/>
        </p:spPr>
      </p:cxnSp>
      <p:sp>
        <p:nvSpPr>
          <p:cNvPr id="6" name="Rounded Rectangle 5"/>
          <p:cNvSpPr/>
          <p:nvPr/>
        </p:nvSpPr>
        <p:spPr>
          <a:xfrm>
            <a:off x="107504" y="5371614"/>
            <a:ext cx="3528392" cy="115373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Subtitle 1"/>
          <p:cNvSpPr>
            <a:spLocks noGrp="1"/>
          </p:cNvSpPr>
          <p:nvPr>
            <p:ph type="subTitle" idx="1"/>
          </p:nvPr>
        </p:nvSpPr>
        <p:spPr>
          <a:xfrm>
            <a:off x="251520" y="410563"/>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The Quest for Program Obfuscation</a:t>
            </a:r>
            <a:endParaRPr lang="en-US" sz="2400" i="1" dirty="0">
              <a:solidFill>
                <a:srgbClr val="FF0000"/>
              </a:solidFill>
              <a:latin typeface="Calibri" panose="020F0502020204030204" pitchFamily="34" charset="0"/>
              <a:ea typeface="Cambria Math" pitchFamily="18" charset="0"/>
              <a:cs typeface="Arial Unicode MS" pitchFamily="34" charset="-128"/>
            </a:endParaRPr>
          </a:p>
        </p:txBody>
      </p:sp>
      <p:sp>
        <p:nvSpPr>
          <p:cNvPr id="63" name="TextBox 62"/>
          <p:cNvSpPr txBox="1"/>
          <p:nvPr/>
        </p:nvSpPr>
        <p:spPr>
          <a:xfrm>
            <a:off x="179512" y="5371614"/>
            <a:ext cx="2376264" cy="400110"/>
          </a:xfrm>
          <a:prstGeom prst="rect">
            <a:avLst/>
          </a:prstGeom>
          <a:noFill/>
        </p:spPr>
        <p:txBody>
          <a:bodyPr wrap="square" rtlCol="0">
            <a:spAutoFit/>
          </a:bodyPr>
          <a:lstStyle/>
          <a:p>
            <a:pPr>
              <a:buSzPct val="80000"/>
            </a:pPr>
            <a:r>
              <a:rPr lang="en-US" sz="2000" dirty="0" err="1">
                <a:solidFill>
                  <a:prstClr val="black"/>
                </a:solidFill>
              </a:rPr>
              <a:t>Diffie</a:t>
            </a:r>
            <a:r>
              <a:rPr lang="en-US" sz="2000" dirty="0">
                <a:solidFill>
                  <a:prstClr val="black"/>
                </a:solidFill>
              </a:rPr>
              <a:t> &amp; Hellman’76</a:t>
            </a:r>
          </a:p>
        </p:txBody>
      </p:sp>
      <p:cxnSp>
        <p:nvCxnSpPr>
          <p:cNvPr id="64" name="Straight Arrow Connector 63"/>
          <p:cNvCxnSpPr/>
          <p:nvPr/>
        </p:nvCxnSpPr>
        <p:spPr>
          <a:xfrm flipH="1">
            <a:off x="-1908720" y="3501008"/>
            <a:ext cx="10369152" cy="0"/>
          </a:xfrm>
          <a:prstGeom prst="straightConnector1">
            <a:avLst/>
          </a:prstGeom>
          <a:noFill/>
          <a:ln w="25400" cap="flat" cmpd="sng" algn="ctr">
            <a:solidFill>
              <a:sysClr val="windowText" lastClr="000000"/>
            </a:solidFill>
            <a:prstDash val="solid"/>
            <a:headEnd type="none"/>
            <a:tailEnd type="none"/>
          </a:ln>
          <a:effectLst/>
        </p:spPr>
      </p:cxnSp>
      <p:sp>
        <p:nvSpPr>
          <p:cNvPr id="66" name="Oval 65"/>
          <p:cNvSpPr/>
          <p:nvPr/>
        </p:nvSpPr>
        <p:spPr>
          <a:xfrm>
            <a:off x="323528" y="3356992"/>
            <a:ext cx="288032" cy="288032"/>
          </a:xfrm>
          <a:prstGeom prst="ellipse">
            <a:avLst/>
          </a:prstGeom>
          <a:solidFill>
            <a:srgbClr val="333399">
              <a:lumMod val="60000"/>
              <a:lumOff val="40000"/>
            </a:srgbClr>
          </a:solidFill>
          <a:ln w="9525" cap="flat" cmpd="sng" algn="ctr">
            <a:noFill/>
            <a:prstDash val="solid"/>
          </a:ln>
          <a:effectLst>
            <a:glow rad="101600">
              <a:srgbClr val="333399">
                <a:lumMod val="20000"/>
                <a:lumOff val="80000"/>
                <a:alpha val="75000"/>
              </a:srgbClr>
            </a:glow>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5771724"/>
            <a:ext cx="3400450" cy="609604"/>
          </a:xfrm>
          <a:prstGeom prst="rect">
            <a:avLst/>
          </a:prstGeom>
        </p:spPr>
      </p:pic>
      <p:cxnSp>
        <p:nvCxnSpPr>
          <p:cNvPr id="68" name="Straight Connector 67"/>
          <p:cNvCxnSpPr/>
          <p:nvPr/>
        </p:nvCxnSpPr>
        <p:spPr>
          <a:xfrm>
            <a:off x="467544" y="3573878"/>
            <a:ext cx="0" cy="1797736"/>
          </a:xfrm>
          <a:prstGeom prst="line">
            <a:avLst/>
          </a:prstGeom>
          <a:noFill/>
          <a:ln w="25400" cap="flat" cmpd="sng" algn="ctr">
            <a:solidFill>
              <a:srgbClr val="333399">
                <a:lumMod val="60000"/>
                <a:lumOff val="40000"/>
              </a:srgbClr>
            </a:solidFill>
            <a:prstDash val="solid"/>
          </a:ln>
          <a:effectLst>
            <a:outerShdw blurRad="40000" dist="20000" dir="5400000" rotWithShape="0">
              <a:srgbClr val="000000">
                <a:alpha val="38000"/>
              </a:srgbClr>
            </a:outerShdw>
          </a:effectLst>
        </p:spPr>
      </p:cxnSp>
      <p:sp>
        <p:nvSpPr>
          <p:cNvPr id="71" name="Oval 70"/>
          <p:cNvSpPr/>
          <p:nvPr/>
        </p:nvSpPr>
        <p:spPr>
          <a:xfrm>
            <a:off x="2339752" y="3356992"/>
            <a:ext cx="288032" cy="288032"/>
          </a:xfrm>
          <a:prstGeom prst="ellipse">
            <a:avLst/>
          </a:prstGeom>
          <a:solidFill>
            <a:srgbClr val="333399">
              <a:lumMod val="60000"/>
              <a:lumOff val="40000"/>
            </a:srgbClr>
          </a:solidFill>
          <a:ln w="9525" cap="flat" cmpd="sng" algn="ctr">
            <a:noFill/>
            <a:prstDash val="solid"/>
          </a:ln>
          <a:effectLst>
            <a:glow rad="101600">
              <a:srgbClr val="333399">
                <a:lumMod val="20000"/>
                <a:lumOff val="80000"/>
                <a:alpha val="75000"/>
              </a:srgbClr>
            </a:glow>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sp>
        <p:nvSpPr>
          <p:cNvPr id="75" name="Rounded Rectangle 74"/>
          <p:cNvSpPr/>
          <p:nvPr/>
        </p:nvSpPr>
        <p:spPr>
          <a:xfrm>
            <a:off x="179512" y="1844824"/>
            <a:ext cx="3312368" cy="115373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179512" y="1876762"/>
            <a:ext cx="2376264" cy="400110"/>
          </a:xfrm>
          <a:prstGeom prst="rect">
            <a:avLst/>
          </a:prstGeom>
          <a:noFill/>
        </p:spPr>
        <p:txBody>
          <a:bodyPr wrap="square" rtlCol="0">
            <a:spAutoFit/>
          </a:bodyPr>
          <a:lstStyle/>
          <a:p>
            <a:pPr>
              <a:buSzPct val="80000"/>
            </a:pPr>
            <a:r>
              <a:rPr lang="en-US" sz="2000" dirty="0">
                <a:solidFill>
                  <a:prstClr val="black"/>
                </a:solidFill>
              </a:rPr>
              <a:t>Hada’00</a:t>
            </a:r>
          </a:p>
        </p:txBody>
      </p:sp>
      <p:sp>
        <p:nvSpPr>
          <p:cNvPr id="78" name="TextBox 77"/>
          <p:cNvSpPr txBox="1"/>
          <p:nvPr/>
        </p:nvSpPr>
        <p:spPr>
          <a:xfrm>
            <a:off x="179512" y="2204864"/>
            <a:ext cx="3384376" cy="707886"/>
          </a:xfrm>
          <a:prstGeom prst="rect">
            <a:avLst/>
          </a:prstGeom>
          <a:noFill/>
        </p:spPr>
        <p:txBody>
          <a:bodyPr wrap="square" rtlCol="0">
            <a:spAutoFit/>
          </a:bodyPr>
          <a:lstStyle/>
          <a:p>
            <a:pPr>
              <a:buSzPct val="80000"/>
            </a:pPr>
            <a:r>
              <a:rPr lang="en-US" sz="2000" b="1" dirty="0"/>
              <a:t>Barak-Goldreich-Impagliazzo-Rudich-Sahai-Vadhan-Yang’01</a:t>
            </a:r>
          </a:p>
        </p:txBody>
      </p:sp>
      <p:cxnSp>
        <p:nvCxnSpPr>
          <p:cNvPr id="79" name="Straight Connector 78"/>
          <p:cNvCxnSpPr/>
          <p:nvPr/>
        </p:nvCxnSpPr>
        <p:spPr>
          <a:xfrm>
            <a:off x="2483768" y="2996952"/>
            <a:ext cx="0" cy="432048"/>
          </a:xfrm>
          <a:prstGeom prst="line">
            <a:avLst/>
          </a:prstGeom>
          <a:noFill/>
          <a:ln w="25400" cap="flat" cmpd="sng" algn="ctr">
            <a:solidFill>
              <a:srgbClr val="333399">
                <a:lumMod val="60000"/>
                <a:lumOff val="40000"/>
              </a:srgbClr>
            </a:solidFill>
            <a:prstDash val="solid"/>
          </a:ln>
          <a:effectLst>
            <a:outerShdw blurRad="40000" dist="20000" dir="5400000" rotWithShape="0">
              <a:srgbClr val="000000">
                <a:alpha val="38000"/>
              </a:srgbClr>
            </a:outerShdw>
          </a:effectLst>
        </p:spPr>
      </p:cxnSp>
      <p:sp>
        <p:nvSpPr>
          <p:cNvPr id="82" name="Oval 81"/>
          <p:cNvSpPr/>
          <p:nvPr/>
        </p:nvSpPr>
        <p:spPr>
          <a:xfrm>
            <a:off x="3563888" y="3356992"/>
            <a:ext cx="288032" cy="288032"/>
          </a:xfrm>
          <a:prstGeom prst="ellipse">
            <a:avLst/>
          </a:prstGeom>
          <a:solidFill>
            <a:srgbClr val="333399">
              <a:lumMod val="60000"/>
              <a:lumOff val="40000"/>
            </a:srgbClr>
          </a:solidFill>
          <a:ln w="9525" cap="flat" cmpd="sng" algn="ctr">
            <a:noFill/>
            <a:prstDash val="solid"/>
          </a:ln>
          <a:effectLst>
            <a:glow rad="101600">
              <a:srgbClr val="333399">
                <a:lumMod val="20000"/>
                <a:lumOff val="80000"/>
                <a:alpha val="75000"/>
              </a:srgbClr>
            </a:glow>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sp>
        <p:nvSpPr>
          <p:cNvPr id="89" name="Rounded Rectangle 88"/>
          <p:cNvSpPr/>
          <p:nvPr/>
        </p:nvSpPr>
        <p:spPr>
          <a:xfrm>
            <a:off x="1043608" y="4233282"/>
            <a:ext cx="2952328" cy="851902"/>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115616" y="4305290"/>
            <a:ext cx="3024336" cy="707886"/>
          </a:xfrm>
          <a:prstGeom prst="rect">
            <a:avLst/>
          </a:prstGeom>
          <a:noFill/>
        </p:spPr>
        <p:txBody>
          <a:bodyPr wrap="square" rtlCol="0">
            <a:spAutoFit/>
          </a:bodyPr>
          <a:lstStyle/>
          <a:p>
            <a:pPr>
              <a:buSzPct val="80000"/>
            </a:pPr>
            <a:r>
              <a:rPr lang="en-US" sz="2000" b="1" dirty="0"/>
              <a:t>Garg-Gentry-Halevi-Raykova-Sahai-Waters’13</a:t>
            </a:r>
          </a:p>
        </p:txBody>
      </p:sp>
      <p:cxnSp>
        <p:nvCxnSpPr>
          <p:cNvPr id="91" name="Straight Connector 90"/>
          <p:cNvCxnSpPr/>
          <p:nvPr/>
        </p:nvCxnSpPr>
        <p:spPr>
          <a:xfrm>
            <a:off x="3707904" y="3573016"/>
            <a:ext cx="0" cy="660266"/>
          </a:xfrm>
          <a:prstGeom prst="line">
            <a:avLst/>
          </a:prstGeom>
          <a:noFill/>
          <a:ln w="25400" cap="flat" cmpd="sng" algn="ctr">
            <a:solidFill>
              <a:srgbClr val="333399">
                <a:lumMod val="60000"/>
                <a:lumOff val="40000"/>
              </a:srgbClr>
            </a:solidFill>
            <a:prstDash val="solid"/>
          </a:ln>
          <a:effectLst>
            <a:outerShdw blurRad="40000" dist="20000" dir="5400000" rotWithShape="0">
              <a:srgbClr val="000000">
                <a:alpha val="38000"/>
              </a:srgbClr>
            </a:outerShdw>
          </a:effectLst>
        </p:spPr>
      </p:cxnSp>
      <p:grpSp>
        <p:nvGrpSpPr>
          <p:cNvPr id="119" name="Group 118"/>
          <p:cNvGrpSpPr/>
          <p:nvPr/>
        </p:nvGrpSpPr>
        <p:grpSpPr>
          <a:xfrm>
            <a:off x="5436096" y="3356992"/>
            <a:ext cx="1872207" cy="2304256"/>
            <a:chOff x="5724128" y="3356992"/>
            <a:chExt cx="1872207" cy="2304256"/>
          </a:xfrm>
        </p:grpSpPr>
        <p:sp>
          <p:nvSpPr>
            <p:cNvPr id="99" name="Rounded Rectangle 98"/>
            <p:cNvSpPr/>
            <p:nvPr/>
          </p:nvSpPr>
          <p:spPr>
            <a:xfrm>
              <a:off x="5724128" y="4653135"/>
              <a:ext cx="1872207" cy="964557"/>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5745298" y="3356992"/>
              <a:ext cx="1800199" cy="2304256"/>
              <a:chOff x="5745298" y="3356992"/>
              <a:chExt cx="1800199" cy="2304256"/>
            </a:xfrm>
          </p:grpSpPr>
          <p:sp>
            <p:nvSpPr>
              <p:cNvPr id="85" name="Oval 84"/>
              <p:cNvSpPr/>
              <p:nvPr/>
            </p:nvSpPr>
            <p:spPr>
              <a:xfrm>
                <a:off x="6084168" y="3356992"/>
                <a:ext cx="288032" cy="288032"/>
              </a:xfrm>
              <a:prstGeom prst="ellipse">
                <a:avLst/>
              </a:prstGeom>
              <a:solidFill>
                <a:srgbClr val="333399">
                  <a:lumMod val="60000"/>
                  <a:lumOff val="40000"/>
                </a:srgbClr>
              </a:solidFill>
              <a:ln w="9525" cap="flat" cmpd="sng" algn="ctr">
                <a:noFill/>
                <a:prstDash val="solid"/>
              </a:ln>
              <a:effectLst>
                <a:glow rad="101600">
                  <a:srgbClr val="333399">
                    <a:lumMod val="20000"/>
                    <a:lumOff val="80000"/>
                    <a:alpha val="75000"/>
                  </a:srgbClr>
                </a:glow>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cxnSp>
            <p:nvCxnSpPr>
              <p:cNvPr id="98" name="Straight Connector 97"/>
              <p:cNvCxnSpPr/>
              <p:nvPr/>
            </p:nvCxnSpPr>
            <p:spPr>
              <a:xfrm>
                <a:off x="6228184" y="3594362"/>
                <a:ext cx="0" cy="1015219"/>
              </a:xfrm>
              <a:prstGeom prst="line">
                <a:avLst/>
              </a:prstGeom>
              <a:noFill/>
              <a:ln w="25400" cap="flat" cmpd="sng" algn="ctr">
                <a:solidFill>
                  <a:srgbClr val="333399">
                    <a:lumMod val="60000"/>
                    <a:lumOff val="40000"/>
                  </a:srgbClr>
                </a:solidFill>
                <a:prstDash val="solid"/>
              </a:ln>
              <a:effectLst>
                <a:outerShdw blurRad="40000" dist="20000" dir="5400000" rotWithShape="0">
                  <a:srgbClr val="000000">
                    <a:alpha val="38000"/>
                  </a:srgbClr>
                </a:outerShdw>
              </a:effectLst>
            </p:spPr>
          </p:cxnSp>
          <p:sp>
            <p:nvSpPr>
              <p:cNvPr id="100" name="TextBox 99"/>
              <p:cNvSpPr txBox="1"/>
              <p:nvPr/>
            </p:nvSpPr>
            <p:spPr>
              <a:xfrm>
                <a:off x="5745298" y="4645585"/>
                <a:ext cx="1800199" cy="1015663"/>
              </a:xfrm>
              <a:prstGeom prst="rect">
                <a:avLst/>
              </a:prstGeom>
              <a:noFill/>
            </p:spPr>
            <p:txBody>
              <a:bodyPr wrap="square" rtlCol="0">
                <a:spAutoFit/>
              </a:bodyPr>
              <a:lstStyle/>
              <a:p>
                <a:pPr>
                  <a:buSzPct val="80000"/>
                </a:pPr>
                <a:r>
                  <a:rPr lang="en-US" sz="2000" dirty="0"/>
                  <a:t>Bitansky-</a:t>
                </a:r>
                <a:r>
                  <a:rPr lang="en-US" sz="2000" b="1" dirty="0">
                    <a:solidFill>
                      <a:srgbClr val="FF0000"/>
                    </a:solidFill>
                  </a:rPr>
                  <a:t>V</a:t>
                </a:r>
                <a:r>
                  <a:rPr lang="en-US" sz="2000" dirty="0"/>
                  <a:t>.’15</a:t>
                </a:r>
              </a:p>
              <a:p>
                <a:pPr>
                  <a:buSzPct val="80000"/>
                </a:pPr>
                <a:r>
                  <a:rPr lang="en-US" sz="2000" dirty="0"/>
                  <a:t>Ananth-Jain’15:</a:t>
                </a:r>
                <a:br>
                  <a:rPr lang="en-US" sz="2000" dirty="0"/>
                </a:br>
                <a:r>
                  <a:rPr lang="en-US" sz="2000" dirty="0"/>
                  <a:t>FE to IO</a:t>
                </a:r>
              </a:p>
            </p:txBody>
          </p:sp>
        </p:grpSp>
      </p:grpSp>
      <p:grpSp>
        <p:nvGrpSpPr>
          <p:cNvPr id="38" name="Group 37"/>
          <p:cNvGrpSpPr/>
          <p:nvPr/>
        </p:nvGrpSpPr>
        <p:grpSpPr>
          <a:xfrm>
            <a:off x="6084168" y="1124744"/>
            <a:ext cx="3059832" cy="2520280"/>
            <a:chOff x="6084168" y="1124744"/>
            <a:chExt cx="3059832" cy="2520280"/>
          </a:xfrm>
        </p:grpSpPr>
        <p:sp>
          <p:nvSpPr>
            <p:cNvPr id="86" name="Oval 85"/>
            <p:cNvSpPr/>
            <p:nvPr/>
          </p:nvSpPr>
          <p:spPr>
            <a:xfrm>
              <a:off x="6660232" y="3356992"/>
              <a:ext cx="288032" cy="288032"/>
            </a:xfrm>
            <a:prstGeom prst="ellipse">
              <a:avLst/>
            </a:prstGeom>
            <a:solidFill>
              <a:srgbClr val="333399">
                <a:lumMod val="60000"/>
                <a:lumOff val="40000"/>
              </a:srgbClr>
            </a:solidFill>
            <a:ln w="9525" cap="flat" cmpd="sng" algn="ctr">
              <a:noFill/>
              <a:prstDash val="solid"/>
            </a:ln>
            <a:effectLst>
              <a:glow rad="101600">
                <a:srgbClr val="333399">
                  <a:lumMod val="20000"/>
                  <a:lumOff val="80000"/>
                  <a:alpha val="75000"/>
                </a:srgbClr>
              </a:glow>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sp>
          <p:nvSpPr>
            <p:cNvPr id="87" name="Oval 86"/>
            <p:cNvSpPr/>
            <p:nvPr/>
          </p:nvSpPr>
          <p:spPr>
            <a:xfrm>
              <a:off x="7236296" y="3356992"/>
              <a:ext cx="288032" cy="288032"/>
            </a:xfrm>
            <a:prstGeom prst="ellipse">
              <a:avLst/>
            </a:prstGeom>
            <a:solidFill>
              <a:srgbClr val="333399">
                <a:lumMod val="60000"/>
                <a:lumOff val="40000"/>
              </a:srgbClr>
            </a:solidFill>
            <a:ln w="9525" cap="flat" cmpd="sng" algn="ctr">
              <a:noFill/>
              <a:prstDash val="solid"/>
            </a:ln>
            <a:effectLst>
              <a:glow rad="101600">
                <a:srgbClr val="333399">
                  <a:lumMod val="20000"/>
                  <a:lumOff val="80000"/>
                  <a:alpha val="75000"/>
                </a:srgbClr>
              </a:glow>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sp>
          <p:nvSpPr>
            <p:cNvPr id="88" name="Oval 87"/>
            <p:cNvSpPr/>
            <p:nvPr/>
          </p:nvSpPr>
          <p:spPr>
            <a:xfrm>
              <a:off x="7812360" y="3356992"/>
              <a:ext cx="288032" cy="288032"/>
            </a:xfrm>
            <a:prstGeom prst="ellipse">
              <a:avLst/>
            </a:prstGeom>
            <a:solidFill>
              <a:srgbClr val="333399">
                <a:lumMod val="60000"/>
                <a:lumOff val="40000"/>
              </a:srgbClr>
            </a:solidFill>
            <a:ln w="9525" cap="flat" cmpd="sng" algn="ctr">
              <a:noFill/>
              <a:prstDash val="solid"/>
            </a:ln>
            <a:effectLst>
              <a:glow rad="101600">
                <a:srgbClr val="333399">
                  <a:lumMod val="20000"/>
                  <a:lumOff val="80000"/>
                  <a:alpha val="75000"/>
                </a:srgbClr>
              </a:glow>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cxnSp>
          <p:nvCxnSpPr>
            <p:cNvPr id="101" name="Straight Connector 100"/>
            <p:cNvCxnSpPr/>
            <p:nvPr/>
          </p:nvCxnSpPr>
          <p:spPr>
            <a:xfrm flipV="1">
              <a:off x="6804248" y="2707179"/>
              <a:ext cx="0" cy="721821"/>
            </a:xfrm>
            <a:prstGeom prst="line">
              <a:avLst/>
            </a:prstGeom>
            <a:noFill/>
            <a:ln w="25400" cap="flat" cmpd="sng" algn="ctr">
              <a:solidFill>
                <a:srgbClr val="333399">
                  <a:lumMod val="60000"/>
                  <a:lumOff val="40000"/>
                </a:srgbClr>
              </a:solidFill>
              <a:prstDash val="solid"/>
            </a:ln>
            <a:effectLst>
              <a:outerShdw blurRad="40000" dist="20000" dir="5400000" rotWithShape="0">
                <a:srgbClr val="000000">
                  <a:alpha val="38000"/>
                </a:srgbClr>
              </a:outerShdw>
            </a:effectLst>
          </p:spPr>
        </p:cxnSp>
        <p:sp>
          <p:nvSpPr>
            <p:cNvPr id="102" name="Rounded Rectangle 101"/>
            <p:cNvSpPr/>
            <p:nvPr/>
          </p:nvSpPr>
          <p:spPr>
            <a:xfrm>
              <a:off x="6156176" y="2132856"/>
              <a:ext cx="1080120" cy="576064"/>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6084168" y="2060848"/>
              <a:ext cx="1512168" cy="646331"/>
            </a:xfrm>
            <a:prstGeom prst="rect">
              <a:avLst/>
            </a:prstGeom>
            <a:noFill/>
          </p:spPr>
          <p:txBody>
            <a:bodyPr wrap="square" rtlCol="0">
              <a:spAutoFit/>
            </a:bodyPr>
            <a:lstStyle/>
            <a:p>
              <a:pPr>
                <a:buSzPct val="80000"/>
              </a:pPr>
              <a:r>
                <a:rPr lang="en-US" sz="2000" dirty="0"/>
                <a:t>Lin’16</a:t>
              </a:r>
              <a:br>
                <a:rPr lang="en-US" sz="2000" dirty="0"/>
              </a:br>
              <a:r>
                <a:rPr lang="en-US" sz="1600" dirty="0"/>
                <a:t>O(1)-</a:t>
              </a:r>
              <a:r>
                <a:rPr lang="en-US" sz="1600" dirty="0" err="1"/>
                <a:t>mmaps</a:t>
              </a:r>
              <a:endParaRPr lang="en-US" sz="1600" dirty="0"/>
            </a:p>
          </p:txBody>
        </p:sp>
        <p:sp>
          <p:nvSpPr>
            <p:cNvPr id="104" name="Rounded Rectangle 103"/>
            <p:cNvSpPr/>
            <p:nvPr/>
          </p:nvSpPr>
          <p:spPr>
            <a:xfrm>
              <a:off x="6444209" y="1124744"/>
              <a:ext cx="1224136" cy="502454"/>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6516216" y="1196752"/>
              <a:ext cx="1224135" cy="400110"/>
            </a:xfrm>
            <a:prstGeom prst="rect">
              <a:avLst/>
            </a:prstGeom>
            <a:noFill/>
          </p:spPr>
          <p:txBody>
            <a:bodyPr wrap="square" rtlCol="0">
              <a:spAutoFit/>
            </a:bodyPr>
            <a:lstStyle/>
            <a:p>
              <a:pPr>
                <a:buSzPct val="80000"/>
              </a:pPr>
              <a:r>
                <a:rPr lang="en-US" sz="2000" dirty="0"/>
                <a:t>Lin-</a:t>
              </a:r>
              <a:r>
                <a:rPr lang="en-US" sz="2000" b="1" dirty="0">
                  <a:solidFill>
                    <a:srgbClr val="FF0000"/>
                  </a:solidFill>
                </a:rPr>
                <a:t>V</a:t>
              </a:r>
              <a:r>
                <a:rPr lang="en-US" sz="2000" dirty="0"/>
                <a:t>.’16</a:t>
              </a:r>
            </a:p>
          </p:txBody>
        </p:sp>
        <p:cxnSp>
          <p:nvCxnSpPr>
            <p:cNvPr id="106" name="Straight Connector 105"/>
            <p:cNvCxnSpPr/>
            <p:nvPr/>
          </p:nvCxnSpPr>
          <p:spPr>
            <a:xfrm flipV="1">
              <a:off x="7380312" y="1627198"/>
              <a:ext cx="0" cy="1801802"/>
            </a:xfrm>
            <a:prstGeom prst="line">
              <a:avLst/>
            </a:prstGeom>
            <a:noFill/>
            <a:ln w="25400" cap="flat" cmpd="sng" algn="ctr">
              <a:solidFill>
                <a:srgbClr val="333399">
                  <a:lumMod val="60000"/>
                  <a:lumOff val="40000"/>
                </a:srgbClr>
              </a:solidFill>
              <a:prstDash val="solid"/>
            </a:ln>
            <a:effectLst>
              <a:outerShdw blurRad="40000" dist="20000" dir="5400000" rotWithShape="0">
                <a:srgbClr val="000000">
                  <a:alpha val="38000"/>
                </a:srgbClr>
              </a:outerShdw>
            </a:effectLst>
          </p:spPr>
        </p:cxnSp>
        <p:cxnSp>
          <p:nvCxnSpPr>
            <p:cNvPr id="107" name="Straight Connector 106"/>
            <p:cNvCxnSpPr/>
            <p:nvPr/>
          </p:nvCxnSpPr>
          <p:spPr>
            <a:xfrm flipV="1">
              <a:off x="7956376" y="2276872"/>
              <a:ext cx="0" cy="1152128"/>
            </a:xfrm>
            <a:prstGeom prst="line">
              <a:avLst/>
            </a:prstGeom>
            <a:noFill/>
            <a:ln w="25400" cap="flat" cmpd="sng" algn="ctr">
              <a:solidFill>
                <a:srgbClr val="333399">
                  <a:lumMod val="60000"/>
                  <a:lumOff val="40000"/>
                </a:srgbClr>
              </a:solidFill>
              <a:prstDash val="solid"/>
            </a:ln>
            <a:effectLst>
              <a:outerShdw blurRad="40000" dist="20000" dir="5400000" rotWithShape="0">
                <a:srgbClr val="000000">
                  <a:alpha val="38000"/>
                </a:srgbClr>
              </a:outerShdw>
            </a:effectLst>
          </p:spPr>
        </p:cxnSp>
        <p:sp>
          <p:nvSpPr>
            <p:cNvPr id="108" name="Rounded Rectangle 107"/>
            <p:cNvSpPr/>
            <p:nvPr/>
          </p:nvSpPr>
          <p:spPr>
            <a:xfrm>
              <a:off x="7524327" y="1627198"/>
              <a:ext cx="1584175" cy="1081722"/>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7596336" y="1628800"/>
              <a:ext cx="864096" cy="400110"/>
            </a:xfrm>
            <a:prstGeom prst="rect">
              <a:avLst/>
            </a:prstGeom>
            <a:noFill/>
          </p:spPr>
          <p:txBody>
            <a:bodyPr wrap="square" rtlCol="0">
              <a:spAutoFit/>
            </a:bodyPr>
            <a:lstStyle/>
            <a:p>
              <a:pPr>
                <a:buSzPct val="80000"/>
              </a:pPr>
              <a:r>
                <a:rPr lang="en-US" sz="2000" dirty="0"/>
                <a:t>Lin’17</a:t>
              </a:r>
            </a:p>
          </p:txBody>
        </p:sp>
        <p:sp>
          <p:nvSpPr>
            <p:cNvPr id="110" name="TextBox 109"/>
            <p:cNvSpPr txBox="1"/>
            <p:nvPr/>
          </p:nvSpPr>
          <p:spPr>
            <a:xfrm>
              <a:off x="7596336" y="2020778"/>
              <a:ext cx="1547664" cy="707886"/>
            </a:xfrm>
            <a:prstGeom prst="rect">
              <a:avLst/>
            </a:prstGeom>
            <a:noFill/>
          </p:spPr>
          <p:txBody>
            <a:bodyPr wrap="square" rtlCol="0">
              <a:spAutoFit/>
            </a:bodyPr>
            <a:lstStyle/>
            <a:p>
              <a:pPr>
                <a:buSzPct val="80000"/>
              </a:pPr>
              <a:r>
                <a:rPr lang="en-US" sz="2000" dirty="0"/>
                <a:t>Ananth-Sahai’17</a:t>
              </a:r>
            </a:p>
          </p:txBody>
        </p:sp>
      </p:grpSp>
      <p:grpSp>
        <p:nvGrpSpPr>
          <p:cNvPr id="116" name="Group 115"/>
          <p:cNvGrpSpPr/>
          <p:nvPr/>
        </p:nvGrpSpPr>
        <p:grpSpPr>
          <a:xfrm>
            <a:off x="7452320" y="3356992"/>
            <a:ext cx="1800200" cy="1851304"/>
            <a:chOff x="7452320" y="3356992"/>
            <a:chExt cx="1800200" cy="1851304"/>
          </a:xfrm>
        </p:grpSpPr>
        <p:sp>
          <p:nvSpPr>
            <p:cNvPr id="111" name="Oval 110"/>
            <p:cNvSpPr/>
            <p:nvPr/>
          </p:nvSpPr>
          <p:spPr>
            <a:xfrm>
              <a:off x="8316416" y="3356992"/>
              <a:ext cx="288032" cy="288032"/>
            </a:xfrm>
            <a:prstGeom prst="ellipse">
              <a:avLst/>
            </a:prstGeom>
            <a:solidFill>
              <a:srgbClr val="333399">
                <a:lumMod val="60000"/>
                <a:lumOff val="40000"/>
              </a:srgbClr>
            </a:solidFill>
            <a:ln w="9525" cap="flat" cmpd="sng" algn="ctr">
              <a:noFill/>
              <a:prstDash val="solid"/>
            </a:ln>
            <a:effectLst>
              <a:glow rad="101600">
                <a:srgbClr val="333399">
                  <a:lumMod val="20000"/>
                  <a:lumOff val="80000"/>
                  <a:alpha val="75000"/>
                </a:srgbClr>
              </a:glow>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cxnSp>
          <p:nvCxnSpPr>
            <p:cNvPr id="112" name="Straight Connector 111"/>
            <p:cNvCxnSpPr/>
            <p:nvPr/>
          </p:nvCxnSpPr>
          <p:spPr>
            <a:xfrm flipV="1">
              <a:off x="8460432" y="3573016"/>
              <a:ext cx="0" cy="504056"/>
            </a:xfrm>
            <a:prstGeom prst="line">
              <a:avLst/>
            </a:prstGeom>
            <a:noFill/>
            <a:ln w="25400" cap="flat" cmpd="sng" algn="ctr">
              <a:solidFill>
                <a:srgbClr val="333399">
                  <a:lumMod val="60000"/>
                  <a:lumOff val="40000"/>
                </a:srgbClr>
              </a:solidFill>
              <a:prstDash val="solid"/>
            </a:ln>
            <a:effectLst>
              <a:outerShdw blurRad="40000" dist="20000" dir="5400000" rotWithShape="0">
                <a:srgbClr val="000000">
                  <a:alpha val="38000"/>
                </a:srgbClr>
              </a:outerShdw>
            </a:effectLst>
          </p:spPr>
        </p:cxnSp>
        <p:sp>
          <p:nvSpPr>
            <p:cNvPr id="113" name="Rounded Rectangle 112"/>
            <p:cNvSpPr/>
            <p:nvPr/>
          </p:nvSpPr>
          <p:spPr>
            <a:xfrm>
              <a:off x="7452320" y="4077071"/>
              <a:ext cx="1656184" cy="1131225"/>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7452320" y="4149080"/>
              <a:ext cx="1800200" cy="1015663"/>
            </a:xfrm>
            <a:prstGeom prst="rect">
              <a:avLst/>
            </a:prstGeom>
            <a:noFill/>
          </p:spPr>
          <p:txBody>
            <a:bodyPr wrap="square" rtlCol="0">
              <a:spAutoFit/>
            </a:bodyPr>
            <a:lstStyle/>
            <a:p>
              <a:pPr>
                <a:buSzPct val="80000"/>
              </a:pPr>
              <a:r>
                <a:rPr lang="en-US" sz="2000" b="1" dirty="0"/>
                <a:t>Lin-Tessaro’17:</a:t>
              </a:r>
            </a:p>
            <a:p>
              <a:pPr>
                <a:buSzPct val="80000"/>
              </a:pPr>
              <a:r>
                <a:rPr lang="en-US" sz="2000" b="1" dirty="0"/>
                <a:t>3-linear maps + “local PRGs”</a:t>
              </a:r>
            </a:p>
          </p:txBody>
        </p:sp>
      </p:grpSp>
      <p:grpSp>
        <p:nvGrpSpPr>
          <p:cNvPr id="120" name="Group 119"/>
          <p:cNvGrpSpPr/>
          <p:nvPr/>
        </p:nvGrpSpPr>
        <p:grpSpPr>
          <a:xfrm>
            <a:off x="3563888" y="2132856"/>
            <a:ext cx="3672408" cy="4536504"/>
            <a:chOff x="3995936" y="2132856"/>
            <a:chExt cx="3672408" cy="4536504"/>
          </a:xfrm>
        </p:grpSpPr>
        <p:sp>
          <p:nvSpPr>
            <p:cNvPr id="94" name="Rounded Rectangle 93"/>
            <p:cNvSpPr/>
            <p:nvPr/>
          </p:nvSpPr>
          <p:spPr>
            <a:xfrm>
              <a:off x="3995936" y="5805264"/>
              <a:ext cx="3456384" cy="86409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p:cNvGrpSpPr/>
            <p:nvPr/>
          </p:nvGrpSpPr>
          <p:grpSpPr>
            <a:xfrm>
              <a:off x="3995936" y="2132856"/>
              <a:ext cx="3672408" cy="4452302"/>
              <a:chOff x="3995936" y="2132856"/>
              <a:chExt cx="3672408" cy="4452302"/>
            </a:xfrm>
          </p:grpSpPr>
          <p:grpSp>
            <p:nvGrpSpPr>
              <p:cNvPr id="25" name="Group 24"/>
              <p:cNvGrpSpPr/>
              <p:nvPr/>
            </p:nvGrpSpPr>
            <p:grpSpPr>
              <a:xfrm>
                <a:off x="3995936" y="2132856"/>
                <a:ext cx="3672408" cy="4452302"/>
                <a:chOff x="3995936" y="2132856"/>
                <a:chExt cx="3672408" cy="4452302"/>
              </a:xfrm>
            </p:grpSpPr>
            <p:sp>
              <p:nvSpPr>
                <p:cNvPr id="83" name="Oval 82"/>
                <p:cNvSpPr/>
                <p:nvPr/>
              </p:nvSpPr>
              <p:spPr>
                <a:xfrm>
                  <a:off x="4860032" y="3356992"/>
                  <a:ext cx="288032" cy="288032"/>
                </a:xfrm>
                <a:prstGeom prst="ellipse">
                  <a:avLst/>
                </a:prstGeom>
                <a:solidFill>
                  <a:srgbClr val="333399">
                    <a:lumMod val="60000"/>
                    <a:lumOff val="40000"/>
                  </a:srgbClr>
                </a:solidFill>
                <a:ln w="9525" cap="flat" cmpd="sng" algn="ctr">
                  <a:noFill/>
                  <a:prstDash val="solid"/>
                </a:ln>
                <a:effectLst>
                  <a:glow rad="101600">
                    <a:srgbClr val="333399">
                      <a:lumMod val="20000"/>
                      <a:lumOff val="80000"/>
                      <a:alpha val="75000"/>
                    </a:srgbClr>
                  </a:glow>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sp>
              <p:nvSpPr>
                <p:cNvPr id="84" name="Oval 83"/>
                <p:cNvSpPr/>
                <p:nvPr/>
              </p:nvSpPr>
              <p:spPr>
                <a:xfrm>
                  <a:off x="5508104" y="3356992"/>
                  <a:ext cx="288032" cy="288032"/>
                </a:xfrm>
                <a:prstGeom prst="ellipse">
                  <a:avLst/>
                </a:prstGeom>
                <a:solidFill>
                  <a:srgbClr val="333399">
                    <a:lumMod val="60000"/>
                    <a:lumOff val="40000"/>
                  </a:srgbClr>
                </a:solidFill>
                <a:ln w="9525" cap="flat" cmpd="sng" algn="ctr">
                  <a:noFill/>
                  <a:prstDash val="solid"/>
                </a:ln>
                <a:effectLst>
                  <a:glow rad="101600">
                    <a:srgbClr val="333399">
                      <a:lumMod val="20000"/>
                      <a:lumOff val="80000"/>
                      <a:alpha val="75000"/>
                    </a:srgbClr>
                  </a:glow>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sp>
              <p:nvSpPr>
                <p:cNvPr id="92" name="Rounded Rectangle 91"/>
                <p:cNvSpPr/>
                <p:nvPr/>
              </p:nvSpPr>
              <p:spPr>
                <a:xfrm>
                  <a:off x="3995936" y="2132856"/>
                  <a:ext cx="2376264" cy="56387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4067944" y="5877272"/>
                  <a:ext cx="3600400" cy="707886"/>
                </a:xfrm>
                <a:prstGeom prst="rect">
                  <a:avLst/>
                </a:prstGeom>
                <a:noFill/>
              </p:spPr>
              <p:txBody>
                <a:bodyPr wrap="square" rtlCol="0">
                  <a:spAutoFit/>
                </a:bodyPr>
                <a:lstStyle/>
                <a:p>
                  <a:pPr>
                    <a:buSzPct val="80000"/>
                  </a:pPr>
                  <a:r>
                    <a:rPr lang="en-US" sz="2000" dirty="0"/>
                    <a:t>Gentry-Lewko-Waters’14</a:t>
                  </a:r>
                </a:p>
                <a:p>
                  <a:pPr>
                    <a:buSzPct val="80000"/>
                  </a:pPr>
                  <a:r>
                    <a:rPr lang="en-US" sz="2000" dirty="0"/>
                    <a:t>Gentry-Lewko-Sahai-Waters’14</a:t>
                  </a:r>
                </a:p>
              </p:txBody>
            </p:sp>
            <p:cxnSp>
              <p:nvCxnSpPr>
                <p:cNvPr id="96" name="Straight Connector 95"/>
                <p:cNvCxnSpPr/>
                <p:nvPr/>
              </p:nvCxnSpPr>
              <p:spPr>
                <a:xfrm>
                  <a:off x="5004048" y="2696726"/>
                  <a:ext cx="0" cy="660266"/>
                </a:xfrm>
                <a:prstGeom prst="line">
                  <a:avLst/>
                </a:prstGeom>
                <a:noFill/>
                <a:ln w="25400" cap="flat" cmpd="sng" algn="ctr">
                  <a:solidFill>
                    <a:srgbClr val="333399">
                      <a:lumMod val="60000"/>
                      <a:lumOff val="40000"/>
                    </a:srgbClr>
                  </a:solidFill>
                  <a:prstDash val="solid"/>
                </a:ln>
                <a:effectLst>
                  <a:outerShdw blurRad="40000" dist="20000" dir="5400000" rotWithShape="0">
                    <a:srgbClr val="000000">
                      <a:alpha val="38000"/>
                    </a:srgbClr>
                  </a:outerShdw>
                </a:effectLst>
              </p:spPr>
            </p:cxnSp>
            <p:cxnSp>
              <p:nvCxnSpPr>
                <p:cNvPr id="97" name="Straight Connector 96"/>
                <p:cNvCxnSpPr/>
                <p:nvPr/>
              </p:nvCxnSpPr>
              <p:spPr>
                <a:xfrm>
                  <a:off x="5652120" y="3666370"/>
                  <a:ext cx="0" cy="2138894"/>
                </a:xfrm>
                <a:prstGeom prst="line">
                  <a:avLst/>
                </a:prstGeom>
                <a:noFill/>
                <a:ln w="25400" cap="flat" cmpd="sng" algn="ctr">
                  <a:solidFill>
                    <a:srgbClr val="333399">
                      <a:lumMod val="60000"/>
                      <a:lumOff val="40000"/>
                    </a:srgbClr>
                  </a:solidFill>
                  <a:prstDash val="solid"/>
                </a:ln>
                <a:effectLst>
                  <a:outerShdw blurRad="40000" dist="20000" dir="5400000" rotWithShape="0">
                    <a:srgbClr val="000000">
                      <a:alpha val="38000"/>
                    </a:srgbClr>
                  </a:outerShdw>
                </a:effectLst>
              </p:spPr>
            </p:cxnSp>
          </p:grpSp>
          <p:sp>
            <p:nvSpPr>
              <p:cNvPr id="117" name="TextBox 116"/>
              <p:cNvSpPr txBox="1"/>
              <p:nvPr/>
            </p:nvSpPr>
            <p:spPr>
              <a:xfrm>
                <a:off x="3995936" y="2204864"/>
                <a:ext cx="2448272" cy="400110"/>
              </a:xfrm>
              <a:prstGeom prst="rect">
                <a:avLst/>
              </a:prstGeom>
              <a:noFill/>
            </p:spPr>
            <p:txBody>
              <a:bodyPr wrap="square" rtlCol="0">
                <a:spAutoFit/>
              </a:bodyPr>
              <a:lstStyle/>
              <a:p>
                <a:pPr>
                  <a:buSzPct val="80000"/>
                </a:pPr>
                <a:r>
                  <a:rPr lang="en-US" sz="2000" dirty="0"/>
                  <a:t>Pass-Seth-Telang’14</a:t>
                </a:r>
              </a:p>
            </p:txBody>
          </p:sp>
        </p:grpSp>
      </p:grpSp>
    </p:spTree>
    <p:extLst>
      <p:ext uri="{BB962C8B-B14F-4D97-AF65-F5344CB8AC3E}">
        <p14:creationId xmlns:p14="http://schemas.microsoft.com/office/powerpoint/2010/main" val="25608783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fade">
                                      <p:cBhvr>
                                        <p:cTn id="12" dur="5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fade">
                                      <p:cBhvr>
                                        <p:cTn id="22"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251520" y="188640"/>
            <a:ext cx="8712968" cy="714181"/>
          </a:xfrm>
        </p:spPr>
        <p:txBody>
          <a:bodyPr>
            <a:normAutofit/>
          </a:bodyPr>
          <a:lstStyle/>
          <a:p>
            <a:r>
              <a:rPr lang="en-US" sz="4000" b="1" dirty="0">
                <a:solidFill>
                  <a:schemeClr val="tx1"/>
                </a:solidFill>
                <a:latin typeface="+mj-lt"/>
                <a:ea typeface="Cambria Math" pitchFamily="18" charset="0"/>
                <a:cs typeface="Arial" panose="020B0604020202020204" pitchFamily="34" charset="0"/>
              </a:rPr>
              <a:t>Crypto and New Sources of Hardness</a:t>
            </a:r>
          </a:p>
        </p:txBody>
      </p:sp>
      <p:sp>
        <p:nvSpPr>
          <p:cNvPr id="3" name="TextBox 2"/>
          <p:cNvSpPr txBox="1"/>
          <p:nvPr/>
        </p:nvSpPr>
        <p:spPr>
          <a:xfrm>
            <a:off x="1115616" y="1726373"/>
            <a:ext cx="6300700" cy="523220"/>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Discrete Logarithms.</a:t>
            </a:r>
          </a:p>
        </p:txBody>
      </p:sp>
      <p:grpSp>
        <p:nvGrpSpPr>
          <p:cNvPr id="19" name="Group 18"/>
          <p:cNvGrpSpPr/>
          <p:nvPr/>
        </p:nvGrpSpPr>
        <p:grpSpPr>
          <a:xfrm>
            <a:off x="6984268" y="908720"/>
            <a:ext cx="1728192" cy="1584176"/>
            <a:chOff x="4788024" y="3573016"/>
            <a:chExt cx="1728192" cy="1584176"/>
          </a:xfrm>
        </p:grpSpPr>
        <p:sp>
          <p:nvSpPr>
            <p:cNvPr id="8" name="Oval 7"/>
            <p:cNvSpPr/>
            <p:nvPr/>
          </p:nvSpPr>
          <p:spPr>
            <a:xfrm>
              <a:off x="4788024" y="3645024"/>
              <a:ext cx="1656184" cy="15121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580112" y="357301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084168" y="372541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372200" y="422108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228184" y="472514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796136" y="501317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220072" y="501317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860032" y="472514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7880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076056" y="371703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5184068" y="4086887"/>
                  <a:ext cx="864096" cy="5564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panose="02040503050406030204" pitchFamily="18" charset="0"/>
                                <a:ea typeface="Cambria Math" panose="02040503050406030204" pitchFamily="18" charset="0"/>
                              </a:rPr>
                            </m:ctrlPr>
                          </m:sSubSupPr>
                          <m:e>
                            <m:r>
                              <a:rPr lang="en-US" sz="2800" i="1" smtClean="0">
                                <a:latin typeface="Cambria Math" panose="02040503050406030204" pitchFamily="18" charset="0"/>
                                <a:ea typeface="Cambria Math" panose="02040503050406030204" pitchFamily="18" charset="0"/>
                              </a:rPr>
                              <m:t>ℤ</m:t>
                            </m:r>
                          </m:e>
                          <m:sub>
                            <m:r>
                              <a:rPr lang="en-US" sz="2800" b="0" i="1" smtClean="0">
                                <a:latin typeface="Cambria Math" panose="02040503050406030204" pitchFamily="18" charset="0"/>
                                <a:ea typeface="Cambria Math" panose="02040503050406030204" pitchFamily="18" charset="0"/>
                              </a:rPr>
                              <m:t>𝑝</m:t>
                            </m:r>
                          </m:sub>
                          <m:sup>
                            <m:r>
                              <a:rPr lang="en-US" sz="2800" b="0" i="1" smtClean="0">
                                <a:latin typeface="Cambria Math" panose="02040503050406030204" pitchFamily="18" charset="0"/>
                                <a:ea typeface="Cambria Math" panose="02040503050406030204" pitchFamily="18" charset="0"/>
                              </a:rPr>
                              <m:t>∗</m:t>
                            </m:r>
                          </m:sup>
                        </m:sSubSup>
                      </m:oMath>
                    </m:oMathPara>
                  </a14:m>
                  <a:endParaRPr lang="en-US" sz="2800" dirty="0"/>
                </a:p>
              </p:txBody>
            </p:sp>
          </mc:Choice>
          <mc:Fallback xmlns="">
            <p:sp>
              <p:nvSpPr>
                <p:cNvPr id="28" name="TextBox 27"/>
                <p:cNvSpPr txBox="1">
                  <a:spLocks noRot="1" noChangeAspect="1" noMove="1" noResize="1" noEditPoints="1" noAdjustHandles="1" noChangeArrowheads="1" noChangeShapeType="1" noTextEdit="1"/>
                </p:cNvSpPr>
                <p:nvPr/>
              </p:nvSpPr>
              <p:spPr>
                <a:xfrm>
                  <a:off x="5184068" y="4086887"/>
                  <a:ext cx="864096" cy="556434"/>
                </a:xfrm>
                <a:prstGeom prst="rect">
                  <a:avLst/>
                </a:prstGeom>
                <a:blipFill>
                  <a:blip r:embed="rId5"/>
                  <a:stretch>
                    <a:fillRect/>
                  </a:stretch>
                </a:blipFill>
              </p:spPr>
              <p:txBody>
                <a:bodyPr/>
                <a:lstStyle/>
                <a:p>
                  <a:r>
                    <a:rPr lang="en-US">
                      <a:noFill/>
                    </a:rPr>
                    <a:t> </a:t>
                  </a:r>
                </a:p>
              </p:txBody>
            </p:sp>
          </mc:Fallback>
        </mc:AlternateContent>
      </p:grpSp>
      <p:sp>
        <p:nvSpPr>
          <p:cNvPr id="30" name="TextBox 29"/>
          <p:cNvSpPr txBox="1"/>
          <p:nvPr/>
        </p:nvSpPr>
        <p:spPr>
          <a:xfrm>
            <a:off x="7020272" y="2564904"/>
            <a:ext cx="2268252" cy="400110"/>
          </a:xfrm>
          <a:prstGeom prst="rect">
            <a:avLst/>
          </a:prstGeom>
          <a:noFill/>
        </p:spPr>
        <p:txBody>
          <a:bodyPr wrap="square" rtlCol="0">
            <a:spAutoFit/>
          </a:bodyPr>
          <a:lstStyle/>
          <a:p>
            <a:r>
              <a:rPr lang="en-US" sz="2000" dirty="0" err="1"/>
              <a:t>Diffie</a:t>
            </a:r>
            <a:r>
              <a:rPr lang="en-US" sz="2000" dirty="0"/>
              <a:t>-Hellman</a:t>
            </a:r>
          </a:p>
        </p:txBody>
      </p:sp>
      <p:cxnSp>
        <p:nvCxnSpPr>
          <p:cNvPr id="31" name="Straight Connector 30"/>
          <p:cNvCxnSpPr/>
          <p:nvPr/>
        </p:nvCxnSpPr>
        <p:spPr>
          <a:xfrm>
            <a:off x="0" y="3020229"/>
            <a:ext cx="914400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86460" y="3529122"/>
            <a:ext cx="4413620" cy="954107"/>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Elliptic Curves and Bilinear Maps.</a:t>
            </a:r>
          </a:p>
        </p:txBody>
      </p:sp>
      <p:sp>
        <p:nvSpPr>
          <p:cNvPr id="49" name="TextBox 48"/>
          <p:cNvSpPr txBox="1"/>
          <p:nvPr/>
        </p:nvSpPr>
        <p:spPr>
          <a:xfrm>
            <a:off x="6732240" y="4149080"/>
            <a:ext cx="2880320" cy="400110"/>
          </a:xfrm>
          <a:prstGeom prst="rect">
            <a:avLst/>
          </a:prstGeom>
          <a:noFill/>
        </p:spPr>
        <p:txBody>
          <a:bodyPr wrap="square" rtlCol="0">
            <a:spAutoFit/>
          </a:bodyPr>
          <a:lstStyle/>
          <a:p>
            <a:r>
              <a:rPr lang="en-US" sz="2000" dirty="0"/>
              <a:t>[</a:t>
            </a:r>
            <a:r>
              <a:rPr lang="en-US" sz="2000" dirty="0" err="1"/>
              <a:t>Joux</a:t>
            </a:r>
            <a:r>
              <a:rPr lang="en-US" sz="2000" dirty="0"/>
              <a:t>, </a:t>
            </a:r>
            <a:r>
              <a:rPr lang="en-US" sz="2000" dirty="0" err="1"/>
              <a:t>Boneh</a:t>
            </a:r>
            <a:r>
              <a:rPr lang="en-US" sz="2000" dirty="0"/>
              <a:t>-Franklin]</a:t>
            </a:r>
          </a:p>
        </p:txBody>
      </p:sp>
      <p:pic>
        <p:nvPicPr>
          <p:cNvPr id="50" name="Picture 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4592" y="3141320"/>
            <a:ext cx="959816" cy="962163"/>
          </a:xfrm>
          <a:prstGeom prst="rect">
            <a:avLst/>
          </a:prstGeom>
        </p:spPr>
      </p:pic>
      <p:cxnSp>
        <p:nvCxnSpPr>
          <p:cNvPr id="51" name="Straight Connector 50"/>
          <p:cNvCxnSpPr/>
          <p:nvPr/>
        </p:nvCxnSpPr>
        <p:spPr>
          <a:xfrm>
            <a:off x="-36512" y="4581128"/>
            <a:ext cx="914400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86460" y="5426060"/>
            <a:ext cx="4413620" cy="523220"/>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Integer Lattices.</a:t>
            </a:r>
          </a:p>
        </p:txBody>
      </p:sp>
      <p:sp>
        <p:nvSpPr>
          <p:cNvPr id="40" name="TextBox 39">
            <a:extLst>
              <a:ext uri="{FF2B5EF4-FFF2-40B4-BE49-F238E27FC236}">
                <a16:creationId xmlns:a16="http://schemas.microsoft.com/office/drawing/2014/main" id="{C746B80C-93D1-6C4E-AA1B-FDD4AE92A861}"/>
              </a:ext>
            </a:extLst>
          </p:cNvPr>
          <p:cNvSpPr txBox="1"/>
          <p:nvPr/>
        </p:nvSpPr>
        <p:spPr>
          <a:xfrm>
            <a:off x="1099028" y="2236805"/>
            <a:ext cx="6300700" cy="523220"/>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Hardness of Factoring.</a:t>
            </a:r>
          </a:p>
        </p:txBody>
      </p:sp>
      <p:sp>
        <p:nvSpPr>
          <p:cNvPr id="41" name="TextBox 40">
            <a:extLst>
              <a:ext uri="{FF2B5EF4-FFF2-40B4-BE49-F238E27FC236}">
                <a16:creationId xmlns:a16="http://schemas.microsoft.com/office/drawing/2014/main" id="{1745AF5B-3B68-BA42-9BE7-F7A8A8CE6B4A}"/>
              </a:ext>
            </a:extLst>
          </p:cNvPr>
          <p:cNvSpPr txBox="1"/>
          <p:nvPr/>
        </p:nvSpPr>
        <p:spPr>
          <a:xfrm>
            <a:off x="-4074" y="1239143"/>
            <a:ext cx="5584186" cy="461665"/>
          </a:xfrm>
          <a:prstGeom prst="rect">
            <a:avLst/>
          </a:prstGeom>
          <a:noFill/>
        </p:spPr>
        <p:txBody>
          <a:bodyPr wrap="square" rtlCol="0">
            <a:spAutoFit/>
          </a:bodyPr>
          <a:lstStyle/>
          <a:p>
            <a:pPr algn="ctr"/>
            <a:r>
              <a:rPr lang="en-US" sz="2400" b="1" dirty="0">
                <a:solidFill>
                  <a:srgbClr val="0000FF"/>
                </a:solidFill>
                <a:cs typeface="Courier New" panose="02070309020205020404" pitchFamily="49" charset="0"/>
              </a:rPr>
              <a:t>PUBLIC KEY ENCRYPTION</a:t>
            </a:r>
          </a:p>
        </p:txBody>
      </p:sp>
      <p:sp>
        <p:nvSpPr>
          <p:cNvPr id="42" name="TextBox 41">
            <a:extLst>
              <a:ext uri="{FF2B5EF4-FFF2-40B4-BE49-F238E27FC236}">
                <a16:creationId xmlns:a16="http://schemas.microsoft.com/office/drawing/2014/main" id="{EA57DA06-F67E-BB40-9CD3-F48FD8897816}"/>
              </a:ext>
            </a:extLst>
          </p:cNvPr>
          <p:cNvSpPr txBox="1"/>
          <p:nvPr/>
        </p:nvSpPr>
        <p:spPr>
          <a:xfrm>
            <a:off x="827584" y="3068960"/>
            <a:ext cx="4463534" cy="461665"/>
          </a:xfrm>
          <a:prstGeom prst="rect">
            <a:avLst/>
          </a:prstGeom>
          <a:noFill/>
        </p:spPr>
        <p:txBody>
          <a:bodyPr wrap="square" rtlCol="0">
            <a:spAutoFit/>
          </a:bodyPr>
          <a:lstStyle/>
          <a:p>
            <a:pPr algn="ctr"/>
            <a:r>
              <a:rPr lang="en-US" sz="2400" b="1" dirty="0">
                <a:solidFill>
                  <a:srgbClr val="0000FF"/>
                </a:solidFill>
                <a:cs typeface="Courier New" panose="02070309020205020404" pitchFamily="49" charset="0"/>
              </a:rPr>
              <a:t>IDENTITY-BASED ENCRYPTION</a:t>
            </a:r>
          </a:p>
        </p:txBody>
      </p:sp>
      <p:sp>
        <p:nvSpPr>
          <p:cNvPr id="43" name="TextBox 42">
            <a:extLst>
              <a:ext uri="{FF2B5EF4-FFF2-40B4-BE49-F238E27FC236}">
                <a16:creationId xmlns:a16="http://schemas.microsoft.com/office/drawing/2014/main" id="{54BEA39D-05B6-154E-8618-5C0516EED87E}"/>
              </a:ext>
            </a:extLst>
          </p:cNvPr>
          <p:cNvSpPr txBox="1"/>
          <p:nvPr/>
        </p:nvSpPr>
        <p:spPr>
          <a:xfrm>
            <a:off x="827584" y="4981426"/>
            <a:ext cx="5299262" cy="461665"/>
          </a:xfrm>
          <a:prstGeom prst="rect">
            <a:avLst/>
          </a:prstGeom>
          <a:noFill/>
        </p:spPr>
        <p:txBody>
          <a:bodyPr wrap="square" rtlCol="0">
            <a:spAutoFit/>
          </a:bodyPr>
          <a:lstStyle/>
          <a:p>
            <a:pPr algn="ctr"/>
            <a:r>
              <a:rPr lang="en-US" sz="2400" b="1" dirty="0">
                <a:solidFill>
                  <a:srgbClr val="0000FF"/>
                </a:solidFill>
                <a:cs typeface="Courier New" panose="02070309020205020404" pitchFamily="49" charset="0"/>
              </a:rPr>
              <a:t>FULLY HOMOMORPHIC ENCRYPTION</a:t>
            </a:r>
          </a:p>
        </p:txBody>
      </p:sp>
      <p:pic>
        <p:nvPicPr>
          <p:cNvPr id="9" name="Picture 8">
            <a:extLst>
              <a:ext uri="{FF2B5EF4-FFF2-40B4-BE49-F238E27FC236}">
                <a16:creationId xmlns:a16="http://schemas.microsoft.com/office/drawing/2014/main" id="{FDEEC441-559A-394D-AB39-E88696BA29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80760" y="4685986"/>
            <a:ext cx="967479" cy="851215"/>
          </a:xfrm>
          <a:prstGeom prst="rect">
            <a:avLst/>
          </a:prstGeom>
        </p:spPr>
      </p:pic>
      <p:sp>
        <p:nvSpPr>
          <p:cNvPr id="46" name="TextBox 45">
            <a:extLst>
              <a:ext uri="{FF2B5EF4-FFF2-40B4-BE49-F238E27FC236}">
                <a16:creationId xmlns:a16="http://schemas.microsoft.com/office/drawing/2014/main" id="{22D925A5-DAB4-4747-97A6-7C7347E42606}"/>
              </a:ext>
            </a:extLst>
          </p:cNvPr>
          <p:cNvSpPr txBox="1"/>
          <p:nvPr/>
        </p:nvSpPr>
        <p:spPr>
          <a:xfrm>
            <a:off x="6732240" y="5621178"/>
            <a:ext cx="2880320" cy="400110"/>
          </a:xfrm>
          <a:prstGeom prst="rect">
            <a:avLst/>
          </a:prstGeom>
          <a:noFill/>
        </p:spPr>
        <p:txBody>
          <a:bodyPr wrap="square" rtlCol="0">
            <a:spAutoFit/>
          </a:bodyPr>
          <a:lstStyle/>
          <a:p>
            <a:r>
              <a:rPr lang="en-US" sz="2000" dirty="0"/>
              <a:t>[Gentry, Brakerski-V]</a:t>
            </a:r>
          </a:p>
        </p:txBody>
      </p:sp>
      <p:cxnSp>
        <p:nvCxnSpPr>
          <p:cNvPr id="47" name="Straight Connector 46">
            <a:extLst>
              <a:ext uri="{FF2B5EF4-FFF2-40B4-BE49-F238E27FC236}">
                <a16:creationId xmlns:a16="http://schemas.microsoft.com/office/drawing/2014/main" id="{41B9DFD9-70EC-AC4B-BA1F-D5E841FE99FF}"/>
              </a:ext>
            </a:extLst>
          </p:cNvPr>
          <p:cNvCxnSpPr/>
          <p:nvPr/>
        </p:nvCxnSpPr>
        <p:spPr>
          <a:xfrm>
            <a:off x="-36512" y="6021288"/>
            <a:ext cx="914400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26DB39A-B3FE-A24A-941B-BA4EC5CFE00F}"/>
              </a:ext>
            </a:extLst>
          </p:cNvPr>
          <p:cNvSpPr txBox="1"/>
          <p:nvPr/>
        </p:nvSpPr>
        <p:spPr>
          <a:xfrm>
            <a:off x="971600" y="6165304"/>
            <a:ext cx="5299262" cy="461665"/>
          </a:xfrm>
          <a:prstGeom prst="rect">
            <a:avLst/>
          </a:prstGeom>
          <a:noFill/>
        </p:spPr>
        <p:txBody>
          <a:bodyPr wrap="square" rtlCol="0">
            <a:spAutoFit/>
          </a:bodyPr>
          <a:lstStyle/>
          <a:p>
            <a:pPr algn="ctr"/>
            <a:r>
              <a:rPr lang="en-US" sz="2400" b="1" dirty="0">
                <a:solidFill>
                  <a:srgbClr val="0000FF"/>
                </a:solidFill>
                <a:cs typeface="Courier New" panose="02070309020205020404" pitchFamily="49" charset="0"/>
              </a:rPr>
              <a:t>INDISTINGUISHABILITY OBFUSCATION</a:t>
            </a:r>
          </a:p>
        </p:txBody>
      </p:sp>
      <p:sp>
        <p:nvSpPr>
          <p:cNvPr id="61" name="Rectangle 23">
            <a:extLst>
              <a:ext uri="{FF2B5EF4-FFF2-40B4-BE49-F238E27FC236}">
                <a16:creationId xmlns:a16="http://schemas.microsoft.com/office/drawing/2014/main" id="{99CECC67-8B3B-1B41-9150-EFF3D746AA52}"/>
              </a:ext>
            </a:extLst>
          </p:cNvPr>
          <p:cNvSpPr>
            <a:spLocks noChangeArrowheads="1"/>
          </p:cNvSpPr>
          <p:nvPr/>
        </p:nvSpPr>
        <p:spPr bwMode="auto">
          <a:xfrm>
            <a:off x="7556279" y="6194921"/>
            <a:ext cx="544113" cy="461665"/>
          </a:xfrm>
          <a:prstGeom prst="rect">
            <a:avLst/>
          </a:prstGeom>
          <a:solidFill>
            <a:schemeClr val="bg1"/>
          </a:solidFill>
          <a:ln>
            <a:noFill/>
          </a:ln>
          <a:effectLst/>
        </p:spPr>
        <p:txBody>
          <a:bodyPr anchor="ctr"/>
          <a:lstStyle/>
          <a:p>
            <a:pPr algn="ctr"/>
            <a:r>
              <a:rPr lang="en-US" sz="7000"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3064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500"/>
                                        <p:tgtEl>
                                          <p:spTgt spid="49"/>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2" presetClass="entr" presetSubtype="8"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additive="base">
                                        <p:cTn id="37" dur="500" fill="hold"/>
                                        <p:tgtEl>
                                          <p:spTgt spid="47"/>
                                        </p:tgtEl>
                                        <p:attrNameLst>
                                          <p:attrName>ppt_x</p:attrName>
                                        </p:attrNameLst>
                                      </p:cBhvr>
                                      <p:tavLst>
                                        <p:tav tm="0">
                                          <p:val>
                                            <p:strVal val="0-#ppt_w/2"/>
                                          </p:val>
                                        </p:tav>
                                        <p:tav tm="100000">
                                          <p:val>
                                            <p:strVal val="#ppt_x"/>
                                          </p:val>
                                        </p:tav>
                                      </p:tavLst>
                                    </p:anim>
                                    <p:anim calcmode="lin" valueType="num">
                                      <p:cBhvr additive="base">
                                        <p:cTn id="38" dur="500" fill="hold"/>
                                        <p:tgtEl>
                                          <p:spTgt spid="47"/>
                                        </p:tgtEl>
                                        <p:attrNameLst>
                                          <p:attrName>ppt_y</p:attrName>
                                        </p:attrNameLst>
                                      </p:cBhvr>
                                      <p:tavLst>
                                        <p:tav tm="0">
                                          <p:val>
                                            <p:strVal val="#ppt_y"/>
                                          </p:val>
                                        </p:tav>
                                        <p:tav tm="100000">
                                          <p:val>
                                            <p:strVal val="#ppt_y"/>
                                          </p:val>
                                        </p:tav>
                                      </p:tavLst>
                                    </p:anim>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0"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9" grpId="0"/>
      <p:bldP spid="52" grpId="0"/>
      <p:bldP spid="42" grpId="0"/>
      <p:bldP spid="43" grpId="0"/>
      <p:bldP spid="46" grpId="1"/>
      <p:bldP spid="48" grpId="0"/>
      <p:bldP spid="6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251520" y="-27384"/>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Constructing Program Obfuscators</a:t>
            </a:r>
          </a:p>
        </p:txBody>
      </p:sp>
      <p:grpSp>
        <p:nvGrpSpPr>
          <p:cNvPr id="20" name="Group 19"/>
          <p:cNvGrpSpPr/>
          <p:nvPr/>
        </p:nvGrpSpPr>
        <p:grpSpPr>
          <a:xfrm>
            <a:off x="-108520" y="2174642"/>
            <a:ext cx="9092487" cy="4710742"/>
            <a:chOff x="-108520" y="2174642"/>
            <a:chExt cx="9092487" cy="4710742"/>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20" y="3218081"/>
              <a:ext cx="9092487" cy="366730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6106" y="2174642"/>
              <a:ext cx="807902" cy="1470382"/>
            </a:xfrm>
            <a:prstGeom prst="rect">
              <a:avLst/>
            </a:prstGeom>
          </p:spPr>
        </p:pic>
      </p:gr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33088" y="4741416"/>
            <a:ext cx="723461" cy="994759"/>
          </a:xfrm>
          <a:prstGeom prst="rect">
            <a:avLst/>
          </a:prstGeom>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57606" y="4481006"/>
            <a:ext cx="587698" cy="587698"/>
          </a:xfrm>
          <a:prstGeom prst="rect">
            <a:avLst/>
          </a:prstGeom>
        </p:spPr>
      </p:pic>
      <p:pic>
        <p:nvPicPr>
          <p:cNvPr id="19" name="Picture 18"/>
          <p:cNvPicPr>
            <a:picLocks noChangeAspect="1"/>
          </p:cNvPicPr>
          <p:nvPr/>
        </p:nvPicPr>
        <p:blipFill rotWithShape="1">
          <a:blip r:embed="rId7" cstate="print">
            <a:extLst>
              <a:ext uri="{28A0092B-C50C-407E-A947-70E740481C1C}">
                <a14:useLocalDpi xmlns:a14="http://schemas.microsoft.com/office/drawing/2010/main" val="0"/>
              </a:ext>
            </a:extLst>
          </a:blip>
          <a:srcRect l="18866" t="11056" r="33752" b="21386"/>
          <a:stretch/>
        </p:blipFill>
        <p:spPr>
          <a:xfrm rot="19554944">
            <a:off x="322723" y="5302496"/>
            <a:ext cx="711726" cy="986245"/>
          </a:xfrm>
          <a:prstGeom prst="rect">
            <a:avLst/>
          </a:prstGeom>
        </p:spPr>
      </p:pic>
      <p:sp>
        <p:nvSpPr>
          <p:cNvPr id="22" name="TextBox 21"/>
          <p:cNvSpPr txBox="1"/>
          <p:nvPr/>
        </p:nvSpPr>
        <p:spPr>
          <a:xfrm rot="19528408">
            <a:off x="281830" y="4700741"/>
            <a:ext cx="1141435" cy="461665"/>
          </a:xfrm>
          <a:prstGeom prst="rect">
            <a:avLst/>
          </a:prstGeom>
          <a:noFill/>
        </p:spPr>
        <p:txBody>
          <a:bodyPr wrap="square" rtlCol="0">
            <a:spAutoFit/>
          </a:bodyPr>
          <a:lstStyle/>
          <a:p>
            <a:r>
              <a:rPr lang="en-US" sz="2400" b="1" dirty="0">
                <a:solidFill>
                  <a:srgbClr val="FF0000"/>
                </a:solidFill>
              </a:rPr>
              <a:t>Break,</a:t>
            </a:r>
          </a:p>
        </p:txBody>
      </p:sp>
      <p:sp>
        <p:nvSpPr>
          <p:cNvPr id="23" name="Rectangle 23"/>
          <p:cNvSpPr>
            <a:spLocks noChangeArrowheads="1"/>
          </p:cNvSpPr>
          <p:nvPr/>
        </p:nvSpPr>
        <p:spPr bwMode="auto">
          <a:xfrm>
            <a:off x="1683773" y="5725145"/>
            <a:ext cx="5624531" cy="1144333"/>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400" b="1" dirty="0">
                <a:solidFill>
                  <a:schemeClr val="bg1"/>
                </a:solidFill>
                <a:latin typeface="Courier New" panose="02070309020205020404" pitchFamily="49" charset="0"/>
                <a:cs typeface="Courier New" panose="02070309020205020404" pitchFamily="49" charset="0"/>
              </a:rPr>
              <a:t>OBFUSCATION</a:t>
            </a:r>
          </a:p>
        </p:txBody>
      </p:sp>
      <p:sp>
        <p:nvSpPr>
          <p:cNvPr id="24" name="TextBox 23"/>
          <p:cNvSpPr txBox="1"/>
          <p:nvPr/>
        </p:nvSpPr>
        <p:spPr>
          <a:xfrm rot="19528408">
            <a:off x="-226617" y="3209984"/>
            <a:ext cx="4451057" cy="830997"/>
          </a:xfrm>
          <a:prstGeom prst="rect">
            <a:avLst/>
          </a:prstGeom>
          <a:noFill/>
        </p:spPr>
        <p:txBody>
          <a:bodyPr wrap="square" rtlCol="0">
            <a:spAutoFit/>
          </a:bodyPr>
          <a:lstStyle/>
          <a:p>
            <a:r>
              <a:rPr lang="en-US" sz="2400" dirty="0"/>
              <a:t>[Garg-Gentry-</a:t>
            </a:r>
            <a:r>
              <a:rPr lang="en-US" sz="2400" dirty="0" err="1"/>
              <a:t>Halevi</a:t>
            </a:r>
            <a:r>
              <a:rPr lang="en-US" sz="2400" dirty="0"/>
              <a:t>-</a:t>
            </a:r>
            <a:br>
              <a:rPr lang="en-US" sz="2400" dirty="0"/>
            </a:br>
            <a:r>
              <a:rPr lang="en-US" sz="2400" dirty="0"/>
              <a:t>Raykova-Sahai-Waters’13]</a:t>
            </a:r>
          </a:p>
        </p:txBody>
      </p:sp>
      <p:sp>
        <p:nvSpPr>
          <p:cNvPr id="26" name="TextBox 25"/>
          <p:cNvSpPr txBox="1"/>
          <p:nvPr/>
        </p:nvSpPr>
        <p:spPr>
          <a:xfrm rot="19528408">
            <a:off x="998635" y="4228758"/>
            <a:ext cx="944762" cy="461665"/>
          </a:xfrm>
          <a:prstGeom prst="rect">
            <a:avLst/>
          </a:prstGeom>
          <a:noFill/>
        </p:spPr>
        <p:txBody>
          <a:bodyPr wrap="square" rtlCol="0">
            <a:spAutoFit/>
          </a:bodyPr>
          <a:lstStyle/>
          <a:p>
            <a:r>
              <a:rPr lang="en-US" sz="2400" b="1" dirty="0">
                <a:solidFill>
                  <a:srgbClr val="0000FF"/>
                </a:solidFill>
              </a:rPr>
              <a:t>Fix,</a:t>
            </a:r>
          </a:p>
        </p:txBody>
      </p:sp>
      <p:sp>
        <p:nvSpPr>
          <p:cNvPr id="30" name="TextBox 29"/>
          <p:cNvSpPr txBox="1"/>
          <p:nvPr/>
        </p:nvSpPr>
        <p:spPr>
          <a:xfrm rot="19528408">
            <a:off x="1452896" y="3830505"/>
            <a:ext cx="1141435" cy="461665"/>
          </a:xfrm>
          <a:prstGeom prst="rect">
            <a:avLst/>
          </a:prstGeom>
          <a:noFill/>
        </p:spPr>
        <p:txBody>
          <a:bodyPr wrap="square" rtlCol="0">
            <a:spAutoFit/>
          </a:bodyPr>
          <a:lstStyle/>
          <a:p>
            <a:r>
              <a:rPr lang="en-US" sz="2400" b="1" dirty="0">
                <a:solidFill>
                  <a:srgbClr val="FF0000"/>
                </a:solidFill>
              </a:rPr>
              <a:t>Break,</a:t>
            </a:r>
          </a:p>
        </p:txBody>
      </p:sp>
      <p:sp>
        <p:nvSpPr>
          <p:cNvPr id="31" name="TextBox 30"/>
          <p:cNvSpPr txBox="1"/>
          <p:nvPr/>
        </p:nvSpPr>
        <p:spPr>
          <a:xfrm rot="19528408">
            <a:off x="2169701" y="3358522"/>
            <a:ext cx="944762" cy="461665"/>
          </a:xfrm>
          <a:prstGeom prst="rect">
            <a:avLst/>
          </a:prstGeom>
          <a:noFill/>
        </p:spPr>
        <p:txBody>
          <a:bodyPr wrap="square" rtlCol="0">
            <a:spAutoFit/>
          </a:bodyPr>
          <a:lstStyle/>
          <a:p>
            <a:r>
              <a:rPr lang="en-US" sz="2400" b="1" dirty="0">
                <a:solidFill>
                  <a:srgbClr val="0000FF"/>
                </a:solidFill>
              </a:rPr>
              <a:t>Fix,</a:t>
            </a:r>
          </a:p>
        </p:txBody>
      </p:sp>
      <p:sp>
        <p:nvSpPr>
          <p:cNvPr id="32" name="TextBox 31"/>
          <p:cNvSpPr txBox="1"/>
          <p:nvPr/>
        </p:nvSpPr>
        <p:spPr>
          <a:xfrm rot="19528408">
            <a:off x="2584444" y="2872596"/>
            <a:ext cx="1483298" cy="461665"/>
          </a:xfrm>
          <a:prstGeom prst="rect">
            <a:avLst/>
          </a:prstGeom>
          <a:noFill/>
        </p:spPr>
        <p:txBody>
          <a:bodyPr wrap="square" rtlCol="0">
            <a:spAutoFit/>
          </a:bodyPr>
          <a:lstStyle/>
          <a:p>
            <a:r>
              <a:rPr lang="en-US" sz="2400" b="1" dirty="0">
                <a:solidFill>
                  <a:srgbClr val="0000FF"/>
                </a:solidFill>
              </a:rPr>
              <a:t>…</a:t>
            </a:r>
          </a:p>
        </p:txBody>
      </p:sp>
      <p:sp>
        <p:nvSpPr>
          <p:cNvPr id="17" name="TextBox 16">
            <a:extLst>
              <a:ext uri="{FF2B5EF4-FFF2-40B4-BE49-F238E27FC236}">
                <a16:creationId xmlns:a16="http://schemas.microsoft.com/office/drawing/2014/main" id="{66C94208-99D2-2A4D-B763-E2B019D624CC}"/>
              </a:ext>
            </a:extLst>
          </p:cNvPr>
          <p:cNvSpPr txBox="1"/>
          <p:nvPr/>
        </p:nvSpPr>
        <p:spPr>
          <a:xfrm>
            <a:off x="409768" y="764704"/>
            <a:ext cx="8554719" cy="1384995"/>
          </a:xfrm>
          <a:prstGeom prst="rect">
            <a:avLst/>
          </a:prstGeom>
          <a:noFill/>
        </p:spPr>
        <p:txBody>
          <a:bodyPr wrap="square" rtlCol="0">
            <a:spAutoFit/>
          </a:bodyPr>
          <a:lstStyle/>
          <a:p>
            <a:r>
              <a:rPr lang="en-US" sz="2800" b="1" dirty="0"/>
              <a:t>UPSHOT:</a:t>
            </a:r>
            <a:r>
              <a:rPr lang="en-US" sz="2800" dirty="0"/>
              <a:t> We now have candidate constructions secure against all known attacks + generalizations, but no absolute proofs of security.   </a:t>
            </a:r>
          </a:p>
        </p:txBody>
      </p:sp>
    </p:spTree>
    <p:extLst>
      <p:ext uri="{BB962C8B-B14F-4D97-AF65-F5344CB8AC3E}">
        <p14:creationId xmlns:p14="http://schemas.microsoft.com/office/powerpoint/2010/main" val="409773557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4"/>
                                        </p:tgtEl>
                                      </p:cBhvr>
                                    </p:animEffect>
                                    <p:set>
                                      <p:cBhvr>
                                        <p:cTn id="15" dur="1" fill="hold">
                                          <p:stCondLst>
                                            <p:cond delay="499"/>
                                          </p:stCondLst>
                                        </p:cTn>
                                        <p:tgtEl>
                                          <p:spTgt spid="24"/>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500"/>
                            </p:stCondLst>
                            <p:childTnLst>
                              <p:par>
                                <p:cTn id="29" presetID="10" presetClass="entr" presetSubtype="0" fill="hold" grpId="0" nodeType="afterEffect">
                                  <p:stCondLst>
                                    <p:cond delay="5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nodeType="withEffect">
                                  <p:stCondLst>
                                    <p:cond delay="50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par>
                          <p:cTn id="35" fill="hold">
                            <p:stCondLst>
                              <p:cond delay="1500"/>
                            </p:stCondLst>
                            <p:childTnLst>
                              <p:par>
                                <p:cTn id="36" presetID="10" presetClass="entr" presetSubtype="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4" grpId="1"/>
      <p:bldP spid="26" grpId="0"/>
      <p:bldP spid="30" grpId="0"/>
      <p:bldP spid="31" grpId="0"/>
      <p:bldP spid="32" grpId="0"/>
      <p:bldP spid="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251520" y="410563"/>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Constructing Program Obfuscators</a:t>
            </a:r>
          </a:p>
        </p:txBody>
      </p:sp>
      <p:grpSp>
        <p:nvGrpSpPr>
          <p:cNvPr id="20" name="Group 19"/>
          <p:cNvGrpSpPr/>
          <p:nvPr/>
        </p:nvGrpSpPr>
        <p:grpSpPr>
          <a:xfrm>
            <a:off x="-3132856" y="1886610"/>
            <a:ext cx="9092487" cy="4998774"/>
            <a:chOff x="-3132856" y="1886610"/>
            <a:chExt cx="9092487" cy="4998774"/>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2856" y="3218081"/>
              <a:ext cx="9092487" cy="366730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1770" y="1886610"/>
              <a:ext cx="807902" cy="1470382"/>
            </a:xfrm>
            <a:prstGeom prst="rect">
              <a:avLst/>
            </a:prstGeom>
          </p:spPr>
        </p:pic>
      </p:grpSp>
      <p:sp>
        <p:nvSpPr>
          <p:cNvPr id="23" name="Rectangle 23"/>
          <p:cNvSpPr>
            <a:spLocks noChangeArrowheads="1"/>
          </p:cNvSpPr>
          <p:nvPr/>
        </p:nvSpPr>
        <p:spPr bwMode="auto">
          <a:xfrm>
            <a:off x="-1548680" y="4581128"/>
            <a:ext cx="5624531" cy="1144333"/>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r>
              <a:rPr lang="en-US" sz="2000" b="1" dirty="0">
                <a:solidFill>
                  <a:schemeClr val="bg1"/>
                </a:solidFill>
                <a:latin typeface="Courier New" panose="02070309020205020404" pitchFamily="49" charset="0"/>
                <a:cs typeface="Courier New" panose="02070309020205020404" pitchFamily="49" charset="0"/>
              </a:rPr>
            </a:br>
            <a:r>
              <a:rPr lang="en-US" sz="2000" b="1" dirty="0">
                <a:solidFill>
                  <a:schemeClr val="bg1"/>
                </a:solidFill>
                <a:latin typeface="Courier New" panose="02070309020205020404" pitchFamily="49" charset="0"/>
                <a:cs typeface="Courier New" panose="02070309020205020404" pitchFamily="49" charset="0"/>
              </a:rPr>
              <a:t>OBFUSCATION</a:t>
            </a: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576" y="4254264"/>
            <a:ext cx="6264696" cy="2631120"/>
          </a:xfrm>
          <a:prstGeom prst="rect">
            <a:avLst/>
          </a:prstGeom>
        </p:spPr>
      </p:pic>
      <p:grpSp>
        <p:nvGrpSpPr>
          <p:cNvPr id="18" name="Group 17"/>
          <p:cNvGrpSpPr/>
          <p:nvPr/>
        </p:nvGrpSpPr>
        <p:grpSpPr>
          <a:xfrm>
            <a:off x="1331641" y="2338759"/>
            <a:ext cx="2556283" cy="1954336"/>
            <a:chOff x="3214594" y="2447131"/>
            <a:chExt cx="2365536" cy="1772742"/>
          </a:xfrm>
        </p:grpSpPr>
        <p:pic>
          <p:nvPicPr>
            <p:cNvPr id="25" name="Picture 24"/>
            <p:cNvPicPr>
              <a:picLocks noChangeAspect="1"/>
            </p:cNvPicPr>
            <p:nvPr/>
          </p:nvPicPr>
          <p:blipFill rotWithShape="1">
            <a:blip r:embed="rId6">
              <a:extLst>
                <a:ext uri="{28A0092B-C50C-407E-A947-70E740481C1C}">
                  <a14:useLocalDpi xmlns:a14="http://schemas.microsoft.com/office/drawing/2010/main" val="0"/>
                </a:ext>
              </a:extLst>
            </a:blip>
            <a:srcRect l="21482" t="45519" r="13333" b="11471"/>
            <a:stretch/>
          </p:blipFill>
          <p:spPr>
            <a:xfrm flipH="1">
              <a:off x="3807875" y="3446778"/>
              <a:ext cx="1008112" cy="773095"/>
            </a:xfrm>
            <a:prstGeom prst="rect">
              <a:avLst/>
            </a:prstGeom>
          </p:spPr>
        </p:pic>
        <p:cxnSp>
          <p:nvCxnSpPr>
            <p:cNvPr id="27" name="Straight Connector 26"/>
            <p:cNvCxnSpPr>
              <a:endCxn id="17" idx="0"/>
            </p:cNvCxnSpPr>
            <p:nvPr/>
          </p:nvCxnSpPr>
          <p:spPr>
            <a:xfrm>
              <a:off x="3214594" y="2447131"/>
              <a:ext cx="2365536" cy="173751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47935" y="3140968"/>
              <a:ext cx="0" cy="3810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Rectangle 23"/>
          <p:cNvSpPr>
            <a:spLocks noChangeArrowheads="1"/>
          </p:cNvSpPr>
          <p:nvPr/>
        </p:nvSpPr>
        <p:spPr bwMode="auto">
          <a:xfrm>
            <a:off x="1403648" y="6123018"/>
            <a:ext cx="4896544" cy="690358"/>
          </a:xfrm>
          <a:prstGeom prst="rect">
            <a:avLst/>
          </a:prstGeom>
          <a:solidFill>
            <a:schemeClr val="bg1"/>
          </a:solidFill>
          <a:ln>
            <a:noFill/>
          </a:ln>
          <a:effectLst/>
        </p:spPr>
        <p:txBody>
          <a:bodyPr anchor="ctr"/>
          <a:lstStyle/>
          <a:p>
            <a:pPr algn="ctr"/>
            <a:r>
              <a:rPr lang="en-US" sz="2400" b="1" dirty="0">
                <a:solidFill>
                  <a:srgbClr val="0000FF"/>
                </a:solidFill>
                <a:latin typeface="Courier New" panose="02070309020205020404" pitchFamily="49" charset="0"/>
                <a:cs typeface="Courier New" panose="02070309020205020404" pitchFamily="49" charset="0"/>
              </a:rPr>
              <a:t>TOKEN-BASED OBF.</a:t>
            </a:r>
            <a:br>
              <a:rPr lang="en-US" sz="2400" b="1" dirty="0">
                <a:solidFill>
                  <a:srgbClr val="0000FF"/>
                </a:solidFill>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[Goldwasser-Kalai-Popa-</a:t>
            </a:r>
            <a:r>
              <a:rPr lang="en-US" sz="2000" b="1" dirty="0">
                <a:solidFill>
                  <a:srgbClr val="FF0000"/>
                </a:solidFill>
                <a:latin typeface="Courier New" panose="02070309020205020404" pitchFamily="49" charset="0"/>
                <a:cs typeface="Courier New" panose="02070309020205020404" pitchFamily="49" charset="0"/>
              </a:rPr>
              <a:t>V</a:t>
            </a:r>
            <a:r>
              <a:rPr lang="en-US" sz="1600" b="1" dirty="0">
                <a:latin typeface="Courier New" panose="02070309020205020404" pitchFamily="49" charset="0"/>
                <a:cs typeface="Courier New" panose="02070309020205020404" pitchFamily="49" charset="0"/>
              </a:rPr>
              <a:t>-Zeldovich’13]</a:t>
            </a:r>
          </a:p>
        </p:txBody>
      </p:sp>
      <p:sp>
        <p:nvSpPr>
          <p:cNvPr id="37" name="Rectangle 23"/>
          <p:cNvSpPr>
            <a:spLocks noChangeArrowheads="1"/>
          </p:cNvSpPr>
          <p:nvPr/>
        </p:nvSpPr>
        <p:spPr bwMode="auto">
          <a:xfrm rot="2243514">
            <a:off x="1458945" y="2041971"/>
            <a:ext cx="2992669" cy="1194848"/>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000" b="1" dirty="0">
                <a:solidFill>
                  <a:srgbClr val="0000FF"/>
                </a:solidFill>
                <a:latin typeface="Courier New" panose="02070309020205020404" pitchFamily="49" charset="0"/>
                <a:cs typeface="Courier New" panose="02070309020205020404" pitchFamily="49" charset="0"/>
              </a:rPr>
              <a:t>THEOREM </a:t>
            </a:r>
            <a:r>
              <a:rPr lang="en-US" sz="2000" dirty="0">
                <a:solidFill>
                  <a:srgbClr val="0000FF"/>
                </a:solidFill>
                <a:cs typeface="Courier New" panose="02070309020205020404" pitchFamily="49" charset="0"/>
              </a:rPr>
              <a:t>[BITANSKY-</a:t>
            </a:r>
            <a:r>
              <a:rPr lang="en-US" sz="2000" dirty="0">
                <a:solidFill>
                  <a:srgbClr val="FF0000"/>
                </a:solidFill>
                <a:cs typeface="Courier New" panose="02070309020205020404" pitchFamily="49" charset="0"/>
              </a:rPr>
              <a:t>V</a:t>
            </a:r>
            <a:r>
              <a:rPr lang="en-US" sz="2000" dirty="0">
                <a:solidFill>
                  <a:srgbClr val="0000FF"/>
                </a:solidFill>
                <a:cs typeface="Courier New" panose="02070309020205020404" pitchFamily="49" charset="0"/>
              </a:rPr>
              <a:t>’15, ANANTH-JAIN’15]</a:t>
            </a:r>
          </a:p>
        </p:txBody>
      </p:sp>
      <p:grpSp>
        <p:nvGrpSpPr>
          <p:cNvPr id="4" name="Group 3"/>
          <p:cNvGrpSpPr/>
          <p:nvPr/>
        </p:nvGrpSpPr>
        <p:grpSpPr>
          <a:xfrm>
            <a:off x="3419872" y="1340768"/>
            <a:ext cx="5616624" cy="1296144"/>
            <a:chOff x="3419872" y="1340768"/>
            <a:chExt cx="5616624" cy="1296144"/>
          </a:xfrm>
        </p:grpSpPr>
        <p:sp>
          <p:nvSpPr>
            <p:cNvPr id="14" name="Rectangle 23"/>
            <p:cNvSpPr>
              <a:spLocks noChangeArrowheads="1"/>
            </p:cNvSpPr>
            <p:nvPr/>
          </p:nvSpPr>
          <p:spPr bwMode="auto">
            <a:xfrm>
              <a:off x="3541155" y="1340768"/>
              <a:ext cx="1750925" cy="45807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000" b="1" dirty="0">
                  <a:solidFill>
                    <a:srgbClr val="0000FF"/>
                  </a:solidFill>
                  <a:latin typeface="Courier New" panose="02070309020205020404" pitchFamily="49" charset="0"/>
                  <a:cs typeface="Courier New" panose="02070309020205020404" pitchFamily="49" charset="0"/>
                </a:rPr>
                <a:t>THEOREM 1:</a:t>
              </a:r>
            </a:p>
          </p:txBody>
        </p:sp>
        <p:sp>
          <p:nvSpPr>
            <p:cNvPr id="15" name="Rectangle 23"/>
            <p:cNvSpPr>
              <a:spLocks noChangeArrowheads="1"/>
            </p:cNvSpPr>
            <p:nvPr/>
          </p:nvSpPr>
          <p:spPr bwMode="auto">
            <a:xfrm>
              <a:off x="3419872" y="1746794"/>
              <a:ext cx="5544616" cy="45807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000" b="1" dirty="0">
                  <a:latin typeface="Courier New" panose="02070309020205020404" pitchFamily="49" charset="0"/>
                  <a:cs typeface="Courier New" panose="02070309020205020404" pitchFamily="49" charset="0"/>
                </a:rPr>
                <a:t>If token-based obfuscation exists, </a:t>
              </a:r>
            </a:p>
          </p:txBody>
        </p:sp>
        <p:sp>
          <p:nvSpPr>
            <p:cNvPr id="16" name="Rectangle 23"/>
            <p:cNvSpPr>
              <a:spLocks noChangeArrowheads="1"/>
            </p:cNvSpPr>
            <p:nvPr/>
          </p:nvSpPr>
          <p:spPr bwMode="auto">
            <a:xfrm>
              <a:off x="3491880" y="2132856"/>
              <a:ext cx="5544616" cy="45807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b="1" dirty="0">
                  <a:latin typeface="Courier New" panose="02070309020205020404" pitchFamily="49" charset="0"/>
                  <a:cs typeface="Courier New" panose="02070309020205020404" pitchFamily="49" charset="0"/>
                </a:rPr>
                <a:t>so does indistinguishability </a:t>
              </a:r>
              <a:r>
                <a:rPr lang="en-US" sz="2000" b="1" dirty="0" err="1">
                  <a:latin typeface="Courier New" panose="02070309020205020404" pitchFamily="49" charset="0"/>
                  <a:cs typeface="Courier New" panose="02070309020205020404" pitchFamily="49" charset="0"/>
                </a:rPr>
                <a:t>obf</a:t>
              </a:r>
              <a:r>
                <a:rPr lang="en-US" sz="2000" b="1" dirty="0">
                  <a:latin typeface="Courier New" panose="02070309020205020404" pitchFamily="49" charset="0"/>
                  <a:cs typeface="Courier New" panose="02070309020205020404" pitchFamily="49" charset="0"/>
                </a:rPr>
                <a:t>.</a:t>
              </a:r>
            </a:p>
          </p:txBody>
        </p:sp>
        <p:sp>
          <p:nvSpPr>
            <p:cNvPr id="2" name="Rectangle 1"/>
            <p:cNvSpPr/>
            <p:nvPr/>
          </p:nvSpPr>
          <p:spPr>
            <a:xfrm>
              <a:off x="3491880" y="1340768"/>
              <a:ext cx="5472608"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6587272"/>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251520" y="410563"/>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Constructing Program Obfuscators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1680" y="2924944"/>
            <a:ext cx="807902" cy="147038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542" y="4254264"/>
            <a:ext cx="5960582" cy="2631120"/>
          </a:xfrm>
          <a:prstGeom prst="rect">
            <a:avLst/>
          </a:prstGeom>
        </p:spPr>
      </p:pic>
      <p:sp>
        <p:nvSpPr>
          <p:cNvPr id="29" name="Rectangle 23"/>
          <p:cNvSpPr>
            <a:spLocks noChangeArrowheads="1"/>
          </p:cNvSpPr>
          <p:nvPr/>
        </p:nvSpPr>
        <p:spPr bwMode="auto">
          <a:xfrm>
            <a:off x="419545" y="6328839"/>
            <a:ext cx="3144343" cy="388664"/>
          </a:xfrm>
          <a:prstGeom prst="rect">
            <a:avLst/>
          </a:prstGeom>
          <a:solidFill>
            <a:schemeClr val="bg1"/>
          </a:solidFill>
          <a:ln>
            <a:noFill/>
          </a:ln>
          <a:effectLst/>
        </p:spPr>
        <p:txBody>
          <a:bodyPr anchor="ctr"/>
          <a:lstStyle/>
          <a:p>
            <a:pPr algn="ctr"/>
            <a:r>
              <a:rPr lang="en-US" sz="2400" b="1" dirty="0">
                <a:solidFill>
                  <a:srgbClr val="0000FF"/>
                </a:solidFill>
                <a:latin typeface="Courier New" panose="02070309020205020404" pitchFamily="49" charset="0"/>
                <a:cs typeface="Courier New" panose="02070309020205020404" pitchFamily="49" charset="0"/>
              </a:rPr>
              <a:t>TOKEN-BASED OBF.</a:t>
            </a:r>
          </a:p>
        </p:txBody>
      </p:sp>
      <p:grpSp>
        <p:nvGrpSpPr>
          <p:cNvPr id="6" name="Group 5"/>
          <p:cNvGrpSpPr/>
          <p:nvPr/>
        </p:nvGrpSpPr>
        <p:grpSpPr>
          <a:xfrm>
            <a:off x="7236296" y="2951590"/>
            <a:ext cx="2000798" cy="5828972"/>
            <a:chOff x="7236296" y="2951590"/>
            <a:chExt cx="2000798" cy="5828972"/>
          </a:xfrm>
        </p:grpSpPr>
        <p:sp>
          <p:nvSpPr>
            <p:cNvPr id="19" name="Rectangle 23"/>
            <p:cNvSpPr>
              <a:spLocks noChangeArrowheads="1"/>
            </p:cNvSpPr>
            <p:nvPr/>
          </p:nvSpPr>
          <p:spPr bwMode="auto">
            <a:xfrm>
              <a:off x="7236296" y="4365104"/>
              <a:ext cx="2000798" cy="1006909"/>
            </a:xfrm>
            <a:prstGeom prst="rect">
              <a:avLst/>
            </a:prstGeom>
            <a:solidFill>
              <a:schemeClr val="bg1"/>
            </a:solidFill>
            <a:ln>
              <a:noFill/>
            </a:ln>
            <a:effectLst/>
          </p:spPr>
          <p:txBody>
            <a:bodyPr anchor="ctr"/>
            <a:lstStyle/>
            <a:p>
              <a:pPr algn="ctr"/>
              <a:r>
                <a:rPr lang="en-US" sz="2400" b="1" dirty="0">
                  <a:solidFill>
                    <a:srgbClr val="0000FF"/>
                  </a:solidFill>
                  <a:latin typeface="Courier New" panose="02070309020205020404" pitchFamily="49" charset="0"/>
                  <a:cs typeface="Courier New" panose="02070309020205020404" pitchFamily="49" charset="0"/>
                </a:rPr>
                <a:t>“2-LINEAR </a:t>
              </a:r>
              <a:br>
                <a:rPr lang="en-US" sz="2400" b="1" dirty="0">
                  <a:solidFill>
                    <a:srgbClr val="0000FF"/>
                  </a:solidFill>
                  <a:latin typeface="Courier New" panose="02070309020205020404" pitchFamily="49" charset="0"/>
                  <a:cs typeface="Courier New" panose="02070309020205020404" pitchFamily="49" charset="0"/>
                </a:rPr>
              </a:br>
              <a:r>
                <a:rPr lang="en-US" sz="2400" b="1" dirty="0">
                  <a:solidFill>
                    <a:srgbClr val="0000FF"/>
                  </a:solidFill>
                  <a:latin typeface="Courier New" panose="02070309020205020404" pitchFamily="49" charset="0"/>
                  <a:cs typeface="Courier New" panose="02070309020205020404" pitchFamily="49" charset="0"/>
                </a:rPr>
                <a:t>MAPS”</a:t>
              </a:r>
            </a:p>
          </p:txBody>
        </p:sp>
        <p:sp>
          <p:nvSpPr>
            <p:cNvPr id="21" name="Freeform 20"/>
            <p:cNvSpPr/>
            <p:nvPr/>
          </p:nvSpPr>
          <p:spPr>
            <a:xfrm>
              <a:off x="7308304" y="4192376"/>
              <a:ext cx="1856126" cy="4588186"/>
            </a:xfrm>
            <a:custGeom>
              <a:avLst/>
              <a:gdLst>
                <a:gd name="connsiteX0" fmla="*/ 4133589 w 4133589"/>
                <a:gd name="connsiteY0" fmla="*/ 0 h 4559474"/>
                <a:gd name="connsiteX1" fmla="*/ 3958225 w 4133589"/>
                <a:gd name="connsiteY1" fmla="*/ 25052 h 4559474"/>
                <a:gd name="connsiteX2" fmla="*/ 3883068 w 4133589"/>
                <a:gd name="connsiteY2" fmla="*/ 37578 h 4559474"/>
                <a:gd name="connsiteX3" fmla="*/ 3594970 w 4133589"/>
                <a:gd name="connsiteY3" fmla="*/ 62630 h 4559474"/>
                <a:gd name="connsiteX4" fmla="*/ 1352811 w 4133589"/>
                <a:gd name="connsiteY4" fmla="*/ 50104 h 4559474"/>
                <a:gd name="connsiteX5" fmla="*/ 62630 w 4133589"/>
                <a:gd name="connsiteY5" fmla="*/ 75156 h 4559474"/>
                <a:gd name="connsiteX6" fmla="*/ 37578 w 4133589"/>
                <a:gd name="connsiteY6" fmla="*/ 776614 h 4559474"/>
                <a:gd name="connsiteX7" fmla="*/ 25052 w 4133589"/>
                <a:gd name="connsiteY7" fmla="*/ 964504 h 4559474"/>
                <a:gd name="connsiteX8" fmla="*/ 37578 w 4133589"/>
                <a:gd name="connsiteY8" fmla="*/ 1453019 h 4559474"/>
                <a:gd name="connsiteX9" fmla="*/ 50104 w 4133589"/>
                <a:gd name="connsiteY9" fmla="*/ 2192055 h 4559474"/>
                <a:gd name="connsiteX10" fmla="*/ 75156 w 4133589"/>
                <a:gd name="connsiteY10" fmla="*/ 2530258 h 4559474"/>
                <a:gd name="connsiteX11" fmla="*/ 50104 w 4133589"/>
                <a:gd name="connsiteY11" fmla="*/ 2931091 h 4559474"/>
                <a:gd name="connsiteX12" fmla="*/ 12526 w 4133589"/>
                <a:gd name="connsiteY12" fmla="*/ 3106455 h 4559474"/>
                <a:gd name="connsiteX13" fmla="*/ 0 w 4133589"/>
                <a:gd name="connsiteY13" fmla="*/ 3181611 h 4559474"/>
                <a:gd name="connsiteX14" fmla="*/ 12526 w 4133589"/>
                <a:gd name="connsiteY14" fmla="*/ 3569918 h 4559474"/>
                <a:gd name="connsiteX15" fmla="*/ 37578 w 4133589"/>
                <a:gd name="connsiteY15" fmla="*/ 3745283 h 4559474"/>
                <a:gd name="connsiteX16" fmla="*/ 50104 w 4133589"/>
                <a:gd name="connsiteY16" fmla="*/ 3870543 h 4559474"/>
                <a:gd name="connsiteX17" fmla="*/ 62630 w 4133589"/>
                <a:gd name="connsiteY17" fmla="*/ 3958225 h 4559474"/>
                <a:gd name="connsiteX18" fmla="*/ 75156 w 4133589"/>
                <a:gd name="connsiteY18" fmla="*/ 4246324 h 4559474"/>
                <a:gd name="connsiteX19" fmla="*/ 62630 w 4133589"/>
                <a:gd name="connsiteY19" fmla="*/ 4559474 h 455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33589" h="4559474">
                  <a:moveTo>
                    <a:pt x="4133589" y="0"/>
                  </a:moveTo>
                  <a:cubicBezTo>
                    <a:pt x="4008753" y="24967"/>
                    <a:pt x="4136748" y="1249"/>
                    <a:pt x="3958225" y="25052"/>
                  </a:cubicBezTo>
                  <a:cubicBezTo>
                    <a:pt x="3933050" y="28409"/>
                    <a:pt x="3908270" y="34428"/>
                    <a:pt x="3883068" y="37578"/>
                  </a:cubicBezTo>
                  <a:cubicBezTo>
                    <a:pt x="3796941" y="48344"/>
                    <a:pt x="3678598" y="56197"/>
                    <a:pt x="3594970" y="62630"/>
                  </a:cubicBezTo>
                  <a:lnTo>
                    <a:pt x="1352811" y="50104"/>
                  </a:lnTo>
                  <a:cubicBezTo>
                    <a:pt x="146319" y="50104"/>
                    <a:pt x="511656" y="-37101"/>
                    <a:pt x="62630" y="75156"/>
                  </a:cubicBezTo>
                  <a:cubicBezTo>
                    <a:pt x="-20353" y="324111"/>
                    <a:pt x="58183" y="76043"/>
                    <a:pt x="37578" y="776614"/>
                  </a:cubicBezTo>
                  <a:cubicBezTo>
                    <a:pt x="35733" y="839356"/>
                    <a:pt x="29227" y="901874"/>
                    <a:pt x="25052" y="964504"/>
                  </a:cubicBezTo>
                  <a:cubicBezTo>
                    <a:pt x="29227" y="1127342"/>
                    <a:pt x="34254" y="1290161"/>
                    <a:pt x="37578" y="1453019"/>
                  </a:cubicBezTo>
                  <a:cubicBezTo>
                    <a:pt x="42605" y="1699348"/>
                    <a:pt x="41515" y="1945824"/>
                    <a:pt x="50104" y="2192055"/>
                  </a:cubicBezTo>
                  <a:cubicBezTo>
                    <a:pt x="54045" y="2305029"/>
                    <a:pt x="75156" y="2530258"/>
                    <a:pt x="75156" y="2530258"/>
                  </a:cubicBezTo>
                  <a:cubicBezTo>
                    <a:pt x="71570" y="2605555"/>
                    <a:pt x="64728" y="2828725"/>
                    <a:pt x="50104" y="2931091"/>
                  </a:cubicBezTo>
                  <a:cubicBezTo>
                    <a:pt x="21842" y="3128926"/>
                    <a:pt x="35312" y="2992525"/>
                    <a:pt x="12526" y="3106455"/>
                  </a:cubicBezTo>
                  <a:cubicBezTo>
                    <a:pt x="7545" y="3131359"/>
                    <a:pt x="4175" y="3156559"/>
                    <a:pt x="0" y="3181611"/>
                  </a:cubicBezTo>
                  <a:cubicBezTo>
                    <a:pt x="4175" y="3311047"/>
                    <a:pt x="6216" y="3440569"/>
                    <a:pt x="12526" y="3569918"/>
                  </a:cubicBezTo>
                  <a:cubicBezTo>
                    <a:pt x="17704" y="3676062"/>
                    <a:pt x="18593" y="3669340"/>
                    <a:pt x="37578" y="3745283"/>
                  </a:cubicBezTo>
                  <a:cubicBezTo>
                    <a:pt x="41753" y="3787036"/>
                    <a:pt x="45201" y="3828869"/>
                    <a:pt x="50104" y="3870543"/>
                  </a:cubicBezTo>
                  <a:cubicBezTo>
                    <a:pt x="53554" y="3899865"/>
                    <a:pt x="60666" y="3928766"/>
                    <a:pt x="62630" y="3958225"/>
                  </a:cubicBezTo>
                  <a:cubicBezTo>
                    <a:pt x="69024" y="4054136"/>
                    <a:pt x="70981" y="4150291"/>
                    <a:pt x="75156" y="4246324"/>
                  </a:cubicBezTo>
                  <a:cubicBezTo>
                    <a:pt x="62061" y="4534409"/>
                    <a:pt x="62630" y="4429944"/>
                    <a:pt x="62630" y="4559474"/>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3807" y="5229200"/>
              <a:ext cx="1513971" cy="1517673"/>
            </a:xfrm>
            <a:prstGeom prst="rect">
              <a:avLst/>
            </a:prstGeom>
          </p:spPr>
        </p:pic>
        <p:pic>
          <p:nvPicPr>
            <p:cNvPr id="24" name="Picture 23"/>
            <p:cNvPicPr>
              <a:picLocks noChangeAspect="1"/>
            </p:cNvPicPr>
            <p:nvPr/>
          </p:nvPicPr>
          <p:blipFill rotWithShape="1">
            <a:blip r:embed="rId6" cstate="print">
              <a:extLst>
                <a:ext uri="{28A0092B-C50C-407E-A947-70E740481C1C}">
                  <a14:useLocalDpi xmlns:a14="http://schemas.microsoft.com/office/drawing/2010/main" val="0"/>
                </a:ext>
              </a:extLst>
            </a:blip>
            <a:srcRect l="18866" t="11056" r="33752" b="21386"/>
            <a:stretch/>
          </p:blipFill>
          <p:spPr>
            <a:xfrm>
              <a:off x="7688312" y="2951590"/>
              <a:ext cx="916136" cy="1269498"/>
            </a:xfrm>
            <a:prstGeom prst="rect">
              <a:avLst/>
            </a:prstGeom>
          </p:spPr>
        </p:pic>
      </p:grpSp>
    </p:spTree>
    <p:extLst>
      <p:ext uri="{BB962C8B-B14F-4D97-AF65-F5344CB8AC3E}">
        <p14:creationId xmlns:p14="http://schemas.microsoft.com/office/powerpoint/2010/main" val="4162117170"/>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23"/>
          <p:cNvSpPr>
            <a:spLocks noChangeArrowheads="1"/>
          </p:cNvSpPr>
          <p:nvPr/>
        </p:nvSpPr>
        <p:spPr bwMode="auto">
          <a:xfrm>
            <a:off x="8096339" y="5157192"/>
            <a:ext cx="1156181" cy="1138458"/>
          </a:xfrm>
          <a:prstGeom prst="rect">
            <a:avLst/>
          </a:prstGeom>
          <a:solidFill>
            <a:schemeClr val="bg1"/>
          </a:solidFill>
          <a:ln>
            <a:noFill/>
          </a:ln>
          <a:effectLst/>
        </p:spPr>
        <p:txBody>
          <a:bodyPr anchor="ctr"/>
          <a:lstStyle/>
          <a:p>
            <a:pPr algn="ctr"/>
            <a:r>
              <a:rPr lang="en-US" sz="7000" b="1" dirty="0">
                <a:solidFill>
                  <a:srgbClr val="0000FF"/>
                </a:solidFill>
                <a:latin typeface="Courier New" panose="02070309020205020404" pitchFamily="49" charset="0"/>
                <a:cs typeface="Courier New" panose="02070309020205020404" pitchFamily="49" charset="0"/>
              </a:rPr>
              <a:t>?</a:t>
            </a:r>
          </a:p>
        </p:txBody>
      </p:sp>
      <p:sp>
        <p:nvSpPr>
          <p:cNvPr id="81" name="Subtitle 1"/>
          <p:cNvSpPr>
            <a:spLocks noGrp="1"/>
          </p:cNvSpPr>
          <p:nvPr>
            <p:ph type="subTitle" idx="1"/>
          </p:nvPr>
        </p:nvSpPr>
        <p:spPr>
          <a:xfrm>
            <a:off x="251520" y="410563"/>
            <a:ext cx="8712968" cy="714181"/>
          </a:xfrm>
        </p:spPr>
        <p:txBody>
          <a:bodyPr>
            <a:normAutofit/>
          </a:bodyPr>
          <a:lstStyle/>
          <a:p>
            <a:r>
              <a:rPr lang="en-US" sz="4000" b="1" dirty="0">
                <a:solidFill>
                  <a:schemeClr val="tx1"/>
                </a:solidFill>
                <a:latin typeface="+mj-lt"/>
                <a:ea typeface="Cambria Math" pitchFamily="18" charset="0"/>
                <a:cs typeface="Arial" panose="020B0604020202020204" pitchFamily="34" charset="0"/>
              </a:rPr>
              <a:t>1, 2- and 3-Linear Maps</a:t>
            </a:r>
          </a:p>
        </p:txBody>
      </p:sp>
      <p:sp>
        <p:nvSpPr>
          <p:cNvPr id="3" name="TextBox 2"/>
          <p:cNvSpPr txBox="1"/>
          <p:nvPr/>
        </p:nvSpPr>
        <p:spPr>
          <a:xfrm>
            <a:off x="179512" y="1484784"/>
            <a:ext cx="3024336" cy="523220"/>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1-Linear Map:</a:t>
            </a:r>
          </a:p>
        </p:txBody>
      </p:sp>
      <p:sp>
        <p:nvSpPr>
          <p:cNvPr id="4" name="TextBox 3"/>
          <p:cNvSpPr txBox="1"/>
          <p:nvPr/>
        </p:nvSpPr>
        <p:spPr>
          <a:xfrm>
            <a:off x="3131840" y="1484784"/>
            <a:ext cx="5832648" cy="523220"/>
          </a:xfrm>
          <a:prstGeom prst="rect">
            <a:avLst/>
          </a:prstGeom>
          <a:noFill/>
        </p:spPr>
        <p:txBody>
          <a:bodyPr wrap="square" rtlCol="0">
            <a:spAutoFit/>
          </a:bodyPr>
          <a:lstStyle/>
          <a:p>
            <a:r>
              <a:rPr lang="en-US" sz="2800" dirty="0"/>
              <a:t>Need Group G where </a:t>
            </a:r>
          </a:p>
        </p:txBody>
      </p:sp>
      <mc:AlternateContent xmlns:mc="http://schemas.openxmlformats.org/markup-compatibility/2006" xmlns:a14="http://schemas.microsoft.com/office/drawing/2010/main">
        <mc:Choice Requires="a14">
          <p:sp>
            <p:nvSpPr>
              <p:cNvPr id="5" name="TextBox 4"/>
              <p:cNvSpPr txBox="1"/>
              <p:nvPr/>
            </p:nvSpPr>
            <p:spPr>
              <a:xfrm>
                <a:off x="-36512" y="2276872"/>
                <a:ext cx="302433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𝑔</m:t>
                          </m:r>
                        </m:e>
                        <m:sup>
                          <m:r>
                            <a:rPr lang="en-US" sz="2800" b="0" i="1" smtClean="0">
                              <a:latin typeface="Cambria Math" panose="02040503050406030204" pitchFamily="18" charset="0"/>
                            </a:rPr>
                            <m:t>𝑥</m:t>
                          </m:r>
                        </m:sup>
                      </m:sSup>
                      <m:r>
                        <a:rPr lang="en-US" sz="2800" i="1" smtClean="0">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𝑔</m:t>
                          </m:r>
                        </m:e>
                        <m:sup>
                          <m:r>
                            <a:rPr lang="en-US" sz="2800" b="0" i="1" smtClean="0">
                              <a:latin typeface="Cambria Math" panose="02040503050406030204" pitchFamily="18" charset="0"/>
                            </a:rPr>
                            <m:t>𝑦</m:t>
                          </m:r>
                        </m:sup>
                      </m:sSup>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𝑔</m:t>
                          </m:r>
                        </m:e>
                        <m:sup>
                          <m:r>
                            <a:rPr lang="en-US" sz="2800" i="1">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sup>
                      </m:sSup>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36512" y="2276872"/>
                <a:ext cx="3024336"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851920" y="2120162"/>
                <a:ext cx="3024336" cy="6799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𝑔</m:t>
                          </m:r>
                        </m:e>
                        <m:sup>
                          <m:r>
                            <a:rPr lang="en-US" sz="2800" b="0" i="1" smtClean="0">
                              <a:latin typeface="Cambria Math" panose="02040503050406030204" pitchFamily="18" charset="0"/>
                            </a:rPr>
                            <m:t>𝑥</m:t>
                          </m:r>
                        </m:sup>
                      </m:sSup>
                      <m:r>
                        <a:rPr lang="en-US" sz="2800" b="0" i="1" smtClean="0">
                          <a:latin typeface="Cambria Math" panose="02040503050406030204" pitchFamily="18" charset="0"/>
                        </a:rPr>
                        <m:t>, </m:t>
                      </m:r>
                      <m:sSup>
                        <m:sSupPr>
                          <m:ctrlPr>
                            <a:rPr lang="en-US" sz="2800" i="1" smtClean="0">
                              <a:latin typeface="Cambria Math" panose="02040503050406030204" pitchFamily="18" charset="0"/>
                            </a:rPr>
                          </m:ctrlPr>
                        </m:sSupPr>
                        <m:e>
                          <m:r>
                            <a:rPr lang="en-US" sz="2800" i="1">
                              <a:latin typeface="Cambria Math" panose="02040503050406030204" pitchFamily="18" charset="0"/>
                            </a:rPr>
                            <m:t>𝑔</m:t>
                          </m:r>
                        </m:e>
                        <m:sup>
                          <m:r>
                            <a:rPr lang="en-US" sz="2800" b="0" i="1" smtClean="0">
                              <a:latin typeface="Cambria Math" panose="02040503050406030204" pitchFamily="18" charset="0"/>
                            </a:rPr>
                            <m:t>𝑦</m:t>
                          </m:r>
                        </m:sup>
                      </m:sSup>
                      <m:groupChr>
                        <m:groupChrPr>
                          <m:chr m:val="→"/>
                          <m:vertJc m:val="bot"/>
                          <m:ctrlPr>
                            <a:rPr lang="en-US" sz="2800" i="1" smtClean="0">
                              <a:latin typeface="Cambria Math" panose="02040503050406030204" pitchFamily="18" charset="0"/>
                            </a:rPr>
                          </m:ctrlPr>
                        </m:groupChrPr>
                        <m:e>
                          <m:r>
                            <m:rPr>
                              <m:brk m:alnAt="2"/>
                            </m:rPr>
                            <a:rPr lang="en-US" sz="2800" b="0" i="1" smtClean="0">
                              <a:latin typeface="Cambria Math" panose="02040503050406030204" pitchFamily="18" charset="0"/>
                            </a:rPr>
                            <m:t>h</m:t>
                          </m:r>
                          <m:r>
                            <a:rPr lang="en-US" sz="2800" b="0" i="1" smtClean="0">
                              <a:latin typeface="Cambria Math" panose="02040503050406030204" pitchFamily="18" charset="0"/>
                            </a:rPr>
                            <m:t>𝑎𝑟𝑑</m:t>
                          </m:r>
                        </m:e>
                      </m:groupChr>
                      <m:sSup>
                        <m:sSupPr>
                          <m:ctrlPr>
                            <a:rPr lang="en-US" sz="2800" i="1">
                              <a:latin typeface="Cambria Math" panose="02040503050406030204" pitchFamily="18" charset="0"/>
                            </a:rPr>
                          </m:ctrlPr>
                        </m:sSupPr>
                        <m:e>
                          <m:r>
                            <a:rPr lang="en-US" sz="2800" i="1">
                              <a:latin typeface="Cambria Math" panose="02040503050406030204" pitchFamily="18" charset="0"/>
                            </a:rPr>
                            <m:t>𝑔</m:t>
                          </m:r>
                        </m:e>
                        <m:sup>
                          <m:r>
                            <a:rPr lang="en-US" sz="2800" i="1">
                              <a:latin typeface="Cambria Math" panose="02040503050406030204" pitchFamily="18" charset="0"/>
                            </a:rPr>
                            <m:t>𝑥</m:t>
                          </m:r>
                          <m:r>
                            <a:rPr lang="en-US" sz="2800" b="0" i="1" smtClean="0">
                              <a:latin typeface="Cambria Math" panose="02040503050406030204" pitchFamily="18" charset="0"/>
                            </a:rPr>
                            <m:t>𝑦</m:t>
                          </m:r>
                        </m:sup>
                      </m:sSup>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3851920" y="2120162"/>
                <a:ext cx="3024336" cy="679930"/>
              </a:xfrm>
              <a:prstGeom prst="rect">
                <a:avLst/>
              </a:prstGeom>
              <a:blipFill>
                <a:blip r:embed="rId4"/>
                <a:stretch>
                  <a:fillRect/>
                </a:stretch>
              </a:blipFill>
            </p:spPr>
            <p:txBody>
              <a:bodyPr/>
              <a:lstStyle/>
              <a:p>
                <a:r>
                  <a:rPr lang="en-US">
                    <a:noFill/>
                  </a:rPr>
                  <a:t> </a:t>
                </a:r>
              </a:p>
            </p:txBody>
          </p:sp>
        </mc:Fallback>
      </mc:AlternateContent>
      <p:sp>
        <p:nvSpPr>
          <p:cNvPr id="7" name="TextBox 6"/>
          <p:cNvSpPr txBox="1"/>
          <p:nvPr/>
        </p:nvSpPr>
        <p:spPr>
          <a:xfrm>
            <a:off x="2987824" y="2276872"/>
            <a:ext cx="936104" cy="523220"/>
          </a:xfrm>
          <a:prstGeom prst="rect">
            <a:avLst/>
          </a:prstGeom>
          <a:noFill/>
        </p:spPr>
        <p:txBody>
          <a:bodyPr wrap="square" rtlCol="0">
            <a:spAutoFit/>
          </a:bodyPr>
          <a:lstStyle/>
          <a:p>
            <a:r>
              <a:rPr lang="en-US" sz="2800" dirty="0"/>
              <a:t>BUT</a:t>
            </a:r>
          </a:p>
        </p:txBody>
      </p:sp>
      <p:grpSp>
        <p:nvGrpSpPr>
          <p:cNvPr id="19" name="Group 18"/>
          <p:cNvGrpSpPr/>
          <p:nvPr/>
        </p:nvGrpSpPr>
        <p:grpSpPr>
          <a:xfrm>
            <a:off x="6984268" y="1124744"/>
            <a:ext cx="1728192" cy="1584176"/>
            <a:chOff x="4788024" y="3573016"/>
            <a:chExt cx="1728192" cy="1584176"/>
          </a:xfrm>
        </p:grpSpPr>
        <p:sp>
          <p:nvSpPr>
            <p:cNvPr id="8" name="Oval 7"/>
            <p:cNvSpPr/>
            <p:nvPr/>
          </p:nvSpPr>
          <p:spPr>
            <a:xfrm>
              <a:off x="4788024" y="3645024"/>
              <a:ext cx="1656184" cy="15121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580112" y="357301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084168" y="372541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372200" y="422108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228184" y="472514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796136" y="501317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220072" y="501317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860032" y="472514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7880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076056" y="371703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5184068" y="4086887"/>
                  <a:ext cx="864096" cy="5564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panose="02040503050406030204" pitchFamily="18" charset="0"/>
                                <a:ea typeface="Cambria Math" panose="02040503050406030204" pitchFamily="18" charset="0"/>
                              </a:rPr>
                            </m:ctrlPr>
                          </m:sSubSupPr>
                          <m:e>
                            <m:r>
                              <a:rPr lang="en-US" sz="2800" i="1" smtClean="0">
                                <a:latin typeface="Cambria Math" panose="02040503050406030204" pitchFamily="18" charset="0"/>
                                <a:ea typeface="Cambria Math" panose="02040503050406030204" pitchFamily="18" charset="0"/>
                              </a:rPr>
                              <m:t>ℤ</m:t>
                            </m:r>
                          </m:e>
                          <m:sub>
                            <m:r>
                              <a:rPr lang="en-US" sz="2800" b="0" i="1" smtClean="0">
                                <a:latin typeface="Cambria Math" panose="02040503050406030204" pitchFamily="18" charset="0"/>
                                <a:ea typeface="Cambria Math" panose="02040503050406030204" pitchFamily="18" charset="0"/>
                              </a:rPr>
                              <m:t>𝑝</m:t>
                            </m:r>
                          </m:sub>
                          <m:sup>
                            <m:r>
                              <a:rPr lang="en-US" sz="2800" b="0" i="1" smtClean="0">
                                <a:latin typeface="Cambria Math" panose="02040503050406030204" pitchFamily="18" charset="0"/>
                                <a:ea typeface="Cambria Math" panose="02040503050406030204" pitchFamily="18" charset="0"/>
                              </a:rPr>
                              <m:t>∗</m:t>
                            </m:r>
                          </m:sup>
                        </m:sSubSup>
                      </m:oMath>
                    </m:oMathPara>
                  </a14:m>
                  <a:endParaRPr lang="en-US" sz="2800" dirty="0"/>
                </a:p>
              </p:txBody>
            </p:sp>
          </mc:Choice>
          <mc:Fallback xmlns="">
            <p:sp>
              <p:nvSpPr>
                <p:cNvPr id="28" name="TextBox 27"/>
                <p:cNvSpPr txBox="1">
                  <a:spLocks noRot="1" noChangeAspect="1" noMove="1" noResize="1" noEditPoints="1" noAdjustHandles="1" noChangeArrowheads="1" noChangeShapeType="1" noTextEdit="1"/>
                </p:cNvSpPr>
                <p:nvPr/>
              </p:nvSpPr>
              <p:spPr>
                <a:xfrm>
                  <a:off x="5184068" y="4086887"/>
                  <a:ext cx="864096" cy="556434"/>
                </a:xfrm>
                <a:prstGeom prst="rect">
                  <a:avLst/>
                </a:prstGeom>
                <a:blipFill>
                  <a:blip r:embed="rId5"/>
                  <a:stretch>
                    <a:fillRect/>
                  </a:stretch>
                </a:blipFill>
              </p:spPr>
              <p:txBody>
                <a:bodyPr/>
                <a:lstStyle/>
                <a:p>
                  <a:r>
                    <a:rPr lang="en-US">
                      <a:noFill/>
                    </a:rPr>
                    <a:t> </a:t>
                  </a:r>
                </a:p>
              </p:txBody>
            </p:sp>
          </mc:Fallback>
        </mc:AlternateContent>
      </p:grpSp>
      <p:sp>
        <p:nvSpPr>
          <p:cNvPr id="30" name="TextBox 29"/>
          <p:cNvSpPr txBox="1"/>
          <p:nvPr/>
        </p:nvSpPr>
        <p:spPr>
          <a:xfrm>
            <a:off x="7020272" y="2780928"/>
            <a:ext cx="2268252" cy="400110"/>
          </a:xfrm>
          <a:prstGeom prst="rect">
            <a:avLst/>
          </a:prstGeom>
          <a:noFill/>
        </p:spPr>
        <p:txBody>
          <a:bodyPr wrap="square" rtlCol="0">
            <a:spAutoFit/>
          </a:bodyPr>
          <a:lstStyle/>
          <a:p>
            <a:r>
              <a:rPr lang="en-US" sz="2000" dirty="0" err="1"/>
              <a:t>Diffie</a:t>
            </a:r>
            <a:r>
              <a:rPr lang="en-US" sz="2000" dirty="0"/>
              <a:t>-Hellman</a:t>
            </a:r>
          </a:p>
        </p:txBody>
      </p:sp>
      <p:cxnSp>
        <p:nvCxnSpPr>
          <p:cNvPr id="31" name="Straight Connector 30"/>
          <p:cNvCxnSpPr/>
          <p:nvPr/>
        </p:nvCxnSpPr>
        <p:spPr>
          <a:xfrm>
            <a:off x="0" y="3212976"/>
            <a:ext cx="914400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36512" y="3460938"/>
            <a:ext cx="9001000" cy="1315308"/>
            <a:chOff x="-36512" y="3460938"/>
            <a:chExt cx="9001000" cy="1315308"/>
          </a:xfrm>
        </p:grpSpPr>
        <p:sp>
          <p:nvSpPr>
            <p:cNvPr id="32" name="TextBox 31"/>
            <p:cNvSpPr txBox="1"/>
            <p:nvPr/>
          </p:nvSpPr>
          <p:spPr>
            <a:xfrm>
              <a:off x="179512" y="3460938"/>
              <a:ext cx="3024336" cy="523220"/>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2-Linear Map:</a:t>
              </a:r>
            </a:p>
          </p:txBody>
        </p:sp>
        <p:sp>
          <p:nvSpPr>
            <p:cNvPr id="33" name="TextBox 32"/>
            <p:cNvSpPr txBox="1"/>
            <p:nvPr/>
          </p:nvSpPr>
          <p:spPr>
            <a:xfrm>
              <a:off x="3131840" y="3460938"/>
              <a:ext cx="5832648" cy="523220"/>
            </a:xfrm>
            <a:prstGeom prst="rect">
              <a:avLst/>
            </a:prstGeom>
            <a:noFill/>
          </p:spPr>
          <p:txBody>
            <a:bodyPr wrap="square" rtlCol="0">
              <a:spAutoFit/>
            </a:bodyPr>
            <a:lstStyle/>
            <a:p>
              <a:r>
                <a:rPr lang="en-US" sz="2800" dirty="0"/>
                <a:t>Need Groups G, </a:t>
              </a:r>
              <a:r>
                <a:rPr lang="en-US" sz="2800" dirty="0">
                  <a:solidFill>
                    <a:srgbClr val="FF0000"/>
                  </a:solidFill>
                </a:rPr>
                <a:t>G’</a:t>
              </a:r>
              <a:r>
                <a:rPr lang="en-US" sz="2800" dirty="0"/>
                <a:t> where </a:t>
              </a:r>
            </a:p>
          </p:txBody>
        </p:sp>
        <mc:AlternateContent xmlns:mc="http://schemas.openxmlformats.org/markup-compatibility/2006" xmlns:a14="http://schemas.microsoft.com/office/drawing/2010/main">
          <mc:Choice Requires="a14">
            <p:sp>
              <p:nvSpPr>
                <p:cNvPr id="34" name="TextBox 33"/>
                <p:cNvSpPr txBox="1"/>
                <p:nvPr/>
              </p:nvSpPr>
              <p:spPr>
                <a:xfrm>
                  <a:off x="-36512" y="4253026"/>
                  <a:ext cx="302433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𝑔</m:t>
                            </m:r>
                          </m:e>
                          <m:sup>
                            <m:r>
                              <a:rPr lang="en-US" sz="2800" b="0" i="1" smtClean="0">
                                <a:latin typeface="Cambria Math" panose="02040503050406030204" pitchFamily="18" charset="0"/>
                              </a:rPr>
                              <m:t>𝑥</m:t>
                            </m:r>
                          </m:sup>
                        </m:sSup>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𝑔</m:t>
                            </m:r>
                          </m:e>
                          <m:sup>
                            <m:r>
                              <a:rPr lang="en-US" sz="2800" b="0" i="1" smtClean="0">
                                <a:latin typeface="Cambria Math" panose="02040503050406030204" pitchFamily="18" charset="0"/>
                              </a:rPr>
                              <m:t>𝑦</m:t>
                            </m:r>
                          </m:sup>
                        </m:sSup>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smtClean="0">
                                <a:solidFill>
                                  <a:srgbClr val="FF0000"/>
                                </a:solidFill>
                                <a:latin typeface="Cambria Math" panose="02040503050406030204" pitchFamily="18" charset="0"/>
                              </a:rPr>
                              <m:t>𝑔</m:t>
                            </m:r>
                          </m:e>
                          <m:sup>
                            <m:r>
                              <a:rPr lang="en-US" sz="2800" i="1">
                                <a:latin typeface="Cambria Math" panose="02040503050406030204" pitchFamily="18" charset="0"/>
                              </a:rPr>
                              <m:t>𝑥</m:t>
                            </m:r>
                            <m:r>
                              <a:rPr lang="en-US" sz="2800" b="0" i="1" smtClean="0">
                                <a:latin typeface="Cambria Math" panose="02040503050406030204" pitchFamily="18" charset="0"/>
                              </a:rPr>
                              <m:t>𝑦</m:t>
                            </m:r>
                          </m:sup>
                        </m:sSup>
                      </m:oMath>
                    </m:oMathPara>
                  </a14:m>
                  <a:endParaRPr lang="en-US" sz="2800" dirty="0"/>
                </a:p>
              </p:txBody>
            </p:sp>
          </mc:Choice>
          <mc:Fallback xmlns="">
            <p:sp>
              <p:nvSpPr>
                <p:cNvPr id="34" name="TextBox 33"/>
                <p:cNvSpPr txBox="1">
                  <a:spLocks noRot="1" noChangeAspect="1" noMove="1" noResize="1" noEditPoints="1" noAdjustHandles="1" noChangeArrowheads="1" noChangeShapeType="1" noTextEdit="1"/>
                </p:cNvSpPr>
                <p:nvPr/>
              </p:nvSpPr>
              <p:spPr>
                <a:xfrm>
                  <a:off x="-36512" y="4253026"/>
                  <a:ext cx="3024336"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3563888" y="4096316"/>
                  <a:ext cx="3024336" cy="6799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𝑔</m:t>
                            </m:r>
                          </m:e>
                          <m:sup>
                            <m:r>
                              <a:rPr lang="en-US" sz="2800" b="0" i="1" smtClean="0">
                                <a:latin typeface="Cambria Math" panose="02040503050406030204" pitchFamily="18" charset="0"/>
                              </a:rPr>
                              <m:t>𝑥</m:t>
                            </m:r>
                          </m:sup>
                        </m:sSup>
                        <m:r>
                          <a:rPr lang="en-US" sz="2800" b="0" i="1" smtClean="0">
                            <a:latin typeface="Cambria Math" panose="02040503050406030204" pitchFamily="18" charset="0"/>
                          </a:rPr>
                          <m:t>, </m:t>
                        </m:r>
                        <m:sSup>
                          <m:sSupPr>
                            <m:ctrlPr>
                              <a:rPr lang="en-US" sz="2800" i="1" smtClean="0">
                                <a:latin typeface="Cambria Math" panose="02040503050406030204" pitchFamily="18" charset="0"/>
                              </a:rPr>
                            </m:ctrlPr>
                          </m:sSupPr>
                          <m:e>
                            <m:r>
                              <a:rPr lang="en-US" sz="2800" i="1">
                                <a:latin typeface="Cambria Math" panose="02040503050406030204" pitchFamily="18" charset="0"/>
                              </a:rPr>
                              <m:t>𝑔</m:t>
                            </m:r>
                          </m:e>
                          <m:sup>
                            <m:r>
                              <a:rPr lang="en-US" sz="2800" b="0" i="1" smtClean="0">
                                <a:latin typeface="Cambria Math" panose="02040503050406030204" pitchFamily="18" charset="0"/>
                              </a:rPr>
                              <m:t>𝑦</m:t>
                            </m:r>
                          </m:sup>
                        </m:sSup>
                        <m:r>
                          <a:rPr lang="en-US" sz="2800" i="1">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𝑔</m:t>
                            </m:r>
                          </m:e>
                          <m:sup>
                            <m:r>
                              <a:rPr lang="en-US" sz="2800" b="0" i="1" smtClean="0">
                                <a:latin typeface="Cambria Math" panose="02040503050406030204" pitchFamily="18" charset="0"/>
                              </a:rPr>
                              <m:t>𝑧</m:t>
                            </m:r>
                          </m:sup>
                        </m:sSup>
                        <m:groupChr>
                          <m:groupChrPr>
                            <m:chr m:val="→"/>
                            <m:vertJc m:val="bot"/>
                            <m:ctrlPr>
                              <a:rPr lang="en-US" sz="2800" i="1" smtClean="0">
                                <a:latin typeface="Cambria Math" panose="02040503050406030204" pitchFamily="18" charset="0"/>
                              </a:rPr>
                            </m:ctrlPr>
                          </m:groupChrPr>
                          <m:e>
                            <m:r>
                              <m:rPr>
                                <m:brk m:alnAt="2"/>
                              </m:rPr>
                              <a:rPr lang="en-US" sz="2800" b="0" i="1" smtClean="0">
                                <a:latin typeface="Cambria Math" panose="02040503050406030204" pitchFamily="18" charset="0"/>
                              </a:rPr>
                              <m:t>h</m:t>
                            </m:r>
                            <m:r>
                              <a:rPr lang="en-US" sz="2800" b="0" i="1" smtClean="0">
                                <a:latin typeface="Cambria Math" panose="02040503050406030204" pitchFamily="18" charset="0"/>
                              </a:rPr>
                              <m:t>𝑎𝑟𝑑</m:t>
                            </m:r>
                          </m:e>
                        </m:groupChr>
                        <m:sSup>
                          <m:sSupPr>
                            <m:ctrlPr>
                              <a:rPr lang="en-US" sz="2800" i="1">
                                <a:latin typeface="Cambria Math" panose="02040503050406030204" pitchFamily="18" charset="0"/>
                              </a:rPr>
                            </m:ctrlPr>
                          </m:sSupPr>
                          <m:e>
                            <m:r>
                              <a:rPr lang="en-US" sz="2800" i="1" smtClean="0">
                                <a:solidFill>
                                  <a:srgbClr val="FF0000"/>
                                </a:solidFill>
                                <a:latin typeface="Cambria Math" panose="02040503050406030204" pitchFamily="18" charset="0"/>
                              </a:rPr>
                              <m:t>𝑔</m:t>
                            </m:r>
                          </m:e>
                          <m:sup>
                            <m:r>
                              <a:rPr lang="en-US" sz="2800" i="1">
                                <a:latin typeface="Cambria Math" panose="02040503050406030204" pitchFamily="18" charset="0"/>
                              </a:rPr>
                              <m:t>𝑥</m:t>
                            </m:r>
                            <m:r>
                              <a:rPr lang="en-US" sz="2800" b="0" i="1" smtClean="0">
                                <a:latin typeface="Cambria Math" panose="02040503050406030204" pitchFamily="18" charset="0"/>
                              </a:rPr>
                              <m:t>𝑦𝑧</m:t>
                            </m:r>
                          </m:sup>
                        </m:sSup>
                      </m:oMath>
                    </m:oMathPara>
                  </a14:m>
                  <a:endParaRPr lang="en-US" sz="2800" dirty="0"/>
                </a:p>
              </p:txBody>
            </p:sp>
          </mc:Choice>
          <mc:Fallback xmlns="">
            <p:sp>
              <p:nvSpPr>
                <p:cNvPr id="35" name="TextBox 34"/>
                <p:cNvSpPr txBox="1">
                  <a:spLocks noRot="1" noChangeAspect="1" noMove="1" noResize="1" noEditPoints="1" noAdjustHandles="1" noChangeArrowheads="1" noChangeShapeType="1" noTextEdit="1"/>
                </p:cNvSpPr>
                <p:nvPr/>
              </p:nvSpPr>
              <p:spPr>
                <a:xfrm>
                  <a:off x="3563888" y="4096316"/>
                  <a:ext cx="3024336" cy="679930"/>
                </a:xfrm>
                <a:prstGeom prst="rect">
                  <a:avLst/>
                </a:prstGeom>
                <a:blipFill>
                  <a:blip r:embed="rId7"/>
                  <a:stretch>
                    <a:fillRect/>
                  </a:stretch>
                </a:blipFill>
              </p:spPr>
              <p:txBody>
                <a:bodyPr/>
                <a:lstStyle/>
                <a:p>
                  <a:r>
                    <a:rPr lang="en-US">
                      <a:noFill/>
                    </a:rPr>
                    <a:t> </a:t>
                  </a:r>
                </a:p>
              </p:txBody>
            </p:sp>
          </mc:Fallback>
        </mc:AlternateContent>
        <p:sp>
          <p:nvSpPr>
            <p:cNvPr id="36" name="TextBox 35"/>
            <p:cNvSpPr txBox="1"/>
            <p:nvPr/>
          </p:nvSpPr>
          <p:spPr>
            <a:xfrm>
              <a:off x="2699792" y="4253026"/>
              <a:ext cx="936104" cy="523220"/>
            </a:xfrm>
            <a:prstGeom prst="rect">
              <a:avLst/>
            </a:prstGeom>
            <a:noFill/>
          </p:spPr>
          <p:txBody>
            <a:bodyPr wrap="square" rtlCol="0">
              <a:spAutoFit/>
            </a:bodyPr>
            <a:lstStyle/>
            <a:p>
              <a:r>
                <a:rPr lang="en-US" sz="2800" dirty="0"/>
                <a:t>BUT</a:t>
              </a:r>
            </a:p>
          </p:txBody>
        </p:sp>
      </p:grpSp>
      <p:sp>
        <p:nvSpPr>
          <p:cNvPr id="49" name="TextBox 48"/>
          <p:cNvSpPr txBox="1"/>
          <p:nvPr/>
        </p:nvSpPr>
        <p:spPr>
          <a:xfrm>
            <a:off x="6732240" y="4509120"/>
            <a:ext cx="2880320" cy="400110"/>
          </a:xfrm>
          <a:prstGeom prst="rect">
            <a:avLst/>
          </a:prstGeom>
          <a:noFill/>
        </p:spPr>
        <p:txBody>
          <a:bodyPr wrap="square" rtlCol="0">
            <a:spAutoFit/>
          </a:bodyPr>
          <a:lstStyle/>
          <a:p>
            <a:r>
              <a:rPr lang="en-US" sz="2000" dirty="0"/>
              <a:t>[</a:t>
            </a:r>
            <a:r>
              <a:rPr lang="en-US" sz="2000" dirty="0" err="1"/>
              <a:t>Joux</a:t>
            </a:r>
            <a:r>
              <a:rPr lang="en-US" sz="2000" dirty="0"/>
              <a:t>, </a:t>
            </a:r>
            <a:r>
              <a:rPr lang="en-US" sz="2000" dirty="0" err="1"/>
              <a:t>Boneh</a:t>
            </a:r>
            <a:r>
              <a:rPr lang="en-US" sz="2000" dirty="0"/>
              <a:t>-Franklin]</a:t>
            </a:r>
          </a:p>
        </p:txBody>
      </p:sp>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84592" y="3330581"/>
            <a:ext cx="1103832" cy="1106531"/>
          </a:xfrm>
          <a:prstGeom prst="rect">
            <a:avLst/>
          </a:prstGeom>
        </p:spPr>
      </p:pic>
      <p:cxnSp>
        <p:nvCxnSpPr>
          <p:cNvPr id="51" name="Straight Connector 50"/>
          <p:cNvCxnSpPr/>
          <p:nvPr/>
        </p:nvCxnSpPr>
        <p:spPr>
          <a:xfrm>
            <a:off x="-36512" y="5013176"/>
            <a:ext cx="914400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36512" y="5138028"/>
            <a:ext cx="9001000" cy="1315308"/>
            <a:chOff x="-36512" y="5138028"/>
            <a:chExt cx="9001000" cy="1315308"/>
          </a:xfrm>
        </p:grpSpPr>
        <p:sp>
          <p:nvSpPr>
            <p:cNvPr id="52" name="TextBox 51"/>
            <p:cNvSpPr txBox="1"/>
            <p:nvPr/>
          </p:nvSpPr>
          <p:spPr>
            <a:xfrm>
              <a:off x="179512" y="5138028"/>
              <a:ext cx="3024336" cy="523220"/>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3-Linear Map:</a:t>
              </a:r>
            </a:p>
          </p:txBody>
        </p:sp>
        <p:sp>
          <p:nvSpPr>
            <p:cNvPr id="53" name="TextBox 52"/>
            <p:cNvSpPr txBox="1"/>
            <p:nvPr/>
          </p:nvSpPr>
          <p:spPr>
            <a:xfrm>
              <a:off x="3131840" y="5138028"/>
              <a:ext cx="5832648" cy="523220"/>
            </a:xfrm>
            <a:prstGeom prst="rect">
              <a:avLst/>
            </a:prstGeom>
            <a:noFill/>
          </p:spPr>
          <p:txBody>
            <a:bodyPr wrap="square" rtlCol="0">
              <a:spAutoFit/>
            </a:bodyPr>
            <a:lstStyle/>
            <a:p>
              <a:r>
                <a:rPr lang="en-US" sz="2800" dirty="0"/>
                <a:t>Need Groups G, </a:t>
              </a:r>
              <a:r>
                <a:rPr lang="en-US" sz="2800" dirty="0">
                  <a:solidFill>
                    <a:srgbClr val="FF0000"/>
                  </a:solidFill>
                </a:rPr>
                <a:t>G’</a:t>
              </a:r>
              <a:r>
                <a:rPr lang="en-US" sz="2800" dirty="0"/>
                <a:t> where </a:t>
              </a:r>
            </a:p>
          </p:txBody>
        </p:sp>
        <mc:AlternateContent xmlns:mc="http://schemas.openxmlformats.org/markup-compatibility/2006" xmlns:a14="http://schemas.microsoft.com/office/drawing/2010/main">
          <mc:Choice Requires="a14">
            <p:sp>
              <p:nvSpPr>
                <p:cNvPr id="54" name="TextBox 53"/>
                <p:cNvSpPr txBox="1"/>
                <p:nvPr/>
              </p:nvSpPr>
              <p:spPr>
                <a:xfrm>
                  <a:off x="-36512" y="5930116"/>
                  <a:ext cx="388843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𝑔</m:t>
                            </m:r>
                          </m:e>
                          <m:sup>
                            <m:r>
                              <a:rPr lang="en-US" sz="2800" b="0" i="1" smtClean="0">
                                <a:latin typeface="Cambria Math" panose="02040503050406030204" pitchFamily="18" charset="0"/>
                              </a:rPr>
                              <m:t>𝑥</m:t>
                            </m:r>
                          </m:sup>
                        </m:sSup>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𝑔</m:t>
                            </m:r>
                          </m:e>
                          <m:sup>
                            <m:r>
                              <a:rPr lang="en-US" sz="2800" b="0" i="1" smtClean="0">
                                <a:latin typeface="Cambria Math" panose="02040503050406030204" pitchFamily="18" charset="0"/>
                              </a:rPr>
                              <m:t>𝑦</m:t>
                            </m:r>
                          </m:sup>
                        </m:sSup>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𝑔</m:t>
                            </m:r>
                          </m:e>
                          <m:sup>
                            <m:r>
                              <a:rPr lang="en-US" sz="2800" b="0" i="1" smtClean="0">
                                <a:latin typeface="Cambria Math" panose="02040503050406030204" pitchFamily="18" charset="0"/>
                              </a:rPr>
                              <m:t>𝑧</m:t>
                            </m:r>
                          </m:sup>
                        </m:sSup>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smtClean="0">
                                <a:solidFill>
                                  <a:srgbClr val="FF0000"/>
                                </a:solidFill>
                                <a:latin typeface="Cambria Math" panose="02040503050406030204" pitchFamily="18" charset="0"/>
                              </a:rPr>
                              <m:t>𝑔</m:t>
                            </m:r>
                          </m:e>
                          <m:sup>
                            <m:r>
                              <a:rPr lang="en-US" sz="2800" i="1">
                                <a:latin typeface="Cambria Math" panose="02040503050406030204" pitchFamily="18" charset="0"/>
                              </a:rPr>
                              <m:t>𝑥</m:t>
                            </m:r>
                            <m:r>
                              <a:rPr lang="en-US" sz="2800" b="0" i="1" smtClean="0">
                                <a:latin typeface="Cambria Math" panose="02040503050406030204" pitchFamily="18" charset="0"/>
                              </a:rPr>
                              <m:t>𝑦𝑧</m:t>
                            </m:r>
                          </m:sup>
                        </m:sSup>
                      </m:oMath>
                    </m:oMathPara>
                  </a14:m>
                  <a:endParaRPr lang="en-US" sz="2800" dirty="0"/>
                </a:p>
              </p:txBody>
            </p:sp>
          </mc:Choice>
          <mc:Fallback xmlns="">
            <p:sp>
              <p:nvSpPr>
                <p:cNvPr id="54" name="TextBox 53"/>
                <p:cNvSpPr txBox="1">
                  <a:spLocks noRot="1" noChangeAspect="1" noMove="1" noResize="1" noEditPoints="1" noAdjustHandles="1" noChangeArrowheads="1" noChangeShapeType="1" noTextEdit="1"/>
                </p:cNvSpPr>
                <p:nvPr/>
              </p:nvSpPr>
              <p:spPr>
                <a:xfrm>
                  <a:off x="-36512" y="5930116"/>
                  <a:ext cx="3888432"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4427984" y="5773406"/>
                  <a:ext cx="3024336" cy="6799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𝑔</m:t>
                            </m:r>
                          </m:e>
                          <m:sup>
                            <m:r>
                              <a:rPr lang="en-US" sz="2800" b="0" i="1" smtClean="0">
                                <a:latin typeface="Cambria Math" panose="02040503050406030204" pitchFamily="18" charset="0"/>
                              </a:rPr>
                              <m:t>𝑥</m:t>
                            </m:r>
                          </m:sup>
                        </m:sSup>
                        <m:r>
                          <a:rPr lang="en-US" sz="2800" b="0" i="1" smtClean="0">
                            <a:latin typeface="Cambria Math" panose="02040503050406030204" pitchFamily="18" charset="0"/>
                          </a:rPr>
                          <m:t>, </m:t>
                        </m:r>
                        <m:sSup>
                          <m:sSupPr>
                            <m:ctrlPr>
                              <a:rPr lang="en-US" sz="2800" i="1" smtClean="0">
                                <a:latin typeface="Cambria Math" panose="02040503050406030204" pitchFamily="18" charset="0"/>
                              </a:rPr>
                            </m:ctrlPr>
                          </m:sSupPr>
                          <m:e>
                            <m:r>
                              <a:rPr lang="en-US" sz="2800" i="1">
                                <a:latin typeface="Cambria Math" panose="02040503050406030204" pitchFamily="18" charset="0"/>
                              </a:rPr>
                              <m:t>𝑔</m:t>
                            </m:r>
                          </m:e>
                          <m:sup>
                            <m:r>
                              <a:rPr lang="en-US" sz="2800" b="0" i="1" smtClean="0">
                                <a:latin typeface="Cambria Math" panose="02040503050406030204" pitchFamily="18" charset="0"/>
                              </a:rPr>
                              <m:t>𝑦</m:t>
                            </m:r>
                          </m:sup>
                        </m:sSup>
                        <m:r>
                          <a:rPr lang="en-US" sz="2800" i="1">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𝑔</m:t>
                            </m:r>
                          </m:e>
                          <m:sup>
                            <m:r>
                              <a:rPr lang="en-US" sz="2800" b="0" i="1" smtClean="0">
                                <a:latin typeface="Cambria Math" panose="02040503050406030204" pitchFamily="18" charset="0"/>
                              </a:rPr>
                              <m:t>𝑧</m:t>
                            </m:r>
                          </m:sup>
                        </m:sSup>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𝑔</m:t>
                            </m:r>
                          </m:e>
                          <m:sup>
                            <m:r>
                              <a:rPr lang="en-US" sz="2800" b="0" i="1" smtClean="0">
                                <a:latin typeface="Cambria Math" panose="02040503050406030204" pitchFamily="18" charset="0"/>
                              </a:rPr>
                              <m:t>𝑤</m:t>
                            </m:r>
                          </m:sup>
                        </m:sSup>
                        <m:groupChr>
                          <m:groupChrPr>
                            <m:chr m:val="→"/>
                            <m:vertJc m:val="bot"/>
                            <m:ctrlPr>
                              <a:rPr lang="en-US" sz="2800" i="1" smtClean="0">
                                <a:latin typeface="Cambria Math" panose="02040503050406030204" pitchFamily="18" charset="0"/>
                              </a:rPr>
                            </m:ctrlPr>
                          </m:groupChrPr>
                          <m:e>
                            <m:r>
                              <m:rPr>
                                <m:brk m:alnAt="2"/>
                              </m:rPr>
                              <a:rPr lang="en-US" sz="2800" b="0" i="1" smtClean="0">
                                <a:latin typeface="Cambria Math" panose="02040503050406030204" pitchFamily="18" charset="0"/>
                              </a:rPr>
                              <m:t>h</m:t>
                            </m:r>
                            <m:r>
                              <a:rPr lang="en-US" sz="2800" b="0" i="1" smtClean="0">
                                <a:latin typeface="Cambria Math" panose="02040503050406030204" pitchFamily="18" charset="0"/>
                              </a:rPr>
                              <m:t>𝑎𝑟𝑑</m:t>
                            </m:r>
                          </m:e>
                        </m:groupChr>
                        <m:sSup>
                          <m:sSupPr>
                            <m:ctrlPr>
                              <a:rPr lang="en-US" sz="2800" i="1">
                                <a:latin typeface="Cambria Math" panose="02040503050406030204" pitchFamily="18" charset="0"/>
                              </a:rPr>
                            </m:ctrlPr>
                          </m:sSupPr>
                          <m:e>
                            <m:r>
                              <a:rPr lang="en-US" sz="2800" i="1" smtClean="0">
                                <a:solidFill>
                                  <a:srgbClr val="FF0000"/>
                                </a:solidFill>
                                <a:latin typeface="Cambria Math" panose="02040503050406030204" pitchFamily="18" charset="0"/>
                              </a:rPr>
                              <m:t>𝑔</m:t>
                            </m:r>
                          </m:e>
                          <m:sup>
                            <m:r>
                              <a:rPr lang="en-US" sz="2800" i="1">
                                <a:latin typeface="Cambria Math" panose="02040503050406030204" pitchFamily="18" charset="0"/>
                              </a:rPr>
                              <m:t>𝑥</m:t>
                            </m:r>
                            <m:r>
                              <a:rPr lang="en-US" sz="2800" b="0" i="1" smtClean="0">
                                <a:latin typeface="Cambria Math" panose="02040503050406030204" pitchFamily="18" charset="0"/>
                              </a:rPr>
                              <m:t>𝑦𝑧𝑤</m:t>
                            </m:r>
                          </m:sup>
                        </m:sSup>
                      </m:oMath>
                    </m:oMathPara>
                  </a14:m>
                  <a:endParaRPr lang="en-US" sz="2800" dirty="0"/>
                </a:p>
              </p:txBody>
            </p:sp>
          </mc:Choice>
          <mc:Fallback xmlns="">
            <p:sp>
              <p:nvSpPr>
                <p:cNvPr id="55" name="TextBox 54"/>
                <p:cNvSpPr txBox="1">
                  <a:spLocks noRot="1" noChangeAspect="1" noMove="1" noResize="1" noEditPoints="1" noAdjustHandles="1" noChangeArrowheads="1" noChangeShapeType="1" noTextEdit="1"/>
                </p:cNvSpPr>
                <p:nvPr/>
              </p:nvSpPr>
              <p:spPr>
                <a:xfrm>
                  <a:off x="4427984" y="5773406"/>
                  <a:ext cx="3024336" cy="679930"/>
                </a:xfrm>
                <a:prstGeom prst="rect">
                  <a:avLst/>
                </a:prstGeom>
                <a:blipFill>
                  <a:blip r:embed="rId10"/>
                  <a:stretch>
                    <a:fillRect r="-26008"/>
                  </a:stretch>
                </a:blipFill>
              </p:spPr>
              <p:txBody>
                <a:bodyPr/>
                <a:lstStyle/>
                <a:p>
                  <a:r>
                    <a:rPr lang="en-US">
                      <a:noFill/>
                    </a:rPr>
                    <a:t> </a:t>
                  </a:r>
                </a:p>
              </p:txBody>
            </p:sp>
          </mc:Fallback>
        </mc:AlternateContent>
        <p:sp>
          <p:nvSpPr>
            <p:cNvPr id="56" name="TextBox 55"/>
            <p:cNvSpPr txBox="1"/>
            <p:nvPr/>
          </p:nvSpPr>
          <p:spPr>
            <a:xfrm>
              <a:off x="3563888" y="5930116"/>
              <a:ext cx="936104" cy="523220"/>
            </a:xfrm>
            <a:prstGeom prst="rect">
              <a:avLst/>
            </a:prstGeom>
            <a:noFill/>
          </p:spPr>
          <p:txBody>
            <a:bodyPr wrap="square" rtlCol="0">
              <a:spAutoFit/>
            </a:bodyPr>
            <a:lstStyle/>
            <a:p>
              <a:r>
                <a:rPr lang="en-US" sz="2800" dirty="0"/>
                <a:t>BUT</a:t>
              </a:r>
            </a:p>
          </p:txBody>
        </p:sp>
      </p:grpSp>
      <p:sp>
        <p:nvSpPr>
          <p:cNvPr id="29" name="Rectangle 28"/>
          <p:cNvSpPr/>
          <p:nvPr/>
        </p:nvSpPr>
        <p:spPr>
          <a:xfrm>
            <a:off x="-900608" y="1124744"/>
            <a:ext cx="11017224" cy="2016224"/>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900608" y="2390480"/>
            <a:ext cx="11017224" cy="1696254"/>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79555BAB-69CB-7C4B-B561-B01C4EE505FF}"/>
              </a:ext>
            </a:extLst>
          </p:cNvPr>
          <p:cNvSpPr txBox="1"/>
          <p:nvPr/>
        </p:nvSpPr>
        <p:spPr>
          <a:xfrm>
            <a:off x="6156176" y="6516052"/>
            <a:ext cx="4464496" cy="369332"/>
          </a:xfrm>
          <a:prstGeom prst="rect">
            <a:avLst/>
          </a:prstGeom>
          <a:noFill/>
        </p:spPr>
        <p:txBody>
          <a:bodyPr wrap="square" rtlCol="0">
            <a:spAutoFit/>
          </a:bodyPr>
          <a:lstStyle/>
          <a:p>
            <a:r>
              <a:rPr lang="en-US" dirty="0"/>
              <a:t>See [Huang’18] for a candidate</a:t>
            </a:r>
          </a:p>
        </p:txBody>
      </p:sp>
    </p:spTree>
    <p:extLst>
      <p:ext uri="{BB962C8B-B14F-4D97-AF65-F5344CB8AC3E}">
        <p14:creationId xmlns:p14="http://schemas.microsoft.com/office/powerpoint/2010/main" val="38290399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500"/>
                                        <p:tgtEl>
                                          <p:spTgt spid="49"/>
                                        </p:tgtEl>
                                      </p:cBhvr>
                                    </p:animEffect>
                                  </p:childTnLst>
                                </p:cTn>
                              </p:par>
                              <p:par>
                                <p:cTn id="15" presetID="10"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10"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500"/>
                                        <p:tgtEl>
                                          <p:spTgt spid="59"/>
                                        </p:tgtEl>
                                      </p:cBhvr>
                                    </p:animEffect>
                                  </p:childTnLst>
                                </p:cTn>
                              </p:par>
                              <p:par>
                                <p:cTn id="30" presetID="10" presetClass="entr" presetSubtype="0" fill="hold" nodeType="with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5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9" grpId="0"/>
      <p:bldP spid="29" grpId="0" animBg="1"/>
      <p:bldP spid="59" grpId="0" animBg="1"/>
      <p:bldP spid="4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251520" y="410563"/>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Constructing Program Obfuscators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1680" y="2924944"/>
            <a:ext cx="807902" cy="147038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542" y="4254264"/>
            <a:ext cx="5960582" cy="2631120"/>
          </a:xfrm>
          <a:prstGeom prst="rect">
            <a:avLst/>
          </a:prstGeom>
        </p:spPr>
      </p:pic>
      <p:sp>
        <p:nvSpPr>
          <p:cNvPr id="29" name="Rectangle 23"/>
          <p:cNvSpPr>
            <a:spLocks noChangeArrowheads="1"/>
          </p:cNvSpPr>
          <p:nvPr/>
        </p:nvSpPr>
        <p:spPr bwMode="auto">
          <a:xfrm>
            <a:off x="419545" y="6328839"/>
            <a:ext cx="3144343" cy="388664"/>
          </a:xfrm>
          <a:prstGeom prst="rect">
            <a:avLst/>
          </a:prstGeom>
          <a:solidFill>
            <a:schemeClr val="bg1"/>
          </a:solidFill>
          <a:ln>
            <a:noFill/>
          </a:ln>
          <a:effectLst/>
        </p:spPr>
        <p:txBody>
          <a:bodyPr anchor="ctr"/>
          <a:lstStyle/>
          <a:p>
            <a:pPr algn="ctr"/>
            <a:r>
              <a:rPr lang="en-US" sz="2400" b="1" dirty="0">
                <a:solidFill>
                  <a:srgbClr val="0000FF"/>
                </a:solidFill>
                <a:latin typeface="Courier New" panose="02070309020205020404" pitchFamily="49" charset="0"/>
                <a:cs typeface="Courier New" panose="02070309020205020404" pitchFamily="49" charset="0"/>
              </a:rPr>
              <a:t>TOKEN-BASED OBF.</a:t>
            </a:r>
          </a:p>
        </p:txBody>
      </p:sp>
      <p:grpSp>
        <p:nvGrpSpPr>
          <p:cNvPr id="6" name="Group 5"/>
          <p:cNvGrpSpPr/>
          <p:nvPr/>
        </p:nvGrpSpPr>
        <p:grpSpPr>
          <a:xfrm>
            <a:off x="7236296" y="2951590"/>
            <a:ext cx="2000798" cy="5828972"/>
            <a:chOff x="7236296" y="2951590"/>
            <a:chExt cx="2000798" cy="5828972"/>
          </a:xfrm>
        </p:grpSpPr>
        <p:sp>
          <p:nvSpPr>
            <p:cNvPr id="19" name="Rectangle 23"/>
            <p:cNvSpPr>
              <a:spLocks noChangeArrowheads="1"/>
            </p:cNvSpPr>
            <p:nvPr/>
          </p:nvSpPr>
          <p:spPr bwMode="auto">
            <a:xfrm>
              <a:off x="7236296" y="4365104"/>
              <a:ext cx="2000798" cy="1006909"/>
            </a:xfrm>
            <a:prstGeom prst="rect">
              <a:avLst/>
            </a:prstGeom>
            <a:solidFill>
              <a:schemeClr val="bg1"/>
            </a:solidFill>
            <a:ln>
              <a:noFill/>
            </a:ln>
            <a:effectLst/>
          </p:spPr>
          <p:txBody>
            <a:bodyPr anchor="ctr"/>
            <a:lstStyle/>
            <a:p>
              <a:pPr algn="ctr"/>
              <a:r>
                <a:rPr lang="en-US" sz="2400" b="1" dirty="0">
                  <a:solidFill>
                    <a:srgbClr val="0000FF"/>
                  </a:solidFill>
                  <a:latin typeface="Courier New" panose="02070309020205020404" pitchFamily="49" charset="0"/>
                  <a:cs typeface="Courier New" panose="02070309020205020404" pitchFamily="49" charset="0"/>
                </a:rPr>
                <a:t>“2-LINEAR </a:t>
              </a:r>
              <a:br>
                <a:rPr lang="en-US" sz="2400" b="1" dirty="0">
                  <a:solidFill>
                    <a:srgbClr val="0000FF"/>
                  </a:solidFill>
                  <a:latin typeface="Courier New" panose="02070309020205020404" pitchFamily="49" charset="0"/>
                  <a:cs typeface="Courier New" panose="02070309020205020404" pitchFamily="49" charset="0"/>
                </a:rPr>
              </a:br>
              <a:r>
                <a:rPr lang="en-US" sz="2400" b="1" dirty="0">
                  <a:solidFill>
                    <a:srgbClr val="0000FF"/>
                  </a:solidFill>
                  <a:latin typeface="Courier New" panose="02070309020205020404" pitchFamily="49" charset="0"/>
                  <a:cs typeface="Courier New" panose="02070309020205020404" pitchFamily="49" charset="0"/>
                </a:rPr>
                <a:t>MAPS”</a:t>
              </a:r>
            </a:p>
          </p:txBody>
        </p:sp>
        <p:sp>
          <p:nvSpPr>
            <p:cNvPr id="21" name="Freeform 20"/>
            <p:cNvSpPr/>
            <p:nvPr/>
          </p:nvSpPr>
          <p:spPr>
            <a:xfrm>
              <a:off x="7308304" y="4192376"/>
              <a:ext cx="1856126" cy="4588186"/>
            </a:xfrm>
            <a:custGeom>
              <a:avLst/>
              <a:gdLst>
                <a:gd name="connsiteX0" fmla="*/ 4133589 w 4133589"/>
                <a:gd name="connsiteY0" fmla="*/ 0 h 4559474"/>
                <a:gd name="connsiteX1" fmla="*/ 3958225 w 4133589"/>
                <a:gd name="connsiteY1" fmla="*/ 25052 h 4559474"/>
                <a:gd name="connsiteX2" fmla="*/ 3883068 w 4133589"/>
                <a:gd name="connsiteY2" fmla="*/ 37578 h 4559474"/>
                <a:gd name="connsiteX3" fmla="*/ 3594970 w 4133589"/>
                <a:gd name="connsiteY3" fmla="*/ 62630 h 4559474"/>
                <a:gd name="connsiteX4" fmla="*/ 1352811 w 4133589"/>
                <a:gd name="connsiteY4" fmla="*/ 50104 h 4559474"/>
                <a:gd name="connsiteX5" fmla="*/ 62630 w 4133589"/>
                <a:gd name="connsiteY5" fmla="*/ 75156 h 4559474"/>
                <a:gd name="connsiteX6" fmla="*/ 37578 w 4133589"/>
                <a:gd name="connsiteY6" fmla="*/ 776614 h 4559474"/>
                <a:gd name="connsiteX7" fmla="*/ 25052 w 4133589"/>
                <a:gd name="connsiteY7" fmla="*/ 964504 h 4559474"/>
                <a:gd name="connsiteX8" fmla="*/ 37578 w 4133589"/>
                <a:gd name="connsiteY8" fmla="*/ 1453019 h 4559474"/>
                <a:gd name="connsiteX9" fmla="*/ 50104 w 4133589"/>
                <a:gd name="connsiteY9" fmla="*/ 2192055 h 4559474"/>
                <a:gd name="connsiteX10" fmla="*/ 75156 w 4133589"/>
                <a:gd name="connsiteY10" fmla="*/ 2530258 h 4559474"/>
                <a:gd name="connsiteX11" fmla="*/ 50104 w 4133589"/>
                <a:gd name="connsiteY11" fmla="*/ 2931091 h 4559474"/>
                <a:gd name="connsiteX12" fmla="*/ 12526 w 4133589"/>
                <a:gd name="connsiteY12" fmla="*/ 3106455 h 4559474"/>
                <a:gd name="connsiteX13" fmla="*/ 0 w 4133589"/>
                <a:gd name="connsiteY13" fmla="*/ 3181611 h 4559474"/>
                <a:gd name="connsiteX14" fmla="*/ 12526 w 4133589"/>
                <a:gd name="connsiteY14" fmla="*/ 3569918 h 4559474"/>
                <a:gd name="connsiteX15" fmla="*/ 37578 w 4133589"/>
                <a:gd name="connsiteY15" fmla="*/ 3745283 h 4559474"/>
                <a:gd name="connsiteX16" fmla="*/ 50104 w 4133589"/>
                <a:gd name="connsiteY16" fmla="*/ 3870543 h 4559474"/>
                <a:gd name="connsiteX17" fmla="*/ 62630 w 4133589"/>
                <a:gd name="connsiteY17" fmla="*/ 3958225 h 4559474"/>
                <a:gd name="connsiteX18" fmla="*/ 75156 w 4133589"/>
                <a:gd name="connsiteY18" fmla="*/ 4246324 h 4559474"/>
                <a:gd name="connsiteX19" fmla="*/ 62630 w 4133589"/>
                <a:gd name="connsiteY19" fmla="*/ 4559474 h 455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33589" h="4559474">
                  <a:moveTo>
                    <a:pt x="4133589" y="0"/>
                  </a:moveTo>
                  <a:cubicBezTo>
                    <a:pt x="4008753" y="24967"/>
                    <a:pt x="4136748" y="1249"/>
                    <a:pt x="3958225" y="25052"/>
                  </a:cubicBezTo>
                  <a:cubicBezTo>
                    <a:pt x="3933050" y="28409"/>
                    <a:pt x="3908270" y="34428"/>
                    <a:pt x="3883068" y="37578"/>
                  </a:cubicBezTo>
                  <a:cubicBezTo>
                    <a:pt x="3796941" y="48344"/>
                    <a:pt x="3678598" y="56197"/>
                    <a:pt x="3594970" y="62630"/>
                  </a:cubicBezTo>
                  <a:lnTo>
                    <a:pt x="1352811" y="50104"/>
                  </a:lnTo>
                  <a:cubicBezTo>
                    <a:pt x="146319" y="50104"/>
                    <a:pt x="511656" y="-37101"/>
                    <a:pt x="62630" y="75156"/>
                  </a:cubicBezTo>
                  <a:cubicBezTo>
                    <a:pt x="-20353" y="324111"/>
                    <a:pt x="58183" y="76043"/>
                    <a:pt x="37578" y="776614"/>
                  </a:cubicBezTo>
                  <a:cubicBezTo>
                    <a:pt x="35733" y="839356"/>
                    <a:pt x="29227" y="901874"/>
                    <a:pt x="25052" y="964504"/>
                  </a:cubicBezTo>
                  <a:cubicBezTo>
                    <a:pt x="29227" y="1127342"/>
                    <a:pt x="34254" y="1290161"/>
                    <a:pt x="37578" y="1453019"/>
                  </a:cubicBezTo>
                  <a:cubicBezTo>
                    <a:pt x="42605" y="1699348"/>
                    <a:pt x="41515" y="1945824"/>
                    <a:pt x="50104" y="2192055"/>
                  </a:cubicBezTo>
                  <a:cubicBezTo>
                    <a:pt x="54045" y="2305029"/>
                    <a:pt x="75156" y="2530258"/>
                    <a:pt x="75156" y="2530258"/>
                  </a:cubicBezTo>
                  <a:cubicBezTo>
                    <a:pt x="71570" y="2605555"/>
                    <a:pt x="64728" y="2828725"/>
                    <a:pt x="50104" y="2931091"/>
                  </a:cubicBezTo>
                  <a:cubicBezTo>
                    <a:pt x="21842" y="3128926"/>
                    <a:pt x="35312" y="2992525"/>
                    <a:pt x="12526" y="3106455"/>
                  </a:cubicBezTo>
                  <a:cubicBezTo>
                    <a:pt x="7545" y="3131359"/>
                    <a:pt x="4175" y="3156559"/>
                    <a:pt x="0" y="3181611"/>
                  </a:cubicBezTo>
                  <a:cubicBezTo>
                    <a:pt x="4175" y="3311047"/>
                    <a:pt x="6216" y="3440569"/>
                    <a:pt x="12526" y="3569918"/>
                  </a:cubicBezTo>
                  <a:cubicBezTo>
                    <a:pt x="17704" y="3676062"/>
                    <a:pt x="18593" y="3669340"/>
                    <a:pt x="37578" y="3745283"/>
                  </a:cubicBezTo>
                  <a:cubicBezTo>
                    <a:pt x="41753" y="3787036"/>
                    <a:pt x="45201" y="3828869"/>
                    <a:pt x="50104" y="3870543"/>
                  </a:cubicBezTo>
                  <a:cubicBezTo>
                    <a:pt x="53554" y="3899865"/>
                    <a:pt x="60666" y="3928766"/>
                    <a:pt x="62630" y="3958225"/>
                  </a:cubicBezTo>
                  <a:cubicBezTo>
                    <a:pt x="69024" y="4054136"/>
                    <a:pt x="70981" y="4150291"/>
                    <a:pt x="75156" y="4246324"/>
                  </a:cubicBezTo>
                  <a:cubicBezTo>
                    <a:pt x="62061" y="4534409"/>
                    <a:pt x="62630" y="4429944"/>
                    <a:pt x="62630" y="4559474"/>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3807" y="5229200"/>
              <a:ext cx="1513971" cy="1517673"/>
            </a:xfrm>
            <a:prstGeom prst="rect">
              <a:avLst/>
            </a:prstGeom>
          </p:spPr>
        </p:pic>
        <p:pic>
          <p:nvPicPr>
            <p:cNvPr id="24" name="Picture 23"/>
            <p:cNvPicPr>
              <a:picLocks noChangeAspect="1"/>
            </p:cNvPicPr>
            <p:nvPr/>
          </p:nvPicPr>
          <p:blipFill rotWithShape="1">
            <a:blip r:embed="rId6" cstate="print">
              <a:extLst>
                <a:ext uri="{28A0092B-C50C-407E-A947-70E740481C1C}">
                  <a14:useLocalDpi xmlns:a14="http://schemas.microsoft.com/office/drawing/2010/main" val="0"/>
                </a:ext>
              </a:extLst>
            </a:blip>
            <a:srcRect l="18866" t="11056" r="33752" b="21386"/>
            <a:stretch/>
          </p:blipFill>
          <p:spPr>
            <a:xfrm>
              <a:off x="7688312" y="2951590"/>
              <a:ext cx="916136" cy="1269498"/>
            </a:xfrm>
            <a:prstGeom prst="rect">
              <a:avLst/>
            </a:prstGeom>
          </p:spPr>
        </p:pic>
      </p:grpSp>
      <p:sp>
        <p:nvSpPr>
          <p:cNvPr id="26" name="Freeform 25"/>
          <p:cNvSpPr/>
          <p:nvPr/>
        </p:nvSpPr>
        <p:spPr>
          <a:xfrm flipH="1">
            <a:off x="2051718" y="4241414"/>
            <a:ext cx="4824537" cy="4588186"/>
          </a:xfrm>
          <a:custGeom>
            <a:avLst/>
            <a:gdLst>
              <a:gd name="connsiteX0" fmla="*/ 4133589 w 4133589"/>
              <a:gd name="connsiteY0" fmla="*/ 0 h 4559474"/>
              <a:gd name="connsiteX1" fmla="*/ 3958225 w 4133589"/>
              <a:gd name="connsiteY1" fmla="*/ 25052 h 4559474"/>
              <a:gd name="connsiteX2" fmla="*/ 3883068 w 4133589"/>
              <a:gd name="connsiteY2" fmla="*/ 37578 h 4559474"/>
              <a:gd name="connsiteX3" fmla="*/ 3594970 w 4133589"/>
              <a:gd name="connsiteY3" fmla="*/ 62630 h 4559474"/>
              <a:gd name="connsiteX4" fmla="*/ 1352811 w 4133589"/>
              <a:gd name="connsiteY4" fmla="*/ 50104 h 4559474"/>
              <a:gd name="connsiteX5" fmla="*/ 62630 w 4133589"/>
              <a:gd name="connsiteY5" fmla="*/ 75156 h 4559474"/>
              <a:gd name="connsiteX6" fmla="*/ 37578 w 4133589"/>
              <a:gd name="connsiteY6" fmla="*/ 776614 h 4559474"/>
              <a:gd name="connsiteX7" fmla="*/ 25052 w 4133589"/>
              <a:gd name="connsiteY7" fmla="*/ 964504 h 4559474"/>
              <a:gd name="connsiteX8" fmla="*/ 37578 w 4133589"/>
              <a:gd name="connsiteY8" fmla="*/ 1453019 h 4559474"/>
              <a:gd name="connsiteX9" fmla="*/ 50104 w 4133589"/>
              <a:gd name="connsiteY9" fmla="*/ 2192055 h 4559474"/>
              <a:gd name="connsiteX10" fmla="*/ 75156 w 4133589"/>
              <a:gd name="connsiteY10" fmla="*/ 2530258 h 4559474"/>
              <a:gd name="connsiteX11" fmla="*/ 50104 w 4133589"/>
              <a:gd name="connsiteY11" fmla="*/ 2931091 h 4559474"/>
              <a:gd name="connsiteX12" fmla="*/ 12526 w 4133589"/>
              <a:gd name="connsiteY12" fmla="*/ 3106455 h 4559474"/>
              <a:gd name="connsiteX13" fmla="*/ 0 w 4133589"/>
              <a:gd name="connsiteY13" fmla="*/ 3181611 h 4559474"/>
              <a:gd name="connsiteX14" fmla="*/ 12526 w 4133589"/>
              <a:gd name="connsiteY14" fmla="*/ 3569918 h 4559474"/>
              <a:gd name="connsiteX15" fmla="*/ 37578 w 4133589"/>
              <a:gd name="connsiteY15" fmla="*/ 3745283 h 4559474"/>
              <a:gd name="connsiteX16" fmla="*/ 50104 w 4133589"/>
              <a:gd name="connsiteY16" fmla="*/ 3870543 h 4559474"/>
              <a:gd name="connsiteX17" fmla="*/ 62630 w 4133589"/>
              <a:gd name="connsiteY17" fmla="*/ 3958225 h 4559474"/>
              <a:gd name="connsiteX18" fmla="*/ 75156 w 4133589"/>
              <a:gd name="connsiteY18" fmla="*/ 4246324 h 4559474"/>
              <a:gd name="connsiteX19" fmla="*/ 62630 w 4133589"/>
              <a:gd name="connsiteY19" fmla="*/ 4559474 h 455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33589" h="4559474">
                <a:moveTo>
                  <a:pt x="4133589" y="0"/>
                </a:moveTo>
                <a:cubicBezTo>
                  <a:pt x="4008753" y="24967"/>
                  <a:pt x="4136748" y="1249"/>
                  <a:pt x="3958225" y="25052"/>
                </a:cubicBezTo>
                <a:cubicBezTo>
                  <a:pt x="3933050" y="28409"/>
                  <a:pt x="3908270" y="34428"/>
                  <a:pt x="3883068" y="37578"/>
                </a:cubicBezTo>
                <a:cubicBezTo>
                  <a:pt x="3796941" y="48344"/>
                  <a:pt x="3678598" y="56197"/>
                  <a:pt x="3594970" y="62630"/>
                </a:cubicBezTo>
                <a:lnTo>
                  <a:pt x="1352811" y="50104"/>
                </a:lnTo>
                <a:cubicBezTo>
                  <a:pt x="146319" y="50104"/>
                  <a:pt x="511656" y="-37101"/>
                  <a:pt x="62630" y="75156"/>
                </a:cubicBezTo>
                <a:cubicBezTo>
                  <a:pt x="-20353" y="324111"/>
                  <a:pt x="58183" y="76043"/>
                  <a:pt x="37578" y="776614"/>
                </a:cubicBezTo>
                <a:cubicBezTo>
                  <a:pt x="35733" y="839356"/>
                  <a:pt x="29227" y="901874"/>
                  <a:pt x="25052" y="964504"/>
                </a:cubicBezTo>
                <a:cubicBezTo>
                  <a:pt x="29227" y="1127342"/>
                  <a:pt x="34254" y="1290161"/>
                  <a:pt x="37578" y="1453019"/>
                </a:cubicBezTo>
                <a:cubicBezTo>
                  <a:pt x="42605" y="1699348"/>
                  <a:pt x="41515" y="1945824"/>
                  <a:pt x="50104" y="2192055"/>
                </a:cubicBezTo>
                <a:cubicBezTo>
                  <a:pt x="54045" y="2305029"/>
                  <a:pt x="75156" y="2530258"/>
                  <a:pt x="75156" y="2530258"/>
                </a:cubicBezTo>
                <a:cubicBezTo>
                  <a:pt x="71570" y="2605555"/>
                  <a:pt x="64728" y="2828725"/>
                  <a:pt x="50104" y="2931091"/>
                </a:cubicBezTo>
                <a:cubicBezTo>
                  <a:pt x="21842" y="3128926"/>
                  <a:pt x="35312" y="2992525"/>
                  <a:pt x="12526" y="3106455"/>
                </a:cubicBezTo>
                <a:cubicBezTo>
                  <a:pt x="7545" y="3131359"/>
                  <a:pt x="4175" y="3156559"/>
                  <a:pt x="0" y="3181611"/>
                </a:cubicBezTo>
                <a:cubicBezTo>
                  <a:pt x="4175" y="3311047"/>
                  <a:pt x="6216" y="3440569"/>
                  <a:pt x="12526" y="3569918"/>
                </a:cubicBezTo>
                <a:cubicBezTo>
                  <a:pt x="17704" y="3676062"/>
                  <a:pt x="18593" y="3669340"/>
                  <a:pt x="37578" y="3745283"/>
                </a:cubicBezTo>
                <a:cubicBezTo>
                  <a:pt x="41753" y="3787036"/>
                  <a:pt x="45201" y="3828869"/>
                  <a:pt x="50104" y="3870543"/>
                </a:cubicBezTo>
                <a:cubicBezTo>
                  <a:pt x="53554" y="3899865"/>
                  <a:pt x="60666" y="3928766"/>
                  <a:pt x="62630" y="3958225"/>
                </a:cubicBezTo>
                <a:cubicBezTo>
                  <a:pt x="69024" y="4054136"/>
                  <a:pt x="70981" y="4150291"/>
                  <a:pt x="75156" y="4246324"/>
                </a:cubicBezTo>
                <a:cubicBezTo>
                  <a:pt x="62061" y="4534409"/>
                  <a:pt x="62630" y="4429944"/>
                  <a:pt x="62630" y="4559474"/>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3"/>
          <p:cNvSpPr>
            <a:spLocks noChangeArrowheads="1"/>
          </p:cNvSpPr>
          <p:nvPr/>
        </p:nvSpPr>
        <p:spPr bwMode="auto">
          <a:xfrm>
            <a:off x="4083370" y="4365104"/>
            <a:ext cx="2000798" cy="1006909"/>
          </a:xfrm>
          <a:prstGeom prst="rect">
            <a:avLst/>
          </a:prstGeom>
          <a:solidFill>
            <a:schemeClr val="bg1"/>
          </a:solidFill>
          <a:ln>
            <a:noFill/>
          </a:ln>
          <a:effectLst/>
        </p:spPr>
        <p:txBody>
          <a:bodyPr anchor="ctr"/>
          <a:lstStyle/>
          <a:p>
            <a:pPr algn="ctr"/>
            <a:r>
              <a:rPr lang="en-US" sz="2400" b="1" dirty="0">
                <a:solidFill>
                  <a:srgbClr val="0000FF"/>
                </a:solidFill>
                <a:latin typeface="Courier New" panose="02070309020205020404" pitchFamily="49" charset="0"/>
                <a:cs typeface="Courier New" panose="02070309020205020404" pitchFamily="49" charset="0"/>
              </a:rPr>
              <a:t>“3-LINEAR </a:t>
            </a:r>
            <a:br>
              <a:rPr lang="en-US" sz="2400" b="1" dirty="0">
                <a:solidFill>
                  <a:srgbClr val="0000FF"/>
                </a:solidFill>
                <a:latin typeface="Courier New" panose="02070309020205020404" pitchFamily="49" charset="0"/>
                <a:cs typeface="Courier New" panose="02070309020205020404" pitchFamily="49" charset="0"/>
              </a:rPr>
            </a:br>
            <a:r>
              <a:rPr lang="en-US" sz="2400" b="1" dirty="0">
                <a:solidFill>
                  <a:srgbClr val="0000FF"/>
                </a:solidFill>
                <a:latin typeface="Courier New" panose="02070309020205020404" pitchFamily="49" charset="0"/>
                <a:cs typeface="Courier New" panose="02070309020205020404" pitchFamily="49" charset="0"/>
              </a:rPr>
              <a:t>MAPS”</a:t>
            </a:r>
          </a:p>
        </p:txBody>
      </p:sp>
      <p:grpSp>
        <p:nvGrpSpPr>
          <p:cNvPr id="32" name="Group 31"/>
          <p:cNvGrpSpPr/>
          <p:nvPr/>
        </p:nvGrpSpPr>
        <p:grpSpPr>
          <a:xfrm>
            <a:off x="251521" y="1340768"/>
            <a:ext cx="8784976" cy="1322166"/>
            <a:chOff x="3202000" y="1268760"/>
            <a:chExt cx="5931739" cy="1322166"/>
          </a:xfrm>
        </p:grpSpPr>
        <p:sp>
          <p:nvSpPr>
            <p:cNvPr id="33" name="Rectangle 23"/>
            <p:cNvSpPr>
              <a:spLocks noChangeArrowheads="1"/>
            </p:cNvSpPr>
            <p:nvPr/>
          </p:nvSpPr>
          <p:spPr bwMode="auto">
            <a:xfrm>
              <a:off x="3542345" y="1340768"/>
              <a:ext cx="5591394" cy="45807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b="1" dirty="0">
                  <a:solidFill>
                    <a:srgbClr val="0000FF"/>
                  </a:solidFill>
                  <a:latin typeface="Courier New" panose="02070309020205020404" pitchFamily="49" charset="0"/>
                  <a:cs typeface="Courier New" panose="02070309020205020404" pitchFamily="49" charset="0"/>
                </a:rPr>
                <a:t>THEOREM 2 </a:t>
              </a:r>
              <a:r>
                <a:rPr lang="en-US" sz="2000" dirty="0">
                  <a:solidFill>
                    <a:srgbClr val="0000FF"/>
                  </a:solidFill>
                  <a:latin typeface="Calibri" panose="020F0502020204030204" pitchFamily="34" charset="0"/>
                  <a:cs typeface="Calibri" panose="020F0502020204030204" pitchFamily="34" charset="0"/>
                </a:rPr>
                <a:t>[Lin-</a:t>
              </a:r>
              <a:r>
                <a:rPr lang="en-US" sz="2000" dirty="0">
                  <a:solidFill>
                    <a:srgbClr val="FF0000"/>
                  </a:solidFill>
                  <a:latin typeface="Calibri" panose="020F0502020204030204" pitchFamily="34" charset="0"/>
                  <a:cs typeface="Calibri" panose="020F0502020204030204" pitchFamily="34" charset="0"/>
                </a:rPr>
                <a:t>V</a:t>
              </a:r>
              <a:r>
                <a:rPr lang="en-US" sz="2000" dirty="0">
                  <a:solidFill>
                    <a:srgbClr val="0000FF"/>
                  </a:solidFill>
                  <a:latin typeface="Calibri" panose="020F0502020204030204" pitchFamily="34" charset="0"/>
                  <a:cs typeface="Calibri" panose="020F0502020204030204" pitchFamily="34" charset="0"/>
                </a:rPr>
                <a:t>’16, Lin’17, Ananth-Sahai’17, Lin-Tessaro’17]</a:t>
              </a:r>
            </a:p>
          </p:txBody>
        </p:sp>
        <p:sp>
          <p:nvSpPr>
            <p:cNvPr id="34" name="Rectangle 23"/>
            <p:cNvSpPr>
              <a:spLocks noChangeArrowheads="1"/>
            </p:cNvSpPr>
            <p:nvPr/>
          </p:nvSpPr>
          <p:spPr bwMode="auto">
            <a:xfrm>
              <a:off x="3202000" y="1746794"/>
              <a:ext cx="5931738" cy="45807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000" b="1" dirty="0">
                  <a:latin typeface="Courier New" panose="02070309020205020404" pitchFamily="49" charset="0"/>
                  <a:cs typeface="Courier New" panose="02070309020205020404" pitchFamily="49" charset="0"/>
                </a:rPr>
                <a:t>If 3-linear maps exist*, so does token-based </a:t>
              </a:r>
              <a:r>
                <a:rPr lang="en-US" sz="2000" b="1" dirty="0" err="1">
                  <a:latin typeface="Courier New" panose="02070309020205020404" pitchFamily="49" charset="0"/>
                  <a:cs typeface="Courier New" panose="02070309020205020404" pitchFamily="49" charset="0"/>
                </a:rPr>
                <a:t>obf</a:t>
              </a:r>
              <a:r>
                <a:rPr lang="en-US" sz="2000" b="1" dirty="0">
                  <a:latin typeface="Courier New" panose="02070309020205020404" pitchFamily="49" charset="0"/>
                  <a:cs typeface="Courier New" panose="02070309020205020404" pitchFamily="49" charset="0"/>
                </a:rPr>
                <a:t>., </a:t>
              </a:r>
            </a:p>
          </p:txBody>
        </p:sp>
        <p:sp>
          <p:nvSpPr>
            <p:cNvPr id="35" name="Rectangle 23"/>
            <p:cNvSpPr>
              <a:spLocks noChangeArrowheads="1"/>
            </p:cNvSpPr>
            <p:nvPr/>
          </p:nvSpPr>
          <p:spPr bwMode="auto">
            <a:xfrm>
              <a:off x="3540501" y="2132856"/>
              <a:ext cx="5544616" cy="45807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b="1" dirty="0">
                  <a:latin typeface="Courier New" panose="02070309020205020404" pitchFamily="49" charset="0"/>
                  <a:cs typeface="Courier New" panose="02070309020205020404" pitchFamily="49" charset="0"/>
                </a:rPr>
                <a:t>and therefore, indistinguishability </a:t>
              </a:r>
              <a:r>
                <a:rPr lang="en-US" sz="2000" b="1" dirty="0" err="1">
                  <a:latin typeface="Courier New" panose="02070309020205020404" pitchFamily="49" charset="0"/>
                  <a:cs typeface="Courier New" panose="02070309020205020404" pitchFamily="49" charset="0"/>
                </a:rPr>
                <a:t>obf</a:t>
              </a:r>
              <a:r>
                <a:rPr lang="en-US" sz="2000" b="1" dirty="0">
                  <a:latin typeface="Courier New" panose="02070309020205020404" pitchFamily="49" charset="0"/>
                  <a:cs typeface="Courier New" panose="02070309020205020404" pitchFamily="49" charset="0"/>
                </a:rPr>
                <a:t>.</a:t>
              </a:r>
            </a:p>
          </p:txBody>
        </p:sp>
        <p:sp>
          <p:nvSpPr>
            <p:cNvPr id="36" name="Rectangle 35"/>
            <p:cNvSpPr/>
            <p:nvPr/>
          </p:nvSpPr>
          <p:spPr>
            <a:xfrm>
              <a:off x="3445103" y="1268760"/>
              <a:ext cx="5472608"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Action Button: Forward or Next 1">
            <a:hlinkClick r:id="rId7" action="ppaction://hlinksldjump" highlightClick="1"/>
          </p:cNvPr>
          <p:cNvSpPr/>
          <p:nvPr/>
        </p:nvSpPr>
        <p:spPr>
          <a:xfrm>
            <a:off x="8615057" y="117977"/>
            <a:ext cx="400141" cy="45807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153983"/>
      </p:ext>
    </p:extLst>
  </p:cSld>
  <p:clrMapOvr>
    <a:masterClrMapping/>
  </p:clrMapOvr>
  <p:transition spd="slow" advClick="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251520" y="410563"/>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Program Obfuscation in Crypto</a:t>
            </a:r>
          </a:p>
        </p:txBody>
      </p:sp>
      <p:sp>
        <p:nvSpPr>
          <p:cNvPr id="3" name="Rectangle 23"/>
          <p:cNvSpPr>
            <a:spLocks noChangeArrowheads="1"/>
          </p:cNvSpPr>
          <p:nvPr/>
        </p:nvSpPr>
        <p:spPr bwMode="auto">
          <a:xfrm>
            <a:off x="179512" y="1393612"/>
            <a:ext cx="6408712" cy="570684"/>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3200" b="1" dirty="0">
                <a:solidFill>
                  <a:srgbClr val="0000FF"/>
                </a:solidFill>
                <a:latin typeface="Courier New" panose="02070309020205020404" pitchFamily="49" charset="0"/>
                <a:cs typeface="Courier New" panose="02070309020205020404" pitchFamily="49" charset="0"/>
              </a:rPr>
              <a:t>“CRYPTO-COMPLETE”:</a:t>
            </a:r>
          </a:p>
        </p:txBody>
      </p:sp>
      <p:sp>
        <p:nvSpPr>
          <p:cNvPr id="4" name="TextBox 3"/>
          <p:cNvSpPr txBox="1"/>
          <p:nvPr/>
        </p:nvSpPr>
        <p:spPr>
          <a:xfrm>
            <a:off x="251520" y="1969676"/>
            <a:ext cx="9001000" cy="523220"/>
          </a:xfrm>
          <a:prstGeom prst="rect">
            <a:avLst/>
          </a:prstGeom>
          <a:noFill/>
        </p:spPr>
        <p:txBody>
          <a:bodyPr wrap="square" rtlCol="0">
            <a:spAutoFit/>
          </a:bodyPr>
          <a:lstStyle/>
          <a:p>
            <a:r>
              <a:rPr lang="en-US" sz="2800" dirty="0">
                <a:solidFill>
                  <a:srgbClr val="0000FF"/>
                </a:solidFill>
              </a:rPr>
              <a:t>Nearly all crypto is an easy corollary of program obfuscation. </a:t>
            </a:r>
          </a:p>
        </p:txBody>
      </p:sp>
      <p:cxnSp>
        <p:nvCxnSpPr>
          <p:cNvPr id="5" name="Straight Connector 4"/>
          <p:cNvCxnSpPr/>
          <p:nvPr/>
        </p:nvCxnSpPr>
        <p:spPr>
          <a:xfrm>
            <a:off x="0" y="2564904"/>
            <a:ext cx="914400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Rectangle 23"/>
          <p:cNvSpPr>
            <a:spLocks noChangeArrowheads="1"/>
          </p:cNvSpPr>
          <p:nvPr/>
        </p:nvSpPr>
        <p:spPr bwMode="auto">
          <a:xfrm>
            <a:off x="323528" y="2636912"/>
            <a:ext cx="8424936" cy="570684"/>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600" b="1" dirty="0">
                <a:latin typeface="Arial" panose="020B0604020202020204" pitchFamily="34" charset="0"/>
                <a:cs typeface="Arial" panose="020B0604020202020204" pitchFamily="34" charset="0"/>
              </a:rPr>
              <a:t>Fully Homomorphic Encryption</a:t>
            </a:r>
          </a:p>
        </p:txBody>
      </p:sp>
      <p:sp>
        <p:nvSpPr>
          <p:cNvPr id="7" name="Rectangle 23"/>
          <p:cNvSpPr>
            <a:spLocks noChangeArrowheads="1"/>
          </p:cNvSpPr>
          <p:nvPr/>
        </p:nvSpPr>
        <p:spPr bwMode="auto">
          <a:xfrm>
            <a:off x="323528" y="3146348"/>
            <a:ext cx="8424936" cy="570684"/>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dirty="0">
                <a:latin typeface="Arial" panose="020B0604020202020204" pitchFamily="34" charset="0"/>
                <a:cs typeface="Arial" panose="020B0604020202020204" pitchFamily="34" charset="0"/>
              </a:rPr>
              <a:t>[Rivest-Adleman-Dertouzos’78, Gentry’09, Brakerski-</a:t>
            </a:r>
            <a:r>
              <a:rPr lang="en-US" sz="2400" b="1" dirty="0">
                <a:solidFill>
                  <a:srgbClr val="FF0000"/>
                </a:solidFill>
                <a:latin typeface="Arial" panose="020B0604020202020204" pitchFamily="34" charset="0"/>
                <a:cs typeface="Arial" panose="020B0604020202020204" pitchFamily="34" charset="0"/>
              </a:rPr>
              <a:t>V</a:t>
            </a:r>
            <a:r>
              <a:rPr lang="en-US" sz="2400" dirty="0">
                <a:latin typeface="Arial" panose="020B0604020202020204" pitchFamily="34" charset="0"/>
                <a:cs typeface="Arial" panose="020B0604020202020204" pitchFamily="34" charset="0"/>
              </a:rPr>
              <a:t>’11]</a:t>
            </a:r>
          </a:p>
        </p:txBody>
      </p:sp>
      <p:grpSp>
        <p:nvGrpSpPr>
          <p:cNvPr id="9" name="Group 8"/>
          <p:cNvGrpSpPr/>
          <p:nvPr/>
        </p:nvGrpSpPr>
        <p:grpSpPr>
          <a:xfrm>
            <a:off x="539552" y="4106997"/>
            <a:ext cx="7704856" cy="2202323"/>
            <a:chOff x="1440075" y="3047070"/>
            <a:chExt cx="2717161" cy="978187"/>
          </a:xfrm>
        </p:grpSpPr>
        <p:sp>
          <p:nvSpPr>
            <p:cNvPr id="10" name="Rectangle 9"/>
            <p:cNvSpPr/>
            <p:nvPr/>
          </p:nvSpPr>
          <p:spPr>
            <a:xfrm>
              <a:off x="1440075" y="3047070"/>
              <a:ext cx="2717161" cy="97818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TextBox 10"/>
            <p:cNvSpPr txBox="1"/>
            <p:nvPr/>
          </p:nvSpPr>
          <p:spPr>
            <a:xfrm>
              <a:off x="1440075" y="3092552"/>
              <a:ext cx="2615585" cy="257669"/>
            </a:xfrm>
            <a:prstGeom prst="rect">
              <a:avLst/>
            </a:prstGeom>
            <a:noFill/>
          </p:spPr>
          <p:txBody>
            <a:bodyPr wrap="square" rtlCol="0">
              <a:spAutoFit/>
            </a:bodyPr>
            <a:lstStyle/>
            <a:p>
              <a:pPr algn="ctr"/>
              <a:r>
                <a:rPr lang="en-US" sz="2800" dirty="0">
                  <a:latin typeface="Courier New" panose="02070309020205020404" pitchFamily="49" charset="0"/>
                  <a:cs typeface="Courier New" panose="02070309020205020404" pitchFamily="49" charset="0"/>
                </a:rPr>
                <a:t>On Input </a:t>
              </a:r>
              <a:r>
                <a:rPr lang="en-US" sz="2800" dirty="0" err="1">
                  <a:latin typeface="Courier New" panose="02070309020205020404" pitchFamily="49" charset="0"/>
                  <a:cs typeface="Courier New" panose="02070309020205020404" pitchFamily="49" charset="0"/>
                </a:rPr>
                <a:t>ciphertexts</a:t>
              </a:r>
              <a:r>
                <a:rPr lang="en-US" sz="2800" dirty="0">
                  <a:latin typeface="Courier New" panose="02070309020205020404" pitchFamily="49" charset="0"/>
                  <a:cs typeface="Courier New" panose="02070309020205020404" pitchFamily="49" charset="0"/>
                </a:rPr>
                <a:t> c</a:t>
              </a:r>
              <a:r>
                <a:rPr lang="en-US" sz="2800" baseline="-25000" dirty="0">
                  <a:latin typeface="Courier New" panose="02070309020205020404" pitchFamily="49" charset="0"/>
                  <a:cs typeface="Courier New" panose="02070309020205020404" pitchFamily="49" charset="0"/>
                </a:rPr>
                <a:t>1</a:t>
              </a:r>
              <a:r>
                <a:rPr lang="en-US" sz="2800" dirty="0">
                  <a:latin typeface="Courier New" panose="02070309020205020404" pitchFamily="49" charset="0"/>
                  <a:cs typeface="Courier New" panose="02070309020205020404" pitchFamily="49" charset="0"/>
                </a:rPr>
                <a:t>,c</a:t>
              </a:r>
              <a:r>
                <a:rPr lang="en-US" sz="2800" baseline="-25000" dirty="0">
                  <a:latin typeface="Courier New" panose="02070309020205020404" pitchFamily="49" charset="0"/>
                  <a:cs typeface="Courier New" panose="02070309020205020404" pitchFamily="49" charset="0"/>
                </a:rPr>
                <a:t>2</a:t>
              </a:r>
              <a:r>
                <a:rPr lang="en-US" sz="2800" dirty="0">
                  <a:latin typeface="Courier New" panose="02070309020205020404" pitchFamily="49" charset="0"/>
                  <a:cs typeface="Courier New" panose="02070309020205020404" pitchFamily="49" charset="0"/>
                </a:rPr>
                <a:t> and OP:</a:t>
              </a:r>
            </a:p>
          </p:txBody>
        </p:sp>
      </p:gr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92547" y="3800625"/>
            <a:ext cx="833346" cy="833346"/>
          </a:xfrm>
          <a:prstGeom prst="rect">
            <a:avLst/>
          </a:prstGeom>
        </p:spPr>
      </p:pic>
      <p:sp>
        <p:nvSpPr>
          <p:cNvPr id="23" name="TextBox 22"/>
          <p:cNvSpPr txBox="1"/>
          <p:nvPr/>
        </p:nvSpPr>
        <p:spPr>
          <a:xfrm>
            <a:off x="827585" y="4633971"/>
            <a:ext cx="6984775" cy="523220"/>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m</a:t>
            </a:r>
            <a:r>
              <a:rPr lang="en-US" sz="2800" baseline="-25000" dirty="0">
                <a:latin typeface="Courier New" panose="02070309020205020404" pitchFamily="49" charset="0"/>
                <a:cs typeface="Courier New" panose="02070309020205020404" pitchFamily="49" charset="0"/>
              </a:rPr>
              <a:t>1</a:t>
            </a:r>
            <a:r>
              <a:rPr lang="en-US" sz="2800" dirty="0">
                <a:latin typeface="Courier New" panose="02070309020205020404" pitchFamily="49" charset="0"/>
                <a:cs typeface="Courier New" panose="02070309020205020404" pitchFamily="49" charset="0"/>
              </a:rPr>
              <a:t> = Dec(SK,c</a:t>
            </a:r>
            <a:r>
              <a:rPr lang="en-US" sz="2800" baseline="-25000" dirty="0">
                <a:latin typeface="Courier New" panose="02070309020205020404" pitchFamily="49" charset="0"/>
                <a:cs typeface="Courier New" panose="02070309020205020404" pitchFamily="49" charset="0"/>
              </a:rPr>
              <a:t>1</a:t>
            </a:r>
            <a:r>
              <a:rPr lang="en-US" sz="2800" dirty="0">
                <a:latin typeface="Courier New" panose="02070309020205020404" pitchFamily="49" charset="0"/>
                <a:cs typeface="Courier New" panose="02070309020205020404" pitchFamily="49" charset="0"/>
              </a:rPr>
              <a:t>); m</a:t>
            </a:r>
            <a:r>
              <a:rPr lang="en-US" sz="2800" baseline="-25000" dirty="0">
                <a:latin typeface="Courier New" panose="02070309020205020404" pitchFamily="49" charset="0"/>
                <a:cs typeface="Courier New" panose="02070309020205020404" pitchFamily="49" charset="0"/>
              </a:rPr>
              <a:t>2</a:t>
            </a:r>
            <a:r>
              <a:rPr lang="en-US" sz="2800" dirty="0">
                <a:latin typeface="Courier New" panose="02070309020205020404" pitchFamily="49" charset="0"/>
                <a:cs typeface="Courier New" panose="02070309020205020404" pitchFamily="49" charset="0"/>
              </a:rPr>
              <a:t> = Dec(SK,c</a:t>
            </a:r>
            <a:r>
              <a:rPr lang="en-US" sz="2800" baseline="-25000" dirty="0">
                <a:latin typeface="Courier New" panose="02070309020205020404" pitchFamily="49" charset="0"/>
                <a:cs typeface="Courier New" panose="02070309020205020404" pitchFamily="49" charset="0"/>
              </a:rPr>
              <a:t>2</a:t>
            </a:r>
            <a:r>
              <a:rPr lang="en-US" sz="2800" dirty="0">
                <a:latin typeface="Courier New" panose="02070309020205020404" pitchFamily="49" charset="0"/>
                <a:cs typeface="Courier New" panose="02070309020205020404" pitchFamily="49" charset="0"/>
              </a:rPr>
              <a:t>);</a:t>
            </a:r>
          </a:p>
        </p:txBody>
      </p:sp>
      <p:sp>
        <p:nvSpPr>
          <p:cNvPr id="31" name="TextBox 30"/>
          <p:cNvSpPr txBox="1"/>
          <p:nvPr/>
        </p:nvSpPr>
        <p:spPr>
          <a:xfrm>
            <a:off x="827584" y="5066020"/>
            <a:ext cx="6984775" cy="523220"/>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m</a:t>
            </a:r>
            <a:r>
              <a:rPr lang="en-US" sz="2800" baseline="-25000" dirty="0">
                <a:latin typeface="Courier New" panose="02070309020205020404" pitchFamily="49" charset="0"/>
                <a:cs typeface="Courier New" panose="02070309020205020404" pitchFamily="49" charset="0"/>
              </a:rPr>
              <a:t>3</a:t>
            </a:r>
            <a:r>
              <a:rPr lang="en-US" sz="2800" dirty="0">
                <a:latin typeface="Courier New" panose="02070309020205020404" pitchFamily="49" charset="0"/>
                <a:cs typeface="Courier New" panose="02070309020205020404" pitchFamily="49" charset="0"/>
              </a:rPr>
              <a:t> = m</a:t>
            </a:r>
            <a:r>
              <a:rPr lang="en-US" sz="2800" baseline="-25000" dirty="0">
                <a:latin typeface="Courier New" panose="02070309020205020404" pitchFamily="49" charset="0"/>
                <a:cs typeface="Courier New" panose="02070309020205020404" pitchFamily="49" charset="0"/>
              </a:rPr>
              <a:t>1</a:t>
            </a:r>
            <a:r>
              <a:rPr lang="en-US" sz="2800" dirty="0">
                <a:latin typeface="Courier New" panose="02070309020205020404" pitchFamily="49" charset="0"/>
                <a:cs typeface="Courier New" panose="02070309020205020404" pitchFamily="49" charset="0"/>
              </a:rPr>
              <a:t> OP m</a:t>
            </a:r>
            <a:r>
              <a:rPr lang="en-US" sz="2800" baseline="-25000" dirty="0">
                <a:latin typeface="Courier New" panose="02070309020205020404" pitchFamily="49" charset="0"/>
                <a:cs typeface="Courier New" panose="02070309020205020404" pitchFamily="49" charset="0"/>
              </a:rPr>
              <a:t>2</a:t>
            </a:r>
            <a:r>
              <a:rPr lang="en-US" sz="2800" dirty="0">
                <a:latin typeface="Courier New" panose="02070309020205020404" pitchFamily="49" charset="0"/>
                <a:cs typeface="Courier New" panose="02070309020205020404" pitchFamily="49" charset="0"/>
              </a:rPr>
              <a:t>;</a:t>
            </a:r>
          </a:p>
        </p:txBody>
      </p:sp>
      <p:sp>
        <p:nvSpPr>
          <p:cNvPr id="32" name="TextBox 31"/>
          <p:cNvSpPr txBox="1"/>
          <p:nvPr/>
        </p:nvSpPr>
        <p:spPr>
          <a:xfrm>
            <a:off x="827584" y="5570076"/>
            <a:ext cx="6984775" cy="523220"/>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Return </a:t>
            </a:r>
            <a:r>
              <a:rPr lang="en-US" sz="2800" dirty="0" err="1">
                <a:latin typeface="Courier New" panose="02070309020205020404" pitchFamily="49" charset="0"/>
                <a:cs typeface="Courier New" panose="02070309020205020404" pitchFamily="49" charset="0"/>
              </a:rPr>
              <a:t>Enc</a:t>
            </a:r>
            <a:r>
              <a:rPr lang="en-US" sz="2800">
                <a:latin typeface="Courier New" panose="02070309020205020404" pitchFamily="49" charset="0"/>
                <a:cs typeface="Courier New" panose="02070309020205020404" pitchFamily="49" charset="0"/>
              </a:rPr>
              <a:t>(SK,m</a:t>
            </a:r>
            <a:r>
              <a:rPr lang="en-US" sz="2800" baseline="-25000">
                <a:latin typeface="Courier New" panose="02070309020205020404" pitchFamily="49" charset="0"/>
                <a:cs typeface="Courier New" panose="02070309020205020404" pitchFamily="49" charset="0"/>
              </a:rPr>
              <a:t>3</a:t>
            </a:r>
            <a:r>
              <a:rPr lang="en-US" sz="2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917715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1" grpId="0"/>
      <p:bldP spid="32" grpId="0"/>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107504" y="144016"/>
            <a:ext cx="9505056" cy="1124744"/>
          </a:xfrm>
        </p:spPr>
        <p:txBody>
          <a:bodyPr>
            <a:normAutofit fontScale="92500" lnSpcReduction="10000"/>
          </a:bodyPr>
          <a:lstStyle/>
          <a:p>
            <a:r>
              <a:rPr lang="en-US" sz="4000" b="1" dirty="0">
                <a:solidFill>
                  <a:schemeClr val="tx1"/>
                </a:solidFill>
                <a:latin typeface="Calibri" panose="020F0502020204030204" pitchFamily="34" charset="0"/>
                <a:ea typeface="Cambria Math" pitchFamily="18" charset="0"/>
                <a:cs typeface="Arial Unicode MS" pitchFamily="34" charset="-128"/>
              </a:rPr>
              <a:t>Constructing Program Obfuscators: </a:t>
            </a:r>
            <a:br>
              <a:rPr lang="en-US" sz="4000" b="1" dirty="0">
                <a:solidFill>
                  <a:schemeClr val="tx1"/>
                </a:solidFill>
                <a:latin typeface="Calibri" panose="020F0502020204030204" pitchFamily="34" charset="0"/>
                <a:ea typeface="Cambria Math" pitchFamily="18" charset="0"/>
                <a:cs typeface="Arial Unicode MS" pitchFamily="34" charset="-128"/>
              </a:rPr>
            </a:br>
            <a:r>
              <a:rPr lang="en-US" sz="4000" b="1" dirty="0">
                <a:solidFill>
                  <a:schemeClr val="tx1"/>
                </a:solidFill>
                <a:latin typeface="Calibri" panose="020F0502020204030204" pitchFamily="34" charset="0"/>
                <a:ea typeface="Cambria Math" pitchFamily="18" charset="0"/>
                <a:cs typeface="Arial Unicode MS" pitchFamily="34" charset="-128"/>
              </a:rPr>
              <a:t>Summary</a:t>
            </a:r>
          </a:p>
        </p:txBody>
      </p:sp>
      <p:grpSp>
        <p:nvGrpSpPr>
          <p:cNvPr id="20" name="Group 19"/>
          <p:cNvGrpSpPr/>
          <p:nvPr/>
        </p:nvGrpSpPr>
        <p:grpSpPr>
          <a:xfrm>
            <a:off x="-3132856" y="1886610"/>
            <a:ext cx="9092487" cy="4998774"/>
            <a:chOff x="-3132856" y="1886610"/>
            <a:chExt cx="9092487" cy="4998774"/>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2856" y="3218081"/>
              <a:ext cx="9092487" cy="366730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1770" y="1886610"/>
              <a:ext cx="807902" cy="1470382"/>
            </a:xfrm>
            <a:prstGeom prst="rect">
              <a:avLst/>
            </a:prstGeom>
          </p:spPr>
        </p:pic>
      </p:grpSp>
      <p:sp>
        <p:nvSpPr>
          <p:cNvPr id="23" name="Rectangle 23"/>
          <p:cNvSpPr>
            <a:spLocks noChangeArrowheads="1"/>
          </p:cNvSpPr>
          <p:nvPr/>
        </p:nvSpPr>
        <p:spPr bwMode="auto">
          <a:xfrm>
            <a:off x="-1548680" y="4581128"/>
            <a:ext cx="5624531" cy="1144333"/>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r>
              <a:rPr lang="en-US" sz="2000" b="1" dirty="0">
                <a:solidFill>
                  <a:schemeClr val="bg1"/>
                </a:solidFill>
                <a:latin typeface="Courier New" panose="02070309020205020404" pitchFamily="49" charset="0"/>
                <a:cs typeface="Courier New" panose="02070309020205020404" pitchFamily="49" charset="0"/>
              </a:rPr>
            </a:br>
            <a:r>
              <a:rPr lang="en-US" sz="2000" b="1" dirty="0">
                <a:solidFill>
                  <a:schemeClr val="bg1"/>
                </a:solidFill>
                <a:latin typeface="Courier New" panose="02070309020205020404" pitchFamily="49" charset="0"/>
                <a:cs typeface="Courier New" panose="02070309020205020404" pitchFamily="49" charset="0"/>
              </a:rPr>
              <a:t>OBFUSCATION</a:t>
            </a:r>
          </a:p>
        </p:txBody>
      </p:sp>
      <p:grpSp>
        <p:nvGrpSpPr>
          <p:cNvPr id="4" name="Group 3"/>
          <p:cNvGrpSpPr/>
          <p:nvPr/>
        </p:nvGrpSpPr>
        <p:grpSpPr>
          <a:xfrm>
            <a:off x="2195736" y="2924944"/>
            <a:ext cx="6732240" cy="1178150"/>
            <a:chOff x="2411760" y="1181755"/>
            <a:chExt cx="6732240" cy="1178150"/>
          </a:xfrm>
        </p:grpSpPr>
        <p:sp>
          <p:nvSpPr>
            <p:cNvPr id="14" name="Rectangle 23"/>
            <p:cNvSpPr>
              <a:spLocks noChangeArrowheads="1"/>
            </p:cNvSpPr>
            <p:nvPr/>
          </p:nvSpPr>
          <p:spPr bwMode="auto">
            <a:xfrm>
              <a:off x="2699792" y="1196752"/>
              <a:ext cx="5616624" cy="45807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000" b="1" dirty="0">
                  <a:solidFill>
                    <a:srgbClr val="0000FF"/>
                  </a:solidFill>
                  <a:cs typeface="Courier New" panose="02070309020205020404" pitchFamily="49" charset="0"/>
                </a:rPr>
                <a:t>2. THEOREM [BITANSKY-</a:t>
              </a:r>
              <a:r>
                <a:rPr lang="en-US" sz="2000" b="1" dirty="0">
                  <a:solidFill>
                    <a:srgbClr val="FF0000"/>
                  </a:solidFill>
                  <a:cs typeface="Courier New" panose="02070309020205020404" pitchFamily="49" charset="0"/>
                </a:rPr>
                <a:t>V</a:t>
              </a:r>
              <a:r>
                <a:rPr lang="en-US" sz="2000" b="1" dirty="0">
                  <a:solidFill>
                    <a:srgbClr val="0000FF"/>
                  </a:solidFill>
                  <a:cs typeface="Courier New" panose="02070309020205020404" pitchFamily="49" charset="0"/>
                </a:rPr>
                <a:t> 15, ANANTH-JAIN 15]</a:t>
              </a:r>
            </a:p>
          </p:txBody>
        </p:sp>
        <p:sp>
          <p:nvSpPr>
            <p:cNvPr id="15" name="Rectangle 23"/>
            <p:cNvSpPr>
              <a:spLocks noChangeArrowheads="1"/>
            </p:cNvSpPr>
            <p:nvPr/>
          </p:nvSpPr>
          <p:spPr bwMode="auto">
            <a:xfrm>
              <a:off x="2411760" y="1526798"/>
              <a:ext cx="6732240" cy="45807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400" b="1" dirty="0">
                  <a:cs typeface="Courier New" panose="02070309020205020404" pitchFamily="49" charset="0"/>
                </a:rPr>
                <a:t>If token-based circuit obfuscation exists, </a:t>
              </a:r>
            </a:p>
          </p:txBody>
        </p:sp>
        <p:sp>
          <p:nvSpPr>
            <p:cNvPr id="16" name="Rectangle 23"/>
            <p:cNvSpPr>
              <a:spLocks noChangeArrowheads="1"/>
            </p:cNvSpPr>
            <p:nvPr/>
          </p:nvSpPr>
          <p:spPr bwMode="auto">
            <a:xfrm>
              <a:off x="3168352" y="1882904"/>
              <a:ext cx="5868144" cy="45807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dirty="0">
                  <a:cs typeface="Courier New" panose="02070309020205020404" pitchFamily="49" charset="0"/>
                </a:rPr>
                <a:t>so does circuit obfuscation.</a:t>
              </a:r>
            </a:p>
          </p:txBody>
        </p:sp>
        <p:sp>
          <p:nvSpPr>
            <p:cNvPr id="2" name="Rectangle 1"/>
            <p:cNvSpPr/>
            <p:nvPr/>
          </p:nvSpPr>
          <p:spPr>
            <a:xfrm>
              <a:off x="2843808" y="1181755"/>
              <a:ext cx="6192688" cy="117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FC36E358-3122-F347-B9DC-42CEDAB1218F}"/>
              </a:ext>
            </a:extLst>
          </p:cNvPr>
          <p:cNvGrpSpPr/>
          <p:nvPr/>
        </p:nvGrpSpPr>
        <p:grpSpPr>
          <a:xfrm>
            <a:off x="2411760" y="1473897"/>
            <a:ext cx="7344816" cy="1235023"/>
            <a:chOff x="3275856" y="994175"/>
            <a:chExt cx="7344816" cy="1235023"/>
          </a:xfrm>
        </p:grpSpPr>
        <p:sp>
          <p:nvSpPr>
            <p:cNvPr id="21" name="Rectangle 23">
              <a:extLst>
                <a:ext uri="{FF2B5EF4-FFF2-40B4-BE49-F238E27FC236}">
                  <a16:creationId xmlns:a16="http://schemas.microsoft.com/office/drawing/2014/main" id="{B092BAB4-B13B-E849-BB8D-562A70A4033A}"/>
                </a:ext>
              </a:extLst>
            </p:cNvPr>
            <p:cNvSpPr>
              <a:spLocks noChangeArrowheads="1"/>
            </p:cNvSpPr>
            <p:nvPr/>
          </p:nvSpPr>
          <p:spPr bwMode="auto">
            <a:xfrm>
              <a:off x="3563888" y="1233661"/>
              <a:ext cx="7056784" cy="45807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b="1" dirty="0">
                  <a:solidFill>
                    <a:srgbClr val="0000FF"/>
                  </a:solidFill>
                  <a:cs typeface="Courier New" panose="02070309020205020404" pitchFamily="49" charset="0"/>
                </a:rPr>
                <a:t>1. DEFINITION</a:t>
              </a:r>
              <a:br>
                <a:rPr lang="en-US" sz="2000" b="1" dirty="0">
                  <a:solidFill>
                    <a:srgbClr val="0000FF"/>
                  </a:solidFill>
                  <a:cs typeface="Courier New" panose="02070309020205020404" pitchFamily="49" charset="0"/>
                </a:rPr>
              </a:br>
              <a:r>
                <a:rPr lang="en-US" sz="2000" b="1" dirty="0">
                  <a:solidFill>
                    <a:srgbClr val="0000FF"/>
                  </a:solidFill>
                  <a:cs typeface="Courier New" panose="02070309020205020404" pitchFamily="49" charset="0"/>
                </a:rPr>
                <a:t>[GOLDWASSER-KALAI-POPA-</a:t>
              </a:r>
              <a:r>
                <a:rPr lang="en-US" sz="2000" b="1" dirty="0">
                  <a:solidFill>
                    <a:srgbClr val="FF0000"/>
                  </a:solidFill>
                  <a:cs typeface="Courier New" panose="02070309020205020404" pitchFamily="49" charset="0"/>
                </a:rPr>
                <a:t>V</a:t>
              </a:r>
              <a:r>
                <a:rPr lang="en-US" sz="2000" b="1" dirty="0">
                  <a:solidFill>
                    <a:srgbClr val="0000FF"/>
                  </a:solidFill>
                  <a:cs typeface="Courier New" panose="02070309020205020404" pitchFamily="49" charset="0"/>
                </a:rPr>
                <a:t>-ZELDOVICH 13]</a:t>
              </a:r>
            </a:p>
          </p:txBody>
        </p:sp>
        <p:sp>
          <p:nvSpPr>
            <p:cNvPr id="22" name="Rectangle 23">
              <a:extLst>
                <a:ext uri="{FF2B5EF4-FFF2-40B4-BE49-F238E27FC236}">
                  <a16:creationId xmlns:a16="http://schemas.microsoft.com/office/drawing/2014/main" id="{A60BAB55-0EAC-5946-8C4C-52F5C5F28D5E}"/>
                </a:ext>
              </a:extLst>
            </p:cNvPr>
            <p:cNvSpPr>
              <a:spLocks noChangeArrowheads="1"/>
            </p:cNvSpPr>
            <p:nvPr/>
          </p:nvSpPr>
          <p:spPr bwMode="auto">
            <a:xfrm>
              <a:off x="3275856" y="1771128"/>
              <a:ext cx="6624736" cy="45807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000" b="1" dirty="0">
                  <a:latin typeface="Courier New" panose="02070309020205020404" pitchFamily="49" charset="0"/>
                  <a:cs typeface="Courier New" panose="02070309020205020404" pitchFamily="49" charset="0"/>
                </a:rPr>
                <a:t>WEAKER OBJECT: TOKEN-BASED OBFUSCATION</a:t>
              </a:r>
            </a:p>
          </p:txBody>
        </p:sp>
        <p:sp>
          <p:nvSpPr>
            <p:cNvPr id="26" name="Rectangle 25">
              <a:extLst>
                <a:ext uri="{FF2B5EF4-FFF2-40B4-BE49-F238E27FC236}">
                  <a16:creationId xmlns:a16="http://schemas.microsoft.com/office/drawing/2014/main" id="{D53566EA-38AB-FC4F-9AD4-EDDFBBAF04B8}"/>
                </a:ext>
              </a:extLst>
            </p:cNvPr>
            <p:cNvSpPr/>
            <p:nvPr/>
          </p:nvSpPr>
          <p:spPr>
            <a:xfrm>
              <a:off x="3491880" y="994175"/>
              <a:ext cx="6192688" cy="1198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4E5D7AED-346A-454E-B70B-E01DE9828BEE}"/>
              </a:ext>
            </a:extLst>
          </p:cNvPr>
          <p:cNvGrpSpPr/>
          <p:nvPr/>
        </p:nvGrpSpPr>
        <p:grpSpPr>
          <a:xfrm>
            <a:off x="2627784" y="4293096"/>
            <a:ext cx="6192688" cy="1184179"/>
            <a:chOff x="2849252" y="1092582"/>
            <a:chExt cx="6192688" cy="1184179"/>
          </a:xfrm>
        </p:grpSpPr>
        <p:sp>
          <p:nvSpPr>
            <p:cNvPr id="34" name="Rectangle 33">
              <a:extLst>
                <a:ext uri="{FF2B5EF4-FFF2-40B4-BE49-F238E27FC236}">
                  <a16:creationId xmlns:a16="http://schemas.microsoft.com/office/drawing/2014/main" id="{706C755D-5021-064D-B049-4BBD5D112ADC}"/>
                </a:ext>
              </a:extLst>
            </p:cNvPr>
            <p:cNvSpPr/>
            <p:nvPr/>
          </p:nvSpPr>
          <p:spPr>
            <a:xfrm>
              <a:off x="2849252" y="1092582"/>
              <a:ext cx="6192688" cy="11841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3">
              <a:extLst>
                <a:ext uri="{FF2B5EF4-FFF2-40B4-BE49-F238E27FC236}">
                  <a16:creationId xmlns:a16="http://schemas.microsoft.com/office/drawing/2014/main" id="{9D0511DF-29ED-2B43-AB3A-BB753160F5B5}"/>
                </a:ext>
              </a:extLst>
            </p:cNvPr>
            <p:cNvSpPr>
              <a:spLocks noChangeArrowheads="1"/>
            </p:cNvSpPr>
            <p:nvPr/>
          </p:nvSpPr>
          <p:spPr bwMode="auto">
            <a:xfrm>
              <a:off x="2921260" y="1092582"/>
              <a:ext cx="4320480" cy="45807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b="1" dirty="0">
                  <a:solidFill>
                    <a:srgbClr val="0000FF"/>
                  </a:solidFill>
                  <a:latin typeface="Courier New" panose="02070309020205020404" pitchFamily="49" charset="0"/>
                  <a:cs typeface="Courier New" panose="02070309020205020404" pitchFamily="49" charset="0"/>
                </a:rPr>
                <a:t>3. THEOREM [LIN 16-</a:t>
              </a:r>
              <a:r>
                <a:rPr lang="en-US" sz="2000" b="1" dirty="0">
                  <a:solidFill>
                    <a:srgbClr val="FF0000"/>
                  </a:solidFill>
                  <a:latin typeface="Courier New" panose="02070309020205020404" pitchFamily="49" charset="0"/>
                  <a:cs typeface="Courier New" panose="02070309020205020404" pitchFamily="49" charset="0"/>
                </a:rPr>
                <a:t>V</a:t>
              </a:r>
              <a:r>
                <a:rPr lang="en-US" sz="2000" b="1" dirty="0">
                  <a:solidFill>
                    <a:srgbClr val="0000FF"/>
                  </a:solidFill>
                  <a:latin typeface="Courier New" panose="02070309020205020404" pitchFamily="49" charset="0"/>
                  <a:cs typeface="Courier New" panose="02070309020205020404" pitchFamily="49" charset="0"/>
                </a:rPr>
                <a:t> FOCS 16]</a:t>
              </a:r>
            </a:p>
          </p:txBody>
        </p:sp>
        <p:sp>
          <p:nvSpPr>
            <p:cNvPr id="32" name="Rectangle 23">
              <a:extLst>
                <a:ext uri="{FF2B5EF4-FFF2-40B4-BE49-F238E27FC236}">
                  <a16:creationId xmlns:a16="http://schemas.microsoft.com/office/drawing/2014/main" id="{BCD0C78E-C3BF-2C48-8262-2A8BCF54A31C}"/>
                </a:ext>
              </a:extLst>
            </p:cNvPr>
            <p:cNvSpPr>
              <a:spLocks noChangeArrowheads="1"/>
            </p:cNvSpPr>
            <p:nvPr/>
          </p:nvSpPr>
          <p:spPr bwMode="auto">
            <a:xfrm>
              <a:off x="2922276" y="1588573"/>
              <a:ext cx="6047656" cy="45807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000" b="1" dirty="0">
                  <a:latin typeface="Courier New" panose="02070309020205020404" pitchFamily="49" charset="0"/>
                  <a:cs typeface="Courier New" panose="02070309020205020404" pitchFamily="49" charset="0"/>
                </a:rPr>
                <a:t>If 3-linear maps exist, so does token-based circuit </a:t>
              </a:r>
              <a:r>
                <a:rPr lang="en-US" sz="2000" b="1" dirty="0" err="1">
                  <a:latin typeface="Courier New" panose="02070309020205020404" pitchFamily="49" charset="0"/>
                  <a:cs typeface="Courier New" panose="02070309020205020404" pitchFamily="49" charset="0"/>
                </a:rPr>
                <a:t>obf</a:t>
              </a:r>
              <a:r>
                <a:rPr lang="en-US" sz="2000" b="1" dirty="0">
                  <a:latin typeface="Courier New" panose="02070309020205020404" pitchFamily="49" charset="0"/>
                  <a:cs typeface="Courier New" panose="02070309020205020404" pitchFamily="49" charset="0"/>
                </a:rPr>
                <a:t> (and thus IO). </a:t>
              </a:r>
            </a:p>
          </p:txBody>
        </p:sp>
      </p:grpSp>
    </p:spTree>
    <p:extLst>
      <p:ext uri="{BB962C8B-B14F-4D97-AF65-F5344CB8AC3E}">
        <p14:creationId xmlns:p14="http://schemas.microsoft.com/office/powerpoint/2010/main" val="4001104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ubtitle 1"/>
          <p:cNvSpPr txBox="1">
            <a:spLocks noGrp="1"/>
          </p:cNvSpPr>
          <p:nvPr>
            <p:ph type="subTitle" sz="quarter" idx="1"/>
          </p:nvPr>
        </p:nvSpPr>
        <p:spPr>
          <a:xfrm>
            <a:off x="251519" y="188640"/>
            <a:ext cx="8712970" cy="714182"/>
          </a:xfrm>
          <a:prstGeom prst="rect">
            <a:avLst/>
          </a:prstGeom>
        </p:spPr>
        <p:txBody>
          <a:bodyPr/>
          <a:lstStyle>
            <a:lvl1pPr defTabSz="896111">
              <a:spcBef>
                <a:spcPts val="900"/>
              </a:spcBef>
              <a:defRPr sz="3920" b="1">
                <a:solidFill>
                  <a:srgbClr val="9437FF"/>
                </a:solidFill>
              </a:defRPr>
            </a:lvl1pPr>
          </a:lstStyle>
          <a:p>
            <a:r>
              <a:rPr lang="en-US" dirty="0">
                <a:solidFill>
                  <a:schemeClr val="tx1"/>
                </a:solidFill>
              </a:rPr>
              <a:t>CONSTRUCTION OUTLINE</a:t>
            </a:r>
            <a:endParaRPr dirty="0">
              <a:solidFill>
                <a:schemeClr val="tx1"/>
              </a:solidFill>
            </a:endParaRPr>
          </a:p>
        </p:txBody>
      </p:sp>
      <p:sp>
        <p:nvSpPr>
          <p:cNvPr id="210" name="FE for NC0"/>
          <p:cNvSpPr txBox="1"/>
          <p:nvPr/>
        </p:nvSpPr>
        <p:spPr>
          <a:xfrm>
            <a:off x="2656910" y="4061572"/>
            <a:ext cx="5283937" cy="514285"/>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p>
            <a:pPr marL="0" marR="0" lvl="0" indent="0" algn="ctr" defTabSz="914400" rtl="0" eaLnBrk="1" fontAlgn="auto" latinLnBrk="0" hangingPunct="0">
              <a:lnSpc>
                <a:spcPct val="100000"/>
              </a:lnSpc>
              <a:spcBef>
                <a:spcPts val="700"/>
              </a:spcBef>
              <a:spcAft>
                <a:spcPts val="0"/>
              </a:spcAft>
              <a:buClrTx/>
              <a:buSzTx/>
              <a:buFontTx/>
              <a:buNone/>
              <a:tabLst/>
              <a:defRPr sz="3000">
                <a:solidFill>
                  <a:srgbClr val="0433FF"/>
                </a:solidFill>
              </a:defRPr>
            </a:pPr>
            <a:r>
              <a:rPr lang="en-US" sz="3000" kern="0" dirty="0">
                <a:solidFill>
                  <a:srgbClr val="0000FF"/>
                </a:solidFill>
                <a:latin typeface="Calibri"/>
                <a:sym typeface="Times New Roman"/>
              </a:rPr>
              <a:t>Token-based Obfuscation</a:t>
            </a:r>
            <a:r>
              <a:rPr kumimoji="0" sz="3000" b="0" i="0" u="none" strike="noStrike" kern="0" cap="none" spc="0" normalizeH="0" baseline="0" noProof="0" dirty="0">
                <a:ln>
                  <a:noFill/>
                </a:ln>
                <a:solidFill>
                  <a:srgbClr val="0000FF"/>
                </a:solidFill>
                <a:effectLst/>
                <a:uLnTx/>
                <a:uFillTx/>
                <a:latin typeface="Calibri"/>
                <a:ea typeface="+mn-ea"/>
                <a:cs typeface="+mn-cs"/>
                <a:sym typeface="Times New Roman"/>
              </a:rPr>
              <a:t> for NC</a:t>
            </a:r>
            <a:r>
              <a:rPr kumimoji="0" sz="3000" b="0" i="0" u="none" strike="noStrike" kern="0" cap="none" spc="0" normalizeH="0" baseline="31999" noProof="0" dirty="0">
                <a:ln>
                  <a:noFill/>
                </a:ln>
                <a:solidFill>
                  <a:srgbClr val="0000FF"/>
                </a:solidFill>
                <a:effectLst/>
                <a:uLnTx/>
                <a:uFillTx/>
                <a:latin typeface="Calibri"/>
                <a:ea typeface="+mn-ea"/>
                <a:cs typeface="+mn-cs"/>
                <a:sym typeface="Times New Roman"/>
              </a:rPr>
              <a:t>0       </a:t>
            </a:r>
          </a:p>
        </p:txBody>
      </p:sp>
      <p:sp>
        <p:nvSpPr>
          <p:cNvPr id="211" name="FE for NC1"/>
          <p:cNvSpPr txBox="1"/>
          <p:nvPr/>
        </p:nvSpPr>
        <p:spPr>
          <a:xfrm>
            <a:off x="2540247" y="2730862"/>
            <a:ext cx="5533548" cy="54407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lnSpcReduction="10000"/>
          </a:bodyPr>
          <a:lstStyle/>
          <a:p>
            <a:pPr marL="0" marR="0" lvl="0" indent="0" algn="ctr" defTabSz="914400" rtl="0" eaLnBrk="1" fontAlgn="auto" latinLnBrk="0" hangingPunct="0">
              <a:lnSpc>
                <a:spcPct val="100000"/>
              </a:lnSpc>
              <a:spcBef>
                <a:spcPts val="700"/>
              </a:spcBef>
              <a:spcAft>
                <a:spcPts val="0"/>
              </a:spcAft>
              <a:buClrTx/>
              <a:buSzTx/>
              <a:buFontTx/>
              <a:buNone/>
              <a:tabLst/>
              <a:defRPr sz="3000">
                <a:solidFill>
                  <a:srgbClr val="0433FF"/>
                </a:solidFill>
              </a:defRPr>
            </a:pPr>
            <a:r>
              <a:rPr lang="en-US" sz="3000" kern="0" dirty="0">
                <a:solidFill>
                  <a:srgbClr val="0000FF"/>
                </a:solidFill>
                <a:latin typeface="Calibri"/>
                <a:sym typeface="Times New Roman"/>
              </a:rPr>
              <a:t>Token-based Obfuscation</a:t>
            </a:r>
            <a:r>
              <a:rPr kumimoji="0" sz="3000" b="0" i="0" u="none" strike="noStrike" kern="0" cap="none" spc="0" normalizeH="0" baseline="0" noProof="0" dirty="0">
                <a:ln>
                  <a:noFill/>
                </a:ln>
                <a:solidFill>
                  <a:srgbClr val="0000FF"/>
                </a:solidFill>
                <a:effectLst/>
                <a:uLnTx/>
                <a:uFillTx/>
                <a:latin typeface="Calibri"/>
                <a:ea typeface="+mn-ea"/>
                <a:cs typeface="+mn-cs"/>
                <a:sym typeface="Times New Roman"/>
              </a:rPr>
              <a:t> for </a:t>
            </a:r>
            <a:r>
              <a:rPr kumimoji="0" lang="en-US" sz="3000" b="0" i="0" u="none" strike="noStrike" kern="0" cap="none" spc="0" normalizeH="0" baseline="0" noProof="0" dirty="0">
                <a:ln>
                  <a:noFill/>
                </a:ln>
                <a:solidFill>
                  <a:srgbClr val="0000FF"/>
                </a:solidFill>
                <a:effectLst/>
                <a:uLnTx/>
                <a:uFillTx/>
                <a:latin typeface="Calibri"/>
                <a:ea typeface="+mn-ea"/>
                <a:cs typeface="+mn-cs"/>
                <a:sym typeface="Times New Roman"/>
              </a:rPr>
              <a:t>P</a:t>
            </a:r>
            <a:r>
              <a:rPr kumimoji="0" sz="3000" b="0" i="0" u="none" strike="noStrike" kern="0" cap="none" spc="0" normalizeH="0" baseline="31999" noProof="0" dirty="0">
                <a:ln>
                  <a:noFill/>
                </a:ln>
                <a:solidFill>
                  <a:srgbClr val="0000FF"/>
                </a:solidFill>
                <a:effectLst/>
                <a:uLnTx/>
                <a:uFillTx/>
                <a:latin typeface="Calibri"/>
                <a:ea typeface="+mn-ea"/>
                <a:cs typeface="+mn-cs"/>
                <a:sym typeface="Times New Roman"/>
              </a:rPr>
              <a:t>                     </a:t>
            </a:r>
          </a:p>
        </p:txBody>
      </p:sp>
      <p:sp>
        <p:nvSpPr>
          <p:cNvPr id="212" name="Group"/>
          <p:cNvSpPr txBox="1"/>
          <p:nvPr/>
        </p:nvSpPr>
        <p:spPr>
          <a:xfrm>
            <a:off x="569201" y="1857124"/>
            <a:ext cx="5300319" cy="87667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a:spcBef>
                <a:spcPts val="700"/>
              </a:spcBef>
            </a:lvl1pPr>
          </a:lstStyle>
          <a:p>
            <a:pPr marL="0" marR="0" lvl="0" indent="0" algn="l" defTabSz="914400" rtl="0" eaLnBrk="1" fontAlgn="auto" latinLnBrk="0" hangingPunct="0">
              <a:lnSpc>
                <a:spcPct val="100000"/>
              </a:lnSpc>
              <a:spcBef>
                <a:spcPts val="70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[B</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itansky-</a:t>
            </a:r>
            <a:r>
              <a:rPr kumimoji="0" sz="1800" b="1" i="0" u="none" strike="noStrike" kern="0" cap="none" spc="0" normalizeH="0" baseline="0" noProof="0" dirty="0">
                <a:ln>
                  <a:noFill/>
                </a:ln>
                <a:solidFill>
                  <a:srgbClr val="FF0000"/>
                </a:solidFill>
                <a:effectLst/>
                <a:uLnTx/>
                <a:uFillTx/>
                <a:latin typeface="Calibri"/>
                <a:ea typeface="+mn-ea"/>
                <a:cs typeface="+mn-cs"/>
                <a:sym typeface="Times New Roman"/>
              </a:rPr>
              <a:t>V</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15, A</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nanth-</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J</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ain’</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15, </a:t>
            </a:r>
            <a:endPar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endParaRPr>
          </a:p>
          <a:p>
            <a:pPr marL="0" marR="0" lvl="0" indent="0" algn="l" defTabSz="914400" rtl="0" eaLnBrk="1" fontAlgn="auto" latinLnBrk="0" hangingPunct="0">
              <a:lnSpc>
                <a:spcPct val="100000"/>
              </a:lnSpc>
              <a:spcBef>
                <a:spcPts val="7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Ananth-Jain-Sahai’16, Lin-Pass-Seth-Telang’16</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a:t>
            </a:r>
          </a:p>
        </p:txBody>
      </p:sp>
      <p:grpSp>
        <p:nvGrpSpPr>
          <p:cNvPr id="215" name="Group"/>
          <p:cNvGrpSpPr/>
          <p:nvPr/>
        </p:nvGrpSpPr>
        <p:grpSpPr>
          <a:xfrm>
            <a:off x="3839309" y="5661248"/>
            <a:ext cx="2935423" cy="676220"/>
            <a:chOff x="1155053" y="-42806"/>
            <a:chExt cx="1880392" cy="676218"/>
          </a:xfrm>
        </p:grpSpPr>
        <p:sp>
          <p:nvSpPr>
            <p:cNvPr id="213" name="Rectangle"/>
            <p:cNvSpPr/>
            <p:nvPr/>
          </p:nvSpPr>
          <p:spPr>
            <a:xfrm>
              <a:off x="1301513" y="-42806"/>
              <a:ext cx="1614456" cy="676218"/>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mn-ea"/>
                <a:cs typeface="+mn-cs"/>
                <a:sym typeface="Times New Roman"/>
              </a:endParaRPr>
            </a:p>
          </p:txBody>
        </p:sp>
        <p:sp>
          <p:nvSpPr>
            <p:cNvPr id="214" name="Constant Degree MMaps"/>
            <p:cNvSpPr txBox="1"/>
            <p:nvPr/>
          </p:nvSpPr>
          <p:spPr>
            <a:xfrm>
              <a:off x="1155053" y="0"/>
              <a:ext cx="1880392" cy="61211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rmAutofit/>
            </a:bodyPr>
            <a:lstStyle/>
            <a:p>
              <a:pPr marL="0" marR="0" lvl="0" indent="0" algn="ctr" defTabSz="914400" rtl="0" eaLnBrk="1" fontAlgn="auto" latinLnBrk="0" hangingPunct="0">
                <a:lnSpc>
                  <a:spcPct val="100000"/>
                </a:lnSpc>
                <a:spcBef>
                  <a:spcPts val="700"/>
                </a:spcBef>
                <a:spcAft>
                  <a:spcPts val="0"/>
                </a:spcAft>
                <a:buClrTx/>
                <a:buSzTx/>
                <a:buFontTx/>
                <a:buNone/>
                <a:tabLst/>
                <a:defRPr sz="3000">
                  <a:solidFill>
                    <a:srgbClr val="0433FF"/>
                  </a:solidFill>
                </a:defRPr>
              </a:pPr>
              <a:r>
                <a:rPr lang="en-US" sz="3000" kern="0" dirty="0">
                  <a:solidFill>
                    <a:srgbClr val="0000FF"/>
                  </a:solidFill>
                  <a:latin typeface="Calibri"/>
                  <a:sym typeface="Times New Roman"/>
                </a:rPr>
                <a:t>3</a:t>
              </a:r>
              <a:r>
                <a:rPr kumimoji="0" lang="en-US" sz="3000" b="0" i="0" u="none" strike="noStrike" kern="0" cap="none" spc="0" normalizeH="0" baseline="0" noProof="0" dirty="0">
                  <a:ln>
                    <a:noFill/>
                  </a:ln>
                  <a:solidFill>
                    <a:srgbClr val="0000FF"/>
                  </a:solidFill>
                  <a:effectLst/>
                  <a:uLnTx/>
                  <a:uFillTx/>
                  <a:latin typeface="Calibri"/>
                  <a:ea typeface="+mn-ea"/>
                  <a:cs typeface="+mn-cs"/>
                  <a:sym typeface="Times New Roman"/>
                </a:rPr>
                <a:t>-Linear </a:t>
              </a:r>
              <a:r>
                <a:rPr kumimoji="0" sz="3000" b="0" i="0" u="none" strike="noStrike" kern="0" cap="none" spc="0" normalizeH="0" baseline="0" noProof="0" dirty="0">
                  <a:ln>
                    <a:noFill/>
                  </a:ln>
                  <a:solidFill>
                    <a:srgbClr val="0000FF"/>
                  </a:solidFill>
                  <a:effectLst/>
                  <a:uLnTx/>
                  <a:uFillTx/>
                  <a:latin typeface="Calibri"/>
                  <a:ea typeface="+mn-ea"/>
                  <a:cs typeface="+mn-cs"/>
                  <a:sym typeface="Times New Roman"/>
                </a:rPr>
                <a:t>Maps</a:t>
              </a:r>
              <a:r>
                <a:rPr kumimoji="0" sz="3000" b="0" i="0" u="none" strike="noStrike" kern="0" cap="none" spc="0" normalizeH="0" baseline="31999" noProof="0" dirty="0">
                  <a:ln>
                    <a:noFill/>
                  </a:ln>
                  <a:solidFill>
                    <a:srgbClr val="0000FF"/>
                  </a:solidFill>
                  <a:effectLst/>
                  <a:uLnTx/>
                  <a:uFillTx/>
                  <a:latin typeface="Calibri"/>
                  <a:ea typeface="+mn-ea"/>
                  <a:cs typeface="+mn-cs"/>
                  <a:sym typeface="Times New Roman"/>
                </a:rPr>
                <a:t>  </a:t>
              </a:r>
            </a:p>
          </p:txBody>
        </p:sp>
      </p:grpSp>
      <p:sp>
        <p:nvSpPr>
          <p:cNvPr id="216" name="Group"/>
          <p:cNvSpPr txBox="1"/>
          <p:nvPr/>
        </p:nvSpPr>
        <p:spPr>
          <a:xfrm>
            <a:off x="569201" y="4744396"/>
            <a:ext cx="7893012" cy="1054949"/>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a:spcBef>
                <a:spcPts val="700"/>
              </a:spcBef>
              <a:defRPr sz="2000"/>
            </a:lvl1pPr>
          </a:lstStyle>
          <a:p>
            <a:pPr marL="0" marR="0" lvl="0" indent="0" algn="l" defTabSz="914400" rtl="0" eaLnBrk="1" fontAlgn="auto" latinLnBrk="0" hangingPunct="0">
              <a:lnSpc>
                <a:spcPct val="100000"/>
              </a:lnSpc>
              <a:spcBef>
                <a:spcPts val="70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[Lin16, L</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in-</a:t>
            </a:r>
            <a:r>
              <a:rPr kumimoji="0" sz="1800" b="1" i="0" u="none" strike="noStrike" kern="0" cap="none" spc="0" normalizeH="0" baseline="0" noProof="0" dirty="0">
                <a:ln>
                  <a:noFill/>
                </a:ln>
                <a:solidFill>
                  <a:srgbClr val="FF0000"/>
                </a:solidFill>
                <a:effectLst/>
                <a:uLnTx/>
                <a:uFillTx/>
                <a:latin typeface="Calibri"/>
                <a:ea typeface="+mn-ea"/>
                <a:cs typeface="+mn-cs"/>
                <a:sym typeface="Times New Roman"/>
              </a:rPr>
              <a:t>V</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16, Lin17, A</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nanth-</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S</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ahai’</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17</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 </a:t>
            </a:r>
          </a:p>
          <a:p>
            <a:pPr marL="0" marR="0" lvl="0" indent="0" algn="l" defTabSz="914400" rtl="0" eaLnBrk="1" fontAlgn="auto" latinLnBrk="0" hangingPunct="0">
              <a:lnSpc>
                <a:spcPct val="100000"/>
              </a:lnSpc>
              <a:spcBef>
                <a:spcPts val="7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Lin-Tessaro’17</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a:t>
            </a:r>
          </a:p>
        </p:txBody>
      </p:sp>
      <p:grpSp>
        <p:nvGrpSpPr>
          <p:cNvPr id="220" name="Group"/>
          <p:cNvGrpSpPr/>
          <p:nvPr/>
        </p:nvGrpSpPr>
        <p:grpSpPr>
          <a:xfrm>
            <a:off x="5801787" y="3337458"/>
            <a:ext cx="2632047" cy="570078"/>
            <a:chOff x="0" y="0"/>
            <a:chExt cx="2632046" cy="570077"/>
          </a:xfrm>
        </p:grpSpPr>
        <p:sp>
          <p:nvSpPr>
            <p:cNvPr id="218" name="Rectangle"/>
            <p:cNvSpPr/>
            <p:nvPr/>
          </p:nvSpPr>
          <p:spPr>
            <a:xfrm>
              <a:off x="0" y="51401"/>
              <a:ext cx="2571811" cy="518677"/>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mn-ea"/>
                <a:cs typeface="+mn-cs"/>
                <a:sym typeface="Times New Roman"/>
              </a:endParaRPr>
            </a:p>
          </p:txBody>
        </p:sp>
        <p:sp>
          <p:nvSpPr>
            <p:cNvPr id="219" name="+ Local PRG"/>
            <p:cNvSpPr txBox="1"/>
            <p:nvPr/>
          </p:nvSpPr>
          <p:spPr>
            <a:xfrm>
              <a:off x="67733" y="-1"/>
              <a:ext cx="2564314"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sz="3200" b="1">
                  <a:solidFill>
                    <a:srgbClr val="FF2600"/>
                  </a:solidFill>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3200" b="1" i="0" u="none" strike="noStrike" kern="0" cap="none" spc="0" normalizeH="0" baseline="0" noProof="0" dirty="0">
                  <a:ln>
                    <a:noFill/>
                  </a:ln>
                  <a:solidFill>
                    <a:srgbClr val="FF2600"/>
                  </a:solidFill>
                  <a:effectLst/>
                  <a:uLnTx/>
                  <a:uFillTx/>
                  <a:latin typeface="Calibri"/>
                  <a:ea typeface="+mn-ea"/>
                  <a:cs typeface="+mn-cs"/>
                  <a:sym typeface="Times New Roman"/>
                </a:rPr>
                <a:t>+ </a:t>
              </a:r>
              <a:r>
                <a:rPr kumimoji="0" lang="en-US" sz="3200" b="1" i="0" u="none" strike="noStrike" kern="0" cap="none" spc="0" normalizeH="0" baseline="0" noProof="0" dirty="0">
                  <a:ln>
                    <a:noFill/>
                  </a:ln>
                  <a:solidFill>
                    <a:srgbClr val="FF2600"/>
                  </a:solidFill>
                  <a:effectLst/>
                  <a:uLnTx/>
                  <a:uFillTx/>
                  <a:latin typeface="Calibri"/>
                  <a:ea typeface="+mn-ea"/>
                  <a:cs typeface="+mn-cs"/>
                  <a:sym typeface="Times New Roman"/>
                </a:rPr>
                <a:t>"</a:t>
              </a:r>
              <a:r>
                <a:rPr kumimoji="0" sz="3200" b="1" i="0" u="none" strike="noStrike" kern="0" cap="none" spc="0" normalizeH="0" baseline="0" noProof="0" dirty="0">
                  <a:ln>
                    <a:noFill/>
                  </a:ln>
                  <a:solidFill>
                    <a:srgbClr val="FF2600"/>
                  </a:solidFill>
                  <a:effectLst/>
                  <a:uLnTx/>
                  <a:uFillTx/>
                  <a:latin typeface="Calibri"/>
                  <a:ea typeface="+mn-ea"/>
                  <a:cs typeface="+mn-cs"/>
                  <a:sym typeface="Times New Roman"/>
                </a:rPr>
                <a:t>Local PRG</a:t>
              </a:r>
              <a:r>
                <a:rPr kumimoji="0" lang="en-US" sz="3200" b="1" i="0" u="none" strike="noStrike" kern="0" cap="none" spc="0" normalizeH="0" baseline="0" noProof="0" dirty="0">
                  <a:ln>
                    <a:noFill/>
                  </a:ln>
                  <a:solidFill>
                    <a:srgbClr val="FF2600"/>
                  </a:solidFill>
                  <a:effectLst/>
                  <a:uLnTx/>
                  <a:uFillTx/>
                  <a:latin typeface="Calibri"/>
                  <a:ea typeface="+mn-ea"/>
                  <a:cs typeface="+mn-cs"/>
                  <a:sym typeface="Times New Roman"/>
                </a:rPr>
                <a:t>"</a:t>
              </a:r>
              <a:endParaRPr kumimoji="0" sz="3200" b="1" i="0" u="none" strike="noStrike" kern="0" cap="none" spc="0" normalizeH="0" baseline="0" noProof="0" dirty="0">
                <a:ln>
                  <a:noFill/>
                </a:ln>
                <a:solidFill>
                  <a:srgbClr val="FF2600"/>
                </a:solidFill>
                <a:effectLst/>
                <a:uLnTx/>
                <a:uFillTx/>
                <a:latin typeface="Calibri"/>
                <a:ea typeface="+mn-ea"/>
                <a:cs typeface="+mn-cs"/>
                <a:sym typeface="Times New Roman"/>
              </a:endParaRPr>
            </a:p>
          </p:txBody>
        </p:sp>
      </p:grpSp>
      <p:sp>
        <p:nvSpPr>
          <p:cNvPr id="222" name="IO"/>
          <p:cNvSpPr txBox="1"/>
          <p:nvPr/>
        </p:nvSpPr>
        <p:spPr>
          <a:xfrm>
            <a:off x="4209287" y="911042"/>
            <a:ext cx="2056010" cy="86177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spcBef>
                <a:spcPts val="700"/>
              </a:spcBef>
              <a:defRPr sz="5000">
                <a:solidFill>
                  <a:srgbClr val="0433FF"/>
                </a:solidFill>
              </a:defRPr>
            </a:lvl1pPr>
          </a:lstStyle>
          <a:p>
            <a:pPr marL="0" marR="0" lvl="0" indent="0" algn="ctr" defTabSz="914400" rtl="0" eaLnBrk="1" fontAlgn="auto" latinLnBrk="0" hangingPunct="0">
              <a:lnSpc>
                <a:spcPct val="100000"/>
              </a:lnSpc>
              <a:spcBef>
                <a:spcPts val="700"/>
              </a:spcBef>
              <a:spcAft>
                <a:spcPts val="0"/>
              </a:spcAft>
              <a:buClrTx/>
              <a:buSzTx/>
              <a:buFontTx/>
              <a:buNone/>
              <a:tabLst/>
              <a:defRPr/>
            </a:pPr>
            <a:r>
              <a:rPr kumimoji="0" sz="5000" b="0" i="0" u="none" strike="noStrike" kern="0" cap="none" spc="0" normalizeH="0" baseline="0" noProof="0" dirty="0">
                <a:ln>
                  <a:noFill/>
                </a:ln>
                <a:solidFill>
                  <a:srgbClr val="0000FF"/>
                </a:solidFill>
                <a:effectLst/>
                <a:uLnTx/>
                <a:uFillTx/>
                <a:latin typeface="Calibri"/>
                <a:ea typeface="+mn-ea"/>
                <a:cs typeface="+mn-cs"/>
                <a:sym typeface="Times New Roman"/>
              </a:rPr>
              <a:t>IO</a:t>
            </a:r>
            <a:r>
              <a:rPr kumimoji="0" lang="en-US" sz="5000" b="0" i="0" u="none" strike="noStrike" kern="0" cap="none" spc="0" normalizeH="0" baseline="0" noProof="0" dirty="0">
                <a:ln>
                  <a:noFill/>
                </a:ln>
                <a:solidFill>
                  <a:srgbClr val="0000FF"/>
                </a:solidFill>
                <a:effectLst/>
                <a:uLnTx/>
                <a:uFillTx/>
                <a:latin typeface="Calibri"/>
                <a:ea typeface="+mn-ea"/>
                <a:cs typeface="+mn-cs"/>
                <a:sym typeface="Times New Roman"/>
              </a:rPr>
              <a:t> for P</a:t>
            </a:r>
            <a:endParaRPr kumimoji="0" sz="5000" b="0" i="0" u="none" strike="noStrike" kern="0" cap="none" spc="0" normalizeH="0" baseline="0" noProof="0" dirty="0">
              <a:ln>
                <a:noFill/>
              </a:ln>
              <a:solidFill>
                <a:srgbClr val="0000FF"/>
              </a:solidFill>
              <a:effectLst/>
              <a:uLnTx/>
              <a:uFillTx/>
              <a:latin typeface="Calibri"/>
              <a:ea typeface="+mn-ea"/>
              <a:cs typeface="+mn-cs"/>
              <a:sym typeface="Times New Roman"/>
            </a:endParaRPr>
          </a:p>
        </p:txBody>
      </p:sp>
      <p:pic>
        <p:nvPicPr>
          <p:cNvPr id="223" name="Image" descr="Image"/>
          <p:cNvPicPr>
            <a:picLocks noChangeAspect="1"/>
          </p:cNvPicPr>
          <p:nvPr/>
        </p:nvPicPr>
        <p:blipFill>
          <a:blip r:embed="rId3"/>
          <a:stretch>
            <a:fillRect/>
          </a:stretch>
        </p:blipFill>
        <p:spPr>
          <a:xfrm>
            <a:off x="4957891" y="1749720"/>
            <a:ext cx="558801" cy="901701"/>
          </a:xfrm>
          <a:prstGeom prst="rect">
            <a:avLst/>
          </a:prstGeom>
          <a:ln w="12700">
            <a:miter lim="400000"/>
          </a:ln>
        </p:spPr>
      </p:pic>
      <p:pic>
        <p:nvPicPr>
          <p:cNvPr id="224" name="Image" descr="Image"/>
          <p:cNvPicPr>
            <a:picLocks noChangeAspect="1"/>
          </p:cNvPicPr>
          <p:nvPr/>
        </p:nvPicPr>
        <p:blipFill>
          <a:blip r:embed="rId3"/>
          <a:stretch>
            <a:fillRect/>
          </a:stretch>
        </p:blipFill>
        <p:spPr>
          <a:xfrm>
            <a:off x="4957891" y="4677798"/>
            <a:ext cx="558801" cy="901701"/>
          </a:xfrm>
          <a:prstGeom prst="rect">
            <a:avLst/>
          </a:prstGeom>
          <a:ln w="12700">
            <a:miter lim="400000"/>
          </a:ln>
        </p:spPr>
      </p:pic>
      <p:pic>
        <p:nvPicPr>
          <p:cNvPr id="225" name="Image" descr="Image"/>
          <p:cNvPicPr>
            <a:picLocks noChangeAspect="1"/>
          </p:cNvPicPr>
          <p:nvPr/>
        </p:nvPicPr>
        <p:blipFill>
          <a:blip r:embed="rId3"/>
          <a:stretch>
            <a:fillRect/>
          </a:stretch>
        </p:blipFill>
        <p:spPr>
          <a:xfrm>
            <a:off x="4957891" y="3213759"/>
            <a:ext cx="558801" cy="901701"/>
          </a:xfrm>
          <a:prstGeom prst="rect">
            <a:avLst/>
          </a:prstGeom>
          <a:ln w="12700">
            <a:miter lim="400000"/>
          </a:ln>
        </p:spPr>
      </p:pic>
      <p:sp>
        <p:nvSpPr>
          <p:cNvPr id="21" name="Group">
            <a:extLst>
              <a:ext uri="{FF2B5EF4-FFF2-40B4-BE49-F238E27FC236}">
                <a16:creationId xmlns:a16="http://schemas.microsoft.com/office/drawing/2014/main" id="{F258B624-E491-0447-8ACF-64304843C5B9}"/>
              </a:ext>
            </a:extLst>
          </p:cNvPr>
          <p:cNvSpPr txBox="1"/>
          <p:nvPr/>
        </p:nvSpPr>
        <p:spPr>
          <a:xfrm>
            <a:off x="539552" y="3356992"/>
            <a:ext cx="7893012" cy="1054949"/>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a:spcBef>
                <a:spcPts val="700"/>
              </a:spcBef>
              <a:defRPr sz="2000"/>
            </a:lvl1pPr>
          </a:lstStyle>
          <a:p>
            <a:pPr marL="0" marR="0" lvl="0" indent="0" algn="l" defTabSz="914400" rtl="0" eaLnBrk="1" fontAlgn="auto" latinLnBrk="0" hangingPunct="0">
              <a:lnSpc>
                <a:spcPct val="100000"/>
              </a:lnSpc>
              <a:spcBef>
                <a:spcPts val="70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[Lin16, L</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in-</a:t>
            </a:r>
            <a:r>
              <a:rPr kumimoji="0" sz="1800" b="1" i="0" u="none" strike="noStrike" kern="0" cap="none" spc="0" normalizeH="0" baseline="0" noProof="0" dirty="0">
                <a:ln>
                  <a:noFill/>
                </a:ln>
                <a:solidFill>
                  <a:srgbClr val="FF0000"/>
                </a:solidFill>
                <a:effectLst/>
                <a:uLnTx/>
                <a:uFillTx/>
                <a:latin typeface="Calibri"/>
                <a:ea typeface="+mn-ea"/>
                <a:cs typeface="+mn-cs"/>
                <a:sym typeface="Times New Roman"/>
              </a:rPr>
              <a:t>V</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16, Lin17, A</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nanth-</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S</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ahai’</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17</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 </a:t>
            </a:r>
          </a:p>
          <a:p>
            <a:pPr marL="0" marR="0" lvl="0" indent="0" algn="l" defTabSz="914400" rtl="0" eaLnBrk="1" fontAlgn="auto" latinLnBrk="0" hangingPunct="0">
              <a:lnSpc>
                <a:spcPct val="100000"/>
              </a:lnSpc>
              <a:spcBef>
                <a:spcPts val="7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Lin-Tessaro’17</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a:t>
            </a:r>
          </a:p>
        </p:txBody>
      </p:sp>
      <p:sp>
        <p:nvSpPr>
          <p:cNvPr id="20" name="Rectangle 19"/>
          <p:cNvSpPr/>
          <p:nvPr/>
        </p:nvSpPr>
        <p:spPr>
          <a:xfrm>
            <a:off x="-524137" y="3255328"/>
            <a:ext cx="10264282" cy="3592392"/>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696577395"/>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3"/>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animBg="1"/>
      <p:bldP spid="211" grpId="1" animBg="1"/>
      <p:bldP spid="212" grpId="0" animBg="1"/>
      <p:bldP spid="216" grpId="0" animBg="1"/>
      <p:bldP spid="220" grpId="0" animBg="1" advAuto="0"/>
      <p:bldP spid="21" grpId="0" animBg="1"/>
      <p:bldP spid="2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539552" y="266547"/>
            <a:ext cx="3024336" cy="714181"/>
          </a:xfrm>
        </p:spPr>
        <p:txBody>
          <a:bodyPr>
            <a:normAutofit/>
          </a:bodyPr>
          <a:lstStyle/>
          <a:p>
            <a:r>
              <a:rPr lang="en-US" b="1" dirty="0">
                <a:solidFill>
                  <a:srgbClr val="FF0000"/>
                </a:solidFill>
                <a:latin typeface="Calibri" panose="020F0502020204030204" pitchFamily="34" charset="0"/>
                <a:ea typeface="Cambria Math" pitchFamily="18" charset="0"/>
                <a:cs typeface="Arial Unicode MS" pitchFamily="34" charset="-128"/>
              </a:rPr>
              <a:t>Obfuscation</a:t>
            </a:r>
          </a:p>
        </p:txBody>
      </p:sp>
      <p:cxnSp>
        <p:nvCxnSpPr>
          <p:cNvPr id="3" name="Straight Connector 2"/>
          <p:cNvCxnSpPr/>
          <p:nvPr/>
        </p:nvCxnSpPr>
        <p:spPr>
          <a:xfrm>
            <a:off x="4067944" y="-459432"/>
            <a:ext cx="0" cy="784887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Subtitle 1"/>
          <p:cNvSpPr txBox="1">
            <a:spLocks/>
          </p:cNvSpPr>
          <p:nvPr/>
        </p:nvSpPr>
        <p:spPr>
          <a:xfrm>
            <a:off x="4499992" y="260648"/>
            <a:ext cx="4680520" cy="7200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b="1" dirty="0">
                <a:solidFill>
                  <a:srgbClr val="0000FF"/>
                </a:solidFill>
                <a:latin typeface="Calibri" panose="020F0502020204030204" pitchFamily="34" charset="0"/>
                <a:ea typeface="Cambria Math" pitchFamily="18" charset="0"/>
                <a:cs typeface="Arial Unicode MS" pitchFamily="34" charset="-128"/>
              </a:rPr>
              <a:t>Token-Based Obfuscation</a:t>
            </a:r>
          </a:p>
        </p:txBody>
      </p:sp>
      <p:sp>
        <p:nvSpPr>
          <p:cNvPr id="5" name="Rectangle 4"/>
          <p:cNvSpPr/>
          <p:nvPr/>
        </p:nvSpPr>
        <p:spPr>
          <a:xfrm>
            <a:off x="1475656" y="2060847"/>
            <a:ext cx="936104" cy="97818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FF0000"/>
              </a:solidFill>
            </a:endParaRPr>
          </a:p>
        </p:txBody>
      </p:sp>
      <p:cxnSp>
        <p:nvCxnSpPr>
          <p:cNvPr id="7" name="Straight Arrow Connector 6"/>
          <p:cNvCxnSpPr/>
          <p:nvPr/>
        </p:nvCxnSpPr>
        <p:spPr>
          <a:xfrm>
            <a:off x="1907704" y="1340768"/>
            <a:ext cx="0" cy="6063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93270" y="2288331"/>
            <a:ext cx="673224" cy="523220"/>
          </a:xfrm>
          <a:prstGeom prst="rect">
            <a:avLst/>
          </a:prstGeom>
          <a:noFill/>
        </p:spPr>
        <p:txBody>
          <a:bodyPr wrap="square" rtlCol="0">
            <a:spAutoFit/>
          </a:bodyPr>
          <a:lstStyle/>
          <a:p>
            <a:pPr algn="ctr"/>
            <a:r>
              <a:rPr lang="en-US" sz="2800" dirty="0"/>
              <a:t>P</a:t>
            </a:r>
          </a:p>
        </p:txBody>
      </p:sp>
      <p:cxnSp>
        <p:nvCxnSpPr>
          <p:cNvPr id="10" name="Straight Arrow Connector 9"/>
          <p:cNvCxnSpPr/>
          <p:nvPr/>
        </p:nvCxnSpPr>
        <p:spPr>
          <a:xfrm>
            <a:off x="1907704" y="3212976"/>
            <a:ext cx="0" cy="60633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11659" y="1344394"/>
            <a:ext cx="432049" cy="461665"/>
          </a:xfrm>
          <a:prstGeom prst="rect">
            <a:avLst/>
          </a:prstGeom>
          <a:noFill/>
        </p:spPr>
        <p:txBody>
          <a:bodyPr wrap="square" rtlCol="0">
            <a:spAutoFit/>
          </a:bodyPr>
          <a:lstStyle/>
          <a:p>
            <a:r>
              <a:rPr lang="en-US" sz="2400" dirty="0"/>
              <a:t>x</a:t>
            </a:r>
          </a:p>
        </p:txBody>
      </p:sp>
      <p:sp>
        <p:nvSpPr>
          <p:cNvPr id="14" name="TextBox 13"/>
          <p:cNvSpPr txBox="1"/>
          <p:nvPr/>
        </p:nvSpPr>
        <p:spPr>
          <a:xfrm>
            <a:off x="1235904" y="3255367"/>
            <a:ext cx="887824" cy="461665"/>
          </a:xfrm>
          <a:prstGeom prst="rect">
            <a:avLst/>
          </a:prstGeom>
          <a:noFill/>
        </p:spPr>
        <p:txBody>
          <a:bodyPr wrap="square" rtlCol="0">
            <a:spAutoFit/>
          </a:bodyPr>
          <a:lstStyle/>
          <a:p>
            <a:r>
              <a:rPr lang="en-US" sz="2400" dirty="0"/>
              <a:t>P(x)</a:t>
            </a:r>
          </a:p>
        </p:txBody>
      </p:sp>
      <mc:AlternateContent xmlns:mc="http://schemas.openxmlformats.org/markup-compatibility/2006" xmlns:a14="http://schemas.microsoft.com/office/drawing/2010/main">
        <mc:Choice Requires="a14">
          <p:sp>
            <p:nvSpPr>
              <p:cNvPr id="15" name="TextBox 14"/>
              <p:cNvSpPr txBox="1"/>
              <p:nvPr/>
            </p:nvSpPr>
            <p:spPr>
              <a:xfrm>
                <a:off x="251520" y="4293096"/>
                <a:ext cx="3816425" cy="954107"/>
              </a:xfrm>
              <a:prstGeom prst="rect">
                <a:avLst/>
              </a:prstGeom>
              <a:noFill/>
            </p:spPr>
            <p:txBody>
              <a:bodyPr wrap="square" rtlCol="0">
                <a:spAutoFit/>
              </a:bodyPr>
              <a:lstStyle/>
              <a:p>
                <a:r>
                  <a:rPr lang="en-US" sz="2800" dirty="0"/>
                  <a:t>Given </a:t>
                </a:r>
                <a14:m>
                  <m:oMath xmlns:m="http://schemas.openxmlformats.org/officeDocument/2006/math">
                    <m:r>
                      <a:rPr lang="en-US" sz="2800" i="1">
                        <a:latin typeface="Cambria Math" panose="02040503050406030204" pitchFamily="18" charset="0"/>
                        <a:ea typeface="Cambria Math" panose="02040503050406030204" pitchFamily="18" charset="0"/>
                      </a:rPr>
                      <m:t>𝒪</m:t>
                    </m:r>
                  </m:oMath>
                </a14:m>
                <a:r>
                  <a:rPr lang="en-US" sz="2800" dirty="0"/>
                  <a:t>(P), can compute P(x) for any x.</a:t>
                </a:r>
              </a:p>
            </p:txBody>
          </p:sp>
        </mc:Choice>
        <mc:Fallback xmlns="">
          <p:sp>
            <p:nvSpPr>
              <p:cNvPr id="15" name="TextBox 14"/>
              <p:cNvSpPr txBox="1">
                <a:spLocks noRot="1" noChangeAspect="1" noMove="1" noResize="1" noEditPoints="1" noAdjustHandles="1" noChangeArrowheads="1" noChangeShapeType="1" noTextEdit="1"/>
              </p:cNvSpPr>
              <p:nvPr/>
            </p:nvSpPr>
            <p:spPr>
              <a:xfrm>
                <a:off x="251520" y="4293096"/>
                <a:ext cx="3816425" cy="954107"/>
              </a:xfrm>
              <a:prstGeom prst="rect">
                <a:avLst/>
              </a:prstGeom>
              <a:blipFill>
                <a:blip r:embed="rId3"/>
                <a:stretch>
                  <a:fillRect l="-3322" t="-5263" r="-4319" b="-15789"/>
                </a:stretch>
              </a:blipFill>
            </p:spPr>
            <p:txBody>
              <a:bodyPr/>
              <a:lstStyle/>
              <a:p>
                <a:r>
                  <a:rPr lang="en-US">
                    <a:noFill/>
                  </a:rPr>
                  <a:t> </a:t>
                </a:r>
              </a:p>
            </p:txBody>
          </p:sp>
        </mc:Fallback>
      </mc:AlternateContent>
      <p:sp>
        <p:nvSpPr>
          <p:cNvPr id="16" name="Subtitle 1"/>
          <p:cNvSpPr txBox="1">
            <a:spLocks/>
          </p:cNvSpPr>
          <p:nvPr/>
        </p:nvSpPr>
        <p:spPr>
          <a:xfrm>
            <a:off x="4499992" y="764704"/>
            <a:ext cx="4680520" cy="55079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800" b="1" dirty="0">
                <a:solidFill>
                  <a:srgbClr val="0000FF"/>
                </a:solidFill>
                <a:latin typeface="Calibri" panose="020F0502020204030204" pitchFamily="34" charset="0"/>
                <a:ea typeface="Cambria Math" pitchFamily="18" charset="0"/>
                <a:cs typeface="Arial Unicode MS" pitchFamily="34" charset="-128"/>
              </a:rPr>
              <a:t>(TBO)</a:t>
            </a:r>
          </a:p>
        </p:txBody>
      </p:sp>
      <p:grpSp>
        <p:nvGrpSpPr>
          <p:cNvPr id="12" name="Group 11"/>
          <p:cNvGrpSpPr/>
          <p:nvPr/>
        </p:nvGrpSpPr>
        <p:grpSpPr>
          <a:xfrm>
            <a:off x="1475656" y="2049038"/>
            <a:ext cx="936104" cy="978187"/>
            <a:chOff x="1628056" y="3047070"/>
            <a:chExt cx="936104" cy="978187"/>
          </a:xfrm>
        </p:grpSpPr>
        <p:sp>
          <p:nvSpPr>
            <p:cNvPr id="17" name="Rectangle 16"/>
            <p:cNvSpPr/>
            <p:nvPr/>
          </p:nvSpPr>
          <p:spPr>
            <a:xfrm>
              <a:off x="1628056" y="3047070"/>
              <a:ext cx="936104" cy="97818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8" name="TextBox 17"/>
            <p:cNvSpPr txBox="1"/>
            <p:nvPr/>
          </p:nvSpPr>
          <p:spPr>
            <a:xfrm>
              <a:off x="1745670" y="3265820"/>
              <a:ext cx="673224" cy="523220"/>
            </a:xfrm>
            <a:prstGeom prst="rect">
              <a:avLst/>
            </a:prstGeom>
            <a:noFill/>
          </p:spPr>
          <p:txBody>
            <a:bodyPr wrap="square" rtlCol="0">
              <a:spAutoFit/>
            </a:bodyPr>
            <a:lstStyle/>
            <a:p>
              <a:pPr algn="ctr"/>
              <a:r>
                <a:rPr lang="en-US" sz="2800" dirty="0"/>
                <a:t>P</a:t>
              </a:r>
            </a:p>
          </p:txBody>
        </p:sp>
      </p:grpSp>
      <p:cxnSp>
        <p:nvCxnSpPr>
          <p:cNvPr id="24" name="Straight Arrow Connector 23"/>
          <p:cNvCxnSpPr/>
          <p:nvPr/>
        </p:nvCxnSpPr>
        <p:spPr>
          <a:xfrm>
            <a:off x="6804248" y="3340106"/>
            <a:ext cx="0" cy="55121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132448" y="3375921"/>
            <a:ext cx="887824" cy="461665"/>
          </a:xfrm>
          <a:prstGeom prst="rect">
            <a:avLst/>
          </a:prstGeom>
          <a:noFill/>
        </p:spPr>
        <p:txBody>
          <a:bodyPr wrap="square" rtlCol="0">
            <a:spAutoFit/>
          </a:bodyPr>
          <a:lstStyle/>
          <a:p>
            <a:r>
              <a:rPr lang="en-US" sz="2400" dirty="0"/>
              <a:t>P(x)</a:t>
            </a:r>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3753" y="1820031"/>
            <a:ext cx="715144" cy="715144"/>
          </a:xfrm>
          <a:prstGeom prst="rect">
            <a:avLst/>
          </a:prstGeom>
        </p:spPr>
      </p:pic>
      <p:sp>
        <p:nvSpPr>
          <p:cNvPr id="64" name="Left Brace 63"/>
          <p:cNvSpPr/>
          <p:nvPr/>
        </p:nvSpPr>
        <p:spPr>
          <a:xfrm rot="16200000">
            <a:off x="6741987" y="1088404"/>
            <a:ext cx="355690" cy="3513253"/>
          </a:xfrm>
          <a:prstGeom prst="leftBrace">
            <a:avLst>
              <a:gd name="adj1" fmla="val 8333"/>
              <a:gd name="adj2" fmla="val 46418"/>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4" name="Group 73"/>
          <p:cNvGrpSpPr/>
          <p:nvPr/>
        </p:nvGrpSpPr>
        <p:grpSpPr>
          <a:xfrm>
            <a:off x="5170223" y="1371041"/>
            <a:ext cx="1490009" cy="1209102"/>
            <a:chOff x="4864969" y="2060848"/>
            <a:chExt cx="1490009" cy="1209102"/>
          </a:xfrm>
        </p:grpSpPr>
        <p:sp>
          <p:nvSpPr>
            <p:cNvPr id="23" name="TextBox 22"/>
            <p:cNvSpPr txBox="1"/>
            <p:nvPr/>
          </p:nvSpPr>
          <p:spPr>
            <a:xfrm>
              <a:off x="5337686" y="2546090"/>
              <a:ext cx="673224" cy="523220"/>
            </a:xfrm>
            <a:prstGeom prst="rect">
              <a:avLst/>
            </a:prstGeom>
            <a:noFill/>
          </p:spPr>
          <p:txBody>
            <a:bodyPr wrap="square" rtlCol="0">
              <a:spAutoFit/>
            </a:bodyPr>
            <a:lstStyle/>
            <a:p>
              <a:pPr algn="ctr"/>
              <a:r>
                <a:rPr lang="en-US" sz="2800" dirty="0"/>
                <a:t>P</a:t>
              </a:r>
            </a:p>
          </p:txBody>
        </p:sp>
        <p:grpSp>
          <p:nvGrpSpPr>
            <p:cNvPr id="73" name="Group 72"/>
            <p:cNvGrpSpPr/>
            <p:nvPr/>
          </p:nvGrpSpPr>
          <p:grpSpPr>
            <a:xfrm>
              <a:off x="4864969" y="2060848"/>
              <a:ext cx="1490009" cy="1209102"/>
              <a:chOff x="4864969" y="2060848"/>
              <a:chExt cx="1490009" cy="1209102"/>
            </a:xfrm>
          </p:grpSpPr>
          <p:grpSp>
            <p:nvGrpSpPr>
              <p:cNvPr id="72" name="Group 71"/>
              <p:cNvGrpSpPr/>
              <p:nvPr/>
            </p:nvGrpSpPr>
            <p:grpSpPr>
              <a:xfrm>
                <a:off x="4864969" y="2060848"/>
                <a:ext cx="1291207" cy="1209102"/>
                <a:chOff x="4864969" y="2087691"/>
                <a:chExt cx="1291207" cy="1209102"/>
              </a:xfrm>
            </p:grpSpPr>
            <p:sp>
              <p:nvSpPr>
                <p:cNvPr id="21" name="Rectangle 20"/>
                <p:cNvSpPr/>
                <p:nvPr/>
              </p:nvSpPr>
              <p:spPr>
                <a:xfrm>
                  <a:off x="5220072" y="2318606"/>
                  <a:ext cx="936104" cy="97818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FF0000"/>
                    </a:solidFill>
                  </a:endParaRPr>
                </a:p>
              </p:txBody>
            </p:sp>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64969" y="2087691"/>
                  <a:ext cx="751148" cy="751148"/>
                </a:xfrm>
                <a:prstGeom prst="rect">
                  <a:avLst/>
                </a:prstGeom>
              </p:spPr>
            </p:pic>
          </p:grpSp>
          <p:grpSp>
            <p:nvGrpSpPr>
              <p:cNvPr id="71" name="Group 70"/>
              <p:cNvGrpSpPr/>
              <p:nvPr/>
            </p:nvGrpSpPr>
            <p:grpSpPr>
              <a:xfrm>
                <a:off x="5902066" y="2583751"/>
                <a:ext cx="452912" cy="434879"/>
                <a:chOff x="5902066" y="2583751"/>
                <a:chExt cx="452912" cy="434879"/>
              </a:xfrm>
            </p:grpSpPr>
            <p:sp>
              <p:nvSpPr>
                <p:cNvPr id="66" name="Chord 65"/>
                <p:cNvSpPr/>
                <p:nvPr/>
              </p:nvSpPr>
              <p:spPr>
                <a:xfrm rot="2214521">
                  <a:off x="5902066" y="2583751"/>
                  <a:ext cx="452912" cy="432048"/>
                </a:xfrm>
                <a:prstGeom prst="chord">
                  <a:avLst>
                    <a:gd name="adj1" fmla="val 2700000"/>
                    <a:gd name="adj2" fmla="val 14606090"/>
                  </a:avLst>
                </a:prstGeom>
                <a:solidFill>
                  <a:schemeClr val="bg1"/>
                </a:solidFill>
                <a:ln>
                  <a:solidFill>
                    <a:schemeClr val="tx1"/>
                  </a:solidFill>
                </a:ln>
                <a:scene3d>
                  <a:camera prst="orthographicFront">
                    <a:rot lat="0" lon="0" rev="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H="1">
                  <a:off x="6156176" y="2618098"/>
                  <a:ext cx="4384" cy="40053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75" name="Group 74"/>
          <p:cNvGrpSpPr/>
          <p:nvPr/>
        </p:nvGrpSpPr>
        <p:grpSpPr>
          <a:xfrm>
            <a:off x="7071416" y="1673170"/>
            <a:ext cx="1208469" cy="854205"/>
            <a:chOff x="7071416" y="2506993"/>
            <a:chExt cx="1208469" cy="854205"/>
          </a:xfrm>
        </p:grpSpPr>
        <p:grpSp>
          <p:nvGrpSpPr>
            <p:cNvPr id="27" name="Group 26"/>
            <p:cNvGrpSpPr/>
            <p:nvPr/>
          </p:nvGrpSpPr>
          <p:grpSpPr>
            <a:xfrm>
              <a:off x="7307053" y="2653860"/>
              <a:ext cx="721332" cy="707338"/>
              <a:chOff x="1554797" y="3521200"/>
              <a:chExt cx="649323" cy="580264"/>
            </a:xfrm>
          </p:grpSpPr>
          <p:sp>
            <p:nvSpPr>
              <p:cNvPr id="28" name="Rectangle 27"/>
              <p:cNvSpPr/>
              <p:nvPr/>
            </p:nvSpPr>
            <p:spPr>
              <a:xfrm>
                <a:off x="1554797" y="3521200"/>
                <a:ext cx="649323" cy="58026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00FF"/>
                  </a:solidFill>
                </a:endParaRPr>
              </a:p>
            </p:txBody>
          </p:sp>
          <p:sp>
            <p:nvSpPr>
              <p:cNvPr id="29" name="TextBox 28"/>
              <p:cNvSpPr txBox="1"/>
              <p:nvPr/>
            </p:nvSpPr>
            <p:spPr>
              <a:xfrm>
                <a:off x="1745670" y="3566371"/>
                <a:ext cx="277179" cy="429223"/>
              </a:xfrm>
              <a:prstGeom prst="rect">
                <a:avLst/>
              </a:prstGeom>
              <a:noFill/>
            </p:spPr>
            <p:txBody>
              <a:bodyPr wrap="square" rtlCol="0">
                <a:spAutoFit/>
              </a:bodyPr>
              <a:lstStyle/>
              <a:p>
                <a:pPr algn="ctr"/>
                <a:r>
                  <a:rPr lang="en-US" sz="2800" dirty="0"/>
                  <a:t>x</a:t>
                </a:r>
              </a:p>
            </p:txBody>
          </p:sp>
        </p:grpSp>
        <p:grpSp>
          <p:nvGrpSpPr>
            <p:cNvPr id="42" name="Group 41"/>
            <p:cNvGrpSpPr/>
            <p:nvPr/>
          </p:nvGrpSpPr>
          <p:grpSpPr>
            <a:xfrm>
              <a:off x="7071416" y="2778097"/>
              <a:ext cx="452912" cy="434879"/>
              <a:chOff x="5902066" y="2583751"/>
              <a:chExt cx="452912" cy="434879"/>
            </a:xfrm>
          </p:grpSpPr>
          <p:sp>
            <p:nvSpPr>
              <p:cNvPr id="43" name="Chord 42"/>
              <p:cNvSpPr/>
              <p:nvPr/>
            </p:nvSpPr>
            <p:spPr>
              <a:xfrm rot="2214521">
                <a:off x="5902066" y="2583751"/>
                <a:ext cx="452912" cy="432048"/>
              </a:xfrm>
              <a:prstGeom prst="chord">
                <a:avLst>
                  <a:gd name="adj1" fmla="val 2700000"/>
                  <a:gd name="adj2" fmla="val 14606090"/>
                </a:avLst>
              </a:prstGeom>
              <a:solidFill>
                <a:schemeClr val="bg1"/>
              </a:solidFill>
              <a:ln>
                <a:solidFill>
                  <a:schemeClr val="tx1"/>
                </a:solidFill>
              </a:ln>
              <a:scene3d>
                <a:camera prst="orthographicFront">
                  <a:rot lat="0" lon="0" rev="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flipH="1">
                <a:off x="6156176" y="2618098"/>
                <a:ext cx="4384" cy="40053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45" name="Picture 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9202" y="2506993"/>
              <a:ext cx="480683" cy="480683"/>
            </a:xfrm>
            <a:prstGeom prst="rect">
              <a:avLst/>
            </a:prstGeom>
          </p:spPr>
        </p:pic>
      </p:grpSp>
      <mc:AlternateContent xmlns:mc="http://schemas.openxmlformats.org/markup-compatibility/2006" xmlns:a14="http://schemas.microsoft.com/office/drawing/2010/main">
        <mc:Choice Requires="a14">
          <p:sp>
            <p:nvSpPr>
              <p:cNvPr id="50" name="TextBox 49"/>
              <p:cNvSpPr txBox="1"/>
              <p:nvPr/>
            </p:nvSpPr>
            <p:spPr>
              <a:xfrm>
                <a:off x="4211960" y="4345940"/>
                <a:ext cx="4248472" cy="523220"/>
              </a:xfrm>
              <a:prstGeom prst="rect">
                <a:avLst/>
              </a:prstGeom>
              <a:noFill/>
            </p:spPr>
            <p:txBody>
              <a:bodyPr wrap="square" rtlCol="0">
                <a:spAutoFit/>
              </a:bodyPr>
              <a:lstStyle/>
              <a:p>
                <a:r>
                  <a:rPr lang="en-US" sz="2800" dirty="0"/>
                  <a:t>TB</a:t>
                </a:r>
                <a14:m>
                  <m:oMath xmlns:m="http://schemas.openxmlformats.org/officeDocument/2006/math">
                    <m:r>
                      <a:rPr lang="en-US" sz="2800" i="1">
                        <a:latin typeface="Cambria Math" panose="02040503050406030204" pitchFamily="18" charset="0"/>
                        <a:ea typeface="Cambria Math" panose="02040503050406030204" pitchFamily="18" charset="0"/>
                      </a:rPr>
                      <m:t>𝒪</m:t>
                    </m:r>
                  </m:oMath>
                </a14:m>
                <a:r>
                  <a:rPr lang="en-US" sz="2800" dirty="0"/>
                  <a:t>(P) is useless by itself. </a:t>
                </a:r>
              </a:p>
            </p:txBody>
          </p:sp>
        </mc:Choice>
        <mc:Fallback xmlns="">
          <p:sp>
            <p:nvSpPr>
              <p:cNvPr id="50" name="TextBox 49"/>
              <p:cNvSpPr txBox="1">
                <a:spLocks noRot="1" noChangeAspect="1" noMove="1" noResize="1" noEditPoints="1" noAdjustHandles="1" noChangeArrowheads="1" noChangeShapeType="1" noTextEdit="1"/>
              </p:cNvSpPr>
              <p:nvPr/>
            </p:nvSpPr>
            <p:spPr>
              <a:xfrm>
                <a:off x="4211960" y="4345940"/>
                <a:ext cx="4248472" cy="523220"/>
              </a:xfrm>
              <a:prstGeom prst="rect">
                <a:avLst/>
              </a:prstGeom>
              <a:blipFill>
                <a:blip r:embed="rId7"/>
                <a:stretch>
                  <a:fillRect l="-2985" t="-11905"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4211960" y="4849996"/>
                <a:ext cx="4248472" cy="954107"/>
              </a:xfrm>
              <a:prstGeom prst="rect">
                <a:avLst/>
              </a:prstGeom>
              <a:noFill/>
            </p:spPr>
            <p:txBody>
              <a:bodyPr wrap="square" rtlCol="0">
                <a:spAutoFit/>
              </a:bodyPr>
              <a:lstStyle/>
              <a:p>
                <a:r>
                  <a:rPr lang="en-US" sz="2800" dirty="0"/>
                  <a:t>Given </a:t>
                </a:r>
                <a:r>
                  <a:rPr lang="en-US" sz="2800" dirty="0">
                    <a:solidFill>
                      <a:srgbClr val="0000FF"/>
                    </a:solidFill>
                  </a:rPr>
                  <a:t>TB</a:t>
                </a:r>
                <a14:m>
                  <m:oMath xmlns:m="http://schemas.openxmlformats.org/officeDocument/2006/math">
                    <m:r>
                      <a:rPr lang="en-US" sz="2800" i="1">
                        <a:solidFill>
                          <a:srgbClr val="0000FF"/>
                        </a:solidFill>
                        <a:latin typeface="Cambria Math" panose="02040503050406030204" pitchFamily="18" charset="0"/>
                        <a:ea typeface="Cambria Math" panose="02040503050406030204" pitchFamily="18" charset="0"/>
                      </a:rPr>
                      <m:t>𝒪</m:t>
                    </m:r>
                  </m:oMath>
                </a14:m>
                <a:r>
                  <a:rPr lang="en-US" sz="2800" dirty="0">
                    <a:solidFill>
                      <a:srgbClr val="0000FF"/>
                    </a:solidFill>
                  </a:rPr>
                  <a:t>(P)</a:t>
                </a:r>
                <a:r>
                  <a:rPr lang="en-US" sz="2800" dirty="0"/>
                  <a:t> and </a:t>
                </a:r>
                <a:r>
                  <a:rPr lang="en-US" sz="2800" dirty="0" err="1">
                    <a:solidFill>
                      <a:srgbClr val="0000FF"/>
                    </a:solidFill>
                  </a:rPr>
                  <a:t>Tok</a:t>
                </a:r>
                <a:r>
                  <a:rPr lang="en-US" sz="2800" dirty="0">
                    <a:solidFill>
                      <a:srgbClr val="0000FF"/>
                    </a:solidFill>
                  </a:rPr>
                  <a:t>(x)</a:t>
                </a:r>
                <a:r>
                  <a:rPr lang="en-US" sz="2800" dirty="0"/>
                  <a:t>, can compute P(x).</a:t>
                </a:r>
              </a:p>
            </p:txBody>
          </p:sp>
        </mc:Choice>
        <mc:Fallback xmlns="">
          <p:sp>
            <p:nvSpPr>
              <p:cNvPr id="51" name="TextBox 50"/>
              <p:cNvSpPr txBox="1">
                <a:spLocks noRot="1" noChangeAspect="1" noMove="1" noResize="1" noEditPoints="1" noAdjustHandles="1" noChangeArrowheads="1" noChangeShapeType="1" noTextEdit="1"/>
              </p:cNvSpPr>
              <p:nvPr/>
            </p:nvSpPr>
            <p:spPr>
              <a:xfrm>
                <a:off x="4211960" y="4849996"/>
                <a:ext cx="4248472" cy="954107"/>
              </a:xfrm>
              <a:prstGeom prst="rect">
                <a:avLst/>
              </a:prstGeom>
              <a:blipFill>
                <a:blip r:embed="rId8"/>
                <a:stretch>
                  <a:fillRect l="-2985" t="-6579" b="-15789"/>
                </a:stretch>
              </a:blipFill>
            </p:spPr>
            <p:txBody>
              <a:bodyPr/>
              <a:lstStyle/>
              <a:p>
                <a:r>
                  <a:rPr lang="en-US">
                    <a:noFill/>
                  </a:rPr>
                  <a:t> </a:t>
                </a:r>
              </a:p>
            </p:txBody>
          </p:sp>
        </mc:Fallback>
      </mc:AlternateContent>
      <p:grpSp>
        <p:nvGrpSpPr>
          <p:cNvPr id="76" name="Group 75"/>
          <p:cNvGrpSpPr/>
          <p:nvPr/>
        </p:nvGrpSpPr>
        <p:grpSpPr>
          <a:xfrm>
            <a:off x="6132448" y="1666867"/>
            <a:ext cx="2180642" cy="2182063"/>
            <a:chOff x="6132448" y="2500690"/>
            <a:chExt cx="2180642" cy="2182063"/>
          </a:xfrm>
        </p:grpSpPr>
        <p:grpSp>
          <p:nvGrpSpPr>
            <p:cNvPr id="52" name="Group 51"/>
            <p:cNvGrpSpPr/>
            <p:nvPr/>
          </p:nvGrpSpPr>
          <p:grpSpPr>
            <a:xfrm>
              <a:off x="7104621" y="2500690"/>
              <a:ext cx="1208469" cy="856308"/>
              <a:chOff x="6708047" y="3443095"/>
              <a:chExt cx="1208469" cy="856308"/>
            </a:xfrm>
          </p:grpSpPr>
          <p:grpSp>
            <p:nvGrpSpPr>
              <p:cNvPr id="53" name="Group 52"/>
              <p:cNvGrpSpPr/>
              <p:nvPr/>
            </p:nvGrpSpPr>
            <p:grpSpPr>
              <a:xfrm>
                <a:off x="6943681" y="3592064"/>
                <a:ext cx="721331" cy="707339"/>
                <a:chOff x="1227701" y="4290850"/>
                <a:chExt cx="649323" cy="580264"/>
              </a:xfrm>
            </p:grpSpPr>
            <p:sp>
              <p:nvSpPr>
                <p:cNvPr id="58" name="Rectangle 57"/>
                <p:cNvSpPr/>
                <p:nvPr/>
              </p:nvSpPr>
              <p:spPr>
                <a:xfrm>
                  <a:off x="1227701" y="4290850"/>
                  <a:ext cx="649323" cy="58026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00FF"/>
                    </a:solidFill>
                  </a:endParaRPr>
                </a:p>
              </p:txBody>
            </p:sp>
            <p:sp>
              <p:nvSpPr>
                <p:cNvPr id="59" name="TextBox 58"/>
                <p:cNvSpPr txBox="1"/>
                <p:nvPr/>
              </p:nvSpPr>
              <p:spPr>
                <a:xfrm>
                  <a:off x="1393399" y="4323744"/>
                  <a:ext cx="277179" cy="429223"/>
                </a:xfrm>
                <a:prstGeom prst="rect">
                  <a:avLst/>
                </a:prstGeom>
                <a:noFill/>
              </p:spPr>
              <p:txBody>
                <a:bodyPr wrap="square" rtlCol="0">
                  <a:spAutoFit/>
                </a:bodyPr>
                <a:lstStyle/>
                <a:p>
                  <a:pPr algn="ctr"/>
                  <a:r>
                    <a:rPr lang="en-US" sz="2800" dirty="0"/>
                    <a:t>y</a:t>
                  </a:r>
                </a:p>
              </p:txBody>
            </p:sp>
          </p:grpSp>
          <p:grpSp>
            <p:nvGrpSpPr>
              <p:cNvPr id="54" name="Group 53"/>
              <p:cNvGrpSpPr/>
              <p:nvPr/>
            </p:nvGrpSpPr>
            <p:grpSpPr>
              <a:xfrm>
                <a:off x="6708047" y="3714199"/>
                <a:ext cx="452912" cy="434879"/>
                <a:chOff x="5538697" y="3519853"/>
                <a:chExt cx="452912" cy="434879"/>
              </a:xfrm>
            </p:grpSpPr>
            <p:sp>
              <p:nvSpPr>
                <p:cNvPr id="56" name="Chord 55"/>
                <p:cNvSpPr/>
                <p:nvPr/>
              </p:nvSpPr>
              <p:spPr>
                <a:xfrm rot="2214521">
                  <a:off x="5538697" y="3519853"/>
                  <a:ext cx="452912" cy="432048"/>
                </a:xfrm>
                <a:prstGeom prst="chord">
                  <a:avLst>
                    <a:gd name="adj1" fmla="val 2700000"/>
                    <a:gd name="adj2" fmla="val 14606090"/>
                  </a:avLst>
                </a:prstGeom>
                <a:solidFill>
                  <a:schemeClr val="bg1"/>
                </a:solidFill>
                <a:ln>
                  <a:solidFill>
                    <a:schemeClr val="tx1"/>
                  </a:solidFill>
                </a:ln>
                <a:scene3d>
                  <a:camera prst="orthographicFront">
                    <a:rot lat="0" lon="0" rev="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p:nvPr/>
              </p:nvCxnSpPr>
              <p:spPr>
                <a:xfrm flipH="1">
                  <a:off x="5792807" y="3554200"/>
                  <a:ext cx="4384" cy="40053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35833" y="3443095"/>
                <a:ext cx="480683" cy="480683"/>
              </a:xfrm>
              <a:prstGeom prst="rect">
                <a:avLst/>
              </a:prstGeom>
            </p:spPr>
          </p:pic>
        </p:grpSp>
        <p:sp>
          <p:nvSpPr>
            <p:cNvPr id="60" name="TextBox 59"/>
            <p:cNvSpPr txBox="1"/>
            <p:nvPr/>
          </p:nvSpPr>
          <p:spPr>
            <a:xfrm>
              <a:off x="6132448" y="4221088"/>
              <a:ext cx="887824" cy="461665"/>
            </a:xfrm>
            <a:prstGeom prst="rect">
              <a:avLst/>
            </a:prstGeom>
            <a:noFill/>
          </p:spPr>
          <p:txBody>
            <a:bodyPr wrap="square" rtlCol="0">
              <a:spAutoFit/>
            </a:bodyPr>
            <a:lstStyle/>
            <a:p>
              <a:r>
                <a:rPr lang="en-US" sz="2400" dirty="0"/>
                <a:t>P(y)</a:t>
              </a:r>
            </a:p>
          </p:txBody>
        </p:sp>
      </p:grpSp>
      <p:sp>
        <p:nvSpPr>
          <p:cNvPr id="62" name="TextBox 61"/>
          <p:cNvSpPr txBox="1"/>
          <p:nvPr/>
        </p:nvSpPr>
        <p:spPr>
          <a:xfrm>
            <a:off x="4211960" y="7136829"/>
            <a:ext cx="5112568" cy="1692771"/>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GOOD NEWS:</a:t>
            </a:r>
            <a:r>
              <a:rPr lang="en-US" sz="2800" dirty="0"/>
              <a:t>TBO-- achieved!</a:t>
            </a:r>
          </a:p>
          <a:p>
            <a:r>
              <a:rPr lang="en-US" sz="2800" dirty="0">
                <a:cs typeface="Arial" panose="020B0604020202020204" pitchFamily="34" charset="0"/>
              </a:rPr>
              <a:t>from standard crypto</a:t>
            </a:r>
          </a:p>
          <a:p>
            <a:r>
              <a:rPr lang="en-US" sz="2800" dirty="0">
                <a:cs typeface="Arial" panose="020B0604020202020204" pitchFamily="34" charset="0"/>
              </a:rPr>
              <a:t>assumptions.**</a:t>
            </a:r>
            <a:br>
              <a:rPr lang="en-US" sz="2800" dirty="0"/>
            </a:br>
            <a:r>
              <a:rPr lang="en-US" sz="2000" dirty="0"/>
              <a:t>[Goldwasser-Kalai-Popa-V-Zeldovich’13]</a:t>
            </a:r>
          </a:p>
        </p:txBody>
      </p:sp>
    </p:spTree>
    <p:extLst>
      <p:ext uri="{BB962C8B-B14F-4D97-AF65-F5344CB8AC3E}">
        <p14:creationId xmlns:p14="http://schemas.microsoft.com/office/powerpoint/2010/main" val="233362797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xit" presetSubtype="0" fill="hold"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4"/>
                                        </p:tgtEl>
                                        <p:attrNameLst>
                                          <p:attrName>style.visibility</p:attrName>
                                        </p:attrNameLst>
                                      </p:cBhvr>
                                      <p:to>
                                        <p:strVal val="visible"/>
                                      </p:to>
                                    </p:set>
                                    <p:animEffect transition="in" filter="fade">
                                      <p:cBhvr>
                                        <p:cTn id="38" dur="500"/>
                                        <p:tgtEl>
                                          <p:spTgt spid="7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500"/>
                                        <p:tgtEl>
                                          <p:spTgt spid="7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75"/>
                                        </p:tgtEl>
                                      </p:cBhvr>
                                    </p:animEffect>
                                    <p:set>
                                      <p:cBhvr>
                                        <p:cTn id="65" dur="1" fill="hold">
                                          <p:stCondLst>
                                            <p:cond delay="499"/>
                                          </p:stCondLst>
                                        </p:cTn>
                                        <p:tgtEl>
                                          <p:spTgt spid="75"/>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26"/>
                                        </p:tgtEl>
                                      </p:cBhvr>
                                    </p:animEffect>
                                    <p:set>
                                      <p:cBhvr>
                                        <p:cTn id="68" dur="1" fill="hold">
                                          <p:stCondLst>
                                            <p:cond delay="499"/>
                                          </p:stCondLst>
                                        </p:cTn>
                                        <p:tgtEl>
                                          <p:spTgt spid="26"/>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76"/>
                                        </p:tgtEl>
                                        <p:attrNameLst>
                                          <p:attrName>style.visibility</p:attrName>
                                        </p:attrNameLst>
                                      </p:cBhvr>
                                      <p:to>
                                        <p:strVal val="visible"/>
                                      </p:to>
                                    </p:set>
                                    <p:animEffect transition="in" filter="fade">
                                      <p:cBhvr>
                                        <p:cTn id="7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3" grpId="0"/>
      <p:bldP spid="14" grpId="0"/>
      <p:bldP spid="15" grpId="0"/>
      <p:bldP spid="26" grpId="0"/>
      <p:bldP spid="26" grpId="1"/>
      <p:bldP spid="64" grpId="0" animBg="1"/>
      <p:bldP spid="50" grpId="0"/>
      <p:bldP spid="51"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251520" y="44624"/>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From Token-Based to Obfuscation</a:t>
            </a:r>
          </a:p>
        </p:txBody>
      </p:sp>
      <p:grpSp>
        <p:nvGrpSpPr>
          <p:cNvPr id="3" name="Group 2"/>
          <p:cNvGrpSpPr/>
          <p:nvPr/>
        </p:nvGrpSpPr>
        <p:grpSpPr>
          <a:xfrm>
            <a:off x="7920901" y="99440"/>
            <a:ext cx="1800200" cy="1296144"/>
            <a:chOff x="3347864" y="2390994"/>
            <a:chExt cx="2332219" cy="1828879"/>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1482" t="45519" r="13333" b="11471"/>
            <a:stretch/>
          </p:blipFill>
          <p:spPr>
            <a:xfrm flipH="1">
              <a:off x="3807875" y="3446778"/>
              <a:ext cx="1008112" cy="773095"/>
            </a:xfrm>
            <a:prstGeom prst="rect">
              <a:avLst/>
            </a:prstGeom>
          </p:spPr>
        </p:pic>
        <p:cxnSp>
          <p:nvCxnSpPr>
            <p:cNvPr id="5" name="Straight Connector 4"/>
            <p:cNvCxnSpPr/>
            <p:nvPr/>
          </p:nvCxnSpPr>
          <p:spPr>
            <a:xfrm>
              <a:off x="3347864" y="2390994"/>
              <a:ext cx="2332219" cy="180138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347935" y="3140968"/>
              <a:ext cx="0" cy="3810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179512" y="5373216"/>
            <a:ext cx="1490009" cy="1209102"/>
            <a:chOff x="4864969" y="2060848"/>
            <a:chExt cx="1490009" cy="1209102"/>
          </a:xfrm>
        </p:grpSpPr>
        <p:sp>
          <p:nvSpPr>
            <p:cNvPr id="28" name="TextBox 27"/>
            <p:cNvSpPr txBox="1"/>
            <p:nvPr/>
          </p:nvSpPr>
          <p:spPr>
            <a:xfrm>
              <a:off x="5337686" y="2546090"/>
              <a:ext cx="673224" cy="523220"/>
            </a:xfrm>
            <a:prstGeom prst="rect">
              <a:avLst/>
            </a:prstGeom>
            <a:noFill/>
          </p:spPr>
          <p:txBody>
            <a:bodyPr wrap="square" rtlCol="0">
              <a:spAutoFit/>
            </a:bodyPr>
            <a:lstStyle/>
            <a:p>
              <a:pPr algn="ctr"/>
              <a:r>
                <a:rPr lang="en-US" sz="2800" dirty="0">
                  <a:solidFill>
                    <a:srgbClr val="0000FF"/>
                  </a:solidFill>
                </a:rPr>
                <a:t>C</a:t>
              </a:r>
            </a:p>
          </p:txBody>
        </p:sp>
        <p:grpSp>
          <p:nvGrpSpPr>
            <p:cNvPr id="29" name="Group 28"/>
            <p:cNvGrpSpPr/>
            <p:nvPr/>
          </p:nvGrpSpPr>
          <p:grpSpPr>
            <a:xfrm>
              <a:off x="4864969" y="2060848"/>
              <a:ext cx="1490009" cy="1209102"/>
              <a:chOff x="4864969" y="2060848"/>
              <a:chExt cx="1490009" cy="1209102"/>
            </a:xfrm>
          </p:grpSpPr>
          <p:grpSp>
            <p:nvGrpSpPr>
              <p:cNvPr id="30" name="Group 29"/>
              <p:cNvGrpSpPr/>
              <p:nvPr/>
            </p:nvGrpSpPr>
            <p:grpSpPr>
              <a:xfrm>
                <a:off x="4864969" y="2060848"/>
                <a:ext cx="1291207" cy="1209102"/>
                <a:chOff x="4864969" y="2087691"/>
                <a:chExt cx="1291207" cy="1209102"/>
              </a:xfrm>
            </p:grpSpPr>
            <p:sp>
              <p:nvSpPr>
                <p:cNvPr id="34" name="Rectangle 33"/>
                <p:cNvSpPr/>
                <p:nvPr/>
              </p:nvSpPr>
              <p:spPr>
                <a:xfrm>
                  <a:off x="5220072" y="2318606"/>
                  <a:ext cx="936104" cy="978187"/>
                </a:xfrm>
                <a:prstGeom prst="rect">
                  <a:avLst/>
                </a:prstGeom>
                <a:noFill/>
                <a:ln w="508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FF0000"/>
                    </a:solidFill>
                  </a:endParaRPr>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4969" y="2087691"/>
                  <a:ext cx="751148" cy="751148"/>
                </a:xfrm>
                <a:prstGeom prst="rect">
                  <a:avLst/>
                </a:prstGeom>
              </p:spPr>
            </p:pic>
          </p:grpSp>
          <p:grpSp>
            <p:nvGrpSpPr>
              <p:cNvPr id="31" name="Group 30"/>
              <p:cNvGrpSpPr/>
              <p:nvPr/>
            </p:nvGrpSpPr>
            <p:grpSpPr>
              <a:xfrm>
                <a:off x="5902066" y="2583751"/>
                <a:ext cx="452912" cy="434879"/>
                <a:chOff x="5902066" y="2583751"/>
                <a:chExt cx="452912" cy="434879"/>
              </a:xfrm>
            </p:grpSpPr>
            <p:sp>
              <p:nvSpPr>
                <p:cNvPr id="32" name="Chord 31"/>
                <p:cNvSpPr/>
                <p:nvPr/>
              </p:nvSpPr>
              <p:spPr>
                <a:xfrm rot="2214521">
                  <a:off x="5902066" y="2583751"/>
                  <a:ext cx="452912" cy="432048"/>
                </a:xfrm>
                <a:prstGeom prst="chord">
                  <a:avLst>
                    <a:gd name="adj1" fmla="val 2700000"/>
                    <a:gd name="adj2" fmla="val 14606090"/>
                  </a:avLst>
                </a:prstGeom>
                <a:solidFill>
                  <a:schemeClr val="bg1"/>
                </a:solidFill>
                <a:ln>
                  <a:solidFill>
                    <a:srgbClr val="0000FF"/>
                  </a:solidFill>
                </a:ln>
                <a:scene3d>
                  <a:camera prst="orthographicFront">
                    <a:rot lat="0" lon="0" rev="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flipH="1">
                  <a:off x="6156176" y="2618098"/>
                  <a:ext cx="4384" cy="40053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36" name="Group 35"/>
          <p:cNvGrpSpPr/>
          <p:nvPr/>
        </p:nvGrpSpPr>
        <p:grpSpPr>
          <a:xfrm>
            <a:off x="1951939" y="5604131"/>
            <a:ext cx="1208469" cy="854205"/>
            <a:chOff x="7071416" y="2506993"/>
            <a:chExt cx="1208469" cy="854205"/>
          </a:xfrm>
        </p:grpSpPr>
        <p:grpSp>
          <p:nvGrpSpPr>
            <p:cNvPr id="37" name="Group 36"/>
            <p:cNvGrpSpPr/>
            <p:nvPr/>
          </p:nvGrpSpPr>
          <p:grpSpPr>
            <a:xfrm>
              <a:off x="7303068" y="2653860"/>
              <a:ext cx="725318" cy="707338"/>
              <a:chOff x="1551209" y="3521200"/>
              <a:chExt cx="652911" cy="580264"/>
            </a:xfrm>
          </p:grpSpPr>
          <p:sp>
            <p:nvSpPr>
              <p:cNvPr id="42" name="Rectangle 41"/>
              <p:cNvSpPr/>
              <p:nvPr/>
            </p:nvSpPr>
            <p:spPr>
              <a:xfrm>
                <a:off x="1554797" y="3521200"/>
                <a:ext cx="649323" cy="580264"/>
              </a:xfrm>
              <a:prstGeom prst="rect">
                <a:avLst/>
              </a:prstGeom>
              <a:noFill/>
              <a:ln w="508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00FF"/>
                  </a:solidFill>
                </a:endParaRPr>
              </a:p>
            </p:txBody>
          </p:sp>
          <p:sp>
            <p:nvSpPr>
              <p:cNvPr id="43" name="TextBox 42"/>
              <p:cNvSpPr txBox="1"/>
              <p:nvPr/>
            </p:nvSpPr>
            <p:spPr>
              <a:xfrm>
                <a:off x="1551209" y="3650989"/>
                <a:ext cx="594309" cy="328230"/>
              </a:xfrm>
              <a:prstGeom prst="rect">
                <a:avLst/>
              </a:prstGeom>
              <a:noFill/>
            </p:spPr>
            <p:txBody>
              <a:bodyPr wrap="square" rtlCol="0">
                <a:spAutoFit/>
              </a:bodyPr>
              <a:lstStyle/>
              <a:p>
                <a:pPr algn="ctr"/>
                <a:r>
                  <a:rPr lang="en-US" sz="2000" dirty="0">
                    <a:solidFill>
                      <a:srgbClr val="0000FF"/>
                    </a:solidFill>
                  </a:rPr>
                  <a:t>000</a:t>
                </a:r>
              </a:p>
            </p:txBody>
          </p:sp>
        </p:grpSp>
        <p:grpSp>
          <p:nvGrpSpPr>
            <p:cNvPr id="38" name="Group 37"/>
            <p:cNvGrpSpPr/>
            <p:nvPr/>
          </p:nvGrpSpPr>
          <p:grpSpPr>
            <a:xfrm>
              <a:off x="7071416" y="2778097"/>
              <a:ext cx="452912" cy="434879"/>
              <a:chOff x="5902066" y="2583751"/>
              <a:chExt cx="452912" cy="434879"/>
            </a:xfrm>
          </p:grpSpPr>
          <p:sp>
            <p:nvSpPr>
              <p:cNvPr id="40" name="Chord 39"/>
              <p:cNvSpPr/>
              <p:nvPr/>
            </p:nvSpPr>
            <p:spPr>
              <a:xfrm rot="2214521">
                <a:off x="5902066" y="2583751"/>
                <a:ext cx="452912" cy="432048"/>
              </a:xfrm>
              <a:prstGeom prst="chord">
                <a:avLst>
                  <a:gd name="adj1" fmla="val 2700000"/>
                  <a:gd name="adj2" fmla="val 14606090"/>
                </a:avLst>
              </a:prstGeom>
              <a:solidFill>
                <a:schemeClr val="bg1"/>
              </a:solidFill>
              <a:ln>
                <a:solidFill>
                  <a:srgbClr val="0000FF"/>
                </a:solidFill>
              </a:ln>
              <a:scene3d>
                <a:camera prst="orthographicFront">
                  <a:rot lat="0" lon="0" rev="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flipH="1">
                <a:off x="6156176" y="2618098"/>
                <a:ext cx="4384" cy="40053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9202" y="2506993"/>
              <a:ext cx="480683" cy="480683"/>
            </a:xfrm>
            <a:prstGeom prst="rect">
              <a:avLst/>
            </a:prstGeom>
          </p:spPr>
        </p:pic>
      </p:grpSp>
      <p:grpSp>
        <p:nvGrpSpPr>
          <p:cNvPr id="44" name="Group 43"/>
          <p:cNvGrpSpPr/>
          <p:nvPr/>
        </p:nvGrpSpPr>
        <p:grpSpPr>
          <a:xfrm>
            <a:off x="3275856" y="5589240"/>
            <a:ext cx="1208469" cy="854205"/>
            <a:chOff x="7071416" y="2506993"/>
            <a:chExt cx="1208469" cy="854205"/>
          </a:xfrm>
        </p:grpSpPr>
        <p:grpSp>
          <p:nvGrpSpPr>
            <p:cNvPr id="45" name="Group 44"/>
            <p:cNvGrpSpPr/>
            <p:nvPr/>
          </p:nvGrpSpPr>
          <p:grpSpPr>
            <a:xfrm>
              <a:off x="7303068" y="2653860"/>
              <a:ext cx="725318" cy="707338"/>
              <a:chOff x="1551209" y="3521200"/>
              <a:chExt cx="652911" cy="580264"/>
            </a:xfrm>
          </p:grpSpPr>
          <p:sp>
            <p:nvSpPr>
              <p:cNvPr id="50" name="Rectangle 49"/>
              <p:cNvSpPr/>
              <p:nvPr/>
            </p:nvSpPr>
            <p:spPr>
              <a:xfrm>
                <a:off x="1554797" y="3521200"/>
                <a:ext cx="649323" cy="580264"/>
              </a:xfrm>
              <a:prstGeom prst="rect">
                <a:avLst/>
              </a:prstGeom>
              <a:noFill/>
              <a:ln w="508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00FF"/>
                  </a:solidFill>
                </a:endParaRPr>
              </a:p>
            </p:txBody>
          </p:sp>
          <p:sp>
            <p:nvSpPr>
              <p:cNvPr id="51" name="TextBox 50"/>
              <p:cNvSpPr txBox="1"/>
              <p:nvPr/>
            </p:nvSpPr>
            <p:spPr>
              <a:xfrm>
                <a:off x="1551209" y="3650989"/>
                <a:ext cx="594309" cy="328230"/>
              </a:xfrm>
              <a:prstGeom prst="rect">
                <a:avLst/>
              </a:prstGeom>
              <a:noFill/>
            </p:spPr>
            <p:txBody>
              <a:bodyPr wrap="square" rtlCol="0">
                <a:spAutoFit/>
              </a:bodyPr>
              <a:lstStyle/>
              <a:p>
                <a:pPr algn="ctr"/>
                <a:r>
                  <a:rPr lang="en-US" sz="2000" dirty="0">
                    <a:solidFill>
                      <a:srgbClr val="0000FF"/>
                    </a:solidFill>
                  </a:rPr>
                  <a:t>001</a:t>
                </a:r>
              </a:p>
            </p:txBody>
          </p:sp>
        </p:grpSp>
        <p:grpSp>
          <p:nvGrpSpPr>
            <p:cNvPr id="46" name="Group 45"/>
            <p:cNvGrpSpPr/>
            <p:nvPr/>
          </p:nvGrpSpPr>
          <p:grpSpPr>
            <a:xfrm>
              <a:off x="7071416" y="2778097"/>
              <a:ext cx="452912" cy="434879"/>
              <a:chOff x="5902066" y="2583751"/>
              <a:chExt cx="452912" cy="434879"/>
            </a:xfrm>
          </p:grpSpPr>
          <p:sp>
            <p:nvSpPr>
              <p:cNvPr id="48" name="Chord 47"/>
              <p:cNvSpPr/>
              <p:nvPr/>
            </p:nvSpPr>
            <p:spPr>
              <a:xfrm rot="2214521">
                <a:off x="5902066" y="2583751"/>
                <a:ext cx="452912" cy="432048"/>
              </a:xfrm>
              <a:prstGeom prst="chord">
                <a:avLst>
                  <a:gd name="adj1" fmla="val 2700000"/>
                  <a:gd name="adj2" fmla="val 14606090"/>
                </a:avLst>
              </a:prstGeom>
              <a:solidFill>
                <a:schemeClr val="bg1"/>
              </a:solidFill>
              <a:ln>
                <a:solidFill>
                  <a:srgbClr val="0000FF"/>
                </a:solidFill>
              </a:ln>
              <a:scene3d>
                <a:camera prst="orthographicFront">
                  <a:rot lat="0" lon="0" rev="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flipH="1">
                <a:off x="6156176" y="2618098"/>
                <a:ext cx="4384" cy="40053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47" name="Picture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9202" y="2506993"/>
              <a:ext cx="480683" cy="480683"/>
            </a:xfrm>
            <a:prstGeom prst="rect">
              <a:avLst/>
            </a:prstGeom>
          </p:spPr>
        </p:pic>
      </p:grpSp>
      <p:grpSp>
        <p:nvGrpSpPr>
          <p:cNvPr id="52" name="Group 51"/>
          <p:cNvGrpSpPr/>
          <p:nvPr/>
        </p:nvGrpSpPr>
        <p:grpSpPr>
          <a:xfrm>
            <a:off x="4659675" y="5589240"/>
            <a:ext cx="1208469" cy="854205"/>
            <a:chOff x="7071416" y="2506993"/>
            <a:chExt cx="1208469" cy="854205"/>
          </a:xfrm>
        </p:grpSpPr>
        <p:grpSp>
          <p:nvGrpSpPr>
            <p:cNvPr id="53" name="Group 52"/>
            <p:cNvGrpSpPr/>
            <p:nvPr/>
          </p:nvGrpSpPr>
          <p:grpSpPr>
            <a:xfrm>
              <a:off x="7303068" y="2653860"/>
              <a:ext cx="725318" cy="707338"/>
              <a:chOff x="1551209" y="3521200"/>
              <a:chExt cx="652911" cy="580264"/>
            </a:xfrm>
          </p:grpSpPr>
          <p:sp>
            <p:nvSpPr>
              <p:cNvPr id="58" name="Rectangle 57"/>
              <p:cNvSpPr/>
              <p:nvPr/>
            </p:nvSpPr>
            <p:spPr>
              <a:xfrm>
                <a:off x="1554797" y="3521200"/>
                <a:ext cx="649323" cy="580264"/>
              </a:xfrm>
              <a:prstGeom prst="rect">
                <a:avLst/>
              </a:prstGeom>
              <a:noFill/>
              <a:ln w="508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00FF"/>
                  </a:solidFill>
                </a:endParaRPr>
              </a:p>
            </p:txBody>
          </p:sp>
          <p:sp>
            <p:nvSpPr>
              <p:cNvPr id="59" name="TextBox 58"/>
              <p:cNvSpPr txBox="1"/>
              <p:nvPr/>
            </p:nvSpPr>
            <p:spPr>
              <a:xfrm>
                <a:off x="1551209" y="3650989"/>
                <a:ext cx="594309" cy="328230"/>
              </a:xfrm>
              <a:prstGeom prst="rect">
                <a:avLst/>
              </a:prstGeom>
              <a:noFill/>
            </p:spPr>
            <p:txBody>
              <a:bodyPr wrap="square" rtlCol="0">
                <a:spAutoFit/>
              </a:bodyPr>
              <a:lstStyle/>
              <a:p>
                <a:pPr algn="ctr"/>
                <a:r>
                  <a:rPr lang="en-US" sz="2000" dirty="0">
                    <a:solidFill>
                      <a:srgbClr val="0000FF"/>
                    </a:solidFill>
                  </a:rPr>
                  <a:t>010</a:t>
                </a:r>
              </a:p>
            </p:txBody>
          </p:sp>
        </p:grpSp>
        <p:grpSp>
          <p:nvGrpSpPr>
            <p:cNvPr id="54" name="Group 53"/>
            <p:cNvGrpSpPr/>
            <p:nvPr/>
          </p:nvGrpSpPr>
          <p:grpSpPr>
            <a:xfrm>
              <a:off x="7071416" y="2778097"/>
              <a:ext cx="452912" cy="434879"/>
              <a:chOff x="5902066" y="2583751"/>
              <a:chExt cx="452912" cy="434879"/>
            </a:xfrm>
          </p:grpSpPr>
          <p:sp>
            <p:nvSpPr>
              <p:cNvPr id="56" name="Chord 55"/>
              <p:cNvSpPr/>
              <p:nvPr/>
            </p:nvSpPr>
            <p:spPr>
              <a:xfrm rot="2214521">
                <a:off x="5902066" y="2583751"/>
                <a:ext cx="452912" cy="432048"/>
              </a:xfrm>
              <a:prstGeom prst="chord">
                <a:avLst>
                  <a:gd name="adj1" fmla="val 2700000"/>
                  <a:gd name="adj2" fmla="val 14606090"/>
                </a:avLst>
              </a:prstGeom>
              <a:solidFill>
                <a:schemeClr val="bg1"/>
              </a:solidFill>
              <a:ln>
                <a:solidFill>
                  <a:srgbClr val="0000FF"/>
                </a:solidFill>
              </a:ln>
              <a:scene3d>
                <a:camera prst="orthographicFront">
                  <a:rot lat="0" lon="0" rev="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p:nvPr/>
            </p:nvCxnSpPr>
            <p:spPr>
              <a:xfrm flipH="1">
                <a:off x="6156176" y="2618098"/>
                <a:ext cx="4384" cy="40053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9202" y="2506993"/>
              <a:ext cx="480683" cy="480683"/>
            </a:xfrm>
            <a:prstGeom prst="rect">
              <a:avLst/>
            </a:prstGeom>
          </p:spPr>
        </p:pic>
      </p:grpSp>
      <p:grpSp>
        <p:nvGrpSpPr>
          <p:cNvPr id="60" name="Group 59"/>
          <p:cNvGrpSpPr/>
          <p:nvPr/>
        </p:nvGrpSpPr>
        <p:grpSpPr>
          <a:xfrm>
            <a:off x="6603891" y="5589240"/>
            <a:ext cx="1208469" cy="854205"/>
            <a:chOff x="7071416" y="2506993"/>
            <a:chExt cx="1208469" cy="854205"/>
          </a:xfrm>
        </p:grpSpPr>
        <p:grpSp>
          <p:nvGrpSpPr>
            <p:cNvPr id="61" name="Group 60"/>
            <p:cNvGrpSpPr/>
            <p:nvPr/>
          </p:nvGrpSpPr>
          <p:grpSpPr>
            <a:xfrm>
              <a:off x="7303068" y="2653860"/>
              <a:ext cx="725318" cy="707338"/>
              <a:chOff x="1551209" y="3521200"/>
              <a:chExt cx="652911" cy="580264"/>
            </a:xfrm>
          </p:grpSpPr>
          <p:sp>
            <p:nvSpPr>
              <p:cNvPr id="66" name="Rectangle 65"/>
              <p:cNvSpPr/>
              <p:nvPr/>
            </p:nvSpPr>
            <p:spPr>
              <a:xfrm>
                <a:off x="1554797" y="3521200"/>
                <a:ext cx="649323" cy="580264"/>
              </a:xfrm>
              <a:prstGeom prst="rect">
                <a:avLst/>
              </a:prstGeom>
              <a:noFill/>
              <a:ln w="508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00FF"/>
                  </a:solidFill>
                </a:endParaRPr>
              </a:p>
            </p:txBody>
          </p:sp>
          <p:sp>
            <p:nvSpPr>
              <p:cNvPr id="67" name="TextBox 66"/>
              <p:cNvSpPr txBox="1"/>
              <p:nvPr/>
            </p:nvSpPr>
            <p:spPr>
              <a:xfrm>
                <a:off x="1551209" y="3650989"/>
                <a:ext cx="594309" cy="328230"/>
              </a:xfrm>
              <a:prstGeom prst="rect">
                <a:avLst/>
              </a:prstGeom>
              <a:noFill/>
            </p:spPr>
            <p:txBody>
              <a:bodyPr wrap="square" rtlCol="0">
                <a:spAutoFit/>
              </a:bodyPr>
              <a:lstStyle/>
              <a:p>
                <a:pPr algn="ctr"/>
                <a:r>
                  <a:rPr lang="en-US" sz="2000" dirty="0">
                    <a:solidFill>
                      <a:srgbClr val="0000FF"/>
                    </a:solidFill>
                  </a:rPr>
                  <a:t>110</a:t>
                </a:r>
              </a:p>
            </p:txBody>
          </p:sp>
        </p:grpSp>
        <p:grpSp>
          <p:nvGrpSpPr>
            <p:cNvPr id="62" name="Group 61"/>
            <p:cNvGrpSpPr/>
            <p:nvPr/>
          </p:nvGrpSpPr>
          <p:grpSpPr>
            <a:xfrm>
              <a:off x="7071416" y="2778097"/>
              <a:ext cx="452912" cy="434879"/>
              <a:chOff x="5902066" y="2583751"/>
              <a:chExt cx="452912" cy="434879"/>
            </a:xfrm>
          </p:grpSpPr>
          <p:sp>
            <p:nvSpPr>
              <p:cNvPr id="64" name="Chord 63"/>
              <p:cNvSpPr/>
              <p:nvPr/>
            </p:nvSpPr>
            <p:spPr>
              <a:xfrm rot="2214521">
                <a:off x="5902066" y="2583751"/>
                <a:ext cx="452912" cy="432048"/>
              </a:xfrm>
              <a:prstGeom prst="chord">
                <a:avLst>
                  <a:gd name="adj1" fmla="val 2700000"/>
                  <a:gd name="adj2" fmla="val 14606090"/>
                </a:avLst>
              </a:prstGeom>
              <a:solidFill>
                <a:schemeClr val="bg1"/>
              </a:solidFill>
              <a:ln>
                <a:solidFill>
                  <a:srgbClr val="0000FF"/>
                </a:solidFill>
              </a:ln>
              <a:scene3d>
                <a:camera prst="orthographicFront">
                  <a:rot lat="0" lon="0" rev="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p:nvCxnSpPr>
            <p:spPr>
              <a:xfrm flipH="1">
                <a:off x="6156176" y="2618098"/>
                <a:ext cx="4384" cy="40053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9202" y="2506993"/>
              <a:ext cx="480683" cy="480683"/>
            </a:xfrm>
            <a:prstGeom prst="rect">
              <a:avLst/>
            </a:prstGeom>
          </p:spPr>
        </p:pic>
      </p:grpSp>
      <p:grpSp>
        <p:nvGrpSpPr>
          <p:cNvPr id="68" name="Group 67"/>
          <p:cNvGrpSpPr/>
          <p:nvPr/>
        </p:nvGrpSpPr>
        <p:grpSpPr>
          <a:xfrm>
            <a:off x="7972043" y="5589240"/>
            <a:ext cx="1208469" cy="854205"/>
            <a:chOff x="7071416" y="2506993"/>
            <a:chExt cx="1208469" cy="854205"/>
          </a:xfrm>
        </p:grpSpPr>
        <p:grpSp>
          <p:nvGrpSpPr>
            <p:cNvPr id="69" name="Group 68"/>
            <p:cNvGrpSpPr/>
            <p:nvPr/>
          </p:nvGrpSpPr>
          <p:grpSpPr>
            <a:xfrm>
              <a:off x="7303068" y="2653860"/>
              <a:ext cx="725318" cy="707338"/>
              <a:chOff x="1551209" y="3521200"/>
              <a:chExt cx="652911" cy="580264"/>
            </a:xfrm>
          </p:grpSpPr>
          <p:sp>
            <p:nvSpPr>
              <p:cNvPr id="74" name="Rectangle 73"/>
              <p:cNvSpPr/>
              <p:nvPr/>
            </p:nvSpPr>
            <p:spPr>
              <a:xfrm>
                <a:off x="1554797" y="3521200"/>
                <a:ext cx="649323" cy="580264"/>
              </a:xfrm>
              <a:prstGeom prst="rect">
                <a:avLst/>
              </a:prstGeom>
              <a:noFill/>
              <a:ln w="508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00FF"/>
                  </a:solidFill>
                </a:endParaRPr>
              </a:p>
            </p:txBody>
          </p:sp>
          <p:sp>
            <p:nvSpPr>
              <p:cNvPr id="75" name="TextBox 74"/>
              <p:cNvSpPr txBox="1"/>
              <p:nvPr/>
            </p:nvSpPr>
            <p:spPr>
              <a:xfrm>
                <a:off x="1551209" y="3650989"/>
                <a:ext cx="594309" cy="328230"/>
              </a:xfrm>
              <a:prstGeom prst="rect">
                <a:avLst/>
              </a:prstGeom>
              <a:noFill/>
            </p:spPr>
            <p:txBody>
              <a:bodyPr wrap="square" rtlCol="0">
                <a:spAutoFit/>
              </a:bodyPr>
              <a:lstStyle/>
              <a:p>
                <a:pPr algn="ctr"/>
                <a:r>
                  <a:rPr lang="en-US" sz="2000" dirty="0">
                    <a:solidFill>
                      <a:srgbClr val="0000FF"/>
                    </a:solidFill>
                  </a:rPr>
                  <a:t>111</a:t>
                </a:r>
              </a:p>
            </p:txBody>
          </p:sp>
        </p:grpSp>
        <p:grpSp>
          <p:nvGrpSpPr>
            <p:cNvPr id="70" name="Group 69"/>
            <p:cNvGrpSpPr/>
            <p:nvPr/>
          </p:nvGrpSpPr>
          <p:grpSpPr>
            <a:xfrm>
              <a:off x="7071416" y="2778097"/>
              <a:ext cx="452912" cy="434879"/>
              <a:chOff x="5902066" y="2583751"/>
              <a:chExt cx="452912" cy="434879"/>
            </a:xfrm>
          </p:grpSpPr>
          <p:sp>
            <p:nvSpPr>
              <p:cNvPr id="72" name="Chord 71"/>
              <p:cNvSpPr/>
              <p:nvPr/>
            </p:nvSpPr>
            <p:spPr>
              <a:xfrm rot="2214521">
                <a:off x="5902066" y="2583751"/>
                <a:ext cx="452912" cy="432048"/>
              </a:xfrm>
              <a:prstGeom prst="chord">
                <a:avLst>
                  <a:gd name="adj1" fmla="val 2700000"/>
                  <a:gd name="adj2" fmla="val 14606090"/>
                </a:avLst>
              </a:prstGeom>
              <a:solidFill>
                <a:schemeClr val="bg1"/>
              </a:solidFill>
              <a:ln>
                <a:solidFill>
                  <a:srgbClr val="0000FF"/>
                </a:solidFill>
              </a:ln>
              <a:scene3d>
                <a:camera prst="orthographicFront">
                  <a:rot lat="0" lon="0" rev="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p:nvPr/>
            </p:nvCxnSpPr>
            <p:spPr>
              <a:xfrm flipH="1">
                <a:off x="6156176" y="2618098"/>
                <a:ext cx="4384" cy="40053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71" name="Picture 7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9202" y="2506993"/>
              <a:ext cx="480683" cy="480683"/>
            </a:xfrm>
            <a:prstGeom prst="rect">
              <a:avLst/>
            </a:prstGeom>
          </p:spPr>
        </p:pic>
      </p:grpSp>
      <p:sp>
        <p:nvSpPr>
          <p:cNvPr id="76" name="TextBox 75"/>
          <p:cNvSpPr txBox="1"/>
          <p:nvPr/>
        </p:nvSpPr>
        <p:spPr>
          <a:xfrm>
            <a:off x="5972027" y="5736107"/>
            <a:ext cx="611384" cy="523220"/>
          </a:xfrm>
          <a:prstGeom prst="rect">
            <a:avLst/>
          </a:prstGeom>
          <a:noFill/>
        </p:spPr>
        <p:txBody>
          <a:bodyPr wrap="square" rtlCol="0">
            <a:spAutoFit/>
          </a:bodyPr>
          <a:lstStyle/>
          <a:p>
            <a:r>
              <a:rPr lang="en-US" sz="2800" dirty="0">
                <a:solidFill>
                  <a:srgbClr val="0000FF"/>
                </a:solidFill>
              </a:rPr>
              <a:t>…</a:t>
            </a:r>
          </a:p>
        </p:txBody>
      </p:sp>
      <p:sp>
        <p:nvSpPr>
          <p:cNvPr id="77" name="TextBox 76"/>
          <p:cNvSpPr txBox="1"/>
          <p:nvPr/>
        </p:nvSpPr>
        <p:spPr>
          <a:xfrm>
            <a:off x="167904" y="1304965"/>
            <a:ext cx="8004496" cy="523220"/>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KEY IDEA:</a:t>
            </a:r>
            <a:r>
              <a:rPr lang="en-US" dirty="0"/>
              <a:t> </a:t>
            </a:r>
            <a:r>
              <a:rPr lang="en-US" sz="2800" b="1" dirty="0">
                <a:solidFill>
                  <a:srgbClr val="FF0000"/>
                </a:solidFill>
              </a:rPr>
              <a:t>Self-Replicating Programs </a:t>
            </a:r>
            <a:r>
              <a:rPr lang="en-US" sz="2800" dirty="0"/>
              <a:t>(Tokens)</a:t>
            </a:r>
            <a:endParaRPr lang="en-US" sz="2000" dirty="0"/>
          </a:p>
        </p:txBody>
      </p:sp>
      <p:grpSp>
        <p:nvGrpSpPr>
          <p:cNvPr id="121" name="Group 120"/>
          <p:cNvGrpSpPr/>
          <p:nvPr/>
        </p:nvGrpSpPr>
        <p:grpSpPr>
          <a:xfrm>
            <a:off x="2548243" y="5047556"/>
            <a:ext cx="1268455" cy="325659"/>
            <a:chOff x="2548243" y="4725144"/>
            <a:chExt cx="1268455" cy="648072"/>
          </a:xfrm>
        </p:grpSpPr>
        <p:cxnSp>
          <p:nvCxnSpPr>
            <p:cNvPr id="78" name="Straight Connector 77"/>
            <p:cNvCxnSpPr/>
            <p:nvPr/>
          </p:nvCxnSpPr>
          <p:spPr>
            <a:xfrm flipV="1">
              <a:off x="2548243" y="4725144"/>
              <a:ext cx="727613" cy="6480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flipV="1">
              <a:off x="3275856" y="4725144"/>
              <a:ext cx="540842" cy="6335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2771800" y="4158971"/>
            <a:ext cx="1208469" cy="854205"/>
            <a:chOff x="7071416" y="2506993"/>
            <a:chExt cx="1208469" cy="854205"/>
          </a:xfrm>
        </p:grpSpPr>
        <p:grpSp>
          <p:nvGrpSpPr>
            <p:cNvPr id="90" name="Group 89"/>
            <p:cNvGrpSpPr/>
            <p:nvPr/>
          </p:nvGrpSpPr>
          <p:grpSpPr>
            <a:xfrm>
              <a:off x="7303068" y="2653860"/>
              <a:ext cx="725318" cy="707338"/>
              <a:chOff x="1551209" y="3521200"/>
              <a:chExt cx="652911" cy="580264"/>
            </a:xfrm>
          </p:grpSpPr>
          <p:sp>
            <p:nvSpPr>
              <p:cNvPr id="95" name="Rectangle 94"/>
              <p:cNvSpPr/>
              <p:nvPr/>
            </p:nvSpPr>
            <p:spPr>
              <a:xfrm>
                <a:off x="1554797" y="3521200"/>
                <a:ext cx="649323" cy="580264"/>
              </a:xfrm>
              <a:prstGeom prst="rect">
                <a:avLst/>
              </a:prstGeom>
              <a:noFill/>
              <a:ln w="508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00FF"/>
                  </a:solidFill>
                </a:endParaRPr>
              </a:p>
            </p:txBody>
          </p:sp>
          <p:sp>
            <p:nvSpPr>
              <p:cNvPr id="96" name="TextBox 95"/>
              <p:cNvSpPr txBox="1"/>
              <p:nvPr/>
            </p:nvSpPr>
            <p:spPr>
              <a:xfrm>
                <a:off x="1551209" y="3650989"/>
                <a:ext cx="594309" cy="328230"/>
              </a:xfrm>
              <a:prstGeom prst="rect">
                <a:avLst/>
              </a:prstGeom>
              <a:noFill/>
            </p:spPr>
            <p:txBody>
              <a:bodyPr wrap="square" rtlCol="0">
                <a:spAutoFit/>
              </a:bodyPr>
              <a:lstStyle/>
              <a:p>
                <a:pPr algn="ctr"/>
                <a:r>
                  <a:rPr lang="en-US" sz="2000" dirty="0">
                    <a:solidFill>
                      <a:srgbClr val="0000FF"/>
                    </a:solidFill>
                  </a:rPr>
                  <a:t>00</a:t>
                </a:r>
              </a:p>
            </p:txBody>
          </p:sp>
        </p:grpSp>
        <p:grpSp>
          <p:nvGrpSpPr>
            <p:cNvPr id="91" name="Group 90"/>
            <p:cNvGrpSpPr/>
            <p:nvPr/>
          </p:nvGrpSpPr>
          <p:grpSpPr>
            <a:xfrm>
              <a:off x="7071416" y="2778097"/>
              <a:ext cx="452912" cy="434879"/>
              <a:chOff x="5902066" y="2583751"/>
              <a:chExt cx="452912" cy="434879"/>
            </a:xfrm>
          </p:grpSpPr>
          <p:sp>
            <p:nvSpPr>
              <p:cNvPr id="93" name="Chord 92"/>
              <p:cNvSpPr/>
              <p:nvPr/>
            </p:nvSpPr>
            <p:spPr>
              <a:xfrm rot="2214521">
                <a:off x="5902066" y="2583751"/>
                <a:ext cx="452912" cy="432048"/>
              </a:xfrm>
              <a:prstGeom prst="chord">
                <a:avLst>
                  <a:gd name="adj1" fmla="val 2700000"/>
                  <a:gd name="adj2" fmla="val 14606090"/>
                </a:avLst>
              </a:prstGeom>
              <a:solidFill>
                <a:schemeClr val="bg1"/>
              </a:solidFill>
              <a:ln>
                <a:solidFill>
                  <a:srgbClr val="0000FF"/>
                </a:solidFill>
              </a:ln>
              <a:scene3d>
                <a:camera prst="orthographicFront">
                  <a:rot lat="0" lon="0" rev="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p:cNvCxnSpPr/>
              <p:nvPr/>
            </p:nvCxnSpPr>
            <p:spPr>
              <a:xfrm flipH="1">
                <a:off x="6156176" y="2618098"/>
                <a:ext cx="4384" cy="40053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2" name="Picture 9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9202" y="2506993"/>
              <a:ext cx="480683" cy="480683"/>
            </a:xfrm>
            <a:prstGeom prst="rect">
              <a:avLst/>
            </a:prstGeom>
          </p:spPr>
        </p:pic>
      </p:grpSp>
      <p:grpSp>
        <p:nvGrpSpPr>
          <p:cNvPr id="175" name="Group 174"/>
          <p:cNvGrpSpPr/>
          <p:nvPr/>
        </p:nvGrpSpPr>
        <p:grpSpPr>
          <a:xfrm>
            <a:off x="4211960" y="4086963"/>
            <a:ext cx="4752528" cy="1214245"/>
            <a:chOff x="4211960" y="4086963"/>
            <a:chExt cx="4752528" cy="1214245"/>
          </a:xfrm>
        </p:grpSpPr>
        <p:grpSp>
          <p:nvGrpSpPr>
            <p:cNvPr id="122" name="Group 121"/>
            <p:cNvGrpSpPr/>
            <p:nvPr/>
          </p:nvGrpSpPr>
          <p:grpSpPr>
            <a:xfrm>
              <a:off x="4211960" y="4955074"/>
              <a:ext cx="1268455" cy="346134"/>
              <a:chOff x="4211960" y="4653136"/>
              <a:chExt cx="1268455" cy="648072"/>
            </a:xfrm>
          </p:grpSpPr>
          <p:cxnSp>
            <p:nvCxnSpPr>
              <p:cNvPr id="83" name="Straight Connector 82"/>
              <p:cNvCxnSpPr/>
              <p:nvPr/>
            </p:nvCxnSpPr>
            <p:spPr>
              <a:xfrm flipV="1">
                <a:off x="4211960" y="4653136"/>
                <a:ext cx="727613" cy="6480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4939573" y="4653136"/>
                <a:ext cx="540842" cy="6335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5984471" y="4913434"/>
              <a:ext cx="1268455" cy="387773"/>
              <a:chOff x="5984471" y="4653136"/>
              <a:chExt cx="1268455" cy="648072"/>
            </a:xfrm>
          </p:grpSpPr>
          <p:cxnSp>
            <p:nvCxnSpPr>
              <p:cNvPr id="85" name="Straight Connector 84"/>
              <p:cNvCxnSpPr/>
              <p:nvPr/>
            </p:nvCxnSpPr>
            <p:spPr>
              <a:xfrm flipV="1">
                <a:off x="5984471" y="4653136"/>
                <a:ext cx="727613" cy="6480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6712084" y="4653136"/>
                <a:ext cx="540842" cy="6335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7668344" y="4952892"/>
              <a:ext cx="1268455" cy="348315"/>
              <a:chOff x="7668344" y="4653136"/>
              <a:chExt cx="1268455" cy="648072"/>
            </a:xfrm>
          </p:grpSpPr>
          <p:cxnSp>
            <p:nvCxnSpPr>
              <p:cNvPr id="87" name="Straight Connector 86"/>
              <p:cNvCxnSpPr/>
              <p:nvPr/>
            </p:nvCxnSpPr>
            <p:spPr>
              <a:xfrm flipV="1">
                <a:off x="7668344" y="4653136"/>
                <a:ext cx="727613" cy="6480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flipV="1">
                <a:off x="8395957" y="4653136"/>
                <a:ext cx="540842" cy="6335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4299635" y="4086963"/>
              <a:ext cx="1208469" cy="854205"/>
              <a:chOff x="7071416" y="2506993"/>
              <a:chExt cx="1208469" cy="854205"/>
            </a:xfrm>
          </p:grpSpPr>
          <p:grpSp>
            <p:nvGrpSpPr>
              <p:cNvPr id="98" name="Group 97"/>
              <p:cNvGrpSpPr/>
              <p:nvPr/>
            </p:nvGrpSpPr>
            <p:grpSpPr>
              <a:xfrm>
                <a:off x="7303068" y="2653860"/>
                <a:ext cx="725318" cy="707338"/>
                <a:chOff x="1551209" y="3521200"/>
                <a:chExt cx="652911" cy="580264"/>
              </a:xfrm>
            </p:grpSpPr>
            <p:sp>
              <p:nvSpPr>
                <p:cNvPr id="103" name="Rectangle 102"/>
                <p:cNvSpPr/>
                <p:nvPr/>
              </p:nvSpPr>
              <p:spPr>
                <a:xfrm>
                  <a:off x="1554797" y="3521200"/>
                  <a:ext cx="649323" cy="580264"/>
                </a:xfrm>
                <a:prstGeom prst="rect">
                  <a:avLst/>
                </a:prstGeom>
                <a:noFill/>
                <a:ln w="508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00FF"/>
                    </a:solidFill>
                  </a:endParaRPr>
                </a:p>
              </p:txBody>
            </p:sp>
            <p:sp>
              <p:nvSpPr>
                <p:cNvPr id="104" name="TextBox 103"/>
                <p:cNvSpPr txBox="1"/>
                <p:nvPr/>
              </p:nvSpPr>
              <p:spPr>
                <a:xfrm>
                  <a:off x="1551209" y="3650989"/>
                  <a:ext cx="594309" cy="328230"/>
                </a:xfrm>
                <a:prstGeom prst="rect">
                  <a:avLst/>
                </a:prstGeom>
                <a:noFill/>
              </p:spPr>
              <p:txBody>
                <a:bodyPr wrap="square" rtlCol="0">
                  <a:spAutoFit/>
                </a:bodyPr>
                <a:lstStyle/>
                <a:p>
                  <a:pPr algn="ctr"/>
                  <a:r>
                    <a:rPr lang="en-US" sz="2000" dirty="0">
                      <a:solidFill>
                        <a:srgbClr val="0000FF"/>
                      </a:solidFill>
                    </a:rPr>
                    <a:t>01</a:t>
                  </a:r>
                </a:p>
              </p:txBody>
            </p:sp>
          </p:grpSp>
          <p:grpSp>
            <p:nvGrpSpPr>
              <p:cNvPr id="99" name="Group 98"/>
              <p:cNvGrpSpPr/>
              <p:nvPr/>
            </p:nvGrpSpPr>
            <p:grpSpPr>
              <a:xfrm>
                <a:off x="7071416" y="2778097"/>
                <a:ext cx="452912" cy="434879"/>
                <a:chOff x="5902066" y="2583751"/>
                <a:chExt cx="452912" cy="434879"/>
              </a:xfrm>
            </p:grpSpPr>
            <p:sp>
              <p:nvSpPr>
                <p:cNvPr id="101" name="Chord 100"/>
                <p:cNvSpPr/>
                <p:nvPr/>
              </p:nvSpPr>
              <p:spPr>
                <a:xfrm rot="2214521">
                  <a:off x="5902066" y="2583751"/>
                  <a:ext cx="452912" cy="432048"/>
                </a:xfrm>
                <a:prstGeom prst="chord">
                  <a:avLst>
                    <a:gd name="adj1" fmla="val 2700000"/>
                    <a:gd name="adj2" fmla="val 14606090"/>
                  </a:avLst>
                </a:prstGeom>
                <a:solidFill>
                  <a:schemeClr val="bg1"/>
                </a:solidFill>
                <a:ln>
                  <a:solidFill>
                    <a:srgbClr val="0000FF"/>
                  </a:solidFill>
                </a:ln>
                <a:scene3d>
                  <a:camera prst="orthographicFront">
                    <a:rot lat="0" lon="0" rev="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p:cNvCxnSpPr/>
                <p:nvPr/>
              </p:nvCxnSpPr>
              <p:spPr>
                <a:xfrm flipH="1">
                  <a:off x="6156176" y="2618098"/>
                  <a:ext cx="4384" cy="40053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0" name="Picture 9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9202" y="2506993"/>
                <a:ext cx="480683" cy="480683"/>
              </a:xfrm>
              <a:prstGeom prst="rect">
                <a:avLst/>
              </a:prstGeom>
            </p:spPr>
          </p:pic>
        </p:grpSp>
        <p:grpSp>
          <p:nvGrpSpPr>
            <p:cNvPr id="105" name="Group 104"/>
            <p:cNvGrpSpPr/>
            <p:nvPr/>
          </p:nvGrpSpPr>
          <p:grpSpPr>
            <a:xfrm>
              <a:off x="6099835" y="4086963"/>
              <a:ext cx="1208469" cy="854205"/>
              <a:chOff x="7071416" y="2506993"/>
              <a:chExt cx="1208469" cy="854205"/>
            </a:xfrm>
          </p:grpSpPr>
          <p:grpSp>
            <p:nvGrpSpPr>
              <p:cNvPr id="106" name="Group 105"/>
              <p:cNvGrpSpPr/>
              <p:nvPr/>
            </p:nvGrpSpPr>
            <p:grpSpPr>
              <a:xfrm>
                <a:off x="7303068" y="2653860"/>
                <a:ext cx="725318" cy="707338"/>
                <a:chOff x="1551209" y="3521200"/>
                <a:chExt cx="652911" cy="580264"/>
              </a:xfrm>
            </p:grpSpPr>
            <p:sp>
              <p:nvSpPr>
                <p:cNvPr id="111" name="Rectangle 110"/>
                <p:cNvSpPr/>
                <p:nvPr/>
              </p:nvSpPr>
              <p:spPr>
                <a:xfrm>
                  <a:off x="1554797" y="3521200"/>
                  <a:ext cx="649323" cy="580264"/>
                </a:xfrm>
                <a:prstGeom prst="rect">
                  <a:avLst/>
                </a:prstGeom>
                <a:noFill/>
                <a:ln w="508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00FF"/>
                    </a:solidFill>
                  </a:endParaRPr>
                </a:p>
              </p:txBody>
            </p:sp>
            <p:sp>
              <p:nvSpPr>
                <p:cNvPr id="112" name="TextBox 111"/>
                <p:cNvSpPr txBox="1"/>
                <p:nvPr/>
              </p:nvSpPr>
              <p:spPr>
                <a:xfrm>
                  <a:off x="1551209" y="3650989"/>
                  <a:ext cx="594309" cy="328230"/>
                </a:xfrm>
                <a:prstGeom prst="rect">
                  <a:avLst/>
                </a:prstGeom>
                <a:noFill/>
              </p:spPr>
              <p:txBody>
                <a:bodyPr wrap="square" rtlCol="0">
                  <a:spAutoFit/>
                </a:bodyPr>
                <a:lstStyle/>
                <a:p>
                  <a:pPr algn="ctr"/>
                  <a:r>
                    <a:rPr lang="en-US" sz="2000" dirty="0">
                      <a:solidFill>
                        <a:srgbClr val="0000FF"/>
                      </a:solidFill>
                    </a:rPr>
                    <a:t>10</a:t>
                  </a:r>
                </a:p>
              </p:txBody>
            </p:sp>
          </p:grpSp>
          <p:grpSp>
            <p:nvGrpSpPr>
              <p:cNvPr id="107" name="Group 106"/>
              <p:cNvGrpSpPr/>
              <p:nvPr/>
            </p:nvGrpSpPr>
            <p:grpSpPr>
              <a:xfrm>
                <a:off x="7071416" y="2778097"/>
                <a:ext cx="452912" cy="434879"/>
                <a:chOff x="5902066" y="2583751"/>
                <a:chExt cx="452912" cy="434879"/>
              </a:xfrm>
            </p:grpSpPr>
            <p:sp>
              <p:nvSpPr>
                <p:cNvPr id="109" name="Chord 108"/>
                <p:cNvSpPr/>
                <p:nvPr/>
              </p:nvSpPr>
              <p:spPr>
                <a:xfrm rot="2214521">
                  <a:off x="5902066" y="2583751"/>
                  <a:ext cx="452912" cy="432048"/>
                </a:xfrm>
                <a:prstGeom prst="chord">
                  <a:avLst>
                    <a:gd name="adj1" fmla="val 2700000"/>
                    <a:gd name="adj2" fmla="val 14606090"/>
                  </a:avLst>
                </a:prstGeom>
                <a:solidFill>
                  <a:schemeClr val="bg1"/>
                </a:solidFill>
                <a:ln>
                  <a:solidFill>
                    <a:srgbClr val="0000FF"/>
                  </a:solidFill>
                </a:ln>
                <a:scene3d>
                  <a:camera prst="orthographicFront">
                    <a:rot lat="0" lon="0" rev="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p:nvPr/>
              </p:nvCxnSpPr>
              <p:spPr>
                <a:xfrm flipH="1">
                  <a:off x="6156176" y="2618098"/>
                  <a:ext cx="4384" cy="40053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8" name="Picture 10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9202" y="2506993"/>
                <a:ext cx="480683" cy="480683"/>
              </a:xfrm>
              <a:prstGeom prst="rect">
                <a:avLst/>
              </a:prstGeom>
            </p:spPr>
          </p:pic>
        </p:grpSp>
        <p:grpSp>
          <p:nvGrpSpPr>
            <p:cNvPr id="113" name="Group 112"/>
            <p:cNvGrpSpPr/>
            <p:nvPr/>
          </p:nvGrpSpPr>
          <p:grpSpPr>
            <a:xfrm>
              <a:off x="7756019" y="4086963"/>
              <a:ext cx="1208469" cy="854205"/>
              <a:chOff x="7071416" y="2506993"/>
              <a:chExt cx="1208469" cy="854205"/>
            </a:xfrm>
          </p:grpSpPr>
          <p:grpSp>
            <p:nvGrpSpPr>
              <p:cNvPr id="114" name="Group 113"/>
              <p:cNvGrpSpPr/>
              <p:nvPr/>
            </p:nvGrpSpPr>
            <p:grpSpPr>
              <a:xfrm>
                <a:off x="7303068" y="2653860"/>
                <a:ext cx="725318" cy="707338"/>
                <a:chOff x="1551209" y="3521200"/>
                <a:chExt cx="652911" cy="580264"/>
              </a:xfrm>
            </p:grpSpPr>
            <p:sp>
              <p:nvSpPr>
                <p:cNvPr id="119" name="Rectangle 118"/>
                <p:cNvSpPr/>
                <p:nvPr/>
              </p:nvSpPr>
              <p:spPr>
                <a:xfrm>
                  <a:off x="1554797" y="3521200"/>
                  <a:ext cx="649323" cy="580264"/>
                </a:xfrm>
                <a:prstGeom prst="rect">
                  <a:avLst/>
                </a:prstGeom>
                <a:noFill/>
                <a:ln w="508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00FF"/>
                    </a:solidFill>
                  </a:endParaRPr>
                </a:p>
              </p:txBody>
            </p:sp>
            <p:sp>
              <p:nvSpPr>
                <p:cNvPr id="120" name="TextBox 119"/>
                <p:cNvSpPr txBox="1"/>
                <p:nvPr/>
              </p:nvSpPr>
              <p:spPr>
                <a:xfrm>
                  <a:off x="1551209" y="3650989"/>
                  <a:ext cx="594309" cy="328230"/>
                </a:xfrm>
                <a:prstGeom prst="rect">
                  <a:avLst/>
                </a:prstGeom>
                <a:noFill/>
              </p:spPr>
              <p:txBody>
                <a:bodyPr wrap="square" rtlCol="0">
                  <a:spAutoFit/>
                </a:bodyPr>
                <a:lstStyle/>
                <a:p>
                  <a:pPr algn="ctr"/>
                  <a:r>
                    <a:rPr lang="en-US" sz="2000" dirty="0">
                      <a:solidFill>
                        <a:srgbClr val="0000FF"/>
                      </a:solidFill>
                    </a:rPr>
                    <a:t>11</a:t>
                  </a:r>
                </a:p>
              </p:txBody>
            </p:sp>
          </p:grpSp>
          <p:grpSp>
            <p:nvGrpSpPr>
              <p:cNvPr id="115" name="Group 114"/>
              <p:cNvGrpSpPr/>
              <p:nvPr/>
            </p:nvGrpSpPr>
            <p:grpSpPr>
              <a:xfrm>
                <a:off x="7071416" y="2778097"/>
                <a:ext cx="452912" cy="434879"/>
                <a:chOff x="5902066" y="2583751"/>
                <a:chExt cx="452912" cy="434879"/>
              </a:xfrm>
            </p:grpSpPr>
            <p:sp>
              <p:nvSpPr>
                <p:cNvPr id="117" name="Chord 116"/>
                <p:cNvSpPr/>
                <p:nvPr/>
              </p:nvSpPr>
              <p:spPr>
                <a:xfrm rot="2214521">
                  <a:off x="5902066" y="2583751"/>
                  <a:ext cx="452912" cy="432048"/>
                </a:xfrm>
                <a:prstGeom prst="chord">
                  <a:avLst>
                    <a:gd name="adj1" fmla="val 2700000"/>
                    <a:gd name="adj2" fmla="val 14606090"/>
                  </a:avLst>
                </a:prstGeom>
                <a:solidFill>
                  <a:schemeClr val="bg1"/>
                </a:solidFill>
                <a:ln>
                  <a:solidFill>
                    <a:srgbClr val="0000FF"/>
                  </a:solidFill>
                </a:ln>
                <a:scene3d>
                  <a:camera prst="orthographicFront">
                    <a:rot lat="0" lon="0" rev="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p:cNvCxnSpPr/>
                <p:nvPr/>
              </p:nvCxnSpPr>
              <p:spPr>
                <a:xfrm flipH="1">
                  <a:off x="6156176" y="2618098"/>
                  <a:ext cx="4384" cy="40053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16" name="Picture 1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9202" y="2506993"/>
                <a:ext cx="480683" cy="480683"/>
              </a:xfrm>
              <a:prstGeom prst="rect">
                <a:avLst/>
              </a:prstGeom>
            </p:spPr>
          </p:pic>
        </p:grpSp>
      </p:grpSp>
      <p:grpSp>
        <p:nvGrpSpPr>
          <p:cNvPr id="176" name="Group 175"/>
          <p:cNvGrpSpPr/>
          <p:nvPr/>
        </p:nvGrpSpPr>
        <p:grpSpPr>
          <a:xfrm>
            <a:off x="3491880" y="2862827"/>
            <a:ext cx="4752528" cy="1286253"/>
            <a:chOff x="3491880" y="2862827"/>
            <a:chExt cx="4752528" cy="1286253"/>
          </a:xfrm>
        </p:grpSpPr>
        <p:grpSp>
          <p:nvGrpSpPr>
            <p:cNvPr id="125" name="Group 124"/>
            <p:cNvGrpSpPr/>
            <p:nvPr/>
          </p:nvGrpSpPr>
          <p:grpSpPr>
            <a:xfrm>
              <a:off x="3491880" y="3870939"/>
              <a:ext cx="1268455" cy="278141"/>
              <a:chOff x="2548243" y="4725144"/>
              <a:chExt cx="1268455" cy="648072"/>
            </a:xfrm>
          </p:grpSpPr>
          <p:cxnSp>
            <p:nvCxnSpPr>
              <p:cNvPr id="126" name="Straight Connector 125"/>
              <p:cNvCxnSpPr/>
              <p:nvPr/>
            </p:nvCxnSpPr>
            <p:spPr>
              <a:xfrm flipV="1">
                <a:off x="2548243" y="4725144"/>
                <a:ext cx="727613" cy="6480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flipV="1">
                <a:off x="3275856" y="4725144"/>
                <a:ext cx="540842" cy="6335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6903945" y="3706548"/>
              <a:ext cx="1268455" cy="370524"/>
              <a:chOff x="2548243" y="4725144"/>
              <a:chExt cx="1268455" cy="648072"/>
            </a:xfrm>
          </p:grpSpPr>
          <p:cxnSp>
            <p:nvCxnSpPr>
              <p:cNvPr id="129" name="Straight Connector 128"/>
              <p:cNvCxnSpPr/>
              <p:nvPr/>
            </p:nvCxnSpPr>
            <p:spPr>
              <a:xfrm flipV="1">
                <a:off x="2548243" y="4725144"/>
                <a:ext cx="727613" cy="6480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flipV="1">
                <a:off x="3275856" y="4725144"/>
                <a:ext cx="540842" cy="6335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4" name="Group 133"/>
            <p:cNvGrpSpPr/>
            <p:nvPr/>
          </p:nvGrpSpPr>
          <p:grpSpPr>
            <a:xfrm>
              <a:off x="3707904" y="2934835"/>
              <a:ext cx="1208469" cy="854205"/>
              <a:chOff x="7071416" y="2506993"/>
              <a:chExt cx="1208469" cy="854205"/>
            </a:xfrm>
          </p:grpSpPr>
          <p:grpSp>
            <p:nvGrpSpPr>
              <p:cNvPr id="135" name="Group 134"/>
              <p:cNvGrpSpPr/>
              <p:nvPr/>
            </p:nvGrpSpPr>
            <p:grpSpPr>
              <a:xfrm>
                <a:off x="7303068" y="2653860"/>
                <a:ext cx="725318" cy="707338"/>
                <a:chOff x="1551209" y="3521200"/>
                <a:chExt cx="652911" cy="580264"/>
              </a:xfrm>
            </p:grpSpPr>
            <p:sp>
              <p:nvSpPr>
                <p:cNvPr id="140" name="Rectangle 139"/>
                <p:cNvSpPr/>
                <p:nvPr/>
              </p:nvSpPr>
              <p:spPr>
                <a:xfrm>
                  <a:off x="1554797" y="3521200"/>
                  <a:ext cx="649323" cy="580264"/>
                </a:xfrm>
                <a:prstGeom prst="rect">
                  <a:avLst/>
                </a:prstGeom>
                <a:noFill/>
                <a:ln w="508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00FF"/>
                    </a:solidFill>
                  </a:endParaRPr>
                </a:p>
              </p:txBody>
            </p:sp>
            <p:sp>
              <p:nvSpPr>
                <p:cNvPr id="141" name="TextBox 140"/>
                <p:cNvSpPr txBox="1"/>
                <p:nvPr/>
              </p:nvSpPr>
              <p:spPr>
                <a:xfrm>
                  <a:off x="1551209" y="3650989"/>
                  <a:ext cx="594309" cy="328230"/>
                </a:xfrm>
                <a:prstGeom prst="rect">
                  <a:avLst/>
                </a:prstGeom>
                <a:noFill/>
              </p:spPr>
              <p:txBody>
                <a:bodyPr wrap="square" rtlCol="0">
                  <a:spAutoFit/>
                </a:bodyPr>
                <a:lstStyle/>
                <a:p>
                  <a:pPr algn="ctr"/>
                  <a:r>
                    <a:rPr lang="en-US" sz="2000" dirty="0">
                      <a:solidFill>
                        <a:srgbClr val="0000FF"/>
                      </a:solidFill>
                    </a:rPr>
                    <a:t>0</a:t>
                  </a:r>
                </a:p>
              </p:txBody>
            </p:sp>
          </p:grpSp>
          <p:grpSp>
            <p:nvGrpSpPr>
              <p:cNvPr id="136" name="Group 135"/>
              <p:cNvGrpSpPr/>
              <p:nvPr/>
            </p:nvGrpSpPr>
            <p:grpSpPr>
              <a:xfrm>
                <a:off x="7071416" y="2778097"/>
                <a:ext cx="452912" cy="434879"/>
                <a:chOff x="5902066" y="2583751"/>
                <a:chExt cx="452912" cy="434879"/>
              </a:xfrm>
            </p:grpSpPr>
            <p:sp>
              <p:nvSpPr>
                <p:cNvPr id="138" name="Chord 137"/>
                <p:cNvSpPr/>
                <p:nvPr/>
              </p:nvSpPr>
              <p:spPr>
                <a:xfrm rot="2214521">
                  <a:off x="5902066" y="2583751"/>
                  <a:ext cx="452912" cy="432048"/>
                </a:xfrm>
                <a:prstGeom prst="chord">
                  <a:avLst>
                    <a:gd name="adj1" fmla="val 2700000"/>
                    <a:gd name="adj2" fmla="val 14606090"/>
                  </a:avLst>
                </a:prstGeom>
                <a:solidFill>
                  <a:schemeClr val="bg1"/>
                </a:solidFill>
                <a:ln>
                  <a:solidFill>
                    <a:srgbClr val="0000FF"/>
                  </a:solidFill>
                </a:ln>
                <a:scene3d>
                  <a:camera prst="orthographicFront">
                    <a:rot lat="0" lon="0" rev="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flipH="1">
                  <a:off x="6156176" y="2618098"/>
                  <a:ext cx="4384" cy="40053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37" name="Picture 1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9202" y="2506993"/>
                <a:ext cx="480683" cy="480683"/>
              </a:xfrm>
              <a:prstGeom prst="rect">
                <a:avLst/>
              </a:prstGeom>
            </p:spPr>
          </p:pic>
        </p:grpSp>
        <p:grpSp>
          <p:nvGrpSpPr>
            <p:cNvPr id="142" name="Group 141"/>
            <p:cNvGrpSpPr/>
            <p:nvPr/>
          </p:nvGrpSpPr>
          <p:grpSpPr>
            <a:xfrm>
              <a:off x="7035939" y="2862827"/>
              <a:ext cx="1208469" cy="854205"/>
              <a:chOff x="7071416" y="2506993"/>
              <a:chExt cx="1208469" cy="854205"/>
            </a:xfrm>
          </p:grpSpPr>
          <p:grpSp>
            <p:nvGrpSpPr>
              <p:cNvPr id="143" name="Group 142"/>
              <p:cNvGrpSpPr/>
              <p:nvPr/>
            </p:nvGrpSpPr>
            <p:grpSpPr>
              <a:xfrm>
                <a:off x="7303068" y="2653860"/>
                <a:ext cx="725318" cy="707338"/>
                <a:chOff x="1551209" y="3521200"/>
                <a:chExt cx="652911" cy="580264"/>
              </a:xfrm>
            </p:grpSpPr>
            <p:sp>
              <p:nvSpPr>
                <p:cNvPr id="148" name="Rectangle 147"/>
                <p:cNvSpPr/>
                <p:nvPr/>
              </p:nvSpPr>
              <p:spPr>
                <a:xfrm>
                  <a:off x="1554797" y="3521200"/>
                  <a:ext cx="649323" cy="580264"/>
                </a:xfrm>
                <a:prstGeom prst="rect">
                  <a:avLst/>
                </a:prstGeom>
                <a:noFill/>
                <a:ln w="508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00FF"/>
                    </a:solidFill>
                  </a:endParaRPr>
                </a:p>
              </p:txBody>
            </p:sp>
            <p:sp>
              <p:nvSpPr>
                <p:cNvPr id="149" name="TextBox 148"/>
                <p:cNvSpPr txBox="1"/>
                <p:nvPr/>
              </p:nvSpPr>
              <p:spPr>
                <a:xfrm>
                  <a:off x="1551209" y="3650989"/>
                  <a:ext cx="594309" cy="328230"/>
                </a:xfrm>
                <a:prstGeom prst="rect">
                  <a:avLst/>
                </a:prstGeom>
                <a:noFill/>
              </p:spPr>
              <p:txBody>
                <a:bodyPr wrap="square" rtlCol="0">
                  <a:spAutoFit/>
                </a:bodyPr>
                <a:lstStyle/>
                <a:p>
                  <a:pPr algn="ctr"/>
                  <a:r>
                    <a:rPr lang="en-US" sz="2000" dirty="0">
                      <a:solidFill>
                        <a:srgbClr val="0000FF"/>
                      </a:solidFill>
                    </a:rPr>
                    <a:t>1</a:t>
                  </a:r>
                </a:p>
              </p:txBody>
            </p:sp>
          </p:grpSp>
          <p:grpSp>
            <p:nvGrpSpPr>
              <p:cNvPr id="144" name="Group 143"/>
              <p:cNvGrpSpPr/>
              <p:nvPr/>
            </p:nvGrpSpPr>
            <p:grpSpPr>
              <a:xfrm>
                <a:off x="7071416" y="2778097"/>
                <a:ext cx="452912" cy="434879"/>
                <a:chOff x="5902066" y="2583751"/>
                <a:chExt cx="452912" cy="434879"/>
              </a:xfrm>
            </p:grpSpPr>
            <p:sp>
              <p:nvSpPr>
                <p:cNvPr id="146" name="Chord 145"/>
                <p:cNvSpPr/>
                <p:nvPr/>
              </p:nvSpPr>
              <p:spPr>
                <a:xfrm rot="2214521">
                  <a:off x="5902066" y="2583751"/>
                  <a:ext cx="452912" cy="432048"/>
                </a:xfrm>
                <a:prstGeom prst="chord">
                  <a:avLst>
                    <a:gd name="adj1" fmla="val 2700000"/>
                    <a:gd name="adj2" fmla="val 14606090"/>
                  </a:avLst>
                </a:prstGeom>
                <a:solidFill>
                  <a:schemeClr val="bg1"/>
                </a:solidFill>
                <a:ln>
                  <a:solidFill>
                    <a:srgbClr val="0000FF"/>
                  </a:solidFill>
                </a:ln>
                <a:scene3d>
                  <a:camera prst="orthographicFront">
                    <a:rot lat="0" lon="0" rev="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p:cNvCxnSpPr/>
                <p:nvPr/>
              </p:nvCxnSpPr>
              <p:spPr>
                <a:xfrm flipH="1">
                  <a:off x="6156176" y="2618098"/>
                  <a:ext cx="4384" cy="40053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45" name="Picture 1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9202" y="2506993"/>
                <a:ext cx="480683" cy="480683"/>
              </a:xfrm>
              <a:prstGeom prst="rect">
                <a:avLst/>
              </a:prstGeom>
            </p:spPr>
          </p:pic>
        </p:grpSp>
      </p:grpSp>
      <p:grpSp>
        <p:nvGrpSpPr>
          <p:cNvPr id="177" name="Group 176"/>
          <p:cNvGrpSpPr/>
          <p:nvPr/>
        </p:nvGrpSpPr>
        <p:grpSpPr>
          <a:xfrm>
            <a:off x="4484325" y="1782707"/>
            <a:ext cx="2679963" cy="1149977"/>
            <a:chOff x="4484325" y="1782707"/>
            <a:chExt cx="2679963" cy="1149977"/>
          </a:xfrm>
        </p:grpSpPr>
        <p:grpSp>
          <p:nvGrpSpPr>
            <p:cNvPr id="131" name="Group 130"/>
            <p:cNvGrpSpPr/>
            <p:nvPr/>
          </p:nvGrpSpPr>
          <p:grpSpPr>
            <a:xfrm>
              <a:off x="4484325" y="2566116"/>
              <a:ext cx="2679963" cy="366568"/>
              <a:chOff x="2396236" y="4560473"/>
              <a:chExt cx="1915291" cy="477022"/>
            </a:xfrm>
          </p:grpSpPr>
          <p:cxnSp>
            <p:nvCxnSpPr>
              <p:cNvPr id="132" name="Straight Connector 131"/>
              <p:cNvCxnSpPr/>
              <p:nvPr/>
            </p:nvCxnSpPr>
            <p:spPr>
              <a:xfrm flipV="1">
                <a:off x="2396236" y="4576666"/>
                <a:ext cx="551926" cy="4393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flipV="1">
                <a:off x="3716349" y="4560473"/>
                <a:ext cx="595178" cy="4770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5163731" y="1782707"/>
              <a:ext cx="1208469" cy="854205"/>
              <a:chOff x="7071416" y="2506993"/>
              <a:chExt cx="1208469" cy="854205"/>
            </a:xfrm>
          </p:grpSpPr>
          <p:grpSp>
            <p:nvGrpSpPr>
              <p:cNvPr id="154" name="Group 153"/>
              <p:cNvGrpSpPr/>
              <p:nvPr/>
            </p:nvGrpSpPr>
            <p:grpSpPr>
              <a:xfrm>
                <a:off x="7303068" y="2653860"/>
                <a:ext cx="725318" cy="707338"/>
                <a:chOff x="1551209" y="3521200"/>
                <a:chExt cx="652911" cy="580264"/>
              </a:xfrm>
            </p:grpSpPr>
            <p:sp>
              <p:nvSpPr>
                <p:cNvPr id="159" name="Rectangle 158"/>
                <p:cNvSpPr/>
                <p:nvPr/>
              </p:nvSpPr>
              <p:spPr>
                <a:xfrm>
                  <a:off x="1554797" y="3521200"/>
                  <a:ext cx="649323" cy="580264"/>
                </a:xfrm>
                <a:prstGeom prst="rect">
                  <a:avLst/>
                </a:prstGeom>
                <a:noFill/>
                <a:ln w="508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00FF"/>
                    </a:solidFill>
                  </a:endParaRPr>
                </a:p>
              </p:txBody>
            </p:sp>
            <p:sp>
              <p:nvSpPr>
                <p:cNvPr id="160" name="TextBox 159"/>
                <p:cNvSpPr txBox="1"/>
                <p:nvPr/>
              </p:nvSpPr>
              <p:spPr>
                <a:xfrm>
                  <a:off x="1551209" y="3650989"/>
                  <a:ext cx="594309" cy="328230"/>
                </a:xfrm>
                <a:prstGeom prst="rect">
                  <a:avLst/>
                </a:prstGeom>
                <a:noFill/>
              </p:spPr>
              <p:txBody>
                <a:bodyPr wrap="square" rtlCol="0">
                  <a:spAutoFit/>
                </a:bodyPr>
                <a:lstStyle/>
                <a:p>
                  <a:pPr algn="ctr"/>
                  <a:r>
                    <a:rPr lang="en-US" sz="2000" dirty="0">
                      <a:solidFill>
                        <a:srgbClr val="0000FF"/>
                      </a:solidFill>
                    </a:rPr>
                    <a:t>ε</a:t>
                  </a:r>
                </a:p>
              </p:txBody>
            </p:sp>
          </p:grpSp>
          <p:grpSp>
            <p:nvGrpSpPr>
              <p:cNvPr id="155" name="Group 154"/>
              <p:cNvGrpSpPr/>
              <p:nvPr/>
            </p:nvGrpSpPr>
            <p:grpSpPr>
              <a:xfrm>
                <a:off x="7071416" y="2778097"/>
                <a:ext cx="452912" cy="434879"/>
                <a:chOff x="5902066" y="2583751"/>
                <a:chExt cx="452912" cy="434879"/>
              </a:xfrm>
            </p:grpSpPr>
            <p:sp>
              <p:nvSpPr>
                <p:cNvPr id="157" name="Chord 156"/>
                <p:cNvSpPr/>
                <p:nvPr/>
              </p:nvSpPr>
              <p:spPr>
                <a:xfrm rot="2214521">
                  <a:off x="5902066" y="2583751"/>
                  <a:ext cx="452912" cy="432048"/>
                </a:xfrm>
                <a:prstGeom prst="chord">
                  <a:avLst>
                    <a:gd name="adj1" fmla="val 2700000"/>
                    <a:gd name="adj2" fmla="val 14606090"/>
                  </a:avLst>
                </a:prstGeom>
                <a:solidFill>
                  <a:schemeClr val="bg1"/>
                </a:solidFill>
                <a:ln>
                  <a:solidFill>
                    <a:srgbClr val="0000FF"/>
                  </a:solidFill>
                </a:ln>
                <a:scene3d>
                  <a:camera prst="orthographicFront">
                    <a:rot lat="0" lon="0" rev="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8" name="Straight Connector 157"/>
                <p:cNvCxnSpPr/>
                <p:nvPr/>
              </p:nvCxnSpPr>
              <p:spPr>
                <a:xfrm flipH="1">
                  <a:off x="6156176" y="2618098"/>
                  <a:ext cx="4384" cy="40053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56" name="Picture 1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9202" y="2506993"/>
                <a:ext cx="480683" cy="480683"/>
              </a:xfrm>
              <a:prstGeom prst="rect">
                <a:avLst/>
              </a:prstGeom>
            </p:spPr>
          </p:pic>
        </p:grpSp>
      </p:grpSp>
      <p:grpSp>
        <p:nvGrpSpPr>
          <p:cNvPr id="173" name="Group 172"/>
          <p:cNvGrpSpPr/>
          <p:nvPr/>
        </p:nvGrpSpPr>
        <p:grpSpPr>
          <a:xfrm>
            <a:off x="1923098" y="2348880"/>
            <a:ext cx="7655984" cy="4738683"/>
            <a:chOff x="1812560" y="2396436"/>
            <a:chExt cx="7655984" cy="4738683"/>
          </a:xfrm>
        </p:grpSpPr>
        <p:sp>
          <p:nvSpPr>
            <p:cNvPr id="169" name="Rectangle 168"/>
            <p:cNvSpPr/>
            <p:nvPr/>
          </p:nvSpPr>
          <p:spPr>
            <a:xfrm>
              <a:off x="1812560" y="4044390"/>
              <a:ext cx="7655984" cy="3090729"/>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3540752" y="2799536"/>
              <a:ext cx="5423736" cy="125535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6277298" y="2396436"/>
              <a:ext cx="2776822" cy="45650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3898429" y="2420888"/>
              <a:ext cx="1321642" cy="45650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9" name="Group 178"/>
          <p:cNvGrpSpPr/>
          <p:nvPr/>
        </p:nvGrpSpPr>
        <p:grpSpPr>
          <a:xfrm>
            <a:off x="-99255" y="2132856"/>
            <a:ext cx="3722810" cy="1933844"/>
            <a:chOff x="-99255" y="1712212"/>
            <a:chExt cx="3722810" cy="1933844"/>
          </a:xfrm>
        </p:grpSpPr>
        <p:sp>
          <p:nvSpPr>
            <p:cNvPr id="165" name="Chord 164"/>
            <p:cNvSpPr/>
            <p:nvPr/>
          </p:nvSpPr>
          <p:spPr>
            <a:xfrm rot="2214521">
              <a:off x="3170643" y="2585600"/>
              <a:ext cx="452912" cy="432048"/>
            </a:xfrm>
            <a:prstGeom prst="chord">
              <a:avLst>
                <a:gd name="adj1" fmla="val 2700000"/>
                <a:gd name="adj2" fmla="val 14606090"/>
              </a:avLst>
            </a:prstGeom>
            <a:solidFill>
              <a:schemeClr val="bg1"/>
            </a:solidFill>
            <a:ln>
              <a:solidFill>
                <a:srgbClr val="0000FF"/>
              </a:solidFill>
            </a:ln>
            <a:scene3d>
              <a:camera prst="orthographicFront">
                <a:rot lat="0" lon="0" rev="6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p:cNvCxnSpPr/>
            <p:nvPr/>
          </p:nvCxnSpPr>
          <p:spPr>
            <a:xfrm flipH="1">
              <a:off x="3347864" y="2619947"/>
              <a:ext cx="4384" cy="40053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a:off x="3419872" y="2596420"/>
              <a:ext cx="4384" cy="40053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99255" y="1712212"/>
              <a:ext cx="3615329" cy="1933844"/>
              <a:chOff x="-99255" y="1712212"/>
              <a:chExt cx="3615329" cy="1933844"/>
            </a:xfrm>
          </p:grpSpPr>
          <p:sp>
            <p:nvSpPr>
              <p:cNvPr id="161" name="TextBox 160"/>
              <p:cNvSpPr txBox="1"/>
              <p:nvPr/>
            </p:nvSpPr>
            <p:spPr>
              <a:xfrm>
                <a:off x="202122" y="2116013"/>
                <a:ext cx="3313952" cy="1354217"/>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ON INPUT x:</a:t>
                </a:r>
                <a:r>
                  <a:rPr lang="en-US" dirty="0"/>
                  <a:t> </a:t>
                </a:r>
                <a:br>
                  <a:rPr lang="en-US" dirty="0"/>
                </a:br>
                <a:r>
                  <a:rPr lang="en-US" sz="2800" dirty="0"/>
                  <a:t>Return </a:t>
                </a:r>
                <a:br>
                  <a:rPr lang="en-US" sz="2800" dirty="0"/>
                </a:br>
                <a:r>
                  <a:rPr lang="en-US" sz="2600" dirty="0" err="1"/>
                  <a:t>Tok</a:t>
                </a:r>
                <a:r>
                  <a:rPr lang="en-US" sz="2600" dirty="0"/>
                  <a:t>(SK,x0), </a:t>
                </a:r>
                <a:r>
                  <a:rPr lang="en-US" sz="2600" dirty="0" err="1"/>
                  <a:t>Tok</a:t>
                </a:r>
                <a:r>
                  <a:rPr lang="en-US" sz="2600" dirty="0"/>
                  <a:t>(SK,x1); </a:t>
                </a:r>
              </a:p>
            </p:txBody>
          </p:sp>
          <p:sp>
            <p:nvSpPr>
              <p:cNvPr id="164" name="Rectangle 163"/>
              <p:cNvSpPr/>
              <p:nvPr/>
            </p:nvSpPr>
            <p:spPr>
              <a:xfrm>
                <a:off x="179512" y="2060848"/>
                <a:ext cx="3253465" cy="1585208"/>
              </a:xfrm>
              <a:prstGeom prst="rect">
                <a:avLst/>
              </a:prstGeom>
              <a:noFill/>
              <a:ln w="508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FF0000"/>
                  </a:solidFill>
                </a:endParaRPr>
              </a:p>
            </p:txBody>
          </p:sp>
          <p:pic>
            <p:nvPicPr>
              <p:cNvPr id="168" name="Picture 1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255" y="1712212"/>
                <a:ext cx="751148" cy="751148"/>
              </a:xfrm>
              <a:prstGeom prst="rect">
                <a:avLst/>
              </a:prstGeom>
            </p:spPr>
          </p:pic>
        </p:grpSp>
        <p:cxnSp>
          <p:nvCxnSpPr>
            <p:cNvPr id="178" name="Straight Connector 177"/>
            <p:cNvCxnSpPr/>
            <p:nvPr/>
          </p:nvCxnSpPr>
          <p:spPr>
            <a:xfrm flipH="1">
              <a:off x="3429958" y="2627390"/>
              <a:ext cx="4384" cy="40053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0" name="TextBox 179"/>
          <p:cNvSpPr txBox="1"/>
          <p:nvPr/>
        </p:nvSpPr>
        <p:spPr>
          <a:xfrm>
            <a:off x="179512" y="1753652"/>
            <a:ext cx="7163773" cy="523220"/>
          </a:xfrm>
          <a:prstGeom prst="rect">
            <a:avLst/>
          </a:prstGeom>
          <a:solidFill>
            <a:schemeClr val="bg1"/>
          </a:solidFill>
        </p:spPr>
        <p:txBody>
          <a:bodyPr wrap="square" rtlCol="0">
            <a:spAutoFit/>
          </a:bodyPr>
          <a:lstStyle/>
          <a:p>
            <a:r>
              <a:rPr lang="en-US" sz="2800" b="1" dirty="0">
                <a:solidFill>
                  <a:srgbClr val="FF0000"/>
                </a:solidFill>
                <a:latin typeface="Courier New" panose="02070309020205020404" pitchFamily="49" charset="0"/>
                <a:cs typeface="Courier New" panose="02070309020205020404" pitchFamily="49" charset="0"/>
              </a:rPr>
              <a:t>Careful: (Token) SIZE Matters</a:t>
            </a:r>
            <a:r>
              <a:rPr lang="en-US" sz="2800" b="1" dirty="0">
                <a:latin typeface="Courier New" panose="02070309020205020404" pitchFamily="49" charset="0"/>
                <a:cs typeface="Courier New" panose="02070309020205020404" pitchFamily="49" charset="0"/>
              </a:rPr>
              <a:t>!</a:t>
            </a:r>
            <a:endParaRPr lang="en-US" sz="2000" dirty="0"/>
          </a:p>
        </p:txBody>
      </p:sp>
      <p:sp>
        <p:nvSpPr>
          <p:cNvPr id="162" name="Subtitle 1">
            <a:extLst>
              <a:ext uri="{FF2B5EF4-FFF2-40B4-BE49-F238E27FC236}">
                <a16:creationId xmlns:a16="http://schemas.microsoft.com/office/drawing/2014/main" id="{E801709C-2791-2C40-B0EF-D59AEBBB691E}"/>
              </a:ext>
            </a:extLst>
          </p:cNvPr>
          <p:cNvSpPr txBox="1">
            <a:spLocks/>
          </p:cNvSpPr>
          <p:nvPr/>
        </p:nvSpPr>
        <p:spPr>
          <a:xfrm>
            <a:off x="251520" y="626587"/>
            <a:ext cx="8712968" cy="71418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800" dirty="0">
                <a:solidFill>
                  <a:schemeClr val="tx1"/>
                </a:solidFill>
                <a:latin typeface="Calibri" panose="020F0502020204030204" pitchFamily="34" charset="0"/>
                <a:ea typeface="Cambria Math" pitchFamily="18" charset="0"/>
                <a:cs typeface="Arial Unicode MS" pitchFamily="34" charset="-128"/>
              </a:rPr>
              <a:t>[Bitansky-</a:t>
            </a:r>
            <a:r>
              <a:rPr lang="en-US" sz="2800" b="1" dirty="0">
                <a:solidFill>
                  <a:srgbClr val="FF0000"/>
                </a:solidFill>
                <a:latin typeface="Calibri" panose="020F0502020204030204" pitchFamily="34" charset="0"/>
                <a:ea typeface="Cambria Math" pitchFamily="18" charset="0"/>
                <a:cs typeface="Arial Unicode MS" pitchFamily="34" charset="-128"/>
              </a:rPr>
              <a:t>V</a:t>
            </a:r>
            <a:r>
              <a:rPr lang="en-US" sz="2800" b="1" dirty="0">
                <a:solidFill>
                  <a:schemeClr val="tx1"/>
                </a:solidFill>
                <a:latin typeface="Calibri" panose="020F0502020204030204" pitchFamily="34" charset="0"/>
                <a:ea typeface="Cambria Math" pitchFamily="18" charset="0"/>
                <a:cs typeface="Arial Unicode MS" pitchFamily="34" charset="-128"/>
              </a:rPr>
              <a:t> </a:t>
            </a:r>
            <a:r>
              <a:rPr lang="en-US" sz="2800" dirty="0">
                <a:solidFill>
                  <a:schemeClr val="tx1"/>
                </a:solidFill>
                <a:latin typeface="Calibri" panose="020F0502020204030204" pitchFamily="34" charset="0"/>
                <a:ea typeface="Cambria Math" pitchFamily="18" charset="0"/>
                <a:cs typeface="Arial Unicode MS" pitchFamily="34" charset="-128"/>
              </a:rPr>
              <a:t>15, Ananth-Jain 15]</a:t>
            </a:r>
          </a:p>
        </p:txBody>
      </p:sp>
    </p:spTree>
    <p:extLst>
      <p:ext uri="{BB962C8B-B14F-4D97-AF65-F5344CB8AC3E}">
        <p14:creationId xmlns:p14="http://schemas.microsoft.com/office/powerpoint/2010/main" val="20119666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500"/>
                                        <p:tgtEl>
                                          <p:spTgt spid="121"/>
                                        </p:tgtEl>
                                      </p:cBhvr>
                                    </p:animEffect>
                                  </p:childTnLst>
                                </p:cTn>
                              </p:par>
                              <p:par>
                                <p:cTn id="13" presetID="10"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fade">
                                      <p:cBhvr>
                                        <p:cTn id="15" dur="500"/>
                                        <p:tgtEl>
                                          <p:spTgt spid="8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9"/>
                                        </p:tgtEl>
                                        <p:attrNameLst>
                                          <p:attrName>style.visibility</p:attrName>
                                        </p:attrNameLst>
                                      </p:cBhvr>
                                      <p:to>
                                        <p:strVal val="visible"/>
                                      </p:to>
                                    </p:set>
                                    <p:animEffect transition="in" filter="fade">
                                      <p:cBhvr>
                                        <p:cTn id="20" dur="500"/>
                                        <p:tgtEl>
                                          <p:spTgt spid="17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5"/>
                                        </p:tgtEl>
                                        <p:attrNameLst>
                                          <p:attrName>style.visibility</p:attrName>
                                        </p:attrNameLst>
                                      </p:cBhvr>
                                      <p:to>
                                        <p:strVal val="visible"/>
                                      </p:to>
                                    </p:set>
                                    <p:animEffect transition="in" filter="fade">
                                      <p:cBhvr>
                                        <p:cTn id="25" dur="500"/>
                                        <p:tgtEl>
                                          <p:spTgt spid="17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6"/>
                                        </p:tgtEl>
                                        <p:attrNameLst>
                                          <p:attrName>style.visibility</p:attrName>
                                        </p:attrNameLst>
                                      </p:cBhvr>
                                      <p:to>
                                        <p:strVal val="visible"/>
                                      </p:to>
                                    </p:set>
                                    <p:animEffect transition="in" filter="fade">
                                      <p:cBhvr>
                                        <p:cTn id="30" dur="500"/>
                                        <p:tgtEl>
                                          <p:spTgt spid="17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7"/>
                                        </p:tgtEl>
                                        <p:attrNameLst>
                                          <p:attrName>style.visibility</p:attrName>
                                        </p:attrNameLst>
                                      </p:cBhvr>
                                      <p:to>
                                        <p:strVal val="visible"/>
                                      </p:to>
                                    </p:set>
                                    <p:animEffect transition="in" filter="fade">
                                      <p:cBhvr>
                                        <p:cTn id="35" dur="500"/>
                                        <p:tgtEl>
                                          <p:spTgt spid="17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3"/>
                                        </p:tgtEl>
                                        <p:attrNameLst>
                                          <p:attrName>style.visibility</p:attrName>
                                        </p:attrNameLst>
                                      </p:cBhvr>
                                      <p:to>
                                        <p:strVal val="visible"/>
                                      </p:to>
                                    </p:set>
                                    <p:animEffect transition="in" filter="fade">
                                      <p:cBhvr>
                                        <p:cTn id="40" dur="500"/>
                                        <p:tgtEl>
                                          <p:spTgt spid="17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80"/>
                                        </p:tgtEl>
                                        <p:attrNameLst>
                                          <p:attrName>style.visibility</p:attrName>
                                        </p:attrNameLst>
                                      </p:cBhvr>
                                      <p:to>
                                        <p:strVal val="visible"/>
                                      </p:to>
                                    </p:set>
                                    <p:animEffect transition="in" filter="fade">
                                      <p:cBhvr>
                                        <p:cTn id="45"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18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251520" y="410563"/>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From Token-Based to Obfuscation</a:t>
            </a:r>
          </a:p>
        </p:txBody>
      </p:sp>
      <p:grpSp>
        <p:nvGrpSpPr>
          <p:cNvPr id="3" name="Group 2"/>
          <p:cNvGrpSpPr/>
          <p:nvPr/>
        </p:nvGrpSpPr>
        <p:grpSpPr>
          <a:xfrm>
            <a:off x="7920901" y="99440"/>
            <a:ext cx="1800200" cy="1296144"/>
            <a:chOff x="3347864" y="2390994"/>
            <a:chExt cx="2332219" cy="1828879"/>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1482" t="45519" r="13333" b="11471"/>
            <a:stretch/>
          </p:blipFill>
          <p:spPr>
            <a:xfrm flipH="1">
              <a:off x="3807875" y="3446778"/>
              <a:ext cx="1008112" cy="773095"/>
            </a:xfrm>
            <a:prstGeom prst="rect">
              <a:avLst/>
            </a:prstGeom>
          </p:spPr>
        </p:pic>
        <p:cxnSp>
          <p:nvCxnSpPr>
            <p:cNvPr id="5" name="Straight Connector 4"/>
            <p:cNvCxnSpPr/>
            <p:nvPr/>
          </p:nvCxnSpPr>
          <p:spPr>
            <a:xfrm>
              <a:off x="3347864" y="2390994"/>
              <a:ext cx="2332219" cy="180138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347935" y="3140968"/>
              <a:ext cx="0" cy="3810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167904" y="1304965"/>
            <a:ext cx="8004496" cy="523220"/>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KEY IDEA:</a:t>
            </a:r>
            <a:r>
              <a:rPr lang="en-US" dirty="0"/>
              <a:t> </a:t>
            </a:r>
            <a:r>
              <a:rPr lang="en-US" sz="2800" b="1" dirty="0">
                <a:solidFill>
                  <a:srgbClr val="FF0000"/>
                </a:solidFill>
              </a:rPr>
              <a:t>Self-Replicating Programs </a:t>
            </a:r>
            <a:r>
              <a:rPr lang="en-US" sz="2800" dirty="0"/>
              <a:t>(Tokens)</a:t>
            </a:r>
            <a:endParaRPr lang="en-US" sz="2000" dirty="0"/>
          </a:p>
        </p:txBody>
      </p:sp>
      <p:sp>
        <p:nvSpPr>
          <p:cNvPr id="180" name="TextBox 179"/>
          <p:cNvSpPr txBox="1"/>
          <p:nvPr/>
        </p:nvSpPr>
        <p:spPr>
          <a:xfrm>
            <a:off x="179512" y="1753652"/>
            <a:ext cx="7163773" cy="523220"/>
          </a:xfrm>
          <a:prstGeom prst="rect">
            <a:avLst/>
          </a:prstGeom>
          <a:noFill/>
        </p:spPr>
        <p:txBody>
          <a:bodyPr wrap="square" rtlCol="0">
            <a:spAutoFit/>
          </a:bodyPr>
          <a:lstStyle/>
          <a:p>
            <a:r>
              <a:rPr lang="en-US" sz="2800" b="1" dirty="0">
                <a:solidFill>
                  <a:srgbClr val="FF0000"/>
                </a:solidFill>
                <a:latin typeface="Courier New" panose="02070309020205020404" pitchFamily="49" charset="0"/>
                <a:cs typeface="Courier New" panose="02070309020205020404" pitchFamily="49" charset="0"/>
              </a:rPr>
              <a:t>Careful: Token SIZE Matters</a:t>
            </a:r>
            <a:r>
              <a:rPr lang="en-US" sz="2800" b="1" dirty="0">
                <a:latin typeface="Courier New" panose="02070309020205020404" pitchFamily="49" charset="0"/>
                <a:cs typeface="Courier New" panose="02070309020205020404" pitchFamily="49" charset="0"/>
              </a:rPr>
              <a:t>!</a:t>
            </a:r>
            <a:endParaRPr lang="en-US" sz="2000" dirty="0"/>
          </a:p>
        </p:txBody>
      </p:sp>
      <p:sp>
        <p:nvSpPr>
          <p:cNvPr id="10" name="TextBox 9">
            <a:extLst>
              <a:ext uri="{FF2B5EF4-FFF2-40B4-BE49-F238E27FC236}">
                <a16:creationId xmlns:a16="http://schemas.microsoft.com/office/drawing/2014/main" id="{29DE7B6E-78CD-EB44-9D9F-CA0E3547A7FF}"/>
              </a:ext>
            </a:extLst>
          </p:cNvPr>
          <p:cNvSpPr txBox="1"/>
          <p:nvPr/>
        </p:nvSpPr>
        <p:spPr>
          <a:xfrm>
            <a:off x="214987" y="2692077"/>
            <a:ext cx="8605485" cy="1384995"/>
          </a:xfrm>
          <a:prstGeom prst="rect">
            <a:avLst/>
          </a:prstGeom>
          <a:noFill/>
        </p:spPr>
        <p:txBody>
          <a:bodyPr wrap="square" rtlCol="0">
            <a:spAutoFit/>
          </a:bodyPr>
          <a:lstStyle/>
          <a:p>
            <a:r>
              <a:rPr lang="en-US" sz="2800" dirty="0">
                <a:cs typeface="Courier New" panose="02070309020205020404" pitchFamily="49" charset="0"/>
              </a:rPr>
              <a:t>[Goldwasser-Kalai-Popa-</a:t>
            </a:r>
            <a:r>
              <a:rPr lang="en-US" sz="2800" dirty="0">
                <a:solidFill>
                  <a:srgbClr val="FF0000"/>
                </a:solidFill>
                <a:cs typeface="Courier New" panose="02070309020205020404" pitchFamily="49" charset="0"/>
              </a:rPr>
              <a:t>V-</a:t>
            </a:r>
            <a:r>
              <a:rPr lang="en-US" sz="2800" dirty="0">
                <a:cs typeface="Courier New" panose="02070309020205020404" pitchFamily="49" charset="0"/>
              </a:rPr>
              <a:t>Zeldovich’13] uses standard crypto assumptions (Learning with Errors). However, their token size doubles every level of the tree!</a:t>
            </a:r>
            <a:endParaRPr lang="en-US" sz="2000" dirty="0"/>
          </a:p>
        </p:txBody>
      </p:sp>
      <p:sp>
        <p:nvSpPr>
          <p:cNvPr id="7" name="Action Button: Forward or Next 6">
            <a:hlinkClick r:id="rId4" action="ppaction://hlinksldjump" highlightClick="1"/>
            <a:extLst>
              <a:ext uri="{FF2B5EF4-FFF2-40B4-BE49-F238E27FC236}">
                <a16:creationId xmlns:a16="http://schemas.microsoft.com/office/drawing/2014/main" id="{6E760538-BE87-124D-AA4F-2C067C52A8EE}"/>
              </a:ext>
            </a:extLst>
          </p:cNvPr>
          <p:cNvSpPr/>
          <p:nvPr/>
        </p:nvSpPr>
        <p:spPr>
          <a:xfrm>
            <a:off x="8460432" y="6165304"/>
            <a:ext cx="593688" cy="53836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89710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ubtitle 1"/>
          <p:cNvSpPr txBox="1">
            <a:spLocks noGrp="1"/>
          </p:cNvSpPr>
          <p:nvPr>
            <p:ph type="subTitle" sz="quarter" idx="1"/>
          </p:nvPr>
        </p:nvSpPr>
        <p:spPr>
          <a:xfrm>
            <a:off x="251519" y="188640"/>
            <a:ext cx="8712970" cy="714182"/>
          </a:xfrm>
          <a:prstGeom prst="rect">
            <a:avLst/>
          </a:prstGeom>
        </p:spPr>
        <p:txBody>
          <a:bodyPr/>
          <a:lstStyle>
            <a:lvl1pPr defTabSz="896111">
              <a:spcBef>
                <a:spcPts val="900"/>
              </a:spcBef>
              <a:defRPr sz="3920" b="1">
                <a:solidFill>
                  <a:srgbClr val="9437FF"/>
                </a:solidFill>
              </a:defRPr>
            </a:lvl1pPr>
          </a:lstStyle>
          <a:p>
            <a:r>
              <a:rPr lang="en-US" dirty="0">
                <a:solidFill>
                  <a:schemeClr val="tx1"/>
                </a:solidFill>
              </a:rPr>
              <a:t>CONSTRUCTION OUTLINE</a:t>
            </a:r>
            <a:endParaRPr dirty="0">
              <a:solidFill>
                <a:schemeClr val="tx1"/>
              </a:solidFill>
            </a:endParaRPr>
          </a:p>
        </p:txBody>
      </p:sp>
      <p:sp>
        <p:nvSpPr>
          <p:cNvPr id="210" name="FE for NC0"/>
          <p:cNvSpPr txBox="1"/>
          <p:nvPr/>
        </p:nvSpPr>
        <p:spPr>
          <a:xfrm>
            <a:off x="2656910" y="4061572"/>
            <a:ext cx="5283937" cy="514285"/>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p>
            <a:pPr marL="0" marR="0" lvl="0" indent="0" algn="ctr" defTabSz="914400" rtl="0" eaLnBrk="1" fontAlgn="auto" latinLnBrk="0" hangingPunct="0">
              <a:lnSpc>
                <a:spcPct val="100000"/>
              </a:lnSpc>
              <a:spcBef>
                <a:spcPts val="700"/>
              </a:spcBef>
              <a:spcAft>
                <a:spcPts val="0"/>
              </a:spcAft>
              <a:buClrTx/>
              <a:buSzTx/>
              <a:buFontTx/>
              <a:buNone/>
              <a:tabLst/>
              <a:defRPr sz="3000">
                <a:solidFill>
                  <a:srgbClr val="0433FF"/>
                </a:solidFill>
              </a:defRPr>
            </a:pPr>
            <a:r>
              <a:rPr lang="en-US" sz="3000" kern="0" dirty="0">
                <a:solidFill>
                  <a:srgbClr val="0000FF"/>
                </a:solidFill>
                <a:latin typeface="Calibri"/>
                <a:sym typeface="Times New Roman"/>
              </a:rPr>
              <a:t>Token-based Obfuscation</a:t>
            </a:r>
            <a:r>
              <a:rPr kumimoji="0" sz="3000" b="0" i="0" u="none" strike="noStrike" kern="0" cap="none" spc="0" normalizeH="0" baseline="0" noProof="0" dirty="0">
                <a:ln>
                  <a:noFill/>
                </a:ln>
                <a:solidFill>
                  <a:srgbClr val="0000FF"/>
                </a:solidFill>
                <a:effectLst/>
                <a:uLnTx/>
                <a:uFillTx/>
                <a:latin typeface="Calibri"/>
                <a:ea typeface="+mn-ea"/>
                <a:cs typeface="+mn-cs"/>
                <a:sym typeface="Times New Roman"/>
              </a:rPr>
              <a:t> for NC</a:t>
            </a:r>
            <a:r>
              <a:rPr kumimoji="0" sz="3000" b="0" i="0" u="none" strike="noStrike" kern="0" cap="none" spc="0" normalizeH="0" baseline="31999" noProof="0" dirty="0">
                <a:ln>
                  <a:noFill/>
                </a:ln>
                <a:solidFill>
                  <a:srgbClr val="0000FF"/>
                </a:solidFill>
                <a:effectLst/>
                <a:uLnTx/>
                <a:uFillTx/>
                <a:latin typeface="Calibri"/>
                <a:ea typeface="+mn-ea"/>
                <a:cs typeface="+mn-cs"/>
                <a:sym typeface="Times New Roman"/>
              </a:rPr>
              <a:t>0       </a:t>
            </a:r>
          </a:p>
        </p:txBody>
      </p:sp>
      <p:sp>
        <p:nvSpPr>
          <p:cNvPr id="211" name="FE for NC1"/>
          <p:cNvSpPr txBox="1"/>
          <p:nvPr/>
        </p:nvSpPr>
        <p:spPr>
          <a:xfrm>
            <a:off x="2540247" y="2730862"/>
            <a:ext cx="5533548" cy="54407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lnSpcReduction="10000"/>
          </a:bodyPr>
          <a:lstStyle/>
          <a:p>
            <a:pPr marL="0" marR="0" lvl="0" indent="0" algn="ctr" defTabSz="914400" rtl="0" eaLnBrk="1" fontAlgn="auto" latinLnBrk="0" hangingPunct="0">
              <a:lnSpc>
                <a:spcPct val="100000"/>
              </a:lnSpc>
              <a:spcBef>
                <a:spcPts val="700"/>
              </a:spcBef>
              <a:spcAft>
                <a:spcPts val="0"/>
              </a:spcAft>
              <a:buClrTx/>
              <a:buSzTx/>
              <a:buFontTx/>
              <a:buNone/>
              <a:tabLst/>
              <a:defRPr sz="3000">
                <a:solidFill>
                  <a:srgbClr val="0433FF"/>
                </a:solidFill>
              </a:defRPr>
            </a:pPr>
            <a:r>
              <a:rPr lang="en-US" sz="3000" kern="0" dirty="0">
                <a:solidFill>
                  <a:srgbClr val="0000FF"/>
                </a:solidFill>
                <a:latin typeface="Calibri"/>
                <a:sym typeface="Times New Roman"/>
              </a:rPr>
              <a:t>Token-based Obfuscation</a:t>
            </a:r>
            <a:r>
              <a:rPr kumimoji="0" sz="3000" b="0" i="0" u="none" strike="noStrike" kern="0" cap="none" spc="0" normalizeH="0" baseline="0" noProof="0" dirty="0">
                <a:ln>
                  <a:noFill/>
                </a:ln>
                <a:solidFill>
                  <a:srgbClr val="0000FF"/>
                </a:solidFill>
                <a:effectLst/>
                <a:uLnTx/>
                <a:uFillTx/>
                <a:latin typeface="Calibri"/>
                <a:ea typeface="+mn-ea"/>
                <a:cs typeface="+mn-cs"/>
                <a:sym typeface="Times New Roman"/>
              </a:rPr>
              <a:t> for </a:t>
            </a:r>
            <a:r>
              <a:rPr kumimoji="0" lang="en-US" sz="3000" b="0" i="0" u="none" strike="noStrike" kern="0" cap="none" spc="0" normalizeH="0" baseline="0" noProof="0" dirty="0">
                <a:ln>
                  <a:noFill/>
                </a:ln>
                <a:solidFill>
                  <a:srgbClr val="0000FF"/>
                </a:solidFill>
                <a:effectLst/>
                <a:uLnTx/>
                <a:uFillTx/>
                <a:latin typeface="Calibri"/>
                <a:ea typeface="+mn-ea"/>
                <a:cs typeface="+mn-cs"/>
                <a:sym typeface="Times New Roman"/>
              </a:rPr>
              <a:t>P</a:t>
            </a:r>
            <a:r>
              <a:rPr kumimoji="0" sz="3000" b="0" i="0" u="none" strike="noStrike" kern="0" cap="none" spc="0" normalizeH="0" baseline="31999" noProof="0" dirty="0">
                <a:ln>
                  <a:noFill/>
                </a:ln>
                <a:solidFill>
                  <a:srgbClr val="0000FF"/>
                </a:solidFill>
                <a:effectLst/>
                <a:uLnTx/>
                <a:uFillTx/>
                <a:latin typeface="Calibri"/>
                <a:ea typeface="+mn-ea"/>
                <a:cs typeface="+mn-cs"/>
                <a:sym typeface="Times New Roman"/>
              </a:rPr>
              <a:t>                     </a:t>
            </a:r>
          </a:p>
        </p:txBody>
      </p:sp>
      <p:sp>
        <p:nvSpPr>
          <p:cNvPr id="212" name="Group"/>
          <p:cNvSpPr txBox="1"/>
          <p:nvPr/>
        </p:nvSpPr>
        <p:spPr>
          <a:xfrm>
            <a:off x="569201" y="1857124"/>
            <a:ext cx="5300319" cy="87667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a:spcBef>
                <a:spcPts val="700"/>
              </a:spcBef>
            </a:lvl1pPr>
          </a:lstStyle>
          <a:p>
            <a:pPr marL="0" marR="0" lvl="0" indent="0" algn="l" defTabSz="914400" rtl="0" eaLnBrk="1" fontAlgn="auto" latinLnBrk="0" hangingPunct="0">
              <a:lnSpc>
                <a:spcPct val="100000"/>
              </a:lnSpc>
              <a:spcBef>
                <a:spcPts val="70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[B</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itansky-</a:t>
            </a:r>
            <a:r>
              <a:rPr kumimoji="0" sz="1800" b="1" i="0" u="none" strike="noStrike" kern="0" cap="none" spc="0" normalizeH="0" baseline="0" noProof="0" dirty="0">
                <a:ln>
                  <a:noFill/>
                </a:ln>
                <a:solidFill>
                  <a:srgbClr val="FF0000"/>
                </a:solidFill>
                <a:effectLst/>
                <a:uLnTx/>
                <a:uFillTx/>
                <a:latin typeface="Calibri"/>
                <a:ea typeface="+mn-ea"/>
                <a:cs typeface="+mn-cs"/>
                <a:sym typeface="Times New Roman"/>
              </a:rPr>
              <a:t>V</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15, A</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nanth-</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J</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ain’</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15, </a:t>
            </a:r>
            <a:endPar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endParaRPr>
          </a:p>
          <a:p>
            <a:pPr marL="0" marR="0" lvl="0" indent="0" algn="l" defTabSz="914400" rtl="0" eaLnBrk="1" fontAlgn="auto" latinLnBrk="0" hangingPunct="0">
              <a:lnSpc>
                <a:spcPct val="100000"/>
              </a:lnSpc>
              <a:spcBef>
                <a:spcPts val="7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Ananth-Jain-Sahai’16, Lin-Pass-Seth-Telang’16</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a:t>
            </a:r>
          </a:p>
        </p:txBody>
      </p:sp>
      <p:grpSp>
        <p:nvGrpSpPr>
          <p:cNvPr id="215" name="Group"/>
          <p:cNvGrpSpPr/>
          <p:nvPr/>
        </p:nvGrpSpPr>
        <p:grpSpPr>
          <a:xfrm>
            <a:off x="3839309" y="5661248"/>
            <a:ext cx="2935423" cy="676220"/>
            <a:chOff x="1155053" y="-42806"/>
            <a:chExt cx="1880392" cy="676218"/>
          </a:xfrm>
        </p:grpSpPr>
        <p:sp>
          <p:nvSpPr>
            <p:cNvPr id="213" name="Rectangle"/>
            <p:cNvSpPr/>
            <p:nvPr/>
          </p:nvSpPr>
          <p:spPr>
            <a:xfrm>
              <a:off x="1301513" y="-42806"/>
              <a:ext cx="1614456" cy="676218"/>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mn-ea"/>
                <a:cs typeface="+mn-cs"/>
                <a:sym typeface="Times New Roman"/>
              </a:endParaRPr>
            </a:p>
          </p:txBody>
        </p:sp>
        <p:sp>
          <p:nvSpPr>
            <p:cNvPr id="214" name="Constant Degree MMaps"/>
            <p:cNvSpPr txBox="1"/>
            <p:nvPr/>
          </p:nvSpPr>
          <p:spPr>
            <a:xfrm>
              <a:off x="1155053" y="0"/>
              <a:ext cx="1880392" cy="61211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rmAutofit/>
            </a:bodyPr>
            <a:lstStyle/>
            <a:p>
              <a:pPr marL="0" marR="0" lvl="0" indent="0" algn="ctr" defTabSz="914400" rtl="0" eaLnBrk="1" fontAlgn="auto" latinLnBrk="0" hangingPunct="0">
                <a:lnSpc>
                  <a:spcPct val="100000"/>
                </a:lnSpc>
                <a:spcBef>
                  <a:spcPts val="700"/>
                </a:spcBef>
                <a:spcAft>
                  <a:spcPts val="0"/>
                </a:spcAft>
                <a:buClrTx/>
                <a:buSzTx/>
                <a:buFontTx/>
                <a:buNone/>
                <a:tabLst/>
                <a:defRPr sz="3000">
                  <a:solidFill>
                    <a:srgbClr val="0433FF"/>
                  </a:solidFill>
                </a:defRPr>
              </a:pPr>
              <a:r>
                <a:rPr lang="en-US" sz="3000" kern="0" dirty="0">
                  <a:solidFill>
                    <a:srgbClr val="0000FF"/>
                  </a:solidFill>
                  <a:latin typeface="Calibri"/>
                  <a:sym typeface="Times New Roman"/>
                </a:rPr>
                <a:t>3</a:t>
              </a:r>
              <a:r>
                <a:rPr kumimoji="0" lang="en-US" sz="3000" b="0" i="0" u="none" strike="noStrike" kern="0" cap="none" spc="0" normalizeH="0" baseline="0" noProof="0" dirty="0">
                  <a:ln>
                    <a:noFill/>
                  </a:ln>
                  <a:solidFill>
                    <a:srgbClr val="0000FF"/>
                  </a:solidFill>
                  <a:effectLst/>
                  <a:uLnTx/>
                  <a:uFillTx/>
                  <a:latin typeface="Calibri"/>
                  <a:ea typeface="+mn-ea"/>
                  <a:cs typeface="+mn-cs"/>
                  <a:sym typeface="Times New Roman"/>
                </a:rPr>
                <a:t>-Linear </a:t>
              </a:r>
              <a:r>
                <a:rPr kumimoji="0" sz="3000" b="0" i="0" u="none" strike="noStrike" kern="0" cap="none" spc="0" normalizeH="0" baseline="0" noProof="0" dirty="0">
                  <a:ln>
                    <a:noFill/>
                  </a:ln>
                  <a:solidFill>
                    <a:srgbClr val="0000FF"/>
                  </a:solidFill>
                  <a:effectLst/>
                  <a:uLnTx/>
                  <a:uFillTx/>
                  <a:latin typeface="Calibri"/>
                  <a:ea typeface="+mn-ea"/>
                  <a:cs typeface="+mn-cs"/>
                  <a:sym typeface="Times New Roman"/>
                </a:rPr>
                <a:t>Maps</a:t>
              </a:r>
              <a:r>
                <a:rPr kumimoji="0" sz="3000" b="0" i="0" u="none" strike="noStrike" kern="0" cap="none" spc="0" normalizeH="0" baseline="31999" noProof="0" dirty="0">
                  <a:ln>
                    <a:noFill/>
                  </a:ln>
                  <a:solidFill>
                    <a:srgbClr val="0000FF"/>
                  </a:solidFill>
                  <a:effectLst/>
                  <a:uLnTx/>
                  <a:uFillTx/>
                  <a:latin typeface="Calibri"/>
                  <a:ea typeface="+mn-ea"/>
                  <a:cs typeface="+mn-cs"/>
                  <a:sym typeface="Times New Roman"/>
                </a:rPr>
                <a:t>  </a:t>
              </a:r>
            </a:p>
          </p:txBody>
        </p:sp>
      </p:grpSp>
      <p:sp>
        <p:nvSpPr>
          <p:cNvPr id="216" name="Group"/>
          <p:cNvSpPr txBox="1"/>
          <p:nvPr/>
        </p:nvSpPr>
        <p:spPr>
          <a:xfrm>
            <a:off x="569201" y="4744396"/>
            <a:ext cx="7893012" cy="1054949"/>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a:spcBef>
                <a:spcPts val="700"/>
              </a:spcBef>
              <a:defRPr sz="2000"/>
            </a:lvl1pPr>
          </a:lstStyle>
          <a:p>
            <a:pPr marL="0" marR="0" lvl="0" indent="0" algn="l" defTabSz="914400" rtl="0" eaLnBrk="1" fontAlgn="auto" latinLnBrk="0" hangingPunct="0">
              <a:lnSpc>
                <a:spcPct val="100000"/>
              </a:lnSpc>
              <a:spcBef>
                <a:spcPts val="70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[Lin16, L</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in-</a:t>
            </a:r>
            <a:r>
              <a:rPr kumimoji="0" sz="1800" b="1" i="0" u="none" strike="noStrike" kern="0" cap="none" spc="0" normalizeH="0" baseline="0" noProof="0" dirty="0">
                <a:ln>
                  <a:noFill/>
                </a:ln>
                <a:solidFill>
                  <a:srgbClr val="FF0000"/>
                </a:solidFill>
                <a:effectLst/>
                <a:uLnTx/>
                <a:uFillTx/>
                <a:latin typeface="Calibri"/>
                <a:ea typeface="+mn-ea"/>
                <a:cs typeface="+mn-cs"/>
                <a:sym typeface="Times New Roman"/>
              </a:rPr>
              <a:t>V</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16, Lin17, A</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nanth-</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S</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ahai’</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17</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 </a:t>
            </a:r>
          </a:p>
          <a:p>
            <a:pPr marL="0" marR="0" lvl="0" indent="0" algn="l" defTabSz="914400" rtl="0" eaLnBrk="1" fontAlgn="auto" latinLnBrk="0" hangingPunct="0">
              <a:lnSpc>
                <a:spcPct val="100000"/>
              </a:lnSpc>
              <a:spcBef>
                <a:spcPts val="7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Lin-Tessaro’17</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a:t>
            </a:r>
          </a:p>
        </p:txBody>
      </p:sp>
      <p:grpSp>
        <p:nvGrpSpPr>
          <p:cNvPr id="220" name="Group"/>
          <p:cNvGrpSpPr/>
          <p:nvPr/>
        </p:nvGrpSpPr>
        <p:grpSpPr>
          <a:xfrm>
            <a:off x="5801787" y="3337458"/>
            <a:ext cx="2632047" cy="570078"/>
            <a:chOff x="0" y="0"/>
            <a:chExt cx="2632046" cy="570077"/>
          </a:xfrm>
        </p:grpSpPr>
        <p:sp>
          <p:nvSpPr>
            <p:cNvPr id="218" name="Rectangle"/>
            <p:cNvSpPr/>
            <p:nvPr/>
          </p:nvSpPr>
          <p:spPr>
            <a:xfrm>
              <a:off x="0" y="51401"/>
              <a:ext cx="2571811" cy="518677"/>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mn-ea"/>
                <a:cs typeface="+mn-cs"/>
                <a:sym typeface="Times New Roman"/>
              </a:endParaRPr>
            </a:p>
          </p:txBody>
        </p:sp>
        <p:sp>
          <p:nvSpPr>
            <p:cNvPr id="219" name="+ Local PRG"/>
            <p:cNvSpPr txBox="1"/>
            <p:nvPr/>
          </p:nvSpPr>
          <p:spPr>
            <a:xfrm>
              <a:off x="67733" y="-1"/>
              <a:ext cx="2564314"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sz="3200" b="1">
                  <a:solidFill>
                    <a:srgbClr val="FF2600"/>
                  </a:solidFill>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3200" b="1" i="0" u="none" strike="noStrike" kern="0" cap="none" spc="0" normalizeH="0" baseline="0" noProof="0">
                  <a:ln>
                    <a:noFill/>
                  </a:ln>
                  <a:solidFill>
                    <a:srgbClr val="FF2600"/>
                  </a:solidFill>
                  <a:effectLst/>
                  <a:uLnTx/>
                  <a:uFillTx/>
                  <a:latin typeface="Calibri"/>
                  <a:ea typeface="+mn-ea"/>
                  <a:cs typeface="+mn-cs"/>
                  <a:sym typeface="Times New Roman"/>
                </a:rPr>
                <a:t>+ Local PRG</a:t>
              </a:r>
            </a:p>
          </p:txBody>
        </p:sp>
      </p:grpSp>
      <p:sp>
        <p:nvSpPr>
          <p:cNvPr id="222" name="IO"/>
          <p:cNvSpPr txBox="1"/>
          <p:nvPr/>
        </p:nvSpPr>
        <p:spPr>
          <a:xfrm>
            <a:off x="4209287" y="911042"/>
            <a:ext cx="2056010" cy="86177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spcBef>
                <a:spcPts val="700"/>
              </a:spcBef>
              <a:defRPr sz="5000">
                <a:solidFill>
                  <a:srgbClr val="0433FF"/>
                </a:solidFill>
              </a:defRPr>
            </a:lvl1pPr>
          </a:lstStyle>
          <a:p>
            <a:pPr marL="0" marR="0" lvl="0" indent="0" algn="ctr" defTabSz="914400" rtl="0" eaLnBrk="1" fontAlgn="auto" latinLnBrk="0" hangingPunct="0">
              <a:lnSpc>
                <a:spcPct val="100000"/>
              </a:lnSpc>
              <a:spcBef>
                <a:spcPts val="700"/>
              </a:spcBef>
              <a:spcAft>
                <a:spcPts val="0"/>
              </a:spcAft>
              <a:buClrTx/>
              <a:buSzTx/>
              <a:buFontTx/>
              <a:buNone/>
              <a:tabLst/>
              <a:defRPr/>
            </a:pPr>
            <a:r>
              <a:rPr kumimoji="0" sz="5000" b="0" i="0" u="none" strike="noStrike" kern="0" cap="none" spc="0" normalizeH="0" baseline="0" noProof="0" dirty="0">
                <a:ln>
                  <a:noFill/>
                </a:ln>
                <a:solidFill>
                  <a:srgbClr val="0000FF"/>
                </a:solidFill>
                <a:effectLst/>
                <a:uLnTx/>
                <a:uFillTx/>
                <a:latin typeface="Calibri"/>
                <a:ea typeface="+mn-ea"/>
                <a:cs typeface="+mn-cs"/>
                <a:sym typeface="Times New Roman"/>
              </a:rPr>
              <a:t>IO</a:t>
            </a:r>
            <a:r>
              <a:rPr kumimoji="0" lang="en-US" sz="5000" b="0" i="0" u="none" strike="noStrike" kern="0" cap="none" spc="0" normalizeH="0" baseline="0" noProof="0" dirty="0">
                <a:ln>
                  <a:noFill/>
                </a:ln>
                <a:solidFill>
                  <a:srgbClr val="0000FF"/>
                </a:solidFill>
                <a:effectLst/>
                <a:uLnTx/>
                <a:uFillTx/>
                <a:latin typeface="Calibri"/>
                <a:ea typeface="+mn-ea"/>
                <a:cs typeface="+mn-cs"/>
                <a:sym typeface="Times New Roman"/>
              </a:rPr>
              <a:t> for P</a:t>
            </a:r>
            <a:endParaRPr kumimoji="0" sz="5000" b="0" i="0" u="none" strike="noStrike" kern="0" cap="none" spc="0" normalizeH="0" baseline="0" noProof="0" dirty="0">
              <a:ln>
                <a:noFill/>
              </a:ln>
              <a:solidFill>
                <a:srgbClr val="0000FF"/>
              </a:solidFill>
              <a:effectLst/>
              <a:uLnTx/>
              <a:uFillTx/>
              <a:latin typeface="Calibri"/>
              <a:ea typeface="+mn-ea"/>
              <a:cs typeface="+mn-cs"/>
              <a:sym typeface="Times New Roman"/>
            </a:endParaRPr>
          </a:p>
        </p:txBody>
      </p:sp>
      <p:pic>
        <p:nvPicPr>
          <p:cNvPr id="223" name="Image" descr="Image"/>
          <p:cNvPicPr>
            <a:picLocks noChangeAspect="1"/>
          </p:cNvPicPr>
          <p:nvPr/>
        </p:nvPicPr>
        <p:blipFill>
          <a:blip r:embed="rId3"/>
          <a:stretch>
            <a:fillRect/>
          </a:stretch>
        </p:blipFill>
        <p:spPr>
          <a:xfrm>
            <a:off x="4957891" y="1749720"/>
            <a:ext cx="558801" cy="901701"/>
          </a:xfrm>
          <a:prstGeom prst="rect">
            <a:avLst/>
          </a:prstGeom>
          <a:ln w="12700">
            <a:miter lim="400000"/>
          </a:ln>
        </p:spPr>
      </p:pic>
      <p:pic>
        <p:nvPicPr>
          <p:cNvPr id="224" name="Image" descr="Image"/>
          <p:cNvPicPr>
            <a:picLocks noChangeAspect="1"/>
          </p:cNvPicPr>
          <p:nvPr/>
        </p:nvPicPr>
        <p:blipFill>
          <a:blip r:embed="rId3"/>
          <a:stretch>
            <a:fillRect/>
          </a:stretch>
        </p:blipFill>
        <p:spPr>
          <a:xfrm>
            <a:off x="4957891" y="4677798"/>
            <a:ext cx="558801" cy="901701"/>
          </a:xfrm>
          <a:prstGeom prst="rect">
            <a:avLst/>
          </a:prstGeom>
          <a:ln w="12700">
            <a:miter lim="400000"/>
          </a:ln>
        </p:spPr>
      </p:pic>
      <p:pic>
        <p:nvPicPr>
          <p:cNvPr id="225" name="Image" descr="Image"/>
          <p:cNvPicPr>
            <a:picLocks noChangeAspect="1"/>
          </p:cNvPicPr>
          <p:nvPr/>
        </p:nvPicPr>
        <p:blipFill>
          <a:blip r:embed="rId3"/>
          <a:stretch>
            <a:fillRect/>
          </a:stretch>
        </p:blipFill>
        <p:spPr>
          <a:xfrm>
            <a:off x="4957891" y="3213759"/>
            <a:ext cx="558801" cy="901701"/>
          </a:xfrm>
          <a:prstGeom prst="rect">
            <a:avLst/>
          </a:prstGeom>
          <a:ln w="12700">
            <a:miter lim="400000"/>
          </a:ln>
        </p:spPr>
      </p:pic>
      <p:sp>
        <p:nvSpPr>
          <p:cNvPr id="21" name="Group">
            <a:extLst>
              <a:ext uri="{FF2B5EF4-FFF2-40B4-BE49-F238E27FC236}">
                <a16:creationId xmlns:a16="http://schemas.microsoft.com/office/drawing/2014/main" id="{F258B624-E491-0447-8ACF-64304843C5B9}"/>
              </a:ext>
            </a:extLst>
          </p:cNvPr>
          <p:cNvSpPr txBox="1"/>
          <p:nvPr/>
        </p:nvSpPr>
        <p:spPr>
          <a:xfrm>
            <a:off x="539552" y="3356992"/>
            <a:ext cx="7893012" cy="1054949"/>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a:spcBef>
                <a:spcPts val="700"/>
              </a:spcBef>
              <a:defRPr sz="2000"/>
            </a:lvl1pPr>
          </a:lstStyle>
          <a:p>
            <a:pPr marL="0" marR="0" lvl="0" indent="0" algn="l" defTabSz="914400" rtl="0" eaLnBrk="1" fontAlgn="auto" latinLnBrk="0" hangingPunct="0">
              <a:lnSpc>
                <a:spcPct val="100000"/>
              </a:lnSpc>
              <a:spcBef>
                <a:spcPts val="70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[Lin16, L</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in-</a:t>
            </a:r>
            <a:r>
              <a:rPr kumimoji="0" sz="1800" b="1" i="0" u="none" strike="noStrike" kern="0" cap="none" spc="0" normalizeH="0" baseline="0" noProof="0" dirty="0">
                <a:ln>
                  <a:noFill/>
                </a:ln>
                <a:solidFill>
                  <a:srgbClr val="FF0000"/>
                </a:solidFill>
                <a:effectLst/>
                <a:uLnTx/>
                <a:uFillTx/>
                <a:latin typeface="Calibri"/>
                <a:ea typeface="+mn-ea"/>
                <a:cs typeface="+mn-cs"/>
                <a:sym typeface="Times New Roman"/>
              </a:rPr>
              <a:t>V</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16, Lin17, A</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nanth-</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S</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ahai’</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17</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 </a:t>
            </a:r>
          </a:p>
          <a:p>
            <a:pPr marL="0" marR="0" lvl="0" indent="0" algn="l" defTabSz="914400" rtl="0" eaLnBrk="1" fontAlgn="auto" latinLnBrk="0" hangingPunct="0">
              <a:lnSpc>
                <a:spcPct val="100000"/>
              </a:lnSpc>
              <a:spcBef>
                <a:spcPts val="7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Lin-Tessaro’17</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a:t>
            </a:r>
          </a:p>
        </p:txBody>
      </p:sp>
      <p:sp>
        <p:nvSpPr>
          <p:cNvPr id="20" name="Rectangle 19"/>
          <p:cNvSpPr/>
          <p:nvPr/>
        </p:nvSpPr>
        <p:spPr>
          <a:xfrm>
            <a:off x="-524137" y="4677797"/>
            <a:ext cx="10264282" cy="2128353"/>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8C1BCE44-A868-A146-894B-E2EF907C47D4}"/>
              </a:ext>
            </a:extLst>
          </p:cNvPr>
          <p:cNvSpPr/>
          <p:nvPr/>
        </p:nvSpPr>
        <p:spPr>
          <a:xfrm>
            <a:off x="-324544" y="1084624"/>
            <a:ext cx="10264282" cy="1583720"/>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9376730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23"/>
          <p:cNvSpPr txBox="1"/>
          <p:nvPr/>
        </p:nvSpPr>
        <p:spPr>
          <a:xfrm>
            <a:off x="378261" y="1949251"/>
            <a:ext cx="8082679"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2400"/>
            </a:lvl1pPr>
          </a:lstStyle>
          <a:p>
            <a:pPr hangingPunct="0"/>
            <a:r>
              <a:rPr kern="0">
                <a:solidFill>
                  <a:srgbClr val="000000"/>
                </a:solidFill>
                <a:sym typeface="Times New Roman"/>
              </a:rPr>
              <a:t>Specified by:</a:t>
            </a:r>
          </a:p>
        </p:txBody>
      </p:sp>
      <p:sp>
        <p:nvSpPr>
          <p:cNvPr id="126" name="Rectangle 2"/>
          <p:cNvSpPr txBox="1"/>
          <p:nvPr/>
        </p:nvSpPr>
        <p:spPr>
          <a:xfrm>
            <a:off x="387771" y="2383785"/>
            <a:ext cx="6174433" cy="47930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hangingPunct="0">
              <a:defRPr sz="2400"/>
            </a:pPr>
            <a:r>
              <a:rPr sz="2400" kern="0">
                <a:solidFill>
                  <a:srgbClr val="000000"/>
                </a:solidFill>
                <a:sym typeface="Times New Roman"/>
              </a:rPr>
              <a:t>a) a sequence of m L-tuples H</a:t>
            </a:r>
            <a:r>
              <a:rPr sz="2400" kern="0" baseline="-25000">
                <a:solidFill>
                  <a:srgbClr val="000000"/>
                </a:solidFill>
                <a:sym typeface="Times New Roman"/>
              </a:rPr>
              <a:t>1</a:t>
            </a:r>
            <a:r>
              <a:rPr sz="2400" kern="0">
                <a:solidFill>
                  <a:srgbClr val="000000"/>
                </a:solidFill>
                <a:sym typeface="Times New Roman"/>
              </a:rPr>
              <a:t>,…,H</a:t>
            </a:r>
            <a:r>
              <a:rPr sz="2400" kern="0" baseline="-25000">
                <a:solidFill>
                  <a:srgbClr val="000000"/>
                </a:solidFill>
                <a:sym typeface="Times New Roman"/>
              </a:rPr>
              <a:t>m</a:t>
            </a:r>
            <a:r>
              <a:rPr sz="2400" kern="0">
                <a:solidFill>
                  <a:srgbClr val="000000"/>
                </a:solidFill>
                <a:sym typeface="Times New Roman"/>
              </a:rPr>
              <a:t> and  </a:t>
            </a:r>
          </a:p>
        </p:txBody>
      </p:sp>
      <p:sp>
        <p:nvSpPr>
          <p:cNvPr id="127" name="Rectangle 30"/>
          <p:cNvSpPr txBox="1"/>
          <p:nvPr/>
        </p:nvSpPr>
        <p:spPr>
          <a:xfrm>
            <a:off x="387771" y="2785618"/>
            <a:ext cx="4446242"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hangingPunct="0">
              <a:defRPr sz="2400"/>
            </a:pPr>
            <a:r>
              <a:rPr sz="2400" kern="0">
                <a:solidFill>
                  <a:srgbClr val="000000"/>
                </a:solidFill>
                <a:sym typeface="Times New Roman"/>
              </a:rPr>
              <a:t>b) a predicate P: {0,1}</a:t>
            </a:r>
            <a:r>
              <a:rPr sz="2400" kern="0" baseline="30000">
                <a:solidFill>
                  <a:srgbClr val="000000"/>
                </a:solidFill>
                <a:sym typeface="Times New Roman"/>
              </a:rPr>
              <a:t>L</a:t>
            </a:r>
            <a:r>
              <a:rPr sz="2400" kern="0">
                <a:solidFill>
                  <a:srgbClr val="000000"/>
                </a:solidFill>
                <a:sym typeface="Times New Roman"/>
              </a:rPr>
              <a:t> → {0,1}.</a:t>
            </a:r>
          </a:p>
        </p:txBody>
      </p:sp>
      <p:grpSp>
        <p:nvGrpSpPr>
          <p:cNvPr id="130" name="Rectangle 23"/>
          <p:cNvGrpSpPr/>
          <p:nvPr/>
        </p:nvGrpSpPr>
        <p:grpSpPr>
          <a:xfrm>
            <a:off x="1882374" y="5662121"/>
            <a:ext cx="5074453" cy="454790"/>
            <a:chOff x="0" y="0"/>
            <a:chExt cx="5074451" cy="454789"/>
          </a:xfrm>
        </p:grpSpPr>
        <p:sp>
          <p:nvSpPr>
            <p:cNvPr id="128" name="Rectangle"/>
            <p:cNvSpPr/>
            <p:nvPr/>
          </p:nvSpPr>
          <p:spPr>
            <a:xfrm>
              <a:off x="0" y="-1"/>
              <a:ext cx="5074452" cy="454791"/>
            </a:xfrm>
            <a:prstGeom prst="rect">
              <a:avLst/>
            </a:prstGeom>
            <a:blipFill rotWithShape="1">
              <a:blip r:embed="rId3"/>
              <a:srcRect/>
              <a:stretch>
                <a:fillRect/>
              </a:stretch>
            </a:blipFill>
            <a:ln w="12700" cap="flat">
              <a:noFill/>
              <a:miter lim="400000"/>
            </a:ln>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129" name="Text"/>
            <p:cNvSpPr txBox="1"/>
            <p:nvPr/>
          </p:nvSpPr>
          <p:spPr>
            <a:xfrm>
              <a:off x="0" y="-1"/>
              <a:ext cx="5074452" cy="3484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hangingPunct="0"/>
              <a:r>
                <a:rPr kern="0">
                  <a:solidFill>
                    <a:srgbClr val="000000"/>
                  </a:solidFill>
                  <a:sym typeface="Times New Roman"/>
                </a:rPr>
                <a:t> </a:t>
              </a:r>
            </a:p>
          </p:txBody>
        </p:sp>
      </p:grpSp>
      <p:sp>
        <p:nvSpPr>
          <p:cNvPr id="131" name="Oval 16"/>
          <p:cNvSpPr/>
          <p:nvPr/>
        </p:nvSpPr>
        <p:spPr>
          <a:xfrm>
            <a:off x="1170732" y="5181069"/>
            <a:ext cx="288033" cy="288033"/>
          </a:xfrm>
          <a:prstGeom prst="ellipse">
            <a:avLst/>
          </a:prstGeom>
          <a:solidFill>
            <a:srgbClr val="7575D1"/>
          </a:solidFill>
          <a:ln w="12700">
            <a:miter lim="400000"/>
          </a:ln>
          <a:effectLst>
            <a:outerShdw blurRad="38100" dist="23000" dir="5400000" rotWithShape="0">
              <a:srgbClr val="000000">
                <a:alpha val="35000"/>
              </a:srgbClr>
            </a:outerShdw>
          </a:effectLst>
        </p:spPr>
        <p:txBody>
          <a:bodyPr lIns="45719" rIns="45719" anchor="ctr"/>
          <a:lstStyle/>
          <a:p>
            <a:pPr algn="ctr" hangingPunct="0">
              <a:defRPr>
                <a:solidFill>
                  <a:srgbClr val="FFFFFF"/>
                </a:solidFill>
              </a:defRPr>
            </a:pPr>
            <a:endParaRPr kern="0">
              <a:solidFill>
                <a:srgbClr val="FFFFFF"/>
              </a:solidFill>
              <a:sym typeface="Times New Roman"/>
            </a:endParaRPr>
          </a:p>
        </p:txBody>
      </p:sp>
      <p:sp>
        <p:nvSpPr>
          <p:cNvPr id="132" name="Oval 17"/>
          <p:cNvSpPr/>
          <p:nvPr/>
        </p:nvSpPr>
        <p:spPr>
          <a:xfrm>
            <a:off x="2106835" y="5181069"/>
            <a:ext cx="288033" cy="288033"/>
          </a:xfrm>
          <a:prstGeom prst="ellipse">
            <a:avLst/>
          </a:prstGeom>
          <a:solidFill>
            <a:srgbClr val="7575D1"/>
          </a:solidFill>
          <a:ln w="12700">
            <a:miter lim="400000"/>
          </a:ln>
          <a:effectLst>
            <a:outerShdw blurRad="38100" dist="23000" dir="5400000" rotWithShape="0">
              <a:srgbClr val="000000">
                <a:alpha val="35000"/>
              </a:srgbClr>
            </a:outerShdw>
          </a:effectLst>
        </p:spPr>
        <p:txBody>
          <a:bodyPr lIns="45719" rIns="45719" anchor="ctr"/>
          <a:lstStyle/>
          <a:p>
            <a:pPr algn="ctr" hangingPunct="0">
              <a:defRPr>
                <a:solidFill>
                  <a:srgbClr val="FFFFFF"/>
                </a:solidFill>
              </a:defRPr>
            </a:pPr>
            <a:endParaRPr kern="0">
              <a:solidFill>
                <a:srgbClr val="FFFFFF"/>
              </a:solidFill>
              <a:sym typeface="Times New Roman"/>
            </a:endParaRPr>
          </a:p>
        </p:txBody>
      </p:sp>
      <p:sp>
        <p:nvSpPr>
          <p:cNvPr id="133" name="Oval 18"/>
          <p:cNvSpPr/>
          <p:nvPr/>
        </p:nvSpPr>
        <p:spPr>
          <a:xfrm>
            <a:off x="2970932" y="5181069"/>
            <a:ext cx="288033" cy="288033"/>
          </a:xfrm>
          <a:prstGeom prst="ellipse">
            <a:avLst/>
          </a:prstGeom>
          <a:solidFill>
            <a:srgbClr val="7575D1"/>
          </a:solidFill>
          <a:ln w="12700">
            <a:miter lim="400000"/>
          </a:ln>
          <a:effectLst>
            <a:outerShdw blurRad="38100" dist="23000" dir="5400000" rotWithShape="0">
              <a:srgbClr val="000000">
                <a:alpha val="35000"/>
              </a:srgbClr>
            </a:outerShdw>
          </a:effectLst>
        </p:spPr>
        <p:txBody>
          <a:bodyPr lIns="45719" rIns="45719" anchor="ctr"/>
          <a:lstStyle/>
          <a:p>
            <a:pPr algn="ctr" hangingPunct="0">
              <a:defRPr>
                <a:solidFill>
                  <a:srgbClr val="FFFFFF"/>
                </a:solidFill>
              </a:defRPr>
            </a:pPr>
            <a:endParaRPr kern="0">
              <a:solidFill>
                <a:srgbClr val="FFFFFF"/>
              </a:solidFill>
              <a:sym typeface="Times New Roman"/>
            </a:endParaRPr>
          </a:p>
        </p:txBody>
      </p:sp>
      <p:sp>
        <p:nvSpPr>
          <p:cNvPr id="134" name="Oval 19"/>
          <p:cNvSpPr/>
          <p:nvPr/>
        </p:nvSpPr>
        <p:spPr>
          <a:xfrm>
            <a:off x="3835027" y="5181069"/>
            <a:ext cx="288033" cy="288033"/>
          </a:xfrm>
          <a:prstGeom prst="ellipse">
            <a:avLst/>
          </a:prstGeom>
          <a:solidFill>
            <a:srgbClr val="7575D1"/>
          </a:solidFill>
          <a:ln w="12700">
            <a:miter lim="400000"/>
          </a:ln>
          <a:effectLst>
            <a:outerShdw blurRad="38100" dist="23000" dir="5400000" rotWithShape="0">
              <a:srgbClr val="000000">
                <a:alpha val="35000"/>
              </a:srgbClr>
            </a:outerShdw>
          </a:effectLst>
        </p:spPr>
        <p:txBody>
          <a:bodyPr lIns="45719" rIns="45719" anchor="ctr"/>
          <a:lstStyle/>
          <a:p>
            <a:pPr algn="ctr" hangingPunct="0">
              <a:defRPr>
                <a:solidFill>
                  <a:srgbClr val="FFFFFF"/>
                </a:solidFill>
              </a:defRPr>
            </a:pPr>
            <a:endParaRPr kern="0">
              <a:solidFill>
                <a:srgbClr val="FFFFFF"/>
              </a:solidFill>
              <a:sym typeface="Times New Roman"/>
            </a:endParaRPr>
          </a:p>
        </p:txBody>
      </p:sp>
      <p:sp>
        <p:nvSpPr>
          <p:cNvPr id="135" name="Oval 20"/>
          <p:cNvSpPr/>
          <p:nvPr/>
        </p:nvSpPr>
        <p:spPr>
          <a:xfrm>
            <a:off x="4771132" y="5181069"/>
            <a:ext cx="288033" cy="288033"/>
          </a:xfrm>
          <a:prstGeom prst="ellipse">
            <a:avLst/>
          </a:prstGeom>
          <a:solidFill>
            <a:srgbClr val="7575D1"/>
          </a:solidFill>
          <a:ln w="12700">
            <a:miter lim="400000"/>
          </a:ln>
          <a:effectLst>
            <a:outerShdw blurRad="38100" dist="23000" dir="5400000" rotWithShape="0">
              <a:srgbClr val="000000">
                <a:alpha val="35000"/>
              </a:srgbClr>
            </a:outerShdw>
          </a:effectLst>
        </p:spPr>
        <p:txBody>
          <a:bodyPr lIns="45719" rIns="45719" anchor="ctr"/>
          <a:lstStyle/>
          <a:p>
            <a:pPr algn="ctr" hangingPunct="0">
              <a:defRPr>
                <a:solidFill>
                  <a:srgbClr val="FFFFFF"/>
                </a:solidFill>
              </a:defRPr>
            </a:pPr>
            <a:endParaRPr kern="0">
              <a:solidFill>
                <a:srgbClr val="FFFFFF"/>
              </a:solidFill>
              <a:sym typeface="Times New Roman"/>
            </a:endParaRPr>
          </a:p>
        </p:txBody>
      </p:sp>
      <p:sp>
        <p:nvSpPr>
          <p:cNvPr id="136" name="Oval 21"/>
          <p:cNvSpPr/>
          <p:nvPr/>
        </p:nvSpPr>
        <p:spPr>
          <a:xfrm>
            <a:off x="5635228" y="5181069"/>
            <a:ext cx="288033" cy="288033"/>
          </a:xfrm>
          <a:prstGeom prst="ellipse">
            <a:avLst/>
          </a:prstGeom>
          <a:solidFill>
            <a:srgbClr val="7575D1"/>
          </a:solidFill>
          <a:ln w="12700">
            <a:miter lim="400000"/>
          </a:ln>
          <a:effectLst>
            <a:outerShdw blurRad="38100" dist="23000" dir="5400000" rotWithShape="0">
              <a:srgbClr val="000000">
                <a:alpha val="35000"/>
              </a:srgbClr>
            </a:outerShdw>
          </a:effectLst>
        </p:spPr>
        <p:txBody>
          <a:bodyPr lIns="45719" rIns="45719" anchor="ctr"/>
          <a:lstStyle/>
          <a:p>
            <a:pPr algn="ctr" hangingPunct="0">
              <a:defRPr>
                <a:solidFill>
                  <a:srgbClr val="FFFFFF"/>
                </a:solidFill>
              </a:defRPr>
            </a:pPr>
            <a:endParaRPr kern="0">
              <a:solidFill>
                <a:srgbClr val="FFFFFF"/>
              </a:solidFill>
              <a:sym typeface="Times New Roman"/>
            </a:endParaRPr>
          </a:p>
        </p:txBody>
      </p:sp>
      <p:sp>
        <p:nvSpPr>
          <p:cNvPr id="137" name="Oval 22"/>
          <p:cNvSpPr/>
          <p:nvPr/>
        </p:nvSpPr>
        <p:spPr>
          <a:xfrm>
            <a:off x="6499324" y="5181069"/>
            <a:ext cx="288033" cy="288033"/>
          </a:xfrm>
          <a:prstGeom prst="ellipse">
            <a:avLst/>
          </a:prstGeom>
          <a:solidFill>
            <a:srgbClr val="7575D1"/>
          </a:solidFill>
          <a:ln w="12700">
            <a:miter lim="400000"/>
          </a:ln>
          <a:effectLst>
            <a:outerShdw blurRad="38100" dist="23000" dir="5400000" rotWithShape="0">
              <a:srgbClr val="000000">
                <a:alpha val="35000"/>
              </a:srgbClr>
            </a:outerShdw>
          </a:effectLst>
        </p:spPr>
        <p:txBody>
          <a:bodyPr lIns="45719" rIns="45719" anchor="ctr"/>
          <a:lstStyle/>
          <a:p>
            <a:pPr algn="ctr" hangingPunct="0">
              <a:defRPr>
                <a:solidFill>
                  <a:srgbClr val="FFFFFF"/>
                </a:solidFill>
              </a:defRPr>
            </a:pPr>
            <a:endParaRPr kern="0">
              <a:solidFill>
                <a:srgbClr val="FFFFFF"/>
              </a:solidFill>
              <a:sym typeface="Times New Roman"/>
            </a:endParaRPr>
          </a:p>
        </p:txBody>
      </p:sp>
      <p:sp>
        <p:nvSpPr>
          <p:cNvPr id="138" name="Oval 25"/>
          <p:cNvSpPr/>
          <p:nvPr/>
        </p:nvSpPr>
        <p:spPr>
          <a:xfrm>
            <a:off x="2466875" y="3668901"/>
            <a:ext cx="288033" cy="288033"/>
          </a:xfrm>
          <a:prstGeom prst="ellipse">
            <a:avLst/>
          </a:prstGeom>
          <a:solidFill>
            <a:srgbClr val="FF0000">
              <a:alpha val="55000"/>
            </a:srgbClr>
          </a:solidFill>
          <a:ln w="12700">
            <a:miter lim="400000"/>
          </a:ln>
          <a:effectLst>
            <a:outerShdw blurRad="38100" dist="23000" dir="5400000" rotWithShape="0">
              <a:srgbClr val="000000">
                <a:alpha val="35000"/>
              </a:srgbClr>
            </a:outerShdw>
          </a:effectLst>
        </p:spPr>
        <p:txBody>
          <a:bodyPr lIns="45719" rIns="45719" anchor="ctr"/>
          <a:lstStyle/>
          <a:p>
            <a:pPr algn="ctr" hangingPunct="0">
              <a:defRPr>
                <a:solidFill>
                  <a:srgbClr val="FFFFFF"/>
                </a:solidFill>
              </a:defRPr>
            </a:pPr>
            <a:endParaRPr kern="0">
              <a:solidFill>
                <a:srgbClr val="FFFFFF"/>
              </a:solidFill>
              <a:sym typeface="Times New Roman"/>
            </a:endParaRPr>
          </a:p>
        </p:txBody>
      </p:sp>
      <p:sp>
        <p:nvSpPr>
          <p:cNvPr id="139" name="Oval 26"/>
          <p:cNvSpPr/>
          <p:nvPr/>
        </p:nvSpPr>
        <p:spPr>
          <a:xfrm>
            <a:off x="3330971" y="3668901"/>
            <a:ext cx="288033" cy="288033"/>
          </a:xfrm>
          <a:prstGeom prst="ellipse">
            <a:avLst/>
          </a:prstGeom>
          <a:solidFill>
            <a:srgbClr val="FF0000">
              <a:alpha val="55000"/>
            </a:srgbClr>
          </a:solidFill>
          <a:ln w="12700">
            <a:miter lim="400000"/>
          </a:ln>
          <a:effectLst>
            <a:outerShdw blurRad="38100" dist="23000" dir="5400000" rotWithShape="0">
              <a:srgbClr val="000000">
                <a:alpha val="35000"/>
              </a:srgbClr>
            </a:outerShdw>
          </a:effectLst>
        </p:spPr>
        <p:txBody>
          <a:bodyPr lIns="45719" rIns="45719" anchor="ctr"/>
          <a:lstStyle/>
          <a:p>
            <a:pPr algn="ctr" hangingPunct="0">
              <a:defRPr>
                <a:solidFill>
                  <a:srgbClr val="FFFFFF"/>
                </a:solidFill>
              </a:defRPr>
            </a:pPr>
            <a:endParaRPr kern="0">
              <a:solidFill>
                <a:srgbClr val="FFFFFF"/>
              </a:solidFill>
              <a:sym typeface="Times New Roman"/>
            </a:endParaRPr>
          </a:p>
        </p:txBody>
      </p:sp>
      <p:sp>
        <p:nvSpPr>
          <p:cNvPr id="140" name="Oval 27"/>
          <p:cNvSpPr/>
          <p:nvPr/>
        </p:nvSpPr>
        <p:spPr>
          <a:xfrm>
            <a:off x="4195067" y="3668901"/>
            <a:ext cx="288033" cy="288033"/>
          </a:xfrm>
          <a:prstGeom prst="ellipse">
            <a:avLst/>
          </a:prstGeom>
          <a:solidFill>
            <a:srgbClr val="FF0000">
              <a:alpha val="55000"/>
            </a:srgbClr>
          </a:solidFill>
          <a:ln w="12700">
            <a:miter lim="400000"/>
          </a:ln>
          <a:effectLst>
            <a:outerShdw blurRad="38100" dist="23000" dir="5400000" rotWithShape="0">
              <a:srgbClr val="000000">
                <a:alpha val="35000"/>
              </a:srgbClr>
            </a:outerShdw>
          </a:effectLst>
        </p:spPr>
        <p:txBody>
          <a:bodyPr lIns="45719" rIns="45719" anchor="ctr"/>
          <a:lstStyle/>
          <a:p>
            <a:pPr algn="ctr" hangingPunct="0">
              <a:defRPr>
                <a:solidFill>
                  <a:srgbClr val="FFFFFF"/>
                </a:solidFill>
              </a:defRPr>
            </a:pPr>
            <a:endParaRPr kern="0">
              <a:solidFill>
                <a:srgbClr val="FFFFFF"/>
              </a:solidFill>
              <a:sym typeface="Times New Roman"/>
            </a:endParaRPr>
          </a:p>
        </p:txBody>
      </p:sp>
      <p:sp>
        <p:nvSpPr>
          <p:cNvPr id="141" name="Oval 28"/>
          <p:cNvSpPr/>
          <p:nvPr/>
        </p:nvSpPr>
        <p:spPr>
          <a:xfrm>
            <a:off x="5131172" y="3668901"/>
            <a:ext cx="288033" cy="288033"/>
          </a:xfrm>
          <a:prstGeom prst="ellipse">
            <a:avLst/>
          </a:prstGeom>
          <a:solidFill>
            <a:srgbClr val="FF0000">
              <a:alpha val="55000"/>
            </a:srgbClr>
          </a:solidFill>
          <a:ln w="12700">
            <a:miter lim="400000"/>
          </a:ln>
          <a:effectLst>
            <a:outerShdw blurRad="38100" dist="23000" dir="5400000" rotWithShape="0">
              <a:srgbClr val="000000">
                <a:alpha val="35000"/>
              </a:srgbClr>
            </a:outerShdw>
          </a:effectLst>
        </p:spPr>
        <p:txBody>
          <a:bodyPr lIns="45719" rIns="45719" anchor="ctr"/>
          <a:lstStyle/>
          <a:p>
            <a:pPr algn="ctr" hangingPunct="0">
              <a:defRPr>
                <a:solidFill>
                  <a:srgbClr val="FFFFFF"/>
                </a:solidFill>
              </a:defRPr>
            </a:pPr>
            <a:endParaRPr kern="0">
              <a:solidFill>
                <a:srgbClr val="FFFFFF"/>
              </a:solidFill>
              <a:sym typeface="Times New Roman"/>
            </a:endParaRPr>
          </a:p>
        </p:txBody>
      </p:sp>
      <p:sp>
        <p:nvSpPr>
          <p:cNvPr id="142" name="Oval 29"/>
          <p:cNvSpPr/>
          <p:nvPr/>
        </p:nvSpPr>
        <p:spPr>
          <a:xfrm>
            <a:off x="5995268" y="3668901"/>
            <a:ext cx="288033" cy="288033"/>
          </a:xfrm>
          <a:prstGeom prst="ellipse">
            <a:avLst/>
          </a:prstGeom>
          <a:solidFill>
            <a:srgbClr val="FF0000">
              <a:alpha val="55000"/>
            </a:srgbClr>
          </a:solidFill>
          <a:ln w="12700">
            <a:miter lim="400000"/>
          </a:ln>
          <a:effectLst>
            <a:outerShdw blurRad="38100" dist="23000" dir="5400000" rotWithShape="0">
              <a:srgbClr val="000000">
                <a:alpha val="35000"/>
              </a:srgbClr>
            </a:outerShdw>
          </a:effectLst>
        </p:spPr>
        <p:txBody>
          <a:bodyPr lIns="45719" rIns="45719" anchor="ctr"/>
          <a:lstStyle/>
          <a:p>
            <a:pPr algn="ctr" hangingPunct="0">
              <a:defRPr>
                <a:solidFill>
                  <a:srgbClr val="FFFFFF"/>
                </a:solidFill>
              </a:defRPr>
            </a:pPr>
            <a:endParaRPr kern="0">
              <a:solidFill>
                <a:srgbClr val="FFFFFF"/>
              </a:solidFill>
              <a:sym typeface="Times New Roman"/>
            </a:endParaRPr>
          </a:p>
        </p:txBody>
      </p:sp>
      <p:sp>
        <p:nvSpPr>
          <p:cNvPr id="143" name="Rectangle 23"/>
          <p:cNvSpPr txBox="1"/>
          <p:nvPr/>
        </p:nvSpPr>
        <p:spPr>
          <a:xfrm>
            <a:off x="6859364" y="3564358"/>
            <a:ext cx="1616612"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2000"/>
            </a:lvl1pPr>
          </a:lstStyle>
          <a:p>
            <a:pPr hangingPunct="0"/>
            <a:r>
              <a:rPr kern="0">
                <a:solidFill>
                  <a:srgbClr val="000000"/>
                </a:solidFill>
                <a:sym typeface="Times New Roman"/>
              </a:rPr>
              <a:t>Input: n bits </a:t>
            </a:r>
          </a:p>
        </p:txBody>
      </p:sp>
      <p:sp>
        <p:nvSpPr>
          <p:cNvPr id="144" name="Rectangle 23"/>
          <p:cNvSpPr txBox="1"/>
          <p:nvPr/>
        </p:nvSpPr>
        <p:spPr>
          <a:xfrm>
            <a:off x="6915153" y="5127339"/>
            <a:ext cx="2104451" cy="37275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2000"/>
            </a:lvl1pPr>
          </a:lstStyle>
          <a:p>
            <a:pPr hangingPunct="0"/>
            <a:r>
              <a:rPr kern="0">
                <a:solidFill>
                  <a:srgbClr val="000000"/>
                </a:solidFill>
                <a:sym typeface="Times New Roman"/>
              </a:rPr>
              <a:t>Output: m bits </a:t>
            </a:r>
          </a:p>
        </p:txBody>
      </p:sp>
      <p:grpSp>
        <p:nvGrpSpPr>
          <p:cNvPr id="149" name="Group 7"/>
          <p:cNvGrpSpPr/>
          <p:nvPr/>
        </p:nvGrpSpPr>
        <p:grpSpPr>
          <a:xfrm>
            <a:off x="2610891" y="3956933"/>
            <a:ext cx="2664298" cy="1224137"/>
            <a:chOff x="0" y="0"/>
            <a:chExt cx="2664296" cy="1224136"/>
          </a:xfrm>
        </p:grpSpPr>
        <p:sp>
          <p:nvSpPr>
            <p:cNvPr id="145" name="Straight Connector 36"/>
            <p:cNvSpPr/>
            <p:nvPr/>
          </p:nvSpPr>
          <p:spPr>
            <a:xfrm>
              <a:off x="1368152" y="792088"/>
              <a:ext cx="1" cy="432049"/>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146" name="Straight Connector 37"/>
            <p:cNvSpPr/>
            <p:nvPr/>
          </p:nvSpPr>
          <p:spPr>
            <a:xfrm>
              <a:off x="-1" y="0"/>
              <a:ext cx="1368154" cy="864096"/>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147" name="Straight Connector 38"/>
            <p:cNvSpPr/>
            <p:nvPr/>
          </p:nvSpPr>
          <p:spPr>
            <a:xfrm flipH="1">
              <a:off x="1368152" y="0"/>
              <a:ext cx="360040" cy="864097"/>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148" name="Straight Connector 39"/>
            <p:cNvSpPr/>
            <p:nvPr/>
          </p:nvSpPr>
          <p:spPr>
            <a:xfrm flipH="1">
              <a:off x="1368152" y="0"/>
              <a:ext cx="1296145" cy="864096"/>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grpSp>
      <p:grpSp>
        <p:nvGrpSpPr>
          <p:cNvPr id="154" name="Group 40"/>
          <p:cNvGrpSpPr/>
          <p:nvPr/>
        </p:nvGrpSpPr>
        <p:grpSpPr>
          <a:xfrm>
            <a:off x="3474987" y="3956933"/>
            <a:ext cx="3168353" cy="1224137"/>
            <a:chOff x="0" y="0"/>
            <a:chExt cx="3168352" cy="1224136"/>
          </a:xfrm>
        </p:grpSpPr>
        <p:sp>
          <p:nvSpPr>
            <p:cNvPr id="150" name="Straight Connector 41"/>
            <p:cNvSpPr/>
            <p:nvPr/>
          </p:nvSpPr>
          <p:spPr>
            <a:xfrm>
              <a:off x="3168351" y="792088"/>
              <a:ext cx="1" cy="432049"/>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151" name="Straight Connector 42"/>
            <p:cNvSpPr/>
            <p:nvPr/>
          </p:nvSpPr>
          <p:spPr>
            <a:xfrm>
              <a:off x="1800199" y="0"/>
              <a:ext cx="1368154" cy="864096"/>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152" name="Straight Connector 43"/>
            <p:cNvSpPr/>
            <p:nvPr/>
          </p:nvSpPr>
          <p:spPr>
            <a:xfrm>
              <a:off x="2664296" y="0"/>
              <a:ext cx="504057" cy="864097"/>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153" name="Straight Connector 44"/>
            <p:cNvSpPr/>
            <p:nvPr/>
          </p:nvSpPr>
          <p:spPr>
            <a:xfrm>
              <a:off x="0" y="-1"/>
              <a:ext cx="3168352" cy="864098"/>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grpSp>
      <p:grpSp>
        <p:nvGrpSpPr>
          <p:cNvPr id="159" name="Group 45"/>
          <p:cNvGrpSpPr/>
          <p:nvPr/>
        </p:nvGrpSpPr>
        <p:grpSpPr>
          <a:xfrm>
            <a:off x="1314748" y="3956933"/>
            <a:ext cx="4824537" cy="1224137"/>
            <a:chOff x="0" y="0"/>
            <a:chExt cx="4824536" cy="1224135"/>
          </a:xfrm>
        </p:grpSpPr>
        <p:sp>
          <p:nvSpPr>
            <p:cNvPr id="155" name="Straight Connector 46"/>
            <p:cNvSpPr/>
            <p:nvPr/>
          </p:nvSpPr>
          <p:spPr>
            <a:xfrm flipH="1">
              <a:off x="0" y="792088"/>
              <a:ext cx="1" cy="432049"/>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156" name="Straight Connector 47"/>
            <p:cNvSpPr/>
            <p:nvPr/>
          </p:nvSpPr>
          <p:spPr>
            <a:xfrm flipH="1">
              <a:off x="0" y="0"/>
              <a:ext cx="2160241" cy="864096"/>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157" name="Straight Connector 48"/>
            <p:cNvSpPr/>
            <p:nvPr/>
          </p:nvSpPr>
          <p:spPr>
            <a:xfrm flipH="1">
              <a:off x="0" y="0"/>
              <a:ext cx="1296145" cy="864096"/>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158" name="Straight Connector 49"/>
            <p:cNvSpPr/>
            <p:nvPr/>
          </p:nvSpPr>
          <p:spPr>
            <a:xfrm flipH="1">
              <a:off x="0" y="0"/>
              <a:ext cx="4824537" cy="864097"/>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grpSp>
      <p:pic>
        <p:nvPicPr>
          <p:cNvPr id="161" name="Image" descr="Image"/>
          <p:cNvPicPr>
            <a:picLocks noChangeAspect="1"/>
          </p:cNvPicPr>
          <p:nvPr/>
        </p:nvPicPr>
        <p:blipFill>
          <a:blip r:embed="rId4"/>
          <a:stretch>
            <a:fillRect/>
          </a:stretch>
        </p:blipFill>
        <p:spPr>
          <a:xfrm>
            <a:off x="2610408" y="6278942"/>
            <a:ext cx="3396618" cy="353816"/>
          </a:xfrm>
          <a:prstGeom prst="rect">
            <a:avLst/>
          </a:prstGeom>
          <a:ln w="12700">
            <a:miter lim="400000"/>
          </a:ln>
        </p:spPr>
      </p:pic>
      <p:sp>
        <p:nvSpPr>
          <p:cNvPr id="162" name="n: input length (in bits)…"/>
          <p:cNvSpPr txBox="1"/>
          <p:nvPr/>
        </p:nvSpPr>
        <p:spPr>
          <a:xfrm>
            <a:off x="6604454" y="1743279"/>
            <a:ext cx="2472579" cy="1173930"/>
          </a:xfrm>
          <a:prstGeom prst="rect">
            <a:avLst/>
          </a:prstGeom>
          <a:solidFill>
            <a:srgbClr val="FFFFFF"/>
          </a:solidFill>
          <a:ln w="25400">
            <a:solidFill>
              <a:schemeClr val="accent1"/>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wrap="none" lIns="45719" rIns="45719">
            <a:spAutoFit/>
          </a:bodyPr>
          <a:lstStyle/>
          <a:p>
            <a:pPr hangingPunct="0"/>
            <a:r>
              <a:rPr kern="0">
                <a:solidFill>
                  <a:srgbClr val="000000"/>
                </a:solidFill>
                <a:sym typeface="Times New Roman"/>
              </a:rPr>
              <a:t>n: input length (in bits)</a:t>
            </a:r>
          </a:p>
          <a:p>
            <a:pPr hangingPunct="0"/>
            <a:r>
              <a:rPr kern="0">
                <a:solidFill>
                  <a:srgbClr val="000000"/>
                </a:solidFill>
                <a:sym typeface="Times New Roman"/>
              </a:rPr>
              <a:t>m: output length (in bits)</a:t>
            </a:r>
          </a:p>
          <a:p>
            <a:pPr hangingPunct="0"/>
            <a:r>
              <a:rPr kern="0">
                <a:solidFill>
                  <a:srgbClr val="000000"/>
                </a:solidFill>
                <a:sym typeface="Times New Roman"/>
              </a:rPr>
              <a:t>L: locality</a:t>
            </a:r>
          </a:p>
          <a:p>
            <a:pPr hangingPunct="0"/>
            <a:r>
              <a:rPr kern="0">
                <a:solidFill>
                  <a:srgbClr val="000000"/>
                </a:solidFill>
                <a:sym typeface="Times New Roman"/>
              </a:rPr>
              <a:t>            the PRG</a:t>
            </a:r>
          </a:p>
        </p:txBody>
      </p:sp>
      <p:pic>
        <p:nvPicPr>
          <p:cNvPr id="163" name="Image" descr="Image"/>
          <p:cNvPicPr>
            <a:picLocks noChangeAspect="1"/>
          </p:cNvPicPr>
          <p:nvPr/>
        </p:nvPicPr>
        <p:blipFill>
          <a:blip r:embed="rId5"/>
          <a:stretch>
            <a:fillRect/>
          </a:stretch>
        </p:blipFill>
        <p:spPr>
          <a:xfrm>
            <a:off x="355600" y="3842133"/>
            <a:ext cx="288033" cy="220261"/>
          </a:xfrm>
          <a:prstGeom prst="rect">
            <a:avLst/>
          </a:prstGeom>
          <a:ln w="12700">
            <a:miter lim="400000"/>
          </a:ln>
        </p:spPr>
      </p:pic>
      <p:grpSp>
        <p:nvGrpSpPr>
          <p:cNvPr id="166" name="Group"/>
          <p:cNvGrpSpPr/>
          <p:nvPr/>
        </p:nvGrpSpPr>
        <p:grpSpPr>
          <a:xfrm>
            <a:off x="309116" y="4293546"/>
            <a:ext cx="355601" cy="660401"/>
            <a:chOff x="0" y="0"/>
            <a:chExt cx="355600" cy="660400"/>
          </a:xfrm>
        </p:grpSpPr>
        <p:pic>
          <p:nvPicPr>
            <p:cNvPr id="164" name="Image" descr="Image"/>
            <p:cNvPicPr>
              <a:picLocks noChangeAspect="1"/>
            </p:cNvPicPr>
            <p:nvPr/>
          </p:nvPicPr>
          <p:blipFill>
            <a:blip r:embed="rId6"/>
            <a:stretch>
              <a:fillRect/>
            </a:stretch>
          </p:blipFill>
          <p:spPr>
            <a:xfrm>
              <a:off x="0" y="0"/>
              <a:ext cx="355600" cy="660400"/>
            </a:xfrm>
            <a:prstGeom prst="rect">
              <a:avLst/>
            </a:prstGeom>
            <a:ln w="12700" cap="flat">
              <a:noFill/>
              <a:miter lim="400000"/>
            </a:ln>
            <a:effectLst/>
          </p:spPr>
        </p:pic>
        <p:sp>
          <p:nvSpPr>
            <p:cNvPr id="165" name="Line"/>
            <p:cNvSpPr/>
            <p:nvPr/>
          </p:nvSpPr>
          <p:spPr>
            <a:xfrm>
              <a:off x="33783" y="20007"/>
              <a:ext cx="288033" cy="1"/>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grpSp>
      <p:pic>
        <p:nvPicPr>
          <p:cNvPr id="167" name="Image" descr="Image"/>
          <p:cNvPicPr>
            <a:picLocks noChangeAspect="1"/>
          </p:cNvPicPr>
          <p:nvPr/>
        </p:nvPicPr>
        <p:blipFill>
          <a:blip r:embed="rId7"/>
          <a:stretch>
            <a:fillRect/>
          </a:stretch>
        </p:blipFill>
        <p:spPr>
          <a:xfrm>
            <a:off x="6667500" y="2637167"/>
            <a:ext cx="611833" cy="220260"/>
          </a:xfrm>
          <a:prstGeom prst="rect">
            <a:avLst/>
          </a:prstGeom>
          <a:ln w="12700">
            <a:miter lim="400000"/>
          </a:ln>
        </p:spPr>
      </p:pic>
      <p:pic>
        <p:nvPicPr>
          <p:cNvPr id="168" name="Image" descr="Image"/>
          <p:cNvPicPr>
            <a:picLocks noChangeAspect="1"/>
          </p:cNvPicPr>
          <p:nvPr/>
        </p:nvPicPr>
        <p:blipFill>
          <a:blip r:embed="rId8"/>
          <a:stretch>
            <a:fillRect/>
          </a:stretch>
        </p:blipFill>
        <p:spPr>
          <a:xfrm>
            <a:off x="370518" y="5154036"/>
            <a:ext cx="236850" cy="246719"/>
          </a:xfrm>
          <a:prstGeom prst="rect">
            <a:avLst/>
          </a:prstGeom>
          <a:ln w="12700">
            <a:miter lim="400000"/>
          </a:ln>
        </p:spPr>
      </p:pic>
      <p:sp>
        <p:nvSpPr>
          <p:cNvPr id="48" name="Subtitle 1"/>
          <p:cNvSpPr txBox="1">
            <a:spLocks/>
          </p:cNvSpPr>
          <p:nvPr/>
        </p:nvSpPr>
        <p:spPr>
          <a:xfrm>
            <a:off x="251519" y="188640"/>
            <a:ext cx="8712970" cy="1218237"/>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914400" rtl="0" latinLnBrk="0">
              <a:lnSpc>
                <a:spcPct val="100000"/>
              </a:lnSpc>
              <a:spcBef>
                <a:spcPts val="700"/>
              </a:spcBef>
              <a:spcAft>
                <a:spcPts val="0"/>
              </a:spcAft>
              <a:buClrTx/>
              <a:buSzTx/>
              <a:buFontTx/>
              <a:buNone/>
              <a:tabLst/>
              <a:defRPr sz="3200" b="0" i="0" u="none" strike="noStrike" cap="none" spc="0" baseline="0">
                <a:ln>
                  <a:noFill/>
                </a:ln>
                <a:solidFill>
                  <a:srgbClr val="888888"/>
                </a:solidFill>
                <a:uFillTx/>
                <a:latin typeface="+mn-lt"/>
                <a:ea typeface="+mn-ea"/>
                <a:cs typeface="+mn-cs"/>
                <a:sym typeface="Times New Roman"/>
              </a:defRPr>
            </a:lvl1pPr>
            <a:lvl2pPr marL="0" marR="0" indent="457200" algn="ctr" defTabSz="914400" rtl="0" latinLnBrk="0">
              <a:lnSpc>
                <a:spcPct val="100000"/>
              </a:lnSpc>
              <a:spcBef>
                <a:spcPts val="700"/>
              </a:spcBef>
              <a:spcAft>
                <a:spcPts val="0"/>
              </a:spcAft>
              <a:buClrTx/>
              <a:buSzTx/>
              <a:buFontTx/>
              <a:buNone/>
              <a:tabLst/>
              <a:defRPr sz="3200" b="0" i="0" u="none" strike="noStrike" cap="none" spc="0" baseline="0">
                <a:ln>
                  <a:noFill/>
                </a:ln>
                <a:solidFill>
                  <a:srgbClr val="888888"/>
                </a:solidFill>
                <a:uFillTx/>
                <a:latin typeface="+mn-lt"/>
                <a:ea typeface="+mn-ea"/>
                <a:cs typeface="+mn-cs"/>
                <a:sym typeface="Times New Roman"/>
              </a:defRPr>
            </a:lvl2pPr>
            <a:lvl3pPr marL="0" marR="0" indent="914400" algn="ctr" defTabSz="914400" rtl="0" latinLnBrk="0">
              <a:lnSpc>
                <a:spcPct val="100000"/>
              </a:lnSpc>
              <a:spcBef>
                <a:spcPts val="700"/>
              </a:spcBef>
              <a:spcAft>
                <a:spcPts val="0"/>
              </a:spcAft>
              <a:buClrTx/>
              <a:buSzTx/>
              <a:buFontTx/>
              <a:buNone/>
              <a:tabLst/>
              <a:defRPr sz="3200" b="0" i="0" u="none" strike="noStrike" cap="none" spc="0" baseline="0">
                <a:ln>
                  <a:noFill/>
                </a:ln>
                <a:solidFill>
                  <a:srgbClr val="888888"/>
                </a:solidFill>
                <a:uFillTx/>
                <a:latin typeface="+mn-lt"/>
                <a:ea typeface="+mn-ea"/>
                <a:cs typeface="+mn-cs"/>
                <a:sym typeface="Times New Roman"/>
              </a:defRPr>
            </a:lvl3pPr>
            <a:lvl4pPr marL="0" marR="0" indent="1371600" algn="ctr" defTabSz="914400" rtl="0" latinLnBrk="0">
              <a:lnSpc>
                <a:spcPct val="100000"/>
              </a:lnSpc>
              <a:spcBef>
                <a:spcPts val="700"/>
              </a:spcBef>
              <a:spcAft>
                <a:spcPts val="0"/>
              </a:spcAft>
              <a:buClrTx/>
              <a:buSzTx/>
              <a:buFontTx/>
              <a:buNone/>
              <a:tabLst/>
              <a:defRPr sz="3200" b="0" i="0" u="none" strike="noStrike" cap="none" spc="0" baseline="0">
                <a:ln>
                  <a:noFill/>
                </a:ln>
                <a:solidFill>
                  <a:srgbClr val="888888"/>
                </a:solidFill>
                <a:uFillTx/>
                <a:latin typeface="+mn-lt"/>
                <a:ea typeface="+mn-ea"/>
                <a:cs typeface="+mn-cs"/>
                <a:sym typeface="Times New Roman"/>
              </a:defRPr>
            </a:lvl4pPr>
            <a:lvl5pPr marL="0" marR="0" indent="1828800" algn="ctr" defTabSz="914400" rtl="0" latinLnBrk="0">
              <a:lnSpc>
                <a:spcPct val="100000"/>
              </a:lnSpc>
              <a:spcBef>
                <a:spcPts val="700"/>
              </a:spcBef>
              <a:spcAft>
                <a:spcPts val="0"/>
              </a:spcAft>
              <a:buClrTx/>
              <a:buSzTx/>
              <a:buFontTx/>
              <a:buNone/>
              <a:tabLst/>
              <a:defRPr sz="3200" b="0" i="0" u="none" strike="noStrike" cap="none" spc="0" baseline="0">
                <a:ln>
                  <a:noFill/>
                </a:ln>
                <a:solidFill>
                  <a:srgbClr val="888888"/>
                </a:solidFill>
                <a:uFillTx/>
                <a:latin typeface="+mn-lt"/>
                <a:ea typeface="+mn-ea"/>
                <a:cs typeface="+mn-cs"/>
                <a:sym typeface="Times New Roman"/>
              </a:defRPr>
            </a:lvl5pPr>
            <a:lvl6pPr marL="2651760" marR="0" indent="-365760" algn="l" defTabSz="914400" rtl="0" latinLnBrk="0">
              <a:lnSpc>
                <a:spcPct val="100000"/>
              </a:lnSpc>
              <a:spcBef>
                <a:spcPts val="700"/>
              </a:spcBef>
              <a:spcAft>
                <a:spcPts val="0"/>
              </a:spcAft>
              <a:buClrTx/>
              <a:buSzPct val="100000"/>
              <a:buFont typeface="Times New Roman"/>
              <a:buChar char="•"/>
              <a:tabLst/>
              <a:defRPr sz="3200" b="0" i="0" u="none" strike="noStrike" cap="none" spc="0" baseline="0">
                <a:ln>
                  <a:noFill/>
                </a:ln>
                <a:solidFill>
                  <a:srgbClr val="000000"/>
                </a:solidFill>
                <a:uFillTx/>
                <a:latin typeface="+mn-lt"/>
                <a:ea typeface="+mn-ea"/>
                <a:cs typeface="+mn-cs"/>
                <a:sym typeface="Times New Roman"/>
              </a:defRPr>
            </a:lvl6pPr>
            <a:lvl7pPr marL="3108960" marR="0" indent="-365760" algn="l" defTabSz="914400" rtl="0" latinLnBrk="0">
              <a:lnSpc>
                <a:spcPct val="100000"/>
              </a:lnSpc>
              <a:spcBef>
                <a:spcPts val="700"/>
              </a:spcBef>
              <a:spcAft>
                <a:spcPts val="0"/>
              </a:spcAft>
              <a:buClrTx/>
              <a:buSzPct val="100000"/>
              <a:buFont typeface="Times New Roman"/>
              <a:buChar char="•"/>
              <a:tabLst/>
              <a:defRPr sz="3200" b="0" i="0" u="none" strike="noStrike" cap="none" spc="0" baseline="0">
                <a:ln>
                  <a:noFill/>
                </a:ln>
                <a:solidFill>
                  <a:srgbClr val="000000"/>
                </a:solidFill>
                <a:uFillTx/>
                <a:latin typeface="+mn-lt"/>
                <a:ea typeface="+mn-ea"/>
                <a:cs typeface="+mn-cs"/>
                <a:sym typeface="Times New Roman"/>
              </a:defRPr>
            </a:lvl7pPr>
            <a:lvl8pPr marL="3566159" marR="0" indent="-365759" algn="l" defTabSz="914400" rtl="0" latinLnBrk="0">
              <a:lnSpc>
                <a:spcPct val="100000"/>
              </a:lnSpc>
              <a:spcBef>
                <a:spcPts val="700"/>
              </a:spcBef>
              <a:spcAft>
                <a:spcPts val="0"/>
              </a:spcAft>
              <a:buClrTx/>
              <a:buSzPct val="100000"/>
              <a:buFont typeface="Times New Roman"/>
              <a:buChar char="•"/>
              <a:tabLst/>
              <a:defRPr sz="3200" b="0" i="0" u="none" strike="noStrike" cap="none" spc="0" baseline="0">
                <a:ln>
                  <a:noFill/>
                </a:ln>
                <a:solidFill>
                  <a:srgbClr val="000000"/>
                </a:solidFill>
                <a:uFillTx/>
                <a:latin typeface="+mn-lt"/>
                <a:ea typeface="+mn-ea"/>
                <a:cs typeface="+mn-cs"/>
                <a:sym typeface="Times New Roman"/>
              </a:defRPr>
            </a:lvl8pPr>
            <a:lvl9pPr marL="4023359" marR="0" indent="-365759" algn="l" defTabSz="914400" rtl="0" latinLnBrk="0">
              <a:lnSpc>
                <a:spcPct val="100000"/>
              </a:lnSpc>
              <a:spcBef>
                <a:spcPts val="700"/>
              </a:spcBef>
              <a:spcAft>
                <a:spcPts val="0"/>
              </a:spcAft>
              <a:buClrTx/>
              <a:buSzPct val="100000"/>
              <a:buFont typeface="Times New Roman"/>
              <a:buChar char="•"/>
              <a:tabLst/>
              <a:defRPr sz="3200" b="0" i="0" u="none" strike="noStrike" cap="none" spc="0" baseline="0">
                <a:ln>
                  <a:noFill/>
                </a:ln>
                <a:solidFill>
                  <a:srgbClr val="000000"/>
                </a:solidFill>
                <a:uFillTx/>
                <a:latin typeface="+mn-lt"/>
                <a:ea typeface="+mn-ea"/>
                <a:cs typeface="+mn-cs"/>
                <a:sym typeface="Times New Roman"/>
              </a:defRPr>
            </a:lvl9pPr>
          </a:lstStyle>
          <a:p>
            <a:pPr>
              <a:spcBef>
                <a:spcPts val="900"/>
              </a:spcBef>
              <a:defRPr sz="4000" b="1">
                <a:solidFill>
                  <a:srgbClr val="000000"/>
                </a:solidFill>
              </a:defRPr>
            </a:pPr>
            <a:r>
              <a:rPr lang="en-US" sz="4000" b="1" kern="0" dirty="0">
                <a:solidFill>
                  <a:srgbClr val="000000"/>
                </a:solidFill>
                <a:latin typeface="Calibri" charset="0"/>
                <a:ea typeface="Calibri" charset="0"/>
                <a:cs typeface="Calibri" charset="0"/>
              </a:rPr>
              <a:t>Local Pseudorandom Generators </a:t>
            </a:r>
            <a:br>
              <a:rPr lang="en-US" sz="4000" b="1" kern="0" dirty="0">
                <a:solidFill>
                  <a:srgbClr val="000000"/>
                </a:solidFill>
                <a:latin typeface="Calibri" charset="0"/>
                <a:ea typeface="Calibri" charset="0"/>
                <a:cs typeface="Calibri" charset="0"/>
              </a:rPr>
            </a:br>
            <a:r>
              <a:rPr lang="en-US" sz="3000" b="1" kern="0" dirty="0">
                <a:solidFill>
                  <a:srgbClr val="000000"/>
                </a:solidFill>
                <a:latin typeface="Calibri" charset="0"/>
                <a:ea typeface="Calibri" charset="0"/>
                <a:cs typeface="Calibri" charset="0"/>
              </a:rPr>
              <a:t>[Goldreich’00]</a:t>
            </a:r>
          </a:p>
        </p:txBody>
      </p:sp>
    </p:spTree>
    <p:extLst>
      <p:ext uri="{BB962C8B-B14F-4D97-AF65-F5344CB8AC3E}">
        <p14:creationId xmlns:p14="http://schemas.microsoft.com/office/powerpoint/2010/main" val="2646850677"/>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683568" y="260648"/>
            <a:ext cx="7992888" cy="711515"/>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Token-based </a:t>
            </a:r>
            <a:r>
              <a:rPr lang="en-US" sz="4000" b="1" dirty="0" err="1">
                <a:solidFill>
                  <a:schemeClr val="tx1"/>
                </a:solidFill>
                <a:latin typeface="Calibri" panose="020F0502020204030204" pitchFamily="34" charset="0"/>
                <a:ea typeface="Cambria Math" pitchFamily="18" charset="0"/>
                <a:cs typeface="Arial Unicode MS" pitchFamily="34" charset="-128"/>
              </a:rPr>
              <a:t>Obf</a:t>
            </a:r>
            <a:r>
              <a:rPr lang="en-US" sz="4000" b="1" dirty="0">
                <a:solidFill>
                  <a:schemeClr val="tx1"/>
                </a:solidFill>
                <a:latin typeface="Calibri" panose="020F0502020204030204" pitchFamily="34" charset="0"/>
                <a:ea typeface="Cambria Math" pitchFamily="18" charset="0"/>
                <a:cs typeface="Arial Unicode MS" pitchFamily="34" charset="-128"/>
              </a:rPr>
              <a:t>: From NC0 to P</a:t>
            </a:r>
            <a:endParaRPr lang="en-US" sz="2400" i="1" dirty="0">
              <a:solidFill>
                <a:schemeClr val="tx1"/>
              </a:solidFill>
              <a:latin typeface="Calibri" panose="020F0502020204030204" pitchFamily="34" charset="0"/>
              <a:ea typeface="Cambria Math" pitchFamily="18" charset="0"/>
              <a:cs typeface="Arial Unicode MS" pitchFamily="34" charset="-128"/>
            </a:endParaRPr>
          </a:p>
        </p:txBody>
      </p:sp>
      <p:sp>
        <p:nvSpPr>
          <p:cNvPr id="16" name="Rectangle 23"/>
          <p:cNvSpPr txBox="1"/>
          <p:nvPr/>
        </p:nvSpPr>
        <p:spPr>
          <a:xfrm>
            <a:off x="323526" y="2958045"/>
            <a:ext cx="8568954" cy="461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400" b="1"/>
            </a:lvl1pPr>
          </a:lstStyle>
          <a:p>
            <a:pPr hangingPunct="0"/>
            <a:r>
              <a:rPr lang="en-US" kern="0" dirty="0">
                <a:solidFill>
                  <a:srgbClr val="000000"/>
                </a:solidFill>
                <a:sym typeface="Times New Roman"/>
              </a:rPr>
              <a:t>“Proof”</a:t>
            </a:r>
            <a:r>
              <a:rPr kern="0" dirty="0">
                <a:solidFill>
                  <a:srgbClr val="000000"/>
                </a:solidFill>
                <a:sym typeface="Times New Roman"/>
              </a:rPr>
              <a:t>:</a:t>
            </a:r>
            <a:r>
              <a:rPr lang="en-US" kern="0" dirty="0">
                <a:solidFill>
                  <a:srgbClr val="000000"/>
                </a:solidFill>
                <a:sym typeface="Times New Roman"/>
              </a:rPr>
              <a:t> Similar to bootstrapping obfuscation</a:t>
            </a:r>
            <a:endParaRPr b="0" kern="0" dirty="0">
              <a:solidFill>
                <a:srgbClr val="000000"/>
              </a:solidFill>
              <a:sym typeface="Times New Roman"/>
            </a:endParaRPr>
          </a:p>
        </p:txBody>
      </p:sp>
      <p:sp>
        <p:nvSpPr>
          <p:cNvPr id="2" name="Rectangle 1"/>
          <p:cNvSpPr/>
          <p:nvPr/>
        </p:nvSpPr>
        <p:spPr>
          <a:xfrm>
            <a:off x="365230" y="3534107"/>
            <a:ext cx="8887290" cy="830997"/>
          </a:xfrm>
          <a:prstGeom prst="rect">
            <a:avLst/>
          </a:prstGeom>
        </p:spPr>
        <p:txBody>
          <a:bodyPr wrap="square">
            <a:spAutoFit/>
          </a:bodyPr>
          <a:lstStyle/>
          <a:p>
            <a:pPr marL="342900" lvl="0" indent="-342900" hangingPunct="0">
              <a:buBlip>
                <a:blip r:embed="rId3"/>
              </a:buBlip>
            </a:pPr>
            <a:r>
              <a:rPr lang="en-US" sz="2400" kern="0" dirty="0">
                <a:solidFill>
                  <a:srgbClr val="000000"/>
                </a:solidFill>
                <a:sym typeface="Times New Roman"/>
              </a:rPr>
              <a:t>Use Randomized encodings for P.</a:t>
            </a:r>
            <a:br>
              <a:rPr lang="en-US" sz="2400" kern="0" dirty="0">
                <a:solidFill>
                  <a:srgbClr val="000000"/>
                </a:solidFill>
                <a:sym typeface="Times New Roman"/>
              </a:rPr>
            </a:br>
            <a:r>
              <a:rPr lang="en-US" sz="2400" kern="0" dirty="0">
                <a:solidFill>
                  <a:srgbClr val="000000"/>
                </a:solidFill>
                <a:sym typeface="Times New Roman"/>
              </a:rPr>
              <a:t>		[Applebaum-Ishai-Kushilevitz’00, Yao’86]</a:t>
            </a:r>
          </a:p>
        </p:txBody>
      </p:sp>
      <p:sp>
        <p:nvSpPr>
          <p:cNvPr id="17" name="Rectangle 16"/>
          <p:cNvSpPr/>
          <p:nvPr/>
        </p:nvSpPr>
        <p:spPr>
          <a:xfrm>
            <a:off x="365231" y="4365104"/>
            <a:ext cx="8311225" cy="461665"/>
          </a:xfrm>
          <a:prstGeom prst="rect">
            <a:avLst/>
          </a:prstGeom>
        </p:spPr>
        <p:txBody>
          <a:bodyPr wrap="square">
            <a:spAutoFit/>
          </a:bodyPr>
          <a:lstStyle/>
          <a:p>
            <a:pPr marL="342900" lvl="0" indent="-342900" hangingPunct="0">
              <a:buBlip>
                <a:blip r:embed="rId3"/>
              </a:buBlip>
            </a:pPr>
            <a:r>
              <a:rPr lang="en-US" sz="2400" b="1" kern="0" dirty="0">
                <a:solidFill>
                  <a:srgbClr val="000000"/>
                </a:solidFill>
                <a:sym typeface="Times New Roman"/>
              </a:rPr>
              <a:t>No need for a PRF</a:t>
            </a:r>
            <a:r>
              <a:rPr lang="en-US" sz="2400" kern="0" dirty="0">
                <a:solidFill>
                  <a:srgbClr val="000000"/>
                </a:solidFill>
                <a:sym typeface="Times New Roman"/>
              </a:rPr>
              <a:t>. Instead, use a local PRG</a:t>
            </a:r>
          </a:p>
        </p:txBody>
      </p:sp>
      <p:sp>
        <p:nvSpPr>
          <p:cNvPr id="18" name="Rectangle 17"/>
          <p:cNvSpPr/>
          <p:nvPr/>
        </p:nvSpPr>
        <p:spPr>
          <a:xfrm>
            <a:off x="395536" y="5013176"/>
            <a:ext cx="8311225" cy="461665"/>
          </a:xfrm>
          <a:prstGeom prst="rect">
            <a:avLst/>
          </a:prstGeom>
        </p:spPr>
        <p:txBody>
          <a:bodyPr wrap="square">
            <a:spAutoFit/>
          </a:bodyPr>
          <a:lstStyle/>
          <a:p>
            <a:pPr marL="342900" lvl="0" indent="-342900" hangingPunct="0">
              <a:buBlip>
                <a:blip r:embed="rId3"/>
              </a:buBlip>
            </a:pPr>
            <a:r>
              <a:rPr lang="en-US" sz="2400" kern="0" dirty="0">
                <a:solidFill>
                  <a:srgbClr val="000000"/>
                </a:solidFill>
                <a:sym typeface="Times New Roman"/>
              </a:rPr>
              <a:t>Benefit: Can start from TBO for NC0 (instead of NC1). </a:t>
            </a:r>
          </a:p>
        </p:txBody>
      </p:sp>
      <p:grpSp>
        <p:nvGrpSpPr>
          <p:cNvPr id="12" name="Group 11"/>
          <p:cNvGrpSpPr/>
          <p:nvPr/>
        </p:nvGrpSpPr>
        <p:grpSpPr>
          <a:xfrm>
            <a:off x="251520" y="1196752"/>
            <a:ext cx="8665243" cy="1506271"/>
            <a:chOff x="0" y="-1"/>
            <a:chExt cx="8665242" cy="1506270"/>
          </a:xfrm>
        </p:grpSpPr>
        <p:sp>
          <p:nvSpPr>
            <p:cNvPr id="13" name="Rectangle 23"/>
            <p:cNvSpPr txBox="1"/>
            <p:nvPr/>
          </p:nvSpPr>
          <p:spPr>
            <a:xfrm>
              <a:off x="78506" y="274585"/>
              <a:ext cx="8568953" cy="83099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400" b="1"/>
              </a:lvl1pPr>
            </a:lstStyle>
            <a:p>
              <a:pPr hangingPunct="0"/>
              <a:r>
                <a:rPr lang="en-US" kern="0" dirty="0">
                  <a:solidFill>
                    <a:srgbClr val="000000"/>
                  </a:solidFill>
                  <a:sym typeface="Times New Roman"/>
                </a:rPr>
                <a:t>Lemma</a:t>
              </a:r>
              <a:r>
                <a:rPr kern="0" dirty="0">
                  <a:solidFill>
                    <a:srgbClr val="000000"/>
                  </a:solidFill>
                  <a:sym typeface="Times New Roman"/>
                </a:rPr>
                <a:t>:  </a:t>
              </a:r>
              <a:r>
                <a:rPr lang="en-US" b="0" kern="0" dirty="0">
                  <a:solidFill>
                    <a:srgbClr val="000000"/>
                  </a:solidFill>
                  <a:sym typeface="Times New Roman"/>
                </a:rPr>
                <a:t>If there </a:t>
              </a:r>
              <a:r>
                <a:rPr b="0" kern="0" dirty="0">
                  <a:solidFill>
                    <a:srgbClr val="000000"/>
                  </a:solidFill>
                  <a:sym typeface="Times New Roman"/>
                </a:rPr>
                <a:t>exists a</a:t>
              </a:r>
              <a:r>
                <a:rPr lang="en-US" b="0" kern="0" dirty="0">
                  <a:solidFill>
                    <a:srgbClr val="000000"/>
                  </a:solidFill>
                  <a:sym typeface="Times New Roman"/>
                </a:rPr>
                <a:t> TBO for degree-L functions</a:t>
              </a:r>
              <a:r>
                <a:rPr b="0" kern="0" dirty="0">
                  <a:solidFill>
                    <a:srgbClr val="000000"/>
                  </a:solidFill>
                  <a:sym typeface="Times New Roman"/>
                </a:rPr>
                <a:t> </a:t>
              </a:r>
              <a:r>
                <a:rPr lang="en-US" b="0" kern="0" dirty="0">
                  <a:solidFill>
                    <a:srgbClr val="FF0000"/>
                  </a:solidFill>
                  <a:sym typeface="Times New Roman"/>
                </a:rPr>
                <a:t>and there exists a locality-L PRG</a:t>
              </a:r>
              <a:r>
                <a:rPr lang="en-US" b="0" kern="0" dirty="0">
                  <a:solidFill>
                    <a:srgbClr val="000000"/>
                  </a:solidFill>
                  <a:sym typeface="Times New Roman"/>
                </a:rPr>
                <a:t>, then TBO for P (and thus, IO) exists.</a:t>
              </a:r>
              <a:r>
                <a:rPr b="0" kern="0" dirty="0">
                  <a:solidFill>
                    <a:srgbClr val="000000"/>
                  </a:solidFill>
                  <a:sym typeface="Times New Roman"/>
                </a:rPr>
                <a:t> </a:t>
              </a:r>
            </a:p>
          </p:txBody>
        </p:sp>
        <p:sp>
          <p:nvSpPr>
            <p:cNvPr id="20" name="Rectangle 60"/>
            <p:cNvSpPr/>
            <p:nvPr/>
          </p:nvSpPr>
          <p:spPr>
            <a:xfrm>
              <a:off x="0" y="-1"/>
              <a:ext cx="8665242" cy="1506270"/>
            </a:xfrm>
            <a:prstGeom prst="rect">
              <a:avLst/>
            </a:prstGeom>
            <a:noFill/>
            <a:ln w="25400" cap="flat">
              <a:solidFill>
                <a:srgbClr val="808080"/>
              </a:solidFill>
              <a:prstDash val="solid"/>
              <a:round/>
            </a:ln>
            <a:effectLst/>
          </p:spPr>
          <p:txBody>
            <a:bodyPr wrap="square" lIns="45719" tIns="45719" rIns="45719" bIns="45719" numCol="1" anchor="ctr">
              <a:noAutofit/>
            </a:bodyPr>
            <a:lstStyle/>
            <a:p>
              <a:pPr algn="ctr" hangingPunct="0">
                <a:defRPr>
                  <a:solidFill>
                    <a:srgbClr val="FFFFFF"/>
                  </a:solidFill>
                </a:defRPr>
              </a:pPr>
              <a:endParaRPr kern="0">
                <a:solidFill>
                  <a:srgbClr val="FFFFFF"/>
                </a:solidFill>
                <a:sym typeface="Times New Roman"/>
              </a:endParaRPr>
            </a:p>
          </p:txBody>
        </p:sp>
      </p:grpSp>
    </p:spTree>
    <p:extLst>
      <p:ext uri="{BB962C8B-B14F-4D97-AF65-F5344CB8AC3E}">
        <p14:creationId xmlns:p14="http://schemas.microsoft.com/office/powerpoint/2010/main" val="71509190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ubtitle 1"/>
          <p:cNvSpPr txBox="1">
            <a:spLocks noGrp="1"/>
          </p:cNvSpPr>
          <p:nvPr>
            <p:ph type="subTitle" sz="quarter" idx="1"/>
          </p:nvPr>
        </p:nvSpPr>
        <p:spPr>
          <a:xfrm>
            <a:off x="251519" y="188640"/>
            <a:ext cx="8712970" cy="714182"/>
          </a:xfrm>
          <a:prstGeom prst="rect">
            <a:avLst/>
          </a:prstGeom>
        </p:spPr>
        <p:txBody>
          <a:bodyPr/>
          <a:lstStyle>
            <a:lvl1pPr defTabSz="896111">
              <a:spcBef>
                <a:spcPts val="900"/>
              </a:spcBef>
              <a:defRPr sz="3920" b="1">
                <a:solidFill>
                  <a:srgbClr val="9437FF"/>
                </a:solidFill>
              </a:defRPr>
            </a:lvl1pPr>
          </a:lstStyle>
          <a:p>
            <a:r>
              <a:rPr lang="en-US" dirty="0">
                <a:solidFill>
                  <a:schemeClr val="tx1"/>
                </a:solidFill>
              </a:rPr>
              <a:t>CONSTRUCTION OUTLINE</a:t>
            </a:r>
            <a:endParaRPr dirty="0">
              <a:solidFill>
                <a:schemeClr val="tx1"/>
              </a:solidFill>
            </a:endParaRPr>
          </a:p>
        </p:txBody>
      </p:sp>
      <p:sp>
        <p:nvSpPr>
          <p:cNvPr id="210" name="FE for NC0"/>
          <p:cNvSpPr txBox="1"/>
          <p:nvPr/>
        </p:nvSpPr>
        <p:spPr>
          <a:xfrm>
            <a:off x="2656910" y="4061572"/>
            <a:ext cx="5283937" cy="514285"/>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p>
            <a:pPr marL="0" marR="0" lvl="0" indent="0" algn="ctr" defTabSz="914400" rtl="0" eaLnBrk="1" fontAlgn="auto" latinLnBrk="0" hangingPunct="0">
              <a:lnSpc>
                <a:spcPct val="100000"/>
              </a:lnSpc>
              <a:spcBef>
                <a:spcPts val="700"/>
              </a:spcBef>
              <a:spcAft>
                <a:spcPts val="0"/>
              </a:spcAft>
              <a:buClrTx/>
              <a:buSzTx/>
              <a:buFontTx/>
              <a:buNone/>
              <a:tabLst/>
              <a:defRPr sz="3000">
                <a:solidFill>
                  <a:srgbClr val="0433FF"/>
                </a:solidFill>
              </a:defRPr>
            </a:pPr>
            <a:r>
              <a:rPr lang="en-US" sz="3000" kern="0" dirty="0">
                <a:solidFill>
                  <a:srgbClr val="0000FF"/>
                </a:solidFill>
                <a:latin typeface="Calibri"/>
                <a:sym typeface="Times New Roman"/>
              </a:rPr>
              <a:t>Token-based Obfuscation</a:t>
            </a:r>
            <a:r>
              <a:rPr kumimoji="0" sz="3000" b="0" i="0" u="none" strike="noStrike" kern="0" cap="none" spc="0" normalizeH="0" baseline="0" noProof="0" dirty="0">
                <a:ln>
                  <a:noFill/>
                </a:ln>
                <a:solidFill>
                  <a:srgbClr val="0000FF"/>
                </a:solidFill>
                <a:effectLst/>
                <a:uLnTx/>
                <a:uFillTx/>
                <a:latin typeface="Calibri"/>
                <a:ea typeface="+mn-ea"/>
                <a:cs typeface="+mn-cs"/>
                <a:sym typeface="Times New Roman"/>
              </a:rPr>
              <a:t> for NC</a:t>
            </a:r>
            <a:r>
              <a:rPr kumimoji="0" sz="3000" b="0" i="0" u="none" strike="noStrike" kern="0" cap="none" spc="0" normalizeH="0" baseline="31999" noProof="0" dirty="0">
                <a:ln>
                  <a:noFill/>
                </a:ln>
                <a:solidFill>
                  <a:srgbClr val="0000FF"/>
                </a:solidFill>
                <a:effectLst/>
                <a:uLnTx/>
                <a:uFillTx/>
                <a:latin typeface="Calibri"/>
                <a:ea typeface="+mn-ea"/>
                <a:cs typeface="+mn-cs"/>
                <a:sym typeface="Times New Roman"/>
              </a:rPr>
              <a:t>0       </a:t>
            </a:r>
          </a:p>
        </p:txBody>
      </p:sp>
      <p:sp>
        <p:nvSpPr>
          <p:cNvPr id="211" name="FE for NC1"/>
          <p:cNvSpPr txBox="1"/>
          <p:nvPr/>
        </p:nvSpPr>
        <p:spPr>
          <a:xfrm>
            <a:off x="2540247" y="2730862"/>
            <a:ext cx="5533548" cy="54407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lnSpcReduction="10000"/>
          </a:bodyPr>
          <a:lstStyle/>
          <a:p>
            <a:pPr marL="0" marR="0" lvl="0" indent="0" algn="ctr" defTabSz="914400" rtl="0" eaLnBrk="1" fontAlgn="auto" latinLnBrk="0" hangingPunct="0">
              <a:lnSpc>
                <a:spcPct val="100000"/>
              </a:lnSpc>
              <a:spcBef>
                <a:spcPts val="700"/>
              </a:spcBef>
              <a:spcAft>
                <a:spcPts val="0"/>
              </a:spcAft>
              <a:buClrTx/>
              <a:buSzTx/>
              <a:buFontTx/>
              <a:buNone/>
              <a:tabLst/>
              <a:defRPr sz="3000">
                <a:solidFill>
                  <a:srgbClr val="0433FF"/>
                </a:solidFill>
              </a:defRPr>
            </a:pPr>
            <a:r>
              <a:rPr lang="en-US" sz="3000" kern="0" dirty="0">
                <a:solidFill>
                  <a:srgbClr val="0000FF"/>
                </a:solidFill>
                <a:latin typeface="Calibri"/>
                <a:sym typeface="Times New Roman"/>
              </a:rPr>
              <a:t>Token-based Obfuscation</a:t>
            </a:r>
            <a:r>
              <a:rPr kumimoji="0" sz="3000" b="0" i="0" u="none" strike="noStrike" kern="0" cap="none" spc="0" normalizeH="0" baseline="0" noProof="0" dirty="0">
                <a:ln>
                  <a:noFill/>
                </a:ln>
                <a:solidFill>
                  <a:srgbClr val="0000FF"/>
                </a:solidFill>
                <a:effectLst/>
                <a:uLnTx/>
                <a:uFillTx/>
                <a:latin typeface="Calibri"/>
                <a:ea typeface="+mn-ea"/>
                <a:cs typeface="+mn-cs"/>
                <a:sym typeface="Times New Roman"/>
              </a:rPr>
              <a:t> for </a:t>
            </a:r>
            <a:r>
              <a:rPr kumimoji="0" lang="en-US" sz="3000" b="0" i="0" u="none" strike="noStrike" kern="0" cap="none" spc="0" normalizeH="0" baseline="0" noProof="0" dirty="0">
                <a:ln>
                  <a:noFill/>
                </a:ln>
                <a:solidFill>
                  <a:srgbClr val="0000FF"/>
                </a:solidFill>
                <a:effectLst/>
                <a:uLnTx/>
                <a:uFillTx/>
                <a:latin typeface="Calibri"/>
                <a:ea typeface="+mn-ea"/>
                <a:cs typeface="+mn-cs"/>
                <a:sym typeface="Times New Roman"/>
              </a:rPr>
              <a:t>P</a:t>
            </a:r>
            <a:r>
              <a:rPr kumimoji="0" sz="3000" b="0" i="0" u="none" strike="noStrike" kern="0" cap="none" spc="0" normalizeH="0" baseline="31999" noProof="0" dirty="0">
                <a:ln>
                  <a:noFill/>
                </a:ln>
                <a:solidFill>
                  <a:srgbClr val="0000FF"/>
                </a:solidFill>
                <a:effectLst/>
                <a:uLnTx/>
                <a:uFillTx/>
                <a:latin typeface="Calibri"/>
                <a:ea typeface="+mn-ea"/>
                <a:cs typeface="+mn-cs"/>
                <a:sym typeface="Times New Roman"/>
              </a:rPr>
              <a:t>                     </a:t>
            </a:r>
          </a:p>
        </p:txBody>
      </p:sp>
      <p:sp>
        <p:nvSpPr>
          <p:cNvPr id="212" name="Group"/>
          <p:cNvSpPr txBox="1"/>
          <p:nvPr/>
        </p:nvSpPr>
        <p:spPr>
          <a:xfrm>
            <a:off x="569201" y="1857124"/>
            <a:ext cx="5300319" cy="87667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a:spcBef>
                <a:spcPts val="700"/>
              </a:spcBef>
            </a:lvl1pPr>
          </a:lstStyle>
          <a:p>
            <a:pPr marL="0" marR="0" lvl="0" indent="0" algn="l" defTabSz="914400" rtl="0" eaLnBrk="1" fontAlgn="auto" latinLnBrk="0" hangingPunct="0">
              <a:lnSpc>
                <a:spcPct val="100000"/>
              </a:lnSpc>
              <a:spcBef>
                <a:spcPts val="70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[B</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itansky-</a:t>
            </a:r>
            <a:r>
              <a:rPr kumimoji="0" sz="1800" b="1" i="0" u="none" strike="noStrike" kern="0" cap="none" spc="0" normalizeH="0" baseline="0" noProof="0" dirty="0">
                <a:ln>
                  <a:noFill/>
                </a:ln>
                <a:solidFill>
                  <a:srgbClr val="FF0000"/>
                </a:solidFill>
                <a:effectLst/>
                <a:uLnTx/>
                <a:uFillTx/>
                <a:latin typeface="Calibri"/>
                <a:ea typeface="+mn-ea"/>
                <a:cs typeface="+mn-cs"/>
                <a:sym typeface="Times New Roman"/>
              </a:rPr>
              <a:t>V</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15, A</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nanth-</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J</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ain’</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15, </a:t>
            </a:r>
            <a:endPar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endParaRPr>
          </a:p>
          <a:p>
            <a:pPr marL="0" marR="0" lvl="0" indent="0" algn="l" defTabSz="914400" rtl="0" eaLnBrk="1" fontAlgn="auto" latinLnBrk="0" hangingPunct="0">
              <a:lnSpc>
                <a:spcPct val="100000"/>
              </a:lnSpc>
              <a:spcBef>
                <a:spcPts val="7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Ananth-Jain-Sahai’16, Lin-Pass-Seth-Telang’16</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a:t>
            </a:r>
          </a:p>
        </p:txBody>
      </p:sp>
      <p:grpSp>
        <p:nvGrpSpPr>
          <p:cNvPr id="215" name="Group"/>
          <p:cNvGrpSpPr/>
          <p:nvPr/>
        </p:nvGrpSpPr>
        <p:grpSpPr>
          <a:xfrm>
            <a:off x="3839309" y="5661248"/>
            <a:ext cx="2935423" cy="676220"/>
            <a:chOff x="1155053" y="-42806"/>
            <a:chExt cx="1880392" cy="676218"/>
          </a:xfrm>
        </p:grpSpPr>
        <p:sp>
          <p:nvSpPr>
            <p:cNvPr id="213" name="Rectangle"/>
            <p:cNvSpPr/>
            <p:nvPr/>
          </p:nvSpPr>
          <p:spPr>
            <a:xfrm>
              <a:off x="1301513" y="-42806"/>
              <a:ext cx="1614456" cy="676218"/>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mn-ea"/>
                <a:cs typeface="+mn-cs"/>
                <a:sym typeface="Times New Roman"/>
              </a:endParaRPr>
            </a:p>
          </p:txBody>
        </p:sp>
        <p:sp>
          <p:nvSpPr>
            <p:cNvPr id="214" name="Constant Degree MMaps"/>
            <p:cNvSpPr txBox="1"/>
            <p:nvPr/>
          </p:nvSpPr>
          <p:spPr>
            <a:xfrm>
              <a:off x="1155053" y="0"/>
              <a:ext cx="1880392" cy="61211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rmAutofit/>
            </a:bodyPr>
            <a:lstStyle/>
            <a:p>
              <a:pPr marL="0" marR="0" lvl="0" indent="0" algn="ctr" defTabSz="914400" rtl="0" eaLnBrk="1" fontAlgn="auto" latinLnBrk="0" hangingPunct="0">
                <a:lnSpc>
                  <a:spcPct val="100000"/>
                </a:lnSpc>
                <a:spcBef>
                  <a:spcPts val="700"/>
                </a:spcBef>
                <a:spcAft>
                  <a:spcPts val="0"/>
                </a:spcAft>
                <a:buClrTx/>
                <a:buSzTx/>
                <a:buFontTx/>
                <a:buNone/>
                <a:tabLst/>
                <a:defRPr sz="3000">
                  <a:solidFill>
                    <a:srgbClr val="0433FF"/>
                  </a:solidFill>
                </a:defRPr>
              </a:pPr>
              <a:r>
                <a:rPr lang="en-US" sz="3000" kern="0" dirty="0">
                  <a:solidFill>
                    <a:srgbClr val="0000FF"/>
                  </a:solidFill>
                  <a:latin typeface="Calibri"/>
                  <a:sym typeface="Times New Roman"/>
                </a:rPr>
                <a:t>3</a:t>
              </a:r>
              <a:r>
                <a:rPr kumimoji="0" lang="en-US" sz="3000" b="0" i="0" u="none" strike="noStrike" kern="0" cap="none" spc="0" normalizeH="0" baseline="0" noProof="0" dirty="0">
                  <a:ln>
                    <a:noFill/>
                  </a:ln>
                  <a:solidFill>
                    <a:srgbClr val="0000FF"/>
                  </a:solidFill>
                  <a:effectLst/>
                  <a:uLnTx/>
                  <a:uFillTx/>
                  <a:latin typeface="Calibri"/>
                  <a:ea typeface="+mn-ea"/>
                  <a:cs typeface="+mn-cs"/>
                  <a:sym typeface="Times New Roman"/>
                </a:rPr>
                <a:t>-Linear </a:t>
              </a:r>
              <a:r>
                <a:rPr kumimoji="0" sz="3000" b="0" i="0" u="none" strike="noStrike" kern="0" cap="none" spc="0" normalizeH="0" baseline="0" noProof="0" dirty="0">
                  <a:ln>
                    <a:noFill/>
                  </a:ln>
                  <a:solidFill>
                    <a:srgbClr val="0000FF"/>
                  </a:solidFill>
                  <a:effectLst/>
                  <a:uLnTx/>
                  <a:uFillTx/>
                  <a:latin typeface="Calibri"/>
                  <a:ea typeface="+mn-ea"/>
                  <a:cs typeface="+mn-cs"/>
                  <a:sym typeface="Times New Roman"/>
                </a:rPr>
                <a:t>Maps</a:t>
              </a:r>
              <a:r>
                <a:rPr kumimoji="0" sz="3000" b="0" i="0" u="none" strike="noStrike" kern="0" cap="none" spc="0" normalizeH="0" baseline="31999" noProof="0" dirty="0">
                  <a:ln>
                    <a:noFill/>
                  </a:ln>
                  <a:solidFill>
                    <a:srgbClr val="0000FF"/>
                  </a:solidFill>
                  <a:effectLst/>
                  <a:uLnTx/>
                  <a:uFillTx/>
                  <a:latin typeface="Calibri"/>
                  <a:ea typeface="+mn-ea"/>
                  <a:cs typeface="+mn-cs"/>
                  <a:sym typeface="Times New Roman"/>
                </a:rPr>
                <a:t>  </a:t>
              </a:r>
            </a:p>
          </p:txBody>
        </p:sp>
      </p:grpSp>
      <p:sp>
        <p:nvSpPr>
          <p:cNvPr id="216" name="Group"/>
          <p:cNvSpPr txBox="1"/>
          <p:nvPr/>
        </p:nvSpPr>
        <p:spPr>
          <a:xfrm>
            <a:off x="569201" y="4744396"/>
            <a:ext cx="7893012" cy="1054949"/>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a:spcBef>
                <a:spcPts val="700"/>
              </a:spcBef>
              <a:defRPr sz="2000"/>
            </a:lvl1pPr>
          </a:lstStyle>
          <a:p>
            <a:pPr marL="0" marR="0" lvl="0" indent="0" algn="l" defTabSz="914400" rtl="0" eaLnBrk="1" fontAlgn="auto" latinLnBrk="0" hangingPunct="0">
              <a:lnSpc>
                <a:spcPct val="100000"/>
              </a:lnSpc>
              <a:spcBef>
                <a:spcPts val="70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[Lin16, L</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in-</a:t>
            </a:r>
            <a:r>
              <a:rPr kumimoji="0" sz="1800" b="1" i="0" u="none" strike="noStrike" kern="0" cap="none" spc="0" normalizeH="0" baseline="0" noProof="0" dirty="0">
                <a:ln>
                  <a:noFill/>
                </a:ln>
                <a:solidFill>
                  <a:srgbClr val="FF0000"/>
                </a:solidFill>
                <a:effectLst/>
                <a:uLnTx/>
                <a:uFillTx/>
                <a:latin typeface="Calibri"/>
                <a:ea typeface="+mn-ea"/>
                <a:cs typeface="+mn-cs"/>
                <a:sym typeface="Times New Roman"/>
              </a:rPr>
              <a:t>V</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16, Lin17, A</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nanth-</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S</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ahai’</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17</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 </a:t>
            </a:r>
          </a:p>
          <a:p>
            <a:pPr marL="0" marR="0" lvl="0" indent="0" algn="l" defTabSz="914400" rtl="0" eaLnBrk="1" fontAlgn="auto" latinLnBrk="0" hangingPunct="0">
              <a:lnSpc>
                <a:spcPct val="100000"/>
              </a:lnSpc>
              <a:spcBef>
                <a:spcPts val="7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Lin-Tessaro’17</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a:t>
            </a:r>
          </a:p>
        </p:txBody>
      </p:sp>
      <p:grpSp>
        <p:nvGrpSpPr>
          <p:cNvPr id="220" name="Group"/>
          <p:cNvGrpSpPr/>
          <p:nvPr/>
        </p:nvGrpSpPr>
        <p:grpSpPr>
          <a:xfrm>
            <a:off x="5801787" y="3337458"/>
            <a:ext cx="2632047" cy="570078"/>
            <a:chOff x="0" y="0"/>
            <a:chExt cx="2632046" cy="570077"/>
          </a:xfrm>
        </p:grpSpPr>
        <p:sp>
          <p:nvSpPr>
            <p:cNvPr id="218" name="Rectangle"/>
            <p:cNvSpPr/>
            <p:nvPr/>
          </p:nvSpPr>
          <p:spPr>
            <a:xfrm>
              <a:off x="0" y="51401"/>
              <a:ext cx="2571811" cy="518677"/>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ea typeface="+mn-ea"/>
                <a:cs typeface="+mn-cs"/>
                <a:sym typeface="Times New Roman"/>
              </a:endParaRPr>
            </a:p>
          </p:txBody>
        </p:sp>
        <p:sp>
          <p:nvSpPr>
            <p:cNvPr id="219" name="+ Local PRG"/>
            <p:cNvSpPr txBox="1"/>
            <p:nvPr/>
          </p:nvSpPr>
          <p:spPr>
            <a:xfrm>
              <a:off x="67733" y="-1"/>
              <a:ext cx="2564314" cy="544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sz="3200" b="1">
                  <a:solidFill>
                    <a:srgbClr val="FF2600"/>
                  </a:solidFill>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3200" b="1" i="0" u="none" strike="noStrike" kern="0" cap="none" spc="0" normalizeH="0" baseline="0" noProof="0">
                  <a:ln>
                    <a:noFill/>
                  </a:ln>
                  <a:solidFill>
                    <a:srgbClr val="FF2600"/>
                  </a:solidFill>
                  <a:effectLst/>
                  <a:uLnTx/>
                  <a:uFillTx/>
                  <a:latin typeface="Calibri"/>
                  <a:ea typeface="+mn-ea"/>
                  <a:cs typeface="+mn-cs"/>
                  <a:sym typeface="Times New Roman"/>
                </a:rPr>
                <a:t>+ Local PRG</a:t>
              </a:r>
            </a:p>
          </p:txBody>
        </p:sp>
      </p:grpSp>
      <p:sp>
        <p:nvSpPr>
          <p:cNvPr id="222" name="IO"/>
          <p:cNvSpPr txBox="1"/>
          <p:nvPr/>
        </p:nvSpPr>
        <p:spPr>
          <a:xfrm>
            <a:off x="4209287" y="911042"/>
            <a:ext cx="2056010" cy="86177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spcBef>
                <a:spcPts val="700"/>
              </a:spcBef>
              <a:defRPr sz="5000">
                <a:solidFill>
                  <a:srgbClr val="0433FF"/>
                </a:solidFill>
              </a:defRPr>
            </a:lvl1pPr>
          </a:lstStyle>
          <a:p>
            <a:pPr marL="0" marR="0" lvl="0" indent="0" algn="ctr" defTabSz="914400" rtl="0" eaLnBrk="1" fontAlgn="auto" latinLnBrk="0" hangingPunct="0">
              <a:lnSpc>
                <a:spcPct val="100000"/>
              </a:lnSpc>
              <a:spcBef>
                <a:spcPts val="700"/>
              </a:spcBef>
              <a:spcAft>
                <a:spcPts val="0"/>
              </a:spcAft>
              <a:buClrTx/>
              <a:buSzTx/>
              <a:buFontTx/>
              <a:buNone/>
              <a:tabLst/>
              <a:defRPr/>
            </a:pPr>
            <a:r>
              <a:rPr kumimoji="0" sz="5000" b="0" i="0" u="none" strike="noStrike" kern="0" cap="none" spc="0" normalizeH="0" baseline="0" noProof="0" dirty="0">
                <a:ln>
                  <a:noFill/>
                </a:ln>
                <a:solidFill>
                  <a:srgbClr val="0000FF"/>
                </a:solidFill>
                <a:effectLst/>
                <a:uLnTx/>
                <a:uFillTx/>
                <a:latin typeface="Calibri"/>
                <a:ea typeface="+mn-ea"/>
                <a:cs typeface="+mn-cs"/>
                <a:sym typeface="Times New Roman"/>
              </a:rPr>
              <a:t>IO</a:t>
            </a:r>
            <a:r>
              <a:rPr kumimoji="0" lang="en-US" sz="5000" b="0" i="0" u="none" strike="noStrike" kern="0" cap="none" spc="0" normalizeH="0" baseline="0" noProof="0" dirty="0">
                <a:ln>
                  <a:noFill/>
                </a:ln>
                <a:solidFill>
                  <a:srgbClr val="0000FF"/>
                </a:solidFill>
                <a:effectLst/>
                <a:uLnTx/>
                <a:uFillTx/>
                <a:latin typeface="Calibri"/>
                <a:ea typeface="+mn-ea"/>
                <a:cs typeface="+mn-cs"/>
                <a:sym typeface="Times New Roman"/>
              </a:rPr>
              <a:t> for P</a:t>
            </a:r>
            <a:endParaRPr kumimoji="0" sz="5000" b="0" i="0" u="none" strike="noStrike" kern="0" cap="none" spc="0" normalizeH="0" baseline="0" noProof="0" dirty="0">
              <a:ln>
                <a:noFill/>
              </a:ln>
              <a:solidFill>
                <a:srgbClr val="0000FF"/>
              </a:solidFill>
              <a:effectLst/>
              <a:uLnTx/>
              <a:uFillTx/>
              <a:latin typeface="Calibri"/>
              <a:ea typeface="+mn-ea"/>
              <a:cs typeface="+mn-cs"/>
              <a:sym typeface="Times New Roman"/>
            </a:endParaRPr>
          </a:p>
        </p:txBody>
      </p:sp>
      <p:pic>
        <p:nvPicPr>
          <p:cNvPr id="223" name="Image" descr="Image"/>
          <p:cNvPicPr>
            <a:picLocks noChangeAspect="1"/>
          </p:cNvPicPr>
          <p:nvPr/>
        </p:nvPicPr>
        <p:blipFill>
          <a:blip r:embed="rId3"/>
          <a:stretch>
            <a:fillRect/>
          </a:stretch>
        </p:blipFill>
        <p:spPr>
          <a:xfrm>
            <a:off x="4957891" y="1749720"/>
            <a:ext cx="558801" cy="901701"/>
          </a:xfrm>
          <a:prstGeom prst="rect">
            <a:avLst/>
          </a:prstGeom>
          <a:ln w="12700">
            <a:miter lim="400000"/>
          </a:ln>
        </p:spPr>
      </p:pic>
      <p:pic>
        <p:nvPicPr>
          <p:cNvPr id="224" name="Image" descr="Image"/>
          <p:cNvPicPr>
            <a:picLocks noChangeAspect="1"/>
          </p:cNvPicPr>
          <p:nvPr/>
        </p:nvPicPr>
        <p:blipFill>
          <a:blip r:embed="rId3"/>
          <a:stretch>
            <a:fillRect/>
          </a:stretch>
        </p:blipFill>
        <p:spPr>
          <a:xfrm>
            <a:off x="4957891" y="4677798"/>
            <a:ext cx="558801" cy="901701"/>
          </a:xfrm>
          <a:prstGeom prst="rect">
            <a:avLst/>
          </a:prstGeom>
          <a:ln w="12700">
            <a:miter lim="400000"/>
          </a:ln>
        </p:spPr>
      </p:pic>
      <p:pic>
        <p:nvPicPr>
          <p:cNvPr id="225" name="Image" descr="Image"/>
          <p:cNvPicPr>
            <a:picLocks noChangeAspect="1"/>
          </p:cNvPicPr>
          <p:nvPr/>
        </p:nvPicPr>
        <p:blipFill>
          <a:blip r:embed="rId3"/>
          <a:stretch>
            <a:fillRect/>
          </a:stretch>
        </p:blipFill>
        <p:spPr>
          <a:xfrm>
            <a:off x="4957891" y="3213759"/>
            <a:ext cx="558801" cy="901701"/>
          </a:xfrm>
          <a:prstGeom prst="rect">
            <a:avLst/>
          </a:prstGeom>
          <a:ln w="12700">
            <a:miter lim="400000"/>
          </a:ln>
        </p:spPr>
      </p:pic>
      <p:sp>
        <p:nvSpPr>
          <p:cNvPr id="21" name="Group">
            <a:extLst>
              <a:ext uri="{FF2B5EF4-FFF2-40B4-BE49-F238E27FC236}">
                <a16:creationId xmlns:a16="http://schemas.microsoft.com/office/drawing/2014/main" id="{F258B624-E491-0447-8ACF-64304843C5B9}"/>
              </a:ext>
            </a:extLst>
          </p:cNvPr>
          <p:cNvSpPr txBox="1"/>
          <p:nvPr/>
        </p:nvSpPr>
        <p:spPr>
          <a:xfrm>
            <a:off x="539552" y="3356992"/>
            <a:ext cx="7893012" cy="1054949"/>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a:spcBef>
                <a:spcPts val="700"/>
              </a:spcBef>
              <a:defRPr sz="2000"/>
            </a:lvl1pPr>
          </a:lstStyle>
          <a:p>
            <a:pPr marL="0" marR="0" lvl="0" indent="0" algn="l" defTabSz="914400" rtl="0" eaLnBrk="1" fontAlgn="auto" latinLnBrk="0" hangingPunct="0">
              <a:lnSpc>
                <a:spcPct val="100000"/>
              </a:lnSpc>
              <a:spcBef>
                <a:spcPts val="70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[Lin16, L</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in-</a:t>
            </a:r>
            <a:r>
              <a:rPr kumimoji="0" sz="1800" b="1" i="0" u="none" strike="noStrike" kern="0" cap="none" spc="0" normalizeH="0" baseline="0" noProof="0" dirty="0">
                <a:ln>
                  <a:noFill/>
                </a:ln>
                <a:solidFill>
                  <a:srgbClr val="FF0000"/>
                </a:solidFill>
                <a:effectLst/>
                <a:uLnTx/>
                <a:uFillTx/>
                <a:latin typeface="Calibri"/>
                <a:ea typeface="+mn-ea"/>
                <a:cs typeface="+mn-cs"/>
                <a:sym typeface="Times New Roman"/>
              </a:rPr>
              <a:t>V</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16, Lin17, A</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nanth-</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S</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ahai’</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17</a:t>
            </a: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 </a:t>
            </a:r>
          </a:p>
          <a:p>
            <a:pPr marL="0" marR="0" lvl="0" indent="0" algn="l" defTabSz="914400" rtl="0" eaLnBrk="1" fontAlgn="auto" latinLnBrk="0" hangingPunct="0">
              <a:lnSpc>
                <a:spcPct val="100000"/>
              </a:lnSpc>
              <a:spcBef>
                <a:spcPts val="7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a:ea typeface="+mn-ea"/>
                <a:cs typeface="+mn-cs"/>
                <a:sym typeface="Times New Roman"/>
              </a:rPr>
              <a:t>Lin-Tessaro’17</a:t>
            </a:r>
            <a:r>
              <a:rPr kumimoji="0" sz="1800" b="0" i="0" u="none" strike="noStrike" kern="0" cap="none" spc="0" normalizeH="0" baseline="0" noProof="0" dirty="0">
                <a:ln>
                  <a:noFill/>
                </a:ln>
                <a:solidFill>
                  <a:srgbClr val="000000"/>
                </a:solidFill>
                <a:effectLst/>
                <a:uLnTx/>
                <a:uFillTx/>
                <a:latin typeface="Calibri"/>
                <a:ea typeface="+mn-ea"/>
                <a:cs typeface="+mn-cs"/>
                <a:sym typeface="Times New Roman"/>
              </a:rPr>
              <a:t>]</a:t>
            </a:r>
          </a:p>
        </p:txBody>
      </p:sp>
      <p:sp>
        <p:nvSpPr>
          <p:cNvPr id="19" name="Rectangle 18">
            <a:extLst>
              <a:ext uri="{FF2B5EF4-FFF2-40B4-BE49-F238E27FC236}">
                <a16:creationId xmlns:a16="http://schemas.microsoft.com/office/drawing/2014/main" id="{8C1BCE44-A868-A146-894B-E2EF907C47D4}"/>
              </a:ext>
            </a:extLst>
          </p:cNvPr>
          <p:cNvSpPr/>
          <p:nvPr/>
        </p:nvSpPr>
        <p:spPr>
          <a:xfrm>
            <a:off x="-324544" y="1084624"/>
            <a:ext cx="10264282" cy="2955650"/>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2281087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684584" y="144016"/>
            <a:ext cx="10153128" cy="1268760"/>
          </a:xfrm>
        </p:spPr>
        <p:txBody>
          <a:bodyPr>
            <a:normAutofit fontScale="92500" lnSpcReduction="10000"/>
          </a:bodyPr>
          <a:lstStyle/>
          <a:p>
            <a:r>
              <a:rPr lang="en-US" sz="4400" b="1" dirty="0">
                <a:solidFill>
                  <a:schemeClr val="tx1"/>
                </a:solidFill>
                <a:latin typeface="Calibri" panose="020F0502020204030204" pitchFamily="34" charset="0"/>
                <a:ea typeface="Cambria Math" pitchFamily="18" charset="0"/>
                <a:cs typeface="Arial Unicode MS" pitchFamily="34" charset="-128"/>
              </a:rPr>
              <a:t>Token-Based Obfuscation for NC0:</a:t>
            </a:r>
            <a:br>
              <a:rPr lang="en-US" sz="4400" b="1" dirty="0">
                <a:solidFill>
                  <a:schemeClr val="tx1"/>
                </a:solidFill>
                <a:latin typeface="Calibri" panose="020F0502020204030204" pitchFamily="34" charset="0"/>
                <a:ea typeface="Cambria Math" pitchFamily="18" charset="0"/>
                <a:cs typeface="Arial Unicode MS" pitchFamily="34" charset="-128"/>
              </a:rPr>
            </a:br>
            <a:r>
              <a:rPr lang="en-US" sz="4400" b="1" dirty="0">
                <a:solidFill>
                  <a:schemeClr val="tx1"/>
                </a:solidFill>
                <a:latin typeface="Calibri" panose="020F0502020204030204" pitchFamily="34" charset="0"/>
                <a:ea typeface="Cambria Math" pitchFamily="18" charset="0"/>
                <a:cs typeface="Arial Unicode MS" pitchFamily="34" charset="-128"/>
              </a:rPr>
              <a:t>A Caricature</a:t>
            </a:r>
            <a:endParaRPr lang="en-US" sz="4400" i="1" dirty="0">
              <a:solidFill>
                <a:schemeClr val="tx1"/>
              </a:solidFill>
              <a:latin typeface="Calibri" panose="020F0502020204030204" pitchFamily="34" charset="0"/>
              <a:ea typeface="Cambria Math" pitchFamily="18" charset="0"/>
              <a:cs typeface="Arial Unicode MS" pitchFamily="34" charset="-128"/>
            </a:endParaRPr>
          </a:p>
        </p:txBody>
      </p:sp>
      <p:grpSp>
        <p:nvGrpSpPr>
          <p:cNvPr id="9" name="Group 8"/>
          <p:cNvGrpSpPr/>
          <p:nvPr/>
        </p:nvGrpSpPr>
        <p:grpSpPr>
          <a:xfrm>
            <a:off x="251520" y="1484784"/>
            <a:ext cx="8665243" cy="1296144"/>
            <a:chOff x="0" y="0"/>
            <a:chExt cx="8665242" cy="1296143"/>
          </a:xfrm>
        </p:grpSpPr>
        <p:sp>
          <p:nvSpPr>
            <p:cNvPr id="14" name="Rectangle 23"/>
            <p:cNvSpPr txBox="1"/>
            <p:nvPr/>
          </p:nvSpPr>
          <p:spPr>
            <a:xfrm>
              <a:off x="78506" y="280482"/>
              <a:ext cx="8568953" cy="83099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400" b="1"/>
              </a:lvl1pPr>
            </a:lstStyle>
            <a:p>
              <a:pPr hangingPunct="0"/>
              <a:r>
                <a:rPr lang="en-US" kern="0" dirty="0">
                  <a:solidFill>
                    <a:srgbClr val="000000"/>
                  </a:solidFill>
                  <a:sym typeface="Times New Roman"/>
                </a:rPr>
                <a:t>Lemma</a:t>
              </a:r>
              <a:r>
                <a:rPr kern="0" dirty="0">
                  <a:solidFill>
                    <a:srgbClr val="000000"/>
                  </a:solidFill>
                  <a:sym typeface="Times New Roman"/>
                </a:rPr>
                <a:t>:  </a:t>
              </a:r>
              <a:r>
                <a:rPr lang="en-US" b="0" kern="0" dirty="0">
                  <a:solidFill>
                    <a:srgbClr val="000000"/>
                  </a:solidFill>
                  <a:sym typeface="Times New Roman"/>
                </a:rPr>
                <a:t>For any constant L, t</a:t>
              </a:r>
              <a:r>
                <a:rPr b="0" kern="0" dirty="0">
                  <a:solidFill>
                    <a:srgbClr val="000000"/>
                  </a:solidFill>
                  <a:sym typeface="Times New Roman"/>
                </a:rPr>
                <a:t>here exists a</a:t>
              </a:r>
              <a:r>
                <a:rPr lang="en-US" b="0" kern="0" dirty="0">
                  <a:solidFill>
                    <a:srgbClr val="000000"/>
                  </a:solidFill>
                  <a:sym typeface="Times New Roman"/>
                </a:rPr>
                <a:t> TBO for degree-L functions</a:t>
              </a:r>
              <a:r>
                <a:rPr b="0" kern="0" dirty="0">
                  <a:solidFill>
                    <a:srgbClr val="000000"/>
                  </a:solidFill>
                  <a:sym typeface="Times New Roman"/>
                </a:rPr>
                <a:t> </a:t>
              </a:r>
              <a:r>
                <a:rPr lang="en-US" b="0" kern="0" dirty="0">
                  <a:solidFill>
                    <a:srgbClr val="000000"/>
                  </a:solidFill>
                  <a:sym typeface="Times New Roman"/>
                </a:rPr>
                <a:t>(in particular, NC0) </a:t>
              </a:r>
              <a:r>
                <a:rPr b="0" kern="0" dirty="0">
                  <a:solidFill>
                    <a:srgbClr val="000000"/>
                  </a:solidFill>
                  <a:sym typeface="Times New Roman"/>
                </a:rPr>
                <a:t>assuming</a:t>
              </a:r>
              <a:r>
                <a:rPr lang="en-US" b="0" kern="0" dirty="0">
                  <a:solidFill>
                    <a:srgbClr val="000000"/>
                  </a:solidFill>
                  <a:sym typeface="Times New Roman"/>
                </a:rPr>
                <a:t> </a:t>
              </a:r>
              <a:r>
                <a:rPr lang="en-US" kern="0" dirty="0">
                  <a:solidFill>
                    <a:srgbClr val="0433FF"/>
                  </a:solidFill>
                  <a:sym typeface="Times New Roman"/>
                </a:rPr>
                <a:t>L-linear maps exist.</a:t>
              </a:r>
              <a:endParaRPr b="0" kern="0" dirty="0">
                <a:solidFill>
                  <a:srgbClr val="000000"/>
                </a:solidFill>
                <a:sym typeface="Times New Roman"/>
              </a:endParaRPr>
            </a:p>
          </p:txBody>
        </p:sp>
        <p:sp>
          <p:nvSpPr>
            <p:cNvPr id="15" name="Rectangle 60"/>
            <p:cNvSpPr/>
            <p:nvPr/>
          </p:nvSpPr>
          <p:spPr>
            <a:xfrm>
              <a:off x="0" y="0"/>
              <a:ext cx="8665242" cy="1296143"/>
            </a:xfrm>
            <a:prstGeom prst="rect">
              <a:avLst/>
            </a:prstGeom>
            <a:noFill/>
            <a:ln w="25400" cap="flat">
              <a:solidFill>
                <a:srgbClr val="808080"/>
              </a:solidFill>
              <a:prstDash val="solid"/>
              <a:round/>
            </a:ln>
            <a:effectLst/>
          </p:spPr>
          <p:txBody>
            <a:bodyPr wrap="square" lIns="45719" tIns="45719" rIns="45719" bIns="45719" numCol="1" anchor="ctr">
              <a:noAutofit/>
            </a:bodyPr>
            <a:lstStyle/>
            <a:p>
              <a:pPr algn="ctr" hangingPunct="0">
                <a:defRPr>
                  <a:solidFill>
                    <a:srgbClr val="FFFFFF"/>
                  </a:solidFill>
                </a:defRPr>
              </a:pPr>
              <a:endParaRPr kern="0">
                <a:solidFill>
                  <a:srgbClr val="FFFFFF"/>
                </a:solidFill>
                <a:sym typeface="Times New Roman"/>
              </a:endParaRPr>
            </a:p>
          </p:txBody>
        </p:sp>
      </p:grpSp>
      <p:sp>
        <p:nvSpPr>
          <p:cNvPr id="16" name="Rectangle 23"/>
          <p:cNvSpPr txBox="1"/>
          <p:nvPr/>
        </p:nvSpPr>
        <p:spPr>
          <a:xfrm>
            <a:off x="323526" y="3140968"/>
            <a:ext cx="8568954" cy="461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400" b="1"/>
            </a:lvl1pPr>
          </a:lstStyle>
          <a:p>
            <a:pPr hangingPunct="0"/>
            <a:r>
              <a:rPr lang="en-US" kern="0" dirty="0">
                <a:solidFill>
                  <a:srgbClr val="000000"/>
                </a:solidFill>
                <a:sym typeface="Times New Roman"/>
              </a:rPr>
              <a:t>Sketch:</a:t>
            </a:r>
            <a:endParaRPr b="0" kern="0" dirty="0">
              <a:solidFill>
                <a:srgbClr val="000000"/>
              </a:solidFill>
              <a:sym typeface="Times New Roman"/>
            </a:endParaRPr>
          </a:p>
        </p:txBody>
      </p:sp>
      <mc:AlternateContent xmlns:mc="http://schemas.openxmlformats.org/markup-compatibility/2006" xmlns:a14="http://schemas.microsoft.com/office/drawing/2010/main">
        <mc:Choice Requires="a14">
          <p:sp>
            <p:nvSpPr>
              <p:cNvPr id="2" name="Rectangle 1"/>
              <p:cNvSpPr/>
              <p:nvPr/>
            </p:nvSpPr>
            <p:spPr>
              <a:xfrm>
                <a:off x="365230" y="3717030"/>
                <a:ext cx="8311225" cy="461665"/>
              </a:xfrm>
              <a:prstGeom prst="rect">
                <a:avLst/>
              </a:prstGeom>
            </p:spPr>
            <p:txBody>
              <a:bodyPr wrap="square">
                <a:spAutoFit/>
              </a:bodyPr>
              <a:lstStyle/>
              <a:p>
                <a:pPr marL="342900" lvl="0" indent="-342900" hangingPunct="0">
                  <a:buBlip>
                    <a:blip r:embed="rId3"/>
                  </a:buBlip>
                </a:pPr>
                <a:r>
                  <a:rPr lang="en-US" sz="2400" kern="0" dirty="0">
                    <a:solidFill>
                      <a:srgbClr val="000000"/>
                    </a:solidFill>
                    <a:sym typeface="Times New Roman"/>
                  </a:rPr>
                  <a:t>Obfuscation of x = (</a:t>
                </a:r>
                <a14:m>
                  <m:oMath xmlns:m="http://schemas.openxmlformats.org/officeDocument/2006/math">
                    <m:sSub>
                      <m:sSubPr>
                        <m:ctrlPr>
                          <a:rPr lang="en-US" sz="2400" i="1" kern="0" smtClean="0">
                            <a:solidFill>
                              <a:srgbClr val="000000"/>
                            </a:solidFill>
                            <a:latin typeface="Cambria Math" panose="02040503050406030204" pitchFamily="18" charset="0"/>
                            <a:sym typeface="Times New Roman"/>
                          </a:rPr>
                        </m:ctrlPr>
                      </m:sSubPr>
                      <m:e>
                        <m:r>
                          <a:rPr lang="en-US" sz="2400" b="0" i="1" kern="0" smtClean="0">
                            <a:solidFill>
                              <a:srgbClr val="000000"/>
                            </a:solidFill>
                            <a:latin typeface="Cambria Math" charset="0"/>
                            <a:sym typeface="Times New Roman"/>
                          </a:rPr>
                          <m:t>𝑥</m:t>
                        </m:r>
                      </m:e>
                      <m:sub>
                        <m:r>
                          <a:rPr lang="en-US" sz="2400" b="0" i="1" kern="0" smtClean="0">
                            <a:solidFill>
                              <a:srgbClr val="000000"/>
                            </a:solidFill>
                            <a:latin typeface="Cambria Math" charset="0"/>
                            <a:sym typeface="Times New Roman"/>
                          </a:rPr>
                          <m:t>1</m:t>
                        </m:r>
                      </m:sub>
                    </m:sSub>
                    <m:r>
                      <a:rPr lang="en-US" sz="2400" b="0" i="1" kern="0" smtClean="0">
                        <a:solidFill>
                          <a:srgbClr val="000000"/>
                        </a:solidFill>
                        <a:latin typeface="Cambria Math" charset="0"/>
                        <a:sym typeface="Times New Roman"/>
                      </a:rPr>
                      <m:t>,…,</m:t>
                    </m:r>
                    <m:sSub>
                      <m:sSubPr>
                        <m:ctrlPr>
                          <a:rPr lang="en-US" sz="2400" i="1" kern="0">
                            <a:solidFill>
                              <a:srgbClr val="000000"/>
                            </a:solidFill>
                            <a:latin typeface="Cambria Math" panose="02040503050406030204" pitchFamily="18" charset="0"/>
                            <a:sym typeface="Times New Roman"/>
                          </a:rPr>
                        </m:ctrlPr>
                      </m:sSubPr>
                      <m:e>
                        <m:r>
                          <a:rPr lang="en-US" sz="2400" i="1" kern="0">
                            <a:solidFill>
                              <a:srgbClr val="000000"/>
                            </a:solidFill>
                            <a:latin typeface="Cambria Math" charset="0"/>
                            <a:sym typeface="Times New Roman"/>
                          </a:rPr>
                          <m:t>𝑥</m:t>
                        </m:r>
                      </m:e>
                      <m:sub>
                        <m:r>
                          <a:rPr lang="en-US" sz="2400" b="0" i="1" kern="0" smtClean="0">
                            <a:solidFill>
                              <a:srgbClr val="000000"/>
                            </a:solidFill>
                            <a:latin typeface="Cambria Math" charset="0"/>
                            <a:sym typeface="Times New Roman"/>
                          </a:rPr>
                          <m:t>𝑛</m:t>
                        </m:r>
                      </m:sub>
                    </m:sSub>
                  </m:oMath>
                </a14:m>
                <a:r>
                  <a:rPr lang="en-US" sz="2400" kern="0" dirty="0">
                    <a:solidFill>
                      <a:srgbClr val="000000"/>
                    </a:solidFill>
                    <a:sym typeface="Times New Roman"/>
                  </a:rPr>
                  <a:t>) is </a:t>
                </a:r>
                <a14:m>
                  <m:oMath xmlns:m="http://schemas.openxmlformats.org/officeDocument/2006/math">
                    <m:r>
                      <a:rPr lang="en-US" sz="2400" b="0" i="0" kern="0" smtClean="0">
                        <a:solidFill>
                          <a:srgbClr val="000000"/>
                        </a:solidFill>
                        <a:latin typeface="Cambria Math" charset="0"/>
                        <a:sym typeface="Times New Roman"/>
                      </a:rPr>
                      <m:t>(</m:t>
                    </m:r>
                    <m:sSup>
                      <m:sSupPr>
                        <m:ctrlPr>
                          <a:rPr lang="mr-IN" sz="2400" b="0" i="1" kern="0" smtClean="0">
                            <a:solidFill>
                              <a:srgbClr val="000000"/>
                            </a:solidFill>
                            <a:latin typeface="Cambria Math" panose="02040503050406030204" pitchFamily="18" charset="0"/>
                            <a:sym typeface="Times New Roman"/>
                          </a:rPr>
                        </m:ctrlPr>
                      </m:sSupPr>
                      <m:e>
                        <m:r>
                          <a:rPr lang="en-US" sz="2400" b="0" i="1" kern="0" smtClean="0">
                            <a:solidFill>
                              <a:srgbClr val="000000"/>
                            </a:solidFill>
                            <a:latin typeface="Cambria Math" charset="0"/>
                            <a:sym typeface="Times New Roman"/>
                          </a:rPr>
                          <m:t>𝑔</m:t>
                        </m:r>
                      </m:e>
                      <m:sup>
                        <m:sSub>
                          <m:sSubPr>
                            <m:ctrlPr>
                              <a:rPr lang="en-US" sz="2400" b="0" i="1" kern="0" smtClean="0">
                                <a:solidFill>
                                  <a:srgbClr val="000000"/>
                                </a:solidFill>
                                <a:latin typeface="Cambria Math" panose="02040503050406030204" pitchFamily="18" charset="0"/>
                                <a:sym typeface="Times New Roman"/>
                              </a:rPr>
                            </m:ctrlPr>
                          </m:sSubPr>
                          <m:e>
                            <m:r>
                              <a:rPr lang="en-US" sz="2400" b="0" i="1" kern="0" smtClean="0">
                                <a:solidFill>
                                  <a:srgbClr val="000000"/>
                                </a:solidFill>
                                <a:latin typeface="Cambria Math" charset="0"/>
                                <a:sym typeface="Times New Roman"/>
                              </a:rPr>
                              <m:t>𝑥</m:t>
                            </m:r>
                          </m:e>
                          <m:sub>
                            <m:r>
                              <a:rPr lang="en-US" sz="2400" b="0" i="1" kern="0" smtClean="0">
                                <a:solidFill>
                                  <a:srgbClr val="000000"/>
                                </a:solidFill>
                                <a:latin typeface="Cambria Math" charset="0"/>
                                <a:sym typeface="Times New Roman"/>
                              </a:rPr>
                              <m:t>1</m:t>
                            </m:r>
                          </m:sub>
                        </m:sSub>
                      </m:sup>
                    </m:sSup>
                  </m:oMath>
                </a14:m>
                <a:r>
                  <a:rPr lang="en-US" sz="2400" kern="0" dirty="0">
                    <a:solidFill>
                      <a:srgbClr val="000000"/>
                    </a:solidFill>
                    <a:sym typeface="Times New Roman"/>
                  </a:rPr>
                  <a:t>,</a:t>
                </a:r>
                <a:r>
                  <a:rPr lang="mr-IN" sz="2400" kern="0" dirty="0">
                    <a:solidFill>
                      <a:srgbClr val="000000"/>
                    </a:solidFill>
                    <a:sym typeface="Times New Roman"/>
                  </a:rPr>
                  <a:t>…</a:t>
                </a:r>
                <a:r>
                  <a:rPr lang="en-US" sz="2400" kern="0" dirty="0">
                    <a:solidFill>
                      <a:srgbClr val="000000"/>
                    </a:solidFill>
                    <a:sym typeface="Times New Roman"/>
                  </a:rPr>
                  <a:t>,</a:t>
                </a:r>
                <a:r>
                  <a:rPr lang="mr-IN" sz="2400" kern="0" dirty="0">
                    <a:solidFill>
                      <a:srgbClr val="000000"/>
                    </a:solidFill>
                    <a:sym typeface="Times New Roman"/>
                  </a:rPr>
                  <a:t> </a:t>
                </a:r>
                <a14:m>
                  <m:oMath xmlns:m="http://schemas.openxmlformats.org/officeDocument/2006/math">
                    <m:sSup>
                      <m:sSupPr>
                        <m:ctrlPr>
                          <a:rPr lang="mr-IN" sz="2400" i="1" kern="0">
                            <a:solidFill>
                              <a:srgbClr val="000000"/>
                            </a:solidFill>
                            <a:latin typeface="Cambria Math" panose="02040503050406030204" pitchFamily="18" charset="0"/>
                            <a:sym typeface="Times New Roman"/>
                          </a:rPr>
                        </m:ctrlPr>
                      </m:sSupPr>
                      <m:e>
                        <m:r>
                          <a:rPr lang="en-US" sz="2400" i="1" kern="0">
                            <a:solidFill>
                              <a:srgbClr val="000000"/>
                            </a:solidFill>
                            <a:latin typeface="Cambria Math" charset="0"/>
                            <a:sym typeface="Times New Roman"/>
                          </a:rPr>
                          <m:t>𝑔</m:t>
                        </m:r>
                      </m:e>
                      <m:sup>
                        <m:sSub>
                          <m:sSubPr>
                            <m:ctrlPr>
                              <a:rPr lang="en-US" sz="2400" i="1" kern="0">
                                <a:solidFill>
                                  <a:srgbClr val="000000"/>
                                </a:solidFill>
                                <a:latin typeface="Cambria Math" panose="02040503050406030204" pitchFamily="18" charset="0"/>
                                <a:sym typeface="Times New Roman"/>
                              </a:rPr>
                            </m:ctrlPr>
                          </m:sSubPr>
                          <m:e>
                            <m:r>
                              <a:rPr lang="en-US" sz="2400" i="1" kern="0">
                                <a:solidFill>
                                  <a:srgbClr val="000000"/>
                                </a:solidFill>
                                <a:latin typeface="Cambria Math" charset="0"/>
                                <a:sym typeface="Times New Roman"/>
                              </a:rPr>
                              <m:t>𝑥</m:t>
                            </m:r>
                          </m:e>
                          <m:sub>
                            <m:r>
                              <a:rPr lang="en-US" sz="2400" b="0" i="1" kern="0" smtClean="0">
                                <a:solidFill>
                                  <a:srgbClr val="000000"/>
                                </a:solidFill>
                                <a:latin typeface="Cambria Math" charset="0"/>
                                <a:sym typeface="Times New Roman"/>
                              </a:rPr>
                              <m:t>𝑛</m:t>
                            </m:r>
                          </m:sub>
                        </m:sSub>
                      </m:sup>
                    </m:sSup>
                  </m:oMath>
                </a14:m>
                <a:r>
                  <a:rPr lang="en-US" sz="2400" kern="0" dirty="0">
                    <a:solidFill>
                      <a:srgbClr val="000000"/>
                    </a:solidFill>
                    <a:sym typeface="Times New Roman"/>
                  </a:rPr>
                  <a:t>)  </a:t>
                </a:r>
              </a:p>
            </p:txBody>
          </p:sp>
        </mc:Choice>
        <mc:Fallback xmlns="">
          <p:sp>
            <p:nvSpPr>
              <p:cNvPr id="2" name="Rectangle 1"/>
              <p:cNvSpPr>
                <a:spLocks noRot="1" noChangeAspect="1" noMove="1" noResize="1" noEditPoints="1" noAdjustHandles="1" noChangeArrowheads="1" noChangeShapeType="1" noTextEdit="1"/>
              </p:cNvSpPr>
              <p:nvPr/>
            </p:nvSpPr>
            <p:spPr>
              <a:xfrm>
                <a:off x="365230" y="3717030"/>
                <a:ext cx="8311225" cy="461665"/>
              </a:xfrm>
              <a:prstGeom prst="rect">
                <a:avLst/>
              </a:prstGeom>
              <a:blipFill>
                <a:blip r:embed="rId4"/>
                <a:stretch>
                  <a:fillRect t="-10811" b="-29730"/>
                </a:stretch>
              </a:blipFill>
            </p:spPr>
            <p:txBody>
              <a:bodyPr/>
              <a:lstStyle/>
              <a:p>
                <a:r>
                  <a:rPr lang="en-US">
                    <a:noFill/>
                  </a:rPr>
                  <a:t> </a:t>
                </a:r>
              </a:p>
            </p:txBody>
          </p:sp>
        </mc:Fallback>
      </mc:AlternateContent>
      <p:sp>
        <p:nvSpPr>
          <p:cNvPr id="17" name="Rectangle 16"/>
          <p:cNvSpPr/>
          <p:nvPr/>
        </p:nvSpPr>
        <p:spPr>
          <a:xfrm>
            <a:off x="365231" y="4365104"/>
            <a:ext cx="8311225" cy="830997"/>
          </a:xfrm>
          <a:prstGeom prst="rect">
            <a:avLst/>
          </a:prstGeom>
        </p:spPr>
        <p:txBody>
          <a:bodyPr wrap="square">
            <a:spAutoFit/>
          </a:bodyPr>
          <a:lstStyle/>
          <a:p>
            <a:pPr marL="342900" lvl="0" indent="-342900" hangingPunct="0">
              <a:buBlip>
                <a:blip r:embed="rId3"/>
              </a:buBlip>
            </a:pPr>
            <a:r>
              <a:rPr lang="en-US" sz="2400" kern="0" dirty="0">
                <a:solidFill>
                  <a:srgbClr val="000000"/>
                </a:solidFill>
                <a:sym typeface="Times New Roman"/>
              </a:rPr>
              <a:t>Given secret key, want to compute degree-L functions “in the exponent”. </a:t>
            </a:r>
          </a:p>
        </p:txBody>
      </p:sp>
      <p:sp>
        <p:nvSpPr>
          <p:cNvPr id="18" name="Rectangle 17"/>
          <p:cNvSpPr/>
          <p:nvPr/>
        </p:nvSpPr>
        <p:spPr>
          <a:xfrm>
            <a:off x="395536" y="5301208"/>
            <a:ext cx="8311225" cy="461665"/>
          </a:xfrm>
          <a:prstGeom prst="rect">
            <a:avLst/>
          </a:prstGeom>
        </p:spPr>
        <p:txBody>
          <a:bodyPr wrap="square">
            <a:spAutoFit/>
          </a:bodyPr>
          <a:lstStyle/>
          <a:p>
            <a:pPr marL="342900" lvl="0" indent="-342900" hangingPunct="0">
              <a:buBlip>
                <a:blip r:embed="rId3"/>
              </a:buBlip>
            </a:pPr>
            <a:r>
              <a:rPr lang="en-US" sz="2400" kern="0" dirty="0">
                <a:solidFill>
                  <a:srgbClr val="000000"/>
                </a:solidFill>
                <a:sym typeface="Times New Roman"/>
              </a:rPr>
              <a:t>Prior works show that O(L)-linear maps are </a:t>
            </a:r>
            <a:r>
              <a:rPr lang="en-US" sz="2400" i="1" kern="0" dirty="0">
                <a:solidFill>
                  <a:srgbClr val="000000"/>
                </a:solidFill>
                <a:sym typeface="Times New Roman"/>
              </a:rPr>
              <a:t>sufficient</a:t>
            </a:r>
            <a:r>
              <a:rPr lang="en-US" sz="2400" kern="0" dirty="0">
                <a:solidFill>
                  <a:srgbClr val="000000"/>
                </a:solidFill>
                <a:sym typeface="Times New Roman"/>
              </a:rPr>
              <a:t>.</a:t>
            </a:r>
          </a:p>
        </p:txBody>
      </p:sp>
      <p:sp>
        <p:nvSpPr>
          <p:cNvPr id="19" name="Rectangle 18"/>
          <p:cNvSpPr/>
          <p:nvPr/>
        </p:nvSpPr>
        <p:spPr>
          <a:xfrm>
            <a:off x="395536" y="5919663"/>
            <a:ext cx="8311225" cy="461665"/>
          </a:xfrm>
          <a:prstGeom prst="rect">
            <a:avLst/>
          </a:prstGeom>
        </p:spPr>
        <p:txBody>
          <a:bodyPr wrap="square">
            <a:spAutoFit/>
          </a:bodyPr>
          <a:lstStyle/>
          <a:p>
            <a:pPr marL="342900" lvl="0" indent="-342900" hangingPunct="0">
              <a:buBlip>
                <a:blip r:embed="rId3"/>
              </a:buBlip>
            </a:pPr>
            <a:r>
              <a:rPr lang="en-US" sz="2400" kern="0" dirty="0">
                <a:solidFill>
                  <a:srgbClr val="000000"/>
                </a:solidFill>
                <a:sym typeface="Times New Roman"/>
              </a:rPr>
              <a:t>Lin-</a:t>
            </a:r>
            <a:r>
              <a:rPr lang="en-US" sz="2400" kern="0" dirty="0" err="1">
                <a:solidFill>
                  <a:srgbClr val="000000"/>
                </a:solidFill>
                <a:sym typeface="Times New Roman"/>
              </a:rPr>
              <a:t>Tessaro</a:t>
            </a:r>
            <a:r>
              <a:rPr lang="en-US" sz="2400" kern="0" dirty="0">
                <a:solidFill>
                  <a:srgbClr val="000000"/>
                </a:solidFill>
                <a:sym typeface="Times New Roman"/>
              </a:rPr>
              <a:t> show that L-linear maps are </a:t>
            </a:r>
            <a:r>
              <a:rPr lang="en-US" sz="2400" i="1" kern="0" dirty="0">
                <a:solidFill>
                  <a:srgbClr val="000000"/>
                </a:solidFill>
                <a:sym typeface="Times New Roman"/>
              </a:rPr>
              <a:t>sufficient</a:t>
            </a:r>
            <a:r>
              <a:rPr lang="en-US" sz="2400" kern="0" dirty="0">
                <a:solidFill>
                  <a:srgbClr val="000000"/>
                </a:solidFill>
                <a:sym typeface="Times New Roman"/>
              </a:rPr>
              <a:t>.</a:t>
            </a:r>
          </a:p>
        </p:txBody>
      </p:sp>
    </p:spTree>
    <p:extLst>
      <p:ext uri="{BB962C8B-B14F-4D97-AF65-F5344CB8AC3E}">
        <p14:creationId xmlns:p14="http://schemas.microsoft.com/office/powerpoint/2010/main" val="13266944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6085284A-7870-6E49-8846-0699DE2E662C}"/>
              </a:ext>
            </a:extLst>
          </p:cNvPr>
          <p:cNvSpPr/>
          <p:nvPr/>
        </p:nvSpPr>
        <p:spPr>
          <a:xfrm>
            <a:off x="-2556792" y="-1683568"/>
            <a:ext cx="12328152" cy="10153128"/>
          </a:xfrm>
          <a:custGeom>
            <a:avLst/>
            <a:gdLst>
              <a:gd name="connsiteX0" fmla="*/ 6739904 w 11896104"/>
              <a:gd name="connsiteY0" fmla="*/ 8737600 h 9499600"/>
              <a:gd name="connsiteX1" fmla="*/ 6739904 w 11896104"/>
              <a:gd name="connsiteY1" fmla="*/ 8737600 h 9499600"/>
              <a:gd name="connsiteX2" fmla="*/ 6993904 w 11896104"/>
              <a:gd name="connsiteY2" fmla="*/ 8483600 h 9499600"/>
              <a:gd name="connsiteX3" fmla="*/ 7070104 w 11896104"/>
              <a:gd name="connsiteY3" fmla="*/ 8458200 h 9499600"/>
              <a:gd name="connsiteX4" fmla="*/ 7247904 w 11896104"/>
              <a:gd name="connsiteY4" fmla="*/ 8331200 h 9499600"/>
              <a:gd name="connsiteX5" fmla="*/ 7552704 w 11896104"/>
              <a:gd name="connsiteY5" fmla="*/ 7975600 h 9499600"/>
              <a:gd name="connsiteX6" fmla="*/ 7628904 w 11896104"/>
              <a:gd name="connsiteY6" fmla="*/ 7823200 h 9499600"/>
              <a:gd name="connsiteX7" fmla="*/ 7730504 w 11896104"/>
              <a:gd name="connsiteY7" fmla="*/ 7594600 h 9499600"/>
              <a:gd name="connsiteX8" fmla="*/ 7755904 w 11896104"/>
              <a:gd name="connsiteY8" fmla="*/ 7518400 h 9499600"/>
              <a:gd name="connsiteX9" fmla="*/ 7781304 w 11896104"/>
              <a:gd name="connsiteY9" fmla="*/ 7442200 h 9499600"/>
              <a:gd name="connsiteX10" fmla="*/ 7705104 w 11896104"/>
              <a:gd name="connsiteY10" fmla="*/ 6832600 h 9499600"/>
              <a:gd name="connsiteX11" fmla="*/ 7654304 w 11896104"/>
              <a:gd name="connsiteY11" fmla="*/ 6578600 h 9499600"/>
              <a:gd name="connsiteX12" fmla="*/ 7628904 w 11896104"/>
              <a:gd name="connsiteY12" fmla="*/ 6451600 h 9499600"/>
              <a:gd name="connsiteX13" fmla="*/ 7654304 w 11896104"/>
              <a:gd name="connsiteY13" fmla="*/ 6197600 h 9499600"/>
              <a:gd name="connsiteX14" fmla="*/ 7679704 w 11896104"/>
              <a:gd name="connsiteY14" fmla="*/ 6121400 h 9499600"/>
              <a:gd name="connsiteX15" fmla="*/ 7908304 w 11896104"/>
              <a:gd name="connsiteY15" fmla="*/ 5994400 h 9499600"/>
              <a:gd name="connsiteX16" fmla="*/ 8060704 w 11896104"/>
              <a:gd name="connsiteY16" fmla="*/ 5943600 h 9499600"/>
              <a:gd name="connsiteX17" fmla="*/ 8136904 w 11896104"/>
              <a:gd name="connsiteY17" fmla="*/ 5918200 h 9499600"/>
              <a:gd name="connsiteX18" fmla="*/ 8746504 w 11896104"/>
              <a:gd name="connsiteY18" fmla="*/ 5892800 h 9499600"/>
              <a:gd name="connsiteX19" fmla="*/ 8898904 w 11896104"/>
              <a:gd name="connsiteY19" fmla="*/ 5867400 h 9499600"/>
              <a:gd name="connsiteX20" fmla="*/ 8975104 w 11896104"/>
              <a:gd name="connsiteY20" fmla="*/ 5842000 h 9499600"/>
              <a:gd name="connsiteX21" fmla="*/ 9076704 w 11896104"/>
              <a:gd name="connsiteY21" fmla="*/ 5816600 h 9499600"/>
              <a:gd name="connsiteX22" fmla="*/ 9330704 w 11896104"/>
              <a:gd name="connsiteY22" fmla="*/ 5740400 h 9499600"/>
              <a:gd name="connsiteX23" fmla="*/ 9508504 w 11896104"/>
              <a:gd name="connsiteY23" fmla="*/ 5613400 h 9499600"/>
              <a:gd name="connsiteX24" fmla="*/ 9559304 w 11896104"/>
              <a:gd name="connsiteY24" fmla="*/ 5537200 h 9499600"/>
              <a:gd name="connsiteX25" fmla="*/ 9584704 w 11896104"/>
              <a:gd name="connsiteY25" fmla="*/ 5461000 h 9499600"/>
              <a:gd name="connsiteX26" fmla="*/ 9762504 w 11896104"/>
              <a:gd name="connsiteY26" fmla="*/ 5410200 h 9499600"/>
              <a:gd name="connsiteX27" fmla="*/ 9914904 w 11896104"/>
              <a:gd name="connsiteY27" fmla="*/ 5384800 h 9499600"/>
              <a:gd name="connsiteX28" fmla="*/ 10168904 w 11896104"/>
              <a:gd name="connsiteY28" fmla="*/ 5334000 h 9499600"/>
              <a:gd name="connsiteX29" fmla="*/ 10549904 w 11896104"/>
              <a:gd name="connsiteY29" fmla="*/ 5257800 h 9499600"/>
              <a:gd name="connsiteX30" fmla="*/ 10676904 w 11896104"/>
              <a:gd name="connsiteY30" fmla="*/ 5232400 h 9499600"/>
              <a:gd name="connsiteX31" fmla="*/ 10905504 w 11896104"/>
              <a:gd name="connsiteY31" fmla="*/ 5156200 h 9499600"/>
              <a:gd name="connsiteX32" fmla="*/ 11108704 w 11896104"/>
              <a:gd name="connsiteY32" fmla="*/ 5080000 h 9499600"/>
              <a:gd name="connsiteX33" fmla="*/ 11210304 w 11896104"/>
              <a:gd name="connsiteY33" fmla="*/ 5029200 h 9499600"/>
              <a:gd name="connsiteX34" fmla="*/ 11311904 w 11896104"/>
              <a:gd name="connsiteY34" fmla="*/ 5003800 h 9499600"/>
              <a:gd name="connsiteX35" fmla="*/ 11464304 w 11896104"/>
              <a:gd name="connsiteY35" fmla="*/ 4902200 h 9499600"/>
              <a:gd name="connsiteX36" fmla="*/ 11616704 w 11896104"/>
              <a:gd name="connsiteY36" fmla="*/ 4775200 h 9499600"/>
              <a:gd name="connsiteX37" fmla="*/ 11642104 w 11896104"/>
              <a:gd name="connsiteY37" fmla="*/ 4699000 h 9499600"/>
              <a:gd name="connsiteX38" fmla="*/ 11769104 w 11896104"/>
              <a:gd name="connsiteY38" fmla="*/ 4521200 h 9499600"/>
              <a:gd name="connsiteX39" fmla="*/ 11819904 w 11896104"/>
              <a:gd name="connsiteY39" fmla="*/ 4368800 h 9499600"/>
              <a:gd name="connsiteX40" fmla="*/ 11845304 w 11896104"/>
              <a:gd name="connsiteY40" fmla="*/ 4089400 h 9499600"/>
              <a:gd name="connsiteX41" fmla="*/ 11870704 w 11896104"/>
              <a:gd name="connsiteY41" fmla="*/ 3987800 h 9499600"/>
              <a:gd name="connsiteX42" fmla="*/ 11896104 w 11896104"/>
              <a:gd name="connsiteY42" fmla="*/ 2540000 h 9499600"/>
              <a:gd name="connsiteX43" fmla="*/ 11870704 w 11896104"/>
              <a:gd name="connsiteY43" fmla="*/ 1016000 h 9499600"/>
              <a:gd name="connsiteX44" fmla="*/ 11743704 w 11896104"/>
              <a:gd name="connsiteY44" fmla="*/ 533400 h 9499600"/>
              <a:gd name="connsiteX45" fmla="*/ 11642104 w 11896104"/>
              <a:gd name="connsiteY45" fmla="*/ 330200 h 9499600"/>
              <a:gd name="connsiteX46" fmla="*/ 11515104 w 11896104"/>
              <a:gd name="connsiteY46" fmla="*/ 152400 h 9499600"/>
              <a:gd name="connsiteX47" fmla="*/ 11286504 w 11896104"/>
              <a:gd name="connsiteY47" fmla="*/ 25400 h 9499600"/>
              <a:gd name="connsiteX48" fmla="*/ 11184904 w 11896104"/>
              <a:gd name="connsiteY48" fmla="*/ 0 h 9499600"/>
              <a:gd name="connsiteX49" fmla="*/ 9229104 w 11896104"/>
              <a:gd name="connsiteY49" fmla="*/ 25400 h 9499600"/>
              <a:gd name="connsiteX50" fmla="*/ 9076704 w 11896104"/>
              <a:gd name="connsiteY50" fmla="*/ 50800 h 9499600"/>
              <a:gd name="connsiteX51" fmla="*/ 8619504 w 11896104"/>
              <a:gd name="connsiteY51" fmla="*/ 101600 h 9499600"/>
              <a:gd name="connsiteX52" fmla="*/ 8543304 w 11896104"/>
              <a:gd name="connsiteY52" fmla="*/ 127000 h 9499600"/>
              <a:gd name="connsiteX53" fmla="*/ 7197104 w 11896104"/>
              <a:gd name="connsiteY53" fmla="*/ 203200 h 9499600"/>
              <a:gd name="connsiteX54" fmla="*/ 6536704 w 11896104"/>
              <a:gd name="connsiteY54" fmla="*/ 330200 h 9499600"/>
              <a:gd name="connsiteX55" fmla="*/ 5673104 w 11896104"/>
              <a:gd name="connsiteY55" fmla="*/ 533400 h 9499600"/>
              <a:gd name="connsiteX56" fmla="*/ 5114304 w 11896104"/>
              <a:gd name="connsiteY56" fmla="*/ 635000 h 9499600"/>
              <a:gd name="connsiteX57" fmla="*/ 4809504 w 11896104"/>
              <a:gd name="connsiteY57" fmla="*/ 711200 h 9499600"/>
              <a:gd name="connsiteX58" fmla="*/ 4555504 w 11896104"/>
              <a:gd name="connsiteY58" fmla="*/ 736600 h 9499600"/>
              <a:gd name="connsiteX59" fmla="*/ 4123704 w 11896104"/>
              <a:gd name="connsiteY59" fmla="*/ 812800 h 9499600"/>
              <a:gd name="connsiteX60" fmla="*/ 3285504 w 11896104"/>
              <a:gd name="connsiteY60" fmla="*/ 863600 h 9499600"/>
              <a:gd name="connsiteX61" fmla="*/ 2802904 w 11896104"/>
              <a:gd name="connsiteY61" fmla="*/ 914400 h 9499600"/>
              <a:gd name="connsiteX62" fmla="*/ 2726704 w 11896104"/>
              <a:gd name="connsiteY62" fmla="*/ 939800 h 9499600"/>
              <a:gd name="connsiteX63" fmla="*/ 2523504 w 11896104"/>
              <a:gd name="connsiteY63" fmla="*/ 990600 h 9499600"/>
              <a:gd name="connsiteX64" fmla="*/ 440704 w 11896104"/>
              <a:gd name="connsiteY64" fmla="*/ 1092200 h 9499600"/>
              <a:gd name="connsiteX65" fmla="*/ 339104 w 11896104"/>
              <a:gd name="connsiteY65" fmla="*/ 1320800 h 9499600"/>
              <a:gd name="connsiteX66" fmla="*/ 110504 w 11896104"/>
              <a:gd name="connsiteY66" fmla="*/ 2286000 h 9499600"/>
              <a:gd name="connsiteX67" fmla="*/ 34304 w 11896104"/>
              <a:gd name="connsiteY67" fmla="*/ 2743200 h 9499600"/>
              <a:gd name="connsiteX68" fmla="*/ 59704 w 11896104"/>
              <a:gd name="connsiteY68" fmla="*/ 4622800 h 9499600"/>
              <a:gd name="connsiteX69" fmla="*/ 237504 w 11896104"/>
              <a:gd name="connsiteY69" fmla="*/ 5283200 h 9499600"/>
              <a:gd name="connsiteX70" fmla="*/ 364504 w 11896104"/>
              <a:gd name="connsiteY70" fmla="*/ 5613400 h 9499600"/>
              <a:gd name="connsiteX71" fmla="*/ 720104 w 11896104"/>
              <a:gd name="connsiteY71" fmla="*/ 6172200 h 9499600"/>
              <a:gd name="connsiteX72" fmla="*/ 1075704 w 11896104"/>
              <a:gd name="connsiteY72" fmla="*/ 6578600 h 9499600"/>
              <a:gd name="connsiteX73" fmla="*/ 1456704 w 11896104"/>
              <a:gd name="connsiteY73" fmla="*/ 6908800 h 9499600"/>
              <a:gd name="connsiteX74" fmla="*/ 1609104 w 11896104"/>
              <a:gd name="connsiteY74" fmla="*/ 7061200 h 9499600"/>
              <a:gd name="connsiteX75" fmla="*/ 1558304 w 11896104"/>
              <a:gd name="connsiteY75" fmla="*/ 7239000 h 9499600"/>
              <a:gd name="connsiteX76" fmla="*/ 1405904 w 11896104"/>
              <a:gd name="connsiteY76" fmla="*/ 7594600 h 9499600"/>
              <a:gd name="connsiteX77" fmla="*/ 1228104 w 11896104"/>
              <a:gd name="connsiteY77" fmla="*/ 8128000 h 9499600"/>
              <a:gd name="connsiteX78" fmla="*/ 1101104 w 11896104"/>
              <a:gd name="connsiteY78" fmla="*/ 8534400 h 9499600"/>
              <a:gd name="connsiteX79" fmla="*/ 1075704 w 11896104"/>
              <a:gd name="connsiteY79" fmla="*/ 8712200 h 9499600"/>
              <a:gd name="connsiteX80" fmla="*/ 1050304 w 11896104"/>
              <a:gd name="connsiteY80" fmla="*/ 8839200 h 9499600"/>
              <a:gd name="connsiteX81" fmla="*/ 1101104 w 11896104"/>
              <a:gd name="connsiteY81" fmla="*/ 9296400 h 9499600"/>
              <a:gd name="connsiteX82" fmla="*/ 1202704 w 11896104"/>
              <a:gd name="connsiteY82" fmla="*/ 9398000 h 9499600"/>
              <a:gd name="connsiteX83" fmla="*/ 1786904 w 11896104"/>
              <a:gd name="connsiteY83" fmla="*/ 9499600 h 9499600"/>
              <a:gd name="connsiteX84" fmla="*/ 2904504 w 11896104"/>
              <a:gd name="connsiteY84" fmla="*/ 9448800 h 9499600"/>
              <a:gd name="connsiteX85" fmla="*/ 3437904 w 11896104"/>
              <a:gd name="connsiteY85" fmla="*/ 9347200 h 9499600"/>
              <a:gd name="connsiteX86" fmla="*/ 4174504 w 11896104"/>
              <a:gd name="connsiteY86" fmla="*/ 9296400 h 9499600"/>
              <a:gd name="connsiteX87" fmla="*/ 4403104 w 11896104"/>
              <a:gd name="connsiteY87" fmla="*/ 9271000 h 9499600"/>
              <a:gd name="connsiteX88" fmla="*/ 4733304 w 11896104"/>
              <a:gd name="connsiteY88" fmla="*/ 9245600 h 9499600"/>
              <a:gd name="connsiteX89" fmla="*/ 4961904 w 11896104"/>
              <a:gd name="connsiteY89" fmla="*/ 9194800 h 9499600"/>
              <a:gd name="connsiteX90" fmla="*/ 5139704 w 11896104"/>
              <a:gd name="connsiteY90" fmla="*/ 9169400 h 9499600"/>
              <a:gd name="connsiteX91" fmla="*/ 5368304 w 11896104"/>
              <a:gd name="connsiteY91" fmla="*/ 9093200 h 9499600"/>
              <a:gd name="connsiteX92" fmla="*/ 5647704 w 11896104"/>
              <a:gd name="connsiteY92" fmla="*/ 9017000 h 9499600"/>
              <a:gd name="connsiteX93" fmla="*/ 5850904 w 11896104"/>
              <a:gd name="connsiteY93" fmla="*/ 8966200 h 9499600"/>
              <a:gd name="connsiteX94" fmla="*/ 6003304 w 11896104"/>
              <a:gd name="connsiteY94" fmla="*/ 8915400 h 9499600"/>
              <a:gd name="connsiteX95" fmla="*/ 6079504 w 11896104"/>
              <a:gd name="connsiteY95" fmla="*/ 8864600 h 9499600"/>
              <a:gd name="connsiteX96" fmla="*/ 6257304 w 11896104"/>
              <a:gd name="connsiteY96" fmla="*/ 8813800 h 9499600"/>
              <a:gd name="connsiteX97" fmla="*/ 6409704 w 11896104"/>
              <a:gd name="connsiteY97" fmla="*/ 8737600 h 9499600"/>
              <a:gd name="connsiteX98" fmla="*/ 6790704 w 11896104"/>
              <a:gd name="connsiteY98" fmla="*/ 8737600 h 9499600"/>
              <a:gd name="connsiteX99" fmla="*/ 6790704 w 11896104"/>
              <a:gd name="connsiteY99" fmla="*/ 8737600 h 949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1896104" h="9499600">
                <a:moveTo>
                  <a:pt x="6739904" y="8737600"/>
                </a:moveTo>
                <a:lnTo>
                  <a:pt x="6739904" y="8737600"/>
                </a:lnTo>
                <a:cubicBezTo>
                  <a:pt x="6829108" y="8633529"/>
                  <a:pt x="6879071" y="8549219"/>
                  <a:pt x="6993904" y="8483600"/>
                </a:cubicBezTo>
                <a:cubicBezTo>
                  <a:pt x="7017150" y="8470316"/>
                  <a:pt x="7046157" y="8470174"/>
                  <a:pt x="7070104" y="8458200"/>
                </a:cubicBezTo>
                <a:cubicBezTo>
                  <a:pt x="7101023" y="8442741"/>
                  <a:pt x="7233522" y="8344143"/>
                  <a:pt x="7247904" y="8331200"/>
                </a:cubicBezTo>
                <a:cubicBezTo>
                  <a:pt x="7378713" y="8213472"/>
                  <a:pt x="7453199" y="8124857"/>
                  <a:pt x="7552704" y="7975600"/>
                </a:cubicBezTo>
                <a:cubicBezTo>
                  <a:pt x="7698290" y="7757221"/>
                  <a:pt x="7523744" y="8033521"/>
                  <a:pt x="7628904" y="7823200"/>
                </a:cubicBezTo>
                <a:cubicBezTo>
                  <a:pt x="7749659" y="7581691"/>
                  <a:pt x="7599445" y="7987778"/>
                  <a:pt x="7730504" y="7594600"/>
                </a:cubicBezTo>
                <a:lnTo>
                  <a:pt x="7755904" y="7518400"/>
                </a:lnTo>
                <a:lnTo>
                  <a:pt x="7781304" y="7442200"/>
                </a:lnTo>
                <a:cubicBezTo>
                  <a:pt x="7749752" y="7000476"/>
                  <a:pt x="7779210" y="7203128"/>
                  <a:pt x="7705104" y="6832600"/>
                </a:cubicBezTo>
                <a:lnTo>
                  <a:pt x="7654304" y="6578600"/>
                </a:lnTo>
                <a:lnTo>
                  <a:pt x="7628904" y="6451600"/>
                </a:lnTo>
                <a:cubicBezTo>
                  <a:pt x="7637371" y="6366933"/>
                  <a:pt x="7641366" y="6281700"/>
                  <a:pt x="7654304" y="6197600"/>
                </a:cubicBezTo>
                <a:cubicBezTo>
                  <a:pt x="7658375" y="6171137"/>
                  <a:pt x="7664852" y="6143677"/>
                  <a:pt x="7679704" y="6121400"/>
                </a:cubicBezTo>
                <a:cubicBezTo>
                  <a:pt x="7744883" y="6023631"/>
                  <a:pt x="7794699" y="6032268"/>
                  <a:pt x="7908304" y="5994400"/>
                </a:cubicBezTo>
                <a:lnTo>
                  <a:pt x="8060704" y="5943600"/>
                </a:lnTo>
                <a:cubicBezTo>
                  <a:pt x="8086104" y="5935133"/>
                  <a:pt x="8110153" y="5919315"/>
                  <a:pt x="8136904" y="5918200"/>
                </a:cubicBezTo>
                <a:lnTo>
                  <a:pt x="8746504" y="5892800"/>
                </a:lnTo>
                <a:cubicBezTo>
                  <a:pt x="8797304" y="5884333"/>
                  <a:pt x="8848630" y="5878572"/>
                  <a:pt x="8898904" y="5867400"/>
                </a:cubicBezTo>
                <a:cubicBezTo>
                  <a:pt x="8925040" y="5861592"/>
                  <a:pt x="8949360" y="5849355"/>
                  <a:pt x="8975104" y="5842000"/>
                </a:cubicBezTo>
                <a:cubicBezTo>
                  <a:pt x="9008670" y="5832410"/>
                  <a:pt x="9043267" y="5826631"/>
                  <a:pt x="9076704" y="5816600"/>
                </a:cubicBezTo>
                <a:cubicBezTo>
                  <a:pt x="9385900" y="5723841"/>
                  <a:pt x="9096526" y="5798944"/>
                  <a:pt x="9330704" y="5740400"/>
                </a:cubicBezTo>
                <a:cubicBezTo>
                  <a:pt x="9373971" y="5711555"/>
                  <a:pt x="9476999" y="5644905"/>
                  <a:pt x="9508504" y="5613400"/>
                </a:cubicBezTo>
                <a:cubicBezTo>
                  <a:pt x="9530090" y="5591814"/>
                  <a:pt x="9545652" y="5564504"/>
                  <a:pt x="9559304" y="5537200"/>
                </a:cubicBezTo>
                <a:cubicBezTo>
                  <a:pt x="9571278" y="5513253"/>
                  <a:pt x="9565772" y="5479932"/>
                  <a:pt x="9584704" y="5461000"/>
                </a:cubicBezTo>
                <a:cubicBezTo>
                  <a:pt x="9596808" y="5448896"/>
                  <a:pt x="9761680" y="5410365"/>
                  <a:pt x="9762504" y="5410200"/>
                </a:cubicBezTo>
                <a:cubicBezTo>
                  <a:pt x="9813005" y="5400100"/>
                  <a:pt x="9864285" y="5394291"/>
                  <a:pt x="9914904" y="5384800"/>
                </a:cubicBezTo>
                <a:cubicBezTo>
                  <a:pt x="9999769" y="5368888"/>
                  <a:pt x="10084237" y="5350933"/>
                  <a:pt x="10168904" y="5334000"/>
                </a:cubicBezTo>
                <a:lnTo>
                  <a:pt x="10549904" y="5257800"/>
                </a:lnTo>
                <a:lnTo>
                  <a:pt x="10676904" y="5232400"/>
                </a:lnTo>
                <a:cubicBezTo>
                  <a:pt x="10897730" y="5121987"/>
                  <a:pt x="10649463" y="5234982"/>
                  <a:pt x="10905504" y="5156200"/>
                </a:cubicBezTo>
                <a:cubicBezTo>
                  <a:pt x="10974644" y="5134926"/>
                  <a:pt x="11041929" y="5107823"/>
                  <a:pt x="11108704" y="5080000"/>
                </a:cubicBezTo>
                <a:cubicBezTo>
                  <a:pt x="11143655" y="5065437"/>
                  <a:pt x="11174851" y="5042495"/>
                  <a:pt x="11210304" y="5029200"/>
                </a:cubicBezTo>
                <a:cubicBezTo>
                  <a:pt x="11242990" y="5016943"/>
                  <a:pt x="11278037" y="5012267"/>
                  <a:pt x="11311904" y="5003800"/>
                </a:cubicBezTo>
                <a:cubicBezTo>
                  <a:pt x="11362704" y="4969933"/>
                  <a:pt x="11421132" y="4945372"/>
                  <a:pt x="11464304" y="4902200"/>
                </a:cubicBezTo>
                <a:cubicBezTo>
                  <a:pt x="11562090" y="4804414"/>
                  <a:pt x="11510616" y="4845925"/>
                  <a:pt x="11616704" y="4775200"/>
                </a:cubicBezTo>
                <a:cubicBezTo>
                  <a:pt x="11625171" y="4749800"/>
                  <a:pt x="11627252" y="4721277"/>
                  <a:pt x="11642104" y="4699000"/>
                </a:cubicBezTo>
                <a:cubicBezTo>
                  <a:pt x="11764848" y="4514883"/>
                  <a:pt x="11681400" y="4740461"/>
                  <a:pt x="11769104" y="4521200"/>
                </a:cubicBezTo>
                <a:cubicBezTo>
                  <a:pt x="11788991" y="4471482"/>
                  <a:pt x="11819904" y="4368800"/>
                  <a:pt x="11819904" y="4368800"/>
                </a:cubicBezTo>
                <a:cubicBezTo>
                  <a:pt x="11828371" y="4275667"/>
                  <a:pt x="11832944" y="4182097"/>
                  <a:pt x="11845304" y="4089400"/>
                </a:cubicBezTo>
                <a:cubicBezTo>
                  <a:pt x="11849918" y="4054797"/>
                  <a:pt x="11869560" y="4022690"/>
                  <a:pt x="11870704" y="3987800"/>
                </a:cubicBezTo>
                <a:cubicBezTo>
                  <a:pt x="11886521" y="3505385"/>
                  <a:pt x="11887637" y="3022600"/>
                  <a:pt x="11896104" y="2540000"/>
                </a:cubicBezTo>
                <a:cubicBezTo>
                  <a:pt x="11887637" y="2032000"/>
                  <a:pt x="11898127" y="1523330"/>
                  <a:pt x="11870704" y="1016000"/>
                </a:cubicBezTo>
                <a:cubicBezTo>
                  <a:pt x="11862778" y="869365"/>
                  <a:pt x="11810253" y="677591"/>
                  <a:pt x="11743704" y="533400"/>
                </a:cubicBezTo>
                <a:cubicBezTo>
                  <a:pt x="11711969" y="464642"/>
                  <a:pt x="11675971" y="397933"/>
                  <a:pt x="11642104" y="330200"/>
                </a:cubicBezTo>
                <a:cubicBezTo>
                  <a:pt x="11594975" y="235942"/>
                  <a:pt x="11599355" y="217929"/>
                  <a:pt x="11515104" y="152400"/>
                </a:cubicBezTo>
                <a:cubicBezTo>
                  <a:pt x="11409468" y="70238"/>
                  <a:pt x="11390348" y="55070"/>
                  <a:pt x="11286504" y="25400"/>
                </a:cubicBezTo>
                <a:cubicBezTo>
                  <a:pt x="11252938" y="15810"/>
                  <a:pt x="11218771" y="8467"/>
                  <a:pt x="11184904" y="0"/>
                </a:cubicBezTo>
                <a:lnTo>
                  <a:pt x="9229104" y="25400"/>
                </a:lnTo>
                <a:cubicBezTo>
                  <a:pt x="9177618" y="26641"/>
                  <a:pt x="9127606" y="42969"/>
                  <a:pt x="9076704" y="50800"/>
                </a:cubicBezTo>
                <a:cubicBezTo>
                  <a:pt x="8853535" y="85134"/>
                  <a:pt x="8884784" y="77484"/>
                  <a:pt x="8619504" y="101600"/>
                </a:cubicBezTo>
                <a:cubicBezTo>
                  <a:pt x="8594104" y="110067"/>
                  <a:pt x="8569048" y="119645"/>
                  <a:pt x="8543304" y="127000"/>
                </a:cubicBezTo>
                <a:cubicBezTo>
                  <a:pt x="8112450" y="250101"/>
                  <a:pt x="7601645" y="186688"/>
                  <a:pt x="7197104" y="203200"/>
                </a:cubicBezTo>
                <a:cubicBezTo>
                  <a:pt x="6976971" y="245533"/>
                  <a:pt x="6754912" y="278857"/>
                  <a:pt x="6536704" y="330200"/>
                </a:cubicBezTo>
                <a:cubicBezTo>
                  <a:pt x="6248837" y="397933"/>
                  <a:pt x="5964062" y="480499"/>
                  <a:pt x="5673104" y="533400"/>
                </a:cubicBezTo>
                <a:cubicBezTo>
                  <a:pt x="5486837" y="567267"/>
                  <a:pt x="5299735" y="596823"/>
                  <a:pt x="5114304" y="635000"/>
                </a:cubicBezTo>
                <a:cubicBezTo>
                  <a:pt x="5011729" y="656118"/>
                  <a:pt x="4912542" y="692466"/>
                  <a:pt x="4809504" y="711200"/>
                </a:cubicBezTo>
                <a:cubicBezTo>
                  <a:pt x="4725788" y="726421"/>
                  <a:pt x="4639674" y="724130"/>
                  <a:pt x="4555504" y="736600"/>
                </a:cubicBezTo>
                <a:cubicBezTo>
                  <a:pt x="4410925" y="758019"/>
                  <a:pt x="4268392" y="792130"/>
                  <a:pt x="4123704" y="812800"/>
                </a:cubicBezTo>
                <a:cubicBezTo>
                  <a:pt x="3892095" y="845887"/>
                  <a:pt x="3472193" y="852285"/>
                  <a:pt x="3285504" y="863600"/>
                </a:cubicBezTo>
                <a:cubicBezTo>
                  <a:pt x="3101597" y="874746"/>
                  <a:pt x="2979577" y="892316"/>
                  <a:pt x="2802904" y="914400"/>
                </a:cubicBezTo>
                <a:cubicBezTo>
                  <a:pt x="2777504" y="922867"/>
                  <a:pt x="2752535" y="932755"/>
                  <a:pt x="2726704" y="939800"/>
                </a:cubicBezTo>
                <a:cubicBezTo>
                  <a:pt x="2659346" y="958170"/>
                  <a:pt x="2523504" y="990600"/>
                  <a:pt x="2523504" y="990600"/>
                </a:cubicBezTo>
                <a:cubicBezTo>
                  <a:pt x="1878796" y="1420405"/>
                  <a:pt x="2736421" y="868228"/>
                  <a:pt x="440704" y="1092200"/>
                </a:cubicBezTo>
                <a:cubicBezTo>
                  <a:pt x="413847" y="1094820"/>
                  <a:pt x="353560" y="1272614"/>
                  <a:pt x="339104" y="1320800"/>
                </a:cubicBezTo>
                <a:cubicBezTo>
                  <a:pt x="195715" y="1798763"/>
                  <a:pt x="198335" y="1759012"/>
                  <a:pt x="110504" y="2286000"/>
                </a:cubicBezTo>
                <a:lnTo>
                  <a:pt x="34304" y="2743200"/>
                </a:lnTo>
                <a:cubicBezTo>
                  <a:pt x="-9332" y="3528654"/>
                  <a:pt x="-21661" y="3499967"/>
                  <a:pt x="59704" y="4622800"/>
                </a:cubicBezTo>
                <a:cubicBezTo>
                  <a:pt x="68843" y="4748916"/>
                  <a:pt x="197450" y="5167489"/>
                  <a:pt x="237504" y="5283200"/>
                </a:cubicBezTo>
                <a:cubicBezTo>
                  <a:pt x="276079" y="5394639"/>
                  <a:pt x="313473" y="5507086"/>
                  <a:pt x="364504" y="5613400"/>
                </a:cubicBezTo>
                <a:cubicBezTo>
                  <a:pt x="431109" y="5752161"/>
                  <a:pt x="618308" y="6046167"/>
                  <a:pt x="720104" y="6172200"/>
                </a:cubicBezTo>
                <a:cubicBezTo>
                  <a:pt x="833207" y="6312232"/>
                  <a:pt x="939677" y="6460710"/>
                  <a:pt x="1075704" y="6578600"/>
                </a:cubicBezTo>
                <a:cubicBezTo>
                  <a:pt x="1202704" y="6688667"/>
                  <a:pt x="1355869" y="6774353"/>
                  <a:pt x="1456704" y="6908800"/>
                </a:cubicBezTo>
                <a:cubicBezTo>
                  <a:pt x="1551220" y="7034822"/>
                  <a:pt x="1497681" y="6986918"/>
                  <a:pt x="1609104" y="7061200"/>
                </a:cubicBezTo>
                <a:cubicBezTo>
                  <a:pt x="1592171" y="7120467"/>
                  <a:pt x="1580247" y="7181400"/>
                  <a:pt x="1558304" y="7239000"/>
                </a:cubicBezTo>
                <a:cubicBezTo>
                  <a:pt x="1512395" y="7359512"/>
                  <a:pt x="1446685" y="7472257"/>
                  <a:pt x="1405904" y="7594600"/>
                </a:cubicBezTo>
                <a:cubicBezTo>
                  <a:pt x="1346637" y="7772400"/>
                  <a:pt x="1281958" y="7948486"/>
                  <a:pt x="1228104" y="8128000"/>
                </a:cubicBezTo>
                <a:cubicBezTo>
                  <a:pt x="1136517" y="8433290"/>
                  <a:pt x="1179857" y="8298142"/>
                  <a:pt x="1101104" y="8534400"/>
                </a:cubicBezTo>
                <a:cubicBezTo>
                  <a:pt x="1092637" y="8593667"/>
                  <a:pt x="1085546" y="8653146"/>
                  <a:pt x="1075704" y="8712200"/>
                </a:cubicBezTo>
                <a:cubicBezTo>
                  <a:pt x="1068607" y="8754784"/>
                  <a:pt x="1048429" y="8796069"/>
                  <a:pt x="1050304" y="8839200"/>
                </a:cubicBezTo>
                <a:cubicBezTo>
                  <a:pt x="1056965" y="8992393"/>
                  <a:pt x="1060758" y="9148465"/>
                  <a:pt x="1101104" y="9296400"/>
                </a:cubicBezTo>
                <a:cubicBezTo>
                  <a:pt x="1113706" y="9342607"/>
                  <a:pt x="1159303" y="9377746"/>
                  <a:pt x="1202704" y="9398000"/>
                </a:cubicBezTo>
                <a:cubicBezTo>
                  <a:pt x="1389344" y="9485099"/>
                  <a:pt x="1587747" y="9483004"/>
                  <a:pt x="1786904" y="9499600"/>
                </a:cubicBezTo>
                <a:cubicBezTo>
                  <a:pt x="2159437" y="9482667"/>
                  <a:pt x="2532470" y="9474458"/>
                  <a:pt x="2904504" y="9448800"/>
                </a:cubicBezTo>
                <a:cubicBezTo>
                  <a:pt x="3458415" y="9410599"/>
                  <a:pt x="3074299" y="9419921"/>
                  <a:pt x="3437904" y="9347200"/>
                </a:cubicBezTo>
                <a:cubicBezTo>
                  <a:pt x="3630785" y="9308624"/>
                  <a:pt x="4060417" y="9301833"/>
                  <a:pt x="4174504" y="9296400"/>
                </a:cubicBezTo>
                <a:cubicBezTo>
                  <a:pt x="4250704" y="9287933"/>
                  <a:pt x="4326750" y="9277941"/>
                  <a:pt x="4403104" y="9271000"/>
                </a:cubicBezTo>
                <a:cubicBezTo>
                  <a:pt x="4513042" y="9261006"/>
                  <a:pt x="4623587" y="9257791"/>
                  <a:pt x="4733304" y="9245600"/>
                </a:cubicBezTo>
                <a:cubicBezTo>
                  <a:pt x="4862951" y="9231195"/>
                  <a:pt x="4843960" y="9216244"/>
                  <a:pt x="4961904" y="9194800"/>
                </a:cubicBezTo>
                <a:cubicBezTo>
                  <a:pt x="5020807" y="9184090"/>
                  <a:pt x="5080437" y="9177867"/>
                  <a:pt x="5139704" y="9169400"/>
                </a:cubicBezTo>
                <a:cubicBezTo>
                  <a:pt x="5215904" y="9144000"/>
                  <a:pt x="5290380" y="9112681"/>
                  <a:pt x="5368304" y="9093200"/>
                </a:cubicBezTo>
                <a:cubicBezTo>
                  <a:pt x="5666510" y="9018648"/>
                  <a:pt x="5194777" y="9137780"/>
                  <a:pt x="5647704" y="9017000"/>
                </a:cubicBezTo>
                <a:cubicBezTo>
                  <a:pt x="5715165" y="8999011"/>
                  <a:pt x="5784669" y="8988278"/>
                  <a:pt x="5850904" y="8966200"/>
                </a:cubicBezTo>
                <a:cubicBezTo>
                  <a:pt x="5901704" y="8949267"/>
                  <a:pt x="5958749" y="8945103"/>
                  <a:pt x="6003304" y="8915400"/>
                </a:cubicBezTo>
                <a:cubicBezTo>
                  <a:pt x="6028704" y="8898467"/>
                  <a:pt x="6051445" y="8876625"/>
                  <a:pt x="6079504" y="8864600"/>
                </a:cubicBezTo>
                <a:cubicBezTo>
                  <a:pt x="6193439" y="8815771"/>
                  <a:pt x="6158448" y="8863228"/>
                  <a:pt x="6257304" y="8813800"/>
                </a:cubicBezTo>
                <a:cubicBezTo>
                  <a:pt x="6317772" y="8783566"/>
                  <a:pt x="6337880" y="8741590"/>
                  <a:pt x="6409704" y="8737600"/>
                </a:cubicBezTo>
                <a:cubicBezTo>
                  <a:pt x="6536508" y="8730555"/>
                  <a:pt x="6663704" y="8737600"/>
                  <a:pt x="6790704" y="8737600"/>
                </a:cubicBezTo>
                <a:lnTo>
                  <a:pt x="6790704" y="8737600"/>
                </a:lnTo>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B41B779-FA09-0944-B748-FB476E22DC6D}"/>
              </a:ext>
            </a:extLst>
          </p:cNvPr>
          <p:cNvSpPr/>
          <p:nvPr/>
        </p:nvSpPr>
        <p:spPr>
          <a:xfrm>
            <a:off x="1956387" y="3210251"/>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538CFFE-B90A-174F-9601-C8305EC843A2}"/>
              </a:ext>
            </a:extLst>
          </p:cNvPr>
          <p:cNvSpPr/>
          <p:nvPr/>
        </p:nvSpPr>
        <p:spPr>
          <a:xfrm>
            <a:off x="3268981" y="3861048"/>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E1073D8-EAC9-B948-935F-B0A2FD4D880F}"/>
              </a:ext>
            </a:extLst>
          </p:cNvPr>
          <p:cNvSpPr/>
          <p:nvPr/>
        </p:nvSpPr>
        <p:spPr>
          <a:xfrm>
            <a:off x="2328448" y="4221088"/>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439DEBE-6B8E-324A-ADCF-AC0CA227E94C}"/>
              </a:ext>
            </a:extLst>
          </p:cNvPr>
          <p:cNvSpPr/>
          <p:nvPr/>
        </p:nvSpPr>
        <p:spPr>
          <a:xfrm>
            <a:off x="5940152" y="2849231"/>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498CFF1-F10B-0942-A59D-6AD4CEAECC06}"/>
              </a:ext>
            </a:extLst>
          </p:cNvPr>
          <p:cNvSpPr/>
          <p:nvPr/>
        </p:nvSpPr>
        <p:spPr>
          <a:xfrm>
            <a:off x="4592538" y="4308254"/>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C6D42A2-D382-884D-8C22-F8B4D33BC5CD}"/>
              </a:ext>
            </a:extLst>
          </p:cNvPr>
          <p:cNvSpPr/>
          <p:nvPr/>
        </p:nvSpPr>
        <p:spPr>
          <a:xfrm>
            <a:off x="6948264" y="2106144"/>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4AA12C4-C56E-5642-99C3-39F9C1A3C941}"/>
              </a:ext>
            </a:extLst>
          </p:cNvPr>
          <p:cNvSpPr/>
          <p:nvPr/>
        </p:nvSpPr>
        <p:spPr>
          <a:xfrm>
            <a:off x="6391063" y="3959105"/>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A27A147-6084-5F4E-A2EA-6296D82B0097}"/>
              </a:ext>
            </a:extLst>
          </p:cNvPr>
          <p:cNvSpPr/>
          <p:nvPr/>
        </p:nvSpPr>
        <p:spPr>
          <a:xfrm>
            <a:off x="4446196" y="5572422"/>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ubtitle 1">
            <a:extLst>
              <a:ext uri="{FF2B5EF4-FFF2-40B4-BE49-F238E27FC236}">
                <a16:creationId xmlns:a16="http://schemas.microsoft.com/office/drawing/2014/main" id="{BB83E959-2994-154E-8F73-DB77FF9C17F6}"/>
              </a:ext>
            </a:extLst>
          </p:cNvPr>
          <p:cNvSpPr txBox="1">
            <a:spLocks/>
          </p:cNvSpPr>
          <p:nvPr/>
        </p:nvSpPr>
        <p:spPr>
          <a:xfrm>
            <a:off x="5819609" y="5539984"/>
            <a:ext cx="3553453" cy="156174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4000" b="1" dirty="0">
                <a:solidFill>
                  <a:schemeClr val="tx1"/>
                </a:solidFill>
                <a:latin typeface="Calibri" panose="020F0502020204030204" pitchFamily="34" charset="0"/>
                <a:ea typeface="Cambria Math" pitchFamily="18" charset="0"/>
                <a:cs typeface="Arial Unicode MS" pitchFamily="34" charset="-128"/>
              </a:rPr>
              <a:t>“Program Obfuscation”</a:t>
            </a:r>
          </a:p>
        </p:txBody>
      </p:sp>
      <p:sp>
        <p:nvSpPr>
          <p:cNvPr id="24" name="TextBox 23">
            <a:extLst>
              <a:ext uri="{FF2B5EF4-FFF2-40B4-BE49-F238E27FC236}">
                <a16:creationId xmlns:a16="http://schemas.microsoft.com/office/drawing/2014/main" id="{5448437E-0292-AA40-8949-F42E80F71D6D}"/>
              </a:ext>
            </a:extLst>
          </p:cNvPr>
          <p:cNvSpPr txBox="1"/>
          <p:nvPr/>
        </p:nvSpPr>
        <p:spPr>
          <a:xfrm>
            <a:off x="6094099" y="3323574"/>
            <a:ext cx="1662674" cy="646331"/>
          </a:xfrm>
          <a:prstGeom prst="rect">
            <a:avLst/>
          </a:prstGeom>
          <a:noFill/>
        </p:spPr>
        <p:txBody>
          <a:bodyPr wrap="square" rtlCol="0">
            <a:spAutoFit/>
          </a:bodyPr>
          <a:lstStyle/>
          <a:p>
            <a:r>
              <a:rPr lang="en-US" dirty="0"/>
              <a:t>Functional </a:t>
            </a:r>
          </a:p>
          <a:p>
            <a:r>
              <a:rPr lang="en-US" dirty="0"/>
              <a:t>Encryption</a:t>
            </a:r>
          </a:p>
        </p:txBody>
      </p:sp>
      <p:sp>
        <p:nvSpPr>
          <p:cNvPr id="25" name="TextBox 24">
            <a:extLst>
              <a:ext uri="{FF2B5EF4-FFF2-40B4-BE49-F238E27FC236}">
                <a16:creationId xmlns:a16="http://schemas.microsoft.com/office/drawing/2014/main" id="{A10D6D76-0607-B74B-A53E-FB8DC85402A6}"/>
              </a:ext>
            </a:extLst>
          </p:cNvPr>
          <p:cNvSpPr txBox="1"/>
          <p:nvPr/>
        </p:nvSpPr>
        <p:spPr>
          <a:xfrm>
            <a:off x="3097776" y="5997692"/>
            <a:ext cx="2296513" cy="646331"/>
          </a:xfrm>
          <a:prstGeom prst="rect">
            <a:avLst/>
          </a:prstGeom>
          <a:noFill/>
        </p:spPr>
        <p:txBody>
          <a:bodyPr wrap="square" rtlCol="0">
            <a:spAutoFit/>
          </a:bodyPr>
          <a:lstStyle/>
          <a:p>
            <a:pPr algn="ctr"/>
            <a:r>
              <a:rPr lang="en-US" dirty="0"/>
              <a:t>Compact Token-based</a:t>
            </a:r>
            <a:br>
              <a:rPr lang="en-US" dirty="0"/>
            </a:br>
            <a:r>
              <a:rPr lang="en-US" dirty="0"/>
              <a:t>Obfuscation</a:t>
            </a:r>
          </a:p>
        </p:txBody>
      </p:sp>
      <p:grpSp>
        <p:nvGrpSpPr>
          <p:cNvPr id="8" name="Group 7">
            <a:extLst>
              <a:ext uri="{FF2B5EF4-FFF2-40B4-BE49-F238E27FC236}">
                <a16:creationId xmlns:a16="http://schemas.microsoft.com/office/drawing/2014/main" id="{139CD9E1-378A-744F-B395-D6DE281396AE}"/>
              </a:ext>
            </a:extLst>
          </p:cNvPr>
          <p:cNvGrpSpPr/>
          <p:nvPr/>
        </p:nvGrpSpPr>
        <p:grpSpPr>
          <a:xfrm>
            <a:off x="1" y="2314617"/>
            <a:ext cx="1385144" cy="898359"/>
            <a:chOff x="1" y="2314617"/>
            <a:chExt cx="1385144" cy="898359"/>
          </a:xfrm>
        </p:grpSpPr>
        <p:sp>
          <p:nvSpPr>
            <p:cNvPr id="2" name="Oval 1">
              <a:extLst>
                <a:ext uri="{FF2B5EF4-FFF2-40B4-BE49-F238E27FC236}">
                  <a16:creationId xmlns:a16="http://schemas.microsoft.com/office/drawing/2014/main" id="{405FF8C1-D7B8-3C41-9193-68F079AC9799}"/>
                </a:ext>
              </a:extLst>
            </p:cNvPr>
            <p:cNvSpPr/>
            <p:nvPr/>
          </p:nvSpPr>
          <p:spPr>
            <a:xfrm>
              <a:off x="899592" y="2314617"/>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7A27A30-24BC-6344-8760-491D8E4B3D95}"/>
                </a:ext>
              </a:extLst>
            </p:cNvPr>
            <p:cNvSpPr txBox="1"/>
            <p:nvPr/>
          </p:nvSpPr>
          <p:spPr>
            <a:xfrm>
              <a:off x="1" y="2566645"/>
              <a:ext cx="1385144" cy="646331"/>
            </a:xfrm>
            <a:prstGeom prst="rect">
              <a:avLst/>
            </a:prstGeom>
            <a:noFill/>
          </p:spPr>
          <p:txBody>
            <a:bodyPr wrap="square" rtlCol="0">
              <a:spAutoFit/>
            </a:bodyPr>
            <a:lstStyle/>
            <a:p>
              <a:r>
                <a:rPr lang="en-US" dirty="0"/>
                <a:t>One-way </a:t>
              </a:r>
              <a:br>
                <a:rPr lang="en-US" dirty="0"/>
              </a:br>
              <a:r>
                <a:rPr lang="en-US" dirty="0"/>
                <a:t>Functions</a:t>
              </a:r>
            </a:p>
          </p:txBody>
        </p:sp>
      </p:grpSp>
      <p:grpSp>
        <p:nvGrpSpPr>
          <p:cNvPr id="14" name="Group 13">
            <a:extLst>
              <a:ext uri="{FF2B5EF4-FFF2-40B4-BE49-F238E27FC236}">
                <a16:creationId xmlns:a16="http://schemas.microsoft.com/office/drawing/2014/main" id="{AFC7608B-77EA-EF4B-9BE9-0CEC5F320FB9}"/>
              </a:ext>
            </a:extLst>
          </p:cNvPr>
          <p:cNvGrpSpPr/>
          <p:nvPr/>
        </p:nvGrpSpPr>
        <p:grpSpPr>
          <a:xfrm>
            <a:off x="1979712" y="2163841"/>
            <a:ext cx="1353805" cy="977127"/>
            <a:chOff x="1979712" y="2163841"/>
            <a:chExt cx="1353805" cy="977127"/>
          </a:xfrm>
        </p:grpSpPr>
        <p:sp>
          <p:nvSpPr>
            <p:cNvPr id="10" name="Oval 9">
              <a:extLst>
                <a:ext uri="{FF2B5EF4-FFF2-40B4-BE49-F238E27FC236}">
                  <a16:creationId xmlns:a16="http://schemas.microsoft.com/office/drawing/2014/main" id="{EBBB5065-759C-EE47-8299-1FAB96F01F4B}"/>
                </a:ext>
              </a:extLst>
            </p:cNvPr>
            <p:cNvSpPr/>
            <p:nvPr/>
          </p:nvSpPr>
          <p:spPr>
            <a:xfrm>
              <a:off x="2426929" y="2163841"/>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564BE48-326E-B34F-8BBE-AF6C9CD9B052}"/>
                </a:ext>
              </a:extLst>
            </p:cNvPr>
            <p:cNvSpPr txBox="1"/>
            <p:nvPr/>
          </p:nvSpPr>
          <p:spPr>
            <a:xfrm>
              <a:off x="1979712" y="2494637"/>
              <a:ext cx="1353805" cy="646331"/>
            </a:xfrm>
            <a:prstGeom prst="rect">
              <a:avLst/>
            </a:prstGeom>
            <a:noFill/>
          </p:spPr>
          <p:txBody>
            <a:bodyPr wrap="square" rtlCol="0">
              <a:spAutoFit/>
            </a:bodyPr>
            <a:lstStyle/>
            <a:p>
              <a:r>
                <a:rPr lang="en-US" dirty="0"/>
                <a:t>Public-key</a:t>
              </a:r>
            </a:p>
            <a:p>
              <a:r>
                <a:rPr lang="en-US" dirty="0"/>
                <a:t>Encryption</a:t>
              </a:r>
            </a:p>
          </p:txBody>
        </p:sp>
      </p:grpSp>
      <p:sp>
        <p:nvSpPr>
          <p:cNvPr id="39" name="TextBox 38">
            <a:extLst>
              <a:ext uri="{FF2B5EF4-FFF2-40B4-BE49-F238E27FC236}">
                <a16:creationId xmlns:a16="http://schemas.microsoft.com/office/drawing/2014/main" id="{64C21748-0142-DB4A-85F8-E880794353E7}"/>
              </a:ext>
            </a:extLst>
          </p:cNvPr>
          <p:cNvSpPr txBox="1"/>
          <p:nvPr/>
        </p:nvSpPr>
        <p:spPr>
          <a:xfrm>
            <a:off x="3169739" y="3243991"/>
            <a:ext cx="1321001" cy="646331"/>
          </a:xfrm>
          <a:prstGeom prst="rect">
            <a:avLst/>
          </a:prstGeom>
          <a:noFill/>
        </p:spPr>
        <p:txBody>
          <a:bodyPr wrap="square" rtlCol="0">
            <a:spAutoFit/>
          </a:bodyPr>
          <a:lstStyle/>
          <a:p>
            <a:r>
              <a:rPr lang="en-US" dirty="0"/>
              <a:t>Deniable </a:t>
            </a:r>
            <a:br>
              <a:rPr lang="en-US" dirty="0"/>
            </a:br>
            <a:r>
              <a:rPr lang="en-US" dirty="0"/>
              <a:t>Encryption</a:t>
            </a:r>
          </a:p>
        </p:txBody>
      </p:sp>
      <p:sp>
        <p:nvSpPr>
          <p:cNvPr id="40" name="TextBox 39">
            <a:extLst>
              <a:ext uri="{FF2B5EF4-FFF2-40B4-BE49-F238E27FC236}">
                <a16:creationId xmlns:a16="http://schemas.microsoft.com/office/drawing/2014/main" id="{C88A6961-A890-4E41-B2C3-E30AE339DC35}"/>
              </a:ext>
            </a:extLst>
          </p:cNvPr>
          <p:cNvSpPr txBox="1"/>
          <p:nvPr/>
        </p:nvSpPr>
        <p:spPr>
          <a:xfrm>
            <a:off x="6444924" y="1700808"/>
            <a:ext cx="1654751" cy="369332"/>
          </a:xfrm>
          <a:prstGeom prst="rect">
            <a:avLst/>
          </a:prstGeom>
          <a:noFill/>
        </p:spPr>
        <p:txBody>
          <a:bodyPr wrap="square" rtlCol="0">
            <a:spAutoFit/>
          </a:bodyPr>
          <a:lstStyle/>
          <a:p>
            <a:r>
              <a:rPr lang="en-US" dirty="0"/>
              <a:t>PPAD Hardness</a:t>
            </a:r>
          </a:p>
        </p:txBody>
      </p:sp>
      <p:sp>
        <p:nvSpPr>
          <p:cNvPr id="41" name="TextBox 40">
            <a:extLst>
              <a:ext uri="{FF2B5EF4-FFF2-40B4-BE49-F238E27FC236}">
                <a16:creationId xmlns:a16="http://schemas.microsoft.com/office/drawing/2014/main" id="{93AC08F0-0094-574C-99E9-7D7814323A55}"/>
              </a:ext>
            </a:extLst>
          </p:cNvPr>
          <p:cNvSpPr txBox="1"/>
          <p:nvPr/>
        </p:nvSpPr>
        <p:spPr>
          <a:xfrm>
            <a:off x="308185" y="3897922"/>
            <a:ext cx="1648202" cy="646331"/>
          </a:xfrm>
          <a:prstGeom prst="rect">
            <a:avLst/>
          </a:prstGeom>
          <a:noFill/>
        </p:spPr>
        <p:txBody>
          <a:bodyPr wrap="square" rtlCol="0">
            <a:spAutoFit/>
          </a:bodyPr>
          <a:lstStyle/>
          <a:p>
            <a:r>
              <a:rPr lang="en-US" dirty="0"/>
              <a:t>Correlation-intractable </a:t>
            </a:r>
            <a:r>
              <a:rPr lang="en-US" dirty="0" err="1"/>
              <a:t>fns</a:t>
            </a:r>
            <a:endParaRPr lang="en-US" dirty="0"/>
          </a:p>
        </p:txBody>
      </p:sp>
      <p:sp>
        <p:nvSpPr>
          <p:cNvPr id="42" name="TextBox 41">
            <a:extLst>
              <a:ext uri="{FF2B5EF4-FFF2-40B4-BE49-F238E27FC236}">
                <a16:creationId xmlns:a16="http://schemas.microsoft.com/office/drawing/2014/main" id="{D8347F55-6D27-DC40-B47F-B581189CCD6A}"/>
              </a:ext>
            </a:extLst>
          </p:cNvPr>
          <p:cNvSpPr txBox="1"/>
          <p:nvPr/>
        </p:nvSpPr>
        <p:spPr>
          <a:xfrm>
            <a:off x="4330277" y="3637373"/>
            <a:ext cx="1899814" cy="646331"/>
          </a:xfrm>
          <a:prstGeom prst="rect">
            <a:avLst/>
          </a:prstGeom>
          <a:noFill/>
        </p:spPr>
        <p:txBody>
          <a:bodyPr wrap="square" rtlCol="0">
            <a:spAutoFit/>
          </a:bodyPr>
          <a:lstStyle/>
          <a:p>
            <a:r>
              <a:rPr lang="en-US" dirty="0"/>
              <a:t>Non-interactive</a:t>
            </a:r>
          </a:p>
          <a:p>
            <a:r>
              <a:rPr lang="en-US" dirty="0"/>
              <a:t>Key Exchange</a:t>
            </a:r>
          </a:p>
        </p:txBody>
      </p:sp>
      <p:sp>
        <p:nvSpPr>
          <p:cNvPr id="43" name="TextBox 42">
            <a:extLst>
              <a:ext uri="{FF2B5EF4-FFF2-40B4-BE49-F238E27FC236}">
                <a16:creationId xmlns:a16="http://schemas.microsoft.com/office/drawing/2014/main" id="{B09C96A2-840F-5948-8523-B15310582C57}"/>
              </a:ext>
            </a:extLst>
          </p:cNvPr>
          <p:cNvSpPr txBox="1"/>
          <p:nvPr/>
        </p:nvSpPr>
        <p:spPr>
          <a:xfrm>
            <a:off x="5170265" y="2450514"/>
            <a:ext cx="1899814" cy="369332"/>
          </a:xfrm>
          <a:prstGeom prst="rect">
            <a:avLst/>
          </a:prstGeom>
          <a:noFill/>
        </p:spPr>
        <p:txBody>
          <a:bodyPr wrap="square" rtlCol="0">
            <a:spAutoFit/>
          </a:bodyPr>
          <a:lstStyle/>
          <a:p>
            <a:r>
              <a:rPr lang="en-US" dirty="0"/>
              <a:t>Time-lock Puzzles</a:t>
            </a:r>
          </a:p>
        </p:txBody>
      </p:sp>
      <p:sp>
        <p:nvSpPr>
          <p:cNvPr id="44" name="Oval 43">
            <a:extLst>
              <a:ext uri="{FF2B5EF4-FFF2-40B4-BE49-F238E27FC236}">
                <a16:creationId xmlns:a16="http://schemas.microsoft.com/office/drawing/2014/main" id="{DCD3430C-5B52-FA48-9F91-969E2132C8BE}"/>
              </a:ext>
            </a:extLst>
          </p:cNvPr>
          <p:cNvSpPr/>
          <p:nvPr/>
        </p:nvSpPr>
        <p:spPr>
          <a:xfrm>
            <a:off x="1776367" y="5395403"/>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FD4CED8D-0E5B-A64B-8B70-11C4FB0B0C26}"/>
              </a:ext>
            </a:extLst>
          </p:cNvPr>
          <p:cNvSpPr txBox="1"/>
          <p:nvPr/>
        </p:nvSpPr>
        <p:spPr>
          <a:xfrm>
            <a:off x="289056" y="5397144"/>
            <a:ext cx="1648202" cy="646331"/>
          </a:xfrm>
          <a:prstGeom prst="rect">
            <a:avLst/>
          </a:prstGeom>
          <a:noFill/>
        </p:spPr>
        <p:txBody>
          <a:bodyPr wrap="square" rtlCol="0">
            <a:spAutoFit/>
          </a:bodyPr>
          <a:lstStyle/>
          <a:p>
            <a:r>
              <a:rPr lang="en-US" dirty="0"/>
              <a:t>Software Watermarking</a:t>
            </a:r>
          </a:p>
        </p:txBody>
      </p:sp>
      <p:sp>
        <p:nvSpPr>
          <p:cNvPr id="46" name="TextBox 45">
            <a:extLst>
              <a:ext uri="{FF2B5EF4-FFF2-40B4-BE49-F238E27FC236}">
                <a16:creationId xmlns:a16="http://schemas.microsoft.com/office/drawing/2014/main" id="{45F740C4-7A7E-4849-BC89-97A04F200F5C}"/>
              </a:ext>
            </a:extLst>
          </p:cNvPr>
          <p:cNvSpPr txBox="1"/>
          <p:nvPr/>
        </p:nvSpPr>
        <p:spPr>
          <a:xfrm>
            <a:off x="1475656" y="3556073"/>
            <a:ext cx="1847351" cy="369332"/>
          </a:xfrm>
          <a:prstGeom prst="rect">
            <a:avLst/>
          </a:prstGeom>
          <a:noFill/>
        </p:spPr>
        <p:txBody>
          <a:bodyPr wrap="square" rtlCol="0">
            <a:spAutoFit/>
          </a:bodyPr>
          <a:lstStyle/>
          <a:p>
            <a:r>
              <a:rPr lang="en-US" dirty="0"/>
              <a:t>Constrained PRFs</a:t>
            </a:r>
          </a:p>
        </p:txBody>
      </p:sp>
      <p:grpSp>
        <p:nvGrpSpPr>
          <p:cNvPr id="15" name="Group 14">
            <a:extLst>
              <a:ext uri="{FF2B5EF4-FFF2-40B4-BE49-F238E27FC236}">
                <a16:creationId xmlns:a16="http://schemas.microsoft.com/office/drawing/2014/main" id="{D02FB4C5-435D-6449-950B-EAA5F6459C6C}"/>
              </a:ext>
            </a:extLst>
          </p:cNvPr>
          <p:cNvGrpSpPr/>
          <p:nvPr/>
        </p:nvGrpSpPr>
        <p:grpSpPr>
          <a:xfrm>
            <a:off x="2893202" y="1895633"/>
            <a:ext cx="1873139" cy="718263"/>
            <a:chOff x="2893202" y="1895633"/>
            <a:chExt cx="1873139" cy="718263"/>
          </a:xfrm>
        </p:grpSpPr>
        <p:sp>
          <p:nvSpPr>
            <p:cNvPr id="12" name="Oval 11">
              <a:extLst>
                <a:ext uri="{FF2B5EF4-FFF2-40B4-BE49-F238E27FC236}">
                  <a16:creationId xmlns:a16="http://schemas.microsoft.com/office/drawing/2014/main" id="{2C9B6E58-D077-3A46-BE86-EA7927BA542A}"/>
                </a:ext>
              </a:extLst>
            </p:cNvPr>
            <p:cNvSpPr/>
            <p:nvPr/>
          </p:nvSpPr>
          <p:spPr>
            <a:xfrm>
              <a:off x="3273780" y="2180966"/>
              <a:ext cx="360040" cy="432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0028F9EB-41A4-3C44-9FE4-FA15E5D628AA}"/>
                </a:ext>
              </a:extLst>
            </p:cNvPr>
            <p:cNvSpPr txBox="1"/>
            <p:nvPr/>
          </p:nvSpPr>
          <p:spPr>
            <a:xfrm>
              <a:off x="2893202" y="1895633"/>
              <a:ext cx="1873139" cy="369332"/>
            </a:xfrm>
            <a:prstGeom prst="rect">
              <a:avLst/>
            </a:prstGeom>
            <a:noFill/>
          </p:spPr>
          <p:txBody>
            <a:bodyPr wrap="square" rtlCol="0">
              <a:spAutoFit/>
            </a:bodyPr>
            <a:lstStyle/>
            <a:p>
              <a:r>
                <a:rPr lang="en-US" dirty="0"/>
                <a:t>Two-round MPC</a:t>
              </a:r>
            </a:p>
          </p:txBody>
        </p:sp>
      </p:grpSp>
      <p:grpSp>
        <p:nvGrpSpPr>
          <p:cNvPr id="18" name="Group 17">
            <a:extLst>
              <a:ext uri="{FF2B5EF4-FFF2-40B4-BE49-F238E27FC236}">
                <a16:creationId xmlns:a16="http://schemas.microsoft.com/office/drawing/2014/main" id="{9BF93914-DB24-BA4C-9BE3-F20CDD2C662D}"/>
              </a:ext>
            </a:extLst>
          </p:cNvPr>
          <p:cNvGrpSpPr/>
          <p:nvPr/>
        </p:nvGrpSpPr>
        <p:grpSpPr>
          <a:xfrm>
            <a:off x="3923928" y="2442747"/>
            <a:ext cx="1873139" cy="698221"/>
            <a:chOff x="3923928" y="2442747"/>
            <a:chExt cx="1873139" cy="698221"/>
          </a:xfrm>
        </p:grpSpPr>
        <p:sp>
          <p:nvSpPr>
            <p:cNvPr id="48" name="Oval 47">
              <a:extLst>
                <a:ext uri="{FF2B5EF4-FFF2-40B4-BE49-F238E27FC236}">
                  <a16:creationId xmlns:a16="http://schemas.microsoft.com/office/drawing/2014/main" id="{8ADEED39-253B-C34A-A611-862D73FAE451}"/>
                </a:ext>
              </a:extLst>
            </p:cNvPr>
            <p:cNvSpPr/>
            <p:nvPr/>
          </p:nvSpPr>
          <p:spPr>
            <a:xfrm>
              <a:off x="4146832" y="2780928"/>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2B258548-6FCF-2C44-B89B-C29B1EC678F7}"/>
                </a:ext>
              </a:extLst>
            </p:cNvPr>
            <p:cNvSpPr txBox="1"/>
            <p:nvPr/>
          </p:nvSpPr>
          <p:spPr>
            <a:xfrm>
              <a:off x="3923928" y="2442747"/>
              <a:ext cx="1873139" cy="369332"/>
            </a:xfrm>
            <a:prstGeom prst="rect">
              <a:avLst/>
            </a:prstGeom>
            <a:noFill/>
          </p:spPr>
          <p:txBody>
            <a:bodyPr wrap="square" rtlCol="0">
              <a:spAutoFit/>
            </a:bodyPr>
            <a:lstStyle/>
            <a:p>
              <a:r>
                <a:rPr lang="en-US" dirty="0"/>
                <a:t>“Pure” FHE</a:t>
              </a:r>
            </a:p>
          </p:txBody>
        </p:sp>
      </p:grpSp>
      <p:sp>
        <p:nvSpPr>
          <p:cNvPr id="50" name="Oval 49">
            <a:extLst>
              <a:ext uri="{FF2B5EF4-FFF2-40B4-BE49-F238E27FC236}">
                <a16:creationId xmlns:a16="http://schemas.microsoft.com/office/drawing/2014/main" id="{D49EA2DD-3811-BD43-A07F-EAEE310A036D}"/>
              </a:ext>
            </a:extLst>
          </p:cNvPr>
          <p:cNvSpPr/>
          <p:nvPr/>
        </p:nvSpPr>
        <p:spPr>
          <a:xfrm>
            <a:off x="3450343" y="5257205"/>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3F9004DA-6267-F547-B2DA-832BE0CB5FEC}"/>
              </a:ext>
            </a:extLst>
          </p:cNvPr>
          <p:cNvSpPr txBox="1"/>
          <p:nvPr/>
        </p:nvSpPr>
        <p:spPr>
          <a:xfrm>
            <a:off x="3227439" y="4919024"/>
            <a:ext cx="1873139" cy="369332"/>
          </a:xfrm>
          <a:prstGeom prst="rect">
            <a:avLst/>
          </a:prstGeom>
          <a:noFill/>
        </p:spPr>
        <p:txBody>
          <a:bodyPr wrap="square" rtlCol="0">
            <a:spAutoFit/>
          </a:bodyPr>
          <a:lstStyle/>
          <a:p>
            <a:r>
              <a:rPr lang="en-US" dirty="0"/>
              <a:t>NIWI</a:t>
            </a:r>
          </a:p>
        </p:txBody>
      </p:sp>
      <p:sp>
        <p:nvSpPr>
          <p:cNvPr id="52" name="TextBox 51">
            <a:extLst>
              <a:ext uri="{FF2B5EF4-FFF2-40B4-BE49-F238E27FC236}">
                <a16:creationId xmlns:a16="http://schemas.microsoft.com/office/drawing/2014/main" id="{DB350796-C6C0-484F-82B2-58E41DB5B914}"/>
              </a:ext>
            </a:extLst>
          </p:cNvPr>
          <p:cNvSpPr txBox="1"/>
          <p:nvPr/>
        </p:nvSpPr>
        <p:spPr>
          <a:xfrm>
            <a:off x="1627654" y="4668294"/>
            <a:ext cx="1648202" cy="369332"/>
          </a:xfrm>
          <a:prstGeom prst="rect">
            <a:avLst/>
          </a:prstGeom>
          <a:noFill/>
        </p:spPr>
        <p:txBody>
          <a:bodyPr wrap="square" rtlCol="0">
            <a:spAutoFit/>
          </a:bodyPr>
          <a:lstStyle/>
          <a:p>
            <a:r>
              <a:rPr lang="en-US" dirty="0"/>
              <a:t>Traitor Tracing</a:t>
            </a:r>
          </a:p>
        </p:txBody>
      </p:sp>
      <p:sp>
        <p:nvSpPr>
          <p:cNvPr id="53" name="Oval 52">
            <a:extLst>
              <a:ext uri="{FF2B5EF4-FFF2-40B4-BE49-F238E27FC236}">
                <a16:creationId xmlns:a16="http://schemas.microsoft.com/office/drawing/2014/main" id="{6D9088F7-6BE6-814E-A3C0-E2DA06E5DB7F}"/>
              </a:ext>
            </a:extLst>
          </p:cNvPr>
          <p:cNvSpPr/>
          <p:nvPr/>
        </p:nvSpPr>
        <p:spPr>
          <a:xfrm>
            <a:off x="642873" y="4543731"/>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a:extLst>
              <a:ext uri="{FF2B5EF4-FFF2-40B4-BE49-F238E27FC236}">
                <a16:creationId xmlns:a16="http://schemas.microsoft.com/office/drawing/2014/main" id="{353407CA-3638-2B4A-85D4-5DA9FD3B8AFA}"/>
              </a:ext>
            </a:extLst>
          </p:cNvPr>
          <p:cNvSpPr/>
          <p:nvPr/>
        </p:nvSpPr>
        <p:spPr>
          <a:xfrm rot="18984770" flipV="1">
            <a:off x="6329671" y="4625518"/>
            <a:ext cx="714933" cy="94636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166C5DA-92C0-C44A-88F3-186D52A73711}"/>
              </a:ext>
            </a:extLst>
          </p:cNvPr>
          <p:cNvSpPr/>
          <p:nvPr/>
        </p:nvSpPr>
        <p:spPr>
          <a:xfrm>
            <a:off x="7596336" y="2981409"/>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453BFCB-33B5-0941-BDEC-5B7F594429C4}"/>
              </a:ext>
            </a:extLst>
          </p:cNvPr>
          <p:cNvSpPr txBox="1"/>
          <p:nvPr/>
        </p:nvSpPr>
        <p:spPr>
          <a:xfrm>
            <a:off x="7196669" y="2598287"/>
            <a:ext cx="1654751" cy="369332"/>
          </a:xfrm>
          <a:prstGeom prst="rect">
            <a:avLst/>
          </a:prstGeom>
          <a:noFill/>
        </p:spPr>
        <p:txBody>
          <a:bodyPr wrap="square" rtlCol="0">
            <a:spAutoFit/>
          </a:bodyPr>
          <a:lstStyle/>
          <a:p>
            <a:r>
              <a:rPr lang="en-US" dirty="0"/>
              <a:t>Succinct RE</a:t>
            </a:r>
          </a:p>
        </p:txBody>
      </p:sp>
      <p:sp>
        <p:nvSpPr>
          <p:cNvPr id="57" name="Rectangle 23">
            <a:extLst>
              <a:ext uri="{FF2B5EF4-FFF2-40B4-BE49-F238E27FC236}">
                <a16:creationId xmlns:a16="http://schemas.microsoft.com/office/drawing/2014/main" id="{5BCEA7CF-3E44-F648-BD5B-0DF801A29756}"/>
              </a:ext>
            </a:extLst>
          </p:cNvPr>
          <p:cNvSpPr>
            <a:spLocks noChangeArrowheads="1"/>
          </p:cNvSpPr>
          <p:nvPr/>
        </p:nvSpPr>
        <p:spPr bwMode="auto">
          <a:xfrm>
            <a:off x="35496" y="457508"/>
            <a:ext cx="6408712" cy="570684"/>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3200" b="1" dirty="0">
                <a:solidFill>
                  <a:srgbClr val="0000FF"/>
                </a:solidFill>
                <a:latin typeface="Courier New" panose="02070309020205020404" pitchFamily="49" charset="0"/>
                <a:cs typeface="Courier New" panose="02070309020205020404" pitchFamily="49" charset="0"/>
              </a:rPr>
              <a:t>“CRYPTO-COMPLETE”:</a:t>
            </a:r>
          </a:p>
        </p:txBody>
      </p:sp>
      <p:sp>
        <p:nvSpPr>
          <p:cNvPr id="59" name="TextBox 58">
            <a:extLst>
              <a:ext uri="{FF2B5EF4-FFF2-40B4-BE49-F238E27FC236}">
                <a16:creationId xmlns:a16="http://schemas.microsoft.com/office/drawing/2014/main" id="{4A21AC19-BEFC-7E48-BB5F-89B3BFBCF3DD}"/>
              </a:ext>
            </a:extLst>
          </p:cNvPr>
          <p:cNvSpPr txBox="1"/>
          <p:nvPr/>
        </p:nvSpPr>
        <p:spPr>
          <a:xfrm>
            <a:off x="107504" y="1033572"/>
            <a:ext cx="9001000" cy="523220"/>
          </a:xfrm>
          <a:prstGeom prst="rect">
            <a:avLst/>
          </a:prstGeom>
          <a:noFill/>
        </p:spPr>
        <p:txBody>
          <a:bodyPr wrap="square" rtlCol="0">
            <a:spAutoFit/>
          </a:bodyPr>
          <a:lstStyle/>
          <a:p>
            <a:r>
              <a:rPr lang="en-US" sz="2800" dirty="0">
                <a:solidFill>
                  <a:srgbClr val="0000FF"/>
                </a:solidFill>
              </a:rPr>
              <a:t>Nearly all crypto is an easy corollary of program obfuscation. </a:t>
            </a:r>
          </a:p>
        </p:txBody>
      </p:sp>
      <p:pic>
        <p:nvPicPr>
          <p:cNvPr id="60" name="Picture 59">
            <a:extLst>
              <a:ext uri="{FF2B5EF4-FFF2-40B4-BE49-F238E27FC236}">
                <a16:creationId xmlns:a16="http://schemas.microsoft.com/office/drawing/2014/main" id="{D5C19E95-2DCE-8142-A057-0280FF0987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7338" y="4172153"/>
            <a:ext cx="822143" cy="1496301"/>
          </a:xfrm>
          <a:prstGeom prst="rect">
            <a:avLst/>
          </a:prstGeom>
        </p:spPr>
      </p:pic>
    </p:spTree>
    <p:extLst>
      <p:ext uri="{BB962C8B-B14F-4D97-AF65-F5344CB8AC3E}">
        <p14:creationId xmlns:p14="http://schemas.microsoft.com/office/powerpoint/2010/main" val="11334654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9" name="Picture 22" descr="Picture 22"/>
          <p:cNvPicPr>
            <a:picLocks noChangeAspect="1"/>
          </p:cNvPicPr>
          <p:nvPr/>
        </p:nvPicPr>
        <p:blipFill>
          <a:blip r:embed="rId3"/>
          <a:stretch>
            <a:fillRect/>
          </a:stretch>
        </p:blipFill>
        <p:spPr>
          <a:xfrm>
            <a:off x="3690949" y="3363834"/>
            <a:ext cx="714671" cy="1300700"/>
          </a:xfrm>
          <a:prstGeom prst="rect">
            <a:avLst/>
          </a:prstGeom>
          <a:ln w="12700">
            <a:miter lim="400000"/>
          </a:ln>
        </p:spPr>
      </p:pic>
      <p:sp>
        <p:nvSpPr>
          <p:cNvPr id="230" name="TextBox 114"/>
          <p:cNvSpPr txBox="1"/>
          <p:nvPr/>
        </p:nvSpPr>
        <p:spPr>
          <a:xfrm>
            <a:off x="4470275" y="3375173"/>
            <a:ext cx="504057" cy="127802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8400" b="1"/>
            </a:lvl1pPr>
          </a:lstStyle>
          <a:p>
            <a:pPr hangingPunct="0"/>
            <a:r>
              <a:rPr kern="0" dirty="0">
                <a:solidFill>
                  <a:srgbClr val="000000"/>
                </a:solidFill>
                <a:sym typeface="Times New Roman"/>
              </a:rPr>
              <a:t>?</a:t>
            </a:r>
          </a:p>
        </p:txBody>
      </p:sp>
      <p:sp>
        <p:nvSpPr>
          <p:cNvPr id="231" name="Subtitle 1"/>
          <p:cNvSpPr txBox="1">
            <a:spLocks noGrp="1"/>
          </p:cNvSpPr>
          <p:nvPr>
            <p:ph type="subTitle" sz="quarter" idx="1"/>
          </p:nvPr>
        </p:nvSpPr>
        <p:spPr>
          <a:xfrm>
            <a:off x="251519" y="410563"/>
            <a:ext cx="8712970" cy="714182"/>
          </a:xfrm>
          <a:prstGeom prst="rect">
            <a:avLst/>
          </a:prstGeom>
        </p:spPr>
        <p:txBody>
          <a:bodyPr/>
          <a:lstStyle>
            <a:lvl1pPr>
              <a:spcBef>
                <a:spcPts val="900"/>
              </a:spcBef>
              <a:defRPr sz="4000" b="1">
                <a:solidFill>
                  <a:srgbClr val="000000"/>
                </a:solidFill>
              </a:defRPr>
            </a:lvl1pPr>
          </a:lstStyle>
          <a:p>
            <a:r>
              <a:rPr dirty="0"/>
              <a:t>Lin’s Theorem</a:t>
            </a:r>
          </a:p>
        </p:txBody>
      </p:sp>
      <p:sp>
        <p:nvSpPr>
          <p:cNvPr id="232" name="Subtitle 1"/>
          <p:cNvSpPr txBox="1"/>
          <p:nvPr/>
        </p:nvSpPr>
        <p:spPr>
          <a:xfrm>
            <a:off x="3045519" y="2708920"/>
            <a:ext cx="8712970" cy="714182"/>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a:spcBef>
                <a:spcPts val="900"/>
              </a:spcBef>
              <a:defRPr sz="2500"/>
            </a:lvl1pPr>
          </a:lstStyle>
          <a:p>
            <a:pPr hangingPunct="0"/>
            <a:r>
              <a:rPr kern="0">
                <a:solidFill>
                  <a:srgbClr val="000000"/>
                </a:solidFill>
                <a:sym typeface="Times New Roman"/>
              </a:rPr>
              <a:t>[Lin, CRYPTO 2017]</a:t>
            </a:r>
          </a:p>
        </p:txBody>
      </p:sp>
      <p:grpSp>
        <p:nvGrpSpPr>
          <p:cNvPr id="237" name="Group 1"/>
          <p:cNvGrpSpPr/>
          <p:nvPr/>
        </p:nvGrpSpPr>
        <p:grpSpPr>
          <a:xfrm>
            <a:off x="147464" y="1194172"/>
            <a:ext cx="8665243" cy="2008364"/>
            <a:chOff x="0" y="0"/>
            <a:chExt cx="8665242" cy="2008363"/>
          </a:xfrm>
        </p:grpSpPr>
        <p:sp>
          <p:nvSpPr>
            <p:cNvPr id="233" name="Rectangle 23"/>
            <p:cNvSpPr txBox="1"/>
            <p:nvPr/>
          </p:nvSpPr>
          <p:spPr>
            <a:xfrm>
              <a:off x="78506" y="96572"/>
              <a:ext cx="8568953" cy="4213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400" b="1"/>
              </a:lvl1pPr>
            </a:lstStyle>
            <a:p>
              <a:pPr hangingPunct="0"/>
              <a:r>
                <a:rPr kern="0">
                  <a:solidFill>
                    <a:srgbClr val="000000"/>
                  </a:solidFill>
                  <a:sym typeface="Times New Roman"/>
                </a:rPr>
                <a:t>Theorem:  There exists an IO scheme, assuming: </a:t>
              </a:r>
            </a:p>
          </p:txBody>
        </p:sp>
        <p:sp>
          <p:nvSpPr>
            <p:cNvPr id="234" name="Rectangle 60"/>
            <p:cNvSpPr/>
            <p:nvPr/>
          </p:nvSpPr>
          <p:spPr>
            <a:xfrm>
              <a:off x="0" y="0"/>
              <a:ext cx="8665242" cy="2008363"/>
            </a:xfrm>
            <a:prstGeom prst="rect">
              <a:avLst/>
            </a:prstGeom>
            <a:noFill/>
            <a:ln w="25400" cap="flat">
              <a:solidFill>
                <a:srgbClr val="808080"/>
              </a:solidFill>
              <a:prstDash val="solid"/>
              <a:round/>
            </a:ln>
            <a:effectLst/>
          </p:spPr>
          <p:txBody>
            <a:bodyPr wrap="square" lIns="45719" tIns="45719" rIns="45719" bIns="45719" numCol="1" anchor="ctr">
              <a:noAutofit/>
            </a:bodyPr>
            <a:lstStyle/>
            <a:p>
              <a:pPr algn="ctr" hangingPunct="0">
                <a:defRPr>
                  <a:solidFill>
                    <a:srgbClr val="FFFFFF"/>
                  </a:solidFill>
                </a:defRPr>
              </a:pPr>
              <a:endParaRPr kern="0">
                <a:solidFill>
                  <a:srgbClr val="FFFFFF"/>
                </a:solidFill>
                <a:sym typeface="Times New Roman"/>
              </a:endParaRPr>
            </a:p>
          </p:txBody>
        </p:sp>
        <p:sp>
          <p:nvSpPr>
            <p:cNvPr id="235" name="Rectangle 23"/>
            <p:cNvSpPr txBox="1"/>
            <p:nvPr/>
          </p:nvSpPr>
          <p:spPr>
            <a:xfrm>
              <a:off x="510554" y="666350"/>
              <a:ext cx="8082679" cy="3727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hangingPunct="0">
                <a:defRPr sz="2000"/>
              </a:pPr>
              <a:r>
                <a:rPr sz="2000" kern="0">
                  <a:solidFill>
                    <a:srgbClr val="000000"/>
                  </a:solidFill>
                  <a:sym typeface="Times New Roman"/>
                </a:rPr>
                <a:t>a) </a:t>
              </a:r>
              <a:r>
                <a:rPr sz="2000" b="1" kern="0">
                  <a:solidFill>
                    <a:srgbClr val="0433FF"/>
                  </a:solidFill>
                  <a:sym typeface="Times New Roman"/>
                </a:rPr>
                <a:t>L-linear maps </a:t>
              </a:r>
              <a:r>
                <a:rPr sz="2000" kern="0">
                  <a:solidFill>
                    <a:srgbClr val="0433FF"/>
                  </a:solidFill>
                  <a:sym typeface="Times New Roman"/>
                </a:rPr>
                <a:t>with the SXDH assumption</a:t>
              </a:r>
            </a:p>
          </p:txBody>
        </p:sp>
        <p:sp>
          <p:nvSpPr>
            <p:cNvPr id="236" name="Rectangle 23"/>
            <p:cNvSpPr txBox="1"/>
            <p:nvPr/>
          </p:nvSpPr>
          <p:spPr>
            <a:xfrm>
              <a:off x="383554" y="1080120"/>
              <a:ext cx="8082679" cy="3484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hangingPunct="0"/>
              <a:r>
                <a:rPr kern="0">
                  <a:solidFill>
                    <a:srgbClr val="000000"/>
                  </a:solidFill>
                  <a:sym typeface="Times New Roman"/>
                </a:rPr>
                <a:t>  b) </a:t>
              </a:r>
              <a:r>
                <a:rPr b="1" kern="0">
                  <a:solidFill>
                    <a:srgbClr val="FF0000"/>
                  </a:solidFill>
                  <a:sym typeface="Times New Roman"/>
                </a:rPr>
                <a:t>Locality L PRGs</a:t>
              </a:r>
              <a:r>
                <a:rPr kern="0">
                  <a:solidFill>
                    <a:srgbClr val="FF0000"/>
                  </a:solidFill>
                  <a:sym typeface="Times New Roman"/>
                </a:rPr>
                <a:t> with </a:t>
              </a:r>
              <a:r>
                <a:rPr i="1" kern="0">
                  <a:solidFill>
                    <a:srgbClr val="FF0000"/>
                  </a:solidFill>
                  <a:sym typeface="Times New Roman"/>
                </a:rPr>
                <a:t>any</a:t>
              </a:r>
              <a:r>
                <a:rPr kern="0">
                  <a:solidFill>
                    <a:srgbClr val="FF0000"/>
                  </a:solidFill>
                  <a:sym typeface="Times New Roman"/>
                </a:rPr>
                <a:t> polynomial stretch (and subexponential security)</a:t>
              </a:r>
            </a:p>
          </p:txBody>
        </p:sp>
      </p:grpSp>
      <p:grpSp>
        <p:nvGrpSpPr>
          <p:cNvPr id="242" name="Group 1"/>
          <p:cNvGrpSpPr/>
          <p:nvPr/>
        </p:nvGrpSpPr>
        <p:grpSpPr>
          <a:xfrm>
            <a:off x="163179" y="4762869"/>
            <a:ext cx="8665242" cy="1682999"/>
            <a:chOff x="0" y="12700"/>
            <a:chExt cx="8665241" cy="1682997"/>
          </a:xfrm>
        </p:grpSpPr>
        <p:sp>
          <p:nvSpPr>
            <p:cNvPr id="239" name="Rectangle 23"/>
            <p:cNvSpPr txBox="1"/>
            <p:nvPr/>
          </p:nvSpPr>
          <p:spPr>
            <a:xfrm>
              <a:off x="78506" y="102922"/>
              <a:ext cx="8568953" cy="76429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400" b="1"/>
              </a:lvl1pPr>
            </a:lstStyle>
            <a:p>
              <a:pPr hangingPunct="0"/>
              <a:r>
                <a:rPr kern="0">
                  <a:solidFill>
                    <a:srgbClr val="000000"/>
                  </a:solidFill>
                  <a:sym typeface="Times New Roman"/>
                </a:rPr>
                <a:t>Attack [Mossel, Shpilka, Trevisan 2003]: There is no polynomial stretch PRG of locality 4.</a:t>
              </a:r>
            </a:p>
          </p:txBody>
        </p:sp>
        <p:sp>
          <p:nvSpPr>
            <p:cNvPr id="240" name="Rectangle 60"/>
            <p:cNvSpPr/>
            <p:nvPr/>
          </p:nvSpPr>
          <p:spPr>
            <a:xfrm>
              <a:off x="0" y="12700"/>
              <a:ext cx="8665242" cy="1682998"/>
            </a:xfrm>
            <a:prstGeom prst="rect">
              <a:avLst/>
            </a:prstGeom>
            <a:noFill/>
            <a:ln w="25400" cap="flat">
              <a:solidFill>
                <a:srgbClr val="808080"/>
              </a:solidFill>
              <a:prstDash val="solid"/>
              <a:round/>
            </a:ln>
            <a:effectLst/>
          </p:spPr>
          <p:txBody>
            <a:bodyPr wrap="square" lIns="45719" tIns="45719" rIns="45719" bIns="45719" numCol="1" anchor="ctr">
              <a:noAutofit/>
            </a:bodyPr>
            <a:lstStyle/>
            <a:p>
              <a:pPr algn="ctr" hangingPunct="0">
                <a:defRPr>
                  <a:solidFill>
                    <a:srgbClr val="FFFFFF"/>
                  </a:solidFill>
                </a:defRPr>
              </a:pPr>
              <a:endParaRPr kern="0">
                <a:solidFill>
                  <a:srgbClr val="FFFFFF"/>
                </a:solidFill>
                <a:sym typeface="Times New Roman"/>
              </a:endParaRPr>
            </a:p>
          </p:txBody>
        </p:sp>
        <p:sp>
          <p:nvSpPr>
            <p:cNvPr id="241" name="Rectangle 23"/>
            <p:cNvSpPr txBox="1"/>
            <p:nvPr/>
          </p:nvSpPr>
          <p:spPr>
            <a:xfrm>
              <a:off x="321643" y="1161650"/>
              <a:ext cx="8082679" cy="3727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marL="200526" indent="-200526">
                <a:buSzPct val="100000"/>
                <a:buChar char="•"/>
                <a:defRPr sz="2000"/>
              </a:lvl1pPr>
            </a:lstStyle>
            <a:p>
              <a:pPr hangingPunct="0"/>
              <a:r>
                <a:rPr kern="0">
                  <a:solidFill>
                    <a:srgbClr val="000000"/>
                  </a:solidFill>
                  <a:sym typeface="Times New Roman"/>
                </a:rPr>
                <a:t>Therefore, this construction gets stuck at 5-linear maps.</a:t>
              </a:r>
            </a:p>
          </p:txBody>
        </p:sp>
      </p:grpSp>
    </p:spTree>
    <p:extLst>
      <p:ext uri="{BB962C8B-B14F-4D97-AF65-F5344CB8AC3E}">
        <p14:creationId xmlns:p14="http://schemas.microsoft.com/office/powerpoint/2010/main" val="2188304290"/>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 grpId="0" animBg="1" advAuto="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ubtitle 1"/>
          <p:cNvSpPr txBox="1">
            <a:spLocks noGrp="1"/>
          </p:cNvSpPr>
          <p:nvPr>
            <p:ph type="subTitle" sz="quarter" idx="1"/>
          </p:nvPr>
        </p:nvSpPr>
        <p:spPr>
          <a:xfrm>
            <a:off x="251519" y="122531"/>
            <a:ext cx="8712970" cy="1218237"/>
          </a:xfrm>
          <a:prstGeom prst="rect">
            <a:avLst/>
          </a:prstGeom>
        </p:spPr>
        <p:txBody>
          <a:bodyPr/>
          <a:lstStyle/>
          <a:p>
            <a:pPr>
              <a:spcBef>
                <a:spcPts val="900"/>
              </a:spcBef>
              <a:defRPr sz="4000" b="1">
                <a:solidFill>
                  <a:srgbClr val="000000"/>
                </a:solidFill>
              </a:defRPr>
            </a:pPr>
            <a:r>
              <a:rPr dirty="0">
                <a:latin typeface="Calibri" charset="0"/>
                <a:ea typeface="Calibri" charset="0"/>
                <a:cs typeface="Calibri" charset="0"/>
              </a:rPr>
              <a:t>(L,q)-Blockwise Local PRGs </a:t>
            </a:r>
            <a:br>
              <a:rPr dirty="0">
                <a:latin typeface="Calibri" charset="0"/>
                <a:ea typeface="Calibri" charset="0"/>
                <a:cs typeface="Calibri" charset="0"/>
              </a:rPr>
            </a:br>
            <a:r>
              <a:rPr sz="3000" dirty="0">
                <a:latin typeface="Calibri" charset="0"/>
                <a:ea typeface="Calibri" charset="0"/>
                <a:cs typeface="Calibri" charset="0"/>
              </a:rPr>
              <a:t>[Lin-Tessaro’17]</a:t>
            </a:r>
          </a:p>
        </p:txBody>
      </p:sp>
      <p:sp>
        <p:nvSpPr>
          <p:cNvPr id="295" name="Rectangle 23"/>
          <p:cNvSpPr txBox="1"/>
          <p:nvPr/>
        </p:nvSpPr>
        <p:spPr>
          <a:xfrm>
            <a:off x="827583" y="1737156"/>
            <a:ext cx="8082679"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2400"/>
            </a:lvl1pPr>
          </a:lstStyle>
          <a:p>
            <a:pPr hangingPunct="0"/>
            <a:r>
              <a:rPr kern="0">
                <a:solidFill>
                  <a:srgbClr val="000000"/>
                </a:solidFill>
                <a:sym typeface="Times New Roman"/>
              </a:rPr>
              <a:t>Specified by:</a:t>
            </a:r>
          </a:p>
        </p:txBody>
      </p:sp>
      <p:sp>
        <p:nvSpPr>
          <p:cNvPr id="296" name="Rectangle 2"/>
          <p:cNvSpPr txBox="1"/>
          <p:nvPr/>
        </p:nvSpPr>
        <p:spPr>
          <a:xfrm>
            <a:off x="845840" y="2247255"/>
            <a:ext cx="6174433" cy="47930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hangingPunct="0">
              <a:defRPr sz="2400"/>
            </a:pPr>
            <a:r>
              <a:rPr sz="2400" kern="0">
                <a:solidFill>
                  <a:srgbClr val="000000"/>
                </a:solidFill>
                <a:sym typeface="Times New Roman"/>
              </a:rPr>
              <a:t>a) a sequence of m L-tuples H</a:t>
            </a:r>
            <a:r>
              <a:rPr sz="2400" kern="0" baseline="-25000">
                <a:solidFill>
                  <a:srgbClr val="000000"/>
                </a:solidFill>
                <a:sym typeface="Times New Roman"/>
              </a:rPr>
              <a:t>1</a:t>
            </a:r>
            <a:r>
              <a:rPr sz="2400" kern="0">
                <a:solidFill>
                  <a:srgbClr val="000000"/>
                </a:solidFill>
                <a:sym typeface="Times New Roman"/>
              </a:rPr>
              <a:t>,…,H</a:t>
            </a:r>
            <a:r>
              <a:rPr sz="2400" kern="0" baseline="-25000">
                <a:solidFill>
                  <a:srgbClr val="000000"/>
                </a:solidFill>
                <a:sym typeface="Times New Roman"/>
              </a:rPr>
              <a:t>m</a:t>
            </a:r>
            <a:r>
              <a:rPr sz="2400" kern="0">
                <a:solidFill>
                  <a:srgbClr val="000000"/>
                </a:solidFill>
                <a:sym typeface="Times New Roman"/>
              </a:rPr>
              <a:t> and  </a:t>
            </a:r>
          </a:p>
        </p:txBody>
      </p:sp>
      <p:sp>
        <p:nvSpPr>
          <p:cNvPr id="297" name="Rectangle 30"/>
          <p:cNvSpPr txBox="1"/>
          <p:nvPr/>
        </p:nvSpPr>
        <p:spPr>
          <a:xfrm>
            <a:off x="845840" y="2642240"/>
            <a:ext cx="6174433" cy="46166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hangingPunct="0">
              <a:defRPr sz="2400"/>
            </a:pPr>
            <a:r>
              <a:rPr sz="2400" kern="0" dirty="0">
                <a:solidFill>
                  <a:srgbClr val="000000"/>
                </a:solidFill>
                <a:sym typeface="Times New Roman"/>
              </a:rPr>
              <a:t>b) a predicate P: </a:t>
            </a:r>
            <a:r>
              <a:rPr sz="2400" b="1" kern="0" dirty="0">
                <a:solidFill>
                  <a:srgbClr val="FF0000"/>
                </a:solidFill>
                <a:sym typeface="Times New Roman"/>
              </a:rPr>
              <a:t>[q]</a:t>
            </a:r>
            <a:r>
              <a:rPr sz="2400" b="1" kern="0" baseline="30000" dirty="0">
                <a:solidFill>
                  <a:srgbClr val="FF0000"/>
                </a:solidFill>
                <a:sym typeface="Times New Roman"/>
              </a:rPr>
              <a:t>L</a:t>
            </a:r>
            <a:r>
              <a:rPr sz="2400" b="1" kern="0" dirty="0">
                <a:solidFill>
                  <a:srgbClr val="FF0000"/>
                </a:solidFill>
                <a:sym typeface="Times New Roman"/>
              </a:rPr>
              <a:t> </a:t>
            </a:r>
            <a:r>
              <a:rPr sz="2400" kern="0" dirty="0">
                <a:solidFill>
                  <a:srgbClr val="000000"/>
                </a:solidFill>
                <a:sym typeface="Times New Roman"/>
              </a:rPr>
              <a:t>→ {0,1}.</a:t>
            </a:r>
          </a:p>
        </p:txBody>
      </p:sp>
      <p:grpSp>
        <p:nvGrpSpPr>
          <p:cNvPr id="350" name="Group"/>
          <p:cNvGrpSpPr/>
          <p:nvPr/>
        </p:nvGrpSpPr>
        <p:grpSpPr>
          <a:xfrm>
            <a:off x="1018332" y="3462221"/>
            <a:ext cx="7950472" cy="2404302"/>
            <a:chOff x="0" y="409307"/>
            <a:chExt cx="7950471" cy="2404301"/>
          </a:xfrm>
        </p:grpSpPr>
        <p:sp>
          <p:nvSpPr>
            <p:cNvPr id="298" name="Oval 16"/>
            <p:cNvSpPr/>
            <p:nvPr/>
          </p:nvSpPr>
          <p:spPr>
            <a:xfrm>
              <a:off x="0" y="1975204"/>
              <a:ext cx="288033" cy="288033"/>
            </a:xfrm>
            <a:prstGeom prst="ellipse">
              <a:avLst/>
            </a:prstGeom>
            <a:solidFill>
              <a:srgbClr val="7575D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hangingPunct="0">
                <a:defRPr>
                  <a:solidFill>
                    <a:srgbClr val="FFFFFF"/>
                  </a:solidFill>
                </a:defRPr>
              </a:pPr>
              <a:endParaRPr kern="0">
                <a:solidFill>
                  <a:srgbClr val="FFFFFF"/>
                </a:solidFill>
                <a:sym typeface="Times New Roman"/>
              </a:endParaRPr>
            </a:p>
          </p:txBody>
        </p:sp>
        <p:sp>
          <p:nvSpPr>
            <p:cNvPr id="299" name="Oval 17"/>
            <p:cNvSpPr/>
            <p:nvPr/>
          </p:nvSpPr>
          <p:spPr>
            <a:xfrm>
              <a:off x="936103" y="1975204"/>
              <a:ext cx="288033" cy="288033"/>
            </a:xfrm>
            <a:prstGeom prst="ellipse">
              <a:avLst/>
            </a:prstGeom>
            <a:solidFill>
              <a:srgbClr val="7575D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hangingPunct="0">
                <a:defRPr>
                  <a:solidFill>
                    <a:srgbClr val="FFFFFF"/>
                  </a:solidFill>
                </a:defRPr>
              </a:pPr>
              <a:endParaRPr kern="0">
                <a:solidFill>
                  <a:srgbClr val="FFFFFF"/>
                </a:solidFill>
                <a:sym typeface="Times New Roman"/>
              </a:endParaRPr>
            </a:p>
          </p:txBody>
        </p:sp>
        <p:sp>
          <p:nvSpPr>
            <p:cNvPr id="300" name="Oval 18"/>
            <p:cNvSpPr/>
            <p:nvPr/>
          </p:nvSpPr>
          <p:spPr>
            <a:xfrm>
              <a:off x="1800200" y="1975204"/>
              <a:ext cx="288033" cy="288033"/>
            </a:xfrm>
            <a:prstGeom prst="ellipse">
              <a:avLst/>
            </a:prstGeom>
            <a:solidFill>
              <a:srgbClr val="7575D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hangingPunct="0">
                <a:defRPr>
                  <a:solidFill>
                    <a:srgbClr val="FFFFFF"/>
                  </a:solidFill>
                </a:defRPr>
              </a:pPr>
              <a:endParaRPr kern="0">
                <a:solidFill>
                  <a:srgbClr val="FFFFFF"/>
                </a:solidFill>
                <a:sym typeface="Times New Roman"/>
              </a:endParaRPr>
            </a:p>
          </p:txBody>
        </p:sp>
        <p:sp>
          <p:nvSpPr>
            <p:cNvPr id="301" name="Oval 19"/>
            <p:cNvSpPr/>
            <p:nvPr/>
          </p:nvSpPr>
          <p:spPr>
            <a:xfrm>
              <a:off x="2664295" y="1975204"/>
              <a:ext cx="288033" cy="288033"/>
            </a:xfrm>
            <a:prstGeom prst="ellipse">
              <a:avLst/>
            </a:prstGeom>
            <a:solidFill>
              <a:srgbClr val="7575D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hangingPunct="0">
                <a:defRPr>
                  <a:solidFill>
                    <a:srgbClr val="FFFFFF"/>
                  </a:solidFill>
                </a:defRPr>
              </a:pPr>
              <a:endParaRPr kern="0">
                <a:solidFill>
                  <a:srgbClr val="FFFFFF"/>
                </a:solidFill>
                <a:sym typeface="Times New Roman"/>
              </a:endParaRPr>
            </a:p>
          </p:txBody>
        </p:sp>
        <p:sp>
          <p:nvSpPr>
            <p:cNvPr id="302" name="Oval 20"/>
            <p:cNvSpPr/>
            <p:nvPr/>
          </p:nvSpPr>
          <p:spPr>
            <a:xfrm>
              <a:off x="3600400" y="1975204"/>
              <a:ext cx="288033" cy="288033"/>
            </a:xfrm>
            <a:prstGeom prst="ellipse">
              <a:avLst/>
            </a:prstGeom>
            <a:solidFill>
              <a:srgbClr val="7575D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hangingPunct="0">
                <a:defRPr>
                  <a:solidFill>
                    <a:srgbClr val="FFFFFF"/>
                  </a:solidFill>
                </a:defRPr>
              </a:pPr>
              <a:endParaRPr kern="0">
                <a:solidFill>
                  <a:srgbClr val="FFFFFF"/>
                </a:solidFill>
                <a:sym typeface="Times New Roman"/>
              </a:endParaRPr>
            </a:p>
          </p:txBody>
        </p:sp>
        <p:sp>
          <p:nvSpPr>
            <p:cNvPr id="303" name="Oval 21"/>
            <p:cNvSpPr/>
            <p:nvPr/>
          </p:nvSpPr>
          <p:spPr>
            <a:xfrm>
              <a:off x="4464496" y="1975204"/>
              <a:ext cx="288033" cy="288033"/>
            </a:xfrm>
            <a:prstGeom prst="ellipse">
              <a:avLst/>
            </a:prstGeom>
            <a:solidFill>
              <a:srgbClr val="7575D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hangingPunct="0">
                <a:defRPr>
                  <a:solidFill>
                    <a:srgbClr val="FFFFFF"/>
                  </a:solidFill>
                </a:defRPr>
              </a:pPr>
              <a:endParaRPr kern="0">
                <a:solidFill>
                  <a:srgbClr val="FFFFFF"/>
                </a:solidFill>
                <a:sym typeface="Times New Roman"/>
              </a:endParaRPr>
            </a:p>
          </p:txBody>
        </p:sp>
        <p:sp>
          <p:nvSpPr>
            <p:cNvPr id="304" name="Oval 22"/>
            <p:cNvSpPr/>
            <p:nvPr/>
          </p:nvSpPr>
          <p:spPr>
            <a:xfrm>
              <a:off x="5328592" y="1975204"/>
              <a:ext cx="288033" cy="288033"/>
            </a:xfrm>
            <a:prstGeom prst="ellipse">
              <a:avLst/>
            </a:prstGeom>
            <a:solidFill>
              <a:srgbClr val="7575D1"/>
            </a:soli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p>
              <a:pPr algn="ctr" hangingPunct="0">
                <a:defRPr>
                  <a:solidFill>
                    <a:srgbClr val="FFFFFF"/>
                  </a:solidFill>
                </a:defRPr>
              </a:pPr>
              <a:endParaRPr kern="0">
                <a:solidFill>
                  <a:srgbClr val="FFFFFF"/>
                </a:solidFill>
                <a:sym typeface="Times New Roman"/>
              </a:endParaRPr>
            </a:p>
          </p:txBody>
        </p:sp>
        <p:sp>
          <p:nvSpPr>
            <p:cNvPr id="305" name="Rectangle 23"/>
            <p:cNvSpPr txBox="1"/>
            <p:nvPr/>
          </p:nvSpPr>
          <p:spPr>
            <a:xfrm>
              <a:off x="5788535" y="409307"/>
              <a:ext cx="2016225" cy="3727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000"/>
              </a:lvl1pPr>
            </a:lstStyle>
            <a:p>
              <a:pPr hangingPunct="0"/>
              <a:r>
                <a:rPr kern="0">
                  <a:solidFill>
                    <a:srgbClr val="000000"/>
                  </a:solidFill>
                  <a:sym typeface="Times New Roman"/>
                </a:rPr>
                <a:t>Input: n “blocks”</a:t>
              </a:r>
            </a:p>
          </p:txBody>
        </p:sp>
        <p:sp>
          <p:nvSpPr>
            <p:cNvPr id="306" name="Rectangle 23"/>
            <p:cNvSpPr txBox="1"/>
            <p:nvPr/>
          </p:nvSpPr>
          <p:spPr>
            <a:xfrm>
              <a:off x="5846021" y="1932845"/>
              <a:ext cx="2104451" cy="3727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000"/>
              </a:lvl1pPr>
            </a:lstStyle>
            <a:p>
              <a:pPr hangingPunct="0"/>
              <a:r>
                <a:rPr kern="0">
                  <a:solidFill>
                    <a:srgbClr val="000000"/>
                  </a:solidFill>
                  <a:sym typeface="Times New Roman"/>
                </a:rPr>
                <a:t>Output: m bits </a:t>
              </a:r>
            </a:p>
          </p:txBody>
        </p:sp>
        <p:grpSp>
          <p:nvGrpSpPr>
            <p:cNvPr id="309" name="Rectangle 23"/>
            <p:cNvGrpSpPr/>
            <p:nvPr/>
          </p:nvGrpSpPr>
          <p:grpSpPr>
            <a:xfrm>
              <a:off x="811146" y="2358819"/>
              <a:ext cx="5074452" cy="454790"/>
              <a:chOff x="0" y="0"/>
              <a:chExt cx="5074451" cy="454789"/>
            </a:xfrm>
          </p:grpSpPr>
          <p:sp>
            <p:nvSpPr>
              <p:cNvPr id="307" name="Rectangle"/>
              <p:cNvSpPr/>
              <p:nvPr/>
            </p:nvSpPr>
            <p:spPr>
              <a:xfrm>
                <a:off x="0" y="-1"/>
                <a:ext cx="5074452" cy="454791"/>
              </a:xfrm>
              <a:prstGeom prst="rect">
                <a:avLst/>
              </a:prstGeom>
              <a:blipFill rotWithShape="1">
                <a:blip r:embed="rId3"/>
                <a:srcRect/>
                <a:stretch>
                  <a:fillRect/>
                </a:stretch>
              </a:blipFill>
              <a:ln w="12700" cap="flat">
                <a:noFill/>
                <a:miter lim="400000"/>
              </a:ln>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308" name="Text"/>
              <p:cNvSpPr txBox="1"/>
              <p:nvPr/>
            </p:nvSpPr>
            <p:spPr>
              <a:xfrm>
                <a:off x="0" y="-1"/>
                <a:ext cx="5074452" cy="3484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hangingPunct="0"/>
                <a:r>
                  <a:rPr kern="0">
                    <a:solidFill>
                      <a:srgbClr val="000000"/>
                    </a:solidFill>
                    <a:sym typeface="Times New Roman"/>
                  </a:rPr>
                  <a:t> </a:t>
                </a:r>
              </a:p>
            </p:txBody>
          </p:sp>
        </p:grpSp>
        <p:grpSp>
          <p:nvGrpSpPr>
            <p:cNvPr id="314" name="Group 7"/>
            <p:cNvGrpSpPr/>
            <p:nvPr/>
          </p:nvGrpSpPr>
          <p:grpSpPr>
            <a:xfrm>
              <a:off x="1440159" y="751068"/>
              <a:ext cx="2664298" cy="1224137"/>
              <a:chOff x="0" y="0"/>
              <a:chExt cx="2664296" cy="1224136"/>
            </a:xfrm>
          </p:grpSpPr>
          <p:sp>
            <p:nvSpPr>
              <p:cNvPr id="310" name="Straight Connector 36"/>
              <p:cNvSpPr/>
              <p:nvPr/>
            </p:nvSpPr>
            <p:spPr>
              <a:xfrm>
                <a:off x="1368152" y="792088"/>
                <a:ext cx="1" cy="432049"/>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311" name="Straight Connector 37"/>
              <p:cNvSpPr/>
              <p:nvPr/>
            </p:nvSpPr>
            <p:spPr>
              <a:xfrm>
                <a:off x="-1" y="0"/>
                <a:ext cx="1368154" cy="864096"/>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312" name="Straight Connector 38"/>
              <p:cNvSpPr/>
              <p:nvPr/>
            </p:nvSpPr>
            <p:spPr>
              <a:xfrm flipH="1">
                <a:off x="1368152" y="0"/>
                <a:ext cx="360040" cy="864097"/>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313" name="Straight Connector 39"/>
              <p:cNvSpPr/>
              <p:nvPr/>
            </p:nvSpPr>
            <p:spPr>
              <a:xfrm flipH="1">
                <a:off x="1368152" y="0"/>
                <a:ext cx="1296145" cy="864096"/>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grpSp>
        <p:grpSp>
          <p:nvGrpSpPr>
            <p:cNvPr id="319" name="Group 40"/>
            <p:cNvGrpSpPr/>
            <p:nvPr/>
          </p:nvGrpSpPr>
          <p:grpSpPr>
            <a:xfrm>
              <a:off x="2304255" y="751068"/>
              <a:ext cx="3168353" cy="1224137"/>
              <a:chOff x="0" y="0"/>
              <a:chExt cx="3168352" cy="1224136"/>
            </a:xfrm>
          </p:grpSpPr>
          <p:sp>
            <p:nvSpPr>
              <p:cNvPr id="315" name="Straight Connector 41"/>
              <p:cNvSpPr/>
              <p:nvPr/>
            </p:nvSpPr>
            <p:spPr>
              <a:xfrm>
                <a:off x="3168351" y="792088"/>
                <a:ext cx="1" cy="432049"/>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316" name="Straight Connector 42"/>
              <p:cNvSpPr/>
              <p:nvPr/>
            </p:nvSpPr>
            <p:spPr>
              <a:xfrm>
                <a:off x="1800199" y="0"/>
                <a:ext cx="1368154" cy="864096"/>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317" name="Straight Connector 43"/>
              <p:cNvSpPr/>
              <p:nvPr/>
            </p:nvSpPr>
            <p:spPr>
              <a:xfrm>
                <a:off x="2664296" y="0"/>
                <a:ext cx="504057" cy="864097"/>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318" name="Straight Connector 44"/>
              <p:cNvSpPr/>
              <p:nvPr/>
            </p:nvSpPr>
            <p:spPr>
              <a:xfrm>
                <a:off x="0" y="-1"/>
                <a:ext cx="3168352" cy="864098"/>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grpSp>
        <p:grpSp>
          <p:nvGrpSpPr>
            <p:cNvPr id="324" name="Group 45"/>
            <p:cNvGrpSpPr/>
            <p:nvPr/>
          </p:nvGrpSpPr>
          <p:grpSpPr>
            <a:xfrm>
              <a:off x="144016" y="751068"/>
              <a:ext cx="4824537" cy="1224137"/>
              <a:chOff x="0" y="0"/>
              <a:chExt cx="4824536" cy="1224135"/>
            </a:xfrm>
          </p:grpSpPr>
          <p:sp>
            <p:nvSpPr>
              <p:cNvPr id="320" name="Straight Connector 46"/>
              <p:cNvSpPr/>
              <p:nvPr/>
            </p:nvSpPr>
            <p:spPr>
              <a:xfrm flipH="1">
                <a:off x="0" y="792088"/>
                <a:ext cx="1" cy="432049"/>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321" name="Straight Connector 47"/>
              <p:cNvSpPr/>
              <p:nvPr/>
            </p:nvSpPr>
            <p:spPr>
              <a:xfrm flipH="1">
                <a:off x="0" y="0"/>
                <a:ext cx="2160241" cy="864096"/>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322" name="Straight Connector 48"/>
              <p:cNvSpPr/>
              <p:nvPr/>
            </p:nvSpPr>
            <p:spPr>
              <a:xfrm flipH="1">
                <a:off x="0" y="0"/>
                <a:ext cx="1296145" cy="864096"/>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323" name="Straight Connector 49"/>
              <p:cNvSpPr/>
              <p:nvPr/>
            </p:nvSpPr>
            <p:spPr>
              <a:xfrm flipH="1">
                <a:off x="0" y="0"/>
                <a:ext cx="4824537" cy="864097"/>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grpSp>
        <p:grpSp>
          <p:nvGrpSpPr>
            <p:cNvPr id="329" name="Group"/>
            <p:cNvGrpSpPr/>
            <p:nvPr/>
          </p:nvGrpSpPr>
          <p:grpSpPr>
            <a:xfrm>
              <a:off x="1150217" y="492933"/>
              <a:ext cx="609750" cy="205498"/>
              <a:chOff x="0" y="0"/>
              <a:chExt cx="609748" cy="205497"/>
            </a:xfrm>
          </p:grpSpPr>
          <p:sp>
            <p:nvSpPr>
              <p:cNvPr id="325" name="Rectangle"/>
              <p:cNvSpPr/>
              <p:nvPr/>
            </p:nvSpPr>
            <p:spPr>
              <a:xfrm>
                <a:off x="0" y="12699"/>
                <a:ext cx="609749" cy="192799"/>
              </a:xfrm>
              <a:prstGeom prst="rect">
                <a:avLst/>
              </a:prstGeom>
              <a:solidFill>
                <a:srgbClr val="FFFFFF"/>
              </a:solidFill>
              <a:ln w="25400" cap="flat">
                <a:solidFill>
                  <a:srgbClr val="FF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hangingPunct="0"/>
                <a:endParaRPr kern="0">
                  <a:solidFill>
                    <a:srgbClr val="000000"/>
                  </a:solidFill>
                  <a:sym typeface="Times New Roman"/>
                </a:endParaRPr>
              </a:p>
            </p:txBody>
          </p:sp>
          <p:sp>
            <p:nvSpPr>
              <p:cNvPr id="326" name="Line"/>
              <p:cNvSpPr/>
              <p:nvPr/>
            </p:nvSpPr>
            <p:spPr>
              <a:xfrm flipV="1">
                <a:off x="139774" y="0"/>
                <a:ext cx="1" cy="200266"/>
              </a:xfrm>
              <a:prstGeom prst="line">
                <a:avLst/>
              </a:prstGeom>
              <a:noFill/>
              <a:ln w="25400" cap="flat">
                <a:solidFill>
                  <a:srgbClr val="FF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327" name="Line"/>
              <p:cNvSpPr/>
              <p:nvPr/>
            </p:nvSpPr>
            <p:spPr>
              <a:xfrm flipV="1">
                <a:off x="304874" y="-1"/>
                <a:ext cx="1" cy="200267"/>
              </a:xfrm>
              <a:prstGeom prst="line">
                <a:avLst/>
              </a:prstGeom>
              <a:noFill/>
              <a:ln w="25400" cap="flat">
                <a:solidFill>
                  <a:srgbClr val="FF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328" name="Line"/>
              <p:cNvSpPr/>
              <p:nvPr/>
            </p:nvSpPr>
            <p:spPr>
              <a:xfrm flipV="1">
                <a:off x="480565" y="17931"/>
                <a:ext cx="1" cy="182335"/>
              </a:xfrm>
              <a:prstGeom prst="line">
                <a:avLst/>
              </a:prstGeom>
              <a:noFill/>
              <a:ln w="25400" cap="flat">
                <a:solidFill>
                  <a:srgbClr val="FF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grpSp>
        <p:grpSp>
          <p:nvGrpSpPr>
            <p:cNvPr id="334" name="Group"/>
            <p:cNvGrpSpPr/>
            <p:nvPr/>
          </p:nvGrpSpPr>
          <p:grpSpPr>
            <a:xfrm>
              <a:off x="2013817" y="492933"/>
              <a:ext cx="609750" cy="205498"/>
              <a:chOff x="0" y="0"/>
              <a:chExt cx="609748" cy="205497"/>
            </a:xfrm>
          </p:grpSpPr>
          <p:sp>
            <p:nvSpPr>
              <p:cNvPr id="330" name="Rectangle"/>
              <p:cNvSpPr/>
              <p:nvPr/>
            </p:nvSpPr>
            <p:spPr>
              <a:xfrm>
                <a:off x="0" y="12699"/>
                <a:ext cx="609749" cy="192799"/>
              </a:xfrm>
              <a:prstGeom prst="rect">
                <a:avLst/>
              </a:prstGeom>
              <a:solidFill>
                <a:srgbClr val="FFFFFF"/>
              </a:solidFill>
              <a:ln w="25400" cap="flat">
                <a:solidFill>
                  <a:srgbClr val="FF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hangingPunct="0"/>
                <a:endParaRPr kern="0">
                  <a:solidFill>
                    <a:srgbClr val="000000"/>
                  </a:solidFill>
                  <a:sym typeface="Times New Roman"/>
                </a:endParaRPr>
              </a:p>
            </p:txBody>
          </p:sp>
          <p:sp>
            <p:nvSpPr>
              <p:cNvPr id="331" name="Line"/>
              <p:cNvSpPr/>
              <p:nvPr/>
            </p:nvSpPr>
            <p:spPr>
              <a:xfrm flipV="1">
                <a:off x="139774" y="0"/>
                <a:ext cx="1" cy="200266"/>
              </a:xfrm>
              <a:prstGeom prst="line">
                <a:avLst/>
              </a:prstGeom>
              <a:noFill/>
              <a:ln w="25400" cap="flat">
                <a:solidFill>
                  <a:srgbClr val="FF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332" name="Line"/>
              <p:cNvSpPr/>
              <p:nvPr/>
            </p:nvSpPr>
            <p:spPr>
              <a:xfrm flipV="1">
                <a:off x="304874" y="-1"/>
                <a:ext cx="1" cy="200267"/>
              </a:xfrm>
              <a:prstGeom prst="line">
                <a:avLst/>
              </a:prstGeom>
              <a:noFill/>
              <a:ln w="25400" cap="flat">
                <a:solidFill>
                  <a:srgbClr val="FF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333" name="Line"/>
              <p:cNvSpPr/>
              <p:nvPr/>
            </p:nvSpPr>
            <p:spPr>
              <a:xfrm flipV="1">
                <a:off x="480565" y="17931"/>
                <a:ext cx="1" cy="182335"/>
              </a:xfrm>
              <a:prstGeom prst="line">
                <a:avLst/>
              </a:prstGeom>
              <a:noFill/>
              <a:ln w="25400" cap="flat">
                <a:solidFill>
                  <a:srgbClr val="FF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grpSp>
        <p:grpSp>
          <p:nvGrpSpPr>
            <p:cNvPr id="339" name="Group"/>
            <p:cNvGrpSpPr/>
            <p:nvPr/>
          </p:nvGrpSpPr>
          <p:grpSpPr>
            <a:xfrm>
              <a:off x="2877417" y="492933"/>
              <a:ext cx="609750" cy="205498"/>
              <a:chOff x="0" y="0"/>
              <a:chExt cx="609748" cy="205497"/>
            </a:xfrm>
          </p:grpSpPr>
          <p:sp>
            <p:nvSpPr>
              <p:cNvPr id="335" name="Rectangle"/>
              <p:cNvSpPr/>
              <p:nvPr/>
            </p:nvSpPr>
            <p:spPr>
              <a:xfrm>
                <a:off x="0" y="12699"/>
                <a:ext cx="609749" cy="192799"/>
              </a:xfrm>
              <a:prstGeom prst="rect">
                <a:avLst/>
              </a:prstGeom>
              <a:solidFill>
                <a:srgbClr val="FFFFFF"/>
              </a:solidFill>
              <a:ln w="25400" cap="flat">
                <a:solidFill>
                  <a:srgbClr val="FF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hangingPunct="0"/>
                <a:endParaRPr kern="0">
                  <a:solidFill>
                    <a:srgbClr val="000000"/>
                  </a:solidFill>
                  <a:sym typeface="Times New Roman"/>
                </a:endParaRPr>
              </a:p>
            </p:txBody>
          </p:sp>
          <p:sp>
            <p:nvSpPr>
              <p:cNvPr id="336" name="Line"/>
              <p:cNvSpPr/>
              <p:nvPr/>
            </p:nvSpPr>
            <p:spPr>
              <a:xfrm flipV="1">
                <a:off x="139774" y="0"/>
                <a:ext cx="1" cy="200266"/>
              </a:xfrm>
              <a:prstGeom prst="line">
                <a:avLst/>
              </a:prstGeom>
              <a:noFill/>
              <a:ln w="25400" cap="flat">
                <a:solidFill>
                  <a:srgbClr val="FF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337" name="Line"/>
              <p:cNvSpPr/>
              <p:nvPr/>
            </p:nvSpPr>
            <p:spPr>
              <a:xfrm flipV="1">
                <a:off x="304874" y="-1"/>
                <a:ext cx="1" cy="200267"/>
              </a:xfrm>
              <a:prstGeom prst="line">
                <a:avLst/>
              </a:prstGeom>
              <a:noFill/>
              <a:ln w="25400" cap="flat">
                <a:solidFill>
                  <a:srgbClr val="FF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338" name="Line"/>
              <p:cNvSpPr/>
              <p:nvPr/>
            </p:nvSpPr>
            <p:spPr>
              <a:xfrm flipV="1">
                <a:off x="480565" y="17931"/>
                <a:ext cx="1" cy="182335"/>
              </a:xfrm>
              <a:prstGeom prst="line">
                <a:avLst/>
              </a:prstGeom>
              <a:noFill/>
              <a:ln w="25400" cap="flat">
                <a:solidFill>
                  <a:srgbClr val="FF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grpSp>
        <p:grpSp>
          <p:nvGrpSpPr>
            <p:cNvPr id="344" name="Group"/>
            <p:cNvGrpSpPr/>
            <p:nvPr/>
          </p:nvGrpSpPr>
          <p:grpSpPr>
            <a:xfrm>
              <a:off x="3842617" y="492933"/>
              <a:ext cx="609750" cy="205498"/>
              <a:chOff x="0" y="0"/>
              <a:chExt cx="609748" cy="205497"/>
            </a:xfrm>
          </p:grpSpPr>
          <p:sp>
            <p:nvSpPr>
              <p:cNvPr id="340" name="Rectangle"/>
              <p:cNvSpPr/>
              <p:nvPr/>
            </p:nvSpPr>
            <p:spPr>
              <a:xfrm>
                <a:off x="0" y="12699"/>
                <a:ext cx="609749" cy="192799"/>
              </a:xfrm>
              <a:prstGeom prst="rect">
                <a:avLst/>
              </a:prstGeom>
              <a:solidFill>
                <a:srgbClr val="FFFFFF"/>
              </a:solidFill>
              <a:ln w="25400" cap="flat">
                <a:solidFill>
                  <a:srgbClr val="FF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hangingPunct="0"/>
                <a:endParaRPr kern="0">
                  <a:solidFill>
                    <a:srgbClr val="000000"/>
                  </a:solidFill>
                  <a:sym typeface="Times New Roman"/>
                </a:endParaRPr>
              </a:p>
            </p:txBody>
          </p:sp>
          <p:sp>
            <p:nvSpPr>
              <p:cNvPr id="341" name="Line"/>
              <p:cNvSpPr/>
              <p:nvPr/>
            </p:nvSpPr>
            <p:spPr>
              <a:xfrm flipV="1">
                <a:off x="139774" y="0"/>
                <a:ext cx="1" cy="200266"/>
              </a:xfrm>
              <a:prstGeom prst="line">
                <a:avLst/>
              </a:prstGeom>
              <a:noFill/>
              <a:ln w="25400" cap="flat">
                <a:solidFill>
                  <a:srgbClr val="FF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342" name="Line"/>
              <p:cNvSpPr/>
              <p:nvPr/>
            </p:nvSpPr>
            <p:spPr>
              <a:xfrm flipV="1">
                <a:off x="304874" y="-1"/>
                <a:ext cx="1" cy="200267"/>
              </a:xfrm>
              <a:prstGeom prst="line">
                <a:avLst/>
              </a:prstGeom>
              <a:noFill/>
              <a:ln w="25400" cap="flat">
                <a:solidFill>
                  <a:srgbClr val="FF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343" name="Line"/>
              <p:cNvSpPr/>
              <p:nvPr/>
            </p:nvSpPr>
            <p:spPr>
              <a:xfrm flipV="1">
                <a:off x="480565" y="17931"/>
                <a:ext cx="1" cy="182335"/>
              </a:xfrm>
              <a:prstGeom prst="line">
                <a:avLst/>
              </a:prstGeom>
              <a:noFill/>
              <a:ln w="25400" cap="flat">
                <a:solidFill>
                  <a:srgbClr val="FF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grpSp>
        <p:grpSp>
          <p:nvGrpSpPr>
            <p:cNvPr id="349" name="Group"/>
            <p:cNvGrpSpPr/>
            <p:nvPr/>
          </p:nvGrpSpPr>
          <p:grpSpPr>
            <a:xfrm>
              <a:off x="4718917" y="492933"/>
              <a:ext cx="609750" cy="205498"/>
              <a:chOff x="0" y="0"/>
              <a:chExt cx="609748" cy="205497"/>
            </a:xfrm>
          </p:grpSpPr>
          <p:sp>
            <p:nvSpPr>
              <p:cNvPr id="345" name="Rectangle"/>
              <p:cNvSpPr/>
              <p:nvPr/>
            </p:nvSpPr>
            <p:spPr>
              <a:xfrm>
                <a:off x="0" y="12699"/>
                <a:ext cx="609749" cy="192799"/>
              </a:xfrm>
              <a:prstGeom prst="rect">
                <a:avLst/>
              </a:prstGeom>
              <a:solidFill>
                <a:srgbClr val="FFFFFF"/>
              </a:solidFill>
              <a:ln w="25400" cap="flat">
                <a:solidFill>
                  <a:srgbClr val="FF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hangingPunct="0"/>
                <a:endParaRPr kern="0">
                  <a:solidFill>
                    <a:srgbClr val="000000"/>
                  </a:solidFill>
                  <a:sym typeface="Times New Roman"/>
                </a:endParaRPr>
              </a:p>
            </p:txBody>
          </p:sp>
          <p:sp>
            <p:nvSpPr>
              <p:cNvPr id="346" name="Line"/>
              <p:cNvSpPr/>
              <p:nvPr/>
            </p:nvSpPr>
            <p:spPr>
              <a:xfrm flipV="1">
                <a:off x="139774" y="0"/>
                <a:ext cx="1" cy="200266"/>
              </a:xfrm>
              <a:prstGeom prst="line">
                <a:avLst/>
              </a:prstGeom>
              <a:noFill/>
              <a:ln w="25400" cap="flat">
                <a:solidFill>
                  <a:srgbClr val="FF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347" name="Line"/>
              <p:cNvSpPr/>
              <p:nvPr/>
            </p:nvSpPr>
            <p:spPr>
              <a:xfrm flipV="1">
                <a:off x="304874" y="-1"/>
                <a:ext cx="1" cy="200267"/>
              </a:xfrm>
              <a:prstGeom prst="line">
                <a:avLst/>
              </a:prstGeom>
              <a:noFill/>
              <a:ln w="25400" cap="flat">
                <a:solidFill>
                  <a:srgbClr val="FF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sp>
            <p:nvSpPr>
              <p:cNvPr id="348" name="Line"/>
              <p:cNvSpPr/>
              <p:nvPr/>
            </p:nvSpPr>
            <p:spPr>
              <a:xfrm flipV="1">
                <a:off x="480565" y="17931"/>
                <a:ext cx="1" cy="182335"/>
              </a:xfrm>
              <a:prstGeom prst="line">
                <a:avLst/>
              </a:prstGeom>
              <a:noFill/>
              <a:ln w="25400" cap="flat">
                <a:solidFill>
                  <a:srgbClr val="FF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grpSp>
      </p:grpSp>
      <p:sp>
        <p:nvSpPr>
          <p:cNvPr id="351" name="n: input length (in blocks)…"/>
          <p:cNvSpPr txBox="1"/>
          <p:nvPr/>
        </p:nvSpPr>
        <p:spPr>
          <a:xfrm>
            <a:off x="6553654" y="1626892"/>
            <a:ext cx="2490423" cy="1477328"/>
          </a:xfrm>
          <a:prstGeom prst="rect">
            <a:avLst/>
          </a:prstGeom>
          <a:solidFill>
            <a:srgbClr val="FFFFFF"/>
          </a:solidFill>
          <a:ln w="25400">
            <a:solidFill>
              <a:schemeClr val="accent1"/>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wrap="none" lIns="45719" rIns="45719">
            <a:spAutoFit/>
          </a:bodyPr>
          <a:lstStyle/>
          <a:p>
            <a:pPr hangingPunct="0"/>
            <a:r>
              <a:rPr kern="0" dirty="0">
                <a:solidFill>
                  <a:srgbClr val="000000"/>
                </a:solidFill>
                <a:sym typeface="Times New Roman"/>
              </a:rPr>
              <a:t>n: input length (in blocks)</a:t>
            </a:r>
          </a:p>
          <a:p>
            <a:pPr hangingPunct="0"/>
            <a:r>
              <a:rPr kern="0" dirty="0">
                <a:solidFill>
                  <a:srgbClr val="000000"/>
                </a:solidFill>
                <a:sym typeface="Times New Roman"/>
              </a:rPr>
              <a:t>m: output length (in bits)</a:t>
            </a:r>
          </a:p>
          <a:p>
            <a:pPr hangingPunct="0"/>
            <a:r>
              <a:rPr kern="0" dirty="0">
                <a:solidFill>
                  <a:srgbClr val="000000"/>
                </a:solidFill>
                <a:sym typeface="Times New Roman"/>
              </a:rPr>
              <a:t>L: locality</a:t>
            </a:r>
          </a:p>
          <a:p>
            <a:pPr hangingPunct="0"/>
            <a:r>
              <a:rPr b="1" kern="0" dirty="0">
                <a:solidFill>
                  <a:srgbClr val="FF0000"/>
                </a:solidFill>
                <a:sym typeface="Times New Roman"/>
              </a:rPr>
              <a:t>q: alphabet size</a:t>
            </a:r>
          </a:p>
          <a:p>
            <a:pPr hangingPunct="0"/>
            <a:r>
              <a:rPr kern="0" dirty="0">
                <a:solidFill>
                  <a:srgbClr val="000000"/>
                </a:solidFill>
                <a:sym typeface="Times New Roman"/>
              </a:rPr>
              <a:t>             the PRG</a:t>
            </a:r>
          </a:p>
        </p:txBody>
      </p:sp>
      <p:sp>
        <p:nvSpPr>
          <p:cNvPr id="352" name="Rectangle 23"/>
          <p:cNvSpPr txBox="1"/>
          <p:nvPr/>
        </p:nvSpPr>
        <p:spPr>
          <a:xfrm>
            <a:off x="166863" y="6028636"/>
            <a:ext cx="8882282" cy="66485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hangingPunct="0">
              <a:defRPr sz="2000"/>
            </a:pPr>
            <a:r>
              <a:rPr sz="2000" kern="0">
                <a:solidFill>
                  <a:srgbClr val="000000"/>
                </a:solidFill>
                <a:sym typeface="Times New Roman"/>
              </a:rPr>
              <a:t>**(We could additionally have different predicates P</a:t>
            </a:r>
            <a:r>
              <a:rPr sz="2000" i="1" kern="0" baseline="-5999">
                <a:solidFill>
                  <a:srgbClr val="000000"/>
                </a:solidFill>
                <a:sym typeface="Times New Roman"/>
              </a:rPr>
              <a:t>i</a:t>
            </a:r>
            <a:r>
              <a:rPr sz="2000" kern="0">
                <a:solidFill>
                  <a:srgbClr val="000000"/>
                </a:solidFill>
                <a:sym typeface="Times New Roman"/>
              </a:rPr>
              <a:t> for each output bit. We focus on the single predicate case in this talk.)</a:t>
            </a:r>
          </a:p>
        </p:txBody>
      </p:sp>
      <p:pic>
        <p:nvPicPr>
          <p:cNvPr id="353" name="Image" descr="Image"/>
          <p:cNvPicPr>
            <a:picLocks noChangeAspect="1"/>
          </p:cNvPicPr>
          <p:nvPr/>
        </p:nvPicPr>
        <p:blipFill>
          <a:blip r:embed="rId4"/>
          <a:stretch>
            <a:fillRect/>
          </a:stretch>
        </p:blipFill>
        <p:spPr>
          <a:xfrm>
            <a:off x="6629400" y="2815265"/>
            <a:ext cx="611833" cy="220261"/>
          </a:xfrm>
          <a:prstGeom prst="rect">
            <a:avLst/>
          </a:prstGeom>
          <a:ln w="12700">
            <a:miter lim="400000"/>
          </a:ln>
        </p:spPr>
      </p:pic>
      <p:pic>
        <p:nvPicPr>
          <p:cNvPr id="62" name="Image" descr="Image"/>
          <p:cNvPicPr>
            <a:picLocks noChangeAspect="1"/>
          </p:cNvPicPr>
          <p:nvPr/>
        </p:nvPicPr>
        <p:blipFill>
          <a:blip r:embed="rId5"/>
          <a:stretch>
            <a:fillRect/>
          </a:stretch>
        </p:blipFill>
        <p:spPr>
          <a:xfrm>
            <a:off x="355600" y="3573016"/>
            <a:ext cx="288033" cy="220261"/>
          </a:xfrm>
          <a:prstGeom prst="rect">
            <a:avLst/>
          </a:prstGeom>
          <a:ln w="12700">
            <a:miter lim="400000"/>
          </a:ln>
        </p:spPr>
      </p:pic>
      <p:grpSp>
        <p:nvGrpSpPr>
          <p:cNvPr id="63" name="Group"/>
          <p:cNvGrpSpPr/>
          <p:nvPr/>
        </p:nvGrpSpPr>
        <p:grpSpPr>
          <a:xfrm>
            <a:off x="309116" y="4024429"/>
            <a:ext cx="355601" cy="660401"/>
            <a:chOff x="0" y="0"/>
            <a:chExt cx="355600" cy="660400"/>
          </a:xfrm>
        </p:grpSpPr>
        <p:pic>
          <p:nvPicPr>
            <p:cNvPr id="64" name="Image" descr="Image"/>
            <p:cNvPicPr>
              <a:picLocks noChangeAspect="1"/>
            </p:cNvPicPr>
            <p:nvPr/>
          </p:nvPicPr>
          <p:blipFill>
            <a:blip r:embed="rId6"/>
            <a:stretch>
              <a:fillRect/>
            </a:stretch>
          </p:blipFill>
          <p:spPr>
            <a:xfrm>
              <a:off x="0" y="0"/>
              <a:ext cx="355600" cy="660400"/>
            </a:xfrm>
            <a:prstGeom prst="rect">
              <a:avLst/>
            </a:prstGeom>
            <a:ln w="12700" cap="flat">
              <a:noFill/>
              <a:miter lim="400000"/>
            </a:ln>
            <a:effectLst/>
          </p:spPr>
        </p:pic>
        <p:sp>
          <p:nvSpPr>
            <p:cNvPr id="65" name="Line"/>
            <p:cNvSpPr/>
            <p:nvPr/>
          </p:nvSpPr>
          <p:spPr>
            <a:xfrm>
              <a:off x="33783" y="20007"/>
              <a:ext cx="288033" cy="1"/>
            </a:xfrm>
            <a:prstGeom prst="line">
              <a:avLst/>
            </a:prstGeom>
            <a:noFill/>
            <a:ln w="25400" cap="flat">
              <a:solidFill>
                <a:srgbClr val="000000"/>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hangingPunct="0"/>
              <a:endParaRPr kern="0">
                <a:solidFill>
                  <a:srgbClr val="000000"/>
                </a:solidFill>
                <a:sym typeface="Times New Roman"/>
              </a:endParaRPr>
            </a:p>
          </p:txBody>
        </p:sp>
      </p:grpSp>
      <p:pic>
        <p:nvPicPr>
          <p:cNvPr id="66" name="Image" descr="Image"/>
          <p:cNvPicPr>
            <a:picLocks noChangeAspect="1"/>
          </p:cNvPicPr>
          <p:nvPr/>
        </p:nvPicPr>
        <p:blipFill>
          <a:blip r:embed="rId7"/>
          <a:stretch>
            <a:fillRect/>
          </a:stretch>
        </p:blipFill>
        <p:spPr>
          <a:xfrm>
            <a:off x="370518" y="4884919"/>
            <a:ext cx="236850" cy="246719"/>
          </a:xfrm>
          <a:prstGeom prst="rect">
            <a:avLst/>
          </a:prstGeom>
          <a:ln w="12700">
            <a:miter lim="400000"/>
          </a:ln>
        </p:spPr>
      </p:pic>
    </p:spTree>
    <p:extLst>
      <p:ext uri="{BB962C8B-B14F-4D97-AF65-F5344CB8AC3E}">
        <p14:creationId xmlns:p14="http://schemas.microsoft.com/office/powerpoint/2010/main" val="32574948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ounded Rectangle 68"/>
          <p:cNvSpPr/>
          <p:nvPr/>
        </p:nvSpPr>
        <p:spPr>
          <a:xfrm>
            <a:off x="463351" y="4683968"/>
            <a:ext cx="8064898" cy="481965"/>
          </a:xfrm>
          <a:prstGeom prst="roundRect">
            <a:avLst>
              <a:gd name="adj" fmla="val 16667"/>
            </a:avLst>
          </a:prstGeom>
          <a:solidFill>
            <a:srgbClr val="FF0000">
              <a:alpha val="37000"/>
            </a:srgbClr>
          </a:solidFill>
          <a:ln w="12700">
            <a:miter lim="400000"/>
          </a:ln>
        </p:spPr>
        <p:txBody>
          <a:bodyPr lIns="45719" rIns="45719" anchor="ctr"/>
          <a:lstStyle/>
          <a:p>
            <a:pPr algn="ctr" hangingPunct="0">
              <a:defRPr>
                <a:solidFill>
                  <a:srgbClr val="FFFFFF"/>
                </a:solidFill>
              </a:defRPr>
            </a:pPr>
            <a:endParaRPr kern="0">
              <a:solidFill>
                <a:srgbClr val="FFFFFF"/>
              </a:solidFill>
              <a:sym typeface="Times New Roman"/>
            </a:endParaRPr>
          </a:p>
        </p:txBody>
      </p:sp>
      <p:sp>
        <p:nvSpPr>
          <p:cNvPr id="247" name="Subtitle 1"/>
          <p:cNvSpPr txBox="1">
            <a:spLocks noGrp="1"/>
          </p:cNvSpPr>
          <p:nvPr>
            <p:ph type="subTitle" sz="quarter" idx="1"/>
          </p:nvPr>
        </p:nvSpPr>
        <p:spPr>
          <a:xfrm>
            <a:off x="251519" y="410563"/>
            <a:ext cx="8712970" cy="714182"/>
          </a:xfrm>
          <a:prstGeom prst="rect">
            <a:avLst/>
          </a:prstGeom>
        </p:spPr>
        <p:txBody>
          <a:bodyPr/>
          <a:lstStyle>
            <a:lvl1pPr>
              <a:spcBef>
                <a:spcPts val="900"/>
              </a:spcBef>
              <a:defRPr sz="4000" b="1">
                <a:solidFill>
                  <a:srgbClr val="000000"/>
                </a:solidFill>
              </a:defRPr>
            </a:lvl1pPr>
          </a:lstStyle>
          <a:p>
            <a:r>
              <a:rPr lang="en-US" dirty="0"/>
              <a:t>Generalizing: </a:t>
            </a:r>
            <a:r>
              <a:rPr dirty="0"/>
              <a:t>The Lin-</a:t>
            </a:r>
            <a:r>
              <a:rPr dirty="0" err="1"/>
              <a:t>Tessaro</a:t>
            </a:r>
            <a:r>
              <a:rPr dirty="0"/>
              <a:t> Theorem</a:t>
            </a:r>
          </a:p>
        </p:txBody>
      </p:sp>
      <p:sp>
        <p:nvSpPr>
          <p:cNvPr id="248" name="Rectangle 23"/>
          <p:cNvSpPr txBox="1"/>
          <p:nvPr/>
        </p:nvSpPr>
        <p:spPr>
          <a:xfrm>
            <a:off x="251519" y="1348564"/>
            <a:ext cx="8568954"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2400" b="1"/>
            </a:lvl1pPr>
          </a:lstStyle>
          <a:p>
            <a:pPr hangingPunct="0"/>
            <a:r>
              <a:rPr kern="0">
                <a:solidFill>
                  <a:srgbClr val="000000"/>
                </a:solidFill>
                <a:sym typeface="Times New Roman"/>
              </a:rPr>
              <a:t>Theorem (informal):  There exists an IO scheme, assuming: </a:t>
            </a:r>
          </a:p>
        </p:txBody>
      </p:sp>
      <p:sp>
        <p:nvSpPr>
          <p:cNvPr id="249" name="Rectangle 54"/>
          <p:cNvSpPr/>
          <p:nvPr/>
        </p:nvSpPr>
        <p:spPr>
          <a:xfrm>
            <a:off x="173013" y="1213891"/>
            <a:ext cx="8665242" cy="2160242"/>
          </a:xfrm>
          <a:prstGeom prst="rect">
            <a:avLst/>
          </a:prstGeom>
          <a:ln w="25400">
            <a:solidFill>
              <a:srgbClr val="808080"/>
            </a:solidFill>
          </a:ln>
        </p:spPr>
        <p:txBody>
          <a:bodyPr lIns="45719" rIns="45719" anchor="ctr"/>
          <a:lstStyle/>
          <a:p>
            <a:pPr algn="ctr" hangingPunct="0">
              <a:defRPr>
                <a:solidFill>
                  <a:srgbClr val="FFFFFF"/>
                </a:solidFill>
              </a:defRPr>
            </a:pPr>
            <a:endParaRPr kern="0">
              <a:solidFill>
                <a:srgbClr val="FFFFFF"/>
              </a:solidFill>
              <a:sym typeface="Times New Roman"/>
            </a:endParaRPr>
          </a:p>
        </p:txBody>
      </p:sp>
      <p:sp>
        <p:nvSpPr>
          <p:cNvPr id="250" name="Rectangle 23"/>
          <p:cNvSpPr txBox="1"/>
          <p:nvPr/>
        </p:nvSpPr>
        <p:spPr>
          <a:xfrm>
            <a:off x="683568" y="1904663"/>
            <a:ext cx="8082678" cy="40011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hangingPunct="0">
              <a:defRPr sz="2000"/>
            </a:pPr>
            <a:r>
              <a:rPr sz="2000" kern="0" dirty="0">
                <a:solidFill>
                  <a:srgbClr val="000000"/>
                </a:solidFill>
                <a:sym typeface="Times New Roman"/>
              </a:rPr>
              <a:t>a) </a:t>
            </a:r>
            <a:r>
              <a:rPr sz="2000" b="1" kern="0" dirty="0">
                <a:solidFill>
                  <a:srgbClr val="0000FF"/>
                </a:solidFill>
                <a:sym typeface="Times New Roman"/>
              </a:rPr>
              <a:t>L-linear maps </a:t>
            </a:r>
            <a:r>
              <a:rPr lang="en-US" sz="2000" b="1" kern="0" dirty="0">
                <a:solidFill>
                  <a:srgbClr val="0000FF"/>
                </a:solidFill>
                <a:sym typeface="Times New Roman"/>
              </a:rPr>
              <a:t>(</a:t>
            </a:r>
            <a:r>
              <a:rPr sz="2000" kern="0" dirty="0">
                <a:solidFill>
                  <a:srgbClr val="0000FF"/>
                </a:solidFill>
                <a:sym typeface="Times New Roman"/>
              </a:rPr>
              <a:t>with the SXDH assumption</a:t>
            </a:r>
            <a:r>
              <a:rPr lang="en-US" sz="2000" kern="0" dirty="0">
                <a:solidFill>
                  <a:srgbClr val="0000FF"/>
                </a:solidFill>
                <a:sym typeface="Times New Roman"/>
              </a:rPr>
              <a:t>)</a:t>
            </a:r>
            <a:r>
              <a:rPr sz="2000" kern="0" dirty="0">
                <a:solidFill>
                  <a:srgbClr val="000000"/>
                </a:solidFill>
                <a:sym typeface="Times New Roman"/>
              </a:rPr>
              <a:t>; and</a:t>
            </a:r>
          </a:p>
        </p:txBody>
      </p:sp>
      <p:grpSp>
        <p:nvGrpSpPr>
          <p:cNvPr id="253" name="Rectangle 23"/>
          <p:cNvGrpSpPr/>
          <p:nvPr/>
        </p:nvGrpSpPr>
        <p:grpSpPr>
          <a:xfrm>
            <a:off x="581817" y="2375891"/>
            <a:ext cx="8184429" cy="418950"/>
            <a:chOff x="-101750" y="-70520"/>
            <a:chExt cx="8184428" cy="418949"/>
          </a:xfrm>
        </p:grpSpPr>
        <p:sp>
          <p:nvSpPr>
            <p:cNvPr id="251" name="Text"/>
            <p:cNvSpPr txBox="1"/>
            <p:nvPr/>
          </p:nvSpPr>
          <p:spPr>
            <a:xfrm>
              <a:off x="0" y="-1"/>
              <a:ext cx="8082678" cy="3484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hangingPunct="0"/>
              <a:r>
                <a:rPr kern="0">
                  <a:solidFill>
                    <a:srgbClr val="000000"/>
                  </a:solidFill>
                  <a:sym typeface="Times New Roman"/>
                </a:rPr>
                <a:t> </a:t>
              </a:r>
            </a:p>
          </p:txBody>
        </p:sp>
        <p:sp>
          <p:nvSpPr>
            <p:cNvPr id="252" name="Rectangle 23"/>
            <p:cNvSpPr txBox="1"/>
            <p:nvPr/>
          </p:nvSpPr>
          <p:spPr>
            <a:xfrm>
              <a:off x="-101750" y="-70520"/>
              <a:ext cx="8082679" cy="3693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hangingPunct="0"/>
              <a:r>
                <a:rPr kern="0" dirty="0">
                  <a:solidFill>
                    <a:srgbClr val="000000"/>
                  </a:solidFill>
                  <a:sym typeface="Times New Roman"/>
                </a:rPr>
                <a:t>  b) </a:t>
              </a:r>
              <a:r>
                <a:rPr b="1" u="sng" kern="0" dirty="0" err="1">
                  <a:solidFill>
                    <a:srgbClr val="FF0000"/>
                  </a:solidFill>
                  <a:sym typeface="Times New Roman"/>
                </a:rPr>
                <a:t>Blockwise</a:t>
              </a:r>
              <a:r>
                <a:rPr b="1" kern="0" dirty="0">
                  <a:solidFill>
                    <a:srgbClr val="FF0000"/>
                  </a:solidFill>
                  <a:sym typeface="Times New Roman"/>
                </a:rPr>
                <a:t>-Locality L PRGs</a:t>
              </a:r>
              <a:r>
                <a:rPr kern="0" dirty="0">
                  <a:solidFill>
                    <a:srgbClr val="FF0000"/>
                  </a:solidFill>
                  <a:sym typeface="Times New Roman"/>
                </a:rPr>
                <a:t> with polynomial stretch (and </a:t>
              </a:r>
              <a:r>
                <a:rPr kern="0" dirty="0" err="1">
                  <a:solidFill>
                    <a:srgbClr val="FF0000"/>
                  </a:solidFill>
                  <a:sym typeface="Times New Roman"/>
                </a:rPr>
                <a:t>subexponential</a:t>
              </a:r>
              <a:r>
                <a:rPr kern="0" dirty="0">
                  <a:solidFill>
                    <a:srgbClr val="FF0000"/>
                  </a:solidFill>
                  <a:sym typeface="Times New Roman"/>
                </a:rPr>
                <a:t> security)</a:t>
              </a:r>
            </a:p>
          </p:txBody>
        </p:sp>
      </p:grpSp>
      <p:sp>
        <p:nvSpPr>
          <p:cNvPr id="255" name="Subtitle 1"/>
          <p:cNvSpPr txBox="1"/>
          <p:nvPr/>
        </p:nvSpPr>
        <p:spPr>
          <a:xfrm>
            <a:off x="2220019" y="2894109"/>
            <a:ext cx="8712970" cy="714182"/>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a:spcBef>
                <a:spcPts val="900"/>
              </a:spcBef>
              <a:defRPr sz="2500"/>
            </a:lvl1pPr>
          </a:lstStyle>
          <a:p>
            <a:pPr hangingPunct="0"/>
            <a:r>
              <a:rPr kern="0">
                <a:solidFill>
                  <a:srgbClr val="000000"/>
                </a:solidFill>
                <a:sym typeface="Times New Roman"/>
              </a:rPr>
              <a:t>[Lin and Tessaro, CRYPTO 2017]</a:t>
            </a:r>
          </a:p>
        </p:txBody>
      </p:sp>
      <p:grpSp>
        <p:nvGrpSpPr>
          <p:cNvPr id="283" name="Group"/>
          <p:cNvGrpSpPr/>
          <p:nvPr/>
        </p:nvGrpSpPr>
        <p:grpSpPr>
          <a:xfrm>
            <a:off x="180630" y="4077072"/>
            <a:ext cx="8665246" cy="2160245"/>
            <a:chOff x="0" y="0"/>
            <a:chExt cx="8665245" cy="2160244"/>
          </a:xfrm>
        </p:grpSpPr>
        <p:grpSp>
          <p:nvGrpSpPr>
            <p:cNvPr id="281" name="Group"/>
            <p:cNvGrpSpPr/>
            <p:nvPr/>
          </p:nvGrpSpPr>
          <p:grpSpPr>
            <a:xfrm>
              <a:off x="0" y="0"/>
              <a:ext cx="8665245" cy="2160244"/>
              <a:chOff x="0" y="0"/>
              <a:chExt cx="8665244" cy="2160243"/>
            </a:xfrm>
          </p:grpSpPr>
          <p:grpSp>
            <p:nvGrpSpPr>
              <p:cNvPr id="279" name="Group"/>
              <p:cNvGrpSpPr/>
              <p:nvPr/>
            </p:nvGrpSpPr>
            <p:grpSpPr>
              <a:xfrm>
                <a:off x="0" y="0"/>
                <a:ext cx="8665244" cy="2160243"/>
                <a:chOff x="0" y="0"/>
                <a:chExt cx="8665243" cy="2160242"/>
              </a:xfrm>
            </p:grpSpPr>
            <p:grpSp>
              <p:nvGrpSpPr>
                <p:cNvPr id="277" name="Group 1"/>
                <p:cNvGrpSpPr/>
                <p:nvPr/>
              </p:nvGrpSpPr>
              <p:grpSpPr>
                <a:xfrm>
                  <a:off x="0" y="0"/>
                  <a:ext cx="8665243" cy="2160242"/>
                  <a:chOff x="0" y="0"/>
                  <a:chExt cx="8665242" cy="2160241"/>
                </a:xfrm>
              </p:grpSpPr>
              <p:sp>
                <p:nvSpPr>
                  <p:cNvPr id="273" name="Rectangle 23"/>
                  <p:cNvSpPr txBox="1"/>
                  <p:nvPr/>
                </p:nvSpPr>
                <p:spPr>
                  <a:xfrm>
                    <a:off x="78506" y="96572"/>
                    <a:ext cx="8568953" cy="4213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400" b="1"/>
                    </a:lvl1pPr>
                  </a:lstStyle>
                  <a:p>
                    <a:pPr hangingPunct="0"/>
                    <a:r>
                      <a:rPr kern="0">
                        <a:solidFill>
                          <a:srgbClr val="000000"/>
                        </a:solidFill>
                        <a:sym typeface="Times New Roman"/>
                      </a:rPr>
                      <a:t>Case L = 3:  There exists an IO scheme, assuming: </a:t>
                    </a:r>
                  </a:p>
                </p:txBody>
              </p:sp>
              <p:sp>
                <p:nvSpPr>
                  <p:cNvPr id="274" name="Rectangle 60"/>
                  <p:cNvSpPr/>
                  <p:nvPr/>
                </p:nvSpPr>
                <p:spPr>
                  <a:xfrm>
                    <a:off x="0" y="0"/>
                    <a:ext cx="8665242" cy="2160241"/>
                  </a:xfrm>
                  <a:prstGeom prst="rect">
                    <a:avLst/>
                  </a:prstGeom>
                  <a:noFill/>
                  <a:ln w="25400" cap="flat">
                    <a:solidFill>
                      <a:srgbClr val="808080"/>
                    </a:solidFill>
                    <a:prstDash val="solid"/>
                    <a:round/>
                  </a:ln>
                  <a:effectLst/>
                </p:spPr>
                <p:txBody>
                  <a:bodyPr wrap="square" lIns="45719" tIns="45719" rIns="45719" bIns="45719" numCol="1" anchor="ctr">
                    <a:noAutofit/>
                  </a:bodyPr>
                  <a:lstStyle/>
                  <a:p>
                    <a:pPr algn="ctr" hangingPunct="0">
                      <a:defRPr>
                        <a:solidFill>
                          <a:srgbClr val="FFFFFF"/>
                        </a:solidFill>
                      </a:defRPr>
                    </a:pPr>
                    <a:endParaRPr kern="0">
                      <a:solidFill>
                        <a:srgbClr val="FFFFFF"/>
                      </a:solidFill>
                      <a:sym typeface="Times New Roman"/>
                    </a:endParaRPr>
                  </a:p>
                </p:txBody>
              </p:sp>
              <p:sp>
                <p:nvSpPr>
                  <p:cNvPr id="275" name="Rectangle 23"/>
                  <p:cNvSpPr txBox="1"/>
                  <p:nvPr/>
                </p:nvSpPr>
                <p:spPr>
                  <a:xfrm>
                    <a:off x="510554" y="652672"/>
                    <a:ext cx="8082679" cy="4001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hangingPunct="0">
                      <a:defRPr sz="2000"/>
                    </a:pPr>
                    <a:r>
                      <a:rPr sz="2000" kern="0" dirty="0">
                        <a:solidFill>
                          <a:srgbClr val="000000"/>
                        </a:solidFill>
                        <a:sym typeface="Times New Roman"/>
                      </a:rPr>
                      <a:t>a) </a:t>
                    </a:r>
                    <a:r>
                      <a:rPr lang="en-US" sz="2000" b="1" kern="0" dirty="0">
                        <a:solidFill>
                          <a:srgbClr val="000000"/>
                        </a:solidFill>
                        <a:sym typeface="Times New Roman"/>
                      </a:rPr>
                      <a:t>3-</a:t>
                    </a:r>
                    <a:r>
                      <a:rPr sz="2000" b="1" kern="0" dirty="0">
                        <a:solidFill>
                          <a:srgbClr val="000000"/>
                        </a:solidFill>
                        <a:sym typeface="Times New Roman"/>
                      </a:rPr>
                      <a:t>linear maps</a:t>
                    </a:r>
                    <a:r>
                      <a:rPr sz="2000" kern="0" dirty="0">
                        <a:solidFill>
                          <a:srgbClr val="000000"/>
                        </a:solidFill>
                        <a:sym typeface="Times New Roman"/>
                      </a:rPr>
                      <a:t>; and</a:t>
                    </a:r>
                  </a:p>
                </p:txBody>
              </p:sp>
              <p:sp>
                <p:nvSpPr>
                  <p:cNvPr id="276" name="Rectangle 23"/>
                  <p:cNvSpPr txBox="1"/>
                  <p:nvPr/>
                </p:nvSpPr>
                <p:spPr>
                  <a:xfrm>
                    <a:off x="132731" y="1500854"/>
                    <a:ext cx="8082679" cy="3727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000"/>
                    </a:lvl1pPr>
                  </a:lstStyle>
                  <a:p>
                    <a:pPr hangingPunct="0"/>
                    <a:r>
                      <a:rPr kern="0">
                        <a:solidFill>
                          <a:srgbClr val="000000"/>
                        </a:solidFill>
                        <a:sym typeface="Times New Roman"/>
                      </a:rPr>
                      <a:t>with sub-exponential security.</a:t>
                    </a:r>
                  </a:p>
                </p:txBody>
              </p:sp>
            </p:grpSp>
            <p:sp>
              <p:nvSpPr>
                <p:cNvPr id="278" name="Rectangle 23"/>
                <p:cNvSpPr txBox="1"/>
                <p:nvPr/>
              </p:nvSpPr>
              <p:spPr>
                <a:xfrm>
                  <a:off x="502863" y="1041042"/>
                  <a:ext cx="8082679" cy="4001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hangingPunct="0">
                    <a:defRPr sz="2000"/>
                  </a:pPr>
                  <a:r>
                    <a:rPr sz="2000" kern="0" dirty="0">
                      <a:solidFill>
                        <a:srgbClr val="000000"/>
                      </a:solidFill>
                      <a:sym typeface="Times New Roman"/>
                    </a:rPr>
                    <a:t>b) “</a:t>
                  </a:r>
                  <a:r>
                    <a:rPr sz="2000" kern="0" dirty="0">
                      <a:solidFill>
                        <a:srgbClr val="FF0000"/>
                      </a:solidFill>
                      <a:sym typeface="Times New Roman"/>
                    </a:rPr>
                    <a:t>Blockwise 3-local</a:t>
                  </a:r>
                  <a:r>
                    <a:rPr sz="2000" kern="0" dirty="0">
                      <a:solidFill>
                        <a:srgbClr val="000000"/>
                      </a:solidFill>
                      <a:sym typeface="Times New Roman"/>
                    </a:rPr>
                    <a:t>” PRGs expanding     </a:t>
                  </a:r>
                  <a:r>
                    <a:rPr lang="en-US" sz="2000" kern="0" dirty="0">
                      <a:solidFill>
                        <a:srgbClr val="000000"/>
                      </a:solidFill>
                      <a:sym typeface="Times New Roman"/>
                    </a:rPr>
                    <a:t>    </a:t>
                  </a:r>
                  <a:r>
                    <a:rPr sz="2000" kern="0" dirty="0">
                      <a:solidFill>
                        <a:srgbClr val="000000"/>
                      </a:solidFill>
                      <a:sym typeface="Times New Roman"/>
                    </a:rPr>
                    <a:t>blocks to                bits </a:t>
                  </a:r>
                </a:p>
              </p:txBody>
            </p:sp>
          </p:grpSp>
          <p:pic>
            <p:nvPicPr>
              <p:cNvPr id="280" name="Image" descr="Image"/>
              <p:cNvPicPr>
                <a:picLocks noChangeAspect="1"/>
              </p:cNvPicPr>
              <p:nvPr/>
            </p:nvPicPr>
            <p:blipFill>
              <a:blip r:embed="rId3"/>
              <a:stretch>
                <a:fillRect/>
              </a:stretch>
            </p:blipFill>
            <p:spPr>
              <a:xfrm>
                <a:off x="4759669" y="1196645"/>
                <a:ext cx="159984" cy="135986"/>
              </a:xfrm>
              <a:prstGeom prst="rect">
                <a:avLst/>
              </a:prstGeom>
              <a:ln w="12700" cap="flat">
                <a:noFill/>
                <a:miter lim="400000"/>
              </a:ln>
              <a:effectLst/>
            </p:spPr>
          </p:pic>
        </p:grpSp>
        <p:pic>
          <p:nvPicPr>
            <p:cNvPr id="282" name="Image" descr="Image"/>
            <p:cNvPicPr>
              <a:picLocks noChangeAspect="1"/>
            </p:cNvPicPr>
            <p:nvPr/>
          </p:nvPicPr>
          <p:blipFill>
            <a:blip r:embed="rId4"/>
            <a:stretch>
              <a:fillRect/>
            </a:stretch>
          </p:blipFill>
          <p:spPr>
            <a:xfrm>
              <a:off x="6017466" y="1099344"/>
              <a:ext cx="791203" cy="279763"/>
            </a:xfrm>
            <a:prstGeom prst="rect">
              <a:avLst/>
            </a:prstGeom>
            <a:ln w="12700" cap="flat">
              <a:noFill/>
              <a:miter lim="400000"/>
            </a:ln>
            <a:effectLst/>
          </p:spPr>
        </p:pic>
      </p:gr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12813" y="5226263"/>
            <a:ext cx="376616" cy="392474"/>
          </a:xfrm>
          <a:prstGeom prst="rect">
            <a:avLst/>
          </a:prstGeom>
        </p:spPr>
      </p:pic>
      <p:sp>
        <p:nvSpPr>
          <p:cNvPr id="42" name="Rectangle 71"/>
          <p:cNvSpPr/>
          <p:nvPr/>
        </p:nvSpPr>
        <p:spPr>
          <a:xfrm>
            <a:off x="-832793" y="1135229"/>
            <a:ext cx="10657186" cy="2481809"/>
          </a:xfrm>
          <a:prstGeom prst="rect">
            <a:avLst/>
          </a:prstGeom>
          <a:solidFill>
            <a:srgbClr val="FFFFFF">
              <a:alpha val="75000"/>
            </a:srgbClr>
          </a:solidFill>
          <a:ln w="12700">
            <a:miter lim="400000"/>
          </a:ln>
        </p:spPr>
        <p:txBody>
          <a:bodyPr lIns="45719" rIns="45719" anchor="ctr"/>
          <a:lstStyle/>
          <a:p>
            <a:pPr algn="ctr" hangingPunct="0">
              <a:defRPr>
                <a:solidFill>
                  <a:srgbClr val="FFFFFF"/>
                </a:solidFill>
              </a:defRPr>
            </a:pPr>
            <a:endParaRPr kern="0">
              <a:solidFill>
                <a:srgbClr val="FFFFFF"/>
              </a:solidFill>
              <a:sym typeface="Times New Roman"/>
            </a:endParaRPr>
          </a:p>
        </p:txBody>
      </p:sp>
    </p:spTree>
    <p:extLst>
      <p:ext uri="{BB962C8B-B14F-4D97-AF65-F5344CB8AC3E}">
        <p14:creationId xmlns:p14="http://schemas.microsoft.com/office/powerpoint/2010/main" val="900013864"/>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83"/>
                                        </p:tgtEl>
                                        <p:attrNameLst>
                                          <p:attrName>style.visibility</p:attrName>
                                        </p:attrNameLst>
                                      </p:cBhvr>
                                      <p:to>
                                        <p:strVal val="visible"/>
                                      </p:to>
                                    </p:set>
                                  </p:childTnLst>
                                </p:cTn>
                              </p:par>
                              <p:par>
                                <p:cTn id="7" presetID="9" presetClass="entr" fill="hold" grpId="0" nodeType="withEffect">
                                  <p:stCondLst>
                                    <p:cond delay="0"/>
                                  </p:stCondLst>
                                  <p:iterate>
                                    <p:tmAbs val="0"/>
                                  </p:iterate>
                                  <p:childTnLst>
                                    <p:set>
                                      <p:cBhvr>
                                        <p:cTn id="8" fill="hold"/>
                                        <p:tgtEl>
                                          <p:spTgt spid="42"/>
                                        </p:tgtEl>
                                        <p:attrNameLst>
                                          <p:attrName>style.visibility</p:attrName>
                                        </p:attrNameLst>
                                      </p:cBhvr>
                                      <p:to>
                                        <p:strVal val="visible"/>
                                      </p:to>
                                    </p:set>
                                    <p:animEffect transition="in" filter="dissolv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fill="hold" grpId="0" nodeType="clickEffect">
                                  <p:stCondLst>
                                    <p:cond delay="0"/>
                                  </p:stCondLst>
                                  <p:iterate>
                                    <p:tmAbs val="0"/>
                                  </p:iterate>
                                  <p:childTnLst>
                                    <p:set>
                                      <p:cBhvr>
                                        <p:cTn id="13" fill="hold"/>
                                        <p:tgtEl>
                                          <p:spTgt spid="284"/>
                                        </p:tgtEl>
                                        <p:attrNameLst>
                                          <p:attrName>style.visibility</p:attrName>
                                        </p:attrNameLst>
                                      </p:cBhvr>
                                      <p:to>
                                        <p:strVal val="visible"/>
                                      </p:to>
                                    </p:set>
                                    <p:animEffect transition="in" filter="dissolve">
                                      <p:cBhvr>
                                        <p:cTn id="14" dur="500"/>
                                        <p:tgtEl>
                                          <p:spTgt spid="28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advAuto="0"/>
      <p:bldP spid="283" grpId="0" animBg="1" advAuto="0"/>
      <p:bldP spid="42" grpId="0" animBg="1" advAuto="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ubtitle 1"/>
          <p:cNvSpPr txBox="1">
            <a:spLocks noGrp="1"/>
          </p:cNvSpPr>
          <p:nvPr>
            <p:ph type="subTitle" sz="quarter" idx="1"/>
          </p:nvPr>
        </p:nvSpPr>
        <p:spPr>
          <a:xfrm>
            <a:off x="251519" y="410563"/>
            <a:ext cx="8712970" cy="714182"/>
          </a:xfrm>
          <a:prstGeom prst="rect">
            <a:avLst/>
          </a:prstGeom>
        </p:spPr>
        <p:txBody>
          <a:bodyPr/>
          <a:lstStyle>
            <a:lvl1pPr>
              <a:spcBef>
                <a:spcPts val="900"/>
              </a:spcBef>
              <a:defRPr sz="4000" b="1">
                <a:solidFill>
                  <a:srgbClr val="000000"/>
                </a:solidFill>
              </a:defRPr>
            </a:lvl1pPr>
          </a:lstStyle>
          <a:p>
            <a:r>
              <a:rPr lang="en-US" dirty="0"/>
              <a:t>Generalizing: </a:t>
            </a:r>
            <a:r>
              <a:rPr dirty="0"/>
              <a:t>The Lin-</a:t>
            </a:r>
            <a:r>
              <a:rPr dirty="0" err="1"/>
              <a:t>Tessaro</a:t>
            </a:r>
            <a:r>
              <a:rPr dirty="0"/>
              <a:t> Theorem</a:t>
            </a:r>
          </a:p>
        </p:txBody>
      </p:sp>
      <p:sp>
        <p:nvSpPr>
          <p:cNvPr id="248" name="Rectangle 23"/>
          <p:cNvSpPr txBox="1"/>
          <p:nvPr/>
        </p:nvSpPr>
        <p:spPr>
          <a:xfrm>
            <a:off x="251519" y="1348564"/>
            <a:ext cx="8568954" cy="42139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2400" b="1"/>
            </a:lvl1pPr>
          </a:lstStyle>
          <a:p>
            <a:pPr hangingPunct="0"/>
            <a:r>
              <a:rPr kern="0">
                <a:solidFill>
                  <a:srgbClr val="000000"/>
                </a:solidFill>
                <a:sym typeface="Times New Roman"/>
              </a:rPr>
              <a:t>Theorem (informal):  There exists an IO scheme, assuming: </a:t>
            </a:r>
          </a:p>
        </p:txBody>
      </p:sp>
      <p:sp>
        <p:nvSpPr>
          <p:cNvPr id="249" name="Rectangle 54"/>
          <p:cNvSpPr/>
          <p:nvPr/>
        </p:nvSpPr>
        <p:spPr>
          <a:xfrm>
            <a:off x="173013" y="1213891"/>
            <a:ext cx="8665242" cy="2160242"/>
          </a:xfrm>
          <a:prstGeom prst="rect">
            <a:avLst/>
          </a:prstGeom>
          <a:ln w="25400">
            <a:solidFill>
              <a:srgbClr val="808080"/>
            </a:solidFill>
          </a:ln>
        </p:spPr>
        <p:txBody>
          <a:bodyPr lIns="45719" rIns="45719" anchor="ctr"/>
          <a:lstStyle/>
          <a:p>
            <a:pPr algn="ctr" hangingPunct="0">
              <a:defRPr>
                <a:solidFill>
                  <a:srgbClr val="FFFFFF"/>
                </a:solidFill>
              </a:defRPr>
            </a:pPr>
            <a:endParaRPr kern="0">
              <a:solidFill>
                <a:srgbClr val="FFFFFF"/>
              </a:solidFill>
              <a:sym typeface="Times New Roman"/>
            </a:endParaRPr>
          </a:p>
        </p:txBody>
      </p:sp>
      <p:sp>
        <p:nvSpPr>
          <p:cNvPr id="250" name="Rectangle 23"/>
          <p:cNvSpPr txBox="1"/>
          <p:nvPr/>
        </p:nvSpPr>
        <p:spPr>
          <a:xfrm>
            <a:off x="683568" y="1904663"/>
            <a:ext cx="8082678" cy="40011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p>
            <a:pPr hangingPunct="0">
              <a:defRPr sz="2000"/>
            </a:pPr>
            <a:r>
              <a:rPr sz="2000" kern="0" dirty="0">
                <a:solidFill>
                  <a:srgbClr val="000000"/>
                </a:solidFill>
                <a:sym typeface="Times New Roman"/>
              </a:rPr>
              <a:t>a) </a:t>
            </a:r>
            <a:r>
              <a:rPr sz="2000" b="1" kern="0" dirty="0">
                <a:solidFill>
                  <a:srgbClr val="0000FF"/>
                </a:solidFill>
                <a:sym typeface="Times New Roman"/>
              </a:rPr>
              <a:t>L-linear maps </a:t>
            </a:r>
            <a:r>
              <a:rPr lang="en-US" sz="2000" b="1" kern="0" dirty="0">
                <a:solidFill>
                  <a:srgbClr val="0000FF"/>
                </a:solidFill>
                <a:sym typeface="Times New Roman"/>
              </a:rPr>
              <a:t>(</a:t>
            </a:r>
            <a:r>
              <a:rPr sz="2000" kern="0" dirty="0">
                <a:solidFill>
                  <a:srgbClr val="0000FF"/>
                </a:solidFill>
                <a:sym typeface="Times New Roman"/>
              </a:rPr>
              <a:t>with the SXDH assumption</a:t>
            </a:r>
            <a:r>
              <a:rPr lang="en-US" sz="2000" kern="0" dirty="0">
                <a:solidFill>
                  <a:srgbClr val="0000FF"/>
                </a:solidFill>
                <a:sym typeface="Times New Roman"/>
              </a:rPr>
              <a:t>)</a:t>
            </a:r>
            <a:r>
              <a:rPr sz="2000" kern="0" dirty="0">
                <a:solidFill>
                  <a:srgbClr val="000000"/>
                </a:solidFill>
                <a:sym typeface="Times New Roman"/>
              </a:rPr>
              <a:t>; and</a:t>
            </a:r>
          </a:p>
        </p:txBody>
      </p:sp>
      <p:grpSp>
        <p:nvGrpSpPr>
          <p:cNvPr id="253" name="Rectangle 23"/>
          <p:cNvGrpSpPr/>
          <p:nvPr/>
        </p:nvGrpSpPr>
        <p:grpSpPr>
          <a:xfrm>
            <a:off x="581818" y="2375892"/>
            <a:ext cx="8184428" cy="615130"/>
            <a:chOff x="-101749" y="-70519"/>
            <a:chExt cx="8184427" cy="615128"/>
          </a:xfrm>
        </p:grpSpPr>
        <p:sp>
          <p:nvSpPr>
            <p:cNvPr id="251" name="Text"/>
            <p:cNvSpPr txBox="1"/>
            <p:nvPr/>
          </p:nvSpPr>
          <p:spPr>
            <a:xfrm>
              <a:off x="0" y="-1"/>
              <a:ext cx="8082678" cy="3484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hangingPunct="0"/>
              <a:r>
                <a:rPr kern="0">
                  <a:solidFill>
                    <a:srgbClr val="000000"/>
                  </a:solidFill>
                  <a:sym typeface="Times New Roman"/>
                </a:rPr>
                <a:t> </a:t>
              </a:r>
            </a:p>
          </p:txBody>
        </p:sp>
        <p:sp>
          <p:nvSpPr>
            <p:cNvPr id="252" name="Rectangle 23"/>
            <p:cNvSpPr txBox="1"/>
            <p:nvPr/>
          </p:nvSpPr>
          <p:spPr>
            <a:xfrm>
              <a:off x="-101750" y="-70520"/>
              <a:ext cx="8082679" cy="6151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hangingPunct="0"/>
              <a:r>
                <a:rPr kern="0">
                  <a:solidFill>
                    <a:srgbClr val="000000"/>
                  </a:solidFill>
                  <a:sym typeface="Times New Roman"/>
                </a:rPr>
                <a:t>  b) </a:t>
              </a:r>
              <a:r>
                <a:rPr b="1" kern="0">
                  <a:solidFill>
                    <a:srgbClr val="FF0000"/>
                  </a:solidFill>
                  <a:sym typeface="Times New Roman"/>
                </a:rPr>
                <a:t>Blockwise-Locality L PRGs</a:t>
              </a:r>
              <a:r>
                <a:rPr kern="0">
                  <a:solidFill>
                    <a:srgbClr val="FF0000"/>
                  </a:solidFill>
                  <a:sym typeface="Times New Roman"/>
                </a:rPr>
                <a:t> with polynomial stretch (and subexponential security)</a:t>
              </a:r>
            </a:p>
          </p:txBody>
        </p:sp>
      </p:grpSp>
      <p:sp>
        <p:nvSpPr>
          <p:cNvPr id="254" name="Rounded Rectangle 68"/>
          <p:cNvSpPr/>
          <p:nvPr/>
        </p:nvSpPr>
        <p:spPr>
          <a:xfrm>
            <a:off x="473185" y="5090368"/>
            <a:ext cx="8064898" cy="481965"/>
          </a:xfrm>
          <a:prstGeom prst="roundRect">
            <a:avLst>
              <a:gd name="adj" fmla="val 16667"/>
            </a:avLst>
          </a:prstGeom>
          <a:solidFill>
            <a:srgbClr val="FF0000">
              <a:alpha val="37000"/>
            </a:srgbClr>
          </a:solidFill>
          <a:ln w="12700">
            <a:miter lim="400000"/>
          </a:ln>
        </p:spPr>
        <p:txBody>
          <a:bodyPr lIns="45719" rIns="45719" anchor="ctr"/>
          <a:lstStyle/>
          <a:p>
            <a:pPr algn="ctr" hangingPunct="0">
              <a:defRPr>
                <a:solidFill>
                  <a:srgbClr val="FFFFFF"/>
                </a:solidFill>
              </a:defRPr>
            </a:pPr>
            <a:endParaRPr kern="0">
              <a:solidFill>
                <a:srgbClr val="FFFFFF"/>
              </a:solidFill>
              <a:sym typeface="Times New Roman"/>
            </a:endParaRPr>
          </a:p>
        </p:txBody>
      </p:sp>
      <p:sp>
        <p:nvSpPr>
          <p:cNvPr id="255" name="Subtitle 1"/>
          <p:cNvSpPr txBox="1"/>
          <p:nvPr/>
        </p:nvSpPr>
        <p:spPr>
          <a:xfrm>
            <a:off x="2220019" y="2894109"/>
            <a:ext cx="8712970" cy="714182"/>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a:spcBef>
                <a:spcPts val="900"/>
              </a:spcBef>
              <a:defRPr sz="2500"/>
            </a:lvl1pPr>
          </a:lstStyle>
          <a:p>
            <a:pPr hangingPunct="0"/>
            <a:r>
              <a:rPr kern="0">
                <a:solidFill>
                  <a:srgbClr val="000000"/>
                </a:solidFill>
                <a:sym typeface="Times New Roman"/>
              </a:rPr>
              <a:t>[Lin and Tessaro, CRYPTO 2017]</a:t>
            </a:r>
          </a:p>
        </p:txBody>
      </p:sp>
      <p:sp>
        <p:nvSpPr>
          <p:cNvPr id="256" name="Rectangle 71"/>
          <p:cNvSpPr/>
          <p:nvPr/>
        </p:nvSpPr>
        <p:spPr>
          <a:xfrm>
            <a:off x="-468560" y="1175689"/>
            <a:ext cx="10657186" cy="2481809"/>
          </a:xfrm>
          <a:prstGeom prst="rect">
            <a:avLst/>
          </a:prstGeom>
          <a:solidFill>
            <a:srgbClr val="FFFFFF">
              <a:alpha val="75000"/>
            </a:srgbClr>
          </a:solidFill>
          <a:ln w="12700">
            <a:miter lim="400000"/>
          </a:ln>
        </p:spPr>
        <p:txBody>
          <a:bodyPr lIns="45719" rIns="45719" anchor="ctr"/>
          <a:lstStyle/>
          <a:p>
            <a:pPr algn="ctr" hangingPunct="0">
              <a:defRPr>
                <a:solidFill>
                  <a:srgbClr val="FFFFFF"/>
                </a:solidFill>
              </a:defRPr>
            </a:pPr>
            <a:endParaRPr kern="0">
              <a:solidFill>
                <a:srgbClr val="FFFFFF"/>
              </a:solidFill>
              <a:sym typeface="Times New Roman"/>
            </a:endParaRPr>
          </a:p>
        </p:txBody>
      </p:sp>
      <p:grpSp>
        <p:nvGrpSpPr>
          <p:cNvPr id="262" name="Group"/>
          <p:cNvGrpSpPr/>
          <p:nvPr/>
        </p:nvGrpSpPr>
        <p:grpSpPr>
          <a:xfrm>
            <a:off x="509808" y="1324075"/>
            <a:ext cx="2627890" cy="2663348"/>
            <a:chOff x="0" y="0"/>
            <a:chExt cx="2627888" cy="2663347"/>
          </a:xfrm>
        </p:grpSpPr>
        <p:pic>
          <p:nvPicPr>
            <p:cNvPr id="260" name="Picture 22" descr="Picture 22"/>
            <p:cNvPicPr>
              <a:picLocks noChangeAspect="1"/>
            </p:cNvPicPr>
            <p:nvPr/>
          </p:nvPicPr>
          <p:blipFill>
            <a:blip r:embed="rId3"/>
            <a:stretch>
              <a:fillRect/>
            </a:stretch>
          </p:blipFill>
          <p:spPr>
            <a:xfrm>
              <a:off x="0" y="0"/>
              <a:ext cx="1463379" cy="2663348"/>
            </a:xfrm>
            <a:prstGeom prst="rect">
              <a:avLst/>
            </a:prstGeom>
            <a:ln w="12700" cap="flat">
              <a:noFill/>
              <a:miter lim="400000"/>
            </a:ln>
            <a:effectLst/>
          </p:spPr>
        </p:pic>
        <p:sp>
          <p:nvSpPr>
            <p:cNvPr id="261" name="TextBox 114"/>
            <p:cNvSpPr txBox="1"/>
            <p:nvPr/>
          </p:nvSpPr>
          <p:spPr>
            <a:xfrm>
              <a:off x="1595769" y="23216"/>
              <a:ext cx="1032120" cy="261691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noAutofit/>
            </a:bodyPr>
            <a:lstStyle>
              <a:lvl1pPr>
                <a:defRPr sz="18300" b="1"/>
              </a:lvl1pPr>
            </a:lstStyle>
            <a:p>
              <a:pPr hangingPunct="0"/>
              <a:r>
                <a:rPr kern="0" dirty="0">
                  <a:solidFill>
                    <a:srgbClr val="000000"/>
                  </a:solidFill>
                  <a:sym typeface="Times New Roman"/>
                </a:rPr>
                <a:t>?</a:t>
              </a:r>
            </a:p>
          </p:txBody>
        </p:sp>
      </p:grpSp>
      <p:grpSp>
        <p:nvGrpSpPr>
          <p:cNvPr id="272" name="Group"/>
          <p:cNvGrpSpPr/>
          <p:nvPr/>
        </p:nvGrpSpPr>
        <p:grpSpPr>
          <a:xfrm>
            <a:off x="155230" y="4077072"/>
            <a:ext cx="8665245" cy="2160244"/>
            <a:chOff x="0" y="0"/>
            <a:chExt cx="8665244" cy="2160243"/>
          </a:xfrm>
        </p:grpSpPr>
        <p:grpSp>
          <p:nvGrpSpPr>
            <p:cNvPr id="269" name="Group"/>
            <p:cNvGrpSpPr/>
            <p:nvPr/>
          </p:nvGrpSpPr>
          <p:grpSpPr>
            <a:xfrm>
              <a:off x="0" y="0"/>
              <a:ext cx="8665244" cy="2160243"/>
              <a:chOff x="0" y="0"/>
              <a:chExt cx="8665243" cy="2160242"/>
            </a:xfrm>
          </p:grpSpPr>
          <p:grpSp>
            <p:nvGrpSpPr>
              <p:cNvPr id="267" name="Group 1"/>
              <p:cNvGrpSpPr/>
              <p:nvPr/>
            </p:nvGrpSpPr>
            <p:grpSpPr>
              <a:xfrm>
                <a:off x="0" y="0"/>
                <a:ext cx="8665243" cy="2160242"/>
                <a:chOff x="0" y="0"/>
                <a:chExt cx="8665242" cy="2160241"/>
              </a:xfrm>
            </p:grpSpPr>
            <p:sp>
              <p:nvSpPr>
                <p:cNvPr id="263" name="Rectangle 23"/>
                <p:cNvSpPr txBox="1"/>
                <p:nvPr/>
              </p:nvSpPr>
              <p:spPr>
                <a:xfrm>
                  <a:off x="78506" y="96572"/>
                  <a:ext cx="8568953" cy="4213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400" b="1"/>
                  </a:lvl1pPr>
                </a:lstStyle>
                <a:p>
                  <a:pPr hangingPunct="0"/>
                  <a:r>
                    <a:rPr kern="0">
                      <a:solidFill>
                        <a:srgbClr val="000000"/>
                      </a:solidFill>
                      <a:sym typeface="Times New Roman"/>
                    </a:rPr>
                    <a:t>Case L = 2:  There exists an IO scheme, assuming: </a:t>
                  </a:r>
                </a:p>
              </p:txBody>
            </p:sp>
            <p:sp>
              <p:nvSpPr>
                <p:cNvPr id="264" name="Rectangle 60"/>
                <p:cNvSpPr/>
                <p:nvPr/>
              </p:nvSpPr>
              <p:spPr>
                <a:xfrm>
                  <a:off x="0" y="0"/>
                  <a:ext cx="8665242" cy="2160241"/>
                </a:xfrm>
                <a:prstGeom prst="rect">
                  <a:avLst/>
                </a:prstGeom>
                <a:noFill/>
                <a:ln w="25400" cap="flat">
                  <a:solidFill>
                    <a:srgbClr val="808080"/>
                  </a:solidFill>
                  <a:prstDash val="solid"/>
                  <a:round/>
                </a:ln>
                <a:effectLst/>
              </p:spPr>
              <p:txBody>
                <a:bodyPr wrap="square" lIns="45719" tIns="45719" rIns="45719" bIns="45719" numCol="1" anchor="ctr">
                  <a:noAutofit/>
                </a:bodyPr>
                <a:lstStyle/>
                <a:p>
                  <a:pPr algn="ctr" hangingPunct="0">
                    <a:defRPr>
                      <a:solidFill>
                        <a:srgbClr val="FFFFFF"/>
                      </a:solidFill>
                    </a:defRPr>
                  </a:pPr>
                  <a:endParaRPr kern="0">
                    <a:solidFill>
                      <a:srgbClr val="FFFFFF"/>
                    </a:solidFill>
                    <a:sym typeface="Times New Roman"/>
                  </a:endParaRPr>
                </a:p>
              </p:txBody>
            </p:sp>
            <p:sp>
              <p:nvSpPr>
                <p:cNvPr id="265" name="Rectangle 23"/>
                <p:cNvSpPr txBox="1"/>
                <p:nvPr/>
              </p:nvSpPr>
              <p:spPr>
                <a:xfrm>
                  <a:off x="510554" y="652672"/>
                  <a:ext cx="8082679" cy="4001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hangingPunct="0">
                    <a:defRPr sz="2000"/>
                  </a:pPr>
                  <a:r>
                    <a:rPr sz="2000" kern="0" dirty="0">
                      <a:solidFill>
                        <a:srgbClr val="000000"/>
                      </a:solidFill>
                      <a:sym typeface="Times New Roman"/>
                    </a:rPr>
                    <a:t>a) </a:t>
                  </a:r>
                  <a:r>
                    <a:rPr sz="2000" b="1" kern="0" dirty="0">
                      <a:solidFill>
                        <a:srgbClr val="000000"/>
                      </a:solidFill>
                      <a:sym typeface="Times New Roman"/>
                    </a:rPr>
                    <a:t>Bilinear maps</a:t>
                  </a:r>
                  <a:r>
                    <a:rPr sz="2000" kern="0" dirty="0">
                      <a:solidFill>
                        <a:srgbClr val="000000"/>
                      </a:solidFill>
                      <a:sym typeface="Times New Roman"/>
                    </a:rPr>
                    <a:t>; and</a:t>
                  </a:r>
                </a:p>
              </p:txBody>
            </p:sp>
            <p:sp>
              <p:nvSpPr>
                <p:cNvPr id="266" name="Rectangle 23"/>
                <p:cNvSpPr txBox="1"/>
                <p:nvPr/>
              </p:nvSpPr>
              <p:spPr>
                <a:xfrm>
                  <a:off x="132731" y="1513554"/>
                  <a:ext cx="8082679" cy="3727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000"/>
                  </a:lvl1pPr>
                </a:lstStyle>
                <a:p>
                  <a:pPr hangingPunct="0"/>
                  <a:r>
                    <a:rPr kern="0">
                      <a:solidFill>
                        <a:srgbClr val="000000"/>
                      </a:solidFill>
                      <a:sym typeface="Times New Roman"/>
                    </a:rPr>
                    <a:t>with sub-exponential security.</a:t>
                  </a:r>
                </a:p>
              </p:txBody>
            </p:sp>
          </p:grpSp>
          <p:sp>
            <p:nvSpPr>
              <p:cNvPr id="268" name="Rectangle 23"/>
              <p:cNvSpPr txBox="1"/>
              <p:nvPr/>
            </p:nvSpPr>
            <p:spPr>
              <a:xfrm>
                <a:off x="502863" y="1041042"/>
                <a:ext cx="8082679" cy="4001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hangingPunct="0">
                  <a:defRPr sz="2000"/>
                </a:pPr>
                <a:r>
                  <a:rPr sz="2000" kern="0" dirty="0">
                    <a:solidFill>
                      <a:srgbClr val="000000"/>
                    </a:solidFill>
                    <a:sym typeface="Times New Roman"/>
                  </a:rPr>
                  <a:t>b) “</a:t>
                </a:r>
                <a:r>
                  <a:rPr sz="2000" kern="0" dirty="0">
                    <a:solidFill>
                      <a:srgbClr val="FF0000"/>
                    </a:solidFill>
                    <a:sym typeface="Times New Roman"/>
                  </a:rPr>
                  <a:t>(2,q)-</a:t>
                </a:r>
                <a:r>
                  <a:rPr sz="2000" kern="0" dirty="0" err="1">
                    <a:solidFill>
                      <a:srgbClr val="000000"/>
                    </a:solidFill>
                    <a:sym typeface="Times New Roman"/>
                  </a:rPr>
                  <a:t>blockwise</a:t>
                </a:r>
                <a:r>
                  <a:rPr sz="2000" kern="0" dirty="0">
                    <a:solidFill>
                      <a:srgbClr val="000000"/>
                    </a:solidFill>
                    <a:sym typeface="Times New Roman"/>
                  </a:rPr>
                  <a:t> local” PRGs expanding   </a:t>
                </a:r>
                <a:r>
                  <a:rPr lang="en-US" sz="2000" kern="0" dirty="0">
                    <a:solidFill>
                      <a:srgbClr val="000000"/>
                    </a:solidFill>
                    <a:sym typeface="Times New Roman"/>
                  </a:rPr>
                  <a:t>     </a:t>
                </a:r>
                <a:r>
                  <a:rPr sz="2000" kern="0" dirty="0">
                    <a:solidFill>
                      <a:srgbClr val="000000"/>
                    </a:solidFill>
                    <a:sym typeface="Times New Roman"/>
                  </a:rPr>
                  <a:t>blocks to                </a:t>
                </a:r>
                <a:r>
                  <a:rPr lang="en-US" sz="2000" kern="0" dirty="0">
                    <a:solidFill>
                      <a:srgbClr val="000000"/>
                    </a:solidFill>
                    <a:sym typeface="Times New Roman"/>
                  </a:rPr>
                  <a:t> </a:t>
                </a:r>
                <a:r>
                  <a:rPr sz="2000" kern="0" dirty="0">
                    <a:solidFill>
                      <a:srgbClr val="000000"/>
                    </a:solidFill>
                    <a:sym typeface="Times New Roman"/>
                  </a:rPr>
                  <a:t>bits </a:t>
                </a:r>
              </a:p>
            </p:txBody>
          </p:sp>
        </p:grpSp>
        <p:pic>
          <p:nvPicPr>
            <p:cNvPr id="270" name="Image" descr="Image"/>
            <p:cNvPicPr>
              <a:picLocks noChangeAspect="1"/>
            </p:cNvPicPr>
            <p:nvPr/>
          </p:nvPicPr>
          <p:blipFill>
            <a:blip r:embed="rId4"/>
            <a:stretch>
              <a:fillRect/>
            </a:stretch>
          </p:blipFill>
          <p:spPr>
            <a:xfrm>
              <a:off x="5077169" y="1196645"/>
              <a:ext cx="159984" cy="135986"/>
            </a:xfrm>
            <a:prstGeom prst="rect">
              <a:avLst/>
            </a:prstGeom>
            <a:ln w="12700" cap="flat">
              <a:noFill/>
              <a:miter lim="400000"/>
            </a:ln>
            <a:effectLst/>
          </p:spPr>
        </p:pic>
        <p:pic>
          <p:nvPicPr>
            <p:cNvPr id="271" name="Image" descr="Image"/>
            <p:cNvPicPr>
              <a:picLocks noChangeAspect="1"/>
            </p:cNvPicPr>
            <p:nvPr/>
          </p:nvPicPr>
          <p:blipFill>
            <a:blip r:embed="rId5"/>
            <a:stretch>
              <a:fillRect/>
            </a:stretch>
          </p:blipFill>
          <p:spPr>
            <a:xfrm>
              <a:off x="6290019" y="1118220"/>
              <a:ext cx="869462" cy="268970"/>
            </a:xfrm>
            <a:prstGeom prst="rect">
              <a:avLst/>
            </a:prstGeom>
            <a:ln w="12700" cap="flat">
              <a:noFill/>
              <a:miter lim="400000"/>
            </a:ln>
            <a:effectLst/>
          </p:spPr>
        </p:pic>
      </p:grpSp>
      <p:pic>
        <p:nvPicPr>
          <p:cNvPr id="40" name="Picture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40152" y="4628799"/>
            <a:ext cx="376616" cy="392474"/>
          </a:xfrm>
          <a:prstGeom prst="rect">
            <a:avLst/>
          </a:prstGeom>
        </p:spPr>
      </p:pic>
    </p:spTree>
    <p:extLst>
      <p:ext uri="{BB962C8B-B14F-4D97-AF65-F5344CB8AC3E}">
        <p14:creationId xmlns:p14="http://schemas.microsoft.com/office/powerpoint/2010/main" val="3065764867"/>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254"/>
                                        </p:tgtEl>
                                        <p:attrNameLst>
                                          <p:attrName>style.visibility</p:attrName>
                                        </p:attrNameLst>
                                      </p:cBhvr>
                                      <p:to>
                                        <p:strVal val="visible"/>
                                      </p:to>
                                    </p:set>
                                    <p:animEffect transition="in" filter="dissolve">
                                      <p:cBhvr>
                                        <p:cTn id="7" dur="500"/>
                                        <p:tgtEl>
                                          <p:spTgt spid="254"/>
                                        </p:tgtEl>
                                      </p:cBhvr>
                                    </p:animEffect>
                                  </p:childTnLst>
                                </p:cTn>
                              </p:par>
                              <p:par>
                                <p:cTn id="8" presetID="1"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p:tmAbs val="0"/>
                                  </p:iterate>
                                  <p:childTnLst>
                                    <p:set>
                                      <p:cBhvr>
                                        <p:cTn id="13" fill="hold"/>
                                        <p:tgtEl>
                                          <p:spTgt spid="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animBg="1" advAuto="0"/>
      <p:bldP spid="262" grpId="0" animBg="1" advAuto="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ubtitle 1"/>
          <p:cNvSpPr txBox="1">
            <a:spLocks noGrp="1"/>
          </p:cNvSpPr>
          <p:nvPr>
            <p:ph type="subTitle" sz="half" idx="1"/>
          </p:nvPr>
        </p:nvSpPr>
        <p:spPr>
          <a:xfrm>
            <a:off x="85576" y="3398964"/>
            <a:ext cx="8972848" cy="1922319"/>
          </a:xfrm>
          <a:prstGeom prst="rect">
            <a:avLst/>
          </a:prstGeom>
        </p:spPr>
        <p:txBody>
          <a:bodyPr/>
          <a:lstStyle/>
          <a:p>
            <a:pPr>
              <a:spcBef>
                <a:spcPts val="900"/>
              </a:spcBef>
              <a:defRPr sz="3100" b="1">
                <a:solidFill>
                  <a:srgbClr val="FF2600"/>
                </a:solidFill>
              </a:defRPr>
            </a:pPr>
            <a:r>
              <a:rPr dirty="0"/>
              <a:t>Polynomial Time Attacks on </a:t>
            </a:r>
            <a:r>
              <a:rPr dirty="0" err="1"/>
              <a:t>Blockwise</a:t>
            </a:r>
            <a:r>
              <a:rPr dirty="0"/>
              <a:t> 2-local PRGs</a:t>
            </a:r>
            <a:endParaRPr lang="en-US" dirty="0"/>
          </a:p>
          <a:p>
            <a:pPr>
              <a:spcBef>
                <a:spcPts val="900"/>
              </a:spcBef>
              <a:defRPr sz="3100" b="1">
                <a:solidFill>
                  <a:srgbClr val="FF2600"/>
                </a:solidFill>
              </a:defRPr>
            </a:pPr>
            <a:r>
              <a:rPr lang="en-US" sz="2400" dirty="0">
                <a:solidFill>
                  <a:schemeClr val="tx1"/>
                </a:solidFill>
              </a:rPr>
              <a:t>[Lombardi-V’17, Barak-Brakerski-Komargodski-Kothari’17]</a:t>
            </a:r>
            <a:endParaRPr sz="2400" dirty="0">
              <a:solidFill>
                <a:schemeClr val="tx1"/>
              </a:solidFill>
            </a:endParaRPr>
          </a:p>
        </p:txBody>
      </p:sp>
      <p:sp>
        <p:nvSpPr>
          <p:cNvPr id="289" name="Rectangle 23"/>
          <p:cNvSpPr txBox="1"/>
          <p:nvPr/>
        </p:nvSpPr>
        <p:spPr>
          <a:xfrm>
            <a:off x="377750" y="4813451"/>
            <a:ext cx="8082678" cy="10156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marL="200526" indent="-200526">
              <a:buSzPct val="100000"/>
              <a:buChar char="•"/>
              <a:defRPr sz="3000"/>
            </a:lvl1pPr>
          </a:lstStyle>
          <a:p>
            <a:pPr marL="0" indent="0" hangingPunct="0">
              <a:buNone/>
            </a:pPr>
            <a:r>
              <a:rPr kern="0" dirty="0">
                <a:solidFill>
                  <a:srgbClr val="000000"/>
                </a:solidFill>
                <a:sym typeface="Times New Roman"/>
              </a:rPr>
              <a:t>Therefore, the [LT17] construction gets stuck at 3-linear maps</a:t>
            </a:r>
            <a:r>
              <a:rPr lang="en-US" kern="0" dirty="0">
                <a:solidFill>
                  <a:srgbClr val="000000"/>
                </a:solidFill>
                <a:sym typeface="Times New Roman"/>
              </a:rPr>
              <a:t>.</a:t>
            </a:r>
            <a:endParaRPr kern="0" dirty="0">
              <a:solidFill>
                <a:srgbClr val="000000"/>
              </a:solidFill>
              <a:sym typeface="Times New Roman"/>
            </a:endParaRPr>
          </a:p>
        </p:txBody>
      </p:sp>
      <p:sp>
        <p:nvSpPr>
          <p:cNvPr id="17" name="Rounded Rectangle 68">
            <a:extLst>
              <a:ext uri="{FF2B5EF4-FFF2-40B4-BE49-F238E27FC236}">
                <a16:creationId xmlns:a16="http://schemas.microsoft.com/office/drawing/2014/main" id="{835189B7-235A-F24E-BEB5-4FAD021DE7DB}"/>
              </a:ext>
            </a:extLst>
          </p:cNvPr>
          <p:cNvSpPr/>
          <p:nvPr/>
        </p:nvSpPr>
        <p:spPr>
          <a:xfrm>
            <a:off x="617199" y="1561976"/>
            <a:ext cx="8064898" cy="481965"/>
          </a:xfrm>
          <a:prstGeom prst="roundRect">
            <a:avLst>
              <a:gd name="adj" fmla="val 16667"/>
            </a:avLst>
          </a:prstGeom>
          <a:solidFill>
            <a:srgbClr val="FF0000">
              <a:alpha val="37000"/>
            </a:srgbClr>
          </a:solidFill>
          <a:ln w="12700">
            <a:miter lim="400000"/>
          </a:ln>
        </p:spPr>
        <p:txBody>
          <a:bodyPr lIns="45719" rIns="45719" anchor="ctr"/>
          <a:lstStyle/>
          <a:p>
            <a:pPr algn="ctr" hangingPunct="0">
              <a:defRPr>
                <a:solidFill>
                  <a:srgbClr val="FFFFFF"/>
                </a:solidFill>
              </a:defRPr>
            </a:pPr>
            <a:endParaRPr kern="0">
              <a:solidFill>
                <a:srgbClr val="FFFFFF"/>
              </a:solidFill>
              <a:sym typeface="Times New Roman"/>
            </a:endParaRPr>
          </a:p>
        </p:txBody>
      </p:sp>
      <p:grpSp>
        <p:nvGrpSpPr>
          <p:cNvPr id="18" name="Group">
            <a:extLst>
              <a:ext uri="{FF2B5EF4-FFF2-40B4-BE49-F238E27FC236}">
                <a16:creationId xmlns:a16="http://schemas.microsoft.com/office/drawing/2014/main" id="{8E6F58F2-AA13-CB40-A8AA-DD6277D0DA79}"/>
              </a:ext>
            </a:extLst>
          </p:cNvPr>
          <p:cNvGrpSpPr/>
          <p:nvPr/>
        </p:nvGrpSpPr>
        <p:grpSpPr>
          <a:xfrm>
            <a:off x="299244" y="548680"/>
            <a:ext cx="8665244" cy="2160243"/>
            <a:chOff x="0" y="0"/>
            <a:chExt cx="8665243" cy="2160242"/>
          </a:xfrm>
        </p:grpSpPr>
        <p:grpSp>
          <p:nvGrpSpPr>
            <p:cNvPr id="19" name="Group">
              <a:extLst>
                <a:ext uri="{FF2B5EF4-FFF2-40B4-BE49-F238E27FC236}">
                  <a16:creationId xmlns:a16="http://schemas.microsoft.com/office/drawing/2014/main" id="{B7569DF3-A9C0-BD4E-852A-C9162CA9E294}"/>
                </a:ext>
              </a:extLst>
            </p:cNvPr>
            <p:cNvGrpSpPr/>
            <p:nvPr/>
          </p:nvGrpSpPr>
          <p:grpSpPr>
            <a:xfrm>
              <a:off x="0" y="0"/>
              <a:ext cx="8665243" cy="2160242"/>
              <a:chOff x="0" y="0"/>
              <a:chExt cx="8665242" cy="2160241"/>
            </a:xfrm>
          </p:grpSpPr>
          <p:grpSp>
            <p:nvGrpSpPr>
              <p:cNvPr id="22" name="Group 1">
                <a:extLst>
                  <a:ext uri="{FF2B5EF4-FFF2-40B4-BE49-F238E27FC236}">
                    <a16:creationId xmlns:a16="http://schemas.microsoft.com/office/drawing/2014/main" id="{BE433F2C-C6D6-314D-A420-66B89A60DCB3}"/>
                  </a:ext>
                </a:extLst>
              </p:cNvPr>
              <p:cNvGrpSpPr/>
              <p:nvPr/>
            </p:nvGrpSpPr>
            <p:grpSpPr>
              <a:xfrm>
                <a:off x="0" y="0"/>
                <a:ext cx="8665242" cy="2160241"/>
                <a:chOff x="0" y="0"/>
                <a:chExt cx="8665241" cy="2160240"/>
              </a:xfrm>
            </p:grpSpPr>
            <p:sp>
              <p:nvSpPr>
                <p:cNvPr id="24" name="Rectangle 23">
                  <a:extLst>
                    <a:ext uri="{FF2B5EF4-FFF2-40B4-BE49-F238E27FC236}">
                      <a16:creationId xmlns:a16="http://schemas.microsoft.com/office/drawing/2014/main" id="{DE320E96-D0EB-254F-977A-30A514F4B958}"/>
                    </a:ext>
                  </a:extLst>
                </p:cNvPr>
                <p:cNvSpPr txBox="1"/>
                <p:nvPr/>
              </p:nvSpPr>
              <p:spPr>
                <a:xfrm>
                  <a:off x="78506" y="96572"/>
                  <a:ext cx="8568953" cy="4213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400" b="1"/>
                  </a:lvl1pPr>
                </a:lstStyle>
                <a:p>
                  <a:pPr hangingPunct="0"/>
                  <a:r>
                    <a:rPr kern="0">
                      <a:solidFill>
                        <a:srgbClr val="000000"/>
                      </a:solidFill>
                      <a:sym typeface="Times New Roman"/>
                    </a:rPr>
                    <a:t>Case L = 2:  There exists an IO scheme, assuming: </a:t>
                  </a:r>
                </a:p>
              </p:txBody>
            </p:sp>
            <p:sp>
              <p:nvSpPr>
                <p:cNvPr id="25" name="Rectangle 60">
                  <a:extLst>
                    <a:ext uri="{FF2B5EF4-FFF2-40B4-BE49-F238E27FC236}">
                      <a16:creationId xmlns:a16="http://schemas.microsoft.com/office/drawing/2014/main" id="{64629154-97A7-3140-8883-EEE72AEBB757}"/>
                    </a:ext>
                  </a:extLst>
                </p:cNvPr>
                <p:cNvSpPr/>
                <p:nvPr/>
              </p:nvSpPr>
              <p:spPr>
                <a:xfrm>
                  <a:off x="0" y="0"/>
                  <a:ext cx="8665242" cy="2160241"/>
                </a:xfrm>
                <a:prstGeom prst="rect">
                  <a:avLst/>
                </a:prstGeom>
                <a:noFill/>
                <a:ln w="25400" cap="flat">
                  <a:solidFill>
                    <a:srgbClr val="808080"/>
                  </a:solidFill>
                  <a:prstDash val="solid"/>
                  <a:round/>
                </a:ln>
                <a:effectLst/>
              </p:spPr>
              <p:txBody>
                <a:bodyPr wrap="square" lIns="45719" tIns="45719" rIns="45719" bIns="45719" numCol="1" anchor="ctr">
                  <a:noAutofit/>
                </a:bodyPr>
                <a:lstStyle/>
                <a:p>
                  <a:pPr algn="ctr" hangingPunct="0">
                    <a:defRPr>
                      <a:solidFill>
                        <a:srgbClr val="FFFFFF"/>
                      </a:solidFill>
                    </a:defRPr>
                  </a:pPr>
                  <a:endParaRPr kern="0">
                    <a:solidFill>
                      <a:srgbClr val="FFFFFF"/>
                    </a:solidFill>
                    <a:sym typeface="Times New Roman"/>
                  </a:endParaRPr>
                </a:p>
              </p:txBody>
            </p:sp>
            <p:sp>
              <p:nvSpPr>
                <p:cNvPr id="26" name="Rectangle 23">
                  <a:extLst>
                    <a:ext uri="{FF2B5EF4-FFF2-40B4-BE49-F238E27FC236}">
                      <a16:creationId xmlns:a16="http://schemas.microsoft.com/office/drawing/2014/main" id="{6B13CEFE-A6DA-674A-881F-9E3207E87003}"/>
                    </a:ext>
                  </a:extLst>
                </p:cNvPr>
                <p:cNvSpPr txBox="1"/>
                <p:nvPr/>
              </p:nvSpPr>
              <p:spPr>
                <a:xfrm>
                  <a:off x="510554" y="666350"/>
                  <a:ext cx="8082679" cy="3727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hangingPunct="0">
                    <a:defRPr sz="2000"/>
                  </a:pPr>
                  <a:r>
                    <a:rPr sz="2000" kern="0">
                      <a:solidFill>
                        <a:srgbClr val="000000"/>
                      </a:solidFill>
                      <a:sym typeface="Times New Roman"/>
                    </a:rPr>
                    <a:t>a) </a:t>
                  </a:r>
                  <a:r>
                    <a:rPr sz="2000" b="1" kern="0">
                      <a:solidFill>
                        <a:srgbClr val="000000"/>
                      </a:solidFill>
                      <a:sym typeface="Times New Roman"/>
                    </a:rPr>
                    <a:t>Bilinear maps </a:t>
                  </a:r>
                  <a:r>
                    <a:rPr sz="2000" kern="0">
                      <a:solidFill>
                        <a:srgbClr val="000000"/>
                      </a:solidFill>
                      <a:sym typeface="Times New Roman"/>
                    </a:rPr>
                    <a:t>with the SXDH assumption; and</a:t>
                  </a:r>
                </a:p>
              </p:txBody>
            </p:sp>
            <p:sp>
              <p:nvSpPr>
                <p:cNvPr id="27" name="Rectangle 23">
                  <a:extLst>
                    <a:ext uri="{FF2B5EF4-FFF2-40B4-BE49-F238E27FC236}">
                      <a16:creationId xmlns:a16="http://schemas.microsoft.com/office/drawing/2014/main" id="{B0AE45D2-64F4-674E-BBAD-2500CDBC5DAF}"/>
                    </a:ext>
                  </a:extLst>
                </p:cNvPr>
                <p:cNvSpPr txBox="1"/>
                <p:nvPr/>
              </p:nvSpPr>
              <p:spPr>
                <a:xfrm>
                  <a:off x="132731" y="1513554"/>
                  <a:ext cx="8082679" cy="3727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000"/>
                  </a:lvl1pPr>
                </a:lstStyle>
                <a:p>
                  <a:pPr hangingPunct="0"/>
                  <a:r>
                    <a:rPr kern="0">
                      <a:solidFill>
                        <a:srgbClr val="000000"/>
                      </a:solidFill>
                      <a:sym typeface="Times New Roman"/>
                    </a:rPr>
                    <a:t>with sub-exponential security.</a:t>
                  </a:r>
                </a:p>
              </p:txBody>
            </p:sp>
          </p:grpSp>
          <p:sp>
            <p:nvSpPr>
              <p:cNvPr id="23" name="Rectangle 23">
                <a:extLst>
                  <a:ext uri="{FF2B5EF4-FFF2-40B4-BE49-F238E27FC236}">
                    <a16:creationId xmlns:a16="http://schemas.microsoft.com/office/drawing/2014/main" id="{BF41D114-CD21-8148-91BF-A1408B94BE63}"/>
                  </a:ext>
                </a:extLst>
              </p:cNvPr>
              <p:cNvSpPr txBox="1"/>
              <p:nvPr/>
            </p:nvSpPr>
            <p:spPr>
              <a:xfrm>
                <a:off x="502863" y="1041042"/>
                <a:ext cx="8082679" cy="4001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hangingPunct="0">
                  <a:defRPr sz="2000"/>
                </a:pPr>
                <a:r>
                  <a:rPr sz="2000" kern="0" dirty="0">
                    <a:solidFill>
                      <a:srgbClr val="000000"/>
                    </a:solidFill>
                    <a:sym typeface="Times New Roman"/>
                  </a:rPr>
                  <a:t>b) “</a:t>
                </a:r>
                <a:r>
                  <a:rPr sz="2000" kern="0" dirty="0">
                    <a:solidFill>
                      <a:srgbClr val="FF0000"/>
                    </a:solidFill>
                    <a:sym typeface="Times New Roman"/>
                  </a:rPr>
                  <a:t>(2,q)-</a:t>
                </a:r>
                <a:r>
                  <a:rPr sz="2000" kern="0" dirty="0" err="1">
                    <a:solidFill>
                      <a:srgbClr val="000000"/>
                    </a:solidFill>
                    <a:sym typeface="Times New Roman"/>
                  </a:rPr>
                  <a:t>blockwise</a:t>
                </a:r>
                <a:r>
                  <a:rPr sz="2000" kern="0" dirty="0">
                    <a:solidFill>
                      <a:srgbClr val="000000"/>
                    </a:solidFill>
                    <a:sym typeface="Times New Roman"/>
                  </a:rPr>
                  <a:t> local” PRGs expanding   </a:t>
                </a:r>
                <a:r>
                  <a:rPr lang="en-US" sz="2000" kern="0" dirty="0">
                    <a:solidFill>
                      <a:srgbClr val="000000"/>
                    </a:solidFill>
                    <a:sym typeface="Times New Roman"/>
                  </a:rPr>
                  <a:t>     </a:t>
                </a:r>
                <a:r>
                  <a:rPr sz="2000" kern="0" dirty="0">
                    <a:solidFill>
                      <a:srgbClr val="000000"/>
                    </a:solidFill>
                    <a:sym typeface="Times New Roman"/>
                  </a:rPr>
                  <a:t>blocks to                </a:t>
                </a:r>
                <a:r>
                  <a:rPr lang="en-US" sz="2000" kern="0" dirty="0">
                    <a:solidFill>
                      <a:srgbClr val="000000"/>
                    </a:solidFill>
                    <a:sym typeface="Times New Roman"/>
                  </a:rPr>
                  <a:t> </a:t>
                </a:r>
                <a:r>
                  <a:rPr sz="2000" kern="0" dirty="0">
                    <a:solidFill>
                      <a:srgbClr val="000000"/>
                    </a:solidFill>
                    <a:sym typeface="Times New Roman"/>
                  </a:rPr>
                  <a:t>bits </a:t>
                </a:r>
              </a:p>
            </p:txBody>
          </p:sp>
        </p:grpSp>
        <p:pic>
          <p:nvPicPr>
            <p:cNvPr id="20" name="Image" descr="Image">
              <a:extLst>
                <a:ext uri="{FF2B5EF4-FFF2-40B4-BE49-F238E27FC236}">
                  <a16:creationId xmlns:a16="http://schemas.microsoft.com/office/drawing/2014/main" id="{4AAAD762-61AF-7E4E-AF7B-FAE580403E3D}"/>
                </a:ext>
              </a:extLst>
            </p:cNvPr>
            <p:cNvPicPr>
              <a:picLocks noChangeAspect="1"/>
            </p:cNvPicPr>
            <p:nvPr/>
          </p:nvPicPr>
          <p:blipFill>
            <a:blip r:embed="rId3"/>
            <a:stretch>
              <a:fillRect/>
            </a:stretch>
          </p:blipFill>
          <p:spPr>
            <a:xfrm>
              <a:off x="5077169" y="1196645"/>
              <a:ext cx="159984" cy="135986"/>
            </a:xfrm>
            <a:prstGeom prst="rect">
              <a:avLst/>
            </a:prstGeom>
            <a:ln w="12700" cap="flat">
              <a:noFill/>
              <a:miter lim="400000"/>
            </a:ln>
            <a:effectLst/>
          </p:spPr>
        </p:pic>
        <p:pic>
          <p:nvPicPr>
            <p:cNvPr id="21" name="Image" descr="Image">
              <a:extLst>
                <a:ext uri="{FF2B5EF4-FFF2-40B4-BE49-F238E27FC236}">
                  <a16:creationId xmlns:a16="http://schemas.microsoft.com/office/drawing/2014/main" id="{359E7284-B9C9-F644-B35D-97F728079885}"/>
                </a:ext>
              </a:extLst>
            </p:cNvPr>
            <p:cNvPicPr>
              <a:picLocks noChangeAspect="1"/>
            </p:cNvPicPr>
            <p:nvPr/>
          </p:nvPicPr>
          <p:blipFill>
            <a:blip r:embed="rId4"/>
            <a:stretch>
              <a:fillRect/>
            </a:stretch>
          </p:blipFill>
          <p:spPr>
            <a:xfrm>
              <a:off x="6290019" y="1118220"/>
              <a:ext cx="869462" cy="268970"/>
            </a:xfrm>
            <a:prstGeom prst="rect">
              <a:avLst/>
            </a:prstGeom>
            <a:ln w="12700" cap="flat">
              <a:noFill/>
              <a:miter lim="400000"/>
            </a:ln>
            <a:effectLst/>
          </p:spPr>
        </p:pic>
      </p:grpSp>
      <p:pic>
        <p:nvPicPr>
          <p:cNvPr id="28" name="Picture 27">
            <a:extLst>
              <a:ext uri="{FF2B5EF4-FFF2-40B4-BE49-F238E27FC236}">
                <a16:creationId xmlns:a16="http://schemas.microsoft.com/office/drawing/2014/main" id="{597DC9D8-933F-CD44-969B-912B7B4257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84166" y="1100407"/>
            <a:ext cx="376616" cy="392474"/>
          </a:xfrm>
          <a:prstGeom prst="rect">
            <a:avLst/>
          </a:prstGeom>
        </p:spPr>
      </p:pic>
    </p:spTree>
    <p:extLst>
      <p:ext uri="{BB962C8B-B14F-4D97-AF65-F5344CB8AC3E}">
        <p14:creationId xmlns:p14="http://schemas.microsoft.com/office/powerpoint/2010/main" val="19850789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900608" y="-27384"/>
            <a:ext cx="10945216" cy="714181"/>
          </a:xfrm>
          <a:solidFill>
            <a:schemeClr val="bg1"/>
          </a:solidFill>
          <a:ln>
            <a:solidFill>
              <a:sysClr val="windowText" lastClr="000000"/>
            </a:solidFill>
          </a:ln>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TUTORIAL OUTLINE</a:t>
            </a:r>
          </a:p>
        </p:txBody>
      </p:sp>
      <p:cxnSp>
        <p:nvCxnSpPr>
          <p:cNvPr id="3" name="Straight Connector 2">
            <a:extLst>
              <a:ext uri="{FF2B5EF4-FFF2-40B4-BE49-F238E27FC236}">
                <a16:creationId xmlns:a16="http://schemas.microsoft.com/office/drawing/2014/main" id="{79FA3358-F277-0B41-A4E1-5A858A288724}"/>
              </a:ext>
            </a:extLst>
          </p:cNvPr>
          <p:cNvCxnSpPr/>
          <p:nvPr/>
        </p:nvCxnSpPr>
        <p:spPr>
          <a:xfrm>
            <a:off x="4716016" y="836712"/>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3F8297F-80A5-DE47-8D7F-50216B5DA3BF}"/>
              </a:ext>
            </a:extLst>
          </p:cNvPr>
          <p:cNvCxnSpPr>
            <a:cxnSpLocks/>
          </p:cNvCxnSpPr>
          <p:nvPr/>
        </p:nvCxnSpPr>
        <p:spPr>
          <a:xfrm>
            <a:off x="-396552" y="3645024"/>
            <a:ext cx="11017224"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2F1D6B7-C227-5B40-95E0-CF1D186F517D}"/>
              </a:ext>
            </a:extLst>
          </p:cNvPr>
          <p:cNvSpPr txBox="1"/>
          <p:nvPr/>
        </p:nvSpPr>
        <p:spPr>
          <a:xfrm>
            <a:off x="177710" y="1052736"/>
            <a:ext cx="3225692" cy="523220"/>
          </a:xfrm>
          <a:prstGeom prst="rect">
            <a:avLst/>
          </a:prstGeom>
          <a:noFill/>
        </p:spPr>
        <p:txBody>
          <a:bodyPr wrap="square" rtlCol="0">
            <a:spAutoFit/>
          </a:bodyPr>
          <a:lstStyle/>
          <a:p>
            <a:r>
              <a:rPr lang="en-US" sz="2800" b="1" dirty="0">
                <a:solidFill>
                  <a:srgbClr val="0000FF"/>
                </a:solidFill>
              </a:rPr>
              <a:t>Part 1. DEFINITIONS</a:t>
            </a:r>
          </a:p>
        </p:txBody>
      </p:sp>
      <p:sp>
        <p:nvSpPr>
          <p:cNvPr id="11" name="TextBox 10">
            <a:extLst>
              <a:ext uri="{FF2B5EF4-FFF2-40B4-BE49-F238E27FC236}">
                <a16:creationId xmlns:a16="http://schemas.microsoft.com/office/drawing/2014/main" id="{A94CEF8A-0588-C145-9664-F064589C759D}"/>
              </a:ext>
            </a:extLst>
          </p:cNvPr>
          <p:cNvSpPr txBox="1"/>
          <p:nvPr/>
        </p:nvSpPr>
        <p:spPr>
          <a:xfrm>
            <a:off x="4802692" y="1033572"/>
            <a:ext cx="4017780" cy="523220"/>
          </a:xfrm>
          <a:prstGeom prst="rect">
            <a:avLst/>
          </a:prstGeom>
          <a:noFill/>
        </p:spPr>
        <p:txBody>
          <a:bodyPr wrap="square" rtlCol="0">
            <a:spAutoFit/>
          </a:bodyPr>
          <a:lstStyle/>
          <a:p>
            <a:r>
              <a:rPr lang="en-US" sz="2800" b="1" dirty="0">
                <a:solidFill>
                  <a:srgbClr val="0000FF"/>
                </a:solidFill>
              </a:rPr>
              <a:t>Part 2. APPLICATIONS</a:t>
            </a:r>
          </a:p>
        </p:txBody>
      </p:sp>
      <p:sp>
        <p:nvSpPr>
          <p:cNvPr id="12" name="TextBox 11">
            <a:extLst>
              <a:ext uri="{FF2B5EF4-FFF2-40B4-BE49-F238E27FC236}">
                <a16:creationId xmlns:a16="http://schemas.microsoft.com/office/drawing/2014/main" id="{CBD4CBAB-E534-7F4B-A557-27AE26395EF6}"/>
              </a:ext>
            </a:extLst>
          </p:cNvPr>
          <p:cNvSpPr txBox="1"/>
          <p:nvPr/>
        </p:nvSpPr>
        <p:spPr>
          <a:xfrm>
            <a:off x="179512" y="3841884"/>
            <a:ext cx="3945773" cy="523220"/>
          </a:xfrm>
          <a:prstGeom prst="rect">
            <a:avLst/>
          </a:prstGeom>
          <a:noFill/>
        </p:spPr>
        <p:txBody>
          <a:bodyPr wrap="square" rtlCol="0">
            <a:spAutoFit/>
          </a:bodyPr>
          <a:lstStyle/>
          <a:p>
            <a:r>
              <a:rPr lang="en-US" sz="2800" b="1" dirty="0">
                <a:solidFill>
                  <a:srgbClr val="0000FF"/>
                </a:solidFill>
              </a:rPr>
              <a:t>Part 3. CONSTRUCTIONS</a:t>
            </a:r>
          </a:p>
        </p:txBody>
      </p:sp>
      <p:sp>
        <p:nvSpPr>
          <p:cNvPr id="13" name="TextBox 12">
            <a:extLst>
              <a:ext uri="{FF2B5EF4-FFF2-40B4-BE49-F238E27FC236}">
                <a16:creationId xmlns:a16="http://schemas.microsoft.com/office/drawing/2014/main" id="{FE0F6F5C-5848-0640-8465-5A739AEDF56A}"/>
              </a:ext>
            </a:extLst>
          </p:cNvPr>
          <p:cNvSpPr txBox="1"/>
          <p:nvPr/>
        </p:nvSpPr>
        <p:spPr>
          <a:xfrm>
            <a:off x="323529" y="4273932"/>
            <a:ext cx="4048918" cy="523220"/>
          </a:xfrm>
          <a:prstGeom prst="rect">
            <a:avLst/>
          </a:prstGeom>
          <a:noFill/>
        </p:spPr>
        <p:txBody>
          <a:bodyPr wrap="square" rtlCol="0">
            <a:spAutoFit/>
          </a:bodyPr>
          <a:lstStyle/>
          <a:p>
            <a:r>
              <a:rPr lang="en-US" sz="2800" dirty="0"/>
              <a:t>of IO from simpler objects</a:t>
            </a:r>
          </a:p>
        </p:txBody>
      </p:sp>
      <p:sp>
        <p:nvSpPr>
          <p:cNvPr id="14" name="TextBox 13">
            <a:extLst>
              <a:ext uri="{FF2B5EF4-FFF2-40B4-BE49-F238E27FC236}">
                <a16:creationId xmlns:a16="http://schemas.microsoft.com/office/drawing/2014/main" id="{5F988459-9258-BB4D-A1F9-C4B0CB76DA68}"/>
              </a:ext>
            </a:extLst>
          </p:cNvPr>
          <p:cNvSpPr txBox="1"/>
          <p:nvPr/>
        </p:nvSpPr>
        <p:spPr>
          <a:xfrm>
            <a:off x="179513" y="5139189"/>
            <a:ext cx="4048918" cy="954107"/>
          </a:xfrm>
          <a:prstGeom prst="rect">
            <a:avLst/>
          </a:prstGeom>
          <a:noFill/>
        </p:spPr>
        <p:txBody>
          <a:bodyPr wrap="square" rtlCol="0">
            <a:spAutoFit/>
          </a:bodyPr>
          <a:lstStyle/>
          <a:p>
            <a:r>
              <a:rPr lang="en-US" sz="2800" i="1" dirty="0"/>
              <a:t>Theorem</a:t>
            </a:r>
            <a:r>
              <a:rPr lang="en-US" sz="2800" dirty="0"/>
              <a:t>: If 3-linear maps exist, so does IO.</a:t>
            </a:r>
          </a:p>
        </p:txBody>
      </p:sp>
      <p:sp>
        <p:nvSpPr>
          <p:cNvPr id="15" name="TextBox 14">
            <a:extLst>
              <a:ext uri="{FF2B5EF4-FFF2-40B4-BE49-F238E27FC236}">
                <a16:creationId xmlns:a16="http://schemas.microsoft.com/office/drawing/2014/main" id="{F1D1C70C-2EC6-C649-9365-1186906FA5DD}"/>
              </a:ext>
            </a:extLst>
          </p:cNvPr>
          <p:cNvSpPr txBox="1"/>
          <p:nvPr/>
        </p:nvSpPr>
        <p:spPr>
          <a:xfrm>
            <a:off x="179512" y="2185700"/>
            <a:ext cx="4985022" cy="523220"/>
          </a:xfrm>
          <a:prstGeom prst="rect">
            <a:avLst/>
          </a:prstGeom>
          <a:noFill/>
        </p:spPr>
        <p:txBody>
          <a:bodyPr wrap="square" rtlCol="0">
            <a:spAutoFit/>
          </a:bodyPr>
          <a:lstStyle/>
          <a:p>
            <a:r>
              <a:rPr lang="en-US" sz="2800" dirty="0"/>
              <a:t>a. Virtual Black-Box OBF</a:t>
            </a:r>
          </a:p>
        </p:txBody>
      </p:sp>
      <p:sp>
        <p:nvSpPr>
          <p:cNvPr id="16" name="TextBox 15">
            <a:extLst>
              <a:ext uri="{FF2B5EF4-FFF2-40B4-BE49-F238E27FC236}">
                <a16:creationId xmlns:a16="http://schemas.microsoft.com/office/drawing/2014/main" id="{4C0393D0-A1D7-1D41-A407-068BDE8C228F}"/>
              </a:ext>
            </a:extLst>
          </p:cNvPr>
          <p:cNvSpPr txBox="1"/>
          <p:nvPr/>
        </p:nvSpPr>
        <p:spPr>
          <a:xfrm>
            <a:off x="307058" y="1484784"/>
            <a:ext cx="4048918" cy="523220"/>
          </a:xfrm>
          <a:prstGeom prst="rect">
            <a:avLst/>
          </a:prstGeom>
          <a:noFill/>
        </p:spPr>
        <p:txBody>
          <a:bodyPr wrap="square" rtlCol="0">
            <a:spAutoFit/>
          </a:bodyPr>
          <a:lstStyle/>
          <a:p>
            <a:r>
              <a:rPr lang="en-US" sz="2800" dirty="0"/>
              <a:t>of program obfuscation</a:t>
            </a:r>
          </a:p>
        </p:txBody>
      </p:sp>
      <p:sp>
        <p:nvSpPr>
          <p:cNvPr id="17" name="TextBox 16">
            <a:extLst>
              <a:ext uri="{FF2B5EF4-FFF2-40B4-BE49-F238E27FC236}">
                <a16:creationId xmlns:a16="http://schemas.microsoft.com/office/drawing/2014/main" id="{96545601-0CD6-ED47-9B56-BD1B170D72EC}"/>
              </a:ext>
            </a:extLst>
          </p:cNvPr>
          <p:cNvSpPr txBox="1"/>
          <p:nvPr/>
        </p:nvSpPr>
        <p:spPr>
          <a:xfrm>
            <a:off x="163042" y="2689756"/>
            <a:ext cx="4639650" cy="523220"/>
          </a:xfrm>
          <a:prstGeom prst="rect">
            <a:avLst/>
          </a:prstGeom>
          <a:noFill/>
        </p:spPr>
        <p:txBody>
          <a:bodyPr wrap="square" rtlCol="0">
            <a:spAutoFit/>
          </a:bodyPr>
          <a:lstStyle/>
          <a:p>
            <a:r>
              <a:rPr lang="en-US" sz="2800" dirty="0"/>
              <a:t>b. </a:t>
            </a:r>
            <a:r>
              <a:rPr lang="en-US" sz="2800" u="sng" dirty="0"/>
              <a:t>Indistinguishability OBF (IO)</a:t>
            </a:r>
          </a:p>
        </p:txBody>
      </p:sp>
      <p:sp>
        <p:nvSpPr>
          <p:cNvPr id="18" name="TextBox 17">
            <a:extLst>
              <a:ext uri="{FF2B5EF4-FFF2-40B4-BE49-F238E27FC236}">
                <a16:creationId xmlns:a16="http://schemas.microsoft.com/office/drawing/2014/main" id="{82993415-C6FC-1144-B849-E6CD0326479A}"/>
              </a:ext>
            </a:extLst>
          </p:cNvPr>
          <p:cNvSpPr txBox="1"/>
          <p:nvPr/>
        </p:nvSpPr>
        <p:spPr>
          <a:xfrm>
            <a:off x="8097980" y="997069"/>
            <a:ext cx="1046020" cy="523220"/>
          </a:xfrm>
          <a:prstGeom prst="rect">
            <a:avLst/>
          </a:prstGeom>
          <a:noFill/>
        </p:spPr>
        <p:txBody>
          <a:bodyPr wrap="square" rtlCol="0">
            <a:spAutoFit/>
          </a:bodyPr>
          <a:lstStyle/>
          <a:p>
            <a:r>
              <a:rPr lang="en-US" sz="2800" dirty="0"/>
              <a:t>of IO</a:t>
            </a:r>
          </a:p>
        </p:txBody>
      </p:sp>
      <p:sp>
        <p:nvSpPr>
          <p:cNvPr id="19" name="TextBox 18">
            <a:extLst>
              <a:ext uri="{FF2B5EF4-FFF2-40B4-BE49-F238E27FC236}">
                <a16:creationId xmlns:a16="http://schemas.microsoft.com/office/drawing/2014/main" id="{7B21DBBB-61B1-A846-8A54-4682841A6489}"/>
              </a:ext>
            </a:extLst>
          </p:cNvPr>
          <p:cNvSpPr txBox="1"/>
          <p:nvPr/>
        </p:nvSpPr>
        <p:spPr>
          <a:xfrm>
            <a:off x="5004048" y="1772816"/>
            <a:ext cx="4985022" cy="523220"/>
          </a:xfrm>
          <a:prstGeom prst="rect">
            <a:avLst/>
          </a:prstGeom>
          <a:noFill/>
        </p:spPr>
        <p:txBody>
          <a:bodyPr wrap="square" rtlCol="0">
            <a:spAutoFit/>
          </a:bodyPr>
          <a:lstStyle/>
          <a:p>
            <a:r>
              <a:rPr lang="en-US" sz="2800" dirty="0"/>
              <a:t>a. Crypto Applications</a:t>
            </a:r>
          </a:p>
        </p:txBody>
      </p:sp>
      <p:sp>
        <p:nvSpPr>
          <p:cNvPr id="20" name="TextBox 19">
            <a:extLst>
              <a:ext uri="{FF2B5EF4-FFF2-40B4-BE49-F238E27FC236}">
                <a16:creationId xmlns:a16="http://schemas.microsoft.com/office/drawing/2014/main" id="{F19FDDE8-35F6-044F-90A7-FD49AD56F7F1}"/>
              </a:ext>
            </a:extLst>
          </p:cNvPr>
          <p:cNvSpPr txBox="1"/>
          <p:nvPr/>
        </p:nvSpPr>
        <p:spPr>
          <a:xfrm>
            <a:off x="5004048" y="2257708"/>
            <a:ext cx="4985022" cy="523220"/>
          </a:xfrm>
          <a:prstGeom prst="rect">
            <a:avLst/>
          </a:prstGeom>
          <a:noFill/>
        </p:spPr>
        <p:txBody>
          <a:bodyPr wrap="square" rtlCol="0">
            <a:spAutoFit/>
          </a:bodyPr>
          <a:lstStyle/>
          <a:p>
            <a:r>
              <a:rPr lang="en-US" sz="2800" dirty="0"/>
              <a:t>b. A Complexity Application</a:t>
            </a:r>
          </a:p>
        </p:txBody>
      </p:sp>
      <p:sp>
        <p:nvSpPr>
          <p:cNvPr id="21" name="TextBox 20">
            <a:extLst>
              <a:ext uri="{FF2B5EF4-FFF2-40B4-BE49-F238E27FC236}">
                <a16:creationId xmlns:a16="http://schemas.microsoft.com/office/drawing/2014/main" id="{5F7D877C-8F37-D94F-8F69-5EB7A7B2301A}"/>
              </a:ext>
            </a:extLst>
          </p:cNvPr>
          <p:cNvSpPr txBox="1"/>
          <p:nvPr/>
        </p:nvSpPr>
        <p:spPr>
          <a:xfrm>
            <a:off x="5004048" y="2780928"/>
            <a:ext cx="4985022" cy="523220"/>
          </a:xfrm>
          <a:prstGeom prst="rect">
            <a:avLst/>
          </a:prstGeom>
          <a:noFill/>
        </p:spPr>
        <p:txBody>
          <a:bodyPr wrap="square" rtlCol="0">
            <a:spAutoFit/>
          </a:bodyPr>
          <a:lstStyle/>
          <a:p>
            <a:r>
              <a:rPr lang="en-US" sz="2800" dirty="0"/>
              <a:t>c. Bootstrapping Theorems</a:t>
            </a:r>
          </a:p>
        </p:txBody>
      </p:sp>
      <p:sp>
        <p:nvSpPr>
          <p:cNvPr id="22" name="TextBox 21">
            <a:extLst>
              <a:ext uri="{FF2B5EF4-FFF2-40B4-BE49-F238E27FC236}">
                <a16:creationId xmlns:a16="http://schemas.microsoft.com/office/drawing/2014/main" id="{9D149620-F914-384E-8DDE-5A6CC33E85D9}"/>
              </a:ext>
            </a:extLst>
          </p:cNvPr>
          <p:cNvSpPr txBox="1"/>
          <p:nvPr/>
        </p:nvSpPr>
        <p:spPr>
          <a:xfrm>
            <a:off x="4788024" y="3841884"/>
            <a:ext cx="3945773" cy="523220"/>
          </a:xfrm>
          <a:prstGeom prst="rect">
            <a:avLst/>
          </a:prstGeom>
          <a:noFill/>
        </p:spPr>
        <p:txBody>
          <a:bodyPr wrap="square" rtlCol="0">
            <a:spAutoFit/>
          </a:bodyPr>
          <a:lstStyle/>
          <a:p>
            <a:r>
              <a:rPr lang="en-US" sz="2800" b="1" dirty="0">
                <a:solidFill>
                  <a:srgbClr val="0000FF"/>
                </a:solidFill>
              </a:rPr>
              <a:t>Part 4. DE-IO-IZATION</a:t>
            </a:r>
          </a:p>
        </p:txBody>
      </p:sp>
      <p:sp>
        <p:nvSpPr>
          <p:cNvPr id="26" name="Rectangle 25">
            <a:extLst>
              <a:ext uri="{FF2B5EF4-FFF2-40B4-BE49-F238E27FC236}">
                <a16:creationId xmlns:a16="http://schemas.microsoft.com/office/drawing/2014/main" id="{3A820BEC-D840-A749-ABD5-56345F99E2C1}"/>
              </a:ext>
            </a:extLst>
          </p:cNvPr>
          <p:cNvSpPr/>
          <p:nvPr/>
        </p:nvSpPr>
        <p:spPr>
          <a:xfrm>
            <a:off x="-152400" y="887553"/>
            <a:ext cx="9692952" cy="275747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4108712-064B-CE47-B440-EDF5B419AE36}"/>
              </a:ext>
            </a:extLst>
          </p:cNvPr>
          <p:cNvSpPr/>
          <p:nvPr/>
        </p:nvSpPr>
        <p:spPr>
          <a:xfrm>
            <a:off x="-618045" y="3661780"/>
            <a:ext cx="5334061" cy="3583644"/>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EEC7BA43-EEB1-904C-9CBE-E974B461BB36}"/>
              </a:ext>
            </a:extLst>
          </p:cNvPr>
          <p:cNvSpPr txBox="1"/>
          <p:nvPr/>
        </p:nvSpPr>
        <p:spPr>
          <a:xfrm>
            <a:off x="4788024" y="4653136"/>
            <a:ext cx="4048918" cy="954107"/>
          </a:xfrm>
          <a:prstGeom prst="rect">
            <a:avLst/>
          </a:prstGeom>
          <a:noFill/>
        </p:spPr>
        <p:txBody>
          <a:bodyPr wrap="square" rtlCol="0">
            <a:spAutoFit/>
          </a:bodyPr>
          <a:lstStyle/>
          <a:p>
            <a:r>
              <a:rPr lang="en-US" sz="2800" dirty="0"/>
              <a:t>Remove the need for IO in applications. </a:t>
            </a:r>
          </a:p>
        </p:txBody>
      </p:sp>
      <p:sp>
        <p:nvSpPr>
          <p:cNvPr id="29" name="TextBox 28">
            <a:extLst>
              <a:ext uri="{FF2B5EF4-FFF2-40B4-BE49-F238E27FC236}">
                <a16:creationId xmlns:a16="http://schemas.microsoft.com/office/drawing/2014/main" id="{0088BCD6-D409-BC4D-9921-4209FAEBD0F7}"/>
              </a:ext>
            </a:extLst>
          </p:cNvPr>
          <p:cNvSpPr txBox="1"/>
          <p:nvPr/>
        </p:nvSpPr>
        <p:spPr>
          <a:xfrm>
            <a:off x="4843560" y="5661248"/>
            <a:ext cx="4408959" cy="523220"/>
          </a:xfrm>
          <a:prstGeom prst="rect">
            <a:avLst/>
          </a:prstGeom>
          <a:noFill/>
        </p:spPr>
        <p:txBody>
          <a:bodyPr wrap="square" rtlCol="0">
            <a:spAutoFit/>
          </a:bodyPr>
          <a:lstStyle/>
          <a:p>
            <a:r>
              <a:rPr lang="en-US" sz="2800" dirty="0"/>
              <a:t>e.g., Traitor Tracing (on Wed)</a:t>
            </a:r>
          </a:p>
        </p:txBody>
      </p:sp>
    </p:spTree>
    <p:extLst>
      <p:ext uri="{BB962C8B-B14F-4D97-AF65-F5344CB8AC3E}">
        <p14:creationId xmlns:p14="http://schemas.microsoft.com/office/powerpoint/2010/main" val="939329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60">
            <a:extLst>
              <a:ext uri="{FF2B5EF4-FFF2-40B4-BE49-F238E27FC236}">
                <a16:creationId xmlns:a16="http://schemas.microsoft.com/office/drawing/2014/main" id="{4A241779-2013-B240-A58B-7F4EE88DB149}"/>
              </a:ext>
            </a:extLst>
          </p:cNvPr>
          <p:cNvSpPr/>
          <p:nvPr/>
        </p:nvSpPr>
        <p:spPr>
          <a:xfrm>
            <a:off x="-652503" y="775205"/>
            <a:ext cx="5605081" cy="5761070"/>
          </a:xfrm>
          <a:custGeom>
            <a:avLst/>
            <a:gdLst>
              <a:gd name="connsiteX0" fmla="*/ 2286000 w 5740400"/>
              <a:gd name="connsiteY0" fmla="*/ 685800 h 5969000"/>
              <a:gd name="connsiteX1" fmla="*/ 2286000 w 5740400"/>
              <a:gd name="connsiteY1" fmla="*/ 685800 h 5969000"/>
              <a:gd name="connsiteX2" fmla="*/ 2006600 w 5740400"/>
              <a:gd name="connsiteY2" fmla="*/ 736600 h 5969000"/>
              <a:gd name="connsiteX3" fmla="*/ 1930400 w 5740400"/>
              <a:gd name="connsiteY3" fmla="*/ 762000 h 5969000"/>
              <a:gd name="connsiteX4" fmla="*/ 1803400 w 5740400"/>
              <a:gd name="connsiteY4" fmla="*/ 787400 h 5969000"/>
              <a:gd name="connsiteX5" fmla="*/ 1346200 w 5740400"/>
              <a:gd name="connsiteY5" fmla="*/ 965200 h 5969000"/>
              <a:gd name="connsiteX6" fmla="*/ 1219200 w 5740400"/>
              <a:gd name="connsiteY6" fmla="*/ 1016000 h 5969000"/>
              <a:gd name="connsiteX7" fmla="*/ 1041400 w 5740400"/>
              <a:gd name="connsiteY7" fmla="*/ 1066800 h 5969000"/>
              <a:gd name="connsiteX8" fmla="*/ 812800 w 5740400"/>
              <a:gd name="connsiteY8" fmla="*/ 1143000 h 5969000"/>
              <a:gd name="connsiteX9" fmla="*/ 558800 w 5740400"/>
              <a:gd name="connsiteY9" fmla="*/ 1219200 h 5969000"/>
              <a:gd name="connsiteX10" fmla="*/ 431800 w 5740400"/>
              <a:gd name="connsiteY10" fmla="*/ 1270000 h 5969000"/>
              <a:gd name="connsiteX11" fmla="*/ 304800 w 5740400"/>
              <a:gd name="connsiteY11" fmla="*/ 1295400 h 5969000"/>
              <a:gd name="connsiteX12" fmla="*/ 203200 w 5740400"/>
              <a:gd name="connsiteY12" fmla="*/ 1320800 h 5969000"/>
              <a:gd name="connsiteX13" fmla="*/ 50800 w 5740400"/>
              <a:gd name="connsiteY13" fmla="*/ 1371600 h 5969000"/>
              <a:gd name="connsiteX14" fmla="*/ 50800 w 5740400"/>
              <a:gd name="connsiteY14" fmla="*/ 2286000 h 5969000"/>
              <a:gd name="connsiteX15" fmla="*/ 0 w 5740400"/>
              <a:gd name="connsiteY15" fmla="*/ 2692400 h 5969000"/>
              <a:gd name="connsiteX16" fmla="*/ 25400 w 5740400"/>
              <a:gd name="connsiteY16" fmla="*/ 3860800 h 5969000"/>
              <a:gd name="connsiteX17" fmla="*/ 50800 w 5740400"/>
              <a:gd name="connsiteY17" fmla="*/ 4013200 h 5969000"/>
              <a:gd name="connsiteX18" fmla="*/ 76200 w 5740400"/>
              <a:gd name="connsiteY18" fmla="*/ 4241800 h 5969000"/>
              <a:gd name="connsiteX19" fmla="*/ 101600 w 5740400"/>
              <a:gd name="connsiteY19" fmla="*/ 4495800 h 5969000"/>
              <a:gd name="connsiteX20" fmla="*/ 152400 w 5740400"/>
              <a:gd name="connsiteY20" fmla="*/ 4749800 h 5969000"/>
              <a:gd name="connsiteX21" fmla="*/ 203200 w 5740400"/>
              <a:gd name="connsiteY21" fmla="*/ 4826000 h 5969000"/>
              <a:gd name="connsiteX22" fmla="*/ 228600 w 5740400"/>
              <a:gd name="connsiteY22" fmla="*/ 5359400 h 5969000"/>
              <a:gd name="connsiteX23" fmla="*/ 279400 w 5740400"/>
              <a:gd name="connsiteY23" fmla="*/ 5511800 h 5969000"/>
              <a:gd name="connsiteX24" fmla="*/ 457200 w 5740400"/>
              <a:gd name="connsiteY24" fmla="*/ 5740400 h 5969000"/>
              <a:gd name="connsiteX25" fmla="*/ 609600 w 5740400"/>
              <a:gd name="connsiteY25" fmla="*/ 5842000 h 5969000"/>
              <a:gd name="connsiteX26" fmla="*/ 685800 w 5740400"/>
              <a:gd name="connsiteY26" fmla="*/ 5892800 h 5969000"/>
              <a:gd name="connsiteX27" fmla="*/ 838200 w 5740400"/>
              <a:gd name="connsiteY27" fmla="*/ 5918200 h 5969000"/>
              <a:gd name="connsiteX28" fmla="*/ 939800 w 5740400"/>
              <a:gd name="connsiteY28" fmla="*/ 5943600 h 5969000"/>
              <a:gd name="connsiteX29" fmla="*/ 1193800 w 5740400"/>
              <a:gd name="connsiteY29" fmla="*/ 5969000 h 5969000"/>
              <a:gd name="connsiteX30" fmla="*/ 1981200 w 5740400"/>
              <a:gd name="connsiteY30" fmla="*/ 5943600 h 5969000"/>
              <a:gd name="connsiteX31" fmla="*/ 2235200 w 5740400"/>
              <a:gd name="connsiteY31" fmla="*/ 5867400 h 5969000"/>
              <a:gd name="connsiteX32" fmla="*/ 2311400 w 5740400"/>
              <a:gd name="connsiteY32" fmla="*/ 5842000 h 5969000"/>
              <a:gd name="connsiteX33" fmla="*/ 2387600 w 5740400"/>
              <a:gd name="connsiteY33" fmla="*/ 5816600 h 5969000"/>
              <a:gd name="connsiteX34" fmla="*/ 2489200 w 5740400"/>
              <a:gd name="connsiteY34" fmla="*/ 5765800 h 5969000"/>
              <a:gd name="connsiteX35" fmla="*/ 2565400 w 5740400"/>
              <a:gd name="connsiteY35" fmla="*/ 5715000 h 5969000"/>
              <a:gd name="connsiteX36" fmla="*/ 2743200 w 5740400"/>
              <a:gd name="connsiteY36" fmla="*/ 5537200 h 5969000"/>
              <a:gd name="connsiteX37" fmla="*/ 2819400 w 5740400"/>
              <a:gd name="connsiteY37" fmla="*/ 5461000 h 5969000"/>
              <a:gd name="connsiteX38" fmla="*/ 2997200 w 5740400"/>
              <a:gd name="connsiteY38" fmla="*/ 5257800 h 5969000"/>
              <a:gd name="connsiteX39" fmla="*/ 3124200 w 5740400"/>
              <a:gd name="connsiteY39" fmla="*/ 5130800 h 5969000"/>
              <a:gd name="connsiteX40" fmla="*/ 3175000 w 5740400"/>
              <a:gd name="connsiteY40" fmla="*/ 5054600 h 5969000"/>
              <a:gd name="connsiteX41" fmla="*/ 3327400 w 5740400"/>
              <a:gd name="connsiteY41" fmla="*/ 4927600 h 5969000"/>
              <a:gd name="connsiteX42" fmla="*/ 3429000 w 5740400"/>
              <a:gd name="connsiteY42" fmla="*/ 4775200 h 5969000"/>
              <a:gd name="connsiteX43" fmla="*/ 3479800 w 5740400"/>
              <a:gd name="connsiteY43" fmla="*/ 4699000 h 5969000"/>
              <a:gd name="connsiteX44" fmla="*/ 3505200 w 5740400"/>
              <a:gd name="connsiteY44" fmla="*/ 4622800 h 5969000"/>
              <a:gd name="connsiteX45" fmla="*/ 3606800 w 5740400"/>
              <a:gd name="connsiteY45" fmla="*/ 4470400 h 5969000"/>
              <a:gd name="connsiteX46" fmla="*/ 3657600 w 5740400"/>
              <a:gd name="connsiteY46" fmla="*/ 4394200 h 5969000"/>
              <a:gd name="connsiteX47" fmla="*/ 3683000 w 5740400"/>
              <a:gd name="connsiteY47" fmla="*/ 4318000 h 5969000"/>
              <a:gd name="connsiteX48" fmla="*/ 3784600 w 5740400"/>
              <a:gd name="connsiteY48" fmla="*/ 4165600 h 5969000"/>
              <a:gd name="connsiteX49" fmla="*/ 3835400 w 5740400"/>
              <a:gd name="connsiteY49" fmla="*/ 4013200 h 5969000"/>
              <a:gd name="connsiteX50" fmla="*/ 3860800 w 5740400"/>
              <a:gd name="connsiteY50" fmla="*/ 3937000 h 5969000"/>
              <a:gd name="connsiteX51" fmla="*/ 3886200 w 5740400"/>
              <a:gd name="connsiteY51" fmla="*/ 3429000 h 5969000"/>
              <a:gd name="connsiteX52" fmla="*/ 4038600 w 5740400"/>
              <a:gd name="connsiteY52" fmla="*/ 3124200 h 5969000"/>
              <a:gd name="connsiteX53" fmla="*/ 4140200 w 5740400"/>
              <a:gd name="connsiteY53" fmla="*/ 2971800 h 5969000"/>
              <a:gd name="connsiteX54" fmla="*/ 4191000 w 5740400"/>
              <a:gd name="connsiteY54" fmla="*/ 2895600 h 5969000"/>
              <a:gd name="connsiteX55" fmla="*/ 4241800 w 5740400"/>
              <a:gd name="connsiteY55" fmla="*/ 2743200 h 5969000"/>
              <a:gd name="connsiteX56" fmla="*/ 4267200 w 5740400"/>
              <a:gd name="connsiteY56" fmla="*/ 2540000 h 5969000"/>
              <a:gd name="connsiteX57" fmla="*/ 4292600 w 5740400"/>
              <a:gd name="connsiteY57" fmla="*/ 2209800 h 5969000"/>
              <a:gd name="connsiteX58" fmla="*/ 4343400 w 5740400"/>
              <a:gd name="connsiteY58" fmla="*/ 1955800 h 5969000"/>
              <a:gd name="connsiteX59" fmla="*/ 4368800 w 5740400"/>
              <a:gd name="connsiteY59" fmla="*/ 1879600 h 5969000"/>
              <a:gd name="connsiteX60" fmla="*/ 4419600 w 5740400"/>
              <a:gd name="connsiteY60" fmla="*/ 1803400 h 5969000"/>
              <a:gd name="connsiteX61" fmla="*/ 4495800 w 5740400"/>
              <a:gd name="connsiteY61" fmla="*/ 1651000 h 5969000"/>
              <a:gd name="connsiteX62" fmla="*/ 4648200 w 5740400"/>
              <a:gd name="connsiteY62" fmla="*/ 1549400 h 5969000"/>
              <a:gd name="connsiteX63" fmla="*/ 4876800 w 5740400"/>
              <a:gd name="connsiteY63" fmla="*/ 1371600 h 5969000"/>
              <a:gd name="connsiteX64" fmla="*/ 4953000 w 5740400"/>
              <a:gd name="connsiteY64" fmla="*/ 1320800 h 5969000"/>
              <a:gd name="connsiteX65" fmla="*/ 5029200 w 5740400"/>
              <a:gd name="connsiteY65" fmla="*/ 1270000 h 5969000"/>
              <a:gd name="connsiteX66" fmla="*/ 5257800 w 5740400"/>
              <a:gd name="connsiteY66" fmla="*/ 1092200 h 5969000"/>
              <a:gd name="connsiteX67" fmla="*/ 5334000 w 5740400"/>
              <a:gd name="connsiteY67" fmla="*/ 1041400 h 5969000"/>
              <a:gd name="connsiteX68" fmla="*/ 5410200 w 5740400"/>
              <a:gd name="connsiteY68" fmla="*/ 990600 h 5969000"/>
              <a:gd name="connsiteX69" fmla="*/ 5562600 w 5740400"/>
              <a:gd name="connsiteY69" fmla="*/ 863600 h 5969000"/>
              <a:gd name="connsiteX70" fmla="*/ 5613400 w 5740400"/>
              <a:gd name="connsiteY70" fmla="*/ 787400 h 5969000"/>
              <a:gd name="connsiteX71" fmla="*/ 5689600 w 5740400"/>
              <a:gd name="connsiteY71" fmla="*/ 711200 h 5969000"/>
              <a:gd name="connsiteX72" fmla="*/ 5740400 w 5740400"/>
              <a:gd name="connsiteY72" fmla="*/ 558800 h 5969000"/>
              <a:gd name="connsiteX73" fmla="*/ 5715000 w 5740400"/>
              <a:gd name="connsiteY73" fmla="*/ 431800 h 5969000"/>
              <a:gd name="connsiteX74" fmla="*/ 5613400 w 5740400"/>
              <a:gd name="connsiteY74" fmla="*/ 406400 h 5969000"/>
              <a:gd name="connsiteX75" fmla="*/ 5308600 w 5740400"/>
              <a:gd name="connsiteY75" fmla="*/ 381000 h 5969000"/>
              <a:gd name="connsiteX76" fmla="*/ 5054600 w 5740400"/>
              <a:gd name="connsiteY76" fmla="*/ 330200 h 5969000"/>
              <a:gd name="connsiteX77" fmla="*/ 4953000 w 5740400"/>
              <a:gd name="connsiteY77" fmla="*/ 304800 h 5969000"/>
              <a:gd name="connsiteX78" fmla="*/ 4521200 w 5740400"/>
              <a:gd name="connsiteY78" fmla="*/ 254000 h 5969000"/>
              <a:gd name="connsiteX79" fmla="*/ 4292600 w 5740400"/>
              <a:gd name="connsiteY79" fmla="*/ 101600 h 5969000"/>
              <a:gd name="connsiteX80" fmla="*/ 4216400 w 5740400"/>
              <a:gd name="connsiteY80" fmla="*/ 50800 h 5969000"/>
              <a:gd name="connsiteX81" fmla="*/ 4064000 w 5740400"/>
              <a:gd name="connsiteY81" fmla="*/ 0 h 5969000"/>
              <a:gd name="connsiteX82" fmla="*/ 3733800 w 5740400"/>
              <a:gd name="connsiteY82" fmla="*/ 50800 h 5969000"/>
              <a:gd name="connsiteX83" fmla="*/ 3581400 w 5740400"/>
              <a:gd name="connsiteY83" fmla="*/ 152400 h 5969000"/>
              <a:gd name="connsiteX84" fmla="*/ 3352800 w 5740400"/>
              <a:gd name="connsiteY84" fmla="*/ 228600 h 5969000"/>
              <a:gd name="connsiteX85" fmla="*/ 3276600 w 5740400"/>
              <a:gd name="connsiteY85" fmla="*/ 254000 h 5969000"/>
              <a:gd name="connsiteX86" fmla="*/ 3124200 w 5740400"/>
              <a:gd name="connsiteY86" fmla="*/ 355600 h 5969000"/>
              <a:gd name="connsiteX87" fmla="*/ 2971800 w 5740400"/>
              <a:gd name="connsiteY87" fmla="*/ 406400 h 5969000"/>
              <a:gd name="connsiteX88" fmla="*/ 2895600 w 5740400"/>
              <a:gd name="connsiteY88" fmla="*/ 457200 h 5969000"/>
              <a:gd name="connsiteX89" fmla="*/ 2743200 w 5740400"/>
              <a:gd name="connsiteY89" fmla="*/ 508000 h 5969000"/>
              <a:gd name="connsiteX90" fmla="*/ 2514600 w 5740400"/>
              <a:gd name="connsiteY90" fmla="*/ 609600 h 5969000"/>
              <a:gd name="connsiteX91" fmla="*/ 2438400 w 5740400"/>
              <a:gd name="connsiteY91" fmla="*/ 635000 h 5969000"/>
              <a:gd name="connsiteX92" fmla="*/ 2286000 w 5740400"/>
              <a:gd name="connsiteY92" fmla="*/ 685800 h 596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40400" h="5969000">
                <a:moveTo>
                  <a:pt x="2286000" y="685800"/>
                </a:moveTo>
                <a:lnTo>
                  <a:pt x="2286000" y="685800"/>
                </a:lnTo>
                <a:cubicBezTo>
                  <a:pt x="2192867" y="702733"/>
                  <a:pt x="2099159" y="716766"/>
                  <a:pt x="2006600" y="736600"/>
                </a:cubicBezTo>
                <a:cubicBezTo>
                  <a:pt x="1980420" y="742210"/>
                  <a:pt x="1956375" y="755506"/>
                  <a:pt x="1930400" y="762000"/>
                </a:cubicBezTo>
                <a:cubicBezTo>
                  <a:pt x="1888517" y="772471"/>
                  <a:pt x="1844356" y="773748"/>
                  <a:pt x="1803400" y="787400"/>
                </a:cubicBezTo>
                <a:cubicBezTo>
                  <a:pt x="1717380" y="816073"/>
                  <a:pt x="1471832" y="914947"/>
                  <a:pt x="1346200" y="965200"/>
                </a:cubicBezTo>
                <a:cubicBezTo>
                  <a:pt x="1303867" y="982133"/>
                  <a:pt x="1263040" y="1003474"/>
                  <a:pt x="1219200" y="1016000"/>
                </a:cubicBezTo>
                <a:cubicBezTo>
                  <a:pt x="1159933" y="1032933"/>
                  <a:pt x="1100232" y="1048415"/>
                  <a:pt x="1041400" y="1066800"/>
                </a:cubicBezTo>
                <a:cubicBezTo>
                  <a:pt x="964734" y="1090758"/>
                  <a:pt x="890031" y="1120934"/>
                  <a:pt x="812800" y="1143000"/>
                </a:cubicBezTo>
                <a:cubicBezTo>
                  <a:pt x="753944" y="1159816"/>
                  <a:pt x="630627" y="1192265"/>
                  <a:pt x="558800" y="1219200"/>
                </a:cubicBezTo>
                <a:cubicBezTo>
                  <a:pt x="516109" y="1235209"/>
                  <a:pt x="475472" y="1256899"/>
                  <a:pt x="431800" y="1270000"/>
                </a:cubicBezTo>
                <a:cubicBezTo>
                  <a:pt x="390449" y="1282405"/>
                  <a:pt x="346944" y="1286035"/>
                  <a:pt x="304800" y="1295400"/>
                </a:cubicBezTo>
                <a:cubicBezTo>
                  <a:pt x="270722" y="1302973"/>
                  <a:pt x="236637" y="1310769"/>
                  <a:pt x="203200" y="1320800"/>
                </a:cubicBezTo>
                <a:cubicBezTo>
                  <a:pt x="151910" y="1336187"/>
                  <a:pt x="50800" y="1371600"/>
                  <a:pt x="50800" y="1371600"/>
                </a:cubicBezTo>
                <a:cubicBezTo>
                  <a:pt x="100911" y="1772492"/>
                  <a:pt x="95011" y="1637577"/>
                  <a:pt x="50800" y="2286000"/>
                </a:cubicBezTo>
                <a:cubicBezTo>
                  <a:pt x="41513" y="2422205"/>
                  <a:pt x="0" y="2692400"/>
                  <a:pt x="0" y="2692400"/>
                </a:cubicBezTo>
                <a:cubicBezTo>
                  <a:pt x="8467" y="3081867"/>
                  <a:pt x="10428" y="3471529"/>
                  <a:pt x="25400" y="3860800"/>
                </a:cubicBezTo>
                <a:cubicBezTo>
                  <a:pt x="27379" y="3912263"/>
                  <a:pt x="43993" y="3962151"/>
                  <a:pt x="50800" y="4013200"/>
                </a:cubicBezTo>
                <a:cubicBezTo>
                  <a:pt x="60933" y="4089196"/>
                  <a:pt x="68174" y="4165552"/>
                  <a:pt x="76200" y="4241800"/>
                </a:cubicBezTo>
                <a:cubicBezTo>
                  <a:pt x="85108" y="4326421"/>
                  <a:pt x="91658" y="4411294"/>
                  <a:pt x="101600" y="4495800"/>
                </a:cubicBezTo>
                <a:cubicBezTo>
                  <a:pt x="108800" y="4557003"/>
                  <a:pt x="117900" y="4680801"/>
                  <a:pt x="152400" y="4749800"/>
                </a:cubicBezTo>
                <a:cubicBezTo>
                  <a:pt x="166052" y="4777104"/>
                  <a:pt x="186267" y="4800600"/>
                  <a:pt x="203200" y="4826000"/>
                </a:cubicBezTo>
                <a:cubicBezTo>
                  <a:pt x="211667" y="5003800"/>
                  <a:pt x="208943" y="5182487"/>
                  <a:pt x="228600" y="5359400"/>
                </a:cubicBezTo>
                <a:cubicBezTo>
                  <a:pt x="234513" y="5412620"/>
                  <a:pt x="249697" y="5467245"/>
                  <a:pt x="279400" y="5511800"/>
                </a:cubicBezTo>
                <a:cubicBezTo>
                  <a:pt x="338497" y="5600445"/>
                  <a:pt x="374558" y="5676123"/>
                  <a:pt x="457200" y="5740400"/>
                </a:cubicBezTo>
                <a:cubicBezTo>
                  <a:pt x="505393" y="5777884"/>
                  <a:pt x="558800" y="5808133"/>
                  <a:pt x="609600" y="5842000"/>
                </a:cubicBezTo>
                <a:cubicBezTo>
                  <a:pt x="635000" y="5858933"/>
                  <a:pt x="655688" y="5887781"/>
                  <a:pt x="685800" y="5892800"/>
                </a:cubicBezTo>
                <a:cubicBezTo>
                  <a:pt x="736600" y="5901267"/>
                  <a:pt x="787699" y="5908100"/>
                  <a:pt x="838200" y="5918200"/>
                </a:cubicBezTo>
                <a:cubicBezTo>
                  <a:pt x="872431" y="5925046"/>
                  <a:pt x="905242" y="5938663"/>
                  <a:pt x="939800" y="5943600"/>
                </a:cubicBezTo>
                <a:cubicBezTo>
                  <a:pt x="1024034" y="5955633"/>
                  <a:pt x="1109133" y="5960533"/>
                  <a:pt x="1193800" y="5969000"/>
                </a:cubicBezTo>
                <a:cubicBezTo>
                  <a:pt x="1456267" y="5960533"/>
                  <a:pt x="1719025" y="5958581"/>
                  <a:pt x="1981200" y="5943600"/>
                </a:cubicBezTo>
                <a:cubicBezTo>
                  <a:pt x="2027529" y="5940953"/>
                  <a:pt x="2214150" y="5874417"/>
                  <a:pt x="2235200" y="5867400"/>
                </a:cubicBezTo>
                <a:lnTo>
                  <a:pt x="2311400" y="5842000"/>
                </a:lnTo>
                <a:cubicBezTo>
                  <a:pt x="2336800" y="5833533"/>
                  <a:pt x="2363653" y="5828574"/>
                  <a:pt x="2387600" y="5816600"/>
                </a:cubicBezTo>
                <a:cubicBezTo>
                  <a:pt x="2421467" y="5799667"/>
                  <a:pt x="2456325" y="5784586"/>
                  <a:pt x="2489200" y="5765800"/>
                </a:cubicBezTo>
                <a:cubicBezTo>
                  <a:pt x="2515705" y="5750654"/>
                  <a:pt x="2542709" y="5735421"/>
                  <a:pt x="2565400" y="5715000"/>
                </a:cubicBezTo>
                <a:cubicBezTo>
                  <a:pt x="2627700" y="5658930"/>
                  <a:pt x="2683933" y="5596467"/>
                  <a:pt x="2743200" y="5537200"/>
                </a:cubicBezTo>
                <a:cubicBezTo>
                  <a:pt x="2768600" y="5511800"/>
                  <a:pt x="2799475" y="5490888"/>
                  <a:pt x="2819400" y="5461000"/>
                </a:cubicBezTo>
                <a:cubicBezTo>
                  <a:pt x="2937933" y="5283200"/>
                  <a:pt x="2870200" y="5342467"/>
                  <a:pt x="2997200" y="5257800"/>
                </a:cubicBezTo>
                <a:cubicBezTo>
                  <a:pt x="3132667" y="5054600"/>
                  <a:pt x="2954867" y="5300133"/>
                  <a:pt x="3124200" y="5130800"/>
                </a:cubicBezTo>
                <a:cubicBezTo>
                  <a:pt x="3145786" y="5109214"/>
                  <a:pt x="3153414" y="5076186"/>
                  <a:pt x="3175000" y="5054600"/>
                </a:cubicBezTo>
                <a:cubicBezTo>
                  <a:pt x="3321756" y="4907844"/>
                  <a:pt x="3181761" y="5114850"/>
                  <a:pt x="3327400" y="4927600"/>
                </a:cubicBezTo>
                <a:cubicBezTo>
                  <a:pt x="3364884" y="4879407"/>
                  <a:pt x="3395133" y="4826000"/>
                  <a:pt x="3429000" y="4775200"/>
                </a:cubicBezTo>
                <a:cubicBezTo>
                  <a:pt x="3445933" y="4749800"/>
                  <a:pt x="3470147" y="4727960"/>
                  <a:pt x="3479800" y="4699000"/>
                </a:cubicBezTo>
                <a:cubicBezTo>
                  <a:pt x="3488267" y="4673600"/>
                  <a:pt x="3492197" y="4646205"/>
                  <a:pt x="3505200" y="4622800"/>
                </a:cubicBezTo>
                <a:cubicBezTo>
                  <a:pt x="3534850" y="4569429"/>
                  <a:pt x="3572933" y="4521200"/>
                  <a:pt x="3606800" y="4470400"/>
                </a:cubicBezTo>
                <a:cubicBezTo>
                  <a:pt x="3623733" y="4445000"/>
                  <a:pt x="3647947" y="4423160"/>
                  <a:pt x="3657600" y="4394200"/>
                </a:cubicBezTo>
                <a:cubicBezTo>
                  <a:pt x="3666067" y="4368800"/>
                  <a:pt x="3669997" y="4341405"/>
                  <a:pt x="3683000" y="4318000"/>
                </a:cubicBezTo>
                <a:cubicBezTo>
                  <a:pt x="3712650" y="4264629"/>
                  <a:pt x="3765293" y="4223521"/>
                  <a:pt x="3784600" y="4165600"/>
                </a:cubicBezTo>
                <a:lnTo>
                  <a:pt x="3835400" y="4013200"/>
                </a:lnTo>
                <a:lnTo>
                  <a:pt x="3860800" y="3937000"/>
                </a:lnTo>
                <a:cubicBezTo>
                  <a:pt x="3869267" y="3767667"/>
                  <a:pt x="3866766" y="3597427"/>
                  <a:pt x="3886200" y="3429000"/>
                </a:cubicBezTo>
                <a:cubicBezTo>
                  <a:pt x="3900874" y="3301829"/>
                  <a:pt x="3970501" y="3226349"/>
                  <a:pt x="4038600" y="3124200"/>
                </a:cubicBezTo>
                <a:lnTo>
                  <a:pt x="4140200" y="2971800"/>
                </a:lnTo>
                <a:cubicBezTo>
                  <a:pt x="4157133" y="2946400"/>
                  <a:pt x="4181347" y="2924560"/>
                  <a:pt x="4191000" y="2895600"/>
                </a:cubicBezTo>
                <a:lnTo>
                  <a:pt x="4241800" y="2743200"/>
                </a:lnTo>
                <a:cubicBezTo>
                  <a:pt x="4250267" y="2675467"/>
                  <a:pt x="4260728" y="2607953"/>
                  <a:pt x="4267200" y="2540000"/>
                </a:cubicBezTo>
                <a:cubicBezTo>
                  <a:pt x="4277666" y="2430105"/>
                  <a:pt x="4278322" y="2319265"/>
                  <a:pt x="4292600" y="2209800"/>
                </a:cubicBezTo>
                <a:cubicBezTo>
                  <a:pt x="4303768" y="2124182"/>
                  <a:pt x="4316096" y="2037713"/>
                  <a:pt x="4343400" y="1955800"/>
                </a:cubicBezTo>
                <a:cubicBezTo>
                  <a:pt x="4351867" y="1930400"/>
                  <a:pt x="4356826" y="1903547"/>
                  <a:pt x="4368800" y="1879600"/>
                </a:cubicBezTo>
                <a:cubicBezTo>
                  <a:pt x="4382452" y="1852296"/>
                  <a:pt x="4405948" y="1830704"/>
                  <a:pt x="4419600" y="1803400"/>
                </a:cubicBezTo>
                <a:cubicBezTo>
                  <a:pt x="4453823" y="1734954"/>
                  <a:pt x="4431095" y="1707617"/>
                  <a:pt x="4495800" y="1651000"/>
                </a:cubicBezTo>
                <a:cubicBezTo>
                  <a:pt x="4541748" y="1610796"/>
                  <a:pt x="4605028" y="1592572"/>
                  <a:pt x="4648200" y="1549400"/>
                </a:cubicBezTo>
                <a:cubicBezTo>
                  <a:pt x="4767572" y="1430028"/>
                  <a:pt x="4694512" y="1493125"/>
                  <a:pt x="4876800" y="1371600"/>
                </a:cubicBezTo>
                <a:lnTo>
                  <a:pt x="4953000" y="1320800"/>
                </a:lnTo>
                <a:cubicBezTo>
                  <a:pt x="4978400" y="1303867"/>
                  <a:pt x="5007614" y="1291586"/>
                  <a:pt x="5029200" y="1270000"/>
                </a:cubicBezTo>
                <a:cubicBezTo>
                  <a:pt x="5148572" y="1150628"/>
                  <a:pt x="5075512" y="1213725"/>
                  <a:pt x="5257800" y="1092200"/>
                </a:cubicBezTo>
                <a:lnTo>
                  <a:pt x="5334000" y="1041400"/>
                </a:lnTo>
                <a:cubicBezTo>
                  <a:pt x="5359400" y="1024467"/>
                  <a:pt x="5388614" y="1012186"/>
                  <a:pt x="5410200" y="990600"/>
                </a:cubicBezTo>
                <a:cubicBezTo>
                  <a:pt x="5507986" y="892814"/>
                  <a:pt x="5456512" y="934325"/>
                  <a:pt x="5562600" y="863600"/>
                </a:cubicBezTo>
                <a:cubicBezTo>
                  <a:pt x="5579533" y="838200"/>
                  <a:pt x="5593857" y="810851"/>
                  <a:pt x="5613400" y="787400"/>
                </a:cubicBezTo>
                <a:cubicBezTo>
                  <a:pt x="5636396" y="759805"/>
                  <a:pt x="5672155" y="742601"/>
                  <a:pt x="5689600" y="711200"/>
                </a:cubicBezTo>
                <a:cubicBezTo>
                  <a:pt x="5715605" y="664391"/>
                  <a:pt x="5740400" y="558800"/>
                  <a:pt x="5740400" y="558800"/>
                </a:cubicBezTo>
                <a:cubicBezTo>
                  <a:pt x="5731933" y="516467"/>
                  <a:pt x="5742638" y="464965"/>
                  <a:pt x="5715000" y="431800"/>
                </a:cubicBezTo>
                <a:cubicBezTo>
                  <a:pt x="5692652" y="404982"/>
                  <a:pt x="5648039" y="410730"/>
                  <a:pt x="5613400" y="406400"/>
                </a:cubicBezTo>
                <a:cubicBezTo>
                  <a:pt x="5512235" y="393754"/>
                  <a:pt x="5410200" y="389467"/>
                  <a:pt x="5308600" y="381000"/>
                </a:cubicBezTo>
                <a:cubicBezTo>
                  <a:pt x="5223933" y="364067"/>
                  <a:pt x="5138365" y="351141"/>
                  <a:pt x="5054600" y="330200"/>
                </a:cubicBezTo>
                <a:cubicBezTo>
                  <a:pt x="5020733" y="321733"/>
                  <a:pt x="4987346" y="311045"/>
                  <a:pt x="4953000" y="304800"/>
                </a:cubicBezTo>
                <a:cubicBezTo>
                  <a:pt x="4815744" y="279844"/>
                  <a:pt x="4657428" y="267623"/>
                  <a:pt x="4521200" y="254000"/>
                </a:cubicBezTo>
                <a:lnTo>
                  <a:pt x="4292600" y="101600"/>
                </a:lnTo>
                <a:cubicBezTo>
                  <a:pt x="4267200" y="84667"/>
                  <a:pt x="4245360" y="60453"/>
                  <a:pt x="4216400" y="50800"/>
                </a:cubicBezTo>
                <a:lnTo>
                  <a:pt x="4064000" y="0"/>
                </a:lnTo>
                <a:cubicBezTo>
                  <a:pt x="4026631" y="3737"/>
                  <a:pt x="3814175" y="6147"/>
                  <a:pt x="3733800" y="50800"/>
                </a:cubicBezTo>
                <a:cubicBezTo>
                  <a:pt x="3680429" y="80450"/>
                  <a:pt x="3639321" y="133093"/>
                  <a:pt x="3581400" y="152400"/>
                </a:cubicBezTo>
                <a:lnTo>
                  <a:pt x="3352800" y="228600"/>
                </a:lnTo>
                <a:cubicBezTo>
                  <a:pt x="3327400" y="237067"/>
                  <a:pt x="3298877" y="239148"/>
                  <a:pt x="3276600" y="254000"/>
                </a:cubicBezTo>
                <a:cubicBezTo>
                  <a:pt x="3225800" y="287867"/>
                  <a:pt x="3182121" y="336293"/>
                  <a:pt x="3124200" y="355600"/>
                </a:cubicBezTo>
                <a:cubicBezTo>
                  <a:pt x="3073400" y="372533"/>
                  <a:pt x="3016355" y="376697"/>
                  <a:pt x="2971800" y="406400"/>
                </a:cubicBezTo>
                <a:cubicBezTo>
                  <a:pt x="2946400" y="423333"/>
                  <a:pt x="2923496" y="444802"/>
                  <a:pt x="2895600" y="457200"/>
                </a:cubicBezTo>
                <a:cubicBezTo>
                  <a:pt x="2846667" y="478948"/>
                  <a:pt x="2787755" y="478297"/>
                  <a:pt x="2743200" y="508000"/>
                </a:cubicBezTo>
                <a:cubicBezTo>
                  <a:pt x="2622445" y="588503"/>
                  <a:pt x="2695960" y="549147"/>
                  <a:pt x="2514600" y="609600"/>
                </a:cubicBezTo>
                <a:cubicBezTo>
                  <a:pt x="2489200" y="618067"/>
                  <a:pt x="2460677" y="620148"/>
                  <a:pt x="2438400" y="635000"/>
                </a:cubicBezTo>
                <a:cubicBezTo>
                  <a:pt x="2348111" y="695193"/>
                  <a:pt x="2311400" y="677333"/>
                  <a:pt x="2286000" y="685800"/>
                </a:cubicBezTo>
                <a:close/>
              </a:path>
            </a:pathLst>
          </a:custGeom>
          <a:solidFill>
            <a:srgbClr val="0000FF">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a:extLst>
              <a:ext uri="{FF2B5EF4-FFF2-40B4-BE49-F238E27FC236}">
                <a16:creationId xmlns:a16="http://schemas.microsoft.com/office/drawing/2014/main" id="{B9864237-2D88-364B-B389-86303B79E1ED}"/>
              </a:ext>
            </a:extLst>
          </p:cNvPr>
          <p:cNvSpPr/>
          <p:nvPr/>
        </p:nvSpPr>
        <p:spPr>
          <a:xfrm>
            <a:off x="-213082" y="857303"/>
            <a:ext cx="3393024" cy="2594344"/>
          </a:xfrm>
          <a:custGeom>
            <a:avLst/>
            <a:gdLst>
              <a:gd name="connsiteX0" fmla="*/ 1913861 w 3393024"/>
              <a:gd name="connsiteY0" fmla="*/ 637953 h 2594344"/>
              <a:gd name="connsiteX1" fmla="*/ 1913861 w 3393024"/>
              <a:gd name="connsiteY1" fmla="*/ 637953 h 2594344"/>
              <a:gd name="connsiteX2" fmla="*/ 148856 w 3393024"/>
              <a:gd name="connsiteY2" fmla="*/ 1318437 h 2594344"/>
              <a:gd name="connsiteX3" fmla="*/ 85061 w 3393024"/>
              <a:gd name="connsiteY3" fmla="*/ 1339702 h 2594344"/>
              <a:gd name="connsiteX4" fmla="*/ 0 w 3393024"/>
              <a:gd name="connsiteY4" fmla="*/ 1446027 h 2594344"/>
              <a:gd name="connsiteX5" fmla="*/ 42530 w 3393024"/>
              <a:gd name="connsiteY5" fmla="*/ 1616148 h 2594344"/>
              <a:gd name="connsiteX6" fmla="*/ 63796 w 3393024"/>
              <a:gd name="connsiteY6" fmla="*/ 1701209 h 2594344"/>
              <a:gd name="connsiteX7" fmla="*/ 106326 w 3393024"/>
              <a:gd name="connsiteY7" fmla="*/ 1913860 h 2594344"/>
              <a:gd name="connsiteX8" fmla="*/ 127591 w 3393024"/>
              <a:gd name="connsiteY8" fmla="*/ 2020186 h 2594344"/>
              <a:gd name="connsiteX9" fmla="*/ 191386 w 3393024"/>
              <a:gd name="connsiteY9" fmla="*/ 2232837 h 2594344"/>
              <a:gd name="connsiteX10" fmla="*/ 233917 w 3393024"/>
              <a:gd name="connsiteY10" fmla="*/ 2275367 h 2594344"/>
              <a:gd name="connsiteX11" fmla="*/ 361507 w 3393024"/>
              <a:gd name="connsiteY11" fmla="*/ 2381693 h 2594344"/>
              <a:gd name="connsiteX12" fmla="*/ 510363 w 3393024"/>
              <a:gd name="connsiteY12" fmla="*/ 2551813 h 2594344"/>
              <a:gd name="connsiteX13" fmla="*/ 637954 w 3393024"/>
              <a:gd name="connsiteY13" fmla="*/ 2594344 h 2594344"/>
              <a:gd name="connsiteX14" fmla="*/ 871870 w 3393024"/>
              <a:gd name="connsiteY14" fmla="*/ 2573079 h 2594344"/>
              <a:gd name="connsiteX15" fmla="*/ 999461 w 3393024"/>
              <a:gd name="connsiteY15" fmla="*/ 2530548 h 2594344"/>
              <a:gd name="connsiteX16" fmla="*/ 1084521 w 3393024"/>
              <a:gd name="connsiteY16" fmla="*/ 2509283 h 2594344"/>
              <a:gd name="connsiteX17" fmla="*/ 1424763 w 3393024"/>
              <a:gd name="connsiteY17" fmla="*/ 2466753 h 2594344"/>
              <a:gd name="connsiteX18" fmla="*/ 1573619 w 3393024"/>
              <a:gd name="connsiteY18" fmla="*/ 2424223 h 2594344"/>
              <a:gd name="connsiteX19" fmla="*/ 1679944 w 3393024"/>
              <a:gd name="connsiteY19" fmla="*/ 2339162 h 2594344"/>
              <a:gd name="connsiteX20" fmla="*/ 1828800 w 3393024"/>
              <a:gd name="connsiteY20" fmla="*/ 2275367 h 2594344"/>
              <a:gd name="connsiteX21" fmla="*/ 1913861 w 3393024"/>
              <a:gd name="connsiteY21" fmla="*/ 2232837 h 2594344"/>
              <a:gd name="connsiteX22" fmla="*/ 2041451 w 3393024"/>
              <a:gd name="connsiteY22" fmla="*/ 2190307 h 2594344"/>
              <a:gd name="connsiteX23" fmla="*/ 2105247 w 3393024"/>
              <a:gd name="connsiteY23" fmla="*/ 2147776 h 2594344"/>
              <a:gd name="connsiteX24" fmla="*/ 2169042 w 3393024"/>
              <a:gd name="connsiteY24" fmla="*/ 2126511 h 2594344"/>
              <a:gd name="connsiteX25" fmla="*/ 2254103 w 3393024"/>
              <a:gd name="connsiteY25" fmla="*/ 2062716 h 2594344"/>
              <a:gd name="connsiteX26" fmla="*/ 2339163 w 3393024"/>
              <a:gd name="connsiteY26" fmla="*/ 2020186 h 2594344"/>
              <a:gd name="connsiteX27" fmla="*/ 2466754 w 3393024"/>
              <a:gd name="connsiteY27" fmla="*/ 1956390 h 2594344"/>
              <a:gd name="connsiteX28" fmla="*/ 2615610 w 3393024"/>
              <a:gd name="connsiteY28" fmla="*/ 1850065 h 2594344"/>
              <a:gd name="connsiteX29" fmla="*/ 2743200 w 3393024"/>
              <a:gd name="connsiteY29" fmla="*/ 1765004 h 2594344"/>
              <a:gd name="connsiteX30" fmla="*/ 2892056 w 3393024"/>
              <a:gd name="connsiteY30" fmla="*/ 1616148 h 2594344"/>
              <a:gd name="connsiteX31" fmla="*/ 2955851 w 3393024"/>
              <a:gd name="connsiteY31" fmla="*/ 1552353 h 2594344"/>
              <a:gd name="connsiteX32" fmla="*/ 2998382 w 3393024"/>
              <a:gd name="connsiteY32" fmla="*/ 1509823 h 2594344"/>
              <a:gd name="connsiteX33" fmla="*/ 3062177 w 3393024"/>
              <a:gd name="connsiteY33" fmla="*/ 1467293 h 2594344"/>
              <a:gd name="connsiteX34" fmla="*/ 3168503 w 3393024"/>
              <a:gd name="connsiteY34" fmla="*/ 1382232 h 2594344"/>
              <a:gd name="connsiteX35" fmla="*/ 3211033 w 3393024"/>
              <a:gd name="connsiteY35" fmla="*/ 1318437 h 2594344"/>
              <a:gd name="connsiteX36" fmla="*/ 3274828 w 3393024"/>
              <a:gd name="connsiteY36" fmla="*/ 1275907 h 2594344"/>
              <a:gd name="connsiteX37" fmla="*/ 3359889 w 3393024"/>
              <a:gd name="connsiteY37" fmla="*/ 1148316 h 2594344"/>
              <a:gd name="connsiteX38" fmla="*/ 3359889 w 3393024"/>
              <a:gd name="connsiteY38" fmla="*/ 680483 h 2594344"/>
              <a:gd name="connsiteX39" fmla="*/ 3317358 w 3393024"/>
              <a:gd name="connsiteY39" fmla="*/ 510362 h 2594344"/>
              <a:gd name="connsiteX40" fmla="*/ 3296093 w 3393024"/>
              <a:gd name="connsiteY40" fmla="*/ 170120 h 2594344"/>
              <a:gd name="connsiteX41" fmla="*/ 3253563 w 3393024"/>
              <a:gd name="connsiteY41" fmla="*/ 42530 h 2594344"/>
              <a:gd name="connsiteX42" fmla="*/ 3125972 w 3393024"/>
              <a:gd name="connsiteY42" fmla="*/ 0 h 2594344"/>
              <a:gd name="connsiteX43" fmla="*/ 2743200 w 3393024"/>
              <a:gd name="connsiteY43" fmla="*/ 42530 h 2594344"/>
              <a:gd name="connsiteX44" fmla="*/ 2679405 w 3393024"/>
              <a:gd name="connsiteY44" fmla="*/ 63795 h 2594344"/>
              <a:gd name="connsiteX45" fmla="*/ 2551814 w 3393024"/>
              <a:gd name="connsiteY45" fmla="*/ 148855 h 2594344"/>
              <a:gd name="connsiteX46" fmla="*/ 2488019 w 3393024"/>
              <a:gd name="connsiteY46" fmla="*/ 191386 h 2594344"/>
              <a:gd name="connsiteX47" fmla="*/ 2381693 w 3393024"/>
              <a:gd name="connsiteY47" fmla="*/ 297711 h 2594344"/>
              <a:gd name="connsiteX48" fmla="*/ 2317898 w 3393024"/>
              <a:gd name="connsiteY48" fmla="*/ 340241 h 2594344"/>
              <a:gd name="connsiteX49" fmla="*/ 2232837 w 3393024"/>
              <a:gd name="connsiteY49" fmla="*/ 425302 h 2594344"/>
              <a:gd name="connsiteX50" fmla="*/ 2105247 w 3393024"/>
              <a:gd name="connsiteY50" fmla="*/ 467832 h 2594344"/>
              <a:gd name="connsiteX51" fmla="*/ 2041451 w 3393024"/>
              <a:gd name="connsiteY51" fmla="*/ 489097 h 2594344"/>
              <a:gd name="connsiteX52" fmla="*/ 1977656 w 3393024"/>
              <a:gd name="connsiteY52" fmla="*/ 510362 h 2594344"/>
              <a:gd name="connsiteX53" fmla="*/ 1935126 w 3393024"/>
              <a:gd name="connsiteY53" fmla="*/ 552893 h 2594344"/>
              <a:gd name="connsiteX54" fmla="*/ 1807535 w 3393024"/>
              <a:gd name="connsiteY54" fmla="*/ 637953 h 2594344"/>
              <a:gd name="connsiteX55" fmla="*/ 1765005 w 3393024"/>
              <a:gd name="connsiteY55" fmla="*/ 723013 h 2594344"/>
              <a:gd name="connsiteX56" fmla="*/ 1765005 w 3393024"/>
              <a:gd name="connsiteY56" fmla="*/ 723013 h 2594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393024" h="2594344">
                <a:moveTo>
                  <a:pt x="1913861" y="637953"/>
                </a:moveTo>
                <a:lnTo>
                  <a:pt x="1913861" y="637953"/>
                </a:lnTo>
                <a:lnTo>
                  <a:pt x="148856" y="1318437"/>
                </a:lnTo>
                <a:cubicBezTo>
                  <a:pt x="127929" y="1326467"/>
                  <a:pt x="104282" y="1328170"/>
                  <a:pt x="85061" y="1339702"/>
                </a:cubicBezTo>
                <a:cubicBezTo>
                  <a:pt x="51391" y="1359904"/>
                  <a:pt x="19318" y="1417050"/>
                  <a:pt x="0" y="1446027"/>
                </a:cubicBezTo>
                <a:lnTo>
                  <a:pt x="42530" y="1616148"/>
                </a:lnTo>
                <a:cubicBezTo>
                  <a:pt x="49618" y="1644502"/>
                  <a:pt x="58064" y="1672550"/>
                  <a:pt x="63796" y="1701209"/>
                </a:cubicBezTo>
                <a:lnTo>
                  <a:pt x="106326" y="1913860"/>
                </a:lnTo>
                <a:cubicBezTo>
                  <a:pt x="113414" y="1949302"/>
                  <a:pt x="118825" y="1985121"/>
                  <a:pt x="127591" y="2020186"/>
                </a:cubicBezTo>
                <a:cubicBezTo>
                  <a:pt x="137228" y="2058734"/>
                  <a:pt x="174129" y="2215581"/>
                  <a:pt x="191386" y="2232837"/>
                </a:cubicBezTo>
                <a:cubicBezTo>
                  <a:pt x="205563" y="2247014"/>
                  <a:pt x="218261" y="2262843"/>
                  <a:pt x="233917" y="2275367"/>
                </a:cubicBezTo>
                <a:cubicBezTo>
                  <a:pt x="317554" y="2342276"/>
                  <a:pt x="285737" y="2290768"/>
                  <a:pt x="361507" y="2381693"/>
                </a:cubicBezTo>
                <a:cubicBezTo>
                  <a:pt x="407394" y="2436757"/>
                  <a:pt x="433908" y="2526328"/>
                  <a:pt x="510363" y="2551813"/>
                </a:cubicBezTo>
                <a:lnTo>
                  <a:pt x="637954" y="2594344"/>
                </a:lnTo>
                <a:cubicBezTo>
                  <a:pt x="715926" y="2587256"/>
                  <a:pt x="794768" y="2586685"/>
                  <a:pt x="871870" y="2573079"/>
                </a:cubicBezTo>
                <a:cubicBezTo>
                  <a:pt x="916019" y="2565288"/>
                  <a:pt x="955969" y="2541421"/>
                  <a:pt x="999461" y="2530548"/>
                </a:cubicBezTo>
                <a:cubicBezTo>
                  <a:pt x="1027814" y="2523460"/>
                  <a:pt x="1055863" y="2515015"/>
                  <a:pt x="1084521" y="2509283"/>
                </a:cubicBezTo>
                <a:cubicBezTo>
                  <a:pt x="1216426" y="2482902"/>
                  <a:pt x="1278177" y="2481412"/>
                  <a:pt x="1424763" y="2466753"/>
                </a:cubicBezTo>
                <a:cubicBezTo>
                  <a:pt x="1452017" y="2459940"/>
                  <a:pt x="1543111" y="2439477"/>
                  <a:pt x="1573619" y="2424223"/>
                </a:cubicBezTo>
                <a:cubicBezTo>
                  <a:pt x="1728130" y="2346968"/>
                  <a:pt x="1561265" y="2418282"/>
                  <a:pt x="1679944" y="2339162"/>
                </a:cubicBezTo>
                <a:cubicBezTo>
                  <a:pt x="1764573" y="2282743"/>
                  <a:pt x="1749414" y="2309389"/>
                  <a:pt x="1828800" y="2275367"/>
                </a:cubicBezTo>
                <a:cubicBezTo>
                  <a:pt x="1857937" y="2262880"/>
                  <a:pt x="1884428" y="2244610"/>
                  <a:pt x="1913861" y="2232837"/>
                </a:cubicBezTo>
                <a:cubicBezTo>
                  <a:pt x="1955485" y="2216187"/>
                  <a:pt x="2041451" y="2190307"/>
                  <a:pt x="2041451" y="2190307"/>
                </a:cubicBezTo>
                <a:cubicBezTo>
                  <a:pt x="2062716" y="2176130"/>
                  <a:pt x="2082387" y="2159206"/>
                  <a:pt x="2105247" y="2147776"/>
                </a:cubicBezTo>
                <a:cubicBezTo>
                  <a:pt x="2125296" y="2137752"/>
                  <a:pt x="2149580" y="2137632"/>
                  <a:pt x="2169042" y="2126511"/>
                </a:cubicBezTo>
                <a:cubicBezTo>
                  <a:pt x="2199814" y="2108927"/>
                  <a:pt x="2224048" y="2081500"/>
                  <a:pt x="2254103" y="2062716"/>
                </a:cubicBezTo>
                <a:cubicBezTo>
                  <a:pt x="2280985" y="2045915"/>
                  <a:pt x="2311640" y="2035914"/>
                  <a:pt x="2339163" y="2020186"/>
                </a:cubicBezTo>
                <a:cubicBezTo>
                  <a:pt x="2454589" y="1954228"/>
                  <a:pt x="2349787" y="1995379"/>
                  <a:pt x="2466754" y="1956390"/>
                </a:cubicBezTo>
                <a:cubicBezTo>
                  <a:pt x="2674133" y="1818138"/>
                  <a:pt x="2351882" y="2034675"/>
                  <a:pt x="2615610" y="1850065"/>
                </a:cubicBezTo>
                <a:cubicBezTo>
                  <a:pt x="2657485" y="1820752"/>
                  <a:pt x="2707056" y="1801148"/>
                  <a:pt x="2743200" y="1765004"/>
                </a:cubicBezTo>
                <a:lnTo>
                  <a:pt x="2892056" y="1616148"/>
                </a:lnTo>
                <a:lnTo>
                  <a:pt x="2955851" y="1552353"/>
                </a:lnTo>
                <a:cubicBezTo>
                  <a:pt x="2970028" y="1538176"/>
                  <a:pt x="2981700" y="1520944"/>
                  <a:pt x="2998382" y="1509823"/>
                </a:cubicBezTo>
                <a:cubicBezTo>
                  <a:pt x="3019647" y="1495646"/>
                  <a:pt x="3042220" y="1483259"/>
                  <a:pt x="3062177" y="1467293"/>
                </a:cubicBezTo>
                <a:cubicBezTo>
                  <a:pt x="3213674" y="1346094"/>
                  <a:pt x="2972156" y="1513128"/>
                  <a:pt x="3168503" y="1382232"/>
                </a:cubicBezTo>
                <a:cubicBezTo>
                  <a:pt x="3182680" y="1360967"/>
                  <a:pt x="3192961" y="1336509"/>
                  <a:pt x="3211033" y="1318437"/>
                </a:cubicBezTo>
                <a:cubicBezTo>
                  <a:pt x="3229105" y="1300365"/>
                  <a:pt x="3257998" y="1295141"/>
                  <a:pt x="3274828" y="1275907"/>
                </a:cubicBezTo>
                <a:cubicBezTo>
                  <a:pt x="3308488" y="1237439"/>
                  <a:pt x="3359889" y="1148316"/>
                  <a:pt x="3359889" y="1148316"/>
                </a:cubicBezTo>
                <a:cubicBezTo>
                  <a:pt x="3408290" y="954711"/>
                  <a:pt x="3399639" y="1024980"/>
                  <a:pt x="3359889" y="680483"/>
                </a:cubicBezTo>
                <a:cubicBezTo>
                  <a:pt x="3353189" y="622416"/>
                  <a:pt x="3317358" y="510362"/>
                  <a:pt x="3317358" y="510362"/>
                </a:cubicBezTo>
                <a:cubicBezTo>
                  <a:pt x="3310270" y="396948"/>
                  <a:pt x="3311447" y="282713"/>
                  <a:pt x="3296093" y="170120"/>
                </a:cubicBezTo>
                <a:cubicBezTo>
                  <a:pt x="3290036" y="125701"/>
                  <a:pt x="3296093" y="56707"/>
                  <a:pt x="3253563" y="42530"/>
                </a:cubicBezTo>
                <a:lnTo>
                  <a:pt x="3125972" y="0"/>
                </a:lnTo>
                <a:cubicBezTo>
                  <a:pt x="2958979" y="12846"/>
                  <a:pt x="2883254" y="7517"/>
                  <a:pt x="2743200" y="42530"/>
                </a:cubicBezTo>
                <a:cubicBezTo>
                  <a:pt x="2721454" y="47966"/>
                  <a:pt x="2699000" y="52909"/>
                  <a:pt x="2679405" y="63795"/>
                </a:cubicBezTo>
                <a:cubicBezTo>
                  <a:pt x="2634722" y="88619"/>
                  <a:pt x="2594344" y="120501"/>
                  <a:pt x="2551814" y="148855"/>
                </a:cubicBezTo>
                <a:cubicBezTo>
                  <a:pt x="2530549" y="163032"/>
                  <a:pt x="2506091" y="173314"/>
                  <a:pt x="2488019" y="191386"/>
                </a:cubicBezTo>
                <a:cubicBezTo>
                  <a:pt x="2452577" y="226828"/>
                  <a:pt x="2423397" y="269908"/>
                  <a:pt x="2381693" y="297711"/>
                </a:cubicBezTo>
                <a:cubicBezTo>
                  <a:pt x="2360428" y="311888"/>
                  <a:pt x="2337303" y="323608"/>
                  <a:pt x="2317898" y="340241"/>
                </a:cubicBezTo>
                <a:cubicBezTo>
                  <a:pt x="2287453" y="366337"/>
                  <a:pt x="2270877" y="412622"/>
                  <a:pt x="2232837" y="425302"/>
                </a:cubicBezTo>
                <a:lnTo>
                  <a:pt x="2105247" y="467832"/>
                </a:lnTo>
                <a:lnTo>
                  <a:pt x="2041451" y="489097"/>
                </a:lnTo>
                <a:lnTo>
                  <a:pt x="1977656" y="510362"/>
                </a:lnTo>
                <a:cubicBezTo>
                  <a:pt x="1963479" y="524539"/>
                  <a:pt x="1951165" y="540864"/>
                  <a:pt x="1935126" y="552893"/>
                </a:cubicBezTo>
                <a:cubicBezTo>
                  <a:pt x="1894234" y="583562"/>
                  <a:pt x="1807535" y="637953"/>
                  <a:pt x="1807535" y="637953"/>
                </a:cubicBezTo>
                <a:cubicBezTo>
                  <a:pt x="1783100" y="711258"/>
                  <a:pt x="1802120" y="685898"/>
                  <a:pt x="1765005" y="723013"/>
                </a:cubicBezTo>
                <a:lnTo>
                  <a:pt x="1765005" y="723013"/>
                </a:lnTo>
              </a:path>
            </a:pathLst>
          </a:custGeom>
          <a:solidFill>
            <a:srgbClr val="0000FF">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F4C64C74-C32B-EC45-96DA-6766B0771787}"/>
              </a:ext>
            </a:extLst>
          </p:cNvPr>
          <p:cNvSpPr/>
          <p:nvPr/>
        </p:nvSpPr>
        <p:spPr>
          <a:xfrm>
            <a:off x="4665561" y="4117972"/>
            <a:ext cx="4223258" cy="2713818"/>
          </a:xfrm>
          <a:custGeom>
            <a:avLst/>
            <a:gdLst>
              <a:gd name="connsiteX0" fmla="*/ 2232838 w 4614531"/>
              <a:gd name="connsiteY0" fmla="*/ 127590 h 3040911"/>
              <a:gd name="connsiteX1" fmla="*/ 2232838 w 4614531"/>
              <a:gd name="connsiteY1" fmla="*/ 127590 h 3040911"/>
              <a:gd name="connsiteX2" fmla="*/ 2147777 w 4614531"/>
              <a:gd name="connsiteY2" fmla="*/ 318976 h 3040911"/>
              <a:gd name="connsiteX3" fmla="*/ 2062717 w 4614531"/>
              <a:gd name="connsiteY3" fmla="*/ 446567 h 3040911"/>
              <a:gd name="connsiteX4" fmla="*/ 1977656 w 4614531"/>
              <a:gd name="connsiteY4" fmla="*/ 574158 h 3040911"/>
              <a:gd name="connsiteX5" fmla="*/ 1871331 w 4614531"/>
              <a:gd name="connsiteY5" fmla="*/ 744279 h 3040911"/>
              <a:gd name="connsiteX6" fmla="*/ 1786270 w 4614531"/>
              <a:gd name="connsiteY6" fmla="*/ 850604 h 3040911"/>
              <a:gd name="connsiteX7" fmla="*/ 1658679 w 4614531"/>
              <a:gd name="connsiteY7" fmla="*/ 1148316 h 3040911"/>
              <a:gd name="connsiteX8" fmla="*/ 1616149 w 4614531"/>
              <a:gd name="connsiteY8" fmla="*/ 1275907 h 3040911"/>
              <a:gd name="connsiteX9" fmla="*/ 1594884 w 4614531"/>
              <a:gd name="connsiteY9" fmla="*/ 1339702 h 3040911"/>
              <a:gd name="connsiteX10" fmla="*/ 1552354 w 4614531"/>
              <a:gd name="connsiteY10" fmla="*/ 1403497 h 3040911"/>
              <a:gd name="connsiteX11" fmla="*/ 1509824 w 4614531"/>
              <a:gd name="connsiteY11" fmla="*/ 1446028 h 3040911"/>
              <a:gd name="connsiteX12" fmla="*/ 1467293 w 4614531"/>
              <a:gd name="connsiteY12" fmla="*/ 1531088 h 3040911"/>
              <a:gd name="connsiteX13" fmla="*/ 1403498 w 4614531"/>
              <a:gd name="connsiteY13" fmla="*/ 1594883 h 3040911"/>
              <a:gd name="connsiteX14" fmla="*/ 1297172 w 4614531"/>
              <a:gd name="connsiteY14" fmla="*/ 1743739 h 3040911"/>
              <a:gd name="connsiteX15" fmla="*/ 1212112 w 4614531"/>
              <a:gd name="connsiteY15" fmla="*/ 1828800 h 3040911"/>
              <a:gd name="connsiteX16" fmla="*/ 999461 w 4614531"/>
              <a:gd name="connsiteY16" fmla="*/ 2062716 h 3040911"/>
              <a:gd name="connsiteX17" fmla="*/ 893135 w 4614531"/>
              <a:gd name="connsiteY17" fmla="*/ 2147776 h 3040911"/>
              <a:gd name="connsiteX18" fmla="*/ 850605 w 4614531"/>
              <a:gd name="connsiteY18" fmla="*/ 2190307 h 3040911"/>
              <a:gd name="connsiteX19" fmla="*/ 680484 w 4614531"/>
              <a:gd name="connsiteY19" fmla="*/ 2317897 h 3040911"/>
              <a:gd name="connsiteX20" fmla="*/ 574159 w 4614531"/>
              <a:gd name="connsiteY20" fmla="*/ 2402958 h 3040911"/>
              <a:gd name="connsiteX21" fmla="*/ 531628 w 4614531"/>
              <a:gd name="connsiteY21" fmla="*/ 2445488 h 3040911"/>
              <a:gd name="connsiteX22" fmla="*/ 446568 w 4614531"/>
              <a:gd name="connsiteY22" fmla="*/ 2509283 h 3040911"/>
              <a:gd name="connsiteX23" fmla="*/ 382772 w 4614531"/>
              <a:gd name="connsiteY23" fmla="*/ 2573079 h 3040911"/>
              <a:gd name="connsiteX24" fmla="*/ 255182 w 4614531"/>
              <a:gd name="connsiteY24" fmla="*/ 2636874 h 3040911"/>
              <a:gd name="connsiteX25" fmla="*/ 63796 w 4614531"/>
              <a:gd name="connsiteY25" fmla="*/ 2743200 h 3040911"/>
              <a:gd name="connsiteX26" fmla="*/ 0 w 4614531"/>
              <a:gd name="connsiteY26" fmla="*/ 2764465 h 3040911"/>
              <a:gd name="connsiteX27" fmla="*/ 21265 w 4614531"/>
              <a:gd name="connsiteY27" fmla="*/ 2892055 h 3040911"/>
              <a:gd name="connsiteX28" fmla="*/ 85061 w 4614531"/>
              <a:gd name="connsiteY28" fmla="*/ 2934586 h 3040911"/>
              <a:gd name="connsiteX29" fmla="*/ 233917 w 4614531"/>
              <a:gd name="connsiteY29" fmla="*/ 2977116 h 3040911"/>
              <a:gd name="connsiteX30" fmla="*/ 637954 w 4614531"/>
              <a:gd name="connsiteY30" fmla="*/ 2998381 h 3040911"/>
              <a:gd name="connsiteX31" fmla="*/ 914400 w 4614531"/>
              <a:gd name="connsiteY31" fmla="*/ 3019646 h 3040911"/>
              <a:gd name="connsiteX32" fmla="*/ 1637414 w 4614531"/>
              <a:gd name="connsiteY32" fmla="*/ 2998381 h 3040911"/>
              <a:gd name="connsiteX33" fmla="*/ 3721396 w 4614531"/>
              <a:gd name="connsiteY33" fmla="*/ 3040911 h 3040911"/>
              <a:gd name="connsiteX34" fmla="*/ 4338084 w 4614531"/>
              <a:gd name="connsiteY34" fmla="*/ 3019646 h 3040911"/>
              <a:gd name="connsiteX35" fmla="*/ 4401879 w 4614531"/>
              <a:gd name="connsiteY35" fmla="*/ 2977116 h 3040911"/>
              <a:gd name="connsiteX36" fmla="*/ 4486940 w 4614531"/>
              <a:gd name="connsiteY36" fmla="*/ 2892055 h 3040911"/>
              <a:gd name="connsiteX37" fmla="*/ 4550735 w 4614531"/>
              <a:gd name="connsiteY37" fmla="*/ 2764465 h 3040911"/>
              <a:gd name="connsiteX38" fmla="*/ 4614531 w 4614531"/>
              <a:gd name="connsiteY38" fmla="*/ 2530548 h 3040911"/>
              <a:gd name="connsiteX39" fmla="*/ 4593265 w 4614531"/>
              <a:gd name="connsiteY39" fmla="*/ 1446028 h 3040911"/>
              <a:gd name="connsiteX40" fmla="*/ 4572000 w 4614531"/>
              <a:gd name="connsiteY40" fmla="*/ 1339702 h 3040911"/>
              <a:gd name="connsiteX41" fmla="*/ 4550735 w 4614531"/>
              <a:gd name="connsiteY41" fmla="*/ 1254642 h 3040911"/>
              <a:gd name="connsiteX42" fmla="*/ 4508205 w 4614531"/>
              <a:gd name="connsiteY42" fmla="*/ 1105786 h 3040911"/>
              <a:gd name="connsiteX43" fmla="*/ 4465675 w 4614531"/>
              <a:gd name="connsiteY43" fmla="*/ 829339 h 3040911"/>
              <a:gd name="connsiteX44" fmla="*/ 4423145 w 4614531"/>
              <a:gd name="connsiteY44" fmla="*/ 531628 h 3040911"/>
              <a:gd name="connsiteX45" fmla="*/ 4380614 w 4614531"/>
              <a:gd name="connsiteY45" fmla="*/ 276446 h 3040911"/>
              <a:gd name="connsiteX46" fmla="*/ 4316819 w 4614531"/>
              <a:gd name="connsiteY46" fmla="*/ 148855 h 3040911"/>
              <a:gd name="connsiteX47" fmla="*/ 4253024 w 4614531"/>
              <a:gd name="connsiteY47" fmla="*/ 127590 h 3040911"/>
              <a:gd name="connsiteX48" fmla="*/ 4210493 w 4614531"/>
              <a:gd name="connsiteY48" fmla="*/ 85060 h 3040911"/>
              <a:gd name="connsiteX49" fmla="*/ 4146698 w 4614531"/>
              <a:gd name="connsiteY49" fmla="*/ 42530 h 3040911"/>
              <a:gd name="connsiteX50" fmla="*/ 3763926 w 4614531"/>
              <a:gd name="connsiteY50" fmla="*/ 0 h 3040911"/>
              <a:gd name="connsiteX51" fmla="*/ 3232298 w 4614531"/>
              <a:gd name="connsiteY51" fmla="*/ 21265 h 3040911"/>
              <a:gd name="connsiteX52" fmla="*/ 2955852 w 4614531"/>
              <a:gd name="connsiteY52" fmla="*/ 63795 h 3040911"/>
              <a:gd name="connsiteX53" fmla="*/ 2870791 w 4614531"/>
              <a:gd name="connsiteY53" fmla="*/ 85060 h 3040911"/>
              <a:gd name="connsiteX54" fmla="*/ 2806996 w 4614531"/>
              <a:gd name="connsiteY54" fmla="*/ 106325 h 3040911"/>
              <a:gd name="connsiteX55" fmla="*/ 2339163 w 4614531"/>
              <a:gd name="connsiteY55" fmla="*/ 148855 h 3040911"/>
              <a:gd name="connsiteX56" fmla="*/ 2275368 w 4614531"/>
              <a:gd name="connsiteY56" fmla="*/ 170121 h 3040911"/>
              <a:gd name="connsiteX57" fmla="*/ 2275368 w 4614531"/>
              <a:gd name="connsiteY57" fmla="*/ 170121 h 3040911"/>
              <a:gd name="connsiteX58" fmla="*/ 2232838 w 4614531"/>
              <a:gd name="connsiteY58" fmla="*/ 127590 h 3040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614531" h="3040911">
                <a:moveTo>
                  <a:pt x="2232838" y="127590"/>
                </a:moveTo>
                <a:lnTo>
                  <a:pt x="2232838" y="127590"/>
                </a:lnTo>
                <a:cubicBezTo>
                  <a:pt x="2204484" y="191385"/>
                  <a:pt x="2180630" y="257377"/>
                  <a:pt x="2147777" y="318976"/>
                </a:cubicBezTo>
                <a:cubicBezTo>
                  <a:pt x="2123723" y="364077"/>
                  <a:pt x="2091071" y="404037"/>
                  <a:pt x="2062717" y="446567"/>
                </a:cubicBezTo>
                <a:cubicBezTo>
                  <a:pt x="2062682" y="446619"/>
                  <a:pt x="1977689" y="574105"/>
                  <a:pt x="1977656" y="574158"/>
                </a:cubicBezTo>
                <a:cubicBezTo>
                  <a:pt x="1942214" y="630865"/>
                  <a:pt x="1918617" y="696994"/>
                  <a:pt x="1871331" y="744279"/>
                </a:cubicBezTo>
                <a:cubicBezTo>
                  <a:pt x="1827563" y="788046"/>
                  <a:pt x="1818461" y="791587"/>
                  <a:pt x="1786270" y="850604"/>
                </a:cubicBezTo>
                <a:cubicBezTo>
                  <a:pt x="1696179" y="1015772"/>
                  <a:pt x="1710640" y="992434"/>
                  <a:pt x="1658679" y="1148316"/>
                </a:cubicBezTo>
                <a:lnTo>
                  <a:pt x="1616149" y="1275907"/>
                </a:lnTo>
                <a:cubicBezTo>
                  <a:pt x="1609061" y="1297172"/>
                  <a:pt x="1607318" y="1321051"/>
                  <a:pt x="1594884" y="1339702"/>
                </a:cubicBezTo>
                <a:cubicBezTo>
                  <a:pt x="1580707" y="1360967"/>
                  <a:pt x="1568319" y="1383540"/>
                  <a:pt x="1552354" y="1403497"/>
                </a:cubicBezTo>
                <a:cubicBezTo>
                  <a:pt x="1539830" y="1419153"/>
                  <a:pt x="1520945" y="1429346"/>
                  <a:pt x="1509824" y="1446028"/>
                </a:cubicBezTo>
                <a:cubicBezTo>
                  <a:pt x="1492240" y="1472404"/>
                  <a:pt x="1485718" y="1505293"/>
                  <a:pt x="1467293" y="1531088"/>
                </a:cubicBezTo>
                <a:cubicBezTo>
                  <a:pt x="1449813" y="1555560"/>
                  <a:pt x="1422750" y="1571780"/>
                  <a:pt x="1403498" y="1594883"/>
                </a:cubicBezTo>
                <a:cubicBezTo>
                  <a:pt x="1205011" y="1833069"/>
                  <a:pt x="1565312" y="1437293"/>
                  <a:pt x="1297172" y="1743739"/>
                </a:cubicBezTo>
                <a:cubicBezTo>
                  <a:pt x="1270767" y="1773916"/>
                  <a:pt x="1238207" y="1798355"/>
                  <a:pt x="1212112" y="1828800"/>
                </a:cubicBezTo>
                <a:cubicBezTo>
                  <a:pt x="1078712" y="1984435"/>
                  <a:pt x="1333207" y="1795722"/>
                  <a:pt x="999461" y="2062716"/>
                </a:cubicBezTo>
                <a:cubicBezTo>
                  <a:pt x="964019" y="2091069"/>
                  <a:pt x="927596" y="2118238"/>
                  <a:pt x="893135" y="2147776"/>
                </a:cubicBezTo>
                <a:cubicBezTo>
                  <a:pt x="877913" y="2160824"/>
                  <a:pt x="866261" y="2177782"/>
                  <a:pt x="850605" y="2190307"/>
                </a:cubicBezTo>
                <a:cubicBezTo>
                  <a:pt x="795254" y="2234588"/>
                  <a:pt x="736668" y="2274678"/>
                  <a:pt x="680484" y="2317897"/>
                </a:cubicBezTo>
                <a:cubicBezTo>
                  <a:pt x="644509" y="2345570"/>
                  <a:pt x="606253" y="2370864"/>
                  <a:pt x="574159" y="2402958"/>
                </a:cubicBezTo>
                <a:cubicBezTo>
                  <a:pt x="559982" y="2417135"/>
                  <a:pt x="547030" y="2432653"/>
                  <a:pt x="531628" y="2445488"/>
                </a:cubicBezTo>
                <a:cubicBezTo>
                  <a:pt x="504401" y="2468177"/>
                  <a:pt x="473477" y="2486218"/>
                  <a:pt x="446568" y="2509283"/>
                </a:cubicBezTo>
                <a:cubicBezTo>
                  <a:pt x="423734" y="2528855"/>
                  <a:pt x="405875" y="2553826"/>
                  <a:pt x="382772" y="2573079"/>
                </a:cubicBezTo>
                <a:cubicBezTo>
                  <a:pt x="327808" y="2618882"/>
                  <a:pt x="319120" y="2615561"/>
                  <a:pt x="255182" y="2636874"/>
                </a:cubicBezTo>
                <a:cubicBezTo>
                  <a:pt x="159686" y="2732368"/>
                  <a:pt x="219915" y="2691160"/>
                  <a:pt x="63796" y="2743200"/>
                </a:cubicBezTo>
                <a:lnTo>
                  <a:pt x="0" y="2764465"/>
                </a:lnTo>
                <a:cubicBezTo>
                  <a:pt x="7088" y="2806995"/>
                  <a:pt x="1983" y="2853490"/>
                  <a:pt x="21265" y="2892055"/>
                </a:cubicBezTo>
                <a:cubicBezTo>
                  <a:pt x="32695" y="2914915"/>
                  <a:pt x="62201" y="2923156"/>
                  <a:pt x="85061" y="2934586"/>
                </a:cubicBezTo>
                <a:cubicBezTo>
                  <a:pt x="107318" y="2945714"/>
                  <a:pt x="217421" y="2975682"/>
                  <a:pt x="233917" y="2977116"/>
                </a:cubicBezTo>
                <a:cubicBezTo>
                  <a:pt x="368275" y="2988799"/>
                  <a:pt x="503351" y="2989968"/>
                  <a:pt x="637954" y="2998381"/>
                </a:cubicBezTo>
                <a:cubicBezTo>
                  <a:pt x="730195" y="3004146"/>
                  <a:pt x="822251" y="3012558"/>
                  <a:pt x="914400" y="3019646"/>
                </a:cubicBezTo>
                <a:cubicBezTo>
                  <a:pt x="1155405" y="3012558"/>
                  <a:pt x="1396305" y="2998381"/>
                  <a:pt x="1637414" y="2998381"/>
                </a:cubicBezTo>
                <a:cubicBezTo>
                  <a:pt x="3132368" y="2998381"/>
                  <a:pt x="2871844" y="2987814"/>
                  <a:pt x="3721396" y="3040911"/>
                </a:cubicBezTo>
                <a:cubicBezTo>
                  <a:pt x="3926959" y="3033823"/>
                  <a:pt x="4133297" y="3038845"/>
                  <a:pt x="4338084" y="3019646"/>
                </a:cubicBezTo>
                <a:cubicBezTo>
                  <a:pt x="4363530" y="3017260"/>
                  <a:pt x="4382474" y="2993749"/>
                  <a:pt x="4401879" y="2977116"/>
                </a:cubicBezTo>
                <a:cubicBezTo>
                  <a:pt x="4432324" y="2951020"/>
                  <a:pt x="4486940" y="2892055"/>
                  <a:pt x="4486940" y="2892055"/>
                </a:cubicBezTo>
                <a:cubicBezTo>
                  <a:pt x="4564495" y="2659390"/>
                  <a:pt x="4440806" y="3011807"/>
                  <a:pt x="4550735" y="2764465"/>
                </a:cubicBezTo>
                <a:cubicBezTo>
                  <a:pt x="4589977" y="2676170"/>
                  <a:pt x="4596338" y="2621508"/>
                  <a:pt x="4614531" y="2530548"/>
                </a:cubicBezTo>
                <a:cubicBezTo>
                  <a:pt x="4607442" y="2169041"/>
                  <a:pt x="4606170" y="1807374"/>
                  <a:pt x="4593265" y="1446028"/>
                </a:cubicBezTo>
                <a:cubicBezTo>
                  <a:pt x="4591975" y="1409907"/>
                  <a:pt x="4579841" y="1374985"/>
                  <a:pt x="4572000" y="1339702"/>
                </a:cubicBezTo>
                <a:cubicBezTo>
                  <a:pt x="4565660" y="1311172"/>
                  <a:pt x="4558764" y="1282743"/>
                  <a:pt x="4550735" y="1254642"/>
                </a:cubicBezTo>
                <a:cubicBezTo>
                  <a:pt x="4523713" y="1160064"/>
                  <a:pt x="4530363" y="1216577"/>
                  <a:pt x="4508205" y="1105786"/>
                </a:cubicBezTo>
                <a:cubicBezTo>
                  <a:pt x="4490524" y="1017382"/>
                  <a:pt x="4479292" y="917852"/>
                  <a:pt x="4465675" y="829339"/>
                </a:cubicBezTo>
                <a:cubicBezTo>
                  <a:pt x="4409637" y="465092"/>
                  <a:pt x="4483394" y="983486"/>
                  <a:pt x="4423145" y="531628"/>
                </a:cubicBezTo>
                <a:cubicBezTo>
                  <a:pt x="4412858" y="454475"/>
                  <a:pt x="4400106" y="354413"/>
                  <a:pt x="4380614" y="276446"/>
                </a:cubicBezTo>
                <a:cubicBezTo>
                  <a:pt x="4370983" y="237923"/>
                  <a:pt x="4349302" y="174842"/>
                  <a:pt x="4316819" y="148855"/>
                </a:cubicBezTo>
                <a:cubicBezTo>
                  <a:pt x="4299316" y="134852"/>
                  <a:pt x="4274289" y="134678"/>
                  <a:pt x="4253024" y="127590"/>
                </a:cubicBezTo>
                <a:cubicBezTo>
                  <a:pt x="4238847" y="113413"/>
                  <a:pt x="4226149" y="97584"/>
                  <a:pt x="4210493" y="85060"/>
                </a:cubicBezTo>
                <a:cubicBezTo>
                  <a:pt x="4190536" y="69095"/>
                  <a:pt x="4169557" y="53960"/>
                  <a:pt x="4146698" y="42530"/>
                </a:cubicBezTo>
                <a:cubicBezTo>
                  <a:pt x="4045228" y="-8205"/>
                  <a:pt x="3803779" y="2657"/>
                  <a:pt x="3763926" y="0"/>
                </a:cubicBezTo>
                <a:cubicBezTo>
                  <a:pt x="3586717" y="7088"/>
                  <a:pt x="3409304" y="10202"/>
                  <a:pt x="3232298" y="21265"/>
                </a:cubicBezTo>
                <a:cubicBezTo>
                  <a:pt x="3202585" y="23122"/>
                  <a:pt x="2993675" y="56230"/>
                  <a:pt x="2955852" y="63795"/>
                </a:cubicBezTo>
                <a:cubicBezTo>
                  <a:pt x="2927193" y="69527"/>
                  <a:pt x="2898893" y="77031"/>
                  <a:pt x="2870791" y="85060"/>
                </a:cubicBezTo>
                <a:cubicBezTo>
                  <a:pt x="2849238" y="91218"/>
                  <a:pt x="2829252" y="103654"/>
                  <a:pt x="2806996" y="106325"/>
                </a:cubicBezTo>
                <a:cubicBezTo>
                  <a:pt x="2651524" y="124982"/>
                  <a:pt x="2339163" y="148855"/>
                  <a:pt x="2339163" y="148855"/>
                </a:cubicBezTo>
                <a:lnTo>
                  <a:pt x="2275368" y="170121"/>
                </a:lnTo>
                <a:lnTo>
                  <a:pt x="2275368" y="170121"/>
                </a:lnTo>
                <a:lnTo>
                  <a:pt x="2232838" y="127590"/>
                </a:lnTo>
                <a:close/>
              </a:path>
            </a:pathLst>
          </a:custGeom>
          <a:solidFill>
            <a:srgbClr val="FF00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ubtitle 1"/>
          <p:cNvSpPr>
            <a:spLocks noGrp="1"/>
          </p:cNvSpPr>
          <p:nvPr>
            <p:ph type="subTitle" idx="1"/>
          </p:nvPr>
        </p:nvSpPr>
        <p:spPr>
          <a:xfrm>
            <a:off x="5436096" y="-27384"/>
            <a:ext cx="3660426"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DE-IO-IZATION:</a:t>
            </a:r>
          </a:p>
        </p:txBody>
      </p:sp>
      <p:sp>
        <p:nvSpPr>
          <p:cNvPr id="2" name="Oval 1">
            <a:extLst>
              <a:ext uri="{FF2B5EF4-FFF2-40B4-BE49-F238E27FC236}">
                <a16:creationId xmlns:a16="http://schemas.microsoft.com/office/drawing/2014/main" id="{405FF8C1-D7B8-3C41-9193-68F079AC9799}"/>
              </a:ext>
            </a:extLst>
          </p:cNvPr>
          <p:cNvSpPr/>
          <p:nvPr/>
        </p:nvSpPr>
        <p:spPr>
          <a:xfrm>
            <a:off x="899592" y="2314617"/>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BBB5065-759C-EE47-8299-1FAB96F01F4B}"/>
              </a:ext>
            </a:extLst>
          </p:cNvPr>
          <p:cNvSpPr/>
          <p:nvPr/>
        </p:nvSpPr>
        <p:spPr>
          <a:xfrm>
            <a:off x="2117747" y="1367450"/>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B41B779-FA09-0944-B748-FB476E22DC6D}"/>
              </a:ext>
            </a:extLst>
          </p:cNvPr>
          <p:cNvSpPr/>
          <p:nvPr/>
        </p:nvSpPr>
        <p:spPr>
          <a:xfrm>
            <a:off x="2251294" y="2922219"/>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9B6E58-D077-3A46-BE86-EA7927BA542A}"/>
              </a:ext>
            </a:extLst>
          </p:cNvPr>
          <p:cNvSpPr/>
          <p:nvPr/>
        </p:nvSpPr>
        <p:spPr>
          <a:xfrm>
            <a:off x="3608017" y="1631094"/>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538CFFE-B90A-174F-9601-C8305EC843A2}"/>
              </a:ext>
            </a:extLst>
          </p:cNvPr>
          <p:cNvSpPr/>
          <p:nvPr/>
        </p:nvSpPr>
        <p:spPr>
          <a:xfrm>
            <a:off x="3563888" y="3573016"/>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E1073D8-EAC9-B948-935F-B0A2FD4D880F}"/>
              </a:ext>
            </a:extLst>
          </p:cNvPr>
          <p:cNvSpPr/>
          <p:nvPr/>
        </p:nvSpPr>
        <p:spPr>
          <a:xfrm>
            <a:off x="2328448" y="4221088"/>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439DEBE-6B8E-324A-ADCF-AC0CA227E94C}"/>
              </a:ext>
            </a:extLst>
          </p:cNvPr>
          <p:cNvSpPr/>
          <p:nvPr/>
        </p:nvSpPr>
        <p:spPr>
          <a:xfrm>
            <a:off x="5940152" y="2849231"/>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498CFF1-F10B-0942-A59D-6AD4CEAECC06}"/>
              </a:ext>
            </a:extLst>
          </p:cNvPr>
          <p:cNvSpPr/>
          <p:nvPr/>
        </p:nvSpPr>
        <p:spPr>
          <a:xfrm>
            <a:off x="4592538" y="4308254"/>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C6D42A2-D382-884D-8C22-F8B4D33BC5CD}"/>
              </a:ext>
            </a:extLst>
          </p:cNvPr>
          <p:cNvSpPr/>
          <p:nvPr/>
        </p:nvSpPr>
        <p:spPr>
          <a:xfrm>
            <a:off x="6948264" y="1700808"/>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4AA12C4-C56E-5642-99C3-39F9C1A3C941}"/>
              </a:ext>
            </a:extLst>
          </p:cNvPr>
          <p:cNvSpPr/>
          <p:nvPr/>
        </p:nvSpPr>
        <p:spPr>
          <a:xfrm>
            <a:off x="6806690" y="4784611"/>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A27A147-6084-5F4E-A2EA-6296D82B0097}"/>
              </a:ext>
            </a:extLst>
          </p:cNvPr>
          <p:cNvSpPr/>
          <p:nvPr/>
        </p:nvSpPr>
        <p:spPr>
          <a:xfrm>
            <a:off x="5940152" y="5661248"/>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ubtitle 1">
            <a:extLst>
              <a:ext uri="{FF2B5EF4-FFF2-40B4-BE49-F238E27FC236}">
                <a16:creationId xmlns:a16="http://schemas.microsoft.com/office/drawing/2014/main" id="{BB83E959-2994-154E-8F73-DB77FF9C17F6}"/>
              </a:ext>
            </a:extLst>
          </p:cNvPr>
          <p:cNvSpPr txBox="1">
            <a:spLocks/>
          </p:cNvSpPr>
          <p:nvPr/>
        </p:nvSpPr>
        <p:spPr>
          <a:xfrm>
            <a:off x="7742259" y="5885190"/>
            <a:ext cx="1142968" cy="71418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4000" b="1" dirty="0">
                <a:solidFill>
                  <a:schemeClr val="tx1"/>
                </a:solidFill>
                <a:latin typeface="Calibri" panose="020F0502020204030204" pitchFamily="34" charset="0"/>
                <a:ea typeface="Cambria Math" pitchFamily="18" charset="0"/>
                <a:cs typeface="Arial Unicode MS" pitchFamily="34" charset="-128"/>
              </a:rPr>
              <a:t>IO</a:t>
            </a:r>
          </a:p>
        </p:txBody>
      </p:sp>
      <p:sp>
        <p:nvSpPr>
          <p:cNvPr id="24" name="TextBox 23">
            <a:extLst>
              <a:ext uri="{FF2B5EF4-FFF2-40B4-BE49-F238E27FC236}">
                <a16:creationId xmlns:a16="http://schemas.microsoft.com/office/drawing/2014/main" id="{5448437E-0292-AA40-8949-F42E80F71D6D}"/>
              </a:ext>
            </a:extLst>
          </p:cNvPr>
          <p:cNvSpPr txBox="1"/>
          <p:nvPr/>
        </p:nvSpPr>
        <p:spPr>
          <a:xfrm>
            <a:off x="7248585" y="4346146"/>
            <a:ext cx="1662674" cy="646331"/>
          </a:xfrm>
          <a:prstGeom prst="rect">
            <a:avLst/>
          </a:prstGeom>
          <a:noFill/>
        </p:spPr>
        <p:txBody>
          <a:bodyPr wrap="square" rtlCol="0">
            <a:spAutoFit/>
          </a:bodyPr>
          <a:lstStyle/>
          <a:p>
            <a:r>
              <a:rPr lang="en-US" dirty="0"/>
              <a:t>Functional </a:t>
            </a:r>
          </a:p>
          <a:p>
            <a:r>
              <a:rPr lang="en-US" dirty="0"/>
              <a:t>Encryption</a:t>
            </a:r>
          </a:p>
        </p:txBody>
      </p:sp>
      <p:sp>
        <p:nvSpPr>
          <p:cNvPr id="25" name="TextBox 24">
            <a:extLst>
              <a:ext uri="{FF2B5EF4-FFF2-40B4-BE49-F238E27FC236}">
                <a16:creationId xmlns:a16="http://schemas.microsoft.com/office/drawing/2014/main" id="{A10D6D76-0607-B74B-A53E-FB8DC85402A6}"/>
              </a:ext>
            </a:extLst>
          </p:cNvPr>
          <p:cNvSpPr txBox="1"/>
          <p:nvPr/>
        </p:nvSpPr>
        <p:spPr>
          <a:xfrm>
            <a:off x="4994027" y="6158663"/>
            <a:ext cx="2296513" cy="646331"/>
          </a:xfrm>
          <a:prstGeom prst="rect">
            <a:avLst/>
          </a:prstGeom>
          <a:noFill/>
        </p:spPr>
        <p:txBody>
          <a:bodyPr wrap="square" rtlCol="0">
            <a:spAutoFit/>
          </a:bodyPr>
          <a:lstStyle/>
          <a:p>
            <a:pPr algn="ctr"/>
            <a:r>
              <a:rPr lang="en-US" dirty="0"/>
              <a:t>Compact Token-based</a:t>
            </a:r>
            <a:br>
              <a:rPr lang="en-US" dirty="0"/>
            </a:br>
            <a:r>
              <a:rPr lang="en-US" dirty="0"/>
              <a:t>Obfuscation</a:t>
            </a:r>
          </a:p>
        </p:txBody>
      </p:sp>
      <p:cxnSp>
        <p:nvCxnSpPr>
          <p:cNvPr id="6" name="Straight Arrow Connector 5">
            <a:extLst>
              <a:ext uri="{FF2B5EF4-FFF2-40B4-BE49-F238E27FC236}">
                <a16:creationId xmlns:a16="http://schemas.microsoft.com/office/drawing/2014/main" id="{CE61BEA4-E5E5-4049-8674-2127F261589E}"/>
              </a:ext>
            </a:extLst>
          </p:cNvPr>
          <p:cNvCxnSpPr>
            <a:cxnSpLocks/>
          </p:cNvCxnSpPr>
          <p:nvPr/>
        </p:nvCxnSpPr>
        <p:spPr>
          <a:xfrm>
            <a:off x="7288080" y="5239664"/>
            <a:ext cx="911378" cy="66360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6A3B241-E560-D044-88AC-73DA0574EBCC}"/>
              </a:ext>
            </a:extLst>
          </p:cNvPr>
          <p:cNvCxnSpPr>
            <a:cxnSpLocks/>
          </p:cNvCxnSpPr>
          <p:nvPr/>
        </p:nvCxnSpPr>
        <p:spPr>
          <a:xfrm>
            <a:off x="6340589" y="5952891"/>
            <a:ext cx="1615787" cy="28938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836DEEF-23C9-4F4D-B7E2-6100C30D6AB6}"/>
              </a:ext>
            </a:extLst>
          </p:cNvPr>
          <p:cNvCxnSpPr>
            <a:cxnSpLocks/>
          </p:cNvCxnSpPr>
          <p:nvPr/>
        </p:nvCxnSpPr>
        <p:spPr>
          <a:xfrm flipV="1">
            <a:off x="6264690" y="5152409"/>
            <a:ext cx="593662" cy="48598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7A27A30-24BC-6344-8760-491D8E4B3D95}"/>
              </a:ext>
            </a:extLst>
          </p:cNvPr>
          <p:cNvSpPr txBox="1"/>
          <p:nvPr/>
        </p:nvSpPr>
        <p:spPr>
          <a:xfrm>
            <a:off x="1" y="2566645"/>
            <a:ext cx="1385144" cy="646331"/>
          </a:xfrm>
          <a:prstGeom prst="rect">
            <a:avLst/>
          </a:prstGeom>
          <a:noFill/>
        </p:spPr>
        <p:txBody>
          <a:bodyPr wrap="square" rtlCol="0">
            <a:spAutoFit/>
          </a:bodyPr>
          <a:lstStyle/>
          <a:p>
            <a:r>
              <a:rPr lang="en-US" dirty="0"/>
              <a:t>One-way </a:t>
            </a:r>
            <a:br>
              <a:rPr lang="en-US" dirty="0"/>
            </a:br>
            <a:r>
              <a:rPr lang="en-US" dirty="0"/>
              <a:t>Functions</a:t>
            </a:r>
          </a:p>
        </p:txBody>
      </p:sp>
      <p:sp>
        <p:nvSpPr>
          <p:cNvPr id="34" name="Subtitle 1">
            <a:extLst>
              <a:ext uri="{FF2B5EF4-FFF2-40B4-BE49-F238E27FC236}">
                <a16:creationId xmlns:a16="http://schemas.microsoft.com/office/drawing/2014/main" id="{B58DAD32-8FF3-CA4B-82A3-1F22D1D2502D}"/>
              </a:ext>
            </a:extLst>
          </p:cNvPr>
          <p:cNvSpPr txBox="1">
            <a:spLocks/>
          </p:cNvSpPr>
          <p:nvPr/>
        </p:nvSpPr>
        <p:spPr>
          <a:xfrm rot="20324750">
            <a:off x="-988894" y="354828"/>
            <a:ext cx="4966288" cy="9109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b="1" dirty="0">
                <a:solidFill>
                  <a:schemeClr val="tx1"/>
                </a:solidFill>
                <a:latin typeface="Calibri" panose="020F0502020204030204" pitchFamily="34" charset="0"/>
                <a:ea typeface="Cambria Math" pitchFamily="18" charset="0"/>
                <a:cs typeface="Arial Unicode MS" pitchFamily="34" charset="-128"/>
              </a:rPr>
              <a:t>Under Standard Crypto </a:t>
            </a:r>
            <a:br>
              <a:rPr lang="en-US" sz="2400" b="1" dirty="0">
                <a:solidFill>
                  <a:schemeClr val="tx1"/>
                </a:solidFill>
                <a:latin typeface="Calibri" panose="020F0502020204030204" pitchFamily="34" charset="0"/>
                <a:ea typeface="Cambria Math" pitchFamily="18" charset="0"/>
                <a:cs typeface="Arial Unicode MS" pitchFamily="34" charset="-128"/>
              </a:rPr>
            </a:br>
            <a:r>
              <a:rPr lang="en-US" sz="2400" b="1" dirty="0">
                <a:solidFill>
                  <a:schemeClr val="tx1"/>
                </a:solidFill>
                <a:latin typeface="Calibri" panose="020F0502020204030204" pitchFamily="34" charset="0"/>
                <a:ea typeface="Cambria Math" pitchFamily="18" charset="0"/>
                <a:cs typeface="Arial Unicode MS" pitchFamily="34" charset="-128"/>
              </a:rPr>
              <a:t>Assumptions alone:</a:t>
            </a:r>
          </a:p>
        </p:txBody>
      </p:sp>
      <p:sp>
        <p:nvSpPr>
          <p:cNvPr id="36" name="TextBox 35">
            <a:extLst>
              <a:ext uri="{FF2B5EF4-FFF2-40B4-BE49-F238E27FC236}">
                <a16:creationId xmlns:a16="http://schemas.microsoft.com/office/drawing/2014/main" id="{C564BE48-326E-B34F-8BBE-AF6C9CD9B052}"/>
              </a:ext>
            </a:extLst>
          </p:cNvPr>
          <p:cNvSpPr txBox="1"/>
          <p:nvPr/>
        </p:nvSpPr>
        <p:spPr>
          <a:xfrm>
            <a:off x="1670530" y="1698246"/>
            <a:ext cx="1353805" cy="646331"/>
          </a:xfrm>
          <a:prstGeom prst="rect">
            <a:avLst/>
          </a:prstGeom>
          <a:noFill/>
        </p:spPr>
        <p:txBody>
          <a:bodyPr wrap="square" rtlCol="0">
            <a:spAutoFit/>
          </a:bodyPr>
          <a:lstStyle/>
          <a:p>
            <a:r>
              <a:rPr lang="en-US" dirty="0"/>
              <a:t>Public-key</a:t>
            </a:r>
          </a:p>
          <a:p>
            <a:r>
              <a:rPr lang="en-US" dirty="0"/>
              <a:t>Encryption</a:t>
            </a:r>
          </a:p>
        </p:txBody>
      </p:sp>
      <p:sp>
        <p:nvSpPr>
          <p:cNvPr id="39" name="TextBox 38">
            <a:extLst>
              <a:ext uri="{FF2B5EF4-FFF2-40B4-BE49-F238E27FC236}">
                <a16:creationId xmlns:a16="http://schemas.microsoft.com/office/drawing/2014/main" id="{64C21748-0142-DB4A-85F8-E880794353E7}"/>
              </a:ext>
            </a:extLst>
          </p:cNvPr>
          <p:cNvSpPr txBox="1"/>
          <p:nvPr/>
        </p:nvSpPr>
        <p:spPr>
          <a:xfrm>
            <a:off x="3628180" y="2929822"/>
            <a:ext cx="1321001" cy="646331"/>
          </a:xfrm>
          <a:prstGeom prst="rect">
            <a:avLst/>
          </a:prstGeom>
          <a:noFill/>
        </p:spPr>
        <p:txBody>
          <a:bodyPr wrap="square" rtlCol="0">
            <a:spAutoFit/>
          </a:bodyPr>
          <a:lstStyle/>
          <a:p>
            <a:r>
              <a:rPr lang="en-US" dirty="0"/>
              <a:t>Deniable </a:t>
            </a:r>
            <a:br>
              <a:rPr lang="en-US" dirty="0"/>
            </a:br>
            <a:r>
              <a:rPr lang="en-US" dirty="0"/>
              <a:t>Encryption</a:t>
            </a:r>
          </a:p>
        </p:txBody>
      </p:sp>
      <p:sp>
        <p:nvSpPr>
          <p:cNvPr id="40" name="TextBox 39">
            <a:extLst>
              <a:ext uri="{FF2B5EF4-FFF2-40B4-BE49-F238E27FC236}">
                <a16:creationId xmlns:a16="http://schemas.microsoft.com/office/drawing/2014/main" id="{C88A6961-A890-4E41-B2C3-E30AE339DC35}"/>
              </a:ext>
            </a:extLst>
          </p:cNvPr>
          <p:cNvSpPr txBox="1"/>
          <p:nvPr/>
        </p:nvSpPr>
        <p:spPr>
          <a:xfrm>
            <a:off x="6444924" y="1295472"/>
            <a:ext cx="1654751" cy="369332"/>
          </a:xfrm>
          <a:prstGeom prst="rect">
            <a:avLst/>
          </a:prstGeom>
          <a:noFill/>
        </p:spPr>
        <p:txBody>
          <a:bodyPr wrap="square" rtlCol="0">
            <a:spAutoFit/>
          </a:bodyPr>
          <a:lstStyle/>
          <a:p>
            <a:r>
              <a:rPr lang="en-US" dirty="0"/>
              <a:t>PPAD Hardness</a:t>
            </a:r>
          </a:p>
        </p:txBody>
      </p:sp>
      <p:sp>
        <p:nvSpPr>
          <p:cNvPr id="41" name="TextBox 40">
            <a:extLst>
              <a:ext uri="{FF2B5EF4-FFF2-40B4-BE49-F238E27FC236}">
                <a16:creationId xmlns:a16="http://schemas.microsoft.com/office/drawing/2014/main" id="{93AC08F0-0094-574C-99E9-7D7814323A55}"/>
              </a:ext>
            </a:extLst>
          </p:cNvPr>
          <p:cNvSpPr txBox="1"/>
          <p:nvPr/>
        </p:nvSpPr>
        <p:spPr>
          <a:xfrm>
            <a:off x="308185" y="3897922"/>
            <a:ext cx="1648202" cy="646331"/>
          </a:xfrm>
          <a:prstGeom prst="rect">
            <a:avLst/>
          </a:prstGeom>
          <a:noFill/>
        </p:spPr>
        <p:txBody>
          <a:bodyPr wrap="square" rtlCol="0">
            <a:spAutoFit/>
          </a:bodyPr>
          <a:lstStyle/>
          <a:p>
            <a:r>
              <a:rPr lang="en-US" dirty="0"/>
              <a:t>Correlation-intractable </a:t>
            </a:r>
            <a:r>
              <a:rPr lang="en-US" dirty="0" err="1"/>
              <a:t>fns</a:t>
            </a:r>
            <a:endParaRPr lang="en-US" dirty="0"/>
          </a:p>
        </p:txBody>
      </p:sp>
      <p:sp>
        <p:nvSpPr>
          <p:cNvPr id="42" name="TextBox 41">
            <a:extLst>
              <a:ext uri="{FF2B5EF4-FFF2-40B4-BE49-F238E27FC236}">
                <a16:creationId xmlns:a16="http://schemas.microsoft.com/office/drawing/2014/main" id="{D8347F55-6D27-DC40-B47F-B581189CCD6A}"/>
              </a:ext>
            </a:extLst>
          </p:cNvPr>
          <p:cNvSpPr txBox="1"/>
          <p:nvPr/>
        </p:nvSpPr>
        <p:spPr>
          <a:xfrm>
            <a:off x="4330277" y="3637373"/>
            <a:ext cx="1899814" cy="646331"/>
          </a:xfrm>
          <a:prstGeom prst="rect">
            <a:avLst/>
          </a:prstGeom>
          <a:noFill/>
        </p:spPr>
        <p:txBody>
          <a:bodyPr wrap="square" rtlCol="0">
            <a:spAutoFit/>
          </a:bodyPr>
          <a:lstStyle/>
          <a:p>
            <a:r>
              <a:rPr lang="en-US" dirty="0"/>
              <a:t>Non-interactive</a:t>
            </a:r>
          </a:p>
          <a:p>
            <a:r>
              <a:rPr lang="en-US" dirty="0"/>
              <a:t>Key Exchange</a:t>
            </a:r>
          </a:p>
        </p:txBody>
      </p:sp>
      <p:sp>
        <p:nvSpPr>
          <p:cNvPr id="43" name="TextBox 42">
            <a:extLst>
              <a:ext uri="{FF2B5EF4-FFF2-40B4-BE49-F238E27FC236}">
                <a16:creationId xmlns:a16="http://schemas.microsoft.com/office/drawing/2014/main" id="{B09C96A2-840F-5948-8523-B15310582C57}"/>
              </a:ext>
            </a:extLst>
          </p:cNvPr>
          <p:cNvSpPr txBox="1"/>
          <p:nvPr/>
        </p:nvSpPr>
        <p:spPr>
          <a:xfrm>
            <a:off x="5170265" y="2450514"/>
            <a:ext cx="1899814" cy="369332"/>
          </a:xfrm>
          <a:prstGeom prst="rect">
            <a:avLst/>
          </a:prstGeom>
          <a:noFill/>
        </p:spPr>
        <p:txBody>
          <a:bodyPr wrap="square" rtlCol="0">
            <a:spAutoFit/>
          </a:bodyPr>
          <a:lstStyle/>
          <a:p>
            <a:r>
              <a:rPr lang="en-US" dirty="0"/>
              <a:t>Time-lock Puzzles</a:t>
            </a:r>
          </a:p>
        </p:txBody>
      </p:sp>
      <p:sp>
        <p:nvSpPr>
          <p:cNvPr id="44" name="Oval 43">
            <a:extLst>
              <a:ext uri="{FF2B5EF4-FFF2-40B4-BE49-F238E27FC236}">
                <a16:creationId xmlns:a16="http://schemas.microsoft.com/office/drawing/2014/main" id="{DCD3430C-5B52-FA48-9F91-969E2132C8BE}"/>
              </a:ext>
            </a:extLst>
          </p:cNvPr>
          <p:cNvSpPr/>
          <p:nvPr/>
        </p:nvSpPr>
        <p:spPr>
          <a:xfrm>
            <a:off x="1776367" y="5395403"/>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FD4CED8D-0E5B-A64B-8B70-11C4FB0B0C26}"/>
              </a:ext>
            </a:extLst>
          </p:cNvPr>
          <p:cNvSpPr txBox="1"/>
          <p:nvPr/>
        </p:nvSpPr>
        <p:spPr>
          <a:xfrm>
            <a:off x="289056" y="5397144"/>
            <a:ext cx="1648202" cy="646331"/>
          </a:xfrm>
          <a:prstGeom prst="rect">
            <a:avLst/>
          </a:prstGeom>
          <a:noFill/>
        </p:spPr>
        <p:txBody>
          <a:bodyPr wrap="square" rtlCol="0">
            <a:spAutoFit/>
          </a:bodyPr>
          <a:lstStyle/>
          <a:p>
            <a:r>
              <a:rPr lang="en-US" dirty="0"/>
              <a:t>Software Watermarking</a:t>
            </a:r>
          </a:p>
        </p:txBody>
      </p:sp>
      <p:sp>
        <p:nvSpPr>
          <p:cNvPr id="46" name="TextBox 45">
            <a:extLst>
              <a:ext uri="{FF2B5EF4-FFF2-40B4-BE49-F238E27FC236}">
                <a16:creationId xmlns:a16="http://schemas.microsoft.com/office/drawing/2014/main" id="{45F740C4-7A7E-4849-BC89-97A04F200F5C}"/>
              </a:ext>
            </a:extLst>
          </p:cNvPr>
          <p:cNvSpPr txBox="1"/>
          <p:nvPr/>
        </p:nvSpPr>
        <p:spPr>
          <a:xfrm>
            <a:off x="1770563" y="3268041"/>
            <a:ext cx="1847351" cy="369332"/>
          </a:xfrm>
          <a:prstGeom prst="rect">
            <a:avLst/>
          </a:prstGeom>
          <a:noFill/>
        </p:spPr>
        <p:txBody>
          <a:bodyPr wrap="square" rtlCol="0">
            <a:spAutoFit/>
          </a:bodyPr>
          <a:lstStyle/>
          <a:p>
            <a:r>
              <a:rPr lang="en-US" dirty="0"/>
              <a:t>Constrained PRFs</a:t>
            </a:r>
          </a:p>
        </p:txBody>
      </p:sp>
      <p:sp>
        <p:nvSpPr>
          <p:cNvPr id="47" name="TextBox 46">
            <a:extLst>
              <a:ext uri="{FF2B5EF4-FFF2-40B4-BE49-F238E27FC236}">
                <a16:creationId xmlns:a16="http://schemas.microsoft.com/office/drawing/2014/main" id="{0028F9EB-41A4-3C44-9FE4-FA15E5D628AA}"/>
              </a:ext>
            </a:extLst>
          </p:cNvPr>
          <p:cNvSpPr txBox="1"/>
          <p:nvPr/>
        </p:nvSpPr>
        <p:spPr>
          <a:xfrm>
            <a:off x="3227439" y="1272871"/>
            <a:ext cx="1873139" cy="369332"/>
          </a:xfrm>
          <a:prstGeom prst="rect">
            <a:avLst/>
          </a:prstGeom>
          <a:noFill/>
        </p:spPr>
        <p:txBody>
          <a:bodyPr wrap="square" rtlCol="0">
            <a:spAutoFit/>
          </a:bodyPr>
          <a:lstStyle/>
          <a:p>
            <a:r>
              <a:rPr lang="en-US" dirty="0"/>
              <a:t>Two-round MPC</a:t>
            </a:r>
          </a:p>
        </p:txBody>
      </p:sp>
      <p:sp>
        <p:nvSpPr>
          <p:cNvPr id="48" name="Oval 47">
            <a:extLst>
              <a:ext uri="{FF2B5EF4-FFF2-40B4-BE49-F238E27FC236}">
                <a16:creationId xmlns:a16="http://schemas.microsoft.com/office/drawing/2014/main" id="{8ADEED39-253B-C34A-A611-862D73FAE451}"/>
              </a:ext>
            </a:extLst>
          </p:cNvPr>
          <p:cNvSpPr/>
          <p:nvPr/>
        </p:nvSpPr>
        <p:spPr>
          <a:xfrm>
            <a:off x="4305521" y="2356852"/>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2B258548-6FCF-2C44-B89B-C29B1EC678F7}"/>
              </a:ext>
            </a:extLst>
          </p:cNvPr>
          <p:cNvSpPr txBox="1"/>
          <p:nvPr/>
        </p:nvSpPr>
        <p:spPr>
          <a:xfrm>
            <a:off x="4082617" y="2018671"/>
            <a:ext cx="1873139" cy="369332"/>
          </a:xfrm>
          <a:prstGeom prst="rect">
            <a:avLst/>
          </a:prstGeom>
          <a:noFill/>
        </p:spPr>
        <p:txBody>
          <a:bodyPr wrap="square" rtlCol="0">
            <a:spAutoFit/>
          </a:bodyPr>
          <a:lstStyle/>
          <a:p>
            <a:r>
              <a:rPr lang="en-US" dirty="0"/>
              <a:t>“Pure” FHE</a:t>
            </a:r>
          </a:p>
        </p:txBody>
      </p:sp>
      <p:sp>
        <p:nvSpPr>
          <p:cNvPr id="50" name="Oval 49">
            <a:extLst>
              <a:ext uri="{FF2B5EF4-FFF2-40B4-BE49-F238E27FC236}">
                <a16:creationId xmlns:a16="http://schemas.microsoft.com/office/drawing/2014/main" id="{D49EA2DD-3811-BD43-A07F-EAEE310A036D}"/>
              </a:ext>
            </a:extLst>
          </p:cNvPr>
          <p:cNvSpPr/>
          <p:nvPr/>
        </p:nvSpPr>
        <p:spPr>
          <a:xfrm>
            <a:off x="3450343" y="5257205"/>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3F9004DA-6267-F547-B2DA-832BE0CB5FEC}"/>
              </a:ext>
            </a:extLst>
          </p:cNvPr>
          <p:cNvSpPr txBox="1"/>
          <p:nvPr/>
        </p:nvSpPr>
        <p:spPr>
          <a:xfrm>
            <a:off x="3227439" y="4919024"/>
            <a:ext cx="1873139" cy="369332"/>
          </a:xfrm>
          <a:prstGeom prst="rect">
            <a:avLst/>
          </a:prstGeom>
          <a:noFill/>
        </p:spPr>
        <p:txBody>
          <a:bodyPr wrap="square" rtlCol="0">
            <a:spAutoFit/>
          </a:bodyPr>
          <a:lstStyle/>
          <a:p>
            <a:r>
              <a:rPr lang="en-US" dirty="0"/>
              <a:t>NIWI</a:t>
            </a:r>
          </a:p>
        </p:txBody>
      </p:sp>
      <p:sp>
        <p:nvSpPr>
          <p:cNvPr id="52" name="TextBox 51">
            <a:extLst>
              <a:ext uri="{FF2B5EF4-FFF2-40B4-BE49-F238E27FC236}">
                <a16:creationId xmlns:a16="http://schemas.microsoft.com/office/drawing/2014/main" id="{DB350796-C6C0-484F-82B2-58E41DB5B914}"/>
              </a:ext>
            </a:extLst>
          </p:cNvPr>
          <p:cNvSpPr txBox="1"/>
          <p:nvPr/>
        </p:nvSpPr>
        <p:spPr>
          <a:xfrm>
            <a:off x="1627654" y="4668294"/>
            <a:ext cx="1648202" cy="369332"/>
          </a:xfrm>
          <a:prstGeom prst="rect">
            <a:avLst/>
          </a:prstGeom>
          <a:noFill/>
        </p:spPr>
        <p:txBody>
          <a:bodyPr wrap="square" rtlCol="0">
            <a:spAutoFit/>
          </a:bodyPr>
          <a:lstStyle/>
          <a:p>
            <a:r>
              <a:rPr lang="en-US" dirty="0"/>
              <a:t>Traitor Tracing</a:t>
            </a:r>
          </a:p>
        </p:txBody>
      </p:sp>
      <p:sp>
        <p:nvSpPr>
          <p:cNvPr id="53" name="Oval 52">
            <a:extLst>
              <a:ext uri="{FF2B5EF4-FFF2-40B4-BE49-F238E27FC236}">
                <a16:creationId xmlns:a16="http://schemas.microsoft.com/office/drawing/2014/main" id="{6D9088F7-6BE6-814E-A3C0-E2DA06E5DB7F}"/>
              </a:ext>
            </a:extLst>
          </p:cNvPr>
          <p:cNvSpPr/>
          <p:nvPr/>
        </p:nvSpPr>
        <p:spPr>
          <a:xfrm>
            <a:off x="642873" y="4543731"/>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a:extLst>
              <a:ext uri="{FF2B5EF4-FFF2-40B4-BE49-F238E27FC236}">
                <a16:creationId xmlns:a16="http://schemas.microsoft.com/office/drawing/2014/main" id="{353407CA-3638-2B4A-85D4-5DA9FD3B8AFA}"/>
              </a:ext>
            </a:extLst>
          </p:cNvPr>
          <p:cNvSpPr/>
          <p:nvPr/>
        </p:nvSpPr>
        <p:spPr>
          <a:xfrm rot="18984770" flipV="1">
            <a:off x="5322061" y="4295757"/>
            <a:ext cx="714933" cy="94636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C166C5DA-92C0-C44A-88F3-186D52A73711}"/>
              </a:ext>
            </a:extLst>
          </p:cNvPr>
          <p:cNvSpPr/>
          <p:nvPr/>
        </p:nvSpPr>
        <p:spPr>
          <a:xfrm>
            <a:off x="7596336" y="2981409"/>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453BFCB-33B5-0941-BDEC-5B7F594429C4}"/>
              </a:ext>
            </a:extLst>
          </p:cNvPr>
          <p:cNvSpPr txBox="1"/>
          <p:nvPr/>
        </p:nvSpPr>
        <p:spPr>
          <a:xfrm>
            <a:off x="7196669" y="2598287"/>
            <a:ext cx="1654751" cy="369332"/>
          </a:xfrm>
          <a:prstGeom prst="rect">
            <a:avLst/>
          </a:prstGeom>
          <a:noFill/>
        </p:spPr>
        <p:txBody>
          <a:bodyPr wrap="square" rtlCol="0">
            <a:spAutoFit/>
          </a:bodyPr>
          <a:lstStyle/>
          <a:p>
            <a:r>
              <a:rPr lang="en-US" dirty="0"/>
              <a:t>Succinct RE</a:t>
            </a:r>
          </a:p>
        </p:txBody>
      </p:sp>
      <p:sp>
        <p:nvSpPr>
          <p:cNvPr id="62" name="Down Arrow 61">
            <a:extLst>
              <a:ext uri="{FF2B5EF4-FFF2-40B4-BE49-F238E27FC236}">
                <a16:creationId xmlns:a16="http://schemas.microsoft.com/office/drawing/2014/main" id="{E0637116-DA83-5E45-9869-2FD8A2C210EF}"/>
              </a:ext>
            </a:extLst>
          </p:cNvPr>
          <p:cNvSpPr/>
          <p:nvPr/>
        </p:nvSpPr>
        <p:spPr>
          <a:xfrm rot="18984770" flipV="1">
            <a:off x="7264730" y="5231090"/>
            <a:ext cx="758656" cy="869246"/>
          </a:xfrm>
          <a:prstGeom prst="downArrow">
            <a:avLst>
              <a:gd name="adj1" fmla="val 52568"/>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Subtitle 1">
            <a:extLst>
              <a:ext uri="{FF2B5EF4-FFF2-40B4-BE49-F238E27FC236}">
                <a16:creationId xmlns:a16="http://schemas.microsoft.com/office/drawing/2014/main" id="{E7E4F7DA-8C95-0846-BC3D-E1795BB10118}"/>
              </a:ext>
            </a:extLst>
          </p:cNvPr>
          <p:cNvSpPr txBox="1">
            <a:spLocks/>
          </p:cNvSpPr>
          <p:nvPr/>
        </p:nvSpPr>
        <p:spPr>
          <a:xfrm>
            <a:off x="4493348" y="644871"/>
            <a:ext cx="4601651" cy="714181"/>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4000" b="1" dirty="0">
                <a:solidFill>
                  <a:schemeClr val="tx1"/>
                </a:solidFill>
                <a:latin typeface="Calibri" panose="020F0502020204030204" pitchFamily="34" charset="0"/>
                <a:ea typeface="Cambria Math" pitchFamily="18" charset="0"/>
                <a:cs typeface="Arial Unicode MS" pitchFamily="34" charset="-128"/>
              </a:rPr>
              <a:t>Remove the need for IO</a:t>
            </a:r>
          </a:p>
        </p:txBody>
      </p:sp>
    </p:spTree>
    <p:extLst>
      <p:ext uri="{BB962C8B-B14F-4D97-AF65-F5344CB8AC3E}">
        <p14:creationId xmlns:p14="http://schemas.microsoft.com/office/powerpoint/2010/main" val="427874737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xit" presetSubtype="0" fill="hold" grpId="1" nodeType="withEffect">
                                  <p:stCondLst>
                                    <p:cond delay="0"/>
                                  </p:stCondLst>
                                  <p:childTnLst>
                                    <p:animEffect transition="out" filter="fade">
                                      <p:cBhvr>
                                        <p:cTn id="21" dur="500"/>
                                        <p:tgtEl>
                                          <p:spTgt spid="62"/>
                                        </p:tgtEl>
                                      </p:cBhvr>
                                    </p:animEffect>
                                    <p:set>
                                      <p:cBhvr>
                                        <p:cTn id="22" dur="1" fill="hold">
                                          <p:stCondLst>
                                            <p:cond delay="499"/>
                                          </p:stCondLst>
                                        </p:cTn>
                                        <p:tgtEl>
                                          <p:spTgt spid="6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35" presetClass="exit" presetSubtype="0" fill="hold" grpId="0" nodeType="clickEffect">
                                  <p:stCondLst>
                                    <p:cond delay="0"/>
                                  </p:stCondLst>
                                  <p:childTnLst>
                                    <p:animEffect transition="out" filter="fade">
                                      <p:cBhvr>
                                        <p:cTn id="34" dur="2000"/>
                                        <p:tgtEl>
                                          <p:spTgt spid="58"/>
                                        </p:tgtEl>
                                      </p:cBhvr>
                                    </p:animEffect>
                                    <p:anim calcmode="lin" valueType="num">
                                      <p:cBhvr>
                                        <p:cTn id="35" dur="2000"/>
                                        <p:tgtEl>
                                          <p:spTgt spid="58"/>
                                        </p:tgtEl>
                                        <p:attrNameLst>
                                          <p:attrName>style.rotation</p:attrName>
                                        </p:attrNameLst>
                                      </p:cBhvr>
                                      <p:tavLst>
                                        <p:tav tm="0">
                                          <p:val>
                                            <p:fltVal val="0"/>
                                          </p:val>
                                        </p:tav>
                                        <p:tav tm="100000">
                                          <p:val>
                                            <p:fltVal val="720"/>
                                          </p:val>
                                        </p:tav>
                                      </p:tavLst>
                                    </p:anim>
                                    <p:anim calcmode="lin" valueType="num">
                                      <p:cBhvr>
                                        <p:cTn id="36" dur="2000"/>
                                        <p:tgtEl>
                                          <p:spTgt spid="58"/>
                                        </p:tgtEl>
                                        <p:attrNameLst>
                                          <p:attrName>ppt_h</p:attrName>
                                        </p:attrNameLst>
                                      </p:cBhvr>
                                      <p:tavLst>
                                        <p:tav tm="0">
                                          <p:val>
                                            <p:strVal val="ppt_h"/>
                                          </p:val>
                                        </p:tav>
                                        <p:tav tm="100000">
                                          <p:val>
                                            <p:fltVal val="0"/>
                                          </p:val>
                                        </p:tav>
                                      </p:tavLst>
                                    </p:anim>
                                    <p:anim calcmode="lin" valueType="num">
                                      <p:cBhvr>
                                        <p:cTn id="37" dur="2000"/>
                                        <p:tgtEl>
                                          <p:spTgt spid="58"/>
                                        </p:tgtEl>
                                        <p:attrNameLst>
                                          <p:attrName>ppt_w</p:attrName>
                                        </p:attrNameLst>
                                      </p:cBhvr>
                                      <p:tavLst>
                                        <p:tav tm="0">
                                          <p:val>
                                            <p:strVal val="ppt_w"/>
                                          </p:val>
                                        </p:tav>
                                        <p:tav tm="100000">
                                          <p:val>
                                            <p:fltVal val="0"/>
                                          </p:val>
                                        </p:tav>
                                      </p:tavLst>
                                    </p:anim>
                                    <p:set>
                                      <p:cBhvr>
                                        <p:cTn id="38" dur="1" fill="hold">
                                          <p:stCondLst>
                                            <p:cond delay="1999"/>
                                          </p:stCondLst>
                                        </p:cTn>
                                        <p:tgtEl>
                                          <p:spTgt spid="58"/>
                                        </p:tgtEl>
                                        <p:attrNameLst>
                                          <p:attrName>style.visibility</p:attrName>
                                        </p:attrNameLst>
                                      </p:cBhvr>
                                      <p:to>
                                        <p:strVal val="hidden"/>
                                      </p:to>
                                    </p:set>
                                  </p:childTnLst>
                                </p:cTn>
                              </p:par>
                              <p:par>
                                <p:cTn id="39" presetID="3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p:cTn id="41" dur="1000" fill="hold"/>
                                        <p:tgtEl>
                                          <p:spTgt spid="61"/>
                                        </p:tgtEl>
                                        <p:attrNameLst>
                                          <p:attrName>ppt_w</p:attrName>
                                        </p:attrNameLst>
                                      </p:cBhvr>
                                      <p:tavLst>
                                        <p:tav tm="0">
                                          <p:val>
                                            <p:fltVal val="0"/>
                                          </p:val>
                                        </p:tav>
                                        <p:tav tm="100000">
                                          <p:val>
                                            <p:strVal val="#ppt_w"/>
                                          </p:val>
                                        </p:tav>
                                      </p:tavLst>
                                    </p:anim>
                                    <p:anim calcmode="lin" valueType="num">
                                      <p:cBhvr>
                                        <p:cTn id="42" dur="1000" fill="hold"/>
                                        <p:tgtEl>
                                          <p:spTgt spid="61"/>
                                        </p:tgtEl>
                                        <p:attrNameLst>
                                          <p:attrName>ppt_h</p:attrName>
                                        </p:attrNameLst>
                                      </p:cBhvr>
                                      <p:tavLst>
                                        <p:tav tm="0">
                                          <p:val>
                                            <p:fltVal val="0"/>
                                          </p:val>
                                        </p:tav>
                                        <p:tav tm="100000">
                                          <p:val>
                                            <p:strVal val="#ppt_h"/>
                                          </p:val>
                                        </p:tav>
                                      </p:tavLst>
                                    </p:anim>
                                    <p:anim calcmode="lin" valueType="num">
                                      <p:cBhvr>
                                        <p:cTn id="43" dur="1000" fill="hold"/>
                                        <p:tgtEl>
                                          <p:spTgt spid="61"/>
                                        </p:tgtEl>
                                        <p:attrNameLst>
                                          <p:attrName>style.rotation</p:attrName>
                                        </p:attrNameLst>
                                      </p:cBhvr>
                                      <p:tavLst>
                                        <p:tav tm="0">
                                          <p:val>
                                            <p:fltVal val="90"/>
                                          </p:val>
                                        </p:tav>
                                        <p:tav tm="100000">
                                          <p:val>
                                            <p:fltVal val="0"/>
                                          </p:val>
                                        </p:tav>
                                      </p:tavLst>
                                    </p:anim>
                                    <p:animEffect transition="in" filter="fade">
                                      <p:cBhvr>
                                        <p:cTn id="44"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58" grpId="0" animBg="1"/>
      <p:bldP spid="58" grpId="1" animBg="1"/>
      <p:bldP spid="9" grpId="0" animBg="1"/>
      <p:bldP spid="34" grpId="0"/>
      <p:bldP spid="54" grpId="0" animBg="1"/>
      <p:bldP spid="62"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FDAD6F-A76C-9143-AF8D-D1EBFEE85839}"/>
              </a:ext>
            </a:extLst>
          </p:cNvPr>
          <p:cNvSpPr/>
          <p:nvPr/>
        </p:nvSpPr>
        <p:spPr>
          <a:xfrm>
            <a:off x="-124272" y="1340768"/>
            <a:ext cx="9448800" cy="1141619"/>
          </a:xfrm>
          <a:prstGeom prst="rect">
            <a:avLst/>
          </a:prstGeom>
          <a:solidFill>
            <a:schemeClr val="bg2">
              <a:alpha val="2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Subtitle 1"/>
          <p:cNvSpPr>
            <a:spLocks noGrp="1"/>
          </p:cNvSpPr>
          <p:nvPr>
            <p:ph type="subTitle" idx="1"/>
          </p:nvPr>
        </p:nvSpPr>
        <p:spPr>
          <a:xfrm>
            <a:off x="251520" y="410563"/>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“IO-Inspired” Results</a:t>
            </a:r>
          </a:p>
        </p:txBody>
      </p:sp>
      <p:sp>
        <p:nvSpPr>
          <p:cNvPr id="3" name="TextBox 2">
            <a:extLst>
              <a:ext uri="{FF2B5EF4-FFF2-40B4-BE49-F238E27FC236}">
                <a16:creationId xmlns:a16="http://schemas.microsoft.com/office/drawing/2014/main" id="{08E85A29-930A-A64C-87EE-CF9195AA3B2B}"/>
              </a:ext>
            </a:extLst>
          </p:cNvPr>
          <p:cNvSpPr txBox="1"/>
          <p:nvPr/>
        </p:nvSpPr>
        <p:spPr>
          <a:xfrm>
            <a:off x="693300" y="1412776"/>
            <a:ext cx="7839140" cy="523220"/>
          </a:xfrm>
          <a:prstGeom prst="rect">
            <a:avLst/>
          </a:prstGeom>
          <a:noFill/>
        </p:spPr>
        <p:txBody>
          <a:bodyPr wrap="square" rtlCol="0">
            <a:spAutoFit/>
          </a:bodyPr>
          <a:lstStyle/>
          <a:p>
            <a:r>
              <a:rPr lang="en-US" sz="2800" b="1" dirty="0"/>
              <a:t>IO-based Constructions teach us new techniques.</a:t>
            </a:r>
            <a:endParaRPr lang="en-US" sz="2800" dirty="0"/>
          </a:p>
        </p:txBody>
      </p:sp>
      <p:sp>
        <p:nvSpPr>
          <p:cNvPr id="4" name="TextBox 3">
            <a:extLst>
              <a:ext uri="{FF2B5EF4-FFF2-40B4-BE49-F238E27FC236}">
                <a16:creationId xmlns:a16="http://schemas.microsoft.com/office/drawing/2014/main" id="{8E72F125-25E3-8840-AEB3-A78E8AADCD74}"/>
              </a:ext>
            </a:extLst>
          </p:cNvPr>
          <p:cNvSpPr txBox="1"/>
          <p:nvPr/>
        </p:nvSpPr>
        <p:spPr>
          <a:xfrm>
            <a:off x="1701412" y="1915601"/>
            <a:ext cx="6182956" cy="523220"/>
          </a:xfrm>
          <a:prstGeom prst="rect">
            <a:avLst/>
          </a:prstGeom>
          <a:noFill/>
        </p:spPr>
        <p:txBody>
          <a:bodyPr wrap="square" rtlCol="0">
            <a:spAutoFit/>
          </a:bodyPr>
          <a:lstStyle/>
          <a:p>
            <a:r>
              <a:rPr lang="en-US" sz="2800" b="1" dirty="0"/>
              <a:t>(quite often, non-black-box techniques)</a:t>
            </a:r>
            <a:endParaRPr lang="en-US" sz="2800" dirty="0"/>
          </a:p>
        </p:txBody>
      </p:sp>
      <p:sp>
        <p:nvSpPr>
          <p:cNvPr id="5" name="TextBox 4">
            <a:extLst>
              <a:ext uri="{FF2B5EF4-FFF2-40B4-BE49-F238E27FC236}">
                <a16:creationId xmlns:a16="http://schemas.microsoft.com/office/drawing/2014/main" id="{C5B87BAF-B4F3-884B-9D39-884C6686F3BE}"/>
              </a:ext>
            </a:extLst>
          </p:cNvPr>
          <p:cNvSpPr txBox="1"/>
          <p:nvPr/>
        </p:nvSpPr>
        <p:spPr>
          <a:xfrm>
            <a:off x="683568" y="2996952"/>
            <a:ext cx="8928992" cy="523220"/>
          </a:xfrm>
          <a:prstGeom prst="rect">
            <a:avLst/>
          </a:prstGeom>
          <a:noFill/>
        </p:spPr>
        <p:txBody>
          <a:bodyPr wrap="square" rtlCol="0">
            <a:spAutoFit/>
          </a:bodyPr>
          <a:lstStyle/>
          <a:p>
            <a:pPr marL="457200" indent="-457200">
              <a:buFont typeface="Zapf Dingbats"/>
              <a:buChar char="■"/>
            </a:pPr>
            <a:r>
              <a:rPr lang="en-US" sz="2800" dirty="0"/>
              <a:t>(Anonymous) ID-based Encryption from 1-linear maps.</a:t>
            </a:r>
          </a:p>
        </p:txBody>
      </p:sp>
      <p:sp>
        <p:nvSpPr>
          <p:cNvPr id="6" name="TextBox 5">
            <a:extLst>
              <a:ext uri="{FF2B5EF4-FFF2-40B4-BE49-F238E27FC236}">
                <a16:creationId xmlns:a16="http://schemas.microsoft.com/office/drawing/2014/main" id="{BFDE78E6-E47E-B742-8263-9DDC93792AC5}"/>
              </a:ext>
            </a:extLst>
          </p:cNvPr>
          <p:cNvSpPr txBox="1"/>
          <p:nvPr/>
        </p:nvSpPr>
        <p:spPr>
          <a:xfrm>
            <a:off x="1547664" y="3592180"/>
            <a:ext cx="5472608" cy="523220"/>
          </a:xfrm>
          <a:prstGeom prst="rect">
            <a:avLst/>
          </a:prstGeom>
          <a:noFill/>
        </p:spPr>
        <p:txBody>
          <a:bodyPr wrap="square" rtlCol="0">
            <a:spAutoFit/>
          </a:bodyPr>
          <a:lstStyle/>
          <a:p>
            <a:r>
              <a:rPr lang="en-US" sz="2800" dirty="0"/>
              <a:t>(Previously, required 2-linear maps.)</a:t>
            </a:r>
          </a:p>
        </p:txBody>
      </p:sp>
      <p:sp>
        <p:nvSpPr>
          <p:cNvPr id="7" name="TextBox 6">
            <a:extLst>
              <a:ext uri="{FF2B5EF4-FFF2-40B4-BE49-F238E27FC236}">
                <a16:creationId xmlns:a16="http://schemas.microsoft.com/office/drawing/2014/main" id="{97E17982-64A9-E242-B869-3481EFC2DA12}"/>
              </a:ext>
            </a:extLst>
          </p:cNvPr>
          <p:cNvSpPr txBox="1"/>
          <p:nvPr/>
        </p:nvSpPr>
        <p:spPr>
          <a:xfrm>
            <a:off x="1547664" y="4187408"/>
            <a:ext cx="5760640" cy="369332"/>
          </a:xfrm>
          <a:prstGeom prst="rect">
            <a:avLst/>
          </a:prstGeom>
          <a:noFill/>
        </p:spPr>
        <p:txBody>
          <a:bodyPr wrap="square" rtlCol="0">
            <a:spAutoFit/>
          </a:bodyPr>
          <a:lstStyle/>
          <a:p>
            <a:r>
              <a:rPr lang="en-US" dirty="0"/>
              <a:t>[Garg-Dottling’17, ‘18, Brakerski-Lombardi-Segev-</a:t>
            </a:r>
            <a:r>
              <a:rPr lang="en-US" b="1" dirty="0">
                <a:solidFill>
                  <a:srgbClr val="FF0000"/>
                </a:solidFill>
              </a:rPr>
              <a:t>V</a:t>
            </a:r>
            <a:r>
              <a:rPr lang="en-US" dirty="0"/>
              <a:t>.’18]</a:t>
            </a:r>
          </a:p>
        </p:txBody>
      </p:sp>
      <p:sp>
        <p:nvSpPr>
          <p:cNvPr id="8" name="TextBox 7">
            <a:extLst>
              <a:ext uri="{FF2B5EF4-FFF2-40B4-BE49-F238E27FC236}">
                <a16:creationId xmlns:a16="http://schemas.microsoft.com/office/drawing/2014/main" id="{10C07FD1-CB50-034F-97FD-0429FD99CEDF}"/>
              </a:ext>
            </a:extLst>
          </p:cNvPr>
          <p:cNvSpPr txBox="1"/>
          <p:nvPr/>
        </p:nvSpPr>
        <p:spPr>
          <a:xfrm>
            <a:off x="683568" y="4797152"/>
            <a:ext cx="8928992" cy="523220"/>
          </a:xfrm>
          <a:prstGeom prst="rect">
            <a:avLst/>
          </a:prstGeom>
          <a:noFill/>
        </p:spPr>
        <p:txBody>
          <a:bodyPr wrap="square" rtlCol="0">
            <a:spAutoFit/>
          </a:bodyPr>
          <a:lstStyle/>
          <a:p>
            <a:pPr marL="457200" indent="-457200">
              <a:buFont typeface="Zapf Dingbats"/>
              <a:buChar char="■"/>
            </a:pPr>
            <a:r>
              <a:rPr lang="en-US" sz="2800" dirty="0"/>
              <a:t>2-round Multiparty Computation from OT.</a:t>
            </a:r>
          </a:p>
        </p:txBody>
      </p:sp>
      <p:sp>
        <p:nvSpPr>
          <p:cNvPr id="9" name="TextBox 8">
            <a:extLst>
              <a:ext uri="{FF2B5EF4-FFF2-40B4-BE49-F238E27FC236}">
                <a16:creationId xmlns:a16="http://schemas.microsoft.com/office/drawing/2014/main" id="{D00B9A5A-8A26-6249-94B3-D471FE83D9D2}"/>
              </a:ext>
            </a:extLst>
          </p:cNvPr>
          <p:cNvSpPr txBox="1"/>
          <p:nvPr/>
        </p:nvSpPr>
        <p:spPr>
          <a:xfrm>
            <a:off x="1547664" y="5354052"/>
            <a:ext cx="7596336" cy="523220"/>
          </a:xfrm>
          <a:prstGeom prst="rect">
            <a:avLst/>
          </a:prstGeom>
          <a:noFill/>
        </p:spPr>
        <p:txBody>
          <a:bodyPr wrap="square" rtlCol="0">
            <a:spAutoFit/>
          </a:bodyPr>
          <a:lstStyle/>
          <a:p>
            <a:r>
              <a:rPr lang="en-US" sz="2800" dirty="0"/>
              <a:t>(Previously, required IO or learning with errors.)</a:t>
            </a:r>
          </a:p>
        </p:txBody>
      </p:sp>
      <p:sp>
        <p:nvSpPr>
          <p:cNvPr id="10" name="TextBox 9">
            <a:extLst>
              <a:ext uri="{FF2B5EF4-FFF2-40B4-BE49-F238E27FC236}">
                <a16:creationId xmlns:a16="http://schemas.microsoft.com/office/drawing/2014/main" id="{9791F90A-122E-0544-AA55-F5CB0AA0D14B}"/>
              </a:ext>
            </a:extLst>
          </p:cNvPr>
          <p:cNvSpPr txBox="1"/>
          <p:nvPr/>
        </p:nvSpPr>
        <p:spPr>
          <a:xfrm>
            <a:off x="1547664" y="5939988"/>
            <a:ext cx="5760640" cy="369332"/>
          </a:xfrm>
          <a:prstGeom prst="rect">
            <a:avLst/>
          </a:prstGeom>
          <a:noFill/>
        </p:spPr>
        <p:txBody>
          <a:bodyPr wrap="square" rtlCol="0">
            <a:spAutoFit/>
          </a:bodyPr>
          <a:lstStyle/>
          <a:p>
            <a:r>
              <a:rPr lang="en-US" dirty="0"/>
              <a:t>[Garg-Srinivasan‘18, Benhamouda-Lin’18]</a:t>
            </a:r>
          </a:p>
        </p:txBody>
      </p:sp>
    </p:spTree>
    <p:extLst>
      <p:ext uri="{BB962C8B-B14F-4D97-AF65-F5344CB8AC3E}">
        <p14:creationId xmlns:p14="http://schemas.microsoft.com/office/powerpoint/2010/main" val="302208752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900608" y="-27384"/>
            <a:ext cx="10945216" cy="714181"/>
          </a:xfrm>
          <a:solidFill>
            <a:schemeClr val="bg1"/>
          </a:solidFill>
          <a:ln>
            <a:solidFill>
              <a:sysClr val="windowText" lastClr="000000"/>
            </a:solidFill>
          </a:ln>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SUMMARY</a:t>
            </a:r>
          </a:p>
        </p:txBody>
      </p:sp>
      <p:cxnSp>
        <p:nvCxnSpPr>
          <p:cNvPr id="3" name="Straight Connector 2">
            <a:extLst>
              <a:ext uri="{FF2B5EF4-FFF2-40B4-BE49-F238E27FC236}">
                <a16:creationId xmlns:a16="http://schemas.microsoft.com/office/drawing/2014/main" id="{79FA3358-F277-0B41-A4E1-5A858A288724}"/>
              </a:ext>
            </a:extLst>
          </p:cNvPr>
          <p:cNvCxnSpPr/>
          <p:nvPr/>
        </p:nvCxnSpPr>
        <p:spPr>
          <a:xfrm>
            <a:off x="4716016" y="836712"/>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3F8297F-80A5-DE47-8D7F-50216B5DA3BF}"/>
              </a:ext>
            </a:extLst>
          </p:cNvPr>
          <p:cNvCxnSpPr>
            <a:cxnSpLocks/>
          </p:cNvCxnSpPr>
          <p:nvPr/>
        </p:nvCxnSpPr>
        <p:spPr>
          <a:xfrm>
            <a:off x="-396552" y="3645024"/>
            <a:ext cx="11017224"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2F1D6B7-C227-5B40-95E0-CF1D186F517D}"/>
              </a:ext>
            </a:extLst>
          </p:cNvPr>
          <p:cNvSpPr txBox="1"/>
          <p:nvPr/>
        </p:nvSpPr>
        <p:spPr>
          <a:xfrm>
            <a:off x="177710" y="1052736"/>
            <a:ext cx="3225692" cy="523220"/>
          </a:xfrm>
          <a:prstGeom prst="rect">
            <a:avLst/>
          </a:prstGeom>
          <a:noFill/>
        </p:spPr>
        <p:txBody>
          <a:bodyPr wrap="square" rtlCol="0">
            <a:spAutoFit/>
          </a:bodyPr>
          <a:lstStyle/>
          <a:p>
            <a:r>
              <a:rPr lang="en-US" sz="2800" b="1" dirty="0">
                <a:solidFill>
                  <a:srgbClr val="0000FF"/>
                </a:solidFill>
              </a:rPr>
              <a:t>Part 1. DEFINITIONS</a:t>
            </a:r>
          </a:p>
        </p:txBody>
      </p:sp>
      <p:sp>
        <p:nvSpPr>
          <p:cNvPr id="11" name="TextBox 10">
            <a:extLst>
              <a:ext uri="{FF2B5EF4-FFF2-40B4-BE49-F238E27FC236}">
                <a16:creationId xmlns:a16="http://schemas.microsoft.com/office/drawing/2014/main" id="{A94CEF8A-0588-C145-9664-F064589C759D}"/>
              </a:ext>
            </a:extLst>
          </p:cNvPr>
          <p:cNvSpPr txBox="1"/>
          <p:nvPr/>
        </p:nvSpPr>
        <p:spPr>
          <a:xfrm>
            <a:off x="4802692" y="1033572"/>
            <a:ext cx="4017780" cy="523220"/>
          </a:xfrm>
          <a:prstGeom prst="rect">
            <a:avLst/>
          </a:prstGeom>
          <a:noFill/>
        </p:spPr>
        <p:txBody>
          <a:bodyPr wrap="square" rtlCol="0">
            <a:spAutoFit/>
          </a:bodyPr>
          <a:lstStyle/>
          <a:p>
            <a:r>
              <a:rPr lang="en-US" sz="2800" b="1" dirty="0">
                <a:solidFill>
                  <a:srgbClr val="0000FF"/>
                </a:solidFill>
              </a:rPr>
              <a:t>Part 2. APPLICATIONS</a:t>
            </a:r>
          </a:p>
        </p:txBody>
      </p:sp>
      <p:sp>
        <p:nvSpPr>
          <p:cNvPr id="12" name="TextBox 11">
            <a:extLst>
              <a:ext uri="{FF2B5EF4-FFF2-40B4-BE49-F238E27FC236}">
                <a16:creationId xmlns:a16="http://schemas.microsoft.com/office/drawing/2014/main" id="{CBD4CBAB-E534-7F4B-A557-27AE26395EF6}"/>
              </a:ext>
            </a:extLst>
          </p:cNvPr>
          <p:cNvSpPr txBox="1"/>
          <p:nvPr/>
        </p:nvSpPr>
        <p:spPr>
          <a:xfrm>
            <a:off x="179512" y="3841884"/>
            <a:ext cx="3945773" cy="523220"/>
          </a:xfrm>
          <a:prstGeom prst="rect">
            <a:avLst/>
          </a:prstGeom>
          <a:noFill/>
        </p:spPr>
        <p:txBody>
          <a:bodyPr wrap="square" rtlCol="0">
            <a:spAutoFit/>
          </a:bodyPr>
          <a:lstStyle/>
          <a:p>
            <a:r>
              <a:rPr lang="en-US" sz="2800" b="1" dirty="0">
                <a:solidFill>
                  <a:srgbClr val="0000FF"/>
                </a:solidFill>
              </a:rPr>
              <a:t>Part 3. CONSTRUCTIONS</a:t>
            </a:r>
          </a:p>
        </p:txBody>
      </p:sp>
      <p:sp>
        <p:nvSpPr>
          <p:cNvPr id="13" name="TextBox 12">
            <a:extLst>
              <a:ext uri="{FF2B5EF4-FFF2-40B4-BE49-F238E27FC236}">
                <a16:creationId xmlns:a16="http://schemas.microsoft.com/office/drawing/2014/main" id="{FE0F6F5C-5848-0640-8465-5A739AEDF56A}"/>
              </a:ext>
            </a:extLst>
          </p:cNvPr>
          <p:cNvSpPr txBox="1"/>
          <p:nvPr/>
        </p:nvSpPr>
        <p:spPr>
          <a:xfrm>
            <a:off x="323529" y="4273932"/>
            <a:ext cx="4048918" cy="523220"/>
          </a:xfrm>
          <a:prstGeom prst="rect">
            <a:avLst/>
          </a:prstGeom>
          <a:noFill/>
        </p:spPr>
        <p:txBody>
          <a:bodyPr wrap="square" rtlCol="0">
            <a:spAutoFit/>
          </a:bodyPr>
          <a:lstStyle/>
          <a:p>
            <a:r>
              <a:rPr lang="en-US" sz="2800" dirty="0"/>
              <a:t>of IO from simpler objects</a:t>
            </a:r>
          </a:p>
        </p:txBody>
      </p:sp>
      <p:sp>
        <p:nvSpPr>
          <p:cNvPr id="14" name="TextBox 13">
            <a:extLst>
              <a:ext uri="{FF2B5EF4-FFF2-40B4-BE49-F238E27FC236}">
                <a16:creationId xmlns:a16="http://schemas.microsoft.com/office/drawing/2014/main" id="{5F988459-9258-BB4D-A1F9-C4B0CB76DA68}"/>
              </a:ext>
            </a:extLst>
          </p:cNvPr>
          <p:cNvSpPr txBox="1"/>
          <p:nvPr/>
        </p:nvSpPr>
        <p:spPr>
          <a:xfrm>
            <a:off x="179513" y="5139189"/>
            <a:ext cx="4048918" cy="954107"/>
          </a:xfrm>
          <a:prstGeom prst="rect">
            <a:avLst/>
          </a:prstGeom>
          <a:noFill/>
        </p:spPr>
        <p:txBody>
          <a:bodyPr wrap="square" rtlCol="0">
            <a:spAutoFit/>
          </a:bodyPr>
          <a:lstStyle/>
          <a:p>
            <a:r>
              <a:rPr lang="en-US" sz="2800" i="1" dirty="0"/>
              <a:t>Theorem</a:t>
            </a:r>
            <a:r>
              <a:rPr lang="en-US" sz="2800" dirty="0"/>
              <a:t>: If 3-linear maps exist, so does IO.</a:t>
            </a:r>
          </a:p>
        </p:txBody>
      </p:sp>
      <p:sp>
        <p:nvSpPr>
          <p:cNvPr id="15" name="TextBox 14">
            <a:extLst>
              <a:ext uri="{FF2B5EF4-FFF2-40B4-BE49-F238E27FC236}">
                <a16:creationId xmlns:a16="http://schemas.microsoft.com/office/drawing/2014/main" id="{F1D1C70C-2EC6-C649-9365-1186906FA5DD}"/>
              </a:ext>
            </a:extLst>
          </p:cNvPr>
          <p:cNvSpPr txBox="1"/>
          <p:nvPr/>
        </p:nvSpPr>
        <p:spPr>
          <a:xfrm>
            <a:off x="179512" y="2185700"/>
            <a:ext cx="4985022" cy="523220"/>
          </a:xfrm>
          <a:prstGeom prst="rect">
            <a:avLst/>
          </a:prstGeom>
          <a:noFill/>
        </p:spPr>
        <p:txBody>
          <a:bodyPr wrap="square" rtlCol="0">
            <a:spAutoFit/>
          </a:bodyPr>
          <a:lstStyle/>
          <a:p>
            <a:r>
              <a:rPr lang="en-US" sz="2800" dirty="0"/>
              <a:t>a. Virtual Black-Box OBF</a:t>
            </a:r>
          </a:p>
        </p:txBody>
      </p:sp>
      <p:sp>
        <p:nvSpPr>
          <p:cNvPr id="16" name="TextBox 15">
            <a:extLst>
              <a:ext uri="{FF2B5EF4-FFF2-40B4-BE49-F238E27FC236}">
                <a16:creationId xmlns:a16="http://schemas.microsoft.com/office/drawing/2014/main" id="{4C0393D0-A1D7-1D41-A407-068BDE8C228F}"/>
              </a:ext>
            </a:extLst>
          </p:cNvPr>
          <p:cNvSpPr txBox="1"/>
          <p:nvPr/>
        </p:nvSpPr>
        <p:spPr>
          <a:xfrm>
            <a:off x="307058" y="1484784"/>
            <a:ext cx="4048918" cy="523220"/>
          </a:xfrm>
          <a:prstGeom prst="rect">
            <a:avLst/>
          </a:prstGeom>
          <a:noFill/>
        </p:spPr>
        <p:txBody>
          <a:bodyPr wrap="square" rtlCol="0">
            <a:spAutoFit/>
          </a:bodyPr>
          <a:lstStyle/>
          <a:p>
            <a:r>
              <a:rPr lang="en-US" sz="2800" dirty="0"/>
              <a:t>of program obfuscation</a:t>
            </a:r>
          </a:p>
        </p:txBody>
      </p:sp>
      <p:sp>
        <p:nvSpPr>
          <p:cNvPr id="17" name="TextBox 16">
            <a:extLst>
              <a:ext uri="{FF2B5EF4-FFF2-40B4-BE49-F238E27FC236}">
                <a16:creationId xmlns:a16="http://schemas.microsoft.com/office/drawing/2014/main" id="{96545601-0CD6-ED47-9B56-BD1B170D72EC}"/>
              </a:ext>
            </a:extLst>
          </p:cNvPr>
          <p:cNvSpPr txBox="1"/>
          <p:nvPr/>
        </p:nvSpPr>
        <p:spPr>
          <a:xfrm>
            <a:off x="163042" y="2689756"/>
            <a:ext cx="4639650" cy="523220"/>
          </a:xfrm>
          <a:prstGeom prst="rect">
            <a:avLst/>
          </a:prstGeom>
          <a:noFill/>
        </p:spPr>
        <p:txBody>
          <a:bodyPr wrap="square" rtlCol="0">
            <a:spAutoFit/>
          </a:bodyPr>
          <a:lstStyle/>
          <a:p>
            <a:r>
              <a:rPr lang="en-US" sz="2800" dirty="0"/>
              <a:t>b. </a:t>
            </a:r>
            <a:r>
              <a:rPr lang="en-US" sz="2800" u="sng" dirty="0"/>
              <a:t>Indistinguishability OBF (IO)</a:t>
            </a:r>
          </a:p>
        </p:txBody>
      </p:sp>
      <p:sp>
        <p:nvSpPr>
          <p:cNvPr id="18" name="TextBox 17">
            <a:extLst>
              <a:ext uri="{FF2B5EF4-FFF2-40B4-BE49-F238E27FC236}">
                <a16:creationId xmlns:a16="http://schemas.microsoft.com/office/drawing/2014/main" id="{82993415-C6FC-1144-B849-E6CD0326479A}"/>
              </a:ext>
            </a:extLst>
          </p:cNvPr>
          <p:cNvSpPr txBox="1"/>
          <p:nvPr/>
        </p:nvSpPr>
        <p:spPr>
          <a:xfrm>
            <a:off x="8097980" y="997069"/>
            <a:ext cx="1046020" cy="523220"/>
          </a:xfrm>
          <a:prstGeom prst="rect">
            <a:avLst/>
          </a:prstGeom>
          <a:noFill/>
        </p:spPr>
        <p:txBody>
          <a:bodyPr wrap="square" rtlCol="0">
            <a:spAutoFit/>
          </a:bodyPr>
          <a:lstStyle/>
          <a:p>
            <a:r>
              <a:rPr lang="en-US" sz="2800" dirty="0"/>
              <a:t>of IO</a:t>
            </a:r>
          </a:p>
        </p:txBody>
      </p:sp>
      <p:sp>
        <p:nvSpPr>
          <p:cNvPr id="19" name="TextBox 18">
            <a:extLst>
              <a:ext uri="{FF2B5EF4-FFF2-40B4-BE49-F238E27FC236}">
                <a16:creationId xmlns:a16="http://schemas.microsoft.com/office/drawing/2014/main" id="{7B21DBBB-61B1-A846-8A54-4682841A6489}"/>
              </a:ext>
            </a:extLst>
          </p:cNvPr>
          <p:cNvSpPr txBox="1"/>
          <p:nvPr/>
        </p:nvSpPr>
        <p:spPr>
          <a:xfrm>
            <a:off x="5004048" y="1772816"/>
            <a:ext cx="4985022" cy="523220"/>
          </a:xfrm>
          <a:prstGeom prst="rect">
            <a:avLst/>
          </a:prstGeom>
          <a:noFill/>
        </p:spPr>
        <p:txBody>
          <a:bodyPr wrap="square" rtlCol="0">
            <a:spAutoFit/>
          </a:bodyPr>
          <a:lstStyle/>
          <a:p>
            <a:r>
              <a:rPr lang="en-US" sz="2800" dirty="0"/>
              <a:t>a. Crypto Applications</a:t>
            </a:r>
          </a:p>
        </p:txBody>
      </p:sp>
      <p:sp>
        <p:nvSpPr>
          <p:cNvPr id="20" name="TextBox 19">
            <a:extLst>
              <a:ext uri="{FF2B5EF4-FFF2-40B4-BE49-F238E27FC236}">
                <a16:creationId xmlns:a16="http://schemas.microsoft.com/office/drawing/2014/main" id="{F19FDDE8-35F6-044F-90A7-FD49AD56F7F1}"/>
              </a:ext>
            </a:extLst>
          </p:cNvPr>
          <p:cNvSpPr txBox="1"/>
          <p:nvPr/>
        </p:nvSpPr>
        <p:spPr>
          <a:xfrm>
            <a:off x="5004048" y="2257708"/>
            <a:ext cx="4985022" cy="523220"/>
          </a:xfrm>
          <a:prstGeom prst="rect">
            <a:avLst/>
          </a:prstGeom>
          <a:noFill/>
        </p:spPr>
        <p:txBody>
          <a:bodyPr wrap="square" rtlCol="0">
            <a:spAutoFit/>
          </a:bodyPr>
          <a:lstStyle/>
          <a:p>
            <a:r>
              <a:rPr lang="en-US" sz="2800" dirty="0"/>
              <a:t>b. A Complexity Application</a:t>
            </a:r>
          </a:p>
        </p:txBody>
      </p:sp>
      <p:sp>
        <p:nvSpPr>
          <p:cNvPr id="21" name="TextBox 20">
            <a:extLst>
              <a:ext uri="{FF2B5EF4-FFF2-40B4-BE49-F238E27FC236}">
                <a16:creationId xmlns:a16="http://schemas.microsoft.com/office/drawing/2014/main" id="{5F7D877C-8F37-D94F-8F69-5EB7A7B2301A}"/>
              </a:ext>
            </a:extLst>
          </p:cNvPr>
          <p:cNvSpPr txBox="1"/>
          <p:nvPr/>
        </p:nvSpPr>
        <p:spPr>
          <a:xfrm>
            <a:off x="5004048" y="2780928"/>
            <a:ext cx="4985022" cy="523220"/>
          </a:xfrm>
          <a:prstGeom prst="rect">
            <a:avLst/>
          </a:prstGeom>
          <a:noFill/>
        </p:spPr>
        <p:txBody>
          <a:bodyPr wrap="square" rtlCol="0">
            <a:spAutoFit/>
          </a:bodyPr>
          <a:lstStyle/>
          <a:p>
            <a:r>
              <a:rPr lang="en-US" sz="2800" dirty="0"/>
              <a:t>c. Bootstrapping Theorems</a:t>
            </a:r>
          </a:p>
        </p:txBody>
      </p:sp>
      <p:sp>
        <p:nvSpPr>
          <p:cNvPr id="22" name="TextBox 21">
            <a:extLst>
              <a:ext uri="{FF2B5EF4-FFF2-40B4-BE49-F238E27FC236}">
                <a16:creationId xmlns:a16="http://schemas.microsoft.com/office/drawing/2014/main" id="{9D149620-F914-384E-8DDE-5A6CC33E85D9}"/>
              </a:ext>
            </a:extLst>
          </p:cNvPr>
          <p:cNvSpPr txBox="1"/>
          <p:nvPr/>
        </p:nvSpPr>
        <p:spPr>
          <a:xfrm>
            <a:off x="4788024" y="3841884"/>
            <a:ext cx="3945773" cy="523220"/>
          </a:xfrm>
          <a:prstGeom prst="rect">
            <a:avLst/>
          </a:prstGeom>
          <a:noFill/>
        </p:spPr>
        <p:txBody>
          <a:bodyPr wrap="square" rtlCol="0">
            <a:spAutoFit/>
          </a:bodyPr>
          <a:lstStyle/>
          <a:p>
            <a:r>
              <a:rPr lang="en-US" sz="2800" b="1" dirty="0">
                <a:solidFill>
                  <a:srgbClr val="0000FF"/>
                </a:solidFill>
              </a:rPr>
              <a:t>Part 4. DE-IO-IZATION</a:t>
            </a:r>
          </a:p>
        </p:txBody>
      </p:sp>
      <p:sp>
        <p:nvSpPr>
          <p:cNvPr id="28" name="TextBox 27">
            <a:extLst>
              <a:ext uri="{FF2B5EF4-FFF2-40B4-BE49-F238E27FC236}">
                <a16:creationId xmlns:a16="http://schemas.microsoft.com/office/drawing/2014/main" id="{EEC7BA43-EEB1-904C-9CBE-E974B461BB36}"/>
              </a:ext>
            </a:extLst>
          </p:cNvPr>
          <p:cNvSpPr txBox="1"/>
          <p:nvPr/>
        </p:nvSpPr>
        <p:spPr>
          <a:xfrm>
            <a:off x="4788024" y="4653136"/>
            <a:ext cx="4048918" cy="954107"/>
          </a:xfrm>
          <a:prstGeom prst="rect">
            <a:avLst/>
          </a:prstGeom>
          <a:noFill/>
        </p:spPr>
        <p:txBody>
          <a:bodyPr wrap="square" rtlCol="0">
            <a:spAutoFit/>
          </a:bodyPr>
          <a:lstStyle/>
          <a:p>
            <a:r>
              <a:rPr lang="en-US" sz="2800" dirty="0"/>
              <a:t>Remove the need for IO in applications. </a:t>
            </a:r>
          </a:p>
        </p:txBody>
      </p:sp>
      <p:sp>
        <p:nvSpPr>
          <p:cNvPr id="29" name="TextBox 28">
            <a:extLst>
              <a:ext uri="{FF2B5EF4-FFF2-40B4-BE49-F238E27FC236}">
                <a16:creationId xmlns:a16="http://schemas.microsoft.com/office/drawing/2014/main" id="{0088BCD6-D409-BC4D-9921-4209FAEBD0F7}"/>
              </a:ext>
            </a:extLst>
          </p:cNvPr>
          <p:cNvSpPr txBox="1"/>
          <p:nvPr/>
        </p:nvSpPr>
        <p:spPr>
          <a:xfrm>
            <a:off x="4843560" y="5661248"/>
            <a:ext cx="4408959" cy="523220"/>
          </a:xfrm>
          <a:prstGeom prst="rect">
            <a:avLst/>
          </a:prstGeom>
          <a:noFill/>
        </p:spPr>
        <p:txBody>
          <a:bodyPr wrap="square" rtlCol="0">
            <a:spAutoFit/>
          </a:bodyPr>
          <a:lstStyle/>
          <a:p>
            <a:r>
              <a:rPr lang="en-US" sz="2800" dirty="0"/>
              <a:t>e.g., Traitor Tracing (on Wed)</a:t>
            </a:r>
          </a:p>
        </p:txBody>
      </p:sp>
    </p:spTree>
    <p:extLst>
      <p:ext uri="{BB962C8B-B14F-4D97-AF65-F5344CB8AC3E}">
        <p14:creationId xmlns:p14="http://schemas.microsoft.com/office/powerpoint/2010/main" val="35850793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4666960"/>
            <a:ext cx="9092487" cy="2218423"/>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95936" y="3617661"/>
            <a:ext cx="648072" cy="1179491"/>
          </a:xfrm>
          <a:prstGeom prst="rect">
            <a:avLst/>
          </a:prstGeom>
        </p:spPr>
      </p:pic>
      <p:sp>
        <p:nvSpPr>
          <p:cNvPr id="10" name="Rectangle 23"/>
          <p:cNvSpPr>
            <a:spLocks noChangeArrowheads="1"/>
          </p:cNvSpPr>
          <p:nvPr/>
        </p:nvSpPr>
        <p:spPr bwMode="auto">
          <a:xfrm>
            <a:off x="1547664" y="5661248"/>
            <a:ext cx="5624531" cy="1144333"/>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400" b="1" dirty="0">
                <a:solidFill>
                  <a:schemeClr val="bg1"/>
                </a:solidFill>
                <a:latin typeface="Courier New" panose="02070309020205020404" pitchFamily="49" charset="0"/>
                <a:cs typeface="Courier New" panose="02070309020205020404" pitchFamily="49" charset="0"/>
              </a:rPr>
              <a:t>PROGRAM</a:t>
            </a:r>
            <a:br>
              <a:rPr lang="en-US" sz="2400" b="1" dirty="0">
                <a:solidFill>
                  <a:schemeClr val="bg1"/>
                </a:solidFill>
                <a:latin typeface="Courier New" panose="02070309020205020404" pitchFamily="49" charset="0"/>
                <a:cs typeface="Courier New" panose="02070309020205020404" pitchFamily="49" charset="0"/>
              </a:rPr>
            </a:br>
            <a:r>
              <a:rPr lang="en-US" sz="2400" b="1" dirty="0">
                <a:solidFill>
                  <a:schemeClr val="bg1"/>
                </a:solidFill>
                <a:latin typeface="Courier New" panose="02070309020205020404" pitchFamily="49" charset="0"/>
                <a:cs typeface="Courier New" panose="02070309020205020404" pitchFamily="49" charset="0"/>
              </a:rPr>
              <a:t>OBFUSCATION</a:t>
            </a:r>
          </a:p>
        </p:txBody>
      </p:sp>
      <p:sp>
        <p:nvSpPr>
          <p:cNvPr id="16" name="Rectangle 2"/>
          <p:cNvSpPr txBox="1">
            <a:spLocks noChangeArrowheads="1"/>
          </p:cNvSpPr>
          <p:nvPr/>
        </p:nvSpPr>
        <p:spPr>
          <a:xfrm>
            <a:off x="-612576" y="2380205"/>
            <a:ext cx="6182949" cy="792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600" b="1" dirty="0"/>
              <a:t>The Quest Continues…</a:t>
            </a:r>
          </a:p>
        </p:txBody>
      </p:sp>
      <p:sp>
        <p:nvSpPr>
          <p:cNvPr id="17" name="Rectangle 2"/>
          <p:cNvSpPr txBox="1">
            <a:spLocks noChangeArrowheads="1"/>
          </p:cNvSpPr>
          <p:nvPr/>
        </p:nvSpPr>
        <p:spPr>
          <a:xfrm>
            <a:off x="5791200" y="1237205"/>
            <a:ext cx="3482280" cy="1143000"/>
          </a:xfrm>
          <a:prstGeom prst="rect">
            <a:avLst/>
          </a:prstGeom>
          <a:solidFill>
            <a:schemeClr val="bg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b="1">
                <a:solidFill>
                  <a:srgbClr val="0000FF"/>
                </a:solidFill>
              </a:rPr>
              <a:t>Thank you!</a:t>
            </a:r>
            <a:endParaRPr lang="en-US" altLang="en-US" b="1" dirty="0">
              <a:solidFill>
                <a:srgbClr val="0000FF"/>
              </a:solidFill>
            </a:endParaRPr>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126111" y="2380205"/>
            <a:ext cx="812458" cy="1518478"/>
          </a:xfrm>
          <a:prstGeom prst="rect">
            <a:avLst/>
          </a:prstGeom>
        </p:spPr>
      </p:pic>
    </p:spTree>
    <p:extLst>
      <p:ext uri="{BB962C8B-B14F-4D97-AF65-F5344CB8AC3E}">
        <p14:creationId xmlns:p14="http://schemas.microsoft.com/office/powerpoint/2010/main" val="167479870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900608" y="-27384"/>
            <a:ext cx="10945216" cy="714181"/>
          </a:xfrm>
          <a:solidFill>
            <a:schemeClr val="bg1"/>
          </a:solidFill>
          <a:ln>
            <a:solidFill>
              <a:sysClr val="windowText" lastClr="000000"/>
            </a:solidFill>
          </a:ln>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TUTORIAL OUTLINE</a:t>
            </a:r>
          </a:p>
        </p:txBody>
      </p:sp>
      <p:cxnSp>
        <p:nvCxnSpPr>
          <p:cNvPr id="3" name="Straight Connector 2">
            <a:extLst>
              <a:ext uri="{FF2B5EF4-FFF2-40B4-BE49-F238E27FC236}">
                <a16:creationId xmlns:a16="http://schemas.microsoft.com/office/drawing/2014/main" id="{79FA3358-F277-0B41-A4E1-5A858A288724}"/>
              </a:ext>
            </a:extLst>
          </p:cNvPr>
          <p:cNvCxnSpPr/>
          <p:nvPr/>
        </p:nvCxnSpPr>
        <p:spPr>
          <a:xfrm>
            <a:off x="4716016" y="836712"/>
            <a:ext cx="0" cy="6408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3F8297F-80A5-DE47-8D7F-50216B5DA3BF}"/>
              </a:ext>
            </a:extLst>
          </p:cNvPr>
          <p:cNvCxnSpPr>
            <a:cxnSpLocks/>
          </p:cNvCxnSpPr>
          <p:nvPr/>
        </p:nvCxnSpPr>
        <p:spPr>
          <a:xfrm>
            <a:off x="-396552" y="3645024"/>
            <a:ext cx="11017224"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2F1D6B7-C227-5B40-95E0-CF1D186F517D}"/>
              </a:ext>
            </a:extLst>
          </p:cNvPr>
          <p:cNvSpPr txBox="1"/>
          <p:nvPr/>
        </p:nvSpPr>
        <p:spPr>
          <a:xfrm>
            <a:off x="177710" y="1052736"/>
            <a:ext cx="3225692" cy="523220"/>
          </a:xfrm>
          <a:prstGeom prst="rect">
            <a:avLst/>
          </a:prstGeom>
          <a:noFill/>
        </p:spPr>
        <p:txBody>
          <a:bodyPr wrap="square" rtlCol="0">
            <a:spAutoFit/>
          </a:bodyPr>
          <a:lstStyle/>
          <a:p>
            <a:r>
              <a:rPr lang="en-US" sz="2800" b="1" dirty="0">
                <a:solidFill>
                  <a:srgbClr val="0000FF"/>
                </a:solidFill>
              </a:rPr>
              <a:t>Part 1. DEFINITIONS</a:t>
            </a:r>
          </a:p>
        </p:txBody>
      </p:sp>
      <p:sp>
        <p:nvSpPr>
          <p:cNvPr id="11" name="TextBox 10">
            <a:extLst>
              <a:ext uri="{FF2B5EF4-FFF2-40B4-BE49-F238E27FC236}">
                <a16:creationId xmlns:a16="http://schemas.microsoft.com/office/drawing/2014/main" id="{A94CEF8A-0588-C145-9664-F064589C759D}"/>
              </a:ext>
            </a:extLst>
          </p:cNvPr>
          <p:cNvSpPr txBox="1"/>
          <p:nvPr/>
        </p:nvSpPr>
        <p:spPr>
          <a:xfrm>
            <a:off x="4802692" y="1033572"/>
            <a:ext cx="4017780" cy="523220"/>
          </a:xfrm>
          <a:prstGeom prst="rect">
            <a:avLst/>
          </a:prstGeom>
          <a:noFill/>
        </p:spPr>
        <p:txBody>
          <a:bodyPr wrap="square" rtlCol="0">
            <a:spAutoFit/>
          </a:bodyPr>
          <a:lstStyle/>
          <a:p>
            <a:r>
              <a:rPr lang="en-US" sz="2800" b="1" dirty="0">
                <a:solidFill>
                  <a:srgbClr val="0000FF"/>
                </a:solidFill>
              </a:rPr>
              <a:t>Part 2. APPLICATIONS</a:t>
            </a:r>
          </a:p>
        </p:txBody>
      </p:sp>
      <p:sp>
        <p:nvSpPr>
          <p:cNvPr id="12" name="TextBox 11">
            <a:extLst>
              <a:ext uri="{FF2B5EF4-FFF2-40B4-BE49-F238E27FC236}">
                <a16:creationId xmlns:a16="http://schemas.microsoft.com/office/drawing/2014/main" id="{CBD4CBAB-E534-7F4B-A557-27AE26395EF6}"/>
              </a:ext>
            </a:extLst>
          </p:cNvPr>
          <p:cNvSpPr txBox="1"/>
          <p:nvPr/>
        </p:nvSpPr>
        <p:spPr>
          <a:xfrm>
            <a:off x="179512" y="3841884"/>
            <a:ext cx="3945773" cy="523220"/>
          </a:xfrm>
          <a:prstGeom prst="rect">
            <a:avLst/>
          </a:prstGeom>
          <a:noFill/>
        </p:spPr>
        <p:txBody>
          <a:bodyPr wrap="square" rtlCol="0">
            <a:spAutoFit/>
          </a:bodyPr>
          <a:lstStyle/>
          <a:p>
            <a:r>
              <a:rPr lang="en-US" sz="2800" b="1" dirty="0">
                <a:solidFill>
                  <a:srgbClr val="0000FF"/>
                </a:solidFill>
              </a:rPr>
              <a:t>Part 3. CONSTRUCTIONS</a:t>
            </a:r>
          </a:p>
        </p:txBody>
      </p:sp>
      <p:sp>
        <p:nvSpPr>
          <p:cNvPr id="13" name="TextBox 12">
            <a:extLst>
              <a:ext uri="{FF2B5EF4-FFF2-40B4-BE49-F238E27FC236}">
                <a16:creationId xmlns:a16="http://schemas.microsoft.com/office/drawing/2014/main" id="{FE0F6F5C-5848-0640-8465-5A739AEDF56A}"/>
              </a:ext>
            </a:extLst>
          </p:cNvPr>
          <p:cNvSpPr txBox="1"/>
          <p:nvPr/>
        </p:nvSpPr>
        <p:spPr>
          <a:xfrm>
            <a:off x="323529" y="4273932"/>
            <a:ext cx="4048918" cy="523220"/>
          </a:xfrm>
          <a:prstGeom prst="rect">
            <a:avLst/>
          </a:prstGeom>
          <a:noFill/>
        </p:spPr>
        <p:txBody>
          <a:bodyPr wrap="square" rtlCol="0">
            <a:spAutoFit/>
          </a:bodyPr>
          <a:lstStyle/>
          <a:p>
            <a:r>
              <a:rPr lang="en-US" sz="2800" dirty="0"/>
              <a:t>of IO from simpler objects</a:t>
            </a:r>
          </a:p>
        </p:txBody>
      </p:sp>
      <p:sp>
        <p:nvSpPr>
          <p:cNvPr id="14" name="TextBox 13">
            <a:extLst>
              <a:ext uri="{FF2B5EF4-FFF2-40B4-BE49-F238E27FC236}">
                <a16:creationId xmlns:a16="http://schemas.microsoft.com/office/drawing/2014/main" id="{5F988459-9258-BB4D-A1F9-C4B0CB76DA68}"/>
              </a:ext>
            </a:extLst>
          </p:cNvPr>
          <p:cNvSpPr txBox="1"/>
          <p:nvPr/>
        </p:nvSpPr>
        <p:spPr>
          <a:xfrm>
            <a:off x="179513" y="5139189"/>
            <a:ext cx="4048918" cy="1384995"/>
          </a:xfrm>
          <a:prstGeom prst="rect">
            <a:avLst/>
          </a:prstGeom>
          <a:noFill/>
        </p:spPr>
        <p:txBody>
          <a:bodyPr wrap="square" rtlCol="0">
            <a:spAutoFit/>
          </a:bodyPr>
          <a:lstStyle/>
          <a:p>
            <a:r>
              <a:rPr lang="en-US" sz="2800" i="1" dirty="0"/>
              <a:t>Theorem</a:t>
            </a:r>
            <a:r>
              <a:rPr lang="en-US" sz="2800" dirty="0"/>
              <a:t>: If 3-linear maps exist and local PRGs exist, so does IO.</a:t>
            </a:r>
          </a:p>
        </p:txBody>
      </p:sp>
      <p:sp>
        <p:nvSpPr>
          <p:cNvPr id="15" name="TextBox 14">
            <a:extLst>
              <a:ext uri="{FF2B5EF4-FFF2-40B4-BE49-F238E27FC236}">
                <a16:creationId xmlns:a16="http://schemas.microsoft.com/office/drawing/2014/main" id="{F1D1C70C-2EC6-C649-9365-1186906FA5DD}"/>
              </a:ext>
            </a:extLst>
          </p:cNvPr>
          <p:cNvSpPr txBox="1"/>
          <p:nvPr/>
        </p:nvSpPr>
        <p:spPr>
          <a:xfrm>
            <a:off x="179512" y="2185700"/>
            <a:ext cx="4985022" cy="523220"/>
          </a:xfrm>
          <a:prstGeom prst="rect">
            <a:avLst/>
          </a:prstGeom>
          <a:noFill/>
        </p:spPr>
        <p:txBody>
          <a:bodyPr wrap="square" rtlCol="0">
            <a:spAutoFit/>
          </a:bodyPr>
          <a:lstStyle/>
          <a:p>
            <a:r>
              <a:rPr lang="en-US" sz="2800" dirty="0"/>
              <a:t>a. Virtual Black-Box OBF</a:t>
            </a:r>
          </a:p>
        </p:txBody>
      </p:sp>
      <p:sp>
        <p:nvSpPr>
          <p:cNvPr id="16" name="TextBox 15">
            <a:extLst>
              <a:ext uri="{FF2B5EF4-FFF2-40B4-BE49-F238E27FC236}">
                <a16:creationId xmlns:a16="http://schemas.microsoft.com/office/drawing/2014/main" id="{4C0393D0-A1D7-1D41-A407-068BDE8C228F}"/>
              </a:ext>
            </a:extLst>
          </p:cNvPr>
          <p:cNvSpPr txBox="1"/>
          <p:nvPr/>
        </p:nvSpPr>
        <p:spPr>
          <a:xfrm>
            <a:off x="307058" y="1484784"/>
            <a:ext cx="4048918" cy="523220"/>
          </a:xfrm>
          <a:prstGeom prst="rect">
            <a:avLst/>
          </a:prstGeom>
          <a:noFill/>
        </p:spPr>
        <p:txBody>
          <a:bodyPr wrap="square" rtlCol="0">
            <a:spAutoFit/>
          </a:bodyPr>
          <a:lstStyle/>
          <a:p>
            <a:r>
              <a:rPr lang="en-US" sz="2800" dirty="0"/>
              <a:t>of program obfuscation</a:t>
            </a:r>
          </a:p>
        </p:txBody>
      </p:sp>
      <p:sp>
        <p:nvSpPr>
          <p:cNvPr id="17" name="TextBox 16">
            <a:extLst>
              <a:ext uri="{FF2B5EF4-FFF2-40B4-BE49-F238E27FC236}">
                <a16:creationId xmlns:a16="http://schemas.microsoft.com/office/drawing/2014/main" id="{96545601-0CD6-ED47-9B56-BD1B170D72EC}"/>
              </a:ext>
            </a:extLst>
          </p:cNvPr>
          <p:cNvSpPr txBox="1"/>
          <p:nvPr/>
        </p:nvSpPr>
        <p:spPr>
          <a:xfrm>
            <a:off x="163042" y="2689756"/>
            <a:ext cx="4639650" cy="523220"/>
          </a:xfrm>
          <a:prstGeom prst="rect">
            <a:avLst/>
          </a:prstGeom>
          <a:noFill/>
        </p:spPr>
        <p:txBody>
          <a:bodyPr wrap="square" rtlCol="0">
            <a:spAutoFit/>
          </a:bodyPr>
          <a:lstStyle/>
          <a:p>
            <a:r>
              <a:rPr lang="en-US" sz="2800" dirty="0"/>
              <a:t>b. </a:t>
            </a:r>
            <a:r>
              <a:rPr lang="en-US" sz="2800" u="sng" dirty="0"/>
              <a:t>Indistinguishability OBF (IO)</a:t>
            </a:r>
          </a:p>
        </p:txBody>
      </p:sp>
      <p:sp>
        <p:nvSpPr>
          <p:cNvPr id="18" name="TextBox 17">
            <a:extLst>
              <a:ext uri="{FF2B5EF4-FFF2-40B4-BE49-F238E27FC236}">
                <a16:creationId xmlns:a16="http://schemas.microsoft.com/office/drawing/2014/main" id="{82993415-C6FC-1144-B849-E6CD0326479A}"/>
              </a:ext>
            </a:extLst>
          </p:cNvPr>
          <p:cNvSpPr txBox="1"/>
          <p:nvPr/>
        </p:nvSpPr>
        <p:spPr>
          <a:xfrm>
            <a:off x="8097980" y="997069"/>
            <a:ext cx="1046020" cy="523220"/>
          </a:xfrm>
          <a:prstGeom prst="rect">
            <a:avLst/>
          </a:prstGeom>
          <a:noFill/>
        </p:spPr>
        <p:txBody>
          <a:bodyPr wrap="square" rtlCol="0">
            <a:spAutoFit/>
          </a:bodyPr>
          <a:lstStyle/>
          <a:p>
            <a:r>
              <a:rPr lang="en-US" sz="2800" dirty="0"/>
              <a:t>of IO</a:t>
            </a:r>
          </a:p>
        </p:txBody>
      </p:sp>
      <p:sp>
        <p:nvSpPr>
          <p:cNvPr id="19" name="TextBox 18">
            <a:extLst>
              <a:ext uri="{FF2B5EF4-FFF2-40B4-BE49-F238E27FC236}">
                <a16:creationId xmlns:a16="http://schemas.microsoft.com/office/drawing/2014/main" id="{7B21DBBB-61B1-A846-8A54-4682841A6489}"/>
              </a:ext>
            </a:extLst>
          </p:cNvPr>
          <p:cNvSpPr txBox="1"/>
          <p:nvPr/>
        </p:nvSpPr>
        <p:spPr>
          <a:xfrm>
            <a:off x="5004048" y="1772816"/>
            <a:ext cx="4985022" cy="523220"/>
          </a:xfrm>
          <a:prstGeom prst="rect">
            <a:avLst/>
          </a:prstGeom>
          <a:noFill/>
        </p:spPr>
        <p:txBody>
          <a:bodyPr wrap="square" rtlCol="0">
            <a:spAutoFit/>
          </a:bodyPr>
          <a:lstStyle/>
          <a:p>
            <a:r>
              <a:rPr lang="en-US" sz="2800" dirty="0"/>
              <a:t>a. Crypto Applications</a:t>
            </a:r>
          </a:p>
        </p:txBody>
      </p:sp>
      <p:sp>
        <p:nvSpPr>
          <p:cNvPr id="20" name="TextBox 19">
            <a:extLst>
              <a:ext uri="{FF2B5EF4-FFF2-40B4-BE49-F238E27FC236}">
                <a16:creationId xmlns:a16="http://schemas.microsoft.com/office/drawing/2014/main" id="{F19FDDE8-35F6-044F-90A7-FD49AD56F7F1}"/>
              </a:ext>
            </a:extLst>
          </p:cNvPr>
          <p:cNvSpPr txBox="1"/>
          <p:nvPr/>
        </p:nvSpPr>
        <p:spPr>
          <a:xfrm>
            <a:off x="5004048" y="2257708"/>
            <a:ext cx="4985022" cy="523220"/>
          </a:xfrm>
          <a:prstGeom prst="rect">
            <a:avLst/>
          </a:prstGeom>
          <a:noFill/>
        </p:spPr>
        <p:txBody>
          <a:bodyPr wrap="square" rtlCol="0">
            <a:spAutoFit/>
          </a:bodyPr>
          <a:lstStyle/>
          <a:p>
            <a:r>
              <a:rPr lang="en-US" sz="2800" dirty="0"/>
              <a:t>b. A Complexity Application</a:t>
            </a:r>
          </a:p>
        </p:txBody>
      </p:sp>
      <p:sp>
        <p:nvSpPr>
          <p:cNvPr id="21" name="TextBox 20">
            <a:extLst>
              <a:ext uri="{FF2B5EF4-FFF2-40B4-BE49-F238E27FC236}">
                <a16:creationId xmlns:a16="http://schemas.microsoft.com/office/drawing/2014/main" id="{5F7D877C-8F37-D94F-8F69-5EB7A7B2301A}"/>
              </a:ext>
            </a:extLst>
          </p:cNvPr>
          <p:cNvSpPr txBox="1"/>
          <p:nvPr/>
        </p:nvSpPr>
        <p:spPr>
          <a:xfrm>
            <a:off x="5004048" y="2780928"/>
            <a:ext cx="4985022" cy="523220"/>
          </a:xfrm>
          <a:prstGeom prst="rect">
            <a:avLst/>
          </a:prstGeom>
          <a:noFill/>
        </p:spPr>
        <p:txBody>
          <a:bodyPr wrap="square" rtlCol="0">
            <a:spAutoFit/>
          </a:bodyPr>
          <a:lstStyle/>
          <a:p>
            <a:r>
              <a:rPr lang="en-US" sz="2800" dirty="0"/>
              <a:t>c. Bootstrapping Theorems</a:t>
            </a:r>
          </a:p>
        </p:txBody>
      </p:sp>
      <p:sp>
        <p:nvSpPr>
          <p:cNvPr id="22" name="TextBox 21">
            <a:extLst>
              <a:ext uri="{FF2B5EF4-FFF2-40B4-BE49-F238E27FC236}">
                <a16:creationId xmlns:a16="http://schemas.microsoft.com/office/drawing/2014/main" id="{9D149620-F914-384E-8DDE-5A6CC33E85D9}"/>
              </a:ext>
            </a:extLst>
          </p:cNvPr>
          <p:cNvSpPr txBox="1"/>
          <p:nvPr/>
        </p:nvSpPr>
        <p:spPr>
          <a:xfrm>
            <a:off x="4788024" y="3841884"/>
            <a:ext cx="3945773" cy="523220"/>
          </a:xfrm>
          <a:prstGeom prst="rect">
            <a:avLst/>
          </a:prstGeom>
          <a:noFill/>
        </p:spPr>
        <p:txBody>
          <a:bodyPr wrap="square" rtlCol="0">
            <a:spAutoFit/>
          </a:bodyPr>
          <a:lstStyle/>
          <a:p>
            <a:r>
              <a:rPr lang="en-US" sz="2800" b="1" dirty="0">
                <a:solidFill>
                  <a:srgbClr val="0000FF"/>
                </a:solidFill>
              </a:rPr>
              <a:t>Part 4. DE-IO-IZATION</a:t>
            </a:r>
          </a:p>
        </p:txBody>
      </p:sp>
      <p:sp>
        <p:nvSpPr>
          <p:cNvPr id="23" name="TextBox 22">
            <a:extLst>
              <a:ext uri="{FF2B5EF4-FFF2-40B4-BE49-F238E27FC236}">
                <a16:creationId xmlns:a16="http://schemas.microsoft.com/office/drawing/2014/main" id="{E6BF941A-E070-0949-87B3-574BFEE30266}"/>
              </a:ext>
            </a:extLst>
          </p:cNvPr>
          <p:cNvSpPr txBox="1"/>
          <p:nvPr/>
        </p:nvSpPr>
        <p:spPr>
          <a:xfrm>
            <a:off x="4788024" y="4653136"/>
            <a:ext cx="4048918" cy="954107"/>
          </a:xfrm>
          <a:prstGeom prst="rect">
            <a:avLst/>
          </a:prstGeom>
          <a:noFill/>
        </p:spPr>
        <p:txBody>
          <a:bodyPr wrap="square" rtlCol="0">
            <a:spAutoFit/>
          </a:bodyPr>
          <a:lstStyle/>
          <a:p>
            <a:r>
              <a:rPr lang="en-US" sz="2800" dirty="0"/>
              <a:t>Remove the need for IO in applications. </a:t>
            </a:r>
          </a:p>
        </p:txBody>
      </p:sp>
      <p:sp>
        <p:nvSpPr>
          <p:cNvPr id="25" name="TextBox 24">
            <a:extLst>
              <a:ext uri="{FF2B5EF4-FFF2-40B4-BE49-F238E27FC236}">
                <a16:creationId xmlns:a16="http://schemas.microsoft.com/office/drawing/2014/main" id="{AB9D77FF-1283-A945-8968-A922C71BDF34}"/>
              </a:ext>
            </a:extLst>
          </p:cNvPr>
          <p:cNvSpPr txBox="1"/>
          <p:nvPr/>
        </p:nvSpPr>
        <p:spPr>
          <a:xfrm>
            <a:off x="4843560" y="5661248"/>
            <a:ext cx="4408959" cy="523220"/>
          </a:xfrm>
          <a:prstGeom prst="rect">
            <a:avLst/>
          </a:prstGeom>
          <a:noFill/>
        </p:spPr>
        <p:txBody>
          <a:bodyPr wrap="square" rtlCol="0">
            <a:spAutoFit/>
          </a:bodyPr>
          <a:lstStyle/>
          <a:p>
            <a:r>
              <a:rPr lang="en-US" sz="2800" dirty="0"/>
              <a:t>e.g., Traitor Tracing (on Wed)</a:t>
            </a:r>
          </a:p>
        </p:txBody>
      </p:sp>
    </p:spTree>
    <p:extLst>
      <p:ext uri="{BB962C8B-B14F-4D97-AF65-F5344CB8AC3E}">
        <p14:creationId xmlns:p14="http://schemas.microsoft.com/office/powerpoint/2010/main" val="40898963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8" grpId="0"/>
      <p:bldP spid="19" grpId="0"/>
      <p:bldP spid="20" grpId="0"/>
      <p:bldP spid="21" grpId="0"/>
      <p:bldP spid="22" grpId="0"/>
      <p:bldP spid="23" grpId="0"/>
      <p:bldP spid="25"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1"/>
          <p:cNvSpPr>
            <a:spLocks noGrp="1"/>
          </p:cNvSpPr>
          <p:nvPr>
            <p:ph type="subTitle" idx="1"/>
          </p:nvPr>
        </p:nvSpPr>
        <p:spPr>
          <a:xfrm>
            <a:off x="251520" y="266547"/>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Constrained PRFs from IO</a:t>
            </a:r>
          </a:p>
        </p:txBody>
      </p:sp>
      <p:sp>
        <p:nvSpPr>
          <p:cNvPr id="28" name="TextBox 27">
            <a:extLst>
              <a:ext uri="{FF2B5EF4-FFF2-40B4-BE49-F238E27FC236}">
                <a16:creationId xmlns:a16="http://schemas.microsoft.com/office/drawing/2014/main" id="{C293F719-980B-144F-BA17-685D22C4342F}"/>
              </a:ext>
            </a:extLst>
          </p:cNvPr>
          <p:cNvSpPr txBox="1"/>
          <p:nvPr/>
        </p:nvSpPr>
        <p:spPr>
          <a:xfrm>
            <a:off x="693300" y="1393612"/>
            <a:ext cx="8703236" cy="954107"/>
          </a:xfrm>
          <a:prstGeom prst="rect">
            <a:avLst/>
          </a:prstGeom>
          <a:noFill/>
        </p:spPr>
        <p:txBody>
          <a:bodyPr wrap="square" rtlCol="0">
            <a:spAutoFit/>
          </a:bodyPr>
          <a:lstStyle/>
          <a:p>
            <a:r>
              <a:rPr lang="en-US" sz="2800" b="1" dirty="0">
                <a:solidFill>
                  <a:srgbClr val="FF0000"/>
                </a:solidFill>
                <a:latin typeface="Courier New" panose="02070309020205020404" pitchFamily="49" charset="0"/>
                <a:cs typeface="Courier New" panose="02070309020205020404" pitchFamily="49" charset="0"/>
              </a:rPr>
              <a:t>THEOREM</a:t>
            </a:r>
            <a:r>
              <a:rPr lang="en-US" sz="2800" b="1" dirty="0"/>
              <a:t> </a:t>
            </a:r>
            <a:r>
              <a:rPr lang="en-US" b="1" dirty="0">
                <a:solidFill>
                  <a:prstClr val="black"/>
                </a:solidFill>
                <a:cs typeface="Courier New" panose="02070309020205020404" pitchFamily="49" charset="0"/>
              </a:rPr>
              <a:t>[Boneh-Zhandry’14]</a:t>
            </a:r>
            <a:br>
              <a:rPr lang="en-US" sz="2800" b="1" dirty="0"/>
            </a:br>
            <a:r>
              <a:rPr lang="en-US" sz="2800" b="1" dirty="0"/>
              <a:t>If IO and OWF exist, so do constrained PRFs.</a:t>
            </a:r>
            <a:endParaRPr lang="en-US" sz="2800" dirty="0"/>
          </a:p>
        </p:txBody>
      </p:sp>
      <p:sp>
        <p:nvSpPr>
          <p:cNvPr id="37" name="Rectangle 36">
            <a:extLst>
              <a:ext uri="{FF2B5EF4-FFF2-40B4-BE49-F238E27FC236}">
                <a16:creationId xmlns:a16="http://schemas.microsoft.com/office/drawing/2014/main" id="{D4B27535-E823-0542-8913-87DB83E3E2EC}"/>
              </a:ext>
            </a:extLst>
          </p:cNvPr>
          <p:cNvSpPr/>
          <p:nvPr/>
        </p:nvSpPr>
        <p:spPr>
          <a:xfrm>
            <a:off x="-124272" y="1268760"/>
            <a:ext cx="9448800" cy="1141619"/>
          </a:xfrm>
          <a:prstGeom prst="rect">
            <a:avLst/>
          </a:prstGeom>
          <a:solidFill>
            <a:schemeClr val="bg2">
              <a:alpha val="2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728A02C-88CB-8746-A1D0-7E4BFD84B37F}"/>
                  </a:ext>
                </a:extLst>
              </p:cNvPr>
              <p:cNvSpPr txBox="1"/>
              <p:nvPr/>
            </p:nvSpPr>
            <p:spPr>
              <a:xfrm>
                <a:off x="683568" y="2690917"/>
                <a:ext cx="8460432" cy="523220"/>
              </a:xfrm>
              <a:prstGeom prst="rect">
                <a:avLst/>
              </a:prstGeom>
              <a:noFill/>
            </p:spPr>
            <p:txBody>
              <a:bodyPr wrap="square" rtlCol="0">
                <a:spAutoFit/>
              </a:bodyPr>
              <a:lstStyle/>
              <a:p>
                <a:r>
                  <a:rPr lang="en-US" sz="2800" b="1" dirty="0">
                    <a:solidFill>
                      <a:srgbClr val="0000FF"/>
                    </a:solidFill>
                    <a:latin typeface="Courier New" panose="02070309020205020404" pitchFamily="49" charset="0"/>
                    <a:cs typeface="Courier New" panose="02070309020205020404" pitchFamily="49" charset="0"/>
                  </a:rPr>
                  <a:t>Constrained Key </a:t>
                </a:r>
                <a14:m>
                  <m:oMath xmlns:m="http://schemas.openxmlformats.org/officeDocument/2006/math">
                    <m:r>
                      <a:rPr lang="en-US" sz="2800" b="1" i="1" smtClean="0">
                        <a:solidFill>
                          <a:srgbClr val="0000FF"/>
                        </a:solidFill>
                        <a:latin typeface="Cambria Math" panose="02040503050406030204" pitchFamily="18" charset="0"/>
                        <a:ea typeface="Cambria Math" panose="02040503050406030204" pitchFamily="18" charset="0"/>
                      </a:rPr>
                      <m:t>𝑲</m:t>
                    </m:r>
                    <m:r>
                      <a:rPr lang="en-US" sz="2800" b="1" i="1" smtClean="0">
                        <a:solidFill>
                          <a:srgbClr val="0000FF"/>
                        </a:solidFill>
                        <a:latin typeface="Cambria Math" panose="02040503050406030204" pitchFamily="18" charset="0"/>
                        <a:ea typeface="Cambria Math" panose="02040503050406030204" pitchFamily="18" charset="0"/>
                      </a:rPr>
                      <m:t>{</m:t>
                    </m:r>
                    <m:r>
                      <a:rPr lang="en-US" sz="2800" b="1" i="1" smtClean="0">
                        <a:solidFill>
                          <a:srgbClr val="0000FF"/>
                        </a:solidFill>
                        <a:latin typeface="Cambria Math" panose="02040503050406030204" pitchFamily="18" charset="0"/>
                        <a:ea typeface="Cambria Math" panose="02040503050406030204" pitchFamily="18" charset="0"/>
                      </a:rPr>
                      <m:t>𝑪</m:t>
                    </m:r>
                    <m:r>
                      <a:rPr lang="en-US" sz="2800" b="1" i="1" smtClean="0">
                        <a:solidFill>
                          <a:srgbClr val="0000FF"/>
                        </a:solidFill>
                        <a:latin typeface="Cambria Math" panose="02040503050406030204" pitchFamily="18" charset="0"/>
                        <a:ea typeface="Cambria Math" panose="02040503050406030204" pitchFamily="18" charset="0"/>
                      </a:rPr>
                      <m:t>}</m:t>
                    </m:r>
                  </m:oMath>
                </a14:m>
                <a:r>
                  <a:rPr lang="en-US" sz="2800" dirty="0">
                    <a:solidFill>
                      <a:srgbClr val="0000FF"/>
                    </a:solidFill>
                  </a:rPr>
                  <a:t> =</a:t>
                </a:r>
              </a:p>
            </p:txBody>
          </p:sp>
        </mc:Choice>
        <mc:Fallback xmlns="">
          <p:sp>
            <p:nvSpPr>
              <p:cNvPr id="38" name="TextBox 37">
                <a:extLst>
                  <a:ext uri="{FF2B5EF4-FFF2-40B4-BE49-F238E27FC236}">
                    <a16:creationId xmlns:a16="http://schemas.microsoft.com/office/drawing/2014/main" id="{E728A02C-88CB-8746-A1D0-7E4BFD84B37F}"/>
                  </a:ext>
                </a:extLst>
              </p:cNvPr>
              <p:cNvSpPr txBox="1">
                <a:spLocks noRot="1" noChangeAspect="1" noMove="1" noResize="1" noEditPoints="1" noAdjustHandles="1" noChangeArrowheads="1" noChangeShapeType="1" noTextEdit="1"/>
              </p:cNvSpPr>
              <p:nvPr/>
            </p:nvSpPr>
            <p:spPr>
              <a:xfrm>
                <a:off x="683568" y="2690917"/>
                <a:ext cx="8460432" cy="523220"/>
              </a:xfrm>
              <a:prstGeom prst="rect">
                <a:avLst/>
              </a:prstGeom>
              <a:blipFill>
                <a:blip r:embed="rId3"/>
                <a:stretch>
                  <a:fillRect l="-1499" t="-14286" b="-30952"/>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F5139CB-E27E-C94B-B84F-C424E8A0B3E3}"/>
              </a:ext>
            </a:extLst>
          </p:cNvPr>
          <p:cNvSpPr/>
          <p:nvPr/>
        </p:nvSpPr>
        <p:spPr>
          <a:xfrm>
            <a:off x="1331640" y="3422666"/>
            <a:ext cx="4454764" cy="1446494"/>
          </a:xfrm>
          <a:prstGeom prst="rect">
            <a:avLst/>
          </a:prstGeom>
          <a:pattFill prst="wd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00669D65-7700-2845-AA5F-8E3CB37AB8E1}"/>
                  </a:ext>
                </a:extLst>
              </p:cNvPr>
              <p:cNvSpPr/>
              <p:nvPr/>
            </p:nvSpPr>
            <p:spPr>
              <a:xfrm>
                <a:off x="1331640" y="3422667"/>
                <a:ext cx="4454764" cy="144649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14:m>
                  <m:oMathPara xmlns:m="http://schemas.openxmlformats.org/officeDocument/2006/math">
                    <m:oMathParaPr>
                      <m:jc m:val="left"/>
                    </m:oMathParaPr>
                    <m:oMath xmlns:m="http://schemas.openxmlformats.org/officeDocument/2006/math">
                      <m:sSub>
                        <m:sSubPr>
                          <m:ctrlPr>
                            <a:rPr lang="en-US" sz="2800" b="1" i="1" smtClean="0">
                              <a:solidFill>
                                <a:srgbClr val="000000"/>
                              </a:solidFill>
                              <a:latin typeface="Cambria Math" panose="02040503050406030204" pitchFamily="18" charset="0"/>
                            </a:rPr>
                          </m:ctrlPr>
                        </m:sSubPr>
                        <m:e>
                          <m:r>
                            <a:rPr lang="en-US" sz="2800" b="1" i="1" smtClean="0">
                              <a:solidFill>
                                <a:srgbClr val="000000"/>
                              </a:solidFill>
                              <a:latin typeface="Cambria Math" panose="02040503050406030204" pitchFamily="18" charset="0"/>
                            </a:rPr>
                            <m:t>𝑷</m:t>
                          </m:r>
                        </m:e>
                        <m:sub>
                          <m:r>
                            <a:rPr lang="en-US" sz="2800" b="1" i="1" smtClean="0">
                              <a:solidFill>
                                <a:srgbClr val="FF0000"/>
                              </a:solidFill>
                              <a:latin typeface="Cambria Math" panose="02040503050406030204" pitchFamily="18" charset="0"/>
                            </a:rPr>
                            <m:t>𝑲</m:t>
                          </m:r>
                          <m:r>
                            <a:rPr lang="en-US" sz="2800" b="1" i="1" smtClean="0">
                              <a:solidFill>
                                <a:srgbClr val="FF0000"/>
                              </a:solidFill>
                              <a:latin typeface="Cambria Math" panose="02040503050406030204" pitchFamily="18" charset="0"/>
                            </a:rPr>
                            <m:t>,</m:t>
                          </m:r>
                          <m:r>
                            <a:rPr lang="en-US" sz="2800" b="1" i="1" smtClean="0">
                              <a:solidFill>
                                <a:srgbClr val="FF0000"/>
                              </a:solidFill>
                              <a:latin typeface="Cambria Math" panose="02040503050406030204" pitchFamily="18" charset="0"/>
                            </a:rPr>
                            <m:t>𝑪</m:t>
                          </m:r>
                        </m:sub>
                      </m:sSub>
                      <m:d>
                        <m:dPr>
                          <m:ctrlPr>
                            <a:rPr lang="en-US" sz="2800" b="1" i="1" smtClean="0">
                              <a:solidFill>
                                <a:srgbClr val="000000"/>
                              </a:solidFill>
                              <a:latin typeface="Cambria Math" panose="02040503050406030204" pitchFamily="18" charset="0"/>
                            </a:rPr>
                          </m:ctrlPr>
                        </m:dPr>
                        <m:e>
                          <m:r>
                            <a:rPr lang="en-US" sz="2800" b="1" i="1" smtClean="0">
                              <a:solidFill>
                                <a:srgbClr val="000000"/>
                              </a:solidFill>
                              <a:latin typeface="Cambria Math" panose="02040503050406030204" pitchFamily="18" charset="0"/>
                            </a:rPr>
                            <m:t>𝒚</m:t>
                          </m:r>
                        </m:e>
                      </m:d>
                    </m:oMath>
                  </m:oMathPara>
                </a14:m>
                <a:endParaRPr lang="en-US" sz="2800" b="1" dirty="0">
                  <a:solidFill>
                    <a:srgbClr val="000000"/>
                  </a:solidFill>
                </a:endParaRPr>
              </a:p>
              <a:p>
                <a:r>
                  <a:rPr lang="en-US" sz="2800" dirty="0">
                    <a:solidFill>
                      <a:schemeClr val="tx1"/>
                    </a:solidFill>
                  </a:rPr>
                  <a:t>     If </a:t>
                </a:r>
                <a14:m>
                  <m:oMath xmlns:m="http://schemas.openxmlformats.org/officeDocument/2006/math">
                    <m:r>
                      <m:rPr>
                        <m:sty m:val="p"/>
                      </m:rPr>
                      <a:rPr lang="en-US" sz="2800" dirty="0">
                        <a:solidFill>
                          <a:srgbClr val="000000"/>
                        </a:solidFill>
                        <a:latin typeface="Cambria Math" panose="02040503050406030204" pitchFamily="18" charset="0"/>
                      </a:rPr>
                      <m:t>C</m:t>
                    </m:r>
                    <m:r>
                      <a:rPr lang="en-US" sz="2800" b="0" i="0"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𝑦</m:t>
                    </m:r>
                    <m:r>
                      <a:rPr lang="en-US" sz="2800" b="0" i="1" smtClean="0">
                        <a:solidFill>
                          <a:srgbClr val="000000"/>
                        </a:solidFill>
                        <a:latin typeface="Cambria Math" panose="02040503050406030204" pitchFamily="18" charset="0"/>
                      </a:rPr>
                      <m:t>)=0</m:t>
                    </m:r>
                  </m:oMath>
                </a14:m>
                <a:r>
                  <a:rPr lang="en-US" sz="2800" dirty="0">
                    <a:solidFill>
                      <a:schemeClr val="tx1"/>
                    </a:solidFill>
                  </a:rPr>
                  <a:t>, output </a:t>
                </a:r>
                <a14:m>
                  <m:oMath xmlns:m="http://schemas.openxmlformats.org/officeDocument/2006/math">
                    <m:sSub>
                      <m:sSubPr>
                        <m:ctrlPr>
                          <a:rPr lang="en-US" sz="2800" i="1">
                            <a:solidFill>
                              <a:prstClr val="black"/>
                            </a:solidFill>
                            <a:latin typeface="Cambria Math" panose="02040503050406030204" pitchFamily="18" charset="0"/>
                            <a:ea typeface="Cambria Math" panose="02040503050406030204" pitchFamily="18" charset="0"/>
                          </a:rPr>
                        </m:ctrlPr>
                      </m:sSubPr>
                      <m:e>
                        <m:r>
                          <a:rPr lang="en-US" sz="2800" i="1">
                            <a:solidFill>
                              <a:prstClr val="black"/>
                            </a:solidFill>
                            <a:latin typeface="Cambria Math" panose="02040503050406030204" pitchFamily="18" charset="0"/>
                            <a:ea typeface="Cambria Math" panose="02040503050406030204" pitchFamily="18" charset="0"/>
                          </a:rPr>
                          <m:t>𝐹</m:t>
                        </m:r>
                      </m:e>
                      <m:sub>
                        <m:r>
                          <a:rPr lang="en-US" sz="2800" i="1">
                            <a:solidFill>
                              <a:prstClr val="black"/>
                            </a:solidFill>
                            <a:latin typeface="Cambria Math" panose="02040503050406030204" pitchFamily="18" charset="0"/>
                            <a:ea typeface="Cambria Math" panose="02040503050406030204" pitchFamily="18" charset="0"/>
                          </a:rPr>
                          <m:t>𝐾</m:t>
                        </m:r>
                      </m:sub>
                    </m:sSub>
                    <m:r>
                      <a:rPr lang="en-US" sz="2800" i="1">
                        <a:solidFill>
                          <a:prstClr val="black"/>
                        </a:solidFill>
                        <a:latin typeface="Cambria Math" panose="02040503050406030204" pitchFamily="18" charset="0"/>
                        <a:ea typeface="Cambria Math" panose="02040503050406030204" pitchFamily="18" charset="0"/>
                      </a:rPr>
                      <m:t>(</m:t>
                    </m:r>
                    <m:r>
                      <a:rPr lang="en-US" sz="2800" b="0" i="1" smtClean="0">
                        <a:solidFill>
                          <a:prstClr val="black"/>
                        </a:solidFill>
                        <a:latin typeface="Cambria Math" panose="02040503050406030204" pitchFamily="18" charset="0"/>
                        <a:ea typeface="Cambria Math" panose="02040503050406030204" pitchFamily="18" charset="0"/>
                      </a:rPr>
                      <m:t>𝑦</m:t>
                    </m:r>
                    <m:r>
                      <a:rPr lang="en-US" sz="2800" i="1">
                        <a:solidFill>
                          <a:prstClr val="black"/>
                        </a:solidFill>
                        <a:latin typeface="Cambria Math" panose="02040503050406030204" pitchFamily="18" charset="0"/>
                        <a:ea typeface="Cambria Math" panose="02040503050406030204" pitchFamily="18" charset="0"/>
                      </a:rPr>
                      <m:t>)</m:t>
                    </m:r>
                  </m:oMath>
                </a14:m>
                <a:endParaRPr lang="en-US" sz="2800" dirty="0">
                  <a:solidFill>
                    <a:schemeClr val="tx1"/>
                  </a:solidFill>
                </a:endParaRPr>
              </a:p>
              <a:p>
                <a:r>
                  <a:rPr lang="en-US" sz="2800" dirty="0">
                    <a:solidFill>
                      <a:schemeClr val="tx1"/>
                    </a:solidFill>
                  </a:rPr>
                  <a:t>     else output </a:t>
                </a:r>
                <a14:m>
                  <m:oMath xmlns:m="http://schemas.openxmlformats.org/officeDocument/2006/math">
                    <m:r>
                      <a:rPr lang="en-US" sz="2800" i="1">
                        <a:solidFill>
                          <a:prstClr val="black"/>
                        </a:solidFill>
                        <a:latin typeface="Cambria Math" panose="02040503050406030204" pitchFamily="18" charset="0"/>
                        <a:ea typeface="Cambria Math" panose="02040503050406030204" pitchFamily="18" charset="0"/>
                      </a:rPr>
                      <m:t>⊥</m:t>
                    </m:r>
                  </m:oMath>
                </a14:m>
                <a:r>
                  <a:rPr lang="en-US" sz="2800" dirty="0">
                    <a:solidFill>
                      <a:schemeClr val="tx1"/>
                    </a:solidFill>
                  </a:rPr>
                  <a:t>.</a:t>
                </a:r>
              </a:p>
            </p:txBody>
          </p:sp>
        </mc:Choice>
        <mc:Fallback xmlns="">
          <p:sp>
            <p:nvSpPr>
              <p:cNvPr id="15" name="Rectangle 14">
                <a:extLst>
                  <a:ext uri="{FF2B5EF4-FFF2-40B4-BE49-F238E27FC236}">
                    <a16:creationId xmlns:a16="http://schemas.microsoft.com/office/drawing/2014/main" id="{00669D65-7700-2845-AA5F-8E3CB37AB8E1}"/>
                  </a:ext>
                </a:extLst>
              </p:cNvPr>
              <p:cNvSpPr>
                <a:spLocks noRot="1" noChangeAspect="1" noMove="1" noResize="1" noEditPoints="1" noAdjustHandles="1" noChangeArrowheads="1" noChangeShapeType="1" noTextEdit="1"/>
              </p:cNvSpPr>
              <p:nvPr/>
            </p:nvSpPr>
            <p:spPr>
              <a:xfrm>
                <a:off x="1331640" y="3422667"/>
                <a:ext cx="4454764" cy="1446492"/>
              </a:xfrm>
              <a:prstGeom prst="rect">
                <a:avLst/>
              </a:prstGeom>
              <a:blipFill>
                <a:blip r:embed="rId4"/>
                <a:stretch>
                  <a:fillRect b="-5042"/>
                </a:stretch>
              </a:blipFill>
              <a:ln w="571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21AFE2F-69DB-9D4C-A161-2EE3E81E2D5A}"/>
                  </a:ext>
                </a:extLst>
              </p:cNvPr>
              <p:cNvSpPr txBox="1"/>
              <p:nvPr/>
            </p:nvSpPr>
            <p:spPr>
              <a:xfrm>
                <a:off x="683568" y="5229200"/>
                <a:ext cx="8460432" cy="1384995"/>
              </a:xfrm>
              <a:prstGeom prst="rect">
                <a:avLst/>
              </a:prstGeom>
              <a:noFill/>
            </p:spPr>
            <p:txBody>
              <a:bodyPr wrap="square" rtlCol="0">
                <a:spAutoFit/>
              </a:bodyPr>
              <a:lstStyle/>
              <a:p>
                <a:r>
                  <a:rPr lang="en-US" sz="2800" b="1" dirty="0">
                    <a:solidFill>
                      <a:srgbClr val="0000FF"/>
                    </a:solidFill>
                    <a:latin typeface="Courier New" panose="02070309020205020404" pitchFamily="49" charset="0"/>
                    <a:cs typeface="Courier New" panose="02070309020205020404" pitchFamily="49" charset="0"/>
                  </a:rPr>
                  <a:t>Proof (Exercise) </a:t>
                </a:r>
                <a:br>
                  <a:rPr lang="en-US" sz="2800" b="1" dirty="0">
                    <a:solidFill>
                      <a:srgbClr val="0000FF"/>
                    </a:solidFill>
                    <a:latin typeface="Courier New" panose="02070309020205020404" pitchFamily="49" charset="0"/>
                    <a:cs typeface="Courier New" panose="02070309020205020404" pitchFamily="49" charset="0"/>
                  </a:rPr>
                </a:br>
                <a:r>
                  <a:rPr lang="en-US" sz="2800" dirty="0">
                    <a:solidFill>
                      <a:schemeClr val="tx1"/>
                    </a:solidFill>
                    <a:cs typeface="Courier New" panose="02070309020205020404" pitchFamily="49" charset="0"/>
                  </a:rPr>
                  <a:t>Need to show that given </a:t>
                </a:r>
                <a14:m>
                  <m:oMath xmlns:m="http://schemas.openxmlformats.org/officeDocument/2006/math">
                    <m:r>
                      <a:rPr lang="en-US" sz="2800" b="0" i="1">
                        <a:solidFill>
                          <a:schemeClr val="tx1"/>
                        </a:solidFill>
                        <a:latin typeface="Cambria Math" panose="02040503050406030204" pitchFamily="18" charset="0"/>
                        <a:ea typeface="Cambria Math" panose="02040503050406030204" pitchFamily="18" charset="0"/>
                      </a:rPr>
                      <m:t>𝐾</m:t>
                    </m:r>
                    <m:d>
                      <m:dPr>
                        <m:begChr m:val="{"/>
                        <m:endChr m:val="}"/>
                        <m:ctrlPr>
                          <a:rPr lang="en-US" sz="2800" b="0" i="1" smtClean="0">
                            <a:solidFill>
                              <a:schemeClr val="tx1"/>
                            </a:solidFill>
                            <a:latin typeface="Cambria Math" panose="02040503050406030204" pitchFamily="18" charset="0"/>
                            <a:ea typeface="Cambria Math" panose="02040503050406030204" pitchFamily="18" charset="0"/>
                          </a:rPr>
                        </m:ctrlPr>
                      </m:dPr>
                      <m:e>
                        <m:r>
                          <a:rPr lang="en-US" sz="2800" b="0" i="1" smtClean="0">
                            <a:solidFill>
                              <a:schemeClr val="tx1"/>
                            </a:solidFill>
                            <a:latin typeface="Cambria Math" panose="02040503050406030204" pitchFamily="18" charset="0"/>
                            <a:ea typeface="Cambria Math" panose="02040503050406030204" pitchFamily="18" charset="0"/>
                          </a:rPr>
                          <m:t>𝐶</m:t>
                        </m:r>
                      </m:e>
                    </m:d>
                  </m:oMath>
                </a14:m>
                <a:r>
                  <a:rPr lang="en-US" sz="2800" dirty="0">
                    <a:solidFill>
                      <a:schemeClr val="tx1"/>
                    </a:solidFill>
                    <a:ea typeface="Cambria Math" panose="02040503050406030204" pitchFamily="18" charset="0"/>
                  </a:rPr>
                  <a:t> and </a:t>
                </a:r>
                <a14:m>
                  <m:oMath xmlns:m="http://schemas.openxmlformats.org/officeDocument/2006/math">
                    <m:r>
                      <a:rPr lang="en-US" sz="2800" i="1">
                        <a:latin typeface="Cambria Math" panose="02040503050406030204" pitchFamily="18" charset="0"/>
                        <a:ea typeface="Cambria Math" panose="02040503050406030204" pitchFamily="18" charset="0"/>
                      </a:rPr>
                      <m:t>𝑥</m:t>
                    </m:r>
                  </m:oMath>
                </a14:m>
                <a:r>
                  <a:rPr lang="en-US" sz="2800" dirty="0"/>
                  <a:t> </a:t>
                </a:r>
                <a:r>
                  <a:rPr lang="en-US" sz="2800" dirty="0" err="1"/>
                  <a:t>s.t.</a:t>
                </a:r>
                <a:r>
                  <a:rPr lang="en-US" sz="2800" dirty="0"/>
                  <a:t> </a:t>
                </a:r>
                <a14:m>
                  <m:oMath xmlns:m="http://schemas.openxmlformats.org/officeDocument/2006/math">
                    <m:r>
                      <m:rPr>
                        <m:sty m:val="p"/>
                      </m:rPr>
                      <a:rPr lang="en-US" sz="2800" b="0" i="0" smtClean="0">
                        <a:latin typeface="Cambria Math" panose="02040503050406030204" pitchFamily="18" charset="0"/>
                        <a:ea typeface="Cambria Math" panose="02040503050406030204" pitchFamily="18" charset="0"/>
                      </a:rPr>
                      <m:t>C</m:t>
                    </m:r>
                    <m:d>
                      <m:dPr>
                        <m:ctrlPr>
                          <a:rPr lang="en-US" sz="2800" b="0" i="1" smtClean="0">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𝑥</m:t>
                        </m:r>
                      </m:e>
                    </m:d>
                    <m:r>
                      <a:rPr lang="en-US" sz="2800" b="0" i="1" smtClean="0">
                        <a:latin typeface="Cambria Math" panose="02040503050406030204" pitchFamily="18" charset="0"/>
                        <a:ea typeface="Cambria Math" panose="02040503050406030204" pitchFamily="18" charset="0"/>
                      </a:rPr>
                      <m:t>=</m:t>
                    </m:r>
                    <m:r>
                      <m:rPr>
                        <m:sty m:val="p"/>
                      </m:rPr>
                      <a:rPr lang="en-US" sz="2800" b="0" i="0" smtClean="0">
                        <a:latin typeface="Cambria Math" panose="02040503050406030204" pitchFamily="18" charset="0"/>
                        <a:ea typeface="Cambria Math" panose="02040503050406030204" pitchFamily="18" charset="0"/>
                      </a:rPr>
                      <m:t>false</m:t>
                    </m:r>
                  </m:oMath>
                </a14:m>
                <a:r>
                  <a:rPr lang="en-US" sz="2800" dirty="0"/>
                  <a:t>, </a:t>
                </a:r>
                <a:endParaRPr lang="en-US" sz="2800" dirty="0">
                  <a:solidFill>
                    <a:schemeClr val="tx1"/>
                  </a:solidFill>
                  <a:ea typeface="Cambria Math" panose="02040503050406030204" pitchFamily="18" charset="0"/>
                </a:endParaRPr>
              </a:p>
              <a:p>
                <a14:m>
                  <m:oMath xmlns:m="http://schemas.openxmlformats.org/officeDocument/2006/math">
                    <m:sSub>
                      <m:sSubPr>
                        <m:ctrlPr>
                          <a:rPr lang="en-US" sz="2800" i="1">
                            <a:solidFill>
                              <a:schemeClr val="tx1"/>
                            </a:solidFill>
                            <a:latin typeface="Cambria Math" panose="02040503050406030204" pitchFamily="18" charset="0"/>
                            <a:ea typeface="Cambria Math" panose="02040503050406030204" pitchFamily="18" charset="0"/>
                          </a:rPr>
                        </m:ctrlPr>
                      </m:sSubPr>
                      <m:e>
                        <m:r>
                          <a:rPr lang="en-US" sz="2800" b="0" i="1">
                            <a:solidFill>
                              <a:schemeClr val="tx1"/>
                            </a:solidFill>
                            <a:latin typeface="Cambria Math" panose="02040503050406030204" pitchFamily="18" charset="0"/>
                            <a:ea typeface="Cambria Math" panose="02040503050406030204" pitchFamily="18" charset="0"/>
                          </a:rPr>
                          <m:t>𝐹</m:t>
                        </m:r>
                      </m:e>
                      <m:sub>
                        <m:r>
                          <a:rPr lang="en-US" sz="2800" b="0" i="1">
                            <a:solidFill>
                              <a:schemeClr val="tx1"/>
                            </a:solidFill>
                            <a:latin typeface="Cambria Math" panose="02040503050406030204" pitchFamily="18" charset="0"/>
                            <a:ea typeface="Cambria Math" panose="02040503050406030204" pitchFamily="18" charset="0"/>
                          </a:rPr>
                          <m:t>𝐾</m:t>
                        </m:r>
                      </m:sub>
                    </m:sSub>
                    <m:r>
                      <a:rPr lang="en-US" sz="2800" b="0" i="1">
                        <a:solidFill>
                          <a:schemeClr val="tx1"/>
                        </a:solidFill>
                        <a:latin typeface="Cambria Math" panose="02040503050406030204" pitchFamily="18" charset="0"/>
                        <a:ea typeface="Cambria Math" panose="02040503050406030204" pitchFamily="18" charset="0"/>
                      </a:rPr>
                      <m:t>(</m:t>
                    </m:r>
                    <m:r>
                      <a:rPr lang="en-US" sz="2800" b="0" i="1">
                        <a:solidFill>
                          <a:schemeClr val="tx1"/>
                        </a:solidFill>
                        <a:latin typeface="Cambria Math" panose="02040503050406030204" pitchFamily="18" charset="0"/>
                        <a:ea typeface="Cambria Math" panose="02040503050406030204" pitchFamily="18" charset="0"/>
                      </a:rPr>
                      <m:t>𝑥</m:t>
                    </m:r>
                    <m:r>
                      <a:rPr lang="en-US" sz="2800" b="0" i="1">
                        <a:solidFill>
                          <a:schemeClr val="tx1"/>
                        </a:solidFill>
                        <a:latin typeface="Cambria Math" panose="02040503050406030204" pitchFamily="18" charset="0"/>
                        <a:ea typeface="Cambria Math" panose="02040503050406030204" pitchFamily="18" charset="0"/>
                      </a:rPr>
                      <m:t>)</m:t>
                    </m:r>
                  </m:oMath>
                </a14:m>
                <a:r>
                  <a:rPr lang="en-US" sz="2800" dirty="0">
                    <a:solidFill>
                      <a:schemeClr val="tx1"/>
                    </a:solidFill>
                  </a:rPr>
                  <a:t> is hidden</a:t>
                </a:r>
                <a:r>
                  <a:rPr lang="en-US" sz="2800" dirty="0"/>
                  <a:t>.</a:t>
                </a:r>
                <a:r>
                  <a:rPr lang="en-US" sz="2800" b="1" dirty="0">
                    <a:solidFill>
                      <a:srgbClr val="0000FF"/>
                    </a:solidFill>
                    <a:latin typeface="Courier New" panose="02070309020205020404" pitchFamily="49" charset="0"/>
                    <a:cs typeface="Courier New" panose="02070309020205020404" pitchFamily="49" charset="0"/>
                  </a:rPr>
                  <a:t>  </a:t>
                </a:r>
                <a:endParaRPr lang="en-US" sz="2800" dirty="0">
                  <a:solidFill>
                    <a:srgbClr val="0000FF"/>
                  </a:solidFill>
                </a:endParaRPr>
              </a:p>
            </p:txBody>
          </p:sp>
        </mc:Choice>
        <mc:Fallback xmlns="">
          <p:sp>
            <p:nvSpPr>
              <p:cNvPr id="18" name="TextBox 17">
                <a:extLst>
                  <a:ext uri="{FF2B5EF4-FFF2-40B4-BE49-F238E27FC236}">
                    <a16:creationId xmlns:a16="http://schemas.microsoft.com/office/drawing/2014/main" id="{921AFE2F-69DB-9D4C-A161-2EE3E81E2D5A}"/>
                  </a:ext>
                </a:extLst>
              </p:cNvPr>
              <p:cNvSpPr txBox="1">
                <a:spLocks noRot="1" noChangeAspect="1" noMove="1" noResize="1" noEditPoints="1" noAdjustHandles="1" noChangeArrowheads="1" noChangeShapeType="1" noTextEdit="1"/>
              </p:cNvSpPr>
              <p:nvPr/>
            </p:nvSpPr>
            <p:spPr>
              <a:xfrm>
                <a:off x="683568" y="5229200"/>
                <a:ext cx="8460432" cy="1384995"/>
              </a:xfrm>
              <a:prstGeom prst="rect">
                <a:avLst/>
              </a:prstGeom>
              <a:blipFill>
                <a:blip r:embed="rId5"/>
                <a:stretch>
                  <a:fillRect l="-1499" t="-4545" b="-9091"/>
                </a:stretch>
              </a:blipFill>
            </p:spPr>
            <p:txBody>
              <a:bodyPr/>
              <a:lstStyle/>
              <a:p>
                <a:r>
                  <a:rPr lang="en-US">
                    <a:noFill/>
                  </a:rPr>
                  <a:t> </a:t>
                </a:r>
              </a:p>
            </p:txBody>
          </p:sp>
        </mc:Fallback>
      </mc:AlternateContent>
    </p:spTree>
    <p:extLst>
      <p:ext uri="{BB962C8B-B14F-4D97-AF65-F5344CB8AC3E}">
        <p14:creationId xmlns:p14="http://schemas.microsoft.com/office/powerpoint/2010/main" val="6260938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1"/>
          <p:cNvSpPr>
            <a:spLocks noGrp="1"/>
          </p:cNvSpPr>
          <p:nvPr>
            <p:ph type="subTitle" idx="1"/>
          </p:nvPr>
        </p:nvSpPr>
        <p:spPr>
          <a:xfrm>
            <a:off x="251520" y="266547"/>
            <a:ext cx="8712968" cy="714181"/>
          </a:xfrm>
        </p:spPr>
        <p:txBody>
          <a:bodyPr>
            <a:normAutofit fontScale="92500"/>
          </a:bodyPr>
          <a:lstStyle/>
          <a:p>
            <a:r>
              <a:rPr lang="en-US" sz="4000" b="1" dirty="0">
                <a:solidFill>
                  <a:schemeClr val="tx1"/>
                </a:solidFill>
                <a:latin typeface="Calibri" panose="020F0502020204030204" pitchFamily="34" charset="0"/>
                <a:ea typeface="Cambria Math" pitchFamily="18" charset="0"/>
                <a:cs typeface="Arial Unicode MS" pitchFamily="34" charset="-128"/>
              </a:rPr>
              <a:t>Constrained PRFs from Learning with Errors</a:t>
            </a:r>
          </a:p>
        </p:txBody>
      </p:sp>
      <p:sp>
        <p:nvSpPr>
          <p:cNvPr id="28" name="TextBox 27">
            <a:extLst>
              <a:ext uri="{FF2B5EF4-FFF2-40B4-BE49-F238E27FC236}">
                <a16:creationId xmlns:a16="http://schemas.microsoft.com/office/drawing/2014/main" id="{C293F719-980B-144F-BA17-685D22C4342F}"/>
              </a:ext>
            </a:extLst>
          </p:cNvPr>
          <p:cNvSpPr txBox="1"/>
          <p:nvPr/>
        </p:nvSpPr>
        <p:spPr>
          <a:xfrm>
            <a:off x="693300" y="1393612"/>
            <a:ext cx="8703236" cy="954107"/>
          </a:xfrm>
          <a:prstGeom prst="rect">
            <a:avLst/>
          </a:prstGeom>
          <a:noFill/>
        </p:spPr>
        <p:txBody>
          <a:bodyPr wrap="square" rtlCol="0">
            <a:spAutoFit/>
          </a:bodyPr>
          <a:lstStyle/>
          <a:p>
            <a:r>
              <a:rPr lang="en-US" sz="2800" b="1" dirty="0">
                <a:solidFill>
                  <a:srgbClr val="FF0000"/>
                </a:solidFill>
                <a:latin typeface="Courier New" panose="02070309020205020404" pitchFamily="49" charset="0"/>
                <a:cs typeface="Courier New" panose="02070309020205020404" pitchFamily="49" charset="0"/>
              </a:rPr>
              <a:t>THEOREM</a:t>
            </a:r>
            <a:r>
              <a:rPr lang="en-US" sz="2800" b="1" dirty="0"/>
              <a:t> </a:t>
            </a:r>
            <a:r>
              <a:rPr lang="en-US" b="1" dirty="0">
                <a:solidFill>
                  <a:prstClr val="black"/>
                </a:solidFill>
                <a:cs typeface="Courier New" panose="02070309020205020404" pitchFamily="49" charset="0"/>
              </a:rPr>
              <a:t>[Brakerski-</a:t>
            </a:r>
            <a:r>
              <a:rPr lang="en-US" b="1" dirty="0">
                <a:solidFill>
                  <a:srgbClr val="FF0000"/>
                </a:solidFill>
                <a:cs typeface="Courier New" panose="02070309020205020404" pitchFamily="49" charset="0"/>
              </a:rPr>
              <a:t>V.</a:t>
            </a:r>
            <a:r>
              <a:rPr lang="en-US" b="1" dirty="0">
                <a:solidFill>
                  <a:prstClr val="black"/>
                </a:solidFill>
                <a:cs typeface="Courier New" panose="02070309020205020404" pitchFamily="49" charset="0"/>
              </a:rPr>
              <a:t>’15, Canetti-Chen’17, Brakerski-Tsabary-</a:t>
            </a:r>
            <a:r>
              <a:rPr lang="en-US" b="1" dirty="0">
                <a:solidFill>
                  <a:srgbClr val="FF0000"/>
                </a:solidFill>
                <a:cs typeface="Courier New" panose="02070309020205020404" pitchFamily="49" charset="0"/>
              </a:rPr>
              <a:t>V</a:t>
            </a:r>
            <a:r>
              <a:rPr lang="en-US" b="1" dirty="0">
                <a:solidFill>
                  <a:prstClr val="black"/>
                </a:solidFill>
                <a:cs typeface="Courier New" panose="02070309020205020404" pitchFamily="49" charset="0"/>
              </a:rPr>
              <a:t>-Wee’17]</a:t>
            </a:r>
            <a:br>
              <a:rPr lang="en-US" sz="2800" b="1" dirty="0"/>
            </a:br>
            <a:r>
              <a:rPr lang="en-US" sz="2800" b="1" dirty="0"/>
              <a:t>Constrained PRFs exist assuming (</a:t>
            </a:r>
            <a:r>
              <a:rPr lang="en-US" sz="2800" b="1" dirty="0" err="1"/>
              <a:t>subexp</a:t>
            </a:r>
            <a:r>
              <a:rPr lang="en-US" sz="2800" b="1" dirty="0"/>
              <a:t>.) LWE. </a:t>
            </a:r>
            <a:endParaRPr lang="en-US" sz="2800" dirty="0"/>
          </a:p>
        </p:txBody>
      </p:sp>
      <p:sp>
        <p:nvSpPr>
          <p:cNvPr id="37" name="Rectangle 36">
            <a:extLst>
              <a:ext uri="{FF2B5EF4-FFF2-40B4-BE49-F238E27FC236}">
                <a16:creationId xmlns:a16="http://schemas.microsoft.com/office/drawing/2014/main" id="{D4B27535-E823-0542-8913-87DB83E3E2EC}"/>
              </a:ext>
            </a:extLst>
          </p:cNvPr>
          <p:cNvSpPr/>
          <p:nvPr/>
        </p:nvSpPr>
        <p:spPr>
          <a:xfrm>
            <a:off x="-124272" y="1268760"/>
            <a:ext cx="9448800" cy="11416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90540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4666960"/>
            <a:ext cx="9092487" cy="2218423"/>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95936" y="3617661"/>
            <a:ext cx="648072" cy="1179491"/>
          </a:xfrm>
          <a:prstGeom prst="rect">
            <a:avLst/>
          </a:prstGeom>
        </p:spPr>
      </p:pic>
      <p:sp>
        <p:nvSpPr>
          <p:cNvPr id="10" name="Rectangle 23"/>
          <p:cNvSpPr>
            <a:spLocks noChangeArrowheads="1"/>
          </p:cNvSpPr>
          <p:nvPr/>
        </p:nvSpPr>
        <p:spPr bwMode="auto">
          <a:xfrm>
            <a:off x="1547664" y="5661248"/>
            <a:ext cx="5624531" cy="1144333"/>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400" b="1" dirty="0">
                <a:solidFill>
                  <a:schemeClr val="bg1"/>
                </a:solidFill>
                <a:latin typeface="Courier New" panose="02070309020205020404" pitchFamily="49" charset="0"/>
                <a:cs typeface="Courier New" panose="02070309020205020404" pitchFamily="49" charset="0"/>
              </a:rPr>
              <a:t>INDISTINGUISHABILITY</a:t>
            </a:r>
            <a:br>
              <a:rPr lang="en-US" sz="2400" b="1" dirty="0">
                <a:solidFill>
                  <a:schemeClr val="bg1"/>
                </a:solidFill>
                <a:latin typeface="Courier New" panose="02070309020205020404" pitchFamily="49" charset="0"/>
                <a:cs typeface="Courier New" panose="02070309020205020404" pitchFamily="49" charset="0"/>
              </a:rPr>
            </a:br>
            <a:r>
              <a:rPr lang="en-US" sz="2400" b="1" dirty="0">
                <a:solidFill>
                  <a:schemeClr val="bg1"/>
                </a:solidFill>
                <a:latin typeface="Courier New" panose="02070309020205020404" pitchFamily="49" charset="0"/>
                <a:cs typeface="Courier New" panose="02070309020205020404" pitchFamily="49" charset="0"/>
              </a:rPr>
              <a:t>OBFUSCATION</a:t>
            </a:r>
          </a:p>
        </p:txBody>
      </p:sp>
      <p:grpSp>
        <p:nvGrpSpPr>
          <p:cNvPr id="11" name="Group 10"/>
          <p:cNvGrpSpPr/>
          <p:nvPr/>
        </p:nvGrpSpPr>
        <p:grpSpPr>
          <a:xfrm>
            <a:off x="1777439" y="1602332"/>
            <a:ext cx="5890905" cy="1898676"/>
            <a:chOff x="3424566" y="1268760"/>
            <a:chExt cx="4153307" cy="1783546"/>
          </a:xfrm>
        </p:grpSpPr>
        <p:sp>
          <p:nvSpPr>
            <p:cNvPr id="12" name="Rectangle 23"/>
            <p:cNvSpPr>
              <a:spLocks noChangeArrowheads="1"/>
            </p:cNvSpPr>
            <p:nvPr/>
          </p:nvSpPr>
          <p:spPr bwMode="auto">
            <a:xfrm>
              <a:off x="3542344" y="1340768"/>
              <a:ext cx="3811921" cy="45807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b="1" dirty="0">
                  <a:solidFill>
                    <a:srgbClr val="0000FF"/>
                  </a:solidFill>
                  <a:latin typeface="+mj-lt"/>
                  <a:cs typeface="Courier New" panose="02070309020205020404" pitchFamily="49" charset="0"/>
                </a:rPr>
                <a:t>MANY OTHER RESULTS:</a:t>
              </a:r>
            </a:p>
          </p:txBody>
        </p:sp>
        <p:sp>
          <p:nvSpPr>
            <p:cNvPr id="13" name="Rectangle 23"/>
            <p:cNvSpPr>
              <a:spLocks noChangeArrowheads="1"/>
            </p:cNvSpPr>
            <p:nvPr/>
          </p:nvSpPr>
          <p:spPr bwMode="auto">
            <a:xfrm>
              <a:off x="3542347" y="1746794"/>
              <a:ext cx="3659613" cy="45807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dirty="0">
                  <a:latin typeface="+mj-lt"/>
                  <a:cs typeface="Courier New" panose="02070309020205020404" pitchFamily="49" charset="0"/>
                </a:rPr>
                <a:t>Obfuscating simple programs</a:t>
              </a:r>
            </a:p>
          </p:txBody>
        </p:sp>
        <p:sp>
          <p:nvSpPr>
            <p:cNvPr id="14" name="Rectangle 23"/>
            <p:cNvSpPr>
              <a:spLocks noChangeArrowheads="1"/>
            </p:cNvSpPr>
            <p:nvPr/>
          </p:nvSpPr>
          <p:spPr bwMode="auto">
            <a:xfrm>
              <a:off x="3540501" y="2132856"/>
              <a:ext cx="4037372" cy="458070"/>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dirty="0">
                  <a:latin typeface="+mj-lt"/>
                  <a:cs typeface="Courier New" panose="02070309020205020404" pitchFamily="49" charset="0"/>
                </a:rPr>
                <a:t>Obfuscation with the aid of secure hardware</a:t>
              </a:r>
            </a:p>
          </p:txBody>
        </p:sp>
        <p:sp>
          <p:nvSpPr>
            <p:cNvPr id="15" name="Rectangle 14"/>
            <p:cNvSpPr/>
            <p:nvPr/>
          </p:nvSpPr>
          <p:spPr>
            <a:xfrm>
              <a:off x="3424566" y="1268760"/>
              <a:ext cx="4132770" cy="17835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23"/>
          <p:cNvSpPr>
            <a:spLocks noChangeArrowheads="1"/>
          </p:cNvSpPr>
          <p:nvPr/>
        </p:nvSpPr>
        <p:spPr bwMode="auto">
          <a:xfrm>
            <a:off x="1979712" y="2941361"/>
            <a:ext cx="5726467" cy="487639"/>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dirty="0">
                <a:latin typeface="+mj-lt"/>
                <a:cs typeface="Courier New" panose="02070309020205020404" pitchFamily="49" charset="0"/>
              </a:rPr>
              <a:t>Achieving applications without obfuscation</a:t>
            </a:r>
          </a:p>
        </p:txBody>
      </p:sp>
    </p:spTree>
    <p:extLst>
      <p:ext uri="{BB962C8B-B14F-4D97-AF65-F5344CB8AC3E}">
        <p14:creationId xmlns:p14="http://schemas.microsoft.com/office/powerpoint/2010/main" val="11688979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683568" y="410563"/>
            <a:ext cx="7992888" cy="711515"/>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Functional Encryption</a:t>
            </a:r>
            <a:endParaRPr lang="en-US" sz="2400" i="1" dirty="0">
              <a:solidFill>
                <a:schemeClr val="tx1"/>
              </a:solidFill>
              <a:latin typeface="Calibri" panose="020F0502020204030204" pitchFamily="34" charset="0"/>
              <a:ea typeface="Cambria Math" pitchFamily="18" charset="0"/>
              <a:cs typeface="Arial Unicode MS" pitchFamily="34" charset="-128"/>
            </a:endParaRPr>
          </a:p>
        </p:txBody>
      </p:sp>
      <p:sp>
        <p:nvSpPr>
          <p:cNvPr id="3" name="Rectangle 23"/>
          <p:cNvSpPr>
            <a:spLocks noChangeArrowheads="1"/>
          </p:cNvSpPr>
          <p:nvPr/>
        </p:nvSpPr>
        <p:spPr bwMode="auto">
          <a:xfrm>
            <a:off x="1475656" y="2132856"/>
            <a:ext cx="8316452" cy="684428"/>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0"/>
              </a:spcBef>
              <a:spcAft>
                <a:spcPct val="0"/>
              </a:spcAft>
            </a:pPr>
            <a:r>
              <a:rPr lang="en-US" sz="2800" dirty="0">
                <a:solidFill>
                  <a:srgbClr val="000000"/>
                </a:solidFill>
              </a:rPr>
              <a:t>Given </a:t>
            </a:r>
            <a:r>
              <a:rPr lang="en-US" sz="2800" i="1" dirty="0">
                <a:solidFill>
                  <a:srgbClr val="000000"/>
                </a:solidFill>
              </a:rPr>
              <a:t>encryption</a:t>
            </a:r>
            <a:r>
              <a:rPr lang="en-US" sz="2800" dirty="0">
                <a:solidFill>
                  <a:srgbClr val="000000"/>
                </a:solidFill>
              </a:rPr>
              <a:t> of string x</a:t>
            </a:r>
          </a:p>
        </p:txBody>
      </p:sp>
      <p:sp>
        <p:nvSpPr>
          <p:cNvPr id="4" name="Rectangle 23"/>
          <p:cNvSpPr>
            <a:spLocks noChangeArrowheads="1"/>
          </p:cNvSpPr>
          <p:nvPr/>
        </p:nvSpPr>
        <p:spPr bwMode="auto">
          <a:xfrm>
            <a:off x="2660104" y="838200"/>
            <a:ext cx="4648200" cy="684428"/>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0"/>
              </a:spcBef>
              <a:spcAft>
                <a:spcPct val="0"/>
              </a:spcAft>
            </a:pPr>
            <a:r>
              <a:rPr lang="en-US" dirty="0">
                <a:solidFill>
                  <a:srgbClr val="000000"/>
                </a:solidFill>
              </a:rPr>
              <a:t>[Sahai-Waters’05, Boneh-Sahai-Waters’12]</a:t>
            </a:r>
          </a:p>
        </p:txBody>
      </p:sp>
      <p:sp>
        <p:nvSpPr>
          <p:cNvPr id="10" name="Rectangle 23"/>
          <p:cNvSpPr>
            <a:spLocks noChangeArrowheads="1"/>
          </p:cNvSpPr>
          <p:nvPr/>
        </p:nvSpPr>
        <p:spPr bwMode="auto">
          <a:xfrm>
            <a:off x="1484076" y="2835424"/>
            <a:ext cx="8316452" cy="684428"/>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0"/>
              </a:spcBef>
              <a:spcAft>
                <a:spcPct val="0"/>
              </a:spcAft>
            </a:pPr>
            <a:r>
              <a:rPr lang="en-US" sz="2800" dirty="0">
                <a:solidFill>
                  <a:srgbClr val="000000"/>
                </a:solidFill>
              </a:rPr>
              <a:t>and </a:t>
            </a:r>
            <a:r>
              <a:rPr lang="en-US" sz="2800" i="1" dirty="0">
                <a:solidFill>
                  <a:srgbClr val="000000"/>
                </a:solidFill>
              </a:rPr>
              <a:t>secret key </a:t>
            </a:r>
            <a:r>
              <a:rPr lang="en-US" sz="2800" dirty="0">
                <a:solidFill>
                  <a:srgbClr val="000000"/>
                </a:solidFill>
              </a:rPr>
              <a:t>for function f  </a:t>
            </a:r>
          </a:p>
        </p:txBody>
      </p:sp>
      <p:sp>
        <p:nvSpPr>
          <p:cNvPr id="11" name="Rectangle 23"/>
          <p:cNvSpPr>
            <a:spLocks noChangeArrowheads="1"/>
          </p:cNvSpPr>
          <p:nvPr/>
        </p:nvSpPr>
        <p:spPr bwMode="auto">
          <a:xfrm>
            <a:off x="1484076" y="3555504"/>
            <a:ext cx="8316452" cy="684428"/>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0"/>
              </a:spcBef>
              <a:spcAft>
                <a:spcPct val="0"/>
              </a:spcAft>
            </a:pPr>
            <a:r>
              <a:rPr lang="en-US" sz="2800" dirty="0">
                <a:solidFill>
                  <a:srgbClr val="000000"/>
                </a:solidFill>
              </a:rPr>
              <a:t>Thou shalt be able to compute </a:t>
            </a:r>
            <a:r>
              <a:rPr lang="en-US" sz="2800" i="1" dirty="0">
                <a:solidFill>
                  <a:srgbClr val="000000"/>
                </a:solidFill>
              </a:rPr>
              <a:t>f(x),  </a:t>
            </a:r>
          </a:p>
        </p:txBody>
      </p:sp>
      <p:sp>
        <p:nvSpPr>
          <p:cNvPr id="12" name="Rectangle 23"/>
          <p:cNvSpPr>
            <a:spLocks noChangeArrowheads="1"/>
          </p:cNvSpPr>
          <p:nvPr/>
        </p:nvSpPr>
        <p:spPr bwMode="auto">
          <a:xfrm>
            <a:off x="1484076" y="4239932"/>
            <a:ext cx="8316452" cy="684428"/>
          </a:xfrm>
          <a:prstGeom prst="rect">
            <a:avLst/>
          </a:prstGeom>
          <a:no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0"/>
              </a:spcBef>
              <a:spcAft>
                <a:spcPct val="0"/>
              </a:spcAft>
            </a:pPr>
            <a:r>
              <a:rPr lang="en-US" sz="2800" dirty="0">
                <a:solidFill>
                  <a:srgbClr val="000000"/>
                </a:solidFill>
              </a:rPr>
              <a:t>but nothing else.</a:t>
            </a:r>
          </a:p>
        </p:txBody>
      </p:sp>
      <mc:AlternateContent xmlns:mc="http://schemas.openxmlformats.org/markup-compatibility/2006" xmlns:a14="http://schemas.microsoft.com/office/drawing/2010/main">
        <mc:Choice Requires="a14">
          <p:sp>
            <p:nvSpPr>
              <p:cNvPr id="13" name="Rectangle 23"/>
              <p:cNvSpPr>
                <a:spLocks noChangeArrowheads="1"/>
              </p:cNvSpPr>
              <p:nvPr/>
            </p:nvSpPr>
            <p:spPr bwMode="auto">
              <a:xfrm>
                <a:off x="1484076" y="4960012"/>
                <a:ext cx="8316452" cy="684428"/>
              </a:xfrm>
              <a:prstGeom prst="rect">
                <a:avLst/>
              </a:prstGeom>
              <a:noFill/>
              <a:ln>
                <a:noFill/>
              </a:ln>
              <a:effectLst/>
              <a:extLst>
                <a:ext uri="{909E8E84-426E-40DD-AFC4-6F175D3DCCD1}">
                  <a14:hiddenFill>
                    <a:solidFill>
                      <a:srgbClr val="993300"/>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lstStyle/>
              <a:p>
                <a:pPr fontAlgn="base">
                  <a:spcBef>
                    <a:spcPct val="0"/>
                  </a:spcBef>
                  <a:spcAft>
                    <a:spcPct val="0"/>
                  </a:spcAft>
                </a:pPr>
                <a:r>
                  <a:rPr lang="en-US" sz="2800" dirty="0">
                    <a:solidFill>
                      <a:srgbClr val="000000"/>
                    </a:solidFill>
                  </a:rPr>
                  <a:t>P.S.: the size of </a:t>
                </a:r>
                <a:r>
                  <a:rPr lang="en-US" sz="2800" dirty="0" err="1">
                    <a:solidFill>
                      <a:srgbClr val="000000"/>
                    </a:solidFill>
                  </a:rPr>
                  <a:t>Enc</a:t>
                </a:r>
                <a:r>
                  <a:rPr lang="en-US" sz="2800" dirty="0">
                    <a:solidFill>
                      <a:srgbClr val="000000"/>
                    </a:solidFill>
                  </a:rPr>
                  <a:t>(x) should be </a:t>
                </a:r>
                <a14:m>
                  <m:oMath xmlns:m="http://schemas.openxmlformats.org/officeDocument/2006/math">
                    <m:sSub>
                      <m:sSubPr>
                        <m:ctrlPr>
                          <a:rPr lang="en-US" sz="2800" i="1" smtClean="0">
                            <a:solidFill>
                              <a:srgbClr val="000000"/>
                            </a:solidFill>
                            <a:latin typeface="Cambria Math" panose="02040503050406030204" pitchFamily="18" charset="0"/>
                          </a:rPr>
                        </m:ctrlPr>
                      </m:sSubPr>
                      <m:e>
                        <m:r>
                          <a:rPr lang="en-US" sz="2800" b="0" i="1" smtClean="0">
                            <a:solidFill>
                              <a:srgbClr val="000000"/>
                            </a:solidFill>
                            <a:latin typeface="Cambria Math" charset="0"/>
                          </a:rPr>
                          <m:t>𝑂</m:t>
                        </m:r>
                      </m:e>
                      <m:sub>
                        <m:r>
                          <a:rPr lang="en-US" sz="2800" i="1" smtClean="0">
                            <a:solidFill>
                              <a:srgbClr val="000000"/>
                            </a:solidFill>
                            <a:latin typeface="Cambria Math" charset="0"/>
                            <a:ea typeface="Cambria Math" charset="0"/>
                            <a:cs typeface="Cambria Math" charset="0"/>
                          </a:rPr>
                          <m:t>𝜆</m:t>
                        </m:r>
                      </m:sub>
                    </m:sSub>
                  </m:oMath>
                </a14:m>
                <a:r>
                  <a:rPr lang="en-US" sz="2800" dirty="0">
                    <a:solidFill>
                      <a:srgbClr val="000000"/>
                    </a:solidFill>
                  </a:rPr>
                  <a:t>(|x|). </a:t>
                </a:r>
              </a:p>
            </p:txBody>
          </p:sp>
        </mc:Choice>
        <mc:Fallback xmlns="">
          <p:sp>
            <p:nvSpPr>
              <p:cNvPr id="13" name="Rectangle 23"/>
              <p:cNvSpPr>
                <a:spLocks noRot="1" noChangeAspect="1" noMove="1" noResize="1" noEditPoints="1" noAdjustHandles="1" noChangeArrowheads="1" noChangeShapeType="1" noTextEdit="1"/>
              </p:cNvSpPr>
              <p:nvPr/>
            </p:nvSpPr>
            <p:spPr bwMode="auto">
              <a:xfrm>
                <a:off x="1484076" y="4960012"/>
                <a:ext cx="8316452" cy="684428"/>
              </a:xfrm>
              <a:prstGeom prst="rect">
                <a:avLst/>
              </a:prstGeom>
              <a:blipFill rotWithShape="0">
                <a:blip r:embed="rId3"/>
                <a:stretch>
                  <a:fillRect l="-1465" b="-12500"/>
                </a:stretch>
              </a:blipFill>
              <a:ln>
                <a:noFill/>
              </a:ln>
              <a:effectLst/>
              <a:extLst>
                <a:ext uri="{909E8E84-426E-40DD-AFC4-6F175D3DCCD1}">
                  <a14:hiddenFill xmlns:a14="http://schemas.microsoft.com/office/drawing/2010/main">
                    <a:solidFill>
                      <a:srgbClr val="99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17943424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683568" y="557245"/>
            <a:ext cx="7992888" cy="711515"/>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From NC0 to NC1 (Lemma 2)</a:t>
            </a:r>
            <a:endParaRPr lang="en-US" sz="2400" i="1" dirty="0">
              <a:solidFill>
                <a:schemeClr val="tx1"/>
              </a:solidFill>
              <a:latin typeface="Calibri" panose="020F0502020204030204" pitchFamily="34" charset="0"/>
              <a:ea typeface="Cambria Math" pitchFamily="18" charset="0"/>
              <a:cs typeface="Arial Unicode MS" pitchFamily="34" charset="-128"/>
            </a:endParaRPr>
          </a:p>
        </p:txBody>
      </p:sp>
      <p:sp>
        <p:nvSpPr>
          <p:cNvPr id="16" name="Rectangle 23"/>
          <p:cNvSpPr txBox="1"/>
          <p:nvPr/>
        </p:nvSpPr>
        <p:spPr>
          <a:xfrm>
            <a:off x="323526" y="2958045"/>
            <a:ext cx="8568954" cy="461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400" b="1"/>
            </a:lvl1pPr>
          </a:lstStyle>
          <a:p>
            <a:pPr hangingPunct="0"/>
            <a:r>
              <a:rPr lang="en-US" kern="0">
                <a:solidFill>
                  <a:srgbClr val="000000"/>
                </a:solidFill>
                <a:sym typeface="Times New Roman"/>
              </a:rPr>
              <a:t>“Proof”</a:t>
            </a:r>
            <a:r>
              <a:rPr kern="0">
                <a:solidFill>
                  <a:srgbClr val="000000"/>
                </a:solidFill>
                <a:sym typeface="Times New Roman"/>
              </a:rPr>
              <a:t>:</a:t>
            </a:r>
            <a:endParaRPr b="0" kern="0" dirty="0">
              <a:solidFill>
                <a:srgbClr val="000000"/>
              </a:solidFill>
              <a:sym typeface="Times New Roman"/>
            </a:endParaRPr>
          </a:p>
        </p:txBody>
      </p:sp>
      <p:sp>
        <p:nvSpPr>
          <p:cNvPr id="2" name="Rectangle 1"/>
          <p:cNvSpPr/>
          <p:nvPr/>
        </p:nvSpPr>
        <p:spPr>
          <a:xfrm>
            <a:off x="365230" y="3534107"/>
            <a:ext cx="8887290" cy="830997"/>
          </a:xfrm>
          <a:prstGeom prst="rect">
            <a:avLst/>
          </a:prstGeom>
        </p:spPr>
        <p:txBody>
          <a:bodyPr wrap="square">
            <a:spAutoFit/>
          </a:bodyPr>
          <a:lstStyle/>
          <a:p>
            <a:pPr marL="342900" lvl="0" indent="-342900" hangingPunct="0">
              <a:buBlip>
                <a:blip r:embed="rId3"/>
              </a:buBlip>
            </a:pPr>
            <a:r>
              <a:rPr lang="en-US" sz="2400" kern="0" dirty="0">
                <a:solidFill>
                  <a:srgbClr val="000000"/>
                </a:solidFill>
                <a:sym typeface="Times New Roman"/>
              </a:rPr>
              <a:t>Use AIK Randomized encodings for NC1.</a:t>
            </a:r>
            <a:br>
              <a:rPr lang="en-US" sz="2400" kern="0" dirty="0">
                <a:solidFill>
                  <a:srgbClr val="000000"/>
                </a:solidFill>
                <a:sym typeface="Times New Roman"/>
              </a:rPr>
            </a:br>
            <a:r>
              <a:rPr lang="en-US" sz="2400" kern="0" dirty="0">
                <a:solidFill>
                  <a:srgbClr val="000000"/>
                </a:solidFill>
                <a:sym typeface="Times New Roman"/>
              </a:rPr>
              <a:t>		[Applebaum-Ishai-Kushilevitz’04]</a:t>
            </a:r>
          </a:p>
        </p:txBody>
      </p:sp>
      <mc:AlternateContent xmlns:mc="http://schemas.openxmlformats.org/markup-compatibility/2006" xmlns:a14="http://schemas.microsoft.com/office/drawing/2010/main">
        <mc:Choice Requires="a14">
          <p:sp>
            <p:nvSpPr>
              <p:cNvPr id="17" name="Rectangle 16"/>
              <p:cNvSpPr/>
              <p:nvPr/>
            </p:nvSpPr>
            <p:spPr>
              <a:xfrm>
                <a:off x="365231" y="4365104"/>
                <a:ext cx="8311225" cy="840871"/>
              </a:xfrm>
              <a:prstGeom prst="rect">
                <a:avLst/>
              </a:prstGeom>
            </p:spPr>
            <p:txBody>
              <a:bodyPr wrap="square">
                <a:spAutoFit/>
              </a:bodyPr>
              <a:lstStyle/>
              <a:p>
                <a:pPr marL="342900" lvl="0" indent="-342900" hangingPunct="0">
                  <a:buBlip>
                    <a:blip r:embed="rId3"/>
                  </a:buBlip>
                </a:pPr>
                <a:r>
                  <a:rPr lang="en-US" sz="2400" b="1" kern="0" dirty="0">
                    <a:solidFill>
                      <a:srgbClr val="000000"/>
                    </a:solidFill>
                    <a:sym typeface="Times New Roman"/>
                  </a:rPr>
                  <a:t>AIK Principle</a:t>
                </a:r>
                <a:r>
                  <a:rPr lang="en-US" sz="2400" kern="0" dirty="0">
                    <a:solidFill>
                      <a:srgbClr val="000000"/>
                    </a:solidFill>
                    <a:sym typeface="Times New Roman"/>
                  </a:rPr>
                  <a:t>: Instead of computing a complex function </a:t>
                </a:r>
                <a14:m>
                  <m:oMath xmlns:m="http://schemas.openxmlformats.org/officeDocument/2006/math">
                    <m:r>
                      <a:rPr lang="en-US" sz="2400" b="0" i="1" kern="0" smtClean="0">
                        <a:solidFill>
                          <a:srgbClr val="000000"/>
                        </a:solidFill>
                        <a:latin typeface="Cambria Math" charset="0"/>
                        <a:sym typeface="Times New Roman"/>
                      </a:rPr>
                      <m:t>𝐹</m:t>
                    </m:r>
                    <m:r>
                      <a:rPr lang="en-US" sz="2400" b="0" i="1" kern="0" smtClean="0">
                        <a:solidFill>
                          <a:srgbClr val="000000"/>
                        </a:solidFill>
                        <a:latin typeface="Cambria Math" charset="0"/>
                        <a:sym typeface="Times New Roman"/>
                      </a:rPr>
                      <m:t>(</m:t>
                    </m:r>
                    <m:r>
                      <a:rPr lang="en-US" sz="2400" b="0" i="1" kern="0" smtClean="0">
                        <a:solidFill>
                          <a:srgbClr val="000000"/>
                        </a:solidFill>
                        <a:latin typeface="Cambria Math" charset="0"/>
                        <a:sym typeface="Times New Roman"/>
                      </a:rPr>
                      <m:t>𝑥</m:t>
                    </m:r>
                    <m:r>
                      <a:rPr lang="en-US" sz="2400" b="0" i="1" kern="0" smtClean="0">
                        <a:solidFill>
                          <a:srgbClr val="000000"/>
                        </a:solidFill>
                        <a:latin typeface="Cambria Math" charset="0"/>
                        <a:sym typeface="Times New Roman"/>
                      </a:rPr>
                      <m:t>)</m:t>
                    </m:r>
                  </m:oMath>
                </a14:m>
                <a:r>
                  <a:rPr lang="en-US" sz="2400" kern="0" dirty="0">
                    <a:solidFill>
                      <a:srgbClr val="000000"/>
                    </a:solidFill>
                    <a:sym typeface="Times New Roman"/>
                  </a:rPr>
                  <a:t>, compute a simpler randomized function </a:t>
                </a:r>
                <a14:m>
                  <m:oMath xmlns:m="http://schemas.openxmlformats.org/officeDocument/2006/math">
                    <m:acc>
                      <m:accPr>
                        <m:chr m:val="̂"/>
                        <m:ctrlPr>
                          <a:rPr lang="en-US" sz="2400" i="1" kern="0" smtClean="0">
                            <a:solidFill>
                              <a:srgbClr val="000000"/>
                            </a:solidFill>
                            <a:latin typeface="Cambria Math" panose="02040503050406030204" pitchFamily="18" charset="0"/>
                            <a:sym typeface="Times New Roman"/>
                          </a:rPr>
                        </m:ctrlPr>
                      </m:accPr>
                      <m:e>
                        <m:r>
                          <a:rPr lang="en-US" sz="2400" b="0" i="1" kern="0" smtClean="0">
                            <a:solidFill>
                              <a:srgbClr val="000000"/>
                            </a:solidFill>
                            <a:latin typeface="Cambria Math" charset="0"/>
                            <a:sym typeface="Times New Roman"/>
                          </a:rPr>
                          <m:t>𝐹</m:t>
                        </m:r>
                      </m:e>
                    </m:acc>
                    <m:d>
                      <m:dPr>
                        <m:ctrlPr>
                          <a:rPr lang="en-US" sz="2400" b="0" i="1" kern="0" smtClean="0">
                            <a:solidFill>
                              <a:srgbClr val="000000"/>
                            </a:solidFill>
                            <a:latin typeface="Cambria Math" panose="02040503050406030204" pitchFamily="18" charset="0"/>
                            <a:sym typeface="Times New Roman"/>
                          </a:rPr>
                        </m:ctrlPr>
                      </m:dPr>
                      <m:e>
                        <m:r>
                          <a:rPr lang="en-US" sz="2400" b="0" i="1" kern="0" smtClean="0">
                            <a:solidFill>
                              <a:srgbClr val="000000"/>
                            </a:solidFill>
                            <a:latin typeface="Cambria Math" charset="0"/>
                            <a:sym typeface="Times New Roman"/>
                          </a:rPr>
                          <m:t>𝑥</m:t>
                        </m:r>
                        <m:r>
                          <a:rPr lang="en-US" sz="2400" b="0" i="1" kern="0" smtClean="0">
                            <a:solidFill>
                              <a:srgbClr val="000000"/>
                            </a:solidFill>
                            <a:latin typeface="Cambria Math" charset="0"/>
                            <a:sym typeface="Times New Roman"/>
                          </a:rPr>
                          <m:t>,</m:t>
                        </m:r>
                        <m:r>
                          <a:rPr lang="en-US" sz="2400" b="0" i="1" kern="0" smtClean="0">
                            <a:solidFill>
                              <a:srgbClr val="000000"/>
                            </a:solidFill>
                            <a:latin typeface="Cambria Math" charset="0"/>
                            <a:sym typeface="Times New Roman"/>
                          </a:rPr>
                          <m:t>𝑟</m:t>
                        </m:r>
                      </m:e>
                    </m:d>
                    <m:r>
                      <a:rPr lang="en-US" sz="2400" b="0" i="1" kern="0" smtClean="0">
                        <a:solidFill>
                          <a:srgbClr val="000000"/>
                        </a:solidFill>
                        <a:latin typeface="Cambria Math" charset="0"/>
                        <a:sym typeface="Times New Roman"/>
                      </a:rPr>
                      <m:t>.</m:t>
                    </m:r>
                  </m:oMath>
                </a14:m>
                <a:r>
                  <a:rPr lang="en-US" sz="2400" kern="0" dirty="0">
                    <a:solidFill>
                      <a:srgbClr val="000000"/>
                    </a:solidFill>
                    <a:sym typeface="Times New Roman"/>
                  </a:rPr>
                  <a:t> (</a:t>
                </a:r>
                <a14:m>
                  <m:oMath xmlns:m="http://schemas.openxmlformats.org/officeDocument/2006/math">
                    <m:acc>
                      <m:accPr>
                        <m:chr m:val="̂"/>
                        <m:ctrlPr>
                          <a:rPr lang="en-US" sz="2400" i="1" kern="0">
                            <a:solidFill>
                              <a:srgbClr val="000000"/>
                            </a:solidFill>
                            <a:latin typeface="Cambria Math" panose="02040503050406030204" pitchFamily="18" charset="0"/>
                            <a:sym typeface="Times New Roman"/>
                          </a:rPr>
                        </m:ctrlPr>
                      </m:accPr>
                      <m:e>
                        <m:r>
                          <a:rPr lang="en-US" sz="2400" i="1" kern="0">
                            <a:solidFill>
                              <a:srgbClr val="000000"/>
                            </a:solidFill>
                            <a:latin typeface="Cambria Math" charset="0"/>
                            <a:sym typeface="Times New Roman"/>
                          </a:rPr>
                          <m:t>𝐹</m:t>
                        </m:r>
                      </m:e>
                    </m:acc>
                  </m:oMath>
                </a14:m>
                <a:r>
                  <a:rPr lang="en-US" sz="2400" kern="0" dirty="0">
                    <a:solidFill>
                      <a:srgbClr val="000000"/>
                    </a:solidFill>
                    <a:sym typeface="Times New Roman"/>
                  </a:rPr>
                  <a:t> is in NC0).</a:t>
                </a:r>
              </a:p>
            </p:txBody>
          </p:sp>
        </mc:Choice>
        <mc:Fallback xmlns="">
          <p:sp>
            <p:nvSpPr>
              <p:cNvPr id="17" name="Rectangle 16"/>
              <p:cNvSpPr>
                <a:spLocks noRot="1" noChangeAspect="1" noMove="1" noResize="1" noEditPoints="1" noAdjustHandles="1" noChangeArrowheads="1" noChangeShapeType="1" noTextEdit="1"/>
              </p:cNvSpPr>
              <p:nvPr/>
            </p:nvSpPr>
            <p:spPr>
              <a:xfrm>
                <a:off x="365231" y="4365104"/>
                <a:ext cx="8311225" cy="840871"/>
              </a:xfrm>
              <a:prstGeom prst="rect">
                <a:avLst/>
              </a:prstGeom>
              <a:blipFill rotWithShape="0">
                <a:blip r:embed="rId4"/>
                <a:stretch>
                  <a:fillRect t="-5797" r="-1981" b="-159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395536" y="5301208"/>
                <a:ext cx="8311225" cy="461665"/>
              </a:xfrm>
              <a:prstGeom prst="rect">
                <a:avLst/>
              </a:prstGeom>
            </p:spPr>
            <p:txBody>
              <a:bodyPr wrap="square">
                <a:spAutoFit/>
              </a:bodyPr>
              <a:lstStyle/>
              <a:p>
                <a:pPr marL="342900" lvl="0" indent="-342900" hangingPunct="0">
                  <a:buBlip>
                    <a:blip r:embed="rId3"/>
                  </a:buBlip>
                </a:pPr>
                <a:r>
                  <a:rPr lang="en-US" sz="2400" kern="0" dirty="0">
                    <a:solidFill>
                      <a:srgbClr val="000000"/>
                    </a:solidFill>
                    <a:sym typeface="Times New Roman"/>
                  </a:rPr>
                  <a:t>Problem: </a:t>
                </a:r>
                <a14:m>
                  <m:oMath xmlns:m="http://schemas.openxmlformats.org/officeDocument/2006/math">
                    <m:r>
                      <a:rPr lang="en-US" sz="2400" b="0" i="1" kern="0" smtClean="0">
                        <a:solidFill>
                          <a:srgbClr val="000000"/>
                        </a:solidFill>
                        <a:latin typeface="Cambria Math" charset="0"/>
                        <a:sym typeface="Times New Roman"/>
                      </a:rPr>
                      <m:t>|</m:t>
                    </m:r>
                    <m:r>
                      <a:rPr lang="en-US" sz="2400" b="0" i="1" kern="0" smtClean="0">
                        <a:solidFill>
                          <a:srgbClr val="000000"/>
                        </a:solidFill>
                        <a:latin typeface="Cambria Math" charset="0"/>
                        <a:sym typeface="Times New Roman"/>
                      </a:rPr>
                      <m:t>𝑟</m:t>
                    </m:r>
                    <m:r>
                      <a:rPr lang="en-US" sz="2400" b="0" i="1" kern="0" smtClean="0">
                        <a:solidFill>
                          <a:srgbClr val="000000"/>
                        </a:solidFill>
                        <a:latin typeface="Cambria Math" charset="0"/>
                        <a:sym typeface="Times New Roman"/>
                      </a:rPr>
                      <m:t>|</m:t>
                    </m:r>
                  </m:oMath>
                </a14:m>
                <a:r>
                  <a:rPr lang="en-US" sz="2400" kern="0" dirty="0">
                    <a:solidFill>
                      <a:srgbClr val="000000"/>
                    </a:solidFill>
                    <a:sym typeface="Times New Roman"/>
                  </a:rPr>
                  <a:t> proportional to the circuit size of </a:t>
                </a:r>
                <a14:m>
                  <m:oMath xmlns:m="http://schemas.openxmlformats.org/officeDocument/2006/math">
                    <m:r>
                      <a:rPr lang="en-US" sz="2400" b="0" i="1" kern="0" smtClean="0">
                        <a:solidFill>
                          <a:srgbClr val="000000"/>
                        </a:solidFill>
                        <a:latin typeface="Cambria Math" charset="0"/>
                        <a:sym typeface="Times New Roman"/>
                      </a:rPr>
                      <m:t>𝐹</m:t>
                    </m:r>
                    <m:r>
                      <a:rPr lang="en-US" sz="2400" b="0" i="0" kern="0" smtClean="0">
                        <a:solidFill>
                          <a:srgbClr val="000000"/>
                        </a:solidFill>
                        <a:latin typeface="Cambria Math" charset="0"/>
                        <a:sym typeface="Times New Roman"/>
                      </a:rPr>
                      <m:t> </m:t>
                    </m:r>
                  </m:oMath>
                </a14:m>
                <a:r>
                  <a:rPr lang="en-US" sz="2400" kern="0" dirty="0">
                    <a:solidFill>
                      <a:srgbClr val="000000"/>
                    </a:solidFill>
                    <a:sym typeface="Times New Roman"/>
                  </a:rPr>
                  <a:t>and </a:t>
                </a:r>
                <a14:m>
                  <m:oMath xmlns:m="http://schemas.openxmlformats.org/officeDocument/2006/math">
                    <m:r>
                      <a:rPr lang="mr-IN" sz="2400" i="1" kern="0" smtClean="0">
                        <a:solidFill>
                          <a:srgbClr val="000000"/>
                        </a:solidFill>
                        <a:latin typeface="Cambria Math" charset="0"/>
                        <a:ea typeface="Cambria Math" charset="0"/>
                        <a:cs typeface="Cambria Math" charset="0"/>
                        <a:sym typeface="Times New Roman"/>
                      </a:rPr>
                      <m:t>≫</m:t>
                    </m:r>
                    <m:r>
                      <a:rPr lang="en-US" sz="2400" kern="0">
                        <a:solidFill>
                          <a:srgbClr val="000000"/>
                        </a:solidFill>
                        <a:latin typeface="Cambria Math" charset="0"/>
                        <a:sym typeface="Times New Roman"/>
                      </a:rPr>
                      <m:t>|</m:t>
                    </m:r>
                    <m:r>
                      <a:rPr lang="en-US" sz="2400" b="0" i="1" kern="0" smtClean="0">
                        <a:solidFill>
                          <a:srgbClr val="000000"/>
                        </a:solidFill>
                        <a:latin typeface="Cambria Math" charset="0"/>
                        <a:sym typeface="Times New Roman"/>
                      </a:rPr>
                      <m:t>𝑥</m:t>
                    </m:r>
                    <m:r>
                      <a:rPr lang="en-US" sz="2400" b="0" i="1" kern="0" smtClean="0">
                        <a:solidFill>
                          <a:srgbClr val="000000"/>
                        </a:solidFill>
                        <a:latin typeface="Cambria Math" charset="0"/>
                        <a:sym typeface="Times New Roman"/>
                      </a:rPr>
                      <m:t>|</m:t>
                    </m:r>
                  </m:oMath>
                </a14:m>
                <a:r>
                  <a:rPr lang="en-US" sz="2400" kern="0" dirty="0">
                    <a:solidFill>
                      <a:srgbClr val="000000"/>
                    </a:solidFill>
                    <a:sym typeface="Times New Roman"/>
                  </a:rPr>
                  <a:t>. </a:t>
                </a:r>
              </a:p>
            </p:txBody>
          </p:sp>
        </mc:Choice>
        <mc:Fallback xmlns="">
          <p:sp>
            <p:nvSpPr>
              <p:cNvPr id="18" name="Rectangle 17"/>
              <p:cNvSpPr>
                <a:spLocks noRot="1" noChangeAspect="1" noMove="1" noResize="1" noEditPoints="1" noAdjustHandles="1" noChangeArrowheads="1" noChangeShapeType="1" noTextEdit="1"/>
              </p:cNvSpPr>
              <p:nvPr/>
            </p:nvSpPr>
            <p:spPr>
              <a:xfrm>
                <a:off x="395536" y="5301208"/>
                <a:ext cx="8311225" cy="461665"/>
              </a:xfrm>
              <a:prstGeom prst="rect">
                <a:avLst/>
              </a:prstGeom>
              <a:blipFill rotWithShape="0">
                <a:blip r:embed="rId5"/>
                <a:stretch>
                  <a:fillRect t="-104000" b="-134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395536" y="5919663"/>
                <a:ext cx="8311225" cy="461665"/>
              </a:xfrm>
              <a:prstGeom prst="rect">
                <a:avLst/>
              </a:prstGeom>
            </p:spPr>
            <p:txBody>
              <a:bodyPr wrap="square">
                <a:spAutoFit/>
              </a:bodyPr>
              <a:lstStyle/>
              <a:p>
                <a:pPr marL="342900" lvl="0" indent="-342900" hangingPunct="0">
                  <a:buBlip>
                    <a:blip r:embed="rId3"/>
                  </a:buBlip>
                </a:pPr>
                <a:r>
                  <a:rPr lang="en-US" sz="2400" kern="0" dirty="0">
                    <a:solidFill>
                      <a:srgbClr val="000000"/>
                    </a:solidFill>
                    <a:sym typeface="Times New Roman"/>
                  </a:rPr>
                  <a:t>Solution: use local PRG to generate </a:t>
                </a:r>
                <a14:m>
                  <m:oMath xmlns:m="http://schemas.openxmlformats.org/officeDocument/2006/math">
                    <m:r>
                      <a:rPr lang="en-US" sz="2400" i="1" kern="0">
                        <a:solidFill>
                          <a:srgbClr val="000000"/>
                        </a:solidFill>
                        <a:latin typeface="Cambria Math" charset="0"/>
                        <a:sym typeface="Times New Roman"/>
                      </a:rPr>
                      <m:t>𝑟</m:t>
                    </m:r>
                  </m:oMath>
                </a14:m>
                <a:r>
                  <a:rPr lang="en-US" sz="2400" kern="0" dirty="0">
                    <a:solidFill>
                      <a:srgbClr val="000000"/>
                    </a:solidFill>
                    <a:sym typeface="Times New Roman"/>
                  </a:rPr>
                  <a:t>.</a:t>
                </a:r>
              </a:p>
            </p:txBody>
          </p:sp>
        </mc:Choice>
        <mc:Fallback xmlns="">
          <p:sp>
            <p:nvSpPr>
              <p:cNvPr id="19" name="Rectangle 18"/>
              <p:cNvSpPr>
                <a:spLocks noRot="1" noChangeAspect="1" noMove="1" noResize="1" noEditPoints="1" noAdjustHandles="1" noChangeArrowheads="1" noChangeShapeType="1" noTextEdit="1"/>
              </p:cNvSpPr>
              <p:nvPr/>
            </p:nvSpPr>
            <p:spPr>
              <a:xfrm>
                <a:off x="395536" y="5919663"/>
                <a:ext cx="8311225" cy="461665"/>
              </a:xfrm>
              <a:prstGeom prst="rect">
                <a:avLst/>
              </a:prstGeom>
              <a:blipFill rotWithShape="0">
                <a:blip r:embed="rId6"/>
                <a:stretch>
                  <a:fillRect t="-10526" b="-28947"/>
                </a:stretch>
              </a:blipFill>
            </p:spPr>
            <p:txBody>
              <a:bodyPr/>
              <a:lstStyle/>
              <a:p>
                <a:r>
                  <a:rPr lang="en-US">
                    <a:noFill/>
                  </a:rPr>
                  <a:t> </a:t>
                </a:r>
              </a:p>
            </p:txBody>
          </p:sp>
        </mc:Fallback>
      </mc:AlternateContent>
      <p:sp>
        <p:nvSpPr>
          <p:cNvPr id="5" name="Rectangle 4"/>
          <p:cNvSpPr/>
          <p:nvPr/>
        </p:nvSpPr>
        <p:spPr>
          <a:xfrm>
            <a:off x="8100392" y="5847659"/>
            <a:ext cx="360040" cy="389653"/>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Times New Roman"/>
            </a:endParaRPr>
          </a:p>
        </p:txBody>
      </p:sp>
      <p:grpSp>
        <p:nvGrpSpPr>
          <p:cNvPr id="12" name="Group 11"/>
          <p:cNvGrpSpPr/>
          <p:nvPr/>
        </p:nvGrpSpPr>
        <p:grpSpPr>
          <a:xfrm>
            <a:off x="251520" y="1412776"/>
            <a:ext cx="8665243" cy="1506271"/>
            <a:chOff x="0" y="-1"/>
            <a:chExt cx="8665242" cy="1506270"/>
          </a:xfrm>
        </p:grpSpPr>
        <p:sp>
          <p:nvSpPr>
            <p:cNvPr id="13" name="Rectangle 23"/>
            <p:cNvSpPr txBox="1"/>
            <p:nvPr/>
          </p:nvSpPr>
          <p:spPr>
            <a:xfrm>
              <a:off x="78506" y="89919"/>
              <a:ext cx="8568953" cy="12003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400" b="1"/>
              </a:lvl1pPr>
            </a:lstStyle>
            <a:p>
              <a:pPr hangingPunct="0"/>
              <a:r>
                <a:rPr lang="en-US" kern="0" dirty="0">
                  <a:solidFill>
                    <a:srgbClr val="000000"/>
                  </a:solidFill>
                  <a:sym typeface="Times New Roman"/>
                </a:rPr>
                <a:t>Lemma 2</a:t>
              </a:r>
              <a:r>
                <a:rPr kern="0" dirty="0">
                  <a:solidFill>
                    <a:srgbClr val="000000"/>
                  </a:solidFill>
                  <a:sym typeface="Times New Roman"/>
                </a:rPr>
                <a:t>:  </a:t>
              </a:r>
              <a:r>
                <a:rPr lang="en-US" b="0" kern="0" dirty="0">
                  <a:solidFill>
                    <a:srgbClr val="000000"/>
                  </a:solidFill>
                  <a:sym typeface="Times New Roman"/>
                </a:rPr>
                <a:t>If there </a:t>
              </a:r>
              <a:r>
                <a:rPr b="0" kern="0" dirty="0">
                  <a:solidFill>
                    <a:srgbClr val="000000"/>
                  </a:solidFill>
                  <a:sym typeface="Times New Roman"/>
                </a:rPr>
                <a:t>exists a</a:t>
              </a:r>
              <a:r>
                <a:rPr lang="en-US" b="0" kern="0" dirty="0">
                  <a:solidFill>
                    <a:srgbClr val="000000"/>
                  </a:solidFill>
                  <a:sym typeface="Times New Roman"/>
                </a:rPr>
                <a:t> functional encryption</a:t>
              </a:r>
              <a:r>
                <a:rPr b="0" kern="0" dirty="0">
                  <a:solidFill>
                    <a:srgbClr val="000000"/>
                  </a:solidFill>
                  <a:sym typeface="Times New Roman"/>
                </a:rPr>
                <a:t> </a:t>
              </a:r>
              <a:r>
                <a:rPr lang="en-US" b="0" kern="0" dirty="0">
                  <a:solidFill>
                    <a:srgbClr val="000000"/>
                  </a:solidFill>
                  <a:sym typeface="Times New Roman"/>
                </a:rPr>
                <a:t>for degree-L functions</a:t>
              </a:r>
              <a:r>
                <a:rPr b="0" kern="0" dirty="0">
                  <a:solidFill>
                    <a:srgbClr val="000000"/>
                  </a:solidFill>
                  <a:sym typeface="Times New Roman"/>
                </a:rPr>
                <a:t> </a:t>
              </a:r>
              <a:r>
                <a:rPr lang="en-US" b="0" kern="0" dirty="0">
                  <a:solidFill>
                    <a:srgbClr val="FF0000"/>
                  </a:solidFill>
                  <a:sym typeface="Times New Roman"/>
                </a:rPr>
                <a:t>and there exists a locality-L PRG</a:t>
              </a:r>
              <a:r>
                <a:rPr lang="en-US" b="0" kern="0" dirty="0">
                  <a:solidFill>
                    <a:srgbClr val="000000"/>
                  </a:solidFill>
                  <a:sym typeface="Times New Roman"/>
                </a:rPr>
                <a:t>, then functional encryption for NC1 (and thus, IO) exists.</a:t>
              </a:r>
              <a:r>
                <a:rPr b="0" kern="0" dirty="0">
                  <a:solidFill>
                    <a:srgbClr val="000000"/>
                  </a:solidFill>
                  <a:sym typeface="Times New Roman"/>
                </a:rPr>
                <a:t> </a:t>
              </a:r>
            </a:p>
          </p:txBody>
        </p:sp>
        <p:sp>
          <p:nvSpPr>
            <p:cNvPr id="20" name="Rectangle 60"/>
            <p:cNvSpPr/>
            <p:nvPr/>
          </p:nvSpPr>
          <p:spPr>
            <a:xfrm>
              <a:off x="0" y="-1"/>
              <a:ext cx="8665242" cy="1506270"/>
            </a:xfrm>
            <a:prstGeom prst="rect">
              <a:avLst/>
            </a:prstGeom>
            <a:noFill/>
            <a:ln w="25400" cap="flat">
              <a:solidFill>
                <a:srgbClr val="808080"/>
              </a:solidFill>
              <a:prstDash val="solid"/>
              <a:round/>
            </a:ln>
            <a:effectLst/>
          </p:spPr>
          <p:txBody>
            <a:bodyPr wrap="square" lIns="45719" tIns="45719" rIns="45719" bIns="45719" numCol="1" anchor="ctr">
              <a:noAutofit/>
            </a:bodyPr>
            <a:lstStyle/>
            <a:p>
              <a:pPr algn="ctr" hangingPunct="0">
                <a:defRPr>
                  <a:solidFill>
                    <a:srgbClr val="FFFFFF"/>
                  </a:solidFill>
                </a:defRPr>
              </a:pPr>
              <a:endParaRPr kern="0">
                <a:solidFill>
                  <a:srgbClr val="FFFFFF"/>
                </a:solidFill>
                <a:sym typeface="Times New Roman"/>
              </a:endParaRPr>
            </a:p>
          </p:txBody>
        </p:sp>
      </p:grpSp>
    </p:spTree>
    <p:extLst>
      <p:ext uri="{BB962C8B-B14F-4D97-AF65-F5344CB8AC3E}">
        <p14:creationId xmlns:p14="http://schemas.microsoft.com/office/powerpoint/2010/main" val="6782424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8" grpId="0"/>
      <p:bldP spid="19" grpId="0"/>
      <p:bldP spid="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ubtitle 1"/>
          <p:cNvSpPr txBox="1"/>
          <p:nvPr/>
        </p:nvSpPr>
        <p:spPr>
          <a:xfrm>
            <a:off x="3131838" y="3578914"/>
            <a:ext cx="8712970" cy="714182"/>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a:spcBef>
                <a:spcPts val="900"/>
              </a:spcBef>
              <a:defRPr sz="2500"/>
            </a:lvl1pPr>
          </a:lstStyle>
          <a:p>
            <a:pPr hangingPunct="0"/>
            <a:r>
              <a:rPr kern="0">
                <a:solidFill>
                  <a:srgbClr val="000000"/>
                </a:solidFill>
                <a:sym typeface="Times New Roman"/>
              </a:rPr>
              <a:t>[Lin, CRYPTO 2017]</a:t>
            </a:r>
          </a:p>
        </p:txBody>
      </p:sp>
      <p:grpSp>
        <p:nvGrpSpPr>
          <p:cNvPr id="237" name="Group 1"/>
          <p:cNvGrpSpPr/>
          <p:nvPr/>
        </p:nvGrpSpPr>
        <p:grpSpPr>
          <a:xfrm>
            <a:off x="233783" y="1772815"/>
            <a:ext cx="8665243" cy="2444599"/>
            <a:chOff x="0" y="-1"/>
            <a:chExt cx="8665242" cy="2444598"/>
          </a:xfrm>
        </p:grpSpPr>
        <p:sp>
          <p:nvSpPr>
            <p:cNvPr id="233" name="Rectangle 23"/>
            <p:cNvSpPr txBox="1"/>
            <p:nvPr/>
          </p:nvSpPr>
          <p:spPr>
            <a:xfrm>
              <a:off x="78506" y="96572"/>
              <a:ext cx="8568953" cy="4213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400" b="1"/>
              </a:lvl1pPr>
            </a:lstStyle>
            <a:p>
              <a:pPr hangingPunct="0"/>
              <a:r>
                <a:rPr kern="0">
                  <a:solidFill>
                    <a:srgbClr val="000000"/>
                  </a:solidFill>
                  <a:sym typeface="Times New Roman"/>
                </a:rPr>
                <a:t>Theorem:  There exists an IO scheme, assuming: </a:t>
              </a:r>
            </a:p>
          </p:txBody>
        </p:sp>
        <p:sp>
          <p:nvSpPr>
            <p:cNvPr id="234" name="Rectangle 60"/>
            <p:cNvSpPr/>
            <p:nvPr/>
          </p:nvSpPr>
          <p:spPr>
            <a:xfrm>
              <a:off x="0" y="-1"/>
              <a:ext cx="8665242" cy="2444598"/>
            </a:xfrm>
            <a:prstGeom prst="rect">
              <a:avLst/>
            </a:prstGeom>
            <a:noFill/>
            <a:ln w="25400" cap="flat">
              <a:solidFill>
                <a:srgbClr val="808080"/>
              </a:solidFill>
              <a:prstDash val="solid"/>
              <a:round/>
            </a:ln>
            <a:effectLst/>
          </p:spPr>
          <p:txBody>
            <a:bodyPr wrap="square" lIns="45719" tIns="45719" rIns="45719" bIns="45719" numCol="1" anchor="ctr">
              <a:noAutofit/>
            </a:bodyPr>
            <a:lstStyle/>
            <a:p>
              <a:pPr algn="ctr" hangingPunct="0">
                <a:defRPr>
                  <a:solidFill>
                    <a:srgbClr val="FFFFFF"/>
                  </a:solidFill>
                </a:defRPr>
              </a:pPr>
              <a:endParaRPr kern="0">
                <a:solidFill>
                  <a:srgbClr val="FFFFFF"/>
                </a:solidFill>
                <a:sym typeface="Times New Roman"/>
              </a:endParaRPr>
            </a:p>
          </p:txBody>
        </p:sp>
        <p:sp>
          <p:nvSpPr>
            <p:cNvPr id="235" name="Rectangle 23"/>
            <p:cNvSpPr txBox="1"/>
            <p:nvPr/>
          </p:nvSpPr>
          <p:spPr>
            <a:xfrm>
              <a:off x="510554" y="666350"/>
              <a:ext cx="8082679" cy="3727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p>
              <a:pPr hangingPunct="0">
                <a:defRPr sz="2000"/>
              </a:pPr>
              <a:r>
                <a:rPr sz="2000" kern="0">
                  <a:solidFill>
                    <a:srgbClr val="000000"/>
                  </a:solidFill>
                  <a:sym typeface="Times New Roman"/>
                </a:rPr>
                <a:t>a) </a:t>
              </a:r>
              <a:r>
                <a:rPr sz="2000" b="1" kern="0">
                  <a:solidFill>
                    <a:srgbClr val="0433FF"/>
                  </a:solidFill>
                  <a:sym typeface="Times New Roman"/>
                </a:rPr>
                <a:t>L-linear maps </a:t>
              </a:r>
              <a:r>
                <a:rPr sz="2000" kern="0">
                  <a:solidFill>
                    <a:srgbClr val="0433FF"/>
                  </a:solidFill>
                  <a:sym typeface="Times New Roman"/>
                </a:rPr>
                <a:t>with the SXDH assumption</a:t>
              </a:r>
            </a:p>
          </p:txBody>
        </p:sp>
        <p:sp>
          <p:nvSpPr>
            <p:cNvPr id="236" name="Rectangle 23"/>
            <p:cNvSpPr txBox="1"/>
            <p:nvPr/>
          </p:nvSpPr>
          <p:spPr>
            <a:xfrm>
              <a:off x="383554" y="1080120"/>
              <a:ext cx="8082679" cy="3484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hangingPunct="0"/>
              <a:r>
                <a:rPr kern="0" dirty="0">
                  <a:solidFill>
                    <a:srgbClr val="000000"/>
                  </a:solidFill>
                  <a:sym typeface="Times New Roman"/>
                </a:rPr>
                <a:t>  b) </a:t>
              </a:r>
              <a:r>
                <a:rPr b="1" kern="0" dirty="0">
                  <a:solidFill>
                    <a:srgbClr val="FF0000"/>
                  </a:solidFill>
                  <a:sym typeface="Times New Roman"/>
                </a:rPr>
                <a:t>Locality L PRGs</a:t>
              </a:r>
              <a:r>
                <a:rPr kern="0" dirty="0">
                  <a:solidFill>
                    <a:srgbClr val="FF0000"/>
                  </a:solidFill>
                  <a:sym typeface="Times New Roman"/>
                </a:rPr>
                <a:t> with </a:t>
              </a:r>
              <a:r>
                <a:rPr i="1" kern="0" dirty="0">
                  <a:solidFill>
                    <a:srgbClr val="FF0000"/>
                  </a:solidFill>
                  <a:sym typeface="Times New Roman"/>
                </a:rPr>
                <a:t>any</a:t>
              </a:r>
              <a:r>
                <a:rPr kern="0" dirty="0">
                  <a:solidFill>
                    <a:srgbClr val="FF0000"/>
                  </a:solidFill>
                  <a:sym typeface="Times New Roman"/>
                </a:rPr>
                <a:t> polynomial stretch (and subexponential security)</a:t>
              </a:r>
            </a:p>
          </p:txBody>
        </p:sp>
      </p:grpSp>
      <p:sp>
        <p:nvSpPr>
          <p:cNvPr id="238" name="Rectangle 23"/>
          <p:cNvSpPr txBox="1"/>
          <p:nvPr/>
        </p:nvSpPr>
        <p:spPr>
          <a:xfrm>
            <a:off x="616980" y="3246636"/>
            <a:ext cx="8082678"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hangingPunct="0"/>
            <a:r>
              <a:rPr kern="0" dirty="0">
                <a:solidFill>
                  <a:srgbClr val="000000"/>
                </a:solidFill>
                <a:sym typeface="Times New Roman"/>
              </a:rPr>
              <a:t>  c) </a:t>
            </a:r>
            <a:r>
              <a:rPr b="1" kern="0" dirty="0">
                <a:solidFill>
                  <a:srgbClr val="000000"/>
                </a:solidFill>
                <a:sym typeface="Times New Roman"/>
              </a:rPr>
              <a:t>Subexponentially secure L</a:t>
            </a:r>
            <a:r>
              <a:rPr lang="en-US" b="1" kern="0" dirty="0">
                <a:solidFill>
                  <a:srgbClr val="000000"/>
                </a:solidFill>
                <a:sym typeface="Times New Roman"/>
              </a:rPr>
              <a:t>earning with </a:t>
            </a:r>
            <a:r>
              <a:rPr b="1" kern="0" dirty="0">
                <a:solidFill>
                  <a:srgbClr val="000000"/>
                </a:solidFill>
                <a:sym typeface="Times New Roman"/>
              </a:rPr>
              <a:t>E</a:t>
            </a:r>
            <a:r>
              <a:rPr lang="en-US" b="1" kern="0" dirty="0">
                <a:solidFill>
                  <a:srgbClr val="000000"/>
                </a:solidFill>
                <a:sym typeface="Times New Roman"/>
              </a:rPr>
              <a:t>rrors</a:t>
            </a:r>
            <a:r>
              <a:rPr b="1" kern="0" dirty="0">
                <a:solidFill>
                  <a:srgbClr val="000000"/>
                </a:solidFill>
                <a:sym typeface="Times New Roman"/>
              </a:rPr>
              <a:t> </a:t>
            </a:r>
            <a:r>
              <a:rPr kern="0" dirty="0">
                <a:solidFill>
                  <a:srgbClr val="000000"/>
                </a:solidFill>
                <a:sym typeface="Times New Roman"/>
              </a:rPr>
              <a:t>(ignored from now on)</a:t>
            </a:r>
          </a:p>
        </p:txBody>
      </p:sp>
      <p:sp>
        <p:nvSpPr>
          <p:cNvPr id="18" name="Subtitle 1"/>
          <p:cNvSpPr txBox="1">
            <a:spLocks/>
          </p:cNvSpPr>
          <p:nvPr/>
        </p:nvSpPr>
        <p:spPr>
          <a:xfrm>
            <a:off x="251519" y="410563"/>
            <a:ext cx="8712970" cy="714182"/>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896111" rtl="0" latinLnBrk="0">
              <a:lnSpc>
                <a:spcPct val="100000"/>
              </a:lnSpc>
              <a:spcBef>
                <a:spcPts val="900"/>
              </a:spcBef>
              <a:spcAft>
                <a:spcPts val="0"/>
              </a:spcAft>
              <a:buClrTx/>
              <a:buSzTx/>
              <a:buFontTx/>
              <a:buNone/>
              <a:tabLst/>
              <a:defRPr sz="3920" b="1" i="0" u="none" strike="noStrike" cap="none" spc="0" baseline="0">
                <a:ln>
                  <a:noFill/>
                </a:ln>
                <a:solidFill>
                  <a:srgbClr val="9437FF"/>
                </a:solidFill>
                <a:uFillTx/>
                <a:latin typeface="+mn-lt"/>
                <a:ea typeface="+mn-ea"/>
                <a:cs typeface="+mn-cs"/>
                <a:sym typeface="Times New Roman"/>
              </a:defRPr>
            </a:lvl1pPr>
            <a:lvl2pPr marL="0" marR="0" indent="457200" algn="ctr" defTabSz="914400" rtl="0" latinLnBrk="0">
              <a:lnSpc>
                <a:spcPct val="100000"/>
              </a:lnSpc>
              <a:spcBef>
                <a:spcPts val="700"/>
              </a:spcBef>
              <a:spcAft>
                <a:spcPts val="0"/>
              </a:spcAft>
              <a:buClrTx/>
              <a:buSzTx/>
              <a:buFontTx/>
              <a:buNone/>
              <a:tabLst/>
              <a:defRPr sz="3200" b="0" i="0" u="none" strike="noStrike" cap="none" spc="0" baseline="0">
                <a:ln>
                  <a:noFill/>
                </a:ln>
                <a:solidFill>
                  <a:srgbClr val="888888"/>
                </a:solidFill>
                <a:uFillTx/>
                <a:latin typeface="+mn-lt"/>
                <a:ea typeface="+mn-ea"/>
                <a:cs typeface="+mn-cs"/>
                <a:sym typeface="Times New Roman"/>
              </a:defRPr>
            </a:lvl2pPr>
            <a:lvl3pPr marL="0" marR="0" indent="914400" algn="ctr" defTabSz="914400" rtl="0" latinLnBrk="0">
              <a:lnSpc>
                <a:spcPct val="100000"/>
              </a:lnSpc>
              <a:spcBef>
                <a:spcPts val="700"/>
              </a:spcBef>
              <a:spcAft>
                <a:spcPts val="0"/>
              </a:spcAft>
              <a:buClrTx/>
              <a:buSzTx/>
              <a:buFontTx/>
              <a:buNone/>
              <a:tabLst/>
              <a:defRPr sz="3200" b="0" i="0" u="none" strike="noStrike" cap="none" spc="0" baseline="0">
                <a:ln>
                  <a:noFill/>
                </a:ln>
                <a:solidFill>
                  <a:srgbClr val="888888"/>
                </a:solidFill>
                <a:uFillTx/>
                <a:latin typeface="+mn-lt"/>
                <a:ea typeface="+mn-ea"/>
                <a:cs typeface="+mn-cs"/>
                <a:sym typeface="Times New Roman"/>
              </a:defRPr>
            </a:lvl3pPr>
            <a:lvl4pPr marL="0" marR="0" indent="1371600" algn="ctr" defTabSz="914400" rtl="0" latinLnBrk="0">
              <a:lnSpc>
                <a:spcPct val="100000"/>
              </a:lnSpc>
              <a:spcBef>
                <a:spcPts val="700"/>
              </a:spcBef>
              <a:spcAft>
                <a:spcPts val="0"/>
              </a:spcAft>
              <a:buClrTx/>
              <a:buSzTx/>
              <a:buFontTx/>
              <a:buNone/>
              <a:tabLst/>
              <a:defRPr sz="3200" b="0" i="0" u="none" strike="noStrike" cap="none" spc="0" baseline="0">
                <a:ln>
                  <a:noFill/>
                </a:ln>
                <a:solidFill>
                  <a:srgbClr val="888888"/>
                </a:solidFill>
                <a:uFillTx/>
                <a:latin typeface="+mn-lt"/>
                <a:ea typeface="+mn-ea"/>
                <a:cs typeface="+mn-cs"/>
                <a:sym typeface="Times New Roman"/>
              </a:defRPr>
            </a:lvl4pPr>
            <a:lvl5pPr marL="0" marR="0" indent="1828800" algn="ctr" defTabSz="914400" rtl="0" latinLnBrk="0">
              <a:lnSpc>
                <a:spcPct val="100000"/>
              </a:lnSpc>
              <a:spcBef>
                <a:spcPts val="700"/>
              </a:spcBef>
              <a:spcAft>
                <a:spcPts val="0"/>
              </a:spcAft>
              <a:buClrTx/>
              <a:buSzTx/>
              <a:buFontTx/>
              <a:buNone/>
              <a:tabLst/>
              <a:defRPr sz="3200" b="0" i="0" u="none" strike="noStrike" cap="none" spc="0" baseline="0">
                <a:ln>
                  <a:noFill/>
                </a:ln>
                <a:solidFill>
                  <a:srgbClr val="888888"/>
                </a:solidFill>
                <a:uFillTx/>
                <a:latin typeface="+mn-lt"/>
                <a:ea typeface="+mn-ea"/>
                <a:cs typeface="+mn-cs"/>
                <a:sym typeface="Times New Roman"/>
              </a:defRPr>
            </a:lvl5pPr>
            <a:lvl6pPr marL="2651760" marR="0" indent="-365760" algn="l" defTabSz="914400" rtl="0" latinLnBrk="0">
              <a:lnSpc>
                <a:spcPct val="100000"/>
              </a:lnSpc>
              <a:spcBef>
                <a:spcPts val="700"/>
              </a:spcBef>
              <a:spcAft>
                <a:spcPts val="0"/>
              </a:spcAft>
              <a:buClrTx/>
              <a:buSzPct val="100000"/>
              <a:buFont typeface="Times New Roman"/>
              <a:buChar char="•"/>
              <a:tabLst/>
              <a:defRPr sz="3200" b="0" i="0" u="none" strike="noStrike" cap="none" spc="0" baseline="0">
                <a:ln>
                  <a:noFill/>
                </a:ln>
                <a:solidFill>
                  <a:srgbClr val="000000"/>
                </a:solidFill>
                <a:uFillTx/>
                <a:latin typeface="+mn-lt"/>
                <a:ea typeface="+mn-ea"/>
                <a:cs typeface="+mn-cs"/>
                <a:sym typeface="Times New Roman"/>
              </a:defRPr>
            </a:lvl6pPr>
            <a:lvl7pPr marL="3108960" marR="0" indent="-365760" algn="l" defTabSz="914400" rtl="0" latinLnBrk="0">
              <a:lnSpc>
                <a:spcPct val="100000"/>
              </a:lnSpc>
              <a:spcBef>
                <a:spcPts val="700"/>
              </a:spcBef>
              <a:spcAft>
                <a:spcPts val="0"/>
              </a:spcAft>
              <a:buClrTx/>
              <a:buSzPct val="100000"/>
              <a:buFont typeface="Times New Roman"/>
              <a:buChar char="•"/>
              <a:tabLst/>
              <a:defRPr sz="3200" b="0" i="0" u="none" strike="noStrike" cap="none" spc="0" baseline="0">
                <a:ln>
                  <a:noFill/>
                </a:ln>
                <a:solidFill>
                  <a:srgbClr val="000000"/>
                </a:solidFill>
                <a:uFillTx/>
                <a:latin typeface="+mn-lt"/>
                <a:ea typeface="+mn-ea"/>
                <a:cs typeface="+mn-cs"/>
                <a:sym typeface="Times New Roman"/>
              </a:defRPr>
            </a:lvl7pPr>
            <a:lvl8pPr marL="3566159" marR="0" indent="-365759" algn="l" defTabSz="914400" rtl="0" latinLnBrk="0">
              <a:lnSpc>
                <a:spcPct val="100000"/>
              </a:lnSpc>
              <a:spcBef>
                <a:spcPts val="700"/>
              </a:spcBef>
              <a:spcAft>
                <a:spcPts val="0"/>
              </a:spcAft>
              <a:buClrTx/>
              <a:buSzPct val="100000"/>
              <a:buFont typeface="Times New Roman"/>
              <a:buChar char="•"/>
              <a:tabLst/>
              <a:defRPr sz="3200" b="0" i="0" u="none" strike="noStrike" cap="none" spc="0" baseline="0">
                <a:ln>
                  <a:noFill/>
                </a:ln>
                <a:solidFill>
                  <a:srgbClr val="000000"/>
                </a:solidFill>
                <a:uFillTx/>
                <a:latin typeface="+mn-lt"/>
                <a:ea typeface="+mn-ea"/>
                <a:cs typeface="+mn-cs"/>
                <a:sym typeface="Times New Roman"/>
              </a:defRPr>
            </a:lvl8pPr>
            <a:lvl9pPr marL="4023359" marR="0" indent="-365759" algn="l" defTabSz="914400" rtl="0" latinLnBrk="0">
              <a:lnSpc>
                <a:spcPct val="100000"/>
              </a:lnSpc>
              <a:spcBef>
                <a:spcPts val="700"/>
              </a:spcBef>
              <a:spcAft>
                <a:spcPts val="0"/>
              </a:spcAft>
              <a:buClrTx/>
              <a:buSzPct val="100000"/>
              <a:buFont typeface="Times New Roman"/>
              <a:buChar char="•"/>
              <a:tabLst/>
              <a:defRPr sz="3200" b="0" i="0" u="none" strike="noStrike" cap="none" spc="0" baseline="0">
                <a:ln>
                  <a:noFill/>
                </a:ln>
                <a:solidFill>
                  <a:srgbClr val="000000"/>
                </a:solidFill>
                <a:uFillTx/>
                <a:latin typeface="+mn-lt"/>
                <a:ea typeface="+mn-ea"/>
                <a:cs typeface="+mn-cs"/>
                <a:sym typeface="Times New Roman"/>
              </a:defRPr>
            </a:lvl9pPr>
          </a:lstStyle>
          <a:p>
            <a:r>
              <a:rPr lang="en-US" kern="0"/>
              <a:t>Connection between Local PRGs and IO</a:t>
            </a:r>
          </a:p>
        </p:txBody>
      </p:sp>
      <p:sp>
        <p:nvSpPr>
          <p:cNvPr id="19" name="Subtitle 1"/>
          <p:cNvSpPr txBox="1"/>
          <p:nvPr/>
        </p:nvSpPr>
        <p:spPr>
          <a:xfrm>
            <a:off x="-13312" y="1049064"/>
            <a:ext cx="8712970" cy="714182"/>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a:spcBef>
                <a:spcPts val="900"/>
              </a:spcBef>
              <a:defRPr sz="2500"/>
            </a:lvl1pPr>
          </a:lstStyle>
          <a:p>
            <a:pPr hangingPunct="0"/>
            <a:r>
              <a:rPr kern="0" dirty="0">
                <a:solidFill>
                  <a:srgbClr val="000000"/>
                </a:solidFill>
                <a:sym typeface="Times New Roman"/>
              </a:rPr>
              <a:t>[Lin</a:t>
            </a:r>
            <a:r>
              <a:rPr lang="en-US" kern="0" dirty="0">
                <a:solidFill>
                  <a:srgbClr val="000000"/>
                </a:solidFill>
                <a:sym typeface="Times New Roman"/>
              </a:rPr>
              <a:t>’16, Lin-</a:t>
            </a:r>
            <a:r>
              <a:rPr lang="en-US" b="1" kern="0" dirty="0">
                <a:solidFill>
                  <a:srgbClr val="FF0000"/>
                </a:solidFill>
                <a:sym typeface="Times New Roman"/>
              </a:rPr>
              <a:t>V</a:t>
            </a:r>
            <a:r>
              <a:rPr lang="en-US" kern="0" dirty="0">
                <a:solidFill>
                  <a:srgbClr val="000000"/>
                </a:solidFill>
                <a:sym typeface="Times New Roman"/>
              </a:rPr>
              <a:t>’16, Lin’</a:t>
            </a:r>
            <a:r>
              <a:rPr kern="0" dirty="0">
                <a:solidFill>
                  <a:srgbClr val="000000"/>
                </a:solidFill>
                <a:sym typeface="Times New Roman"/>
              </a:rPr>
              <a:t>17</a:t>
            </a:r>
            <a:r>
              <a:rPr lang="en-US" kern="0" dirty="0">
                <a:solidFill>
                  <a:srgbClr val="000000"/>
                </a:solidFill>
                <a:sym typeface="Times New Roman"/>
              </a:rPr>
              <a:t>, Ananth-Sahai’17</a:t>
            </a:r>
            <a:r>
              <a:rPr kern="0" dirty="0">
                <a:solidFill>
                  <a:srgbClr val="000000"/>
                </a:solidFill>
                <a:sym typeface="Times New Roman"/>
              </a:rPr>
              <a:t>]</a:t>
            </a:r>
          </a:p>
        </p:txBody>
      </p:sp>
      <p:pic>
        <p:nvPicPr>
          <p:cNvPr id="20" name="Picture 22" descr="Picture 22"/>
          <p:cNvPicPr>
            <a:picLocks noChangeAspect="1"/>
          </p:cNvPicPr>
          <p:nvPr/>
        </p:nvPicPr>
        <p:blipFill>
          <a:blip r:embed="rId3"/>
          <a:stretch>
            <a:fillRect/>
          </a:stretch>
        </p:blipFill>
        <p:spPr>
          <a:xfrm>
            <a:off x="3690949" y="4432556"/>
            <a:ext cx="714671" cy="1300700"/>
          </a:xfrm>
          <a:prstGeom prst="rect">
            <a:avLst/>
          </a:prstGeom>
          <a:ln w="12700">
            <a:miter lim="400000"/>
          </a:ln>
        </p:spPr>
      </p:pic>
      <p:sp>
        <p:nvSpPr>
          <p:cNvPr id="21" name="TextBox 114"/>
          <p:cNvSpPr txBox="1"/>
          <p:nvPr/>
        </p:nvSpPr>
        <p:spPr>
          <a:xfrm>
            <a:off x="4470275" y="4443895"/>
            <a:ext cx="504057" cy="127802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8400" b="1"/>
            </a:lvl1pPr>
          </a:lstStyle>
          <a:p>
            <a:pPr hangingPunct="0"/>
            <a:r>
              <a:rPr kern="0" dirty="0">
                <a:solidFill>
                  <a:srgbClr val="000000"/>
                </a:solidFill>
                <a:sym typeface="Times New Roman"/>
              </a:rPr>
              <a:t>?</a:t>
            </a:r>
          </a:p>
        </p:txBody>
      </p:sp>
    </p:spTree>
    <p:extLst>
      <p:ext uri="{BB962C8B-B14F-4D97-AF65-F5344CB8AC3E}">
        <p14:creationId xmlns:p14="http://schemas.microsoft.com/office/powerpoint/2010/main" val="3594061910"/>
      </p:ext>
    </p:extLst>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 name="Group 1"/>
          <p:cNvGrpSpPr/>
          <p:nvPr/>
        </p:nvGrpSpPr>
        <p:grpSpPr>
          <a:xfrm>
            <a:off x="233783" y="3068961"/>
            <a:ext cx="8665243" cy="1296144"/>
            <a:chOff x="0" y="0"/>
            <a:chExt cx="8665242" cy="1296143"/>
          </a:xfrm>
        </p:grpSpPr>
        <p:sp>
          <p:nvSpPr>
            <p:cNvPr id="233" name="Rectangle 23"/>
            <p:cNvSpPr txBox="1"/>
            <p:nvPr/>
          </p:nvSpPr>
          <p:spPr>
            <a:xfrm>
              <a:off x="78506" y="95816"/>
              <a:ext cx="8568953" cy="12003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400" b="1"/>
              </a:lvl1pPr>
            </a:lstStyle>
            <a:p>
              <a:pPr hangingPunct="0"/>
              <a:r>
                <a:rPr lang="en-US" kern="0" dirty="0">
                  <a:solidFill>
                    <a:srgbClr val="000000"/>
                  </a:solidFill>
                  <a:sym typeface="Times New Roman"/>
                </a:rPr>
                <a:t>Lemma 1</a:t>
              </a:r>
              <a:r>
                <a:rPr kern="0" dirty="0">
                  <a:solidFill>
                    <a:srgbClr val="000000"/>
                  </a:solidFill>
                  <a:sym typeface="Times New Roman"/>
                </a:rPr>
                <a:t>:  </a:t>
              </a:r>
              <a:r>
                <a:rPr lang="en-US" b="0" kern="0" dirty="0">
                  <a:solidFill>
                    <a:srgbClr val="000000"/>
                  </a:solidFill>
                  <a:sym typeface="Times New Roman"/>
                </a:rPr>
                <a:t>For any constant L, t</a:t>
              </a:r>
              <a:r>
                <a:rPr b="0" kern="0" dirty="0">
                  <a:solidFill>
                    <a:srgbClr val="000000"/>
                  </a:solidFill>
                  <a:sym typeface="Times New Roman"/>
                </a:rPr>
                <a:t>here exists a</a:t>
              </a:r>
              <a:r>
                <a:rPr lang="en-US" b="0" kern="0" dirty="0">
                  <a:solidFill>
                    <a:srgbClr val="000000"/>
                  </a:solidFill>
                  <a:sym typeface="Times New Roman"/>
                </a:rPr>
                <a:t> functional encryption</a:t>
              </a:r>
              <a:r>
                <a:rPr b="0" kern="0" dirty="0">
                  <a:solidFill>
                    <a:srgbClr val="000000"/>
                  </a:solidFill>
                  <a:sym typeface="Times New Roman"/>
                </a:rPr>
                <a:t> </a:t>
              </a:r>
              <a:r>
                <a:rPr lang="en-US" b="0" kern="0" dirty="0">
                  <a:solidFill>
                    <a:srgbClr val="000000"/>
                  </a:solidFill>
                  <a:sym typeface="Times New Roman"/>
                </a:rPr>
                <a:t>for degree-L functions</a:t>
              </a:r>
              <a:r>
                <a:rPr b="0" kern="0" dirty="0">
                  <a:solidFill>
                    <a:srgbClr val="000000"/>
                  </a:solidFill>
                  <a:sym typeface="Times New Roman"/>
                </a:rPr>
                <a:t> </a:t>
              </a:r>
              <a:r>
                <a:rPr lang="en-US" b="0" kern="0" dirty="0">
                  <a:solidFill>
                    <a:srgbClr val="000000"/>
                  </a:solidFill>
                  <a:sym typeface="Times New Roman"/>
                </a:rPr>
                <a:t>(in particular, NC0) </a:t>
              </a:r>
              <a:r>
                <a:rPr b="0" kern="0" dirty="0">
                  <a:solidFill>
                    <a:srgbClr val="000000"/>
                  </a:solidFill>
                  <a:sym typeface="Times New Roman"/>
                </a:rPr>
                <a:t>assuming</a:t>
              </a:r>
              <a:r>
                <a:rPr lang="en-US" b="0" kern="0" dirty="0">
                  <a:solidFill>
                    <a:srgbClr val="000000"/>
                  </a:solidFill>
                  <a:sym typeface="Times New Roman"/>
                </a:rPr>
                <a:t> </a:t>
              </a:r>
              <a:r>
                <a:rPr lang="en-US" kern="0" dirty="0">
                  <a:solidFill>
                    <a:srgbClr val="0433FF"/>
                  </a:solidFill>
                  <a:sym typeface="Times New Roman"/>
                </a:rPr>
                <a:t>L-linear maps exist.</a:t>
              </a:r>
              <a:endParaRPr b="0" kern="0" dirty="0">
                <a:solidFill>
                  <a:srgbClr val="000000"/>
                </a:solidFill>
                <a:sym typeface="Times New Roman"/>
              </a:endParaRPr>
            </a:p>
          </p:txBody>
        </p:sp>
        <p:sp>
          <p:nvSpPr>
            <p:cNvPr id="234" name="Rectangle 60"/>
            <p:cNvSpPr/>
            <p:nvPr/>
          </p:nvSpPr>
          <p:spPr>
            <a:xfrm>
              <a:off x="0" y="0"/>
              <a:ext cx="8665242" cy="1296143"/>
            </a:xfrm>
            <a:prstGeom prst="rect">
              <a:avLst/>
            </a:prstGeom>
            <a:noFill/>
            <a:ln w="25400" cap="flat">
              <a:solidFill>
                <a:srgbClr val="808080"/>
              </a:solidFill>
              <a:prstDash val="solid"/>
              <a:round/>
            </a:ln>
            <a:effectLst/>
          </p:spPr>
          <p:txBody>
            <a:bodyPr wrap="square" lIns="45719" tIns="45719" rIns="45719" bIns="45719" numCol="1" anchor="ctr">
              <a:noAutofit/>
            </a:bodyPr>
            <a:lstStyle/>
            <a:p>
              <a:pPr algn="ctr" hangingPunct="0">
                <a:defRPr>
                  <a:solidFill>
                    <a:srgbClr val="FFFFFF"/>
                  </a:solidFill>
                </a:defRPr>
              </a:pPr>
              <a:endParaRPr kern="0">
                <a:solidFill>
                  <a:srgbClr val="FFFFFF"/>
                </a:solidFill>
                <a:sym typeface="Times New Roman"/>
              </a:endParaRPr>
            </a:p>
          </p:txBody>
        </p:sp>
      </p:grpSp>
      <p:sp>
        <p:nvSpPr>
          <p:cNvPr id="18" name="Subtitle 1"/>
          <p:cNvSpPr txBox="1">
            <a:spLocks/>
          </p:cNvSpPr>
          <p:nvPr/>
        </p:nvSpPr>
        <p:spPr>
          <a:xfrm>
            <a:off x="251519" y="410563"/>
            <a:ext cx="8712970" cy="714182"/>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0" marR="0" indent="0" algn="ctr" defTabSz="896111" rtl="0" latinLnBrk="0">
              <a:lnSpc>
                <a:spcPct val="100000"/>
              </a:lnSpc>
              <a:spcBef>
                <a:spcPts val="900"/>
              </a:spcBef>
              <a:spcAft>
                <a:spcPts val="0"/>
              </a:spcAft>
              <a:buClrTx/>
              <a:buSzTx/>
              <a:buFontTx/>
              <a:buNone/>
              <a:tabLst/>
              <a:defRPr sz="3920" b="1" i="0" u="none" strike="noStrike" cap="none" spc="0" baseline="0">
                <a:ln>
                  <a:noFill/>
                </a:ln>
                <a:solidFill>
                  <a:srgbClr val="9437FF"/>
                </a:solidFill>
                <a:uFillTx/>
                <a:latin typeface="+mn-lt"/>
                <a:ea typeface="+mn-ea"/>
                <a:cs typeface="+mn-cs"/>
                <a:sym typeface="Times New Roman"/>
              </a:defRPr>
            </a:lvl1pPr>
            <a:lvl2pPr marL="0" marR="0" indent="457200" algn="ctr" defTabSz="914400" rtl="0" latinLnBrk="0">
              <a:lnSpc>
                <a:spcPct val="100000"/>
              </a:lnSpc>
              <a:spcBef>
                <a:spcPts val="700"/>
              </a:spcBef>
              <a:spcAft>
                <a:spcPts val="0"/>
              </a:spcAft>
              <a:buClrTx/>
              <a:buSzTx/>
              <a:buFontTx/>
              <a:buNone/>
              <a:tabLst/>
              <a:defRPr sz="3200" b="0" i="0" u="none" strike="noStrike" cap="none" spc="0" baseline="0">
                <a:ln>
                  <a:noFill/>
                </a:ln>
                <a:solidFill>
                  <a:srgbClr val="888888"/>
                </a:solidFill>
                <a:uFillTx/>
                <a:latin typeface="+mn-lt"/>
                <a:ea typeface="+mn-ea"/>
                <a:cs typeface="+mn-cs"/>
                <a:sym typeface="Times New Roman"/>
              </a:defRPr>
            </a:lvl2pPr>
            <a:lvl3pPr marL="0" marR="0" indent="914400" algn="ctr" defTabSz="914400" rtl="0" latinLnBrk="0">
              <a:lnSpc>
                <a:spcPct val="100000"/>
              </a:lnSpc>
              <a:spcBef>
                <a:spcPts val="700"/>
              </a:spcBef>
              <a:spcAft>
                <a:spcPts val="0"/>
              </a:spcAft>
              <a:buClrTx/>
              <a:buSzTx/>
              <a:buFontTx/>
              <a:buNone/>
              <a:tabLst/>
              <a:defRPr sz="3200" b="0" i="0" u="none" strike="noStrike" cap="none" spc="0" baseline="0">
                <a:ln>
                  <a:noFill/>
                </a:ln>
                <a:solidFill>
                  <a:srgbClr val="888888"/>
                </a:solidFill>
                <a:uFillTx/>
                <a:latin typeface="+mn-lt"/>
                <a:ea typeface="+mn-ea"/>
                <a:cs typeface="+mn-cs"/>
                <a:sym typeface="Times New Roman"/>
              </a:defRPr>
            </a:lvl3pPr>
            <a:lvl4pPr marL="0" marR="0" indent="1371600" algn="ctr" defTabSz="914400" rtl="0" latinLnBrk="0">
              <a:lnSpc>
                <a:spcPct val="100000"/>
              </a:lnSpc>
              <a:spcBef>
                <a:spcPts val="700"/>
              </a:spcBef>
              <a:spcAft>
                <a:spcPts val="0"/>
              </a:spcAft>
              <a:buClrTx/>
              <a:buSzTx/>
              <a:buFontTx/>
              <a:buNone/>
              <a:tabLst/>
              <a:defRPr sz="3200" b="0" i="0" u="none" strike="noStrike" cap="none" spc="0" baseline="0">
                <a:ln>
                  <a:noFill/>
                </a:ln>
                <a:solidFill>
                  <a:srgbClr val="888888"/>
                </a:solidFill>
                <a:uFillTx/>
                <a:latin typeface="+mn-lt"/>
                <a:ea typeface="+mn-ea"/>
                <a:cs typeface="+mn-cs"/>
                <a:sym typeface="Times New Roman"/>
              </a:defRPr>
            </a:lvl4pPr>
            <a:lvl5pPr marL="0" marR="0" indent="1828800" algn="ctr" defTabSz="914400" rtl="0" latinLnBrk="0">
              <a:lnSpc>
                <a:spcPct val="100000"/>
              </a:lnSpc>
              <a:spcBef>
                <a:spcPts val="700"/>
              </a:spcBef>
              <a:spcAft>
                <a:spcPts val="0"/>
              </a:spcAft>
              <a:buClrTx/>
              <a:buSzTx/>
              <a:buFontTx/>
              <a:buNone/>
              <a:tabLst/>
              <a:defRPr sz="3200" b="0" i="0" u="none" strike="noStrike" cap="none" spc="0" baseline="0">
                <a:ln>
                  <a:noFill/>
                </a:ln>
                <a:solidFill>
                  <a:srgbClr val="888888"/>
                </a:solidFill>
                <a:uFillTx/>
                <a:latin typeface="+mn-lt"/>
                <a:ea typeface="+mn-ea"/>
                <a:cs typeface="+mn-cs"/>
                <a:sym typeface="Times New Roman"/>
              </a:defRPr>
            </a:lvl5pPr>
            <a:lvl6pPr marL="2651760" marR="0" indent="-365760" algn="l" defTabSz="914400" rtl="0" latinLnBrk="0">
              <a:lnSpc>
                <a:spcPct val="100000"/>
              </a:lnSpc>
              <a:spcBef>
                <a:spcPts val="700"/>
              </a:spcBef>
              <a:spcAft>
                <a:spcPts val="0"/>
              </a:spcAft>
              <a:buClrTx/>
              <a:buSzPct val="100000"/>
              <a:buFont typeface="Times New Roman"/>
              <a:buChar char="•"/>
              <a:tabLst/>
              <a:defRPr sz="3200" b="0" i="0" u="none" strike="noStrike" cap="none" spc="0" baseline="0">
                <a:ln>
                  <a:noFill/>
                </a:ln>
                <a:solidFill>
                  <a:srgbClr val="000000"/>
                </a:solidFill>
                <a:uFillTx/>
                <a:latin typeface="+mn-lt"/>
                <a:ea typeface="+mn-ea"/>
                <a:cs typeface="+mn-cs"/>
                <a:sym typeface="Times New Roman"/>
              </a:defRPr>
            </a:lvl6pPr>
            <a:lvl7pPr marL="3108960" marR="0" indent="-365760" algn="l" defTabSz="914400" rtl="0" latinLnBrk="0">
              <a:lnSpc>
                <a:spcPct val="100000"/>
              </a:lnSpc>
              <a:spcBef>
                <a:spcPts val="700"/>
              </a:spcBef>
              <a:spcAft>
                <a:spcPts val="0"/>
              </a:spcAft>
              <a:buClrTx/>
              <a:buSzPct val="100000"/>
              <a:buFont typeface="Times New Roman"/>
              <a:buChar char="•"/>
              <a:tabLst/>
              <a:defRPr sz="3200" b="0" i="0" u="none" strike="noStrike" cap="none" spc="0" baseline="0">
                <a:ln>
                  <a:noFill/>
                </a:ln>
                <a:solidFill>
                  <a:srgbClr val="000000"/>
                </a:solidFill>
                <a:uFillTx/>
                <a:latin typeface="+mn-lt"/>
                <a:ea typeface="+mn-ea"/>
                <a:cs typeface="+mn-cs"/>
                <a:sym typeface="Times New Roman"/>
              </a:defRPr>
            </a:lvl7pPr>
            <a:lvl8pPr marL="3566159" marR="0" indent="-365759" algn="l" defTabSz="914400" rtl="0" latinLnBrk="0">
              <a:lnSpc>
                <a:spcPct val="100000"/>
              </a:lnSpc>
              <a:spcBef>
                <a:spcPts val="700"/>
              </a:spcBef>
              <a:spcAft>
                <a:spcPts val="0"/>
              </a:spcAft>
              <a:buClrTx/>
              <a:buSzPct val="100000"/>
              <a:buFont typeface="Times New Roman"/>
              <a:buChar char="•"/>
              <a:tabLst/>
              <a:defRPr sz="3200" b="0" i="0" u="none" strike="noStrike" cap="none" spc="0" baseline="0">
                <a:ln>
                  <a:noFill/>
                </a:ln>
                <a:solidFill>
                  <a:srgbClr val="000000"/>
                </a:solidFill>
                <a:uFillTx/>
                <a:latin typeface="+mn-lt"/>
                <a:ea typeface="+mn-ea"/>
                <a:cs typeface="+mn-cs"/>
                <a:sym typeface="Times New Roman"/>
              </a:defRPr>
            </a:lvl8pPr>
            <a:lvl9pPr marL="4023359" marR="0" indent="-365759" algn="l" defTabSz="914400" rtl="0" latinLnBrk="0">
              <a:lnSpc>
                <a:spcPct val="100000"/>
              </a:lnSpc>
              <a:spcBef>
                <a:spcPts val="700"/>
              </a:spcBef>
              <a:spcAft>
                <a:spcPts val="0"/>
              </a:spcAft>
              <a:buClrTx/>
              <a:buSzPct val="100000"/>
              <a:buFont typeface="Times New Roman"/>
              <a:buChar char="•"/>
              <a:tabLst/>
              <a:defRPr sz="3200" b="0" i="0" u="none" strike="noStrike" cap="none" spc="0" baseline="0">
                <a:ln>
                  <a:noFill/>
                </a:ln>
                <a:solidFill>
                  <a:srgbClr val="000000"/>
                </a:solidFill>
                <a:uFillTx/>
                <a:latin typeface="+mn-lt"/>
                <a:ea typeface="+mn-ea"/>
                <a:cs typeface="+mn-cs"/>
                <a:sym typeface="Times New Roman"/>
              </a:defRPr>
            </a:lvl9pPr>
          </a:lstStyle>
          <a:p>
            <a:r>
              <a:rPr lang="en-US" kern="0"/>
              <a:t>Connection between Local PRGs and IO</a:t>
            </a:r>
          </a:p>
        </p:txBody>
      </p:sp>
      <p:sp>
        <p:nvSpPr>
          <p:cNvPr id="19" name="Subtitle 1"/>
          <p:cNvSpPr txBox="1"/>
          <p:nvPr/>
        </p:nvSpPr>
        <p:spPr>
          <a:xfrm>
            <a:off x="-13312" y="1049064"/>
            <a:ext cx="8712970" cy="714182"/>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gn="ctr">
              <a:spcBef>
                <a:spcPts val="900"/>
              </a:spcBef>
              <a:defRPr sz="2500"/>
            </a:lvl1pPr>
          </a:lstStyle>
          <a:p>
            <a:pPr hangingPunct="0"/>
            <a:r>
              <a:rPr kern="0" dirty="0">
                <a:solidFill>
                  <a:srgbClr val="000000"/>
                </a:solidFill>
                <a:sym typeface="Times New Roman"/>
              </a:rPr>
              <a:t>[Lin</a:t>
            </a:r>
            <a:r>
              <a:rPr lang="en-US" kern="0" dirty="0">
                <a:solidFill>
                  <a:srgbClr val="000000"/>
                </a:solidFill>
                <a:sym typeface="Times New Roman"/>
              </a:rPr>
              <a:t>’16, Lin-</a:t>
            </a:r>
            <a:r>
              <a:rPr lang="en-US" b="1" kern="0" dirty="0">
                <a:solidFill>
                  <a:srgbClr val="FF0000"/>
                </a:solidFill>
                <a:sym typeface="Times New Roman"/>
              </a:rPr>
              <a:t>V</a:t>
            </a:r>
            <a:r>
              <a:rPr lang="en-US" kern="0" dirty="0">
                <a:solidFill>
                  <a:srgbClr val="000000"/>
                </a:solidFill>
                <a:sym typeface="Times New Roman"/>
              </a:rPr>
              <a:t>’16, Lin’</a:t>
            </a:r>
            <a:r>
              <a:rPr kern="0" dirty="0">
                <a:solidFill>
                  <a:srgbClr val="000000"/>
                </a:solidFill>
                <a:sym typeface="Times New Roman"/>
              </a:rPr>
              <a:t>17</a:t>
            </a:r>
            <a:r>
              <a:rPr lang="en-US" kern="0" dirty="0">
                <a:solidFill>
                  <a:srgbClr val="000000"/>
                </a:solidFill>
                <a:sym typeface="Times New Roman"/>
              </a:rPr>
              <a:t>, Ananth-Sahai’17</a:t>
            </a:r>
            <a:r>
              <a:rPr kern="0" dirty="0">
                <a:solidFill>
                  <a:srgbClr val="000000"/>
                </a:solidFill>
                <a:sym typeface="Times New Roman"/>
              </a:rPr>
              <a:t>]</a:t>
            </a:r>
          </a:p>
        </p:txBody>
      </p:sp>
      <p:sp>
        <p:nvSpPr>
          <p:cNvPr id="13" name="Rectangle 23"/>
          <p:cNvSpPr txBox="1"/>
          <p:nvPr/>
        </p:nvSpPr>
        <p:spPr>
          <a:xfrm>
            <a:off x="179512" y="2092600"/>
            <a:ext cx="8568954" cy="5232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400" b="1"/>
            </a:lvl1pPr>
          </a:lstStyle>
          <a:p>
            <a:pPr algn="ctr" hangingPunct="0"/>
            <a:r>
              <a:rPr lang="en-US" sz="2800" kern="0" dirty="0">
                <a:solidFill>
                  <a:srgbClr val="000000"/>
                </a:solidFill>
                <a:sym typeface="Times New Roman"/>
              </a:rPr>
              <a:t>Lin’s Theorem = Lemma 1 + Lemma 2</a:t>
            </a:r>
            <a:endParaRPr sz="2800" kern="0" dirty="0">
              <a:solidFill>
                <a:srgbClr val="000000"/>
              </a:solidFill>
              <a:sym typeface="Times New Roman"/>
            </a:endParaRPr>
          </a:p>
        </p:txBody>
      </p:sp>
      <p:sp>
        <p:nvSpPr>
          <p:cNvPr id="14" name="Rectangle 60"/>
          <p:cNvSpPr/>
          <p:nvPr/>
        </p:nvSpPr>
        <p:spPr>
          <a:xfrm>
            <a:off x="1259632" y="2027793"/>
            <a:ext cx="6336704" cy="588025"/>
          </a:xfrm>
          <a:prstGeom prst="rect">
            <a:avLst/>
          </a:prstGeom>
          <a:noFill/>
          <a:ln w="25400" cap="flat">
            <a:solidFill>
              <a:srgbClr val="808080"/>
            </a:solidFill>
            <a:prstDash val="solid"/>
            <a:round/>
          </a:ln>
          <a:effectLst/>
        </p:spPr>
        <p:txBody>
          <a:bodyPr wrap="square" lIns="45719" tIns="45719" rIns="45719" bIns="45719" numCol="1" anchor="ctr">
            <a:noAutofit/>
          </a:bodyPr>
          <a:lstStyle/>
          <a:p>
            <a:pPr algn="ctr" hangingPunct="0">
              <a:defRPr>
                <a:solidFill>
                  <a:srgbClr val="FFFFFF"/>
                </a:solidFill>
              </a:defRPr>
            </a:pPr>
            <a:endParaRPr kern="0">
              <a:solidFill>
                <a:srgbClr val="FFFFFF"/>
              </a:solidFill>
              <a:sym typeface="Times New Roman"/>
            </a:endParaRPr>
          </a:p>
        </p:txBody>
      </p:sp>
      <p:grpSp>
        <p:nvGrpSpPr>
          <p:cNvPr id="15" name="Group 14"/>
          <p:cNvGrpSpPr/>
          <p:nvPr/>
        </p:nvGrpSpPr>
        <p:grpSpPr>
          <a:xfrm>
            <a:off x="251520" y="5019073"/>
            <a:ext cx="8665243" cy="1506271"/>
            <a:chOff x="0" y="-1"/>
            <a:chExt cx="8665242" cy="1506270"/>
          </a:xfrm>
        </p:grpSpPr>
        <p:sp>
          <p:nvSpPr>
            <p:cNvPr id="16" name="Rectangle 23"/>
            <p:cNvSpPr txBox="1"/>
            <p:nvPr/>
          </p:nvSpPr>
          <p:spPr>
            <a:xfrm>
              <a:off x="78506" y="89919"/>
              <a:ext cx="8568953" cy="12003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defRPr sz="2400" b="1"/>
              </a:lvl1pPr>
            </a:lstStyle>
            <a:p>
              <a:pPr hangingPunct="0"/>
              <a:r>
                <a:rPr lang="en-US" kern="0" dirty="0">
                  <a:solidFill>
                    <a:srgbClr val="000000"/>
                  </a:solidFill>
                  <a:sym typeface="Times New Roman"/>
                </a:rPr>
                <a:t>Lemma 2</a:t>
              </a:r>
              <a:r>
                <a:rPr kern="0" dirty="0">
                  <a:solidFill>
                    <a:srgbClr val="000000"/>
                  </a:solidFill>
                  <a:sym typeface="Times New Roman"/>
                </a:rPr>
                <a:t>:  </a:t>
              </a:r>
              <a:r>
                <a:rPr lang="en-US" b="0" kern="0" dirty="0">
                  <a:solidFill>
                    <a:srgbClr val="000000"/>
                  </a:solidFill>
                  <a:sym typeface="Times New Roman"/>
                </a:rPr>
                <a:t>If there </a:t>
              </a:r>
              <a:r>
                <a:rPr b="0" kern="0" dirty="0">
                  <a:solidFill>
                    <a:srgbClr val="000000"/>
                  </a:solidFill>
                  <a:sym typeface="Times New Roman"/>
                </a:rPr>
                <a:t>exists a</a:t>
              </a:r>
              <a:r>
                <a:rPr lang="en-US" b="0" kern="0" dirty="0">
                  <a:solidFill>
                    <a:srgbClr val="000000"/>
                  </a:solidFill>
                  <a:sym typeface="Times New Roman"/>
                </a:rPr>
                <a:t> functional encryption</a:t>
              </a:r>
              <a:r>
                <a:rPr b="0" kern="0" dirty="0">
                  <a:solidFill>
                    <a:srgbClr val="000000"/>
                  </a:solidFill>
                  <a:sym typeface="Times New Roman"/>
                </a:rPr>
                <a:t> </a:t>
              </a:r>
              <a:r>
                <a:rPr lang="en-US" b="0" kern="0" dirty="0">
                  <a:solidFill>
                    <a:srgbClr val="000000"/>
                  </a:solidFill>
                  <a:sym typeface="Times New Roman"/>
                </a:rPr>
                <a:t>for degree-L functions</a:t>
              </a:r>
              <a:r>
                <a:rPr b="0" kern="0" dirty="0">
                  <a:solidFill>
                    <a:srgbClr val="000000"/>
                  </a:solidFill>
                  <a:sym typeface="Times New Roman"/>
                </a:rPr>
                <a:t> </a:t>
              </a:r>
              <a:r>
                <a:rPr lang="en-US" b="0" kern="0" dirty="0">
                  <a:solidFill>
                    <a:srgbClr val="FF0000"/>
                  </a:solidFill>
                  <a:sym typeface="Times New Roman"/>
                </a:rPr>
                <a:t>and there exists a locality-L PRG</a:t>
              </a:r>
              <a:r>
                <a:rPr lang="en-US" b="0" kern="0" dirty="0">
                  <a:solidFill>
                    <a:srgbClr val="000000"/>
                  </a:solidFill>
                  <a:sym typeface="Times New Roman"/>
                </a:rPr>
                <a:t>, then functional encryption for NC1 (and thus, IO) exists.</a:t>
              </a:r>
              <a:r>
                <a:rPr b="0" kern="0" dirty="0">
                  <a:solidFill>
                    <a:srgbClr val="000000"/>
                  </a:solidFill>
                  <a:sym typeface="Times New Roman"/>
                </a:rPr>
                <a:t> </a:t>
              </a:r>
            </a:p>
          </p:txBody>
        </p:sp>
        <p:sp>
          <p:nvSpPr>
            <p:cNvPr id="17" name="Rectangle 60"/>
            <p:cNvSpPr/>
            <p:nvPr/>
          </p:nvSpPr>
          <p:spPr>
            <a:xfrm>
              <a:off x="0" y="-1"/>
              <a:ext cx="8665242" cy="1506270"/>
            </a:xfrm>
            <a:prstGeom prst="rect">
              <a:avLst/>
            </a:prstGeom>
            <a:noFill/>
            <a:ln w="25400" cap="flat">
              <a:solidFill>
                <a:srgbClr val="808080"/>
              </a:solidFill>
              <a:prstDash val="solid"/>
              <a:round/>
            </a:ln>
            <a:effectLst/>
          </p:spPr>
          <p:txBody>
            <a:bodyPr wrap="square" lIns="45719" tIns="45719" rIns="45719" bIns="45719" numCol="1" anchor="ctr">
              <a:noAutofit/>
            </a:bodyPr>
            <a:lstStyle/>
            <a:p>
              <a:pPr algn="ctr" hangingPunct="0">
                <a:defRPr>
                  <a:solidFill>
                    <a:srgbClr val="FFFFFF"/>
                  </a:solidFill>
                </a:defRPr>
              </a:pPr>
              <a:endParaRPr kern="0">
                <a:solidFill>
                  <a:srgbClr val="FFFFFF"/>
                </a:solidFill>
                <a:sym typeface="Times New Roman"/>
              </a:endParaRPr>
            </a:p>
          </p:txBody>
        </p:sp>
      </p:grpSp>
    </p:spTree>
    <p:extLst>
      <p:ext uri="{BB962C8B-B14F-4D97-AF65-F5344CB8AC3E}">
        <p14:creationId xmlns:p14="http://schemas.microsoft.com/office/powerpoint/2010/main" val="3646434819"/>
      </p:ext>
    </p:extLst>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1"/>
          <p:cNvSpPr>
            <a:spLocks noGrp="1"/>
          </p:cNvSpPr>
          <p:nvPr>
            <p:ph type="subTitle" idx="1"/>
          </p:nvPr>
        </p:nvSpPr>
        <p:spPr>
          <a:xfrm>
            <a:off x="251520" y="266547"/>
            <a:ext cx="8712968" cy="714181"/>
          </a:xfrm>
        </p:spPr>
        <p:txBody>
          <a:bodyPr>
            <a:normAutofit/>
          </a:bodyPr>
          <a:lstStyle/>
          <a:p>
            <a:r>
              <a:rPr lang="en-US" sz="4000" b="1" dirty="0">
                <a:solidFill>
                  <a:schemeClr val="tx1"/>
                </a:solidFill>
                <a:latin typeface="Calibri" panose="020F0502020204030204" pitchFamily="34" charset="0"/>
                <a:ea typeface="Cambria Math" pitchFamily="18" charset="0"/>
                <a:cs typeface="Arial Unicode MS" pitchFamily="34" charset="-128"/>
              </a:rPr>
              <a:t>Defining Program Obfuscation (Take 1)</a:t>
            </a:r>
          </a:p>
        </p:txBody>
      </p:sp>
      <p:sp>
        <p:nvSpPr>
          <p:cNvPr id="4" name="TextBox 3"/>
          <p:cNvSpPr txBox="1"/>
          <p:nvPr/>
        </p:nvSpPr>
        <p:spPr>
          <a:xfrm>
            <a:off x="621291" y="1124744"/>
            <a:ext cx="8127173" cy="830997"/>
          </a:xfrm>
          <a:prstGeom prst="rect">
            <a:avLst/>
          </a:prstGeom>
          <a:noFill/>
        </p:spPr>
        <p:txBody>
          <a:bodyPr wrap="square" rtlCol="0">
            <a:spAutoFit/>
          </a:bodyPr>
          <a:lstStyle/>
          <a:p>
            <a:r>
              <a:rPr lang="en-US" sz="2800" b="1" dirty="0"/>
              <a:t>Virtual Black-Box (VBB) obfuscation</a:t>
            </a:r>
            <a:r>
              <a:rPr lang="en-US" sz="2800" dirty="0"/>
              <a:t> </a:t>
            </a:r>
            <a:br>
              <a:rPr lang="en-US" sz="2800" dirty="0"/>
            </a:br>
            <a:r>
              <a:rPr lang="en-US" sz="2000" dirty="0"/>
              <a:t>[Barak-Goldreich-Impagliazzo-Rudich-Sahai-Vadhan-Yang’01] </a:t>
            </a:r>
          </a:p>
        </p:txBody>
      </p:sp>
      <mc:AlternateContent xmlns:mc="http://schemas.openxmlformats.org/markup-compatibility/2006" xmlns:a14="http://schemas.microsoft.com/office/drawing/2010/main">
        <mc:Choice Requires="a14">
          <p:sp>
            <p:nvSpPr>
              <p:cNvPr id="6" name="TextBox 5"/>
              <p:cNvSpPr txBox="1"/>
              <p:nvPr/>
            </p:nvSpPr>
            <p:spPr>
              <a:xfrm>
                <a:off x="539552" y="1897668"/>
                <a:ext cx="8712968" cy="523220"/>
              </a:xfrm>
              <a:prstGeom prst="rect">
                <a:avLst/>
              </a:prstGeom>
              <a:noFill/>
            </p:spPr>
            <p:txBody>
              <a:bodyPr wrap="square" rtlCol="0">
                <a:spAutoFit/>
              </a:bodyPr>
              <a:lstStyle/>
              <a:p>
                <a:r>
                  <a:rPr lang="en-US" sz="2800" dirty="0">
                    <a:solidFill>
                      <a:schemeClr val="tx1"/>
                    </a:solidFill>
                  </a:rPr>
                  <a:t>“</a:t>
                </a:r>
                <a14:m>
                  <m:oMath xmlns:m="http://schemas.openxmlformats.org/officeDocument/2006/math">
                    <m:r>
                      <a:rPr lang="en-US" sz="2800" i="1">
                        <a:solidFill>
                          <a:schemeClr val="tx1"/>
                        </a:solidFill>
                        <a:latin typeface="Cambria Math" panose="02040503050406030204" pitchFamily="18" charset="0"/>
                        <a:ea typeface="Cambria Math" panose="02040503050406030204" pitchFamily="18" charset="0"/>
                      </a:rPr>
                      <m:t>𝒪</m:t>
                    </m:r>
                  </m:oMath>
                </a14:m>
                <a:r>
                  <a:rPr lang="en-US" sz="2800" dirty="0">
                    <a:solidFill>
                      <a:schemeClr val="tx1"/>
                    </a:solidFill>
                  </a:rPr>
                  <a:t>(P) reveals no more info than black-box access to P”. </a:t>
                </a:r>
              </a:p>
            </p:txBody>
          </p:sp>
        </mc:Choice>
        <mc:Fallback xmlns="">
          <p:sp>
            <p:nvSpPr>
              <p:cNvPr id="6" name="TextBox 5"/>
              <p:cNvSpPr txBox="1">
                <a:spLocks noRot="1" noChangeAspect="1" noMove="1" noResize="1" noEditPoints="1" noAdjustHandles="1" noChangeArrowheads="1" noChangeShapeType="1" noTextEdit="1"/>
              </p:cNvSpPr>
              <p:nvPr/>
            </p:nvSpPr>
            <p:spPr>
              <a:xfrm>
                <a:off x="539552" y="1897668"/>
                <a:ext cx="8712968" cy="523220"/>
              </a:xfrm>
              <a:prstGeom prst="rect">
                <a:avLst/>
              </a:prstGeom>
              <a:blipFill rotWithShape="0">
                <a:blip r:embed="rId3"/>
                <a:stretch>
                  <a:fillRect l="-1470" t="-10465" b="-32558"/>
                </a:stretch>
              </a:blipFill>
            </p:spPr>
            <p:txBody>
              <a:bodyPr/>
              <a:lstStyle/>
              <a:p>
                <a:r>
                  <a:rPr lang="en-US">
                    <a:noFill/>
                  </a:rPr>
                  <a:t> </a:t>
                </a:r>
              </a:p>
            </p:txBody>
          </p:sp>
        </mc:Fallback>
      </mc:AlternateContent>
      <p:sp>
        <p:nvSpPr>
          <p:cNvPr id="22" name="Line 19"/>
          <p:cNvSpPr>
            <a:spLocks noChangeShapeType="1"/>
          </p:cNvSpPr>
          <p:nvPr/>
        </p:nvSpPr>
        <p:spPr bwMode="auto">
          <a:xfrm>
            <a:off x="4863070" y="3609881"/>
            <a:ext cx="5633" cy="3491526"/>
          </a:xfrm>
          <a:prstGeom prst="line">
            <a:avLst/>
          </a:prstGeom>
          <a:noFill/>
          <a:ln w="381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23" name="TextBox 22"/>
              <p:cNvSpPr txBox="1"/>
              <p:nvPr/>
            </p:nvSpPr>
            <p:spPr>
              <a:xfrm>
                <a:off x="5076056" y="3564305"/>
                <a:ext cx="3528392" cy="584775"/>
              </a:xfrm>
              <a:prstGeom prst="rect">
                <a:avLst/>
              </a:prstGeom>
              <a:noFill/>
            </p:spPr>
            <p:txBody>
              <a:bodyPr wrap="square" rtlCol="0">
                <a:spAutoFit/>
              </a:bodyPr>
              <a:lstStyle/>
              <a:p>
                <a14:m>
                  <m:oMath xmlns:m="http://schemas.openxmlformats.org/officeDocument/2006/math">
                    <m:r>
                      <a:rPr lang="en-US" sz="3200" b="1" i="1" smtClean="0">
                        <a:latin typeface="Cambria Math" panose="02040503050406030204" pitchFamily="18" charset="0"/>
                        <a:ea typeface="Cambria Math" panose="02040503050406030204" pitchFamily="18" charset="0"/>
                      </a:rPr>
                      <m:t>∃</m:t>
                    </m:r>
                  </m:oMath>
                </a14:m>
                <a:r>
                  <a:rPr lang="en-US" sz="3200" b="1" dirty="0"/>
                  <a:t> Black-box Learner</a:t>
                </a:r>
              </a:p>
            </p:txBody>
          </p:sp>
        </mc:Choice>
        <mc:Fallback xmlns="">
          <p:sp>
            <p:nvSpPr>
              <p:cNvPr id="23" name="TextBox 22"/>
              <p:cNvSpPr txBox="1">
                <a:spLocks noRot="1" noChangeAspect="1" noMove="1" noResize="1" noEditPoints="1" noAdjustHandles="1" noChangeArrowheads="1" noChangeShapeType="1" noTextEdit="1"/>
              </p:cNvSpPr>
              <p:nvPr/>
            </p:nvSpPr>
            <p:spPr>
              <a:xfrm>
                <a:off x="5076056" y="3564305"/>
                <a:ext cx="3528392" cy="584775"/>
              </a:xfrm>
              <a:prstGeom prst="rect">
                <a:avLst/>
              </a:prstGeom>
              <a:blipFill>
                <a:blip r:embed="rId4"/>
                <a:stretch>
                  <a:fillRect t="-12500" r="-4498" b="-34375"/>
                </a:stretch>
              </a:blipFill>
            </p:spPr>
            <p:txBody>
              <a:bodyPr/>
              <a:lstStyle/>
              <a:p>
                <a:r>
                  <a:rPr lang="en-US">
                    <a:noFill/>
                  </a:rPr>
                  <a:t> </a:t>
                </a:r>
              </a:p>
            </p:txBody>
          </p:sp>
        </mc:Fallback>
      </mc:AlternateContent>
      <p:sp>
        <p:nvSpPr>
          <p:cNvPr id="24" name="Freeform 16"/>
          <p:cNvSpPr>
            <a:spLocks/>
          </p:cNvSpPr>
          <p:nvPr/>
        </p:nvSpPr>
        <p:spPr bwMode="auto">
          <a:xfrm>
            <a:off x="971600" y="4159581"/>
            <a:ext cx="1552352" cy="1656184"/>
          </a:xfrm>
          <a:custGeom>
            <a:avLst/>
            <a:gdLst>
              <a:gd name="T0" fmla="*/ 464 w 752"/>
              <a:gd name="T1" fmla="*/ 1312 h 1312"/>
              <a:gd name="T2" fmla="*/ 32 w 752"/>
              <a:gd name="T3" fmla="*/ 784 h 1312"/>
              <a:gd name="T4" fmla="*/ 272 w 752"/>
              <a:gd name="T5" fmla="*/ 112 h 1312"/>
              <a:gd name="T6" fmla="*/ 752 w 752"/>
              <a:gd name="T7" fmla="*/ 112 h 1312"/>
            </a:gdLst>
            <a:ahLst/>
            <a:cxnLst>
              <a:cxn ang="0">
                <a:pos x="T0" y="T1"/>
              </a:cxn>
              <a:cxn ang="0">
                <a:pos x="T2" y="T3"/>
              </a:cxn>
              <a:cxn ang="0">
                <a:pos x="T4" y="T5"/>
              </a:cxn>
              <a:cxn ang="0">
                <a:pos x="T6" y="T7"/>
              </a:cxn>
            </a:cxnLst>
            <a:rect l="0" t="0" r="r" b="b"/>
            <a:pathLst>
              <a:path w="752" h="1312">
                <a:moveTo>
                  <a:pt x="464" y="1312"/>
                </a:moveTo>
                <a:cubicBezTo>
                  <a:pt x="264" y="1148"/>
                  <a:pt x="64" y="984"/>
                  <a:pt x="32" y="784"/>
                </a:cubicBezTo>
                <a:cubicBezTo>
                  <a:pt x="0" y="584"/>
                  <a:pt x="152" y="224"/>
                  <a:pt x="272" y="112"/>
                </a:cubicBezTo>
                <a:cubicBezTo>
                  <a:pt x="392" y="0"/>
                  <a:pt x="672" y="112"/>
                  <a:pt x="752" y="112"/>
                </a:cubicBezTo>
              </a:path>
            </a:pathLst>
          </a:custGeom>
          <a:noFill/>
          <a:ln w="25400" cap="flat" cmpd="sng">
            <a:solidFill>
              <a:schemeClr val="tx1">
                <a:lumMod val="75000"/>
                <a:lumOff val="25000"/>
              </a:schemeClr>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17"/>
          <p:cNvSpPr>
            <a:spLocks/>
          </p:cNvSpPr>
          <p:nvPr/>
        </p:nvSpPr>
        <p:spPr bwMode="auto">
          <a:xfrm>
            <a:off x="2761526" y="3723617"/>
            <a:ext cx="1572617" cy="2369679"/>
          </a:xfrm>
          <a:custGeom>
            <a:avLst/>
            <a:gdLst>
              <a:gd name="T0" fmla="*/ 576 w 1072"/>
              <a:gd name="T1" fmla="*/ 1624 h 1624"/>
              <a:gd name="T2" fmla="*/ 1056 w 1072"/>
              <a:gd name="T3" fmla="*/ 1000 h 1624"/>
              <a:gd name="T4" fmla="*/ 480 w 1072"/>
              <a:gd name="T5" fmla="*/ 88 h 1624"/>
              <a:gd name="T6" fmla="*/ 0 w 1072"/>
              <a:gd name="T7" fmla="*/ 472 h 1624"/>
            </a:gdLst>
            <a:ahLst/>
            <a:cxnLst>
              <a:cxn ang="0">
                <a:pos x="T0" y="T1"/>
              </a:cxn>
              <a:cxn ang="0">
                <a:pos x="T2" y="T3"/>
              </a:cxn>
              <a:cxn ang="0">
                <a:pos x="T4" y="T5"/>
              </a:cxn>
              <a:cxn ang="0">
                <a:pos x="T6" y="T7"/>
              </a:cxn>
            </a:cxnLst>
            <a:rect l="0" t="0" r="r" b="b"/>
            <a:pathLst>
              <a:path w="1072" h="1624">
                <a:moveTo>
                  <a:pt x="576" y="1624"/>
                </a:moveTo>
                <a:cubicBezTo>
                  <a:pt x="824" y="1440"/>
                  <a:pt x="1072" y="1256"/>
                  <a:pt x="1056" y="1000"/>
                </a:cubicBezTo>
                <a:cubicBezTo>
                  <a:pt x="1040" y="744"/>
                  <a:pt x="656" y="176"/>
                  <a:pt x="480" y="88"/>
                </a:cubicBezTo>
                <a:cubicBezTo>
                  <a:pt x="304" y="0"/>
                  <a:pt x="80" y="408"/>
                  <a:pt x="0" y="472"/>
                </a:cubicBezTo>
              </a:path>
            </a:pathLst>
          </a:custGeom>
          <a:noFill/>
          <a:ln w="25400" cap="flat" cmpd="sng">
            <a:solidFill>
              <a:schemeClr val="tx1">
                <a:lumMod val="75000"/>
                <a:lumOff val="25000"/>
              </a:schemeClr>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18"/>
          <p:cNvSpPr>
            <a:spLocks/>
          </p:cNvSpPr>
          <p:nvPr/>
        </p:nvSpPr>
        <p:spPr bwMode="auto">
          <a:xfrm>
            <a:off x="1848818" y="4887078"/>
            <a:ext cx="546100" cy="1041400"/>
          </a:xfrm>
          <a:custGeom>
            <a:avLst/>
            <a:gdLst>
              <a:gd name="T0" fmla="*/ 344 w 344"/>
              <a:gd name="T1" fmla="*/ 800 h 800"/>
              <a:gd name="T2" fmla="*/ 8 w 344"/>
              <a:gd name="T3" fmla="*/ 128 h 800"/>
              <a:gd name="T4" fmla="*/ 296 w 344"/>
              <a:gd name="T5" fmla="*/ 32 h 800"/>
            </a:gdLst>
            <a:ahLst/>
            <a:cxnLst>
              <a:cxn ang="0">
                <a:pos x="T0" y="T1"/>
              </a:cxn>
              <a:cxn ang="0">
                <a:pos x="T2" y="T3"/>
              </a:cxn>
              <a:cxn ang="0">
                <a:pos x="T4" y="T5"/>
              </a:cxn>
            </a:cxnLst>
            <a:rect l="0" t="0" r="r" b="b"/>
            <a:pathLst>
              <a:path w="344" h="800">
                <a:moveTo>
                  <a:pt x="344" y="800"/>
                </a:moveTo>
                <a:cubicBezTo>
                  <a:pt x="180" y="528"/>
                  <a:pt x="16" y="256"/>
                  <a:pt x="8" y="128"/>
                </a:cubicBezTo>
                <a:cubicBezTo>
                  <a:pt x="0" y="0"/>
                  <a:pt x="248" y="48"/>
                  <a:pt x="296" y="32"/>
                </a:cubicBezTo>
              </a:path>
            </a:pathLst>
          </a:custGeom>
          <a:noFill/>
          <a:ln w="25400" cap="flat" cmpd="sng">
            <a:solidFill>
              <a:schemeClr val="tx1">
                <a:lumMod val="75000"/>
                <a:lumOff val="25000"/>
              </a:schemeClr>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27" name="TextBox 26"/>
              <p:cNvSpPr txBox="1"/>
              <p:nvPr/>
            </p:nvSpPr>
            <p:spPr>
              <a:xfrm>
                <a:off x="107504" y="3564305"/>
                <a:ext cx="4680519" cy="584775"/>
              </a:xfrm>
              <a:prstGeom prst="rect">
                <a:avLst/>
              </a:prstGeom>
              <a:noFill/>
            </p:spPr>
            <p:txBody>
              <a:bodyPr wrap="square" rtlCol="0">
                <a:spAutoFit/>
              </a:bodyPr>
              <a:lstStyle/>
              <a:p>
                <a14:m>
                  <m:oMath xmlns:m="http://schemas.openxmlformats.org/officeDocument/2006/math">
                    <m:r>
                      <a:rPr lang="en-US" sz="3200" b="1" i="1" smtClean="0">
                        <a:latin typeface="Cambria Math" panose="02040503050406030204" pitchFamily="18" charset="0"/>
                        <a:ea typeface="Cambria Math" panose="02040503050406030204" pitchFamily="18" charset="0"/>
                      </a:rPr>
                      <m:t>∀</m:t>
                    </m:r>
                  </m:oMath>
                </a14:m>
                <a:r>
                  <a:rPr lang="en-US" sz="3200" b="1" dirty="0"/>
                  <a:t> Deobfuscator</a:t>
                </a:r>
              </a:p>
            </p:txBody>
          </p:sp>
        </mc:Choice>
        <mc:Fallback xmlns="">
          <p:sp>
            <p:nvSpPr>
              <p:cNvPr id="27" name="TextBox 26"/>
              <p:cNvSpPr txBox="1">
                <a:spLocks noRot="1" noChangeAspect="1" noMove="1" noResize="1" noEditPoints="1" noAdjustHandles="1" noChangeArrowheads="1" noChangeShapeType="1" noTextEdit="1"/>
              </p:cNvSpPr>
              <p:nvPr/>
            </p:nvSpPr>
            <p:spPr>
              <a:xfrm>
                <a:off x="107504" y="3564305"/>
                <a:ext cx="4680519" cy="584775"/>
              </a:xfrm>
              <a:prstGeom prst="rect">
                <a:avLst/>
              </a:prstGeom>
              <a:blipFill>
                <a:blip r:embed="rId5"/>
                <a:stretch>
                  <a:fillRect t="-12500" b="-34375"/>
                </a:stretch>
              </a:blipFill>
            </p:spPr>
            <p:txBody>
              <a:bodyPr/>
              <a:lstStyle/>
              <a:p>
                <a:r>
                  <a:rPr lang="en-US">
                    <a:noFill/>
                  </a:rPr>
                  <a:t> </a:t>
                </a:r>
              </a:p>
            </p:txBody>
          </p:sp>
        </mc:Fallback>
      </mc:AlternateContent>
      <p:sp>
        <p:nvSpPr>
          <p:cNvPr id="31" name="Oval 36"/>
          <p:cNvSpPr>
            <a:spLocks noChangeArrowheads="1"/>
          </p:cNvSpPr>
          <p:nvPr/>
        </p:nvSpPr>
        <p:spPr bwMode="auto">
          <a:xfrm>
            <a:off x="7631756" y="4189393"/>
            <a:ext cx="1299058" cy="895791"/>
          </a:xfrm>
          <a:prstGeom prst="ellipse">
            <a:avLst/>
          </a:prstGeom>
          <a:solidFill>
            <a:srgbClr val="FFFF00"/>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31"/>
          <p:cNvGrpSpPr/>
          <p:nvPr/>
        </p:nvGrpSpPr>
        <p:grpSpPr>
          <a:xfrm>
            <a:off x="2028585" y="4154805"/>
            <a:ext cx="1095527" cy="1069941"/>
            <a:chOff x="1440075" y="3047070"/>
            <a:chExt cx="459320" cy="475226"/>
          </a:xfrm>
        </p:grpSpPr>
        <p:sp>
          <p:nvSpPr>
            <p:cNvPr id="33" name="Rectangle 32"/>
            <p:cNvSpPr/>
            <p:nvPr/>
          </p:nvSpPr>
          <p:spPr>
            <a:xfrm>
              <a:off x="1440075" y="3047070"/>
              <a:ext cx="459320" cy="47522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34" name="TextBox 33"/>
            <p:cNvSpPr txBox="1"/>
            <p:nvPr/>
          </p:nvSpPr>
          <p:spPr>
            <a:xfrm>
              <a:off x="1530647" y="3172460"/>
              <a:ext cx="288973" cy="232394"/>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P</a:t>
              </a:r>
            </a:p>
          </p:txBody>
        </p:sp>
      </p:grpSp>
      <p:sp>
        <p:nvSpPr>
          <p:cNvPr id="40" name="Rectangle 8"/>
          <p:cNvSpPr>
            <a:spLocks noChangeArrowheads="1"/>
          </p:cNvSpPr>
          <p:nvPr/>
        </p:nvSpPr>
        <p:spPr bwMode="auto">
          <a:xfrm>
            <a:off x="1259632" y="5674568"/>
            <a:ext cx="3024336" cy="1066800"/>
          </a:xfrm>
          <a:prstGeom prst="rect">
            <a:avLst/>
          </a:prstGeom>
          <a:solidFill>
            <a:schemeClr val="bg1"/>
          </a:solidFill>
          <a:ln w="38100" algn="ctr">
            <a:solidFill>
              <a:srgbClr val="000000"/>
            </a:solidFill>
            <a:miter lim="800000"/>
            <a:headEnd/>
            <a:tailEnd/>
          </a:ln>
          <a:effectLst/>
        </p:spPr>
        <p:txBody>
          <a:bodyPr wrap="none" anchor="ctr"/>
          <a:lstStyle/>
          <a:p>
            <a:pPr marL="0" marR="0" lvl="0" indent="0" defTabSz="914400" eaLnBrk="1" fontAlgn="base" latinLnBrk="0" hangingPunct="1">
              <a:lnSpc>
                <a:spcPct val="100000"/>
              </a:lnSpc>
              <a:spcBef>
                <a:spcPct val="20000"/>
              </a:spcBef>
              <a:spcAft>
                <a:spcPct val="0"/>
              </a:spcAft>
              <a:buClrTx/>
              <a:buSzTx/>
              <a:buFontTx/>
              <a:buChar char="•"/>
              <a:tabLst/>
              <a:defRPr/>
            </a:pPr>
            <a:endParaRPr kumimoji="0" lang="en-US" sz="3200" b="0" i="0" u="none" strike="noStrike" kern="0" cap="none" spc="0" normalizeH="0" baseline="0" noProof="0">
              <a:ln>
                <a:noFill/>
              </a:ln>
              <a:solidFill>
                <a:srgbClr val="000000"/>
              </a:solidFill>
              <a:effectLst/>
              <a:uLnTx/>
              <a:uFillTx/>
              <a:latin typeface="Arial Narrow" panose="020B0606020202030204" pitchFamily="34" charset="0"/>
              <a:cs typeface="Arial" panose="020B0604020202020204" pitchFamily="34" charset="0"/>
            </a:endParaRPr>
          </a:p>
        </p:txBody>
      </p:sp>
      <p:sp>
        <p:nvSpPr>
          <p:cNvPr id="41" name="Text Box 9"/>
          <p:cNvSpPr txBox="1">
            <a:spLocks noChangeArrowheads="1"/>
          </p:cNvSpPr>
          <p:nvPr/>
        </p:nvSpPr>
        <p:spPr bwMode="auto">
          <a:xfrm>
            <a:off x="1403648" y="5903168"/>
            <a:ext cx="2748318" cy="58477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50000"/>
              </a:spcBef>
              <a:spcAft>
                <a:spcPct val="0"/>
              </a:spcAft>
            </a:pPr>
            <a:r>
              <a:rPr lang="en-US" altLang="en-US" sz="3200" dirty="0" err="1">
                <a:solidFill>
                  <a:srgbClr val="000000"/>
                </a:solidFill>
              </a:rPr>
              <a:t>DeObfuscator</a:t>
            </a:r>
            <a:endParaRPr lang="en-US" altLang="en-US" sz="3200" dirty="0">
              <a:solidFill>
                <a:srgbClr val="000000"/>
              </a:solidFill>
            </a:endParaRPr>
          </a:p>
        </p:txBody>
      </p:sp>
      <p:sp>
        <p:nvSpPr>
          <p:cNvPr id="42" name="TextBox 41"/>
          <p:cNvSpPr txBox="1"/>
          <p:nvPr/>
        </p:nvSpPr>
        <p:spPr>
          <a:xfrm>
            <a:off x="7936669" y="4333879"/>
            <a:ext cx="689231"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P</a:t>
            </a:r>
          </a:p>
        </p:txBody>
      </p:sp>
      <p:sp>
        <p:nvSpPr>
          <p:cNvPr id="43" name="Line 26"/>
          <p:cNvSpPr>
            <a:spLocks noChangeShapeType="1"/>
          </p:cNvSpPr>
          <p:nvPr/>
        </p:nvSpPr>
        <p:spPr bwMode="auto">
          <a:xfrm flipV="1">
            <a:off x="7175963" y="4889474"/>
            <a:ext cx="532238" cy="685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26"/>
          <p:cNvSpPr>
            <a:spLocks noChangeShapeType="1"/>
          </p:cNvSpPr>
          <p:nvPr/>
        </p:nvSpPr>
        <p:spPr bwMode="auto">
          <a:xfrm flipV="1">
            <a:off x="7531221" y="5140871"/>
            <a:ext cx="532238" cy="685800"/>
          </a:xfrm>
          <a:prstGeom prst="line">
            <a:avLst/>
          </a:prstGeom>
          <a:noFill/>
          <a:ln w="57150">
            <a:solidFill>
              <a:schemeClr val="tx1"/>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TextBox 46"/>
          <p:cNvSpPr txBox="1"/>
          <p:nvPr/>
        </p:nvSpPr>
        <p:spPr>
          <a:xfrm>
            <a:off x="6826671" y="4808172"/>
            <a:ext cx="689231"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x</a:t>
            </a:r>
          </a:p>
        </p:txBody>
      </p:sp>
      <p:sp>
        <p:nvSpPr>
          <p:cNvPr id="48" name="TextBox 47"/>
          <p:cNvSpPr txBox="1"/>
          <p:nvPr/>
        </p:nvSpPr>
        <p:spPr>
          <a:xfrm>
            <a:off x="7775427" y="5354052"/>
            <a:ext cx="1045045"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P(x)</a:t>
            </a:r>
          </a:p>
        </p:txBody>
      </p:sp>
      <p:sp>
        <p:nvSpPr>
          <p:cNvPr id="49" name="Rectangle 8"/>
          <p:cNvSpPr>
            <a:spLocks noChangeArrowheads="1"/>
          </p:cNvSpPr>
          <p:nvPr/>
        </p:nvSpPr>
        <p:spPr bwMode="auto">
          <a:xfrm>
            <a:off x="5508104" y="5661248"/>
            <a:ext cx="1900715" cy="1066800"/>
          </a:xfrm>
          <a:prstGeom prst="rect">
            <a:avLst/>
          </a:prstGeom>
          <a:solidFill>
            <a:schemeClr val="bg1"/>
          </a:solidFill>
          <a:ln w="38100" algn="ctr">
            <a:solidFill>
              <a:srgbClr val="000000"/>
            </a:solidFill>
            <a:miter lim="800000"/>
            <a:headEnd/>
            <a:tailEnd/>
          </a:ln>
          <a:effectLst/>
        </p:spPr>
        <p:txBody>
          <a:bodyPr wrap="none" anchor="ctr"/>
          <a:lstStyle/>
          <a:p>
            <a:pPr marL="0" marR="0" lvl="0" indent="0" defTabSz="914400" eaLnBrk="1" fontAlgn="base" latinLnBrk="0" hangingPunct="1">
              <a:lnSpc>
                <a:spcPct val="100000"/>
              </a:lnSpc>
              <a:spcBef>
                <a:spcPct val="20000"/>
              </a:spcBef>
              <a:spcAft>
                <a:spcPct val="0"/>
              </a:spcAft>
              <a:buClrTx/>
              <a:buSzTx/>
              <a:buFontTx/>
              <a:buChar char="•"/>
              <a:tabLst/>
              <a:defRPr/>
            </a:pPr>
            <a:endParaRPr kumimoji="0" lang="en-US" sz="3200" b="0" i="0" u="none" strike="noStrike" kern="0" cap="none" spc="0" normalizeH="0" baseline="0" noProof="0">
              <a:ln>
                <a:noFill/>
              </a:ln>
              <a:solidFill>
                <a:srgbClr val="000000"/>
              </a:solidFill>
              <a:effectLst/>
              <a:uLnTx/>
              <a:uFillTx/>
              <a:latin typeface="Arial Narrow" panose="020B0606020202030204" pitchFamily="34" charset="0"/>
              <a:cs typeface="Arial" panose="020B0604020202020204" pitchFamily="34" charset="0"/>
            </a:endParaRPr>
          </a:p>
        </p:txBody>
      </p:sp>
      <p:sp>
        <p:nvSpPr>
          <p:cNvPr id="50" name="Text Box 9"/>
          <p:cNvSpPr txBox="1">
            <a:spLocks noChangeArrowheads="1"/>
          </p:cNvSpPr>
          <p:nvPr/>
        </p:nvSpPr>
        <p:spPr bwMode="auto">
          <a:xfrm>
            <a:off x="5580112" y="5877272"/>
            <a:ext cx="1728192" cy="584775"/>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50000"/>
              </a:spcBef>
              <a:spcAft>
                <a:spcPct val="0"/>
              </a:spcAft>
            </a:pPr>
            <a:r>
              <a:rPr lang="en-US" altLang="en-US" sz="3200" dirty="0">
                <a:solidFill>
                  <a:srgbClr val="000000"/>
                </a:solidFill>
              </a:rPr>
              <a:t>Learner</a:t>
            </a:r>
          </a:p>
        </p:txBody>
      </p:sp>
      <p:sp>
        <p:nvSpPr>
          <p:cNvPr id="51" name="TextBox 50"/>
          <p:cNvSpPr txBox="1"/>
          <p:nvPr/>
        </p:nvSpPr>
        <p:spPr>
          <a:xfrm>
            <a:off x="611560" y="2473732"/>
            <a:ext cx="8127173" cy="523220"/>
          </a:xfrm>
          <a:prstGeom prst="rect">
            <a:avLst/>
          </a:prstGeom>
          <a:noFill/>
        </p:spPr>
        <p:txBody>
          <a:bodyPr wrap="square" rtlCol="0">
            <a:spAutoFit/>
          </a:bodyPr>
          <a:lstStyle/>
          <a:p>
            <a:r>
              <a:rPr lang="en-US" sz="2800" b="1" dirty="0">
                <a:solidFill>
                  <a:srgbClr val="FF0000"/>
                </a:solidFill>
                <a:latin typeface="Courier New" panose="02070309020205020404" pitchFamily="49" charset="0"/>
                <a:cs typeface="Courier New" panose="02070309020205020404" pitchFamily="49" charset="0"/>
              </a:rPr>
              <a:t>BAD NEWS</a:t>
            </a:r>
            <a:r>
              <a:rPr lang="en-US" sz="2800" b="1" dirty="0"/>
              <a:t>: There are “</a:t>
            </a:r>
            <a:r>
              <a:rPr lang="en-US" sz="2800" b="1" dirty="0" err="1"/>
              <a:t>unobfuscatable</a:t>
            </a:r>
            <a:r>
              <a:rPr lang="en-US" sz="2800" b="1" dirty="0"/>
              <a:t>” programs!</a:t>
            </a:r>
            <a:endParaRPr lang="en-US" sz="2800" dirty="0"/>
          </a:p>
        </p:txBody>
      </p:sp>
      <p:sp>
        <p:nvSpPr>
          <p:cNvPr id="28" name="Line 19"/>
          <p:cNvSpPr>
            <a:spLocks noChangeShapeType="1"/>
          </p:cNvSpPr>
          <p:nvPr/>
        </p:nvSpPr>
        <p:spPr bwMode="auto">
          <a:xfrm>
            <a:off x="-386239" y="3573016"/>
            <a:ext cx="9782774" cy="28154"/>
          </a:xfrm>
          <a:prstGeom prst="line">
            <a:avLst/>
          </a:prstGeom>
          <a:noFill/>
          <a:ln w="3810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Text Box 24"/>
          <p:cNvSpPr txBox="1">
            <a:spLocks noChangeArrowheads="1"/>
          </p:cNvSpPr>
          <p:nvPr/>
        </p:nvSpPr>
        <p:spPr bwMode="auto">
          <a:xfrm>
            <a:off x="4409191" y="5541039"/>
            <a:ext cx="877812" cy="1200329"/>
          </a:xfrm>
          <a:prstGeom prst="rect">
            <a:avLst/>
          </a:prstGeom>
          <a:solidFill>
            <a:schemeClr val="bg1"/>
          </a:solidFill>
          <a:ln>
            <a:noFill/>
          </a:ln>
          <a:effectLst/>
        </p:spPr>
        <p:txBody>
          <a:bodyPr wrap="square">
            <a:spAutoFit/>
          </a:bodyPr>
          <a:lstStyle>
            <a:lvl1pPr marL="342900" indent="-342900">
              <a:spcBef>
                <a:spcPct val="0"/>
              </a:spcBef>
              <a:defRPr>
                <a:solidFill>
                  <a:schemeClr val="tx1"/>
                </a:solidFill>
                <a:latin typeface="Arial" panose="020B0604020202020204" pitchFamily="34" charset="0"/>
                <a:cs typeface="Arial" panose="020B0604020202020204" pitchFamily="34" charset="0"/>
              </a:defRPr>
            </a:lvl1pPr>
            <a:lvl2pPr>
              <a:spcBef>
                <a:spcPct val="0"/>
              </a:spcBef>
              <a:defRPr>
                <a:solidFill>
                  <a:schemeClr val="tx1"/>
                </a:solidFill>
                <a:latin typeface="Arial" panose="020B0604020202020204" pitchFamily="34" charset="0"/>
                <a:cs typeface="Arial" panose="020B0604020202020204" pitchFamily="34" charset="0"/>
              </a:defRPr>
            </a:lvl2pPr>
            <a:lvl3pPr>
              <a:spcBef>
                <a:spcPct val="0"/>
              </a:spcBef>
              <a:defRPr>
                <a:solidFill>
                  <a:schemeClr val="tx1"/>
                </a:solidFill>
                <a:latin typeface="Arial" panose="020B0604020202020204" pitchFamily="34" charset="0"/>
                <a:cs typeface="Arial" panose="020B0604020202020204" pitchFamily="34" charset="0"/>
              </a:defRPr>
            </a:lvl3pPr>
            <a:lvl4pPr>
              <a:spcBef>
                <a:spcPct val="0"/>
              </a:spcBef>
              <a:defRPr>
                <a:solidFill>
                  <a:schemeClr val="tx1"/>
                </a:solidFill>
                <a:latin typeface="Arial" panose="020B0604020202020204" pitchFamily="34" charset="0"/>
                <a:cs typeface="Arial" panose="020B0604020202020204" pitchFamily="34" charset="0"/>
              </a:defRPr>
            </a:lvl4pPr>
            <a:lvl5pPr>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buFontTx/>
              <a:buNone/>
            </a:pPr>
            <a:r>
              <a:rPr lang="en-US" altLang="en-US" sz="7200" dirty="0">
                <a:latin typeface="Comic Sans MS" panose="030F0702030302020204" pitchFamily="66" charset="0"/>
              </a:rPr>
              <a:t>≈</a:t>
            </a:r>
          </a:p>
        </p:txBody>
      </p:sp>
      <p:sp>
        <p:nvSpPr>
          <p:cNvPr id="30" name="TextBox 29"/>
          <p:cNvSpPr txBox="1"/>
          <p:nvPr/>
        </p:nvSpPr>
        <p:spPr>
          <a:xfrm>
            <a:off x="2411760" y="2905780"/>
            <a:ext cx="6326973" cy="400110"/>
          </a:xfrm>
          <a:prstGeom prst="rect">
            <a:avLst/>
          </a:prstGeom>
          <a:noFill/>
        </p:spPr>
        <p:txBody>
          <a:bodyPr wrap="square" rtlCol="0">
            <a:spAutoFit/>
          </a:bodyPr>
          <a:lstStyle/>
          <a:p>
            <a:r>
              <a:rPr lang="en-US" sz="2000" dirty="0"/>
              <a:t>[Barak-GIRSVY’01, Goldwasser-Kalai’05]</a:t>
            </a:r>
          </a:p>
        </p:txBody>
      </p:sp>
      <p:sp>
        <p:nvSpPr>
          <p:cNvPr id="2" name="Rectangle 1"/>
          <p:cNvSpPr/>
          <p:nvPr/>
        </p:nvSpPr>
        <p:spPr>
          <a:xfrm>
            <a:off x="-1471516" y="3645024"/>
            <a:ext cx="11953328" cy="4083550"/>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19237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down)">
                                      <p:cBhvr>
                                        <p:cTn id="26" dur="500"/>
                                        <p:tgtEl>
                                          <p:spTgt spid="25"/>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down)">
                                      <p:cBhvr>
                                        <p:cTn id="30" dur="500"/>
                                        <p:tgtEl>
                                          <p:spTgt spid="26"/>
                                        </p:tgtEl>
                                      </p:cBhvr>
                                    </p:animEffect>
                                  </p:childTnLst>
                                </p:cTn>
                              </p:par>
                            </p:childTnLst>
                          </p:cTn>
                        </p:par>
                        <p:par>
                          <p:cTn id="31" fill="hold">
                            <p:stCondLst>
                              <p:cond delay="1000"/>
                            </p:stCondLst>
                            <p:childTnLst>
                              <p:par>
                                <p:cTn id="32" presetID="22" presetClass="entr" presetSubtype="4"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dissolve">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500"/>
                                        <p:tgtEl>
                                          <p:spTgt spid="4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500" fill="hold"/>
                                        <p:tgtEl>
                                          <p:spTgt spid="29"/>
                                        </p:tgtEl>
                                        <p:attrNameLst>
                                          <p:attrName>ppt_x</p:attrName>
                                        </p:attrNameLst>
                                      </p:cBhvr>
                                      <p:tavLst>
                                        <p:tav tm="0">
                                          <p:val>
                                            <p:strVal val="#ppt_x"/>
                                          </p:val>
                                        </p:tav>
                                        <p:tav tm="100000">
                                          <p:val>
                                            <p:strVal val="#ppt_x"/>
                                          </p:val>
                                        </p:tav>
                                      </p:tavLst>
                                    </p:anim>
                                    <p:anim calcmode="lin" valueType="num">
                                      <p:cBhvr additive="base">
                                        <p:cTn id="6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500"/>
                                        <p:tgtEl>
                                          <p:spTgt spid="3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7" grpId="0"/>
      <p:bldP spid="40" grpId="0" animBg="1"/>
      <p:bldP spid="41" grpId="0"/>
      <p:bldP spid="42" grpId="0"/>
      <p:bldP spid="43" grpId="0" animBg="1"/>
      <p:bldP spid="46" grpId="0" animBg="1"/>
      <p:bldP spid="47" grpId="0"/>
      <p:bldP spid="48" grpId="0"/>
      <p:bldP spid="49" grpId="0" animBg="1"/>
      <p:bldP spid="50" grpId="0"/>
      <p:bldP spid="51" grpId="0"/>
      <p:bldP spid="28" grpId="0" animBg="1"/>
      <p:bldP spid="29" grpId="0" animBg="1"/>
      <p:bldP spid="30" grpId="0"/>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17150</TotalTime>
  <Words>7001</Words>
  <Application>Microsoft Macintosh PowerPoint</Application>
  <PresentationFormat>On-screen Show (4:3)</PresentationFormat>
  <Paragraphs>1203</Paragraphs>
  <Slides>86</Slides>
  <Notes>86</Notes>
  <HiddenSlides>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86</vt:i4>
      </vt:variant>
    </vt:vector>
  </HeadingPairs>
  <TitlesOfParts>
    <vt:vector size="97" baseType="lpstr">
      <vt:lpstr>Arial</vt:lpstr>
      <vt:lpstr>Arial Narrow</vt:lpstr>
      <vt:lpstr>Calibri</vt:lpstr>
      <vt:lpstr>Cambria</vt:lpstr>
      <vt:lpstr>Cambria Math</vt:lpstr>
      <vt:lpstr>Century Gothic</vt:lpstr>
      <vt:lpstr>Comic Sans MS</vt:lpstr>
      <vt:lpstr>Courier New</vt:lpstr>
      <vt:lpstr>Helvetica</vt:lpstr>
      <vt:lpstr>Zapf Dingbats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Need To Prove</vt:lpstr>
      <vt:lpstr>PowerPoint Presentation</vt:lpstr>
      <vt:lpstr>PowerPoint Presentation</vt:lpstr>
      <vt:lpstr>PowerPoint Presentation</vt:lpstr>
      <vt:lpstr>PowerPoint Presentation</vt:lpstr>
      <vt:lpstr>A Useful Lemma</vt:lpstr>
      <vt:lpstr>A Useful Lemma</vt:lpstr>
      <vt:lpstr>Proof of Lemma (using ideas from [Sahai-Waters14])</vt:lpstr>
      <vt:lpstr>Proof of Lemma</vt:lpstr>
      <vt:lpstr>Step 1 - Proof</vt:lpstr>
      <vt:lpstr>Step 2 - Proof</vt:lpstr>
      <vt:lpstr>PowerPoint Presentation</vt:lpstr>
      <vt:lpstr>PowerPoint Presentation</vt:lpstr>
      <vt:lpstr>Step 2 - Proof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Vinodv</dc:creator>
  <cp:lastModifiedBy>Vinod Vaikuntanathan</cp:lastModifiedBy>
  <cp:revision>1266</cp:revision>
  <dcterms:created xsi:type="dcterms:W3CDTF">2014-03-14T23:52:55Z</dcterms:created>
  <dcterms:modified xsi:type="dcterms:W3CDTF">2023-12-06T14:58:08Z</dcterms:modified>
</cp:coreProperties>
</file>