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29" r:id="rId2"/>
    <p:sldId id="663" r:id="rId3"/>
    <p:sldId id="621" r:id="rId4"/>
    <p:sldId id="635" r:id="rId5"/>
    <p:sldId id="636" r:id="rId6"/>
    <p:sldId id="634" r:id="rId7"/>
    <p:sldId id="647" r:id="rId8"/>
    <p:sldId id="637" r:id="rId9"/>
    <p:sldId id="638" r:id="rId10"/>
    <p:sldId id="662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42" r:id="rId24"/>
    <p:sldId id="643" r:id="rId25"/>
    <p:sldId id="644" r:id="rId26"/>
    <p:sldId id="645" r:id="rId27"/>
    <p:sldId id="664" r:id="rId28"/>
    <p:sldId id="646" r:id="rId29"/>
    <p:sldId id="665" r:id="rId30"/>
    <p:sldId id="667" r:id="rId31"/>
    <p:sldId id="670" r:id="rId32"/>
    <p:sldId id="668" r:id="rId33"/>
    <p:sldId id="64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804"/>
    <p:restoredTop sz="76240" autoAdjust="0"/>
  </p:normalViewPr>
  <p:slideViewPr>
    <p:cSldViewPr>
      <p:cViewPr varScale="1">
        <p:scale>
          <a:sx n="86" d="100"/>
          <a:sy n="86" d="100"/>
        </p:scale>
        <p:origin x="224" y="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3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29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Proofs on the board, or left as 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72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7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73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014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8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99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3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74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35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72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34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92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09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48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19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4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91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81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94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02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20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92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21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1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6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1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1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1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50.png"/><Relationship Id="rId7" Type="http://schemas.openxmlformats.org/officeDocument/2006/relationships/image" Target="../media/image260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8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910.png"/><Relationship Id="rId9" Type="http://schemas.openxmlformats.org/officeDocument/2006/relationships/image" Target="../media/image2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.jpe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7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83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92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84.png"/><Relationship Id="rId15" Type="http://schemas.openxmlformats.org/officeDocument/2006/relationships/image" Target="../media/image86.png"/><Relationship Id="rId10" Type="http://schemas.openxmlformats.org/officeDocument/2006/relationships/image" Target="../media/image78.png"/><Relationship Id="rId19" Type="http://schemas.openxmlformats.org/officeDocument/2006/relationships/image" Target="../media/image90.png"/><Relationship Id="rId4" Type="http://schemas.openxmlformats.org/officeDocument/2006/relationships/image" Target="../media/image68.png"/><Relationship Id="rId9" Type="http://schemas.openxmlformats.org/officeDocument/2006/relationships/image" Target="../media/image76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95.png"/><Relationship Id="rId22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10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36" grpId="0"/>
      <p:bldP spid="40" grpId="0"/>
      <p:bldP spid="41" grpId="0"/>
      <p:bldP spid="43" grpId="0"/>
      <p:bldP spid="44" grpId="0"/>
      <p:bldP spid="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424847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4248472" cy="576064"/>
              </a:xfrm>
              <a:prstGeom prst="rect">
                <a:avLst/>
              </a:prstGeom>
              <a:blipFill>
                <a:blip r:embed="rId3"/>
                <a:stretch>
                  <a:fillRect l="-298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2420888"/>
                <a:ext cx="792774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2420888"/>
                <a:ext cx="7927740" cy="576064"/>
              </a:xfrm>
              <a:prstGeom prst="rect">
                <a:avLst/>
              </a:prstGeom>
              <a:blipFill>
                <a:blip r:embed="rId4"/>
                <a:stretch>
                  <a:fillRect l="-1597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3429000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b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The signature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9000"/>
                <a:ext cx="6408712" cy="576064"/>
              </a:xfrm>
              <a:prstGeom prst="rect">
                <a:avLst/>
              </a:prstGeom>
              <a:blipFill>
                <a:blip r:embed="rId5"/>
                <a:stretch>
                  <a:fillRect l="-1980" t="-65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1043608" y="4027185"/>
            <a:ext cx="6408712" cy="697959"/>
            <a:chOff x="1043608" y="4027185"/>
            <a:chExt cx="6408712" cy="69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b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5508104" y="402718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4443" y="5229200"/>
                <a:ext cx="7689068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OWF, no PPT adversary can produce a signature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43" y="5229200"/>
                <a:ext cx="7689068" cy="936104"/>
              </a:xfrm>
              <a:prstGeom prst="rect">
                <a:avLst/>
              </a:prstGeom>
              <a:blipFill>
                <a:blip r:embed="rId7"/>
                <a:stretch>
                  <a:fillRect l="-1650" t="-666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a bit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700808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00808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25" t="-425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2636912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2636912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984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37111"/>
                <a:ext cx="8208912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37111"/>
                <a:ext cx="8208912" cy="960385"/>
              </a:xfrm>
              <a:prstGeom prst="rect">
                <a:avLst/>
              </a:prstGeom>
              <a:blipFill>
                <a:blip r:embed="rId5"/>
                <a:stretch>
                  <a:fillRect l="-1546" t="-921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1043608" y="5517232"/>
            <a:ext cx="6408712" cy="736550"/>
            <a:chOff x="1043608" y="3988594"/>
            <a:chExt cx="6408712" cy="736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14894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6190634" y="3988594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n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E55F3-D1A6-4643-AD34-475C9C8ECCB4}"/>
              </a:ext>
            </a:extLst>
          </p:cNvPr>
          <p:cNvGrpSpPr/>
          <p:nvPr/>
        </p:nvGrpSpPr>
        <p:grpSpPr>
          <a:xfrm>
            <a:off x="3563888" y="1359653"/>
            <a:ext cx="2671277" cy="1061235"/>
            <a:chOff x="3563888" y="1353653"/>
            <a:chExt cx="2671277" cy="1061235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767279BC-3B31-A84C-8858-0CA428A1A386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6CEE8787-7071-6245-B7D5-1F4D5FAE3474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0C3C9B-ED1D-DB4F-95F8-9F05276F50D3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50C3C9B-ED1D-DB4F-95F8-9F05276F5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97B5DE-B3EC-6E4B-8B3C-E67EC5AF36F1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F97B5DE-B3EC-6E4B-8B3C-E67EC5AF3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6AD4BDE-9AF7-7F42-A579-EB1C483F62CB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6AD4BDE-9AF7-7F42-A579-EB1C483F6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2A0267-A0A6-7743-9EDA-C983BA6EEE5E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E2A0267-A0A6-7743-9EDA-C983BA6EE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DF3377-8035-4F42-B210-5FEC04BE48A8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FDF3377-8035-4F42-B210-5FEC04BE48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84552A3-077A-9F4E-99EE-FD05AB122AD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84552A3-077A-9F4E-99EE-FD05AB122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82AFA3-D39C-9444-9080-A42A80C1D280}"/>
              </a:ext>
            </a:extLst>
          </p:cNvPr>
          <p:cNvGrpSpPr/>
          <p:nvPr/>
        </p:nvGrpSpPr>
        <p:grpSpPr>
          <a:xfrm>
            <a:off x="4172465" y="2419829"/>
            <a:ext cx="2673520" cy="1061235"/>
            <a:chOff x="3563888" y="1353653"/>
            <a:chExt cx="2673520" cy="1061235"/>
          </a:xfrm>
        </p:grpSpPr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360894DE-3CA5-9E48-8338-91C74EE22BF0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3C0F8F11-82A4-FA41-8D73-B10F97126676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E93EE2-10B1-E443-A151-F2714A6A240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E93EE2-10B1-E443-A151-F2714A6A24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158AA0A-C56F-A449-8EE6-7E9739D10B09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158AA0A-C56F-A449-8EE6-7E9739D10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79B508-BEF1-014D-8E14-3F3C02D68040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C79B508-BEF1-014D-8E14-3F3C02D68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4C2B916-811F-9A46-B224-0BB55DD04CA9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4C2B916-811F-9A46-B224-0BB55DD04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ED5E453-1869-5C49-B441-66A61808043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ED5E453-1869-5C49-B441-66A618080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E1D4F5-A974-924B-AA8A-99BBD089AB32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E1D4F5-A974-924B-AA8A-99BBD089A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B8D0896F-539A-4547-A43E-7D9896AD83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36816" y="3606434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B8D0896F-539A-4547-A43E-7D9896AD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16" y="3606434"/>
                <a:ext cx="6408712" cy="576064"/>
              </a:xfrm>
              <a:prstGeom prst="rect">
                <a:avLst/>
              </a:prstGeom>
              <a:blipFill>
                <a:blip r:embed="rId19"/>
                <a:stretch>
                  <a:fillRect l="-197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3429000"/>
                <a:ext cx="8208912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9000"/>
                <a:ext cx="8208912" cy="960385"/>
              </a:xfrm>
              <a:prstGeom prst="rect">
                <a:avLst/>
              </a:prstGeom>
              <a:blipFill>
                <a:blip r:embed="rId3"/>
                <a:stretch>
                  <a:fillRect l="-1546" t="-105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n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09DFD5CD-29BB-BF46-AF20-A419AF9D6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1748536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09DFD5CD-29BB-BF46-AF20-A419AF9D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1748536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984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F8E0BE-111E-BE49-81AC-D6653C09DEA6}"/>
              </a:ext>
            </a:extLst>
          </p:cNvPr>
          <p:cNvGrpSpPr/>
          <p:nvPr/>
        </p:nvGrpSpPr>
        <p:grpSpPr>
          <a:xfrm>
            <a:off x="4172465" y="1531453"/>
            <a:ext cx="2673520" cy="1061235"/>
            <a:chOff x="3563888" y="1353653"/>
            <a:chExt cx="2673520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DA40B194-C10C-9141-BAFA-6027844EB8D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894F3481-F43B-4642-BF54-5401B57A424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BF43FE3-9E9A-5549-AD5F-7058838330E5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BF43FE3-9E9A-5549-AD5F-705883833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5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A9FD58-0192-B74E-8019-88639F62BF1B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A9FD58-0192-B74E-8019-88639F62B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1A7664C-098F-164B-AA7F-66EE3001816F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1A7664C-098F-164B-AA7F-66EE30018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BD002A-8C4D-C148-89A2-8CF8C27CEB55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BD002A-8C4D-C148-89A2-8CF8C27CE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8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A8E146E-7348-0349-8174-882964C139A2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A8E146E-7348-0349-8174-882964C13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B69C79-C1E8-4143-A44D-F0096434563F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B69C79-C1E8-4143-A44D-F00964345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0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D9082072-E845-DE45-B769-46D7A04B678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88944" y="2704583"/>
                <a:ext cx="3343496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D9082072-E845-DE45-B769-46D7A04B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44" y="2704583"/>
                <a:ext cx="3343496" cy="576064"/>
              </a:xfrm>
              <a:prstGeom prst="rect">
                <a:avLst/>
              </a:prstGeom>
              <a:blipFill>
                <a:blip r:embed="rId11"/>
                <a:stretch>
                  <a:fillRect l="-3788" t="-6522" r="-227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D9694E61-E710-A140-805C-9CB2FEC350C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4442" y="4562582"/>
                <a:ext cx="8099557" cy="124268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OWF, no PPT adv can produce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D9694E61-E710-A140-805C-9CB2FEC3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42" y="4562582"/>
                <a:ext cx="8099557" cy="1242682"/>
              </a:xfrm>
              <a:prstGeom prst="rect">
                <a:avLst/>
              </a:prstGeom>
              <a:blipFill>
                <a:blip r:embed="rId12"/>
                <a:stretch>
                  <a:fillRect l="-1567" r="-20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63">
            <a:extLst>
              <a:ext uri="{FF2B5EF4-FFF2-40B4-BE49-F238E27FC236}">
                <a16:creationId xmlns:a16="http://schemas.microsoft.com/office/drawing/2014/main" id="{5BC2E3F8-4A3B-3449-A915-405BD63F2170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5661248"/>
            <a:ext cx="8099557" cy="12426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Claim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Can </a:t>
            </a:r>
            <a:r>
              <a:rPr lang="en-US" sz="2800" dirty="0">
                <a:ea typeface="American Typewriter" charset="0"/>
                <a:cs typeface="American Typewriter" charset="0"/>
              </a:rPr>
              <a:t>forge signature on any message given the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signatures on (some) two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4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Detour: 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3528" y="1124744"/>
                <a:ext cx="871296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24744"/>
                <a:ext cx="8712968" cy="1440160"/>
              </a:xfrm>
              <a:prstGeom prst="rect">
                <a:avLst/>
              </a:prstGeom>
              <a:blipFill>
                <a:blip r:embed="rId3"/>
                <a:stretch>
                  <a:fillRect l="-1456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h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456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63">
            <a:extLst>
              <a:ext uri="{FF2B5EF4-FFF2-40B4-BE49-F238E27FC236}">
                <a16:creationId xmlns:a16="http://schemas.microsoft.com/office/drawing/2014/main" id="{4921DD09-6272-EA43-819E-C42ED0DA8882}"/>
              </a:ext>
            </a:extLst>
          </p:cNvPr>
          <p:cNvSpPr txBox="1">
            <a:spLocks noChangeArrowheads="1"/>
          </p:cNvSpPr>
          <p:nvPr/>
        </p:nvSpPr>
        <p:spPr>
          <a:xfrm>
            <a:off x="296706" y="4869160"/>
            <a:ext cx="871296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In theory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we like to talk about families of functions to handle non-uniform adversaries (who could have a hardcoded collision for the fixed function h)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0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Detour: 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 of CRHF: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Integrity of Remote Storage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371A9-5FBB-DC4C-8684-FAE45B73C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60" y="2736304"/>
            <a:ext cx="1700808" cy="1700808"/>
          </a:xfrm>
          <a:prstGeom prst="rect">
            <a:avLst/>
          </a:prstGeom>
        </p:spPr>
      </p:pic>
      <p:pic>
        <p:nvPicPr>
          <p:cNvPr id="10" name="Picture 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214EBBD-8203-D340-B0A3-231A4A5C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64" y="273501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F4D35-3463-9448-B74C-E01B665FE9F9}"/>
              </a:ext>
            </a:extLst>
          </p:cNvPr>
          <p:cNvCxnSpPr>
            <a:cxnSpLocks/>
          </p:cNvCxnSpPr>
          <p:nvPr/>
        </p:nvCxnSpPr>
        <p:spPr>
          <a:xfrm>
            <a:off x="3015208" y="3212976"/>
            <a:ext cx="3024336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6E58FC7-3B9B-AB43-9C84-23D35BE09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56" y="2613607"/>
            <a:ext cx="775800" cy="5413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B5FE0E-8F73-A342-8297-5C05192E5C0B}"/>
              </a:ext>
            </a:extLst>
          </p:cNvPr>
          <p:cNvSpPr/>
          <p:nvPr/>
        </p:nvSpPr>
        <p:spPr>
          <a:xfrm>
            <a:off x="4236589" y="271945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DFCA75-1002-4645-9EE7-3D989E48AF2C}"/>
              </a:ext>
            </a:extLst>
          </p:cNvPr>
          <p:cNvGrpSpPr/>
          <p:nvPr/>
        </p:nvGrpSpPr>
        <p:grpSpPr>
          <a:xfrm>
            <a:off x="6194122" y="2403686"/>
            <a:ext cx="1656184" cy="764666"/>
            <a:chOff x="6194122" y="2088270"/>
            <a:chExt cx="1656184" cy="7646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7129D18-A217-1A4B-BF10-F0FEFF4FB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87" b="57188"/>
            <a:stretch/>
          </p:blipFill>
          <p:spPr>
            <a:xfrm>
              <a:off x="7264118" y="2088270"/>
              <a:ext cx="586188" cy="7646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4539AC-F238-124B-BE44-AD5449CAF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80" b="57188"/>
            <a:stretch/>
          </p:blipFill>
          <p:spPr>
            <a:xfrm>
              <a:off x="6194122" y="2088272"/>
              <a:ext cx="578078" cy="76466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854A24-C5D8-0A45-9DE5-8695F8EB0929}"/>
              </a:ext>
            </a:extLst>
          </p:cNvPr>
          <p:cNvGrpSpPr/>
          <p:nvPr/>
        </p:nvGrpSpPr>
        <p:grpSpPr>
          <a:xfrm>
            <a:off x="3477526" y="3609709"/>
            <a:ext cx="2016224" cy="395355"/>
            <a:chOff x="3477526" y="3609709"/>
            <a:chExt cx="2016224" cy="39535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700D36-D851-8340-BE85-7E8BE9672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526" y="4005064"/>
              <a:ext cx="2016224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738DC1-A0E5-F449-B2C0-9DEC5A48C2D5}"/>
                </a:ext>
              </a:extLst>
            </p:cNvPr>
            <p:cNvSpPr/>
            <p:nvPr/>
          </p:nvSpPr>
          <p:spPr>
            <a:xfrm>
              <a:off x="4213636" y="3609709"/>
              <a:ext cx="385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D’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552046-913C-2148-9FFE-BC40D8B289BE}"/>
                  </a:ext>
                </a:extLst>
              </p:cNvPr>
              <p:cNvSpPr/>
              <p:nvPr/>
            </p:nvSpPr>
            <p:spPr>
              <a:xfrm>
                <a:off x="1547664" y="3820398"/>
                <a:ext cx="1289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8552046-913C-2148-9FFE-BC40D8B28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820398"/>
                <a:ext cx="1289327" cy="369332"/>
              </a:xfrm>
              <a:prstGeom prst="rect">
                <a:avLst/>
              </a:prstGeom>
              <a:blipFill>
                <a:blip r:embed="rId7"/>
                <a:stretch>
                  <a:fillRect l="-388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B3C3D6-F44C-6C49-9A9E-5B98BB8D1B41}"/>
                  </a:ext>
                </a:extLst>
              </p:cNvPr>
              <p:cNvSpPr/>
              <p:nvPr/>
            </p:nvSpPr>
            <p:spPr>
              <a:xfrm>
                <a:off x="1403648" y="4139788"/>
                <a:ext cx="1543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Store c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B3C3D6-F44C-6C49-9A9E-5B98BB8D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39788"/>
                <a:ext cx="1543051" cy="369332"/>
              </a:xfrm>
              <a:prstGeom prst="rect">
                <a:avLst/>
              </a:prstGeom>
              <a:blipFill>
                <a:blip r:embed="rId8"/>
                <a:stretch>
                  <a:fillRect l="-3279" t="-3226" r="-82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8F37D5-1940-C54D-9F6A-7566EB5B6030}"/>
                  </a:ext>
                </a:extLst>
              </p:cNvPr>
              <p:cNvSpPr/>
              <p:nvPr/>
            </p:nvSpPr>
            <p:spPr>
              <a:xfrm>
                <a:off x="1216963" y="4612487"/>
                <a:ext cx="203081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8F37D5-1940-C54D-9F6A-7566EB5B6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63" y="4612487"/>
                <a:ext cx="2030812" cy="375552"/>
              </a:xfrm>
              <a:prstGeom prst="rect">
                <a:avLst/>
              </a:prstGeom>
              <a:blipFill>
                <a:blip r:embed="rId9"/>
                <a:stretch>
                  <a:fillRect l="-312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63">
            <a:extLst>
              <a:ext uri="{FF2B5EF4-FFF2-40B4-BE49-F238E27FC236}">
                <a16:creationId xmlns:a16="http://schemas.microsoft.com/office/drawing/2014/main" id="{206F6BFD-8FD7-1742-A11F-20BEAA42F23B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661248"/>
            <a:ext cx="9433048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Store a hash of the docs and check the hash on download.</a:t>
            </a:r>
            <a:endParaRPr lang="en-US" sz="2800" b="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07FFF9-AD6F-1C40-916E-2E3D0F2B59DD}"/>
              </a:ext>
            </a:extLst>
          </p:cNvPr>
          <p:cNvSpPr/>
          <p:nvPr/>
        </p:nvSpPr>
        <p:spPr>
          <a:xfrm>
            <a:off x="553451" y="1628800"/>
            <a:ext cx="8542928" cy="158417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CRHFs exist?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DF89594-36AA-1844-820D-09AEFC06BF97}"/>
              </a:ext>
            </a:extLst>
          </p:cNvPr>
          <p:cNvSpPr txBox="1">
            <a:spLocks noChangeArrowheads="1"/>
          </p:cNvSpPr>
          <p:nvPr/>
        </p:nvSpPr>
        <p:spPr>
          <a:xfrm>
            <a:off x="553452" y="1628800"/>
            <a:ext cx="855459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Theoretical Constructions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assuming discrete logarithms (as well as under several other number-theoretic assumptions)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884AB4F8-F68B-7949-BCC3-1EC7EE68C5BE}"/>
              </a:ext>
            </a:extLst>
          </p:cNvPr>
          <p:cNvSpPr txBox="1">
            <a:spLocks noChangeArrowheads="1"/>
          </p:cNvSpPr>
          <p:nvPr/>
        </p:nvSpPr>
        <p:spPr>
          <a:xfrm>
            <a:off x="553906" y="3356992"/>
            <a:ext cx="8554598" cy="4320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Practical Constructions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SHA3.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4221087"/>
                <a:ext cx="855459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Domain Extension Theorem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If there exist hash functions compressing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4221087"/>
                <a:ext cx="8554598" cy="1872209"/>
              </a:xfrm>
              <a:prstGeom prst="rect">
                <a:avLst/>
              </a:prstGeom>
              <a:blipFill>
                <a:blip r:embed="rId3"/>
                <a:stretch>
                  <a:fillRect l="-1185" t="-1342" r="-2074" b="-6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589402" y="1556792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Hash the message into n bits and sign the hash.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00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58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Compute the hash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blipFill>
                <a:blip r:embed="rId5"/>
                <a:stretch>
                  <a:fillRect l="-1456" t="-9211" r="-174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Verifying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                       Check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blipFill>
                <a:blip r:embed="rId6"/>
                <a:stretch>
                  <a:fillRect l="-1288" t="-77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B2E559-0DD1-9B43-87F4-8AEC4B11AE82}"/>
              </a:ext>
            </a:extLst>
          </p:cNvPr>
          <p:cNvGrpSpPr/>
          <p:nvPr/>
        </p:nvGrpSpPr>
        <p:grpSpPr>
          <a:xfrm>
            <a:off x="2699792" y="2204864"/>
            <a:ext cx="2671277" cy="1061235"/>
            <a:chOff x="3563888" y="1353653"/>
            <a:chExt cx="2671277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BDF216E4-8FBB-004B-A1F0-4A8DA70B0A9D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9BD23210-6419-9D4A-B582-6583A7A74ACE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FE0FD2-E58C-7A45-88F8-5076CDD528FE}"/>
              </a:ext>
            </a:extLst>
          </p:cNvPr>
          <p:cNvGrpSpPr/>
          <p:nvPr/>
        </p:nvGrpSpPr>
        <p:grpSpPr>
          <a:xfrm>
            <a:off x="3315229" y="3265040"/>
            <a:ext cx="2673520" cy="1061235"/>
            <a:chOff x="3563888" y="1353653"/>
            <a:chExt cx="2673520" cy="1061235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279C3CF9-C62F-8048-BFF2-123C8227FA2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AAA99E4-D149-1E42-B622-F32095CDAFE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blipFill>
                <a:blip r:embed="rId19"/>
                <a:stretch>
                  <a:fillRect l="-3717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Digital Signatures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5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1628800"/>
                <a:ext cx="8099557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collision-resistant family, no PPT adv can produce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8099557" cy="1512168"/>
              </a:xfrm>
              <a:prstGeom prst="rect">
                <a:avLst/>
              </a:prstGeom>
              <a:blipFill>
                <a:blip r:embed="rId3"/>
                <a:stretch>
                  <a:fillRect l="-1724" r="-1724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901" y="3212976"/>
                <a:ext cx="8099557" cy="33420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Proof (on the board)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</a:t>
                </a:r>
              </a:p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Either the adversary picked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which case she violated collision-resistance of  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(or)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She produced a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 on a “message”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 which case she violated one-time security of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and therefore the one-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wayness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1" y="3212976"/>
                <a:ext cx="8099557" cy="3342022"/>
              </a:xfrm>
              <a:prstGeom prst="rect">
                <a:avLst/>
              </a:prstGeom>
              <a:blipFill>
                <a:blip r:embed="rId4"/>
                <a:stretch>
                  <a:fillRect l="-1565" r="-140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5551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far, only one-time security…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/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To verify a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for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	Run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Verify(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  <a:blipFill>
                <a:blip r:embed="rId5"/>
                <a:stretch>
                  <a:fillRect l="-1543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74327-74DC-1B42-A467-7749262D15E6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BA00B5-660F-8048-8058-9F1B372A70CC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572C8-8D76-6045-A2F8-F41E087EABD0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3E0DCF-B82A-5642-A63E-E453A1973E8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096AA9-1795-354F-89A1-A81BF3A4C1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DF727-FAA5-FB44-A041-09E76F632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DE372-2439-634D-B5A6-3A40E951552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8E5A6B-A326-6941-AECD-2AE5C3BF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BAE67AB7-0C1D-5248-BE3B-9E42612EAC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549AE-0D50-D94E-8688-5C56CC75352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4AD60-C703-134B-AB94-E57B3ABDBC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32605-C38D-7341-92EF-9F7408EE4D57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03A0DE-7E83-5B4C-B0C1-5C909881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92A69D-B275-3449-859D-2FEB01C8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91CD4-DA9D-C448-AA56-640043EE6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F0E224-B35C-7F41-BA63-05DC41B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1475B-61B3-4F49-A59A-C397AF2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3F5539D-14A9-504A-B88D-C574681003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44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06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71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(additionally)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3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15356" y="1916832"/>
            <a:ext cx="8089091" cy="11709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An optimization</a:t>
            </a:r>
            <a:r>
              <a:rPr lang="en-US" sz="2800" dirty="0">
                <a:ea typeface="American Typewriter" charset="0"/>
                <a:cs typeface="American Typewriter" charset="0"/>
              </a:rPr>
              <a:t>: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Need to remember only the past verification keys, not the past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cxnSpLocks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80F3-24CF-A04B-9ADC-CBC23E53F455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97FC9-078C-B84B-940E-A6649BA6B30E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7DD15-F3D8-8141-90A7-1FB86E0BA9BA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F4F38-5880-5B40-80E2-B57AF699AA0F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/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Use (part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and the rest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blipFill>
                <a:blip r:embed="rId22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63">
            <a:extLst>
              <a:ext uri="{FF2B5EF4-FFF2-40B4-BE49-F238E27FC236}">
                <a16:creationId xmlns:a16="http://schemas.microsoft.com/office/drawing/2014/main" id="{53C55F05-9C98-054C-92E2-CA00D46F3500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424634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06978" y="1628800"/>
            <a:ext cx="636927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Two major problems: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Alice is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needs to remember a whole lot of things,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information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steps.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blipFill>
                <a:blip r:embed="rId3"/>
                <a:stretch>
                  <a:fillRect l="-1445" r="-145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The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signatures grow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Length of the signature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-</a:t>
                </a:r>
                <a:r>
                  <a:rPr lang="en-US" sz="2800" b="0" dirty="0" err="1">
                    <a:ea typeface="American Typewriter" charset="0"/>
                    <a:cs typeface="American Typewriter" charset="0"/>
                  </a:rPr>
                  <a:t>th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message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blipFill>
                <a:blip r:embed="rId14"/>
                <a:stretch>
                  <a:fillRect l="-1447" r="-1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114F1-3735-0740-A3B4-717BB315690E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C51DD3-ACA1-B047-B9AF-EAF8B2DDE5EF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30213E-4E1F-4B48-80FC-96D3465EAC2E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DA385-A43D-5441-96FA-004008658D65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946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2627784" y="282742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36" y="226467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3068960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51FAEDBC-456E-1841-8B4F-664E1AF30759}"/>
              </a:ext>
            </a:extLst>
          </p:cNvPr>
          <p:cNvSpPr txBox="1">
            <a:spLocks noChangeArrowheads="1"/>
          </p:cNvSpPr>
          <p:nvPr/>
        </p:nvSpPr>
        <p:spPr>
          <a:xfrm>
            <a:off x="7092280" y="3140968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1491122" y="1556792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3511672" y="2305000"/>
                <a:ext cx="277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𝑀𝐴𝐶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672" y="2305000"/>
                <a:ext cx="277024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9EF31E6F-0E03-E141-85FB-102269C00BC7}"/>
              </a:ext>
            </a:extLst>
          </p:cNvPr>
          <p:cNvSpPr txBox="1">
            <a:spLocks noChangeArrowheads="1"/>
          </p:cNvSpPr>
          <p:nvPr/>
        </p:nvSpPr>
        <p:spPr>
          <a:xfrm>
            <a:off x="914782" y="4895267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Authenticity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Bob wants to ensure that th</a:t>
            </a:r>
            <a:r>
              <a:rPr lang="en-US" sz="2800" dirty="0">
                <a:ea typeface="American Typewriter" charset="0"/>
                <a:cs typeface="American Typewriter" charset="0"/>
              </a:rPr>
              <a:t>e message came from Alice.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5759363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Needs Bob and Alice to share a secret key beforehand.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/>
              <p:nvPr/>
            </p:nvSpPr>
            <p:spPr>
              <a:xfrm>
                <a:off x="6300192" y="3968299"/>
                <a:ext cx="2227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68299"/>
                <a:ext cx="2227854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r="-15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Stateless Many-time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three steps (on the board)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1700808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1.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2726456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022600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246736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Public-key Analog of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552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2627784" y="340348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36" y="284074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3645024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1491122" y="2132856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3275856" y="2881064"/>
                <a:ext cx="2752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Sign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81064"/>
                <a:ext cx="275242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5733256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Only Alice can produce signatures; but Bob (or indeed, anyone else) can verify them.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3C161-B569-B942-B50A-D75222DAA3A1}"/>
              </a:ext>
            </a:extLst>
          </p:cNvPr>
          <p:cNvGrpSpPr/>
          <p:nvPr/>
        </p:nvGrpSpPr>
        <p:grpSpPr>
          <a:xfrm>
            <a:off x="157072" y="112440"/>
            <a:ext cx="1606616" cy="1923177"/>
            <a:chOff x="439281" y="332520"/>
            <a:chExt cx="1606616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A78147-F6F1-0F42-BDE7-9B2EF49B77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C79A3-4ECD-3748-9F71-E3CB34C88692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02F1CD-5F04-FF49-8E16-8498BDDA4686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2B94F7-B8B2-4848-B2CD-2DCEB2BE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845D6-B6E5-2243-ABCA-137F87613A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593E89-F9B2-B143-A1D8-AF41F631E13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085213-89F6-C64D-9A3F-7D7D9446BA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ADA84FC0-083F-914B-9AF7-A43602DC670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660999D7-AE01-8043-BE69-5AC6D23F138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vk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/>
              <p:nvPr/>
            </p:nvSpPr>
            <p:spPr>
              <a:xfrm>
                <a:off x="6300192" y="3968299"/>
                <a:ext cx="229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𝑣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968299"/>
                <a:ext cx="2298899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3">
            <a:extLst>
              <a:ext uri="{FF2B5EF4-FFF2-40B4-BE49-F238E27FC236}">
                <a16:creationId xmlns:a16="http://schemas.microsoft.com/office/drawing/2014/main" id="{A2EE3051-0341-0641-8A1C-9BD094BC5B3D}"/>
              </a:ext>
            </a:extLst>
          </p:cNvPr>
          <p:cNvSpPr txBox="1">
            <a:spLocks noChangeArrowheads="1"/>
          </p:cNvSpPr>
          <p:nvPr/>
        </p:nvSpPr>
        <p:spPr>
          <a:xfrm>
            <a:off x="805144" y="4797152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(Public) verification keys are stored in a “directory”.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vs.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539553" y="350100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Publicly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492896"/>
                <a:ext cx="4032448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key-pairs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2896"/>
                <a:ext cx="4032448" cy="482749"/>
              </a:xfrm>
              <a:prstGeom prst="rect">
                <a:avLst/>
              </a:prstGeom>
              <a:blipFill>
                <a:blip r:embed="rId3"/>
                <a:stretch>
                  <a:fillRect t="-17949" r="-6918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3">
            <a:extLst>
              <a:ext uri="{FF2B5EF4-FFF2-40B4-BE49-F238E27FC236}">
                <a16:creationId xmlns:a16="http://schemas.microsoft.com/office/drawing/2014/main" id="{E4FD818B-E30D-DD4B-8DA4-2A71ABA60DA8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350100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Privately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75539047-1000-2341-8BA7-CA97F4FA9FBE}"/>
              </a:ext>
            </a:extLst>
          </p:cNvPr>
          <p:cNvSpPr txBox="1">
            <a:spLocks noChangeArrowheads="1"/>
          </p:cNvSpPr>
          <p:nvPr/>
        </p:nvSpPr>
        <p:spPr>
          <a:xfrm>
            <a:off x="155195" y="1387425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Signatures</a:t>
            </a: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C0397ACA-017D-854A-8C4D-4D6AFB5F6AC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1387425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MACs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CE18B-CF28-E04A-9F1A-85E1C04EA6C5}"/>
              </a:ext>
            </a:extLst>
          </p:cNvPr>
          <p:cNvCxnSpPr/>
          <p:nvPr/>
        </p:nvCxnSpPr>
        <p:spPr>
          <a:xfrm>
            <a:off x="4644008" y="1268751"/>
            <a:ext cx="0" cy="482454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60202" y="2496380"/>
                <a:ext cx="4212463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keys</a:t>
                </a:r>
              </a:p>
            </p:txBody>
          </p:sp>
        </mc:Choice>
        <mc:Fallback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2" y="2496380"/>
                <a:ext cx="4212463" cy="482749"/>
              </a:xfrm>
              <a:prstGeom prst="rect">
                <a:avLst/>
              </a:prstGeom>
              <a:blipFill>
                <a:blip r:embed="rId4"/>
                <a:stretch>
                  <a:fillRect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63">
            <a:extLst>
              <a:ext uri="{FF2B5EF4-FFF2-40B4-BE49-F238E27FC236}">
                <a16:creationId xmlns:a16="http://schemas.microsoft.com/office/drawing/2014/main" id="{15629385-E6A9-3F48-BEE7-AB1E6A8DC79F}"/>
              </a:ext>
            </a:extLst>
          </p:cNvPr>
          <p:cNvSpPr txBox="1">
            <a:spLocks noChangeArrowheads="1"/>
          </p:cNvSpPr>
          <p:nvPr/>
        </p:nvSpPr>
        <p:spPr>
          <a:xfrm>
            <a:off x="523909" y="4472787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Transferable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77D29BB8-7038-854C-8558-EAB3EF09638C}"/>
              </a:ext>
            </a:extLst>
          </p:cNvPr>
          <p:cNvSpPr txBox="1">
            <a:spLocks noChangeArrowheads="1"/>
          </p:cNvSpPr>
          <p:nvPr/>
        </p:nvSpPr>
        <p:spPr>
          <a:xfrm>
            <a:off x="4915526" y="4472787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Not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Transferable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3048EDCE-7A3D-DE48-BEA9-4023876FB888}"/>
              </a:ext>
            </a:extLst>
          </p:cNvPr>
          <p:cNvSpPr txBox="1">
            <a:spLocks noChangeArrowheads="1"/>
          </p:cNvSpPr>
          <p:nvPr/>
        </p:nvSpPr>
        <p:spPr>
          <a:xfrm>
            <a:off x="467543" y="5336883"/>
            <a:ext cx="444798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Provides Non-Repudiation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DB1FDAEB-A5EF-A542-A48D-1682B61BD355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5336882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Does not provide Non-Rep.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40135BAB-6EA5-824D-B0C1-2A978D8AD474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733256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0" dirty="0">
                <a:ea typeface="American Typewriter" charset="0"/>
                <a:cs typeface="American Typewriter" charset="0"/>
              </a:rPr>
              <a:t>(is this a good thing or a bad thing?)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4E1C5160-29A6-684D-970A-0A3E1B665E9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268760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1. Certificates</a:t>
            </a:r>
            <a:r>
              <a:rPr lang="en-US" sz="2800" dirty="0">
                <a:ea typeface="American Typewriter" charset="0"/>
                <a:cs typeface="American Typewriter" charset="0"/>
              </a:rPr>
              <a:t>, or a public-key directory in practice: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7BC20-E4C4-1048-9BD8-1F77CFA7BB48}"/>
              </a:ext>
            </a:extLst>
          </p:cNvPr>
          <p:cNvGrpSpPr/>
          <p:nvPr/>
        </p:nvGrpSpPr>
        <p:grpSpPr>
          <a:xfrm>
            <a:off x="7452320" y="44624"/>
            <a:ext cx="1606616" cy="1224136"/>
            <a:chOff x="439281" y="332520"/>
            <a:chExt cx="1606616" cy="12241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8C5BC7-A1B9-4A4A-BDA6-B5FB3FCB72F4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332656"/>
              <a:ext cx="6621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7D33B1-4299-A546-AE2A-6D3F8768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457" y="332656"/>
              <a:ext cx="0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4119D2-B8A7-714B-A39E-3D72A64EE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281" y="332520"/>
              <a:ext cx="1584176" cy="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6A8C21-F9EE-714F-91EC-558EBF1C169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1556656"/>
              <a:ext cx="1584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E63D2-849E-AF46-B6B0-D794C6864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186F29-1806-8C48-85CB-6269A3CCC49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579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D3169C-7B76-7741-B77E-AE1BE6A9E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7787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CD55375D-65D8-FE44-8BFA-CDEEC27581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E2A0617B-6FED-2143-B425-614BCF224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pk,vk</a:t>
              </a:r>
              <a:endParaRPr lang="en-US" sz="18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1106" y="2925085"/>
                <a:ext cx="8742894" cy="122399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Alice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(=</a:t>
                </a:r>
                <a:r>
                  <a:rPr lang="en-US" sz="2800" i="1" dirty="0" err="1">
                    <a:ea typeface="American Typewriter" charset="0"/>
                    <a:cs typeface="American Typewriter" charset="0"/>
                  </a:rPr>
                  <a:t>www.google.com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)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wants to register her public (encryption and signing)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first check that she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is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Alice.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6" y="2925085"/>
                <a:ext cx="8742894" cy="1223995"/>
              </a:xfrm>
              <a:prstGeom prst="rect">
                <a:avLst/>
              </a:prstGeom>
              <a:blipFill>
                <a:blip r:embed="rId3"/>
                <a:stretch>
                  <a:fillRect l="-1451" t="-11340" r="-435" b="-19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4221092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Issue a “certificate”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𝐴𝑙𝑖𝑐𝑒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1092"/>
                <a:ext cx="8640960" cy="909993"/>
              </a:xfrm>
              <a:prstGeom prst="rect">
                <a:avLst/>
              </a:prstGeom>
              <a:blipFill>
                <a:blip r:embed="rId4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63">
            <a:extLst>
              <a:ext uri="{FF2B5EF4-FFF2-40B4-BE49-F238E27FC236}">
                <a16:creationId xmlns:a16="http://schemas.microsoft.com/office/drawing/2014/main" id="{ADE45541-AEE8-B54B-83CE-A686E6EA8414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988844"/>
            <a:ext cx="8297785" cy="9099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Trusted Certificate Authority, e.g. Verisign, Let’s Encrypt.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111295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can later produce this certificate to prove that she “owns”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11295"/>
                <a:ext cx="8640960" cy="909993"/>
              </a:xfrm>
              <a:prstGeom prst="rect">
                <a:avLst/>
              </a:prstGeom>
              <a:blipFill>
                <a:blip r:embed="rId5"/>
                <a:stretch>
                  <a:fillRect l="-1468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962071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Browsers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check the certificate.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962071"/>
                <a:ext cx="8640960" cy="909993"/>
              </a:xfrm>
              <a:prstGeom prst="rect">
                <a:avLst/>
              </a:prstGeom>
              <a:blipFill>
                <a:blip r:embed="rId6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3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8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2780928"/>
                <a:ext cx="8964996" cy="158417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i="1" dirty="0">
                    <a:ea typeface="American Typewriter" charset="0"/>
                    <a:cs typeface="American Typewriter" charset="0"/>
                  </a:rPr>
                  <a:t>2. Bitcoin and other cryptocurrencies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  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I am identified by my verification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When I pay you (=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’), I sign “$x paid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” with my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𝑠𝑘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780928"/>
                <a:ext cx="8964996" cy="1584176"/>
              </a:xfrm>
              <a:prstGeom prst="rect">
                <a:avLst/>
              </a:prstGeom>
              <a:blipFill>
                <a:blip r:embed="rId3"/>
                <a:stretch>
                  <a:fillRect l="-1273" r="-1273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public-private key pair.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4744" y="278092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(possibly probabilistic) Signing algorithm uses the secret signing key to produce a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44" y="2780928"/>
                <a:ext cx="8316416" cy="1605156"/>
              </a:xfrm>
              <a:prstGeom prst="rect">
                <a:avLst/>
              </a:prstGeom>
              <a:blipFill>
                <a:blip r:embed="rId4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4149080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Verification algorithm uses the public verification key to check the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against a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8316416" cy="1605156"/>
              </a:xfrm>
              <a:prstGeom prst="rect">
                <a:avLst/>
              </a:prstGeom>
              <a:blipFill>
                <a:blip r:embed="rId5"/>
                <a:stretch>
                  <a:fillRect l="-1374" r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42424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2424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467544" y="1844824"/>
            <a:ext cx="144016" cy="3717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8599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99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7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17F4E62-1E32-EB4D-B072-ACC54AF8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147" y="2924944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AE9A7F5-A7CF-8D44-B0AE-5D3481B2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16" y="4293096"/>
            <a:ext cx="329315" cy="5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AC2F0BB1-FDD1-C948-96AE-6D478544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659" y="1760015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Security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A257C152-44BC-0D40-B252-0416B0796473}"/>
              </a:ext>
            </a:extLst>
          </p:cNvPr>
          <p:cNvSpPr txBox="1">
            <a:spLocks noChangeArrowheads="1"/>
          </p:cNvSpPr>
          <p:nvPr/>
        </p:nvSpPr>
        <p:spPr>
          <a:xfrm>
            <a:off x="207313" y="1124744"/>
            <a:ext cx="8757175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i="1" dirty="0">
                <a:ea typeface="American Typewriter" charset="0"/>
                <a:cs typeface="American Typewriter" charset="0"/>
              </a:rPr>
              <a:t>“The adversary after seeing signatures of many </a:t>
            </a:r>
            <a:r>
              <a:rPr lang="en-US" sz="2800" b="0" i="1" dirty="0" err="1">
                <a:ea typeface="American Typewriter" charset="0"/>
                <a:cs typeface="American Typewriter" charset="0"/>
              </a:rPr>
              <a:t>msgs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, should not be able to produce a signature of any new msg.”</a:t>
            </a:r>
            <a:endParaRPr lang="en-US" sz="2800" b="0" dirty="0"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114" y="2708920"/>
                <a:ext cx="8757175" cy="10081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What are the adversary’s powers? Request for, and obtain, signatures of (poly many)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4" y="2708920"/>
                <a:ext cx="8757175" cy="1008112"/>
              </a:xfrm>
              <a:prstGeom prst="rect">
                <a:avLst/>
              </a:prstGeom>
              <a:blipFill>
                <a:blip r:embed="rId3"/>
                <a:stretch>
                  <a:fillRect l="-1449" t="-3750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4581128"/>
                <a:ext cx="8757175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What is her goal?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She wins if she produces a signature of any message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81128"/>
                <a:ext cx="8757175" cy="1296144"/>
              </a:xfrm>
              <a:prstGeom prst="rect">
                <a:avLst/>
              </a:prstGeom>
              <a:blipFill>
                <a:blip r:embed="rId4"/>
                <a:stretch>
                  <a:fillRect l="-144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3">
            <a:extLst>
              <a:ext uri="{FF2B5EF4-FFF2-40B4-BE49-F238E27FC236}">
                <a16:creationId xmlns:a16="http://schemas.microsoft.com/office/drawing/2014/main" id="{B35AB19C-3748-0441-A27C-2341FAA5B6FB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3647505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Chosen-message attack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FFFC1D7A-2B00-C44D-A26D-58C41E0D1A23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1" y="5733256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Existential Forgery</a:t>
            </a:r>
          </a:p>
        </p:txBody>
      </p:sp>
    </p:spTree>
    <p:extLst>
      <p:ext uri="{BB962C8B-B14F-4D97-AF65-F5344CB8AC3E}">
        <p14:creationId xmlns:p14="http://schemas.microsoft.com/office/powerpoint/2010/main" val="40690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46322</TotalTime>
  <Words>2174</Words>
  <Application>Microsoft Macintosh PowerPoint</Application>
  <PresentationFormat>On-screen Show (4:3)</PresentationFormat>
  <Paragraphs>355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1168</cp:revision>
  <dcterms:created xsi:type="dcterms:W3CDTF">2014-03-14T23:52:55Z</dcterms:created>
  <dcterms:modified xsi:type="dcterms:W3CDTF">2021-10-13T16:39:24Z</dcterms:modified>
</cp:coreProperties>
</file>