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529" r:id="rId2"/>
    <p:sldId id="1487" r:id="rId3"/>
    <p:sldId id="1538" r:id="rId4"/>
    <p:sldId id="1480" r:id="rId5"/>
    <p:sldId id="1489" r:id="rId6"/>
    <p:sldId id="1490" r:id="rId7"/>
    <p:sldId id="1491" r:id="rId8"/>
    <p:sldId id="1492" r:id="rId9"/>
    <p:sldId id="1493" r:id="rId10"/>
    <p:sldId id="1496" r:id="rId11"/>
    <p:sldId id="1555" r:id="rId12"/>
    <p:sldId id="1501" r:id="rId13"/>
    <p:sldId id="1556" r:id="rId14"/>
    <p:sldId id="647" r:id="rId15"/>
    <p:sldId id="1502" r:id="rId16"/>
    <p:sldId id="1503" r:id="rId17"/>
    <p:sldId id="1497" r:id="rId18"/>
    <p:sldId id="650" r:id="rId19"/>
    <p:sldId id="1498" r:id="rId20"/>
    <p:sldId id="1494" r:id="rId21"/>
    <p:sldId id="1550" r:id="rId22"/>
    <p:sldId id="1499" r:id="rId23"/>
    <p:sldId id="1504" r:id="rId24"/>
    <p:sldId id="1505" r:id="rId25"/>
    <p:sldId id="1511" r:id="rId26"/>
    <p:sldId id="1512" r:id="rId27"/>
    <p:sldId id="1513" r:id="rId28"/>
    <p:sldId id="1514" r:id="rId29"/>
    <p:sldId id="1506" r:id="rId30"/>
    <p:sldId id="1507" r:id="rId31"/>
    <p:sldId id="1508" r:id="rId32"/>
    <p:sldId id="1509" r:id="rId33"/>
    <p:sldId id="1545" r:id="rId34"/>
    <p:sldId id="1546" r:id="rId35"/>
    <p:sldId id="1484" r:id="rId36"/>
    <p:sldId id="1515" r:id="rId37"/>
    <p:sldId id="1516" r:id="rId38"/>
    <p:sldId id="1517" r:id="rId39"/>
    <p:sldId id="1518" r:id="rId40"/>
    <p:sldId id="1519" r:id="rId41"/>
    <p:sldId id="1520" r:id="rId42"/>
    <p:sldId id="1521" r:id="rId43"/>
    <p:sldId id="1522" r:id="rId44"/>
    <p:sldId id="1523" r:id="rId45"/>
    <p:sldId id="1524" r:id="rId46"/>
    <p:sldId id="1526" r:id="rId47"/>
    <p:sldId id="1527" r:id="rId48"/>
    <p:sldId id="1533" r:id="rId49"/>
    <p:sldId id="1539" r:id="rId50"/>
    <p:sldId id="624" r:id="rId51"/>
    <p:sldId id="1534" r:id="rId52"/>
    <p:sldId id="1528" r:id="rId53"/>
    <p:sldId id="1535" r:id="rId54"/>
    <p:sldId id="1529" r:id="rId55"/>
    <p:sldId id="1536" r:id="rId56"/>
    <p:sldId id="1530" r:id="rId57"/>
    <p:sldId id="1552" r:id="rId58"/>
    <p:sldId id="1531" r:id="rId59"/>
    <p:sldId id="1540" r:id="rId60"/>
    <p:sldId id="1541" r:id="rId61"/>
    <p:sldId id="1553" r:id="rId62"/>
    <p:sldId id="1554" r:id="rId63"/>
    <p:sldId id="1544" r:id="rId64"/>
    <p:sldId id="154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6240" autoAdjust="0"/>
  </p:normalViewPr>
  <p:slideViewPr>
    <p:cSldViewPr>
      <p:cViewPr varScale="1">
        <p:scale>
          <a:sx n="95" d="100"/>
          <a:sy n="95" d="100"/>
        </p:scale>
        <p:origin x="10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32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69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5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40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0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6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78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1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38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2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37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1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16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65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52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627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490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66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983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33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969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386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898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90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432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97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629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967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40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285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02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747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136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4610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022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75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0970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84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2985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128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2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1081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This captures the concern of malleability 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2562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676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717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8464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013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5481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6912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3746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1699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4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5073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599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538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9822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4593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Hybrid 1 explanation:   the real decryption algorithm uses one of the private keys, say either </a:t>
            </a:r>
            <a:r>
              <a:rPr lang="en-US" baseline="0" dirty="0" err="1"/>
              <a:t>sk</a:t>
            </a:r>
            <a:r>
              <a:rPr lang="en-US" baseline="0" dirty="0"/>
              <a:t>_{1,0} or </a:t>
            </a:r>
            <a:r>
              <a:rPr lang="en-US" baseline="0" dirty="0" err="1"/>
              <a:t>sk</a:t>
            </a:r>
            <a:r>
              <a:rPr lang="en-US" baseline="0" dirty="0"/>
              <a:t>_{1,1} to decrypt, depending on whether the first ciphertext was encrypted using </a:t>
            </a:r>
            <a:r>
              <a:rPr lang="en-US" baseline="0" dirty="0" err="1"/>
              <a:t>pk</a:t>
            </a:r>
            <a:r>
              <a:rPr lang="en-US" baseline="0" dirty="0"/>
              <a:t>_{1,0} or </a:t>
            </a:r>
            <a:r>
              <a:rPr lang="en-US" baseline="0" dirty="0" err="1"/>
              <a:t>pk</a:t>
            </a:r>
            <a:r>
              <a:rPr lang="en-US" baseline="0" dirty="0"/>
              <a:t>_{1,1} --- which in turns depends on whether the first bit of the verification key was 0 or 1.   in hybrid 1, we are potentially using a different private key to decrypt a different component ciphertext. That’s OK because we know by NIZK soundness that all ciphertexts encrypt the same message!</a:t>
            </a:r>
          </a:p>
          <a:p>
            <a:pPr marL="228600" indent="-228600">
              <a:buAutoNum type="arabicPeriod"/>
            </a:pPr>
            <a:r>
              <a:rPr lang="en-US" baseline="0" dirty="0"/>
              <a:t>Hybrid 2 explanation:  In the beginning of hybrid 2, the challenge ciphertext contains a NIZK proof of ciphertext well-formedness which uses the randomness underlying those ciphertexts.   By changing the NIZK proof into a simulated proof, we remove the dependence on randomness, effectively saying that the proof reveals nothing about the randomness underlying the ciphertexts, in turn paving the way to invoke CPA-security.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58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5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6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7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1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8.png"/><Relationship Id="rId4" Type="http://schemas.openxmlformats.org/officeDocument/2006/relationships/image" Target="../media/image4.png"/><Relationship Id="rId9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9.png"/><Relationship Id="rId4" Type="http://schemas.openxmlformats.org/officeDocument/2006/relationships/image" Target="../media/image4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71.png"/><Relationship Id="rId4" Type="http://schemas.openxmlformats.org/officeDocument/2006/relationships/image" Target="../media/image4.png"/><Relationship Id="rId9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2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4.png"/><Relationship Id="rId9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4.png"/><Relationship Id="rId9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3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54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01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8.png"/><Relationship Id="rId9" Type="http://schemas.openxmlformats.org/officeDocument/2006/relationships/image" Target="../media/image1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25.png"/><Relationship Id="rId5" Type="http://schemas.openxmlformats.org/officeDocument/2006/relationships/image" Target="../media/image85.png"/><Relationship Id="rId10" Type="http://schemas.openxmlformats.org/officeDocument/2006/relationships/image" Target="../media/image124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25.png"/><Relationship Id="rId5" Type="http://schemas.openxmlformats.org/officeDocument/2006/relationships/image" Target="../media/image85.png"/><Relationship Id="rId10" Type="http://schemas.openxmlformats.org/officeDocument/2006/relationships/image" Target="../media/image126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NUL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hyperlink" Target="http://archiv.infsec.ethz.ch/education/fs08/secsem/bleichenbacher98.pd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28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0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2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2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6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9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1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16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467544" y="2276872"/>
            <a:ext cx="8352928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91680" y="3717032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91980" y="3717032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F45047-00C9-B316-3C3D-295C39806EA6}"/>
                  </a:ext>
                </a:extLst>
              </p:cNvPr>
              <p:cNvSpPr/>
              <p:nvPr/>
            </p:nvSpPr>
            <p:spPr>
              <a:xfrm>
                <a:off x="611560" y="1628800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F45047-00C9-B316-3C3D-295C39806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7971837" cy="523220"/>
              </a:xfrm>
              <a:prstGeom prst="rect">
                <a:avLst/>
              </a:prstGeom>
              <a:blipFill>
                <a:blip r:embed="rId8"/>
                <a:stretch>
                  <a:fillRect l="-175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6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91680" y="3717032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91980" y="3717032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586081" y="1404644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Fact: For any odd N,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𝑱𝒂𝒄</m:t>
                    </m:r>
                  </m:oMath>
                </a14:m>
                <a:r>
                  <a:rPr lang="en-US" sz="2800" b="1" dirty="0"/>
                  <a:t> divides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/>
                  <a:t> evenly </a:t>
                </a:r>
                <a:r>
                  <a:rPr lang="en-US" sz="2800" b="1" i="1" dirty="0"/>
                  <a:t>unless N is a perfect square</a:t>
                </a:r>
                <a:r>
                  <a:rPr lang="en-US" sz="2800" b="1" dirty="0"/>
                  <a:t>. </a:t>
                </a:r>
                <a:r>
                  <a:rPr lang="en-US" sz="2800" dirty="0"/>
                  <a:t>(If N is a perfect square, all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has Jacobi symbol +1.)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1" y="1404644"/>
                <a:ext cx="7971837" cy="1384995"/>
              </a:xfrm>
              <a:prstGeom prst="rect">
                <a:avLst/>
              </a:prstGeom>
              <a:blipFill>
                <a:blip r:embed="rId8"/>
                <a:stretch>
                  <a:fillRect l="-1592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6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91680" y="3717032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91980" y="3717032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8FC519-1193-0558-9648-83DB5F6144B8}"/>
                  </a:ext>
                </a:extLst>
              </p:cNvPr>
              <p:cNvSpPr/>
              <p:nvPr/>
            </p:nvSpPr>
            <p:spPr>
              <a:xfrm>
                <a:off x="424925" y="1459370"/>
                <a:ext cx="7971837" cy="146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Surprising fact</a:t>
                </a:r>
                <a:r>
                  <a:rPr lang="en-US" sz="2800" dirty="0"/>
                  <a:t>: For any N,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</a:t>
                </a:r>
                <a:r>
                  <a:rPr lang="en-US" sz="2800" b="1" dirty="0"/>
                  <a:t>without knowing the prime factorization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8FC519-1193-0558-9648-83DB5F614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25" y="1459370"/>
                <a:ext cx="7971837" cy="1461106"/>
              </a:xfrm>
              <a:prstGeom prst="rect">
                <a:avLst/>
              </a:prstGeom>
              <a:blipFill>
                <a:blip r:embed="rId8"/>
                <a:stretch>
                  <a:fillRect l="-1592" t="-1724" r="-796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11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65316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53168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263" r="-20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1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5263" r="-20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/>
              <p:nvPr/>
            </p:nvSpPr>
            <p:spPr>
              <a:xfrm>
                <a:off x="611560" y="1250757"/>
                <a:ext cx="842493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</a:rPr>
                  <a:t>Call an odd integer N good if exactly half the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00FF"/>
                    </a:solidFill>
                  </a:rPr>
                  <a:t> have Jacobi symbol +1, and exactly half of them are squares.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50757"/>
                <a:ext cx="8424935" cy="1384995"/>
              </a:xfrm>
              <a:prstGeom prst="rect">
                <a:avLst/>
              </a:prstGeom>
              <a:blipFill>
                <a:blip r:embed="rId7"/>
                <a:stretch>
                  <a:fillRect l="-1657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3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IMPORTANT PROPERTY</a:t>
                </a:r>
                <a:r>
                  <a:rPr lang="en-US" sz="2800" dirty="0"/>
                  <a:t>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both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then their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49" t="-5195" b="-15584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/>
              <p:nvPr/>
            </p:nvSpPr>
            <p:spPr>
              <a:xfrm>
                <a:off x="611560" y="1595721"/>
                <a:ext cx="8784977" cy="96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Fact: N is good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both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even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5721"/>
                <a:ext cx="8784977" cy="965136"/>
              </a:xfrm>
              <a:prstGeom prst="rect">
                <a:avLst/>
              </a:prstGeom>
              <a:blipFill>
                <a:blip r:embed="rId7"/>
                <a:stretch>
                  <a:fillRect l="-1590" t="-6494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8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</p:cNvCxnSpPr>
          <p:nvPr/>
        </p:nvCxnSpPr>
        <p:spPr>
          <a:xfrm flipH="1">
            <a:off x="4313653" y="2852936"/>
            <a:ext cx="1410475" cy="91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072261" y="278971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1" y="2789719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822FDD-F507-534C-8D5B-D3981CA9B0D4}"/>
                  </a:ext>
                </a:extLst>
              </p:cNvPr>
              <p:cNvSpPr/>
              <p:nvPr/>
            </p:nvSpPr>
            <p:spPr>
              <a:xfrm>
                <a:off x="611559" y="1556792"/>
                <a:ext cx="87849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The fraction of residues smaller if </a:t>
                </a:r>
                <a:br>
                  <a:rPr lang="en-US" sz="2800" b="1" dirty="0">
                    <a:solidFill>
                      <a:srgbClr val="FF0000"/>
                    </a:solidFill>
                  </a:rPr>
                </a:br>
                <a:r>
                  <a:rPr lang="en-US" sz="2800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has three or more prime factors!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822FDD-F507-534C-8D5B-D3981CA9B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9" y="1556792"/>
                <a:ext cx="8784977" cy="954107"/>
              </a:xfrm>
              <a:prstGeom prst="rect">
                <a:avLst/>
              </a:prstGeom>
              <a:blipFill>
                <a:blip r:embed="rId6"/>
                <a:stretch>
                  <a:fillRect l="-1590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ED38A8-781B-E845-A953-4128907A0CF8}"/>
                  </a:ext>
                </a:extLst>
              </p:cNvPr>
              <p:cNvSpPr/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IMPORTANT PROPERTY</a:t>
                </a:r>
                <a:r>
                  <a:rPr lang="en-US" sz="2800" dirty="0"/>
                  <a:t>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both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then their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ED38A8-781B-E845-A953-4128907A0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blipFill>
                <a:blip r:embed="rId7"/>
                <a:stretch>
                  <a:fillRect l="-1749" t="-5195" b="-15584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FFE213-12E5-9A4A-9115-34987BA08EF2}"/>
              </a:ext>
            </a:extLst>
          </p:cNvPr>
          <p:cNvCxnSpPr/>
          <p:nvPr/>
        </p:nvCxnSpPr>
        <p:spPr>
          <a:xfrm>
            <a:off x="971600" y="4927031"/>
            <a:ext cx="6840760" cy="17423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7D37F-9780-344D-8D38-A7910686E2F7}"/>
              </a:ext>
            </a:extLst>
          </p:cNvPr>
          <p:cNvCxnSpPr>
            <a:cxnSpLocks/>
          </p:cNvCxnSpPr>
          <p:nvPr/>
        </p:nvCxnSpPr>
        <p:spPr>
          <a:xfrm flipH="1">
            <a:off x="1072856" y="4764722"/>
            <a:ext cx="7376926" cy="19046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1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484784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10951" y="2224028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637320" y="287210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" y="2872100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43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1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395536" y="3573016"/>
            <a:ext cx="8568952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755576" y="2024844"/>
            <a:ext cx="7887524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Theorem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: If a language L has a non-interactive (one-message) ZK proof system, then L can be decided in probabilistic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2432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ubtitle 1">
                <a:extLst>
                  <a:ext uri="{FF2B5EF4-FFF2-40B4-BE49-F238E27FC236}">
                    <a16:creationId xmlns:a16="http://schemas.microsoft.com/office/drawing/2014/main" id="{DECF0C18-E4BE-054A-B303-10065FCB3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9469052" cy="3168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Define the NP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𝐺𝑂𝑂𝐷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with instances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where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</a:t>
                </a:r>
                <a:r>
                  <a:rPr lang="en-US" sz="2800" u="sng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good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;  and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𝑄𝑁𝑅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(that is,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has Jacobi symbol +1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		but is not a square mod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51" name="Subtitle 1">
                <a:extLst>
                  <a:ext uri="{FF2B5EF4-FFF2-40B4-BE49-F238E27FC236}">
                    <a16:creationId xmlns:a16="http://schemas.microsoft.com/office/drawing/2014/main" id="{DECF0C18-E4BE-054A-B303-10065FCB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9469052" cy="3168352"/>
              </a:xfrm>
              <a:prstGeom prst="rect">
                <a:avLst/>
              </a:prstGeom>
              <a:blipFill>
                <a:blip r:embed="rId3"/>
                <a:stretch>
                  <a:fillRect l="-1339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DEDBEB7-8DDD-8A41-862E-EBEC5E5BE672}"/>
              </a:ext>
            </a:extLst>
          </p:cNvPr>
          <p:cNvGrpSpPr/>
          <p:nvPr/>
        </p:nvGrpSpPr>
        <p:grpSpPr>
          <a:xfrm>
            <a:off x="1170485" y="4390563"/>
            <a:ext cx="6137819" cy="2141280"/>
            <a:chOff x="1170485" y="4390563"/>
            <a:chExt cx="6137819" cy="21412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A69273-BB17-A14E-A998-E69C71FEFB3E}"/>
                </a:ext>
              </a:extLst>
            </p:cNvPr>
            <p:cNvSpPr/>
            <p:nvPr/>
          </p:nvSpPr>
          <p:spPr>
            <a:xfrm>
              <a:off x="1619672" y="4509120"/>
              <a:ext cx="5400600" cy="2022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D6C3AE-B020-8D45-B270-88510A3C4937}"/>
                </a:ext>
              </a:extLst>
            </p:cNvPr>
            <p:cNvCxnSpPr>
              <a:cxnSpLocks/>
              <a:stCxn id="52" idx="0"/>
              <a:endCxn id="52" idx="4"/>
            </p:cNvCxnSpPr>
            <p:nvPr/>
          </p:nvCxnSpPr>
          <p:spPr>
            <a:xfrm>
              <a:off x="4319972" y="4509120"/>
              <a:ext cx="0" cy="2022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/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/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/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68D739-F3F2-B446-AECD-FB3A52349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5923" y="5477074"/>
              <a:ext cx="2706620" cy="11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/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/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𝑄𝑁𝑅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8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Check: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N</a:t>
                </a:r>
                <a:r>
                  <a:rPr lang="en-US" sz="2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odd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prime power,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perfect square;</a:t>
                </a:r>
              </a:p>
            </p:txBody>
          </p:sp>
        </mc:Choice>
        <mc:Fallback xmlns="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blipFill>
                <a:blip r:embed="rId8"/>
                <a:stretch>
                  <a:fillRect l="-2195" t="-211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5123260C-8462-A646-ABD0-079822560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4496607"/>
                <a:ext cx="2880320" cy="2172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Fact: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all these pass, then at most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𝐽𝑎𝑐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squares.</a:t>
                </a:r>
                <a:endParaRPr lang="en-US" sz="2800" dirty="0">
                  <a:solidFill>
                    <a:srgbClr val="FF0000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5123260C-8462-A646-ABD0-07982256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96607"/>
                <a:ext cx="2880320" cy="2172748"/>
              </a:xfrm>
              <a:prstGeom prst="rect">
                <a:avLst/>
              </a:prstGeom>
              <a:blipFill>
                <a:blip r:embed="rId9"/>
                <a:stretch>
                  <a:fillRect l="-4405" t="-3488" r="-5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322F865-3D6C-3D49-8CB7-0021612D9B36}"/>
              </a:ext>
            </a:extLst>
          </p:cNvPr>
          <p:cNvSpPr/>
          <p:nvPr/>
        </p:nvSpPr>
        <p:spPr>
          <a:xfrm>
            <a:off x="502568" y="4233862"/>
            <a:ext cx="8173888" cy="2435498"/>
          </a:xfrm>
          <a:prstGeom prst="wedgeRectCallout">
            <a:avLst>
              <a:gd name="adj1" fmla="val -24973"/>
              <a:gd name="adj2" fmla="val -71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ubtitle 1">
                <a:extLst>
                  <a:ext uri="{FF2B5EF4-FFF2-40B4-BE49-F238E27FC236}">
                    <a16:creationId xmlns:a16="http://schemas.microsoft.com/office/drawing/2014/main" id="{963EF298-EAB3-DD45-9265-4E98E0E8DC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4366283"/>
                <a:ext cx="8316924" cy="79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good 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∈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𝑸𝑵𝑹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b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𝒓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𝑸𝑹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𝒚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𝒓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𝑸𝑹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</a:p>
            </p:txBody>
          </p:sp>
        </mc:Choice>
        <mc:Fallback xmlns="">
          <p:sp>
            <p:nvSpPr>
              <p:cNvPr id="61" name="Subtitle 1">
                <a:extLst>
                  <a:ext uri="{FF2B5EF4-FFF2-40B4-BE49-F238E27FC236}">
                    <a16:creationId xmlns:a16="http://schemas.microsoft.com/office/drawing/2014/main" id="{963EF298-EAB3-DD45-9265-4E98E0E8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6283"/>
                <a:ext cx="8316924" cy="790909"/>
              </a:xfrm>
              <a:prstGeom prst="rect">
                <a:avLst/>
              </a:prstGeom>
              <a:blipFill>
                <a:blip r:embed="rId8"/>
                <a:stretch>
                  <a:fillRect l="-1372" t="-7937" b="-3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ubtitle 1">
                <a:extLst>
                  <a:ext uri="{FF2B5EF4-FFF2-40B4-BE49-F238E27FC236}">
                    <a16:creationId xmlns:a16="http://schemas.microsoft.com/office/drawing/2014/main" id="{FCCEF881-878A-3C43-874F-4A1479498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86548" y="5235587"/>
                <a:ext cx="7488832" cy="79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	so I can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𝒚</m:t>
                        </m:r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62" name="Subtitle 1">
                <a:extLst>
                  <a:ext uri="{FF2B5EF4-FFF2-40B4-BE49-F238E27FC236}">
                    <a16:creationId xmlns:a16="http://schemas.microsoft.com/office/drawing/2014/main" id="{FCCEF881-878A-3C43-874F-4A147949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548" y="5235587"/>
                <a:ext cx="7488832" cy="790909"/>
              </a:xfrm>
              <a:prstGeom prst="rect">
                <a:avLst/>
              </a:prstGeom>
              <a:blipFill>
                <a:blip r:embed="rId9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ubtitle 1">
            <a:extLst>
              <a:ext uri="{FF2B5EF4-FFF2-40B4-BE49-F238E27FC236}">
                <a16:creationId xmlns:a16="http://schemas.microsoft.com/office/drawing/2014/main" id="{AF7DF9B4-1C3E-1744-9FF8-2DA7A520FEF8}"/>
              </a:ext>
            </a:extLst>
          </p:cNvPr>
          <p:cNvSpPr txBox="1">
            <a:spLocks/>
          </p:cNvSpPr>
          <p:nvPr/>
        </p:nvSpPr>
        <p:spPr>
          <a:xfrm>
            <a:off x="539552" y="5949280"/>
            <a:ext cx="8316924" cy="790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If not … I’ll be stuck!</a:t>
            </a:r>
          </a:p>
        </p:txBody>
      </p:sp>
    </p:spTree>
    <p:extLst>
      <p:ext uri="{BB962C8B-B14F-4D97-AF65-F5344CB8AC3E}">
        <p14:creationId xmlns:p14="http://schemas.microsoft.com/office/powerpoint/2010/main" val="2719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Check: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N is odd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prime power,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perfect square; and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 received either a mod-N square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blipFill>
                <a:blip r:embed="rId9"/>
                <a:stretch>
                  <a:fillRect l="-2195" t="-2110" r="-1951" b="-548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more than 2 prime factors)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 matter what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is, for half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13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more than 2 prime factors)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 matter what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is,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half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residue)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happens to be a non-residue,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2979866" y="2790074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66" y="2790074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74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781654C1-C47D-FF49-A7A1-4F98BFC4EB79}"/>
              </a:ext>
            </a:extLst>
          </p:cNvPr>
          <p:cNvSpPr txBox="1">
            <a:spLocks/>
          </p:cNvSpPr>
          <p:nvPr/>
        </p:nvSpPr>
        <p:spPr>
          <a:xfrm>
            <a:off x="626804" y="4246166"/>
            <a:ext cx="8496944" cy="622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(Perfect) Zero Knowledge Simulator S: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4869160"/>
                <a:ext cx="8496944" cy="1716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First pick the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to be random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𝑍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Then,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reverse-engineer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CRS,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bSup>
                      <m:sSubSupPr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bSup>
                      <m:sSub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  <m: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/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randomly.</a:t>
                </a:r>
              </a:p>
              <a:p>
                <a:pPr algn="l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69160"/>
                <a:ext cx="8496944" cy="1716523"/>
              </a:xfrm>
              <a:prstGeom prst="rect">
                <a:avLst/>
              </a:prstGeom>
              <a:blipFill>
                <a:blip r:embed="rId9"/>
                <a:stretch>
                  <a:fillRect l="-1493" t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02EAC43-F2B9-8A4F-916A-3C4150F864F4}"/>
              </a:ext>
            </a:extLst>
          </p:cNvPr>
          <p:cNvSpPr/>
          <p:nvPr/>
        </p:nvSpPr>
        <p:spPr>
          <a:xfrm>
            <a:off x="8442276" y="6093296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C6ECFC7-5D78-3940-AF15-763A88226C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1" r="3195" b="22729"/>
          <a:stretch/>
        </p:blipFill>
        <p:spPr>
          <a:xfrm>
            <a:off x="323528" y="4365104"/>
            <a:ext cx="1797798" cy="1296144"/>
          </a:xfrm>
          <a:prstGeom prst="rect">
            <a:avLst/>
          </a:prstGeom>
        </p:spPr>
      </p:pic>
      <p:sp>
        <p:nvSpPr>
          <p:cNvPr id="15" name="Subtitle 1">
            <a:extLst>
              <a:ext uri="{FF2B5EF4-FFF2-40B4-BE49-F238E27FC236}">
                <a16:creationId xmlns:a16="http://schemas.microsoft.com/office/drawing/2014/main" id="{DF51915D-BD0B-5C41-8F97-ABC77632B5DB}"/>
              </a:ext>
            </a:extLst>
          </p:cNvPr>
          <p:cNvSpPr txBox="1">
            <a:spLocks/>
          </p:cNvSpPr>
          <p:nvPr/>
        </p:nvSpPr>
        <p:spPr>
          <a:xfrm>
            <a:off x="2555776" y="4274385"/>
            <a:ext cx="6588224" cy="59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 depends on the instance N. Not good.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4692F713-EECF-F942-98DD-E1026D70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5776" y="4850449"/>
                <a:ext cx="6408712" cy="1746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Soln: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Let CRS be random numbers. Interpret them as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𝑍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both the prover and verifier filter 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𝐽𝑎𝑐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−</m:t>
                        </m:r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4692F713-EECF-F942-98DD-E1026D70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50449"/>
                <a:ext cx="6408712" cy="1746903"/>
              </a:xfrm>
              <a:prstGeom prst="rect">
                <a:avLst/>
              </a:prstGeom>
              <a:blipFill>
                <a:blip r:embed="rId9"/>
                <a:stretch>
                  <a:fillRect l="-1779" t="-3623" r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5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395536" y="4941168"/>
            <a:ext cx="8568952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Roads to Non-Interactive ZK (NIZK)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268760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Random Oracle Model &amp; Fiat-Shamir Transform.</a:t>
            </a:r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36FA35C6-B06F-214D-9056-AA48841FB533}"/>
              </a:ext>
            </a:extLst>
          </p:cNvPr>
          <p:cNvSpPr txBox="1">
            <a:spLocks/>
          </p:cNvSpPr>
          <p:nvPr/>
        </p:nvSpPr>
        <p:spPr>
          <a:xfrm>
            <a:off x="968952" y="5149546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Common Random String Model.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F5980A2-0060-F741-8D9B-FC62F137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977975" y="3240397"/>
            <a:ext cx="1081857" cy="8851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43B269-41DE-614D-99BE-F4542F05D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3267880"/>
            <a:ext cx="852851" cy="8825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6F7BAC-BE85-D541-88C6-63F781AE5CC0}"/>
              </a:ext>
            </a:extLst>
          </p:cNvPr>
          <p:cNvCxnSpPr/>
          <p:nvPr/>
        </p:nvCxnSpPr>
        <p:spPr>
          <a:xfrm>
            <a:off x="3131840" y="3792766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ubtitle 1">
            <a:extLst>
              <a:ext uri="{FF2B5EF4-FFF2-40B4-BE49-F238E27FC236}">
                <a16:creationId xmlns:a16="http://schemas.microsoft.com/office/drawing/2014/main" id="{3AC1F388-F503-2D4B-BFCE-93ABD606CF1A}"/>
              </a:ext>
            </a:extLst>
          </p:cNvPr>
          <p:cNvSpPr txBox="1">
            <a:spLocks/>
          </p:cNvSpPr>
          <p:nvPr/>
        </p:nvSpPr>
        <p:spPr>
          <a:xfrm>
            <a:off x="31087" y="3599252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50" name="Subtitle 1">
            <a:extLst>
              <a:ext uri="{FF2B5EF4-FFF2-40B4-BE49-F238E27FC236}">
                <a16:creationId xmlns:a16="http://schemas.microsoft.com/office/drawing/2014/main" id="{04CD0D6E-4C37-4546-991D-76BD064628A5}"/>
              </a:ext>
            </a:extLst>
          </p:cNvPr>
          <p:cNvSpPr txBox="1">
            <a:spLocks/>
          </p:cNvSpPr>
          <p:nvPr/>
        </p:nvSpPr>
        <p:spPr>
          <a:xfrm>
            <a:off x="7096307" y="3520360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DBDFFC-2134-9846-B6A0-2919672B3086}"/>
              </a:ext>
            </a:extLst>
          </p:cNvPr>
          <p:cNvGrpSpPr/>
          <p:nvPr/>
        </p:nvGrpSpPr>
        <p:grpSpPr>
          <a:xfrm>
            <a:off x="8209562" y="3315978"/>
            <a:ext cx="683568" cy="723147"/>
            <a:chOff x="4248472" y="4581128"/>
            <a:chExt cx="683568" cy="723147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0E1BB4E-439E-1546-9104-066B4A7B449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1E1D855-7699-124A-BE67-32981908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999FE1-5D48-F147-8631-F555FC0AC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2E10227-45B4-3E44-BD22-24CEC6FC6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BB8051-4B49-3F4A-8D4C-C1D358029F28}"/>
              </a:ext>
            </a:extLst>
          </p:cNvPr>
          <p:cNvGrpSpPr/>
          <p:nvPr/>
        </p:nvGrpSpPr>
        <p:grpSpPr>
          <a:xfrm>
            <a:off x="1022239" y="3315351"/>
            <a:ext cx="834410" cy="908462"/>
            <a:chOff x="2030633" y="1592692"/>
            <a:chExt cx="834410" cy="90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AA3ACD-2097-5A40-AA55-4EBF42FE871A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5395FAD-50A9-1642-9A37-56C0C6183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4249051-E90E-E04D-B298-2BA77A66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5397E10-4B64-DE46-8D19-FBE8512BD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8B3D9CF-73EE-5845-88E3-2305A8BC3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E90AFEA-9FB4-7441-91B9-FEF8EBBB3B1B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E67898-3442-A949-A1B6-5E36A8331E0D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8C6D05-7E54-3D4E-9B5B-4C925F74CC25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DDB229-F2A5-9646-91BC-1AFCB6907D66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511D6F5-FAF6-B44B-A8C7-4FFB46B22F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9"/>
          <a:stretch/>
        </p:blipFill>
        <p:spPr>
          <a:xfrm>
            <a:off x="3909375" y="2327283"/>
            <a:ext cx="1003339" cy="944874"/>
          </a:xfrm>
          <a:prstGeom prst="rect">
            <a:avLst/>
          </a:prstGeom>
        </p:spPr>
      </p:pic>
      <p:sp>
        <p:nvSpPr>
          <p:cNvPr id="72" name="Subtitle 1">
            <a:extLst>
              <a:ext uri="{FF2B5EF4-FFF2-40B4-BE49-F238E27FC236}">
                <a16:creationId xmlns:a16="http://schemas.microsoft.com/office/drawing/2014/main" id="{DF69B9C1-BF35-8C4A-BE4E-2EEFB164DFE1}"/>
              </a:ext>
            </a:extLst>
          </p:cNvPr>
          <p:cNvSpPr txBox="1">
            <a:spLocks/>
          </p:cNvSpPr>
          <p:nvPr/>
        </p:nvSpPr>
        <p:spPr>
          <a:xfrm>
            <a:off x="3528138" y="1988840"/>
            <a:ext cx="190821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Oracle</a:t>
            </a:r>
          </a:p>
        </p:txBody>
      </p:sp>
    </p:spTree>
    <p:extLst>
      <p:ext uri="{BB962C8B-B14F-4D97-AF65-F5344CB8AC3E}">
        <p14:creationId xmlns:p14="http://schemas.microsoft.com/office/powerpoint/2010/main" val="388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  <a:blipFill>
                <a:blip r:embed="rId5"/>
                <a:stretch>
                  <a:fillRect l="-48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1">
            <a:extLst>
              <a:ext uri="{FF2B5EF4-FFF2-40B4-BE49-F238E27FC236}">
                <a16:creationId xmlns:a16="http://schemas.microsoft.com/office/drawing/2014/main" id="{69FEA5AC-FE9C-A84E-9514-0FC88B72ADA7}"/>
              </a:ext>
            </a:extLst>
          </p:cNvPr>
          <p:cNvSpPr txBox="1">
            <a:spLocks/>
          </p:cNvSpPr>
          <p:nvPr/>
        </p:nvSpPr>
        <p:spPr>
          <a:xfrm>
            <a:off x="467544" y="4509120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true if any one of the literals is true.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6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  <a:blipFill>
                <a:blip r:embed="rId5"/>
                <a:stretch>
                  <a:fillRect l="-48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7601F6D3-2CF9-E949-B8B5-4B9BF9C7AB63}"/>
              </a:ext>
            </a:extLst>
          </p:cNvPr>
          <p:cNvSpPr txBox="1">
            <a:spLocks/>
          </p:cNvSpPr>
          <p:nvPr/>
        </p:nvSpPr>
        <p:spPr>
          <a:xfrm>
            <a:off x="4441702" y="3789040"/>
            <a:ext cx="3514673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is true as long as: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07EF848-306A-9746-80D3-512C345BC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8508" y="4409800"/>
                <a:ext cx="430995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)≠(0,0,1)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07EF848-306A-9746-80D3-512C345B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508" y="4409800"/>
                <a:ext cx="4309955" cy="504056"/>
              </a:xfrm>
              <a:prstGeom prst="rect">
                <a:avLst/>
              </a:prstGeom>
              <a:blipFill>
                <a:blip r:embed="rId6"/>
                <a:stretch>
                  <a:fillRect l="-1466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3-literals.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09D449A-8BFB-1944-8CEB-96120436F9DC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3-SAT formula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con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many 3-clauses.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  <a:blipFill>
                <a:blip r:embed="rId5"/>
                <a:stretch>
                  <a:fillRect l="-1382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if there is an assignment of values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that makes all its clauses true.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  <a:blipFill>
                <a:blip r:embed="rId6"/>
                <a:stretch>
                  <a:fillRect l="-1462" t="-4082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09D449A-8BFB-1944-8CEB-96120436F9DC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3-SAT formula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con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many 3-clauses.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  <a:blipFill>
                <a:blip r:embed="rId5"/>
                <a:stretch>
                  <a:fillRect l="-1382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if there is an assignment of values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that makes all its clauses true.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  <a:blipFill>
                <a:blip r:embed="rId6"/>
                <a:stretch>
                  <a:fillRect l="-1462" t="-4082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E7C5FC2-CA19-E14A-B56C-BBBCACEFF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916832"/>
                <a:ext cx="8280920" cy="1224136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Cook-Levin Theorem: It is NP-complete to decide whether 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satisfiable.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E7C5FC2-CA19-E14A-B56C-BBBCACEF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16832"/>
                <a:ext cx="8280920" cy="1224136"/>
              </a:xfrm>
              <a:prstGeom prst="rect">
                <a:avLst/>
              </a:prstGeom>
              <a:blipFill>
                <a:blip r:embed="rId7"/>
                <a:stretch>
                  <a:fillRect l="-1064" t="-2970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3SAT: Recall…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56950-6DEE-0C43-B149-6C1203AE81E8}"/>
              </a:ext>
            </a:extLst>
          </p:cNvPr>
          <p:cNvGrpSpPr/>
          <p:nvPr/>
        </p:nvGrpSpPr>
        <p:grpSpPr>
          <a:xfrm>
            <a:off x="1431082" y="4077072"/>
            <a:ext cx="6137819" cy="2141280"/>
            <a:chOff x="1170485" y="4390563"/>
            <a:chExt cx="6137819" cy="21412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6C42E2-F064-1947-AC21-28B50903C29C}"/>
                </a:ext>
              </a:extLst>
            </p:cNvPr>
            <p:cNvSpPr/>
            <p:nvPr/>
          </p:nvSpPr>
          <p:spPr>
            <a:xfrm>
              <a:off x="1619672" y="4509120"/>
              <a:ext cx="5400600" cy="2022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EC18ED-D272-2244-960A-F09DF4777362}"/>
                </a:ext>
              </a:extLst>
            </p:cNvPr>
            <p:cNvCxnSpPr>
              <a:cxnSpLocks/>
              <a:stCxn id="17" idx="0"/>
              <a:endCxn id="17" idx="4"/>
            </p:cNvCxnSpPr>
            <p:nvPr/>
          </p:nvCxnSpPr>
          <p:spPr>
            <a:xfrm>
              <a:off x="4319972" y="4509120"/>
              <a:ext cx="0" cy="2022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367C736-7B9F-CB4C-ADED-0048F3FCBD7A}"/>
                    </a:ext>
                  </a:extLst>
                </p:cNvPr>
                <p:cNvSpPr/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C23BC7-3F62-F245-A460-17247D4B23A0}"/>
                    </a:ext>
                  </a:extLst>
                </p:cNvPr>
                <p:cNvSpPr/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EB2DE42-5757-6346-8AB2-565546B4168C}"/>
                    </a:ext>
                  </a:extLst>
                </p:cNvPr>
                <p:cNvSpPr/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7A9C5C-C122-5E45-8278-28FFDC2F6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5923" y="5477074"/>
              <a:ext cx="2706620" cy="11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2CFC981-2B9C-8A41-A80E-9B4BCA896756}"/>
                    </a:ext>
                  </a:extLst>
                </p:cNvPr>
                <p:cNvSpPr/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C0F15FD-0A24-2646-B83E-15FE5CE1C37C}"/>
                    </a:ext>
                  </a:extLst>
                </p:cNvPr>
                <p:cNvSpPr/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𝑄𝑁𝑅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4711FE60-1E15-0042-87E3-3DB94CB45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508" y="1531351"/>
                <a:ext cx="9000492" cy="2257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We saw a way to show that a pair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GOOD. That is: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following is the picture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𝐽𝑎𝑐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a quadratic residue.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4711FE60-1E15-0042-87E3-3DB94CB4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531351"/>
                <a:ext cx="9000492" cy="2257689"/>
              </a:xfrm>
              <a:prstGeom prst="rect">
                <a:avLst/>
              </a:prstGeom>
              <a:blipFill>
                <a:blip r:embed="rId9"/>
                <a:stretch>
                  <a:fillRect l="-1268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1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ubtitle 1">
                <a:extLst>
                  <a:ext uri="{FF2B5EF4-FFF2-40B4-BE49-F238E27FC236}">
                    <a16:creationId xmlns:a16="http://schemas.microsoft.com/office/drawing/2014/main" id="{4EA18793-A926-6A4F-A24C-F69DA45DE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403" y="5805264"/>
                <a:ext cx="8716597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5" name="Subtitle 1">
                <a:extLst>
                  <a:ext uri="{FF2B5EF4-FFF2-40B4-BE49-F238E27FC236}">
                    <a16:creationId xmlns:a16="http://schemas.microsoft.com/office/drawing/2014/main" id="{4EA18793-A926-6A4F-A24C-F69DA45D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03" y="5805264"/>
                <a:ext cx="8716597" cy="504056"/>
              </a:xfrm>
              <a:prstGeom prst="rect">
                <a:avLst/>
              </a:prstGeom>
              <a:blipFill>
                <a:blip r:embed="rId6"/>
                <a:stretch>
                  <a:fillRect l="-1456" t="-9756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7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1" y="4284512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1. Prover picks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and proves that it is GOOD.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1" y="4284512"/>
                <a:ext cx="8280920" cy="504056"/>
              </a:xfrm>
              <a:prstGeom prst="rect">
                <a:avLst/>
              </a:prstGeom>
              <a:blipFill>
                <a:blip r:embed="rId8"/>
                <a:stretch>
                  <a:fillRect l="-15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9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Subtitle 1">
            <a:extLst>
              <a:ext uri="{FF2B5EF4-FFF2-40B4-BE49-F238E27FC236}">
                <a16:creationId xmlns:a16="http://schemas.microsoft.com/office/drawing/2014/main" id="{BCAA7ED7-8804-884B-AF4A-2A94BD16AD99}"/>
              </a:ext>
            </a:extLst>
          </p:cNvPr>
          <p:cNvSpPr txBox="1">
            <a:spLocks/>
          </p:cNvSpPr>
          <p:nvPr/>
        </p:nvSpPr>
        <p:spPr>
          <a:xfrm>
            <a:off x="2334943" y="633845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n variables, m clauses.</a:t>
            </a: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5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0" grpId="0"/>
      <p:bldP spid="128" grpId="0" animBg="1"/>
      <p:bldP spid="1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1" y="4284512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2. Prover encodes the satisfying assignment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1116" y="4788568"/>
                <a:ext cx="4521788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←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false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16" y="4788568"/>
                <a:ext cx="4521788" cy="504056"/>
              </a:xfrm>
              <a:prstGeom prst="rect">
                <a:avLst/>
              </a:prstGeom>
              <a:blipFill>
                <a:blip r:embed="rId9"/>
                <a:stretch>
                  <a:fillRect l="-560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C49AA29E-B509-9848-9ED3-4352CDEB3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1929" y="5301208"/>
                <a:ext cx="4521788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←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𝑄𝑁𝑅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true</a:t>
                </a:r>
              </a:p>
            </p:txBody>
          </p:sp>
        </mc:Choice>
        <mc:Fallback xmlns="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C49AA29E-B509-9848-9ED3-4352CDEB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29" y="5301208"/>
                <a:ext cx="4521788" cy="504056"/>
              </a:xfrm>
              <a:prstGeom prst="rect">
                <a:avLst/>
              </a:prstGeom>
              <a:blipFill>
                <a:blip r:embed="rId10"/>
                <a:stretch>
                  <a:fillRect l="-560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0" y="4284512"/>
                <a:ext cx="8853936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2. Prover encodes the satisfying assignment &amp;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literals</a:t>
                </a: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0" y="4284512"/>
                <a:ext cx="8853936" cy="504056"/>
              </a:xfrm>
              <a:prstGeom prst="rect">
                <a:avLst/>
              </a:prstGeom>
              <a:blipFill>
                <a:blip r:embed="rId7"/>
                <a:stretch>
                  <a:fillRect l="-1433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8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𝐸𝑛𝑐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  <a:blipFill>
                <a:blip r:embed="rId10"/>
                <a:stretch>
                  <a:fillRect l="-594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exactly one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𝑜𝑟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  <a:blipFill>
                <a:blip r:embed="rId11"/>
                <a:stretch>
                  <a:fillRect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6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0" y="4284512"/>
                <a:ext cx="906996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2. Prover encodes the satisfying assignment &amp;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literals</a:t>
                </a: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0" y="4284512"/>
                <a:ext cx="9069960" cy="504056"/>
              </a:xfrm>
              <a:prstGeom prst="rect">
                <a:avLst/>
              </a:prstGeom>
              <a:blipFill>
                <a:blip r:embed="rId7"/>
                <a:stretch>
                  <a:fillRect l="-1399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8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𝐸𝑛𝑐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  <a:blipFill>
                <a:blip r:embed="rId10"/>
                <a:stretch>
                  <a:fillRect l="-594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exactly one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𝑜𝑟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  <a:blipFill>
                <a:blip r:embed="rId11"/>
                <a:stretch>
                  <a:fillRect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12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4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05264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So, each of them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(if the literal is a </a:t>
                </a:r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var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(if the literal is a negated </a:t>
                </a:r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var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). 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05264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487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8A09E354-A0E8-1241-9258-892EF7D620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76748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8A09E354-A0E8-1241-9258-892EF7D6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76748"/>
                <a:ext cx="8601399" cy="1028516"/>
              </a:xfrm>
              <a:prstGeom prst="rect">
                <a:avLst/>
              </a:prstGeom>
              <a:blipFill>
                <a:blip r:embed="rId12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5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Common Random String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14A929-1FF0-7243-A76A-6A5068C13EB4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3C96E6-F23A-B943-A947-5176554203A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FB552DC-0075-164C-8486-261359EA1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AC5AF2-1646-B14E-ACF2-F211CB8BD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58D2166-8F4E-0343-AF09-CF296C17C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63988BC-B950-314F-A0EE-25A433F26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0792ED-8BB4-6B41-91DF-7631A606228E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C7CA4EF-E0CF-8043-AEA4-6AF8814CBE8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24B58A-0CCC-B146-9CFD-911E7649F28E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79DBFC-4BA3-5E4E-BC13-BABD6F56C80A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1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true.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D3907C-B3CC-1141-82BD-D7FCF18705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31" y="4310315"/>
            <a:ext cx="1407768" cy="14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126876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093" y="1879864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3" y="1879864"/>
                <a:ext cx="8133983" cy="1028516"/>
              </a:xfrm>
              <a:prstGeom prst="rect">
                <a:avLst/>
              </a:prstGeom>
              <a:blipFill>
                <a:blip r:embed="rId3"/>
                <a:stretch>
                  <a:fillRect l="-1402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43C962E6-ED82-974D-BC25-B77CEF155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2544500"/>
                <a:ext cx="904613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Equiv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The “pattern” of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</a:t>
                </a:r>
                <a:r>
                  <a:rPr lang="en-US" sz="3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(QR, QR, QR).</a:t>
                </a:r>
              </a:p>
            </p:txBody>
          </p:sp>
        </mc:Choice>
        <mc:Fallback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43C962E6-ED82-974D-BC25-B77CEF15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44500"/>
                <a:ext cx="9046133" cy="1028516"/>
              </a:xfrm>
              <a:prstGeom prst="rect">
                <a:avLst/>
              </a:prstGeom>
              <a:blipFill>
                <a:blip r:embed="rId4"/>
                <a:stretch>
                  <a:fillRect l="-1403"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1">
            <a:extLst>
              <a:ext uri="{FF2B5EF4-FFF2-40B4-BE49-F238E27FC236}">
                <a16:creationId xmlns:a16="http://schemas.microsoft.com/office/drawing/2014/main" id="{48FEE9DB-7D21-434A-872A-05EDBEE52D51}"/>
              </a:ext>
            </a:extLst>
          </p:cNvPr>
          <p:cNvSpPr txBox="1">
            <a:spLocks/>
          </p:cNvSpPr>
          <p:nvPr/>
        </p:nvSpPr>
        <p:spPr>
          <a:xfrm>
            <a:off x="554287" y="3274782"/>
            <a:ext cx="8133983" cy="51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CLEVER IDEA: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Generate seven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additional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triples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/>
              <p:nvPr/>
            </p:nvSpPr>
            <p:spPr>
              <a:xfrm>
                <a:off x="4423622" y="3797507"/>
                <a:ext cx="1343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3797507"/>
                <a:ext cx="1343829" cy="400110"/>
              </a:xfrm>
              <a:prstGeom prst="rect">
                <a:avLst/>
              </a:prstGeom>
              <a:blipFill>
                <a:blip r:embed="rId5"/>
                <a:stretch>
                  <a:fillRect l="-4717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/>
              <p:nvPr/>
            </p:nvSpPr>
            <p:spPr>
              <a:xfrm>
                <a:off x="4423622" y="4200533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200533"/>
                <a:ext cx="1361719" cy="400110"/>
              </a:xfrm>
              <a:prstGeom prst="rect">
                <a:avLst/>
              </a:prstGeom>
              <a:blipFill>
                <a:blip r:embed="rId6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/>
              <p:nvPr/>
            </p:nvSpPr>
            <p:spPr>
              <a:xfrm>
                <a:off x="4423622" y="460720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607204"/>
                <a:ext cx="1361719" cy="400110"/>
              </a:xfrm>
              <a:prstGeom prst="rect">
                <a:avLst/>
              </a:prstGeom>
              <a:blipFill>
                <a:blip r:embed="rId7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/>
              <p:nvPr/>
            </p:nvSpPr>
            <p:spPr>
              <a:xfrm>
                <a:off x="4412097" y="504251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97" y="5042514"/>
                <a:ext cx="1361719" cy="400110"/>
              </a:xfrm>
              <a:prstGeom prst="rect">
                <a:avLst/>
              </a:prstGeom>
              <a:blipFill>
                <a:blip r:embed="rId8"/>
                <a:stretch>
                  <a:fillRect l="-3670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/>
              <p:nvPr/>
            </p:nvSpPr>
            <p:spPr>
              <a:xfrm>
                <a:off x="4435147" y="5384283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5384283"/>
                <a:ext cx="1361719" cy="400110"/>
              </a:xfrm>
              <a:prstGeom prst="rect">
                <a:avLst/>
              </a:prstGeom>
              <a:blipFill>
                <a:blip r:embed="rId9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/>
              <p:nvPr/>
            </p:nvSpPr>
            <p:spPr>
              <a:xfrm>
                <a:off x="4435147" y="5733256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5733256"/>
                <a:ext cx="1361719" cy="400110"/>
              </a:xfrm>
              <a:prstGeom prst="rect">
                <a:avLst/>
              </a:prstGeom>
              <a:blipFill>
                <a:blip r:embed="rId10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/>
              <p:nvPr/>
            </p:nvSpPr>
            <p:spPr>
              <a:xfrm>
                <a:off x="4435147" y="612523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6125234"/>
                <a:ext cx="1361719" cy="400110"/>
              </a:xfrm>
              <a:prstGeom prst="rect">
                <a:avLst/>
              </a:prstGeom>
              <a:blipFill>
                <a:blip r:embed="rId11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/>
              <p:nvPr/>
            </p:nvSpPr>
            <p:spPr>
              <a:xfrm>
                <a:off x="4423622" y="652534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6525344"/>
                <a:ext cx="1361719" cy="400110"/>
              </a:xfrm>
              <a:prstGeom prst="rect">
                <a:avLst/>
              </a:prstGeom>
              <a:blipFill>
                <a:blip r:embed="rId12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319DC26-679C-FA41-88E4-D7D485037455}"/>
              </a:ext>
            </a:extLst>
          </p:cNvPr>
          <p:cNvSpPr/>
          <p:nvPr/>
        </p:nvSpPr>
        <p:spPr>
          <a:xfrm>
            <a:off x="1136889" y="4213076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original triple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2BCE2-1FA2-694C-ADB0-1615345E2AF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4299" y="3997562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9D2224-0BAE-814E-A5E1-91311445CF8B}"/>
              </a:ext>
            </a:extLst>
          </p:cNvPr>
          <p:cNvSpPr/>
          <p:nvPr/>
        </p:nvSpPr>
        <p:spPr>
          <a:xfrm>
            <a:off x="666408" y="4665330"/>
            <a:ext cx="2647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this is a QR: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reveal the square roots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6CA12-BC62-FA4C-B174-A50A6C2C885A}"/>
              </a:ext>
            </a:extLst>
          </p:cNvPr>
          <p:cNvCxnSpPr>
            <a:cxnSpLocks/>
          </p:cNvCxnSpPr>
          <p:nvPr/>
        </p:nvCxnSpPr>
        <p:spPr>
          <a:xfrm flipV="1">
            <a:off x="2722774" y="4437231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033A9D-7325-B847-AEC3-B709DB2FD5BD}"/>
              </a:ext>
            </a:extLst>
          </p:cNvPr>
          <p:cNvSpPr/>
          <p:nvPr/>
        </p:nvSpPr>
        <p:spPr>
          <a:xfrm>
            <a:off x="6081079" y="4149080"/>
            <a:ext cx="3223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“Proof of Coverage”: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that the 8 triples span all possible QR patterns</a:t>
            </a:r>
            <a:endParaRPr lang="en-US" sz="2000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C82FB5-70E2-4842-9887-02F640A5243D}"/>
              </a:ext>
            </a:extLst>
          </p:cNvPr>
          <p:cNvSpPr/>
          <p:nvPr/>
        </p:nvSpPr>
        <p:spPr>
          <a:xfrm>
            <a:off x="5669305" y="3863648"/>
            <a:ext cx="630887" cy="299435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6" grpId="0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Subtitle 1">
            <a:extLst>
              <a:ext uri="{FF2B5EF4-FFF2-40B4-BE49-F238E27FC236}">
                <a16:creationId xmlns:a16="http://schemas.microsoft.com/office/drawing/2014/main" id="{48FEE9DB-7D21-434A-872A-05EDBEE52D51}"/>
              </a:ext>
            </a:extLst>
          </p:cNvPr>
          <p:cNvSpPr txBox="1">
            <a:spLocks/>
          </p:cNvSpPr>
          <p:nvPr/>
        </p:nvSpPr>
        <p:spPr>
          <a:xfrm>
            <a:off x="554287" y="1146480"/>
            <a:ext cx="8133983" cy="51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CLEVER IDEA: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Generate seven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additional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triples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/>
              <p:nvPr/>
            </p:nvSpPr>
            <p:spPr>
              <a:xfrm>
                <a:off x="4423622" y="1669205"/>
                <a:ext cx="1343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1669205"/>
                <a:ext cx="1343829" cy="400110"/>
              </a:xfrm>
              <a:prstGeom prst="rect">
                <a:avLst/>
              </a:prstGeom>
              <a:blipFill>
                <a:blip r:embed="rId3"/>
                <a:stretch>
                  <a:fillRect l="-471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/>
              <p:nvPr/>
            </p:nvSpPr>
            <p:spPr>
              <a:xfrm>
                <a:off x="4423622" y="2072231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2072231"/>
                <a:ext cx="1361719" cy="400110"/>
              </a:xfrm>
              <a:prstGeom prst="rect">
                <a:avLst/>
              </a:prstGeom>
              <a:blipFill>
                <a:blip r:embed="rId4"/>
                <a:stretch>
                  <a:fillRect l="-463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/>
              <p:nvPr/>
            </p:nvSpPr>
            <p:spPr>
              <a:xfrm>
                <a:off x="4423622" y="247890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2478902"/>
                <a:ext cx="1361719" cy="400110"/>
              </a:xfrm>
              <a:prstGeom prst="rect">
                <a:avLst/>
              </a:prstGeom>
              <a:blipFill>
                <a:blip r:embed="rId5"/>
                <a:stretch>
                  <a:fillRect l="-463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/>
              <p:nvPr/>
            </p:nvSpPr>
            <p:spPr>
              <a:xfrm>
                <a:off x="4412097" y="291421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97" y="2914212"/>
                <a:ext cx="1361719" cy="400110"/>
              </a:xfrm>
              <a:prstGeom prst="rect">
                <a:avLst/>
              </a:prstGeom>
              <a:blipFill>
                <a:blip r:embed="rId6"/>
                <a:stretch>
                  <a:fillRect l="-3670" t="-303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/>
              <p:nvPr/>
            </p:nvSpPr>
            <p:spPr>
              <a:xfrm>
                <a:off x="4435147" y="3255981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255981"/>
                <a:ext cx="1361719" cy="400110"/>
              </a:xfrm>
              <a:prstGeom prst="rect">
                <a:avLst/>
              </a:prstGeom>
              <a:blipFill>
                <a:blip r:embed="rId7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/>
              <p:nvPr/>
            </p:nvSpPr>
            <p:spPr>
              <a:xfrm>
                <a:off x="4435147" y="360495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604954"/>
                <a:ext cx="1361719" cy="400110"/>
              </a:xfrm>
              <a:prstGeom prst="rect">
                <a:avLst/>
              </a:prstGeom>
              <a:blipFill>
                <a:blip r:embed="rId8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/>
              <p:nvPr/>
            </p:nvSpPr>
            <p:spPr>
              <a:xfrm>
                <a:off x="4435147" y="399693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996932"/>
                <a:ext cx="1361719" cy="400110"/>
              </a:xfrm>
              <a:prstGeom prst="rect">
                <a:avLst/>
              </a:prstGeom>
              <a:blipFill>
                <a:blip r:embed="rId9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/>
              <p:nvPr/>
            </p:nvSpPr>
            <p:spPr>
              <a:xfrm>
                <a:off x="4423622" y="439704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397042"/>
                <a:ext cx="1361719" cy="400110"/>
              </a:xfrm>
              <a:prstGeom prst="rect">
                <a:avLst/>
              </a:prstGeom>
              <a:blipFill>
                <a:blip r:embed="rId10"/>
                <a:stretch>
                  <a:fillRect l="-4630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319DC26-679C-FA41-88E4-D7D485037455}"/>
              </a:ext>
            </a:extLst>
          </p:cNvPr>
          <p:cNvSpPr/>
          <p:nvPr/>
        </p:nvSpPr>
        <p:spPr>
          <a:xfrm>
            <a:off x="1136889" y="2084774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original triple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2BCE2-1FA2-694C-ADB0-1615345E2AF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4299" y="1869260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9D2224-0BAE-814E-A5E1-91311445CF8B}"/>
              </a:ext>
            </a:extLst>
          </p:cNvPr>
          <p:cNvSpPr/>
          <p:nvPr/>
        </p:nvSpPr>
        <p:spPr>
          <a:xfrm>
            <a:off x="666408" y="2537028"/>
            <a:ext cx="2647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this is a QR: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reveal the square roots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6CA12-BC62-FA4C-B174-A50A6C2C885A}"/>
              </a:ext>
            </a:extLst>
          </p:cNvPr>
          <p:cNvCxnSpPr>
            <a:cxnSpLocks/>
          </p:cNvCxnSpPr>
          <p:nvPr/>
        </p:nvCxnSpPr>
        <p:spPr>
          <a:xfrm flipV="1">
            <a:off x="2722774" y="2308929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033A9D-7325-B847-AEC3-B709DB2FD5BD}"/>
              </a:ext>
            </a:extLst>
          </p:cNvPr>
          <p:cNvSpPr/>
          <p:nvPr/>
        </p:nvSpPr>
        <p:spPr>
          <a:xfrm>
            <a:off x="6081079" y="2272286"/>
            <a:ext cx="3223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“Proof of Coverage”: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that the 8 triples span all possible QR signatures</a:t>
            </a:r>
            <a:endParaRPr lang="en-US" sz="2000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C82FB5-70E2-4842-9887-02F640A5243D}"/>
              </a:ext>
            </a:extLst>
          </p:cNvPr>
          <p:cNvSpPr/>
          <p:nvPr/>
        </p:nvSpPr>
        <p:spPr>
          <a:xfrm>
            <a:off x="5669305" y="1735346"/>
            <a:ext cx="630887" cy="299435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2A90D76C-3A90-A544-A0CD-338A6D393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000" y="4847490"/>
                <a:ext cx="9035544" cy="514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Proof of Coverage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of poly many triples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from CRS, show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one of the 8 triples has the same signature.</a:t>
                </a:r>
                <a:endParaRPr lang="en-US" sz="2800" dirty="0"/>
              </a:p>
              <a:p>
                <a:pPr algn="l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2A90D76C-3A90-A544-A0CD-338A6D39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0" y="4847490"/>
                <a:ext cx="9035544" cy="514258"/>
              </a:xfrm>
              <a:prstGeom prst="rect">
                <a:avLst/>
              </a:prstGeom>
              <a:blipFill>
                <a:blip r:embed="rId11"/>
                <a:stretch>
                  <a:fillRect l="-1262" t="-12195" b="-1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C8ACF8-398D-0641-B742-D6813E22DB6E}"/>
                  </a:ext>
                </a:extLst>
              </p:cNvPr>
              <p:cNvSpPr/>
              <p:nvPr/>
            </p:nvSpPr>
            <p:spPr>
              <a:xfrm>
                <a:off x="467544" y="5859269"/>
                <a:ext cx="867645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That is, there is a triple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𝑡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C8ACF8-398D-0641-B742-D6813E22D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59269"/>
                <a:ext cx="8676456" cy="954107"/>
              </a:xfrm>
              <a:prstGeom prst="rect">
                <a:avLst/>
              </a:prstGeom>
              <a:blipFill>
                <a:blip r:embed="rId12"/>
                <a:stretch>
                  <a:fillRect l="-1462" t="-526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4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7" y="4740904"/>
                <a:ext cx="7666440" cy="1361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construct the 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= (7 additional triples, square root of the second triples, proof of coverage).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7" y="4740904"/>
                <a:ext cx="7666440" cy="1361125"/>
              </a:xfrm>
              <a:prstGeom prst="rect">
                <a:avLst/>
              </a:prstGeom>
              <a:blipFill>
                <a:blip r:embed="rId10"/>
                <a:stretch>
                  <a:fillRect l="-1656" t="-3704" r="-16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1010016" y="5877272"/>
            <a:ext cx="8133983" cy="102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/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For each clause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  <a:blipFill>
                <a:blip r:embed="rId11"/>
                <a:stretch>
                  <a:fillRect l="-333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7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 &amp; Soundness: Exercise.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651" y="4788650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Zero Knowledge:  Simulator picks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is a quadratic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residue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1" y="4788650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32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539552" y="5733256"/>
            <a:ext cx="8133983" cy="612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Now, encodings of ALL the literals can be set to TRUE!!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/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For each clause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  <a:blipFill>
                <a:blip r:embed="rId11"/>
                <a:stretch>
                  <a:fillRect l="-333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7528656-701E-E14E-A58D-ACCBEC4CFB11}"/>
              </a:ext>
            </a:extLst>
          </p:cNvPr>
          <p:cNvSpPr/>
          <p:nvPr/>
        </p:nvSpPr>
        <p:spPr>
          <a:xfrm>
            <a:off x="8526411" y="6174182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118C2B14-74C2-EB40-9CD7-1C5436E7D8F8}"/>
              </a:ext>
            </a:extLst>
          </p:cNvPr>
          <p:cNvSpPr txBox="1">
            <a:spLocks/>
          </p:cNvSpPr>
          <p:nvPr/>
        </p:nvSpPr>
        <p:spPr>
          <a:xfrm>
            <a:off x="248108" y="1916832"/>
            <a:ext cx="871638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 of NIZK: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Non-malleable and Chosen Ciphertext Secure Encryption Schemes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9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Non-Malleability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9" y="232998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324293" y="2807951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45" y="224520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71670" y="205903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pk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,m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70" y="2059036"/>
                <a:ext cx="2781015" cy="792088"/>
              </a:xfrm>
              <a:prstGeom prst="rect">
                <a:avLst/>
              </a:prstGeom>
              <a:blipFill>
                <a:blip r:embed="rId5"/>
                <a:stretch>
                  <a:fillRect l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357957" y="2325893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A8EF5C-D31D-6347-A092-A866E1F5ED58}"/>
              </a:ext>
            </a:extLst>
          </p:cNvPr>
          <p:cNvGrpSpPr/>
          <p:nvPr/>
        </p:nvGrpSpPr>
        <p:grpSpPr>
          <a:xfrm>
            <a:off x="3658869" y="4457790"/>
            <a:ext cx="1606616" cy="1923177"/>
            <a:chOff x="439281" y="332520"/>
            <a:chExt cx="1606616" cy="192317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2AF1C-3FFF-BC49-8000-0F02A5778801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872B4-286D-F240-B9C4-0D7235C12316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EDAB56-55FA-D044-AD33-27CF2DAFA043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2D2B89-A6EE-B84D-B660-1545539EC19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739481-64C2-204B-9207-2174F4664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C7FCA0-2667-B444-A39F-44FE8F47FC0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A99413-EEB4-284C-98B7-3BA5D8473E7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16A2491A-3B3B-F742-B82A-870A91E37E3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Bob</a:t>
              </a: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BA041946-3E1F-3043-AE7D-3260201ADA1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pk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FED4979D-8BC7-DA44-A973-C3AF53EF83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43513" y="141277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Dec(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sk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,c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FED4979D-8BC7-DA44-A973-C3AF53EF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13" y="1412776"/>
                <a:ext cx="2781015" cy="792088"/>
              </a:xfrm>
              <a:prstGeom prst="rect">
                <a:avLst/>
              </a:prstGeom>
              <a:blipFill>
                <a:blip r:embed="rId6"/>
                <a:stretch>
                  <a:fillRect l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63">
            <a:extLst>
              <a:ext uri="{FF2B5EF4-FFF2-40B4-BE49-F238E27FC236}">
                <a16:creationId xmlns:a16="http://schemas.microsoft.com/office/drawing/2014/main" id="{F500216B-1978-9443-911C-B4F4EE7397FB}"/>
              </a:ext>
            </a:extLst>
          </p:cNvPr>
          <p:cNvSpPr txBox="1">
            <a:spLocks noChangeArrowheads="1"/>
          </p:cNvSpPr>
          <p:nvPr/>
        </p:nvSpPr>
        <p:spPr>
          <a:xfrm>
            <a:off x="2900357" y="3816063"/>
            <a:ext cx="398108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Public-key directory</a:t>
            </a:r>
          </a:p>
        </p:txBody>
      </p:sp>
    </p:spTree>
    <p:extLst>
      <p:ext uri="{BB962C8B-B14F-4D97-AF65-F5344CB8AC3E}">
        <p14:creationId xmlns:p14="http://schemas.microsoft.com/office/powerpoint/2010/main" val="673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Active Attacks 1: Malleability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2998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411760" y="2807951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12" y="224520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59832" y="2059036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(pk,$100)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59036"/>
                <a:ext cx="3429087" cy="792088"/>
              </a:xfrm>
              <a:prstGeom prst="rect">
                <a:avLst/>
              </a:prstGeom>
              <a:blipFill>
                <a:blip r:embed="rId5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445424" y="2325893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6" name="Subtitle 1">
            <a:extLst>
              <a:ext uri="{FF2B5EF4-FFF2-40B4-BE49-F238E27FC236}">
                <a16:creationId xmlns:a16="http://schemas.microsoft.com/office/drawing/2014/main" id="{59692CB3-4A07-B54A-99D5-24A6E9DC3079}"/>
              </a:ext>
            </a:extLst>
          </p:cNvPr>
          <p:cNvSpPr txBox="1">
            <a:spLocks/>
          </p:cNvSpPr>
          <p:nvPr/>
        </p:nvSpPr>
        <p:spPr>
          <a:xfrm>
            <a:off x="395536" y="5373216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ATTACK: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 could modify (“maul”) an encryption of m into an encryption of a related message m’.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6DCAB0-4E92-AB45-A803-0BA5D0980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92" y="3838232"/>
            <a:ext cx="964342" cy="960149"/>
          </a:xfrm>
          <a:prstGeom prst="rect">
            <a:avLst/>
          </a:prstGeom>
        </p:spPr>
      </p:pic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E11FBFB-CFC8-F049-8A81-AFBFD899D66B}"/>
              </a:ext>
            </a:extLst>
          </p:cNvPr>
          <p:cNvCxnSpPr>
            <a:cxnSpLocks/>
          </p:cNvCxnSpPr>
          <p:nvPr/>
        </p:nvCxnSpPr>
        <p:spPr>
          <a:xfrm>
            <a:off x="2843808" y="2807951"/>
            <a:ext cx="922333" cy="895901"/>
          </a:xfrm>
          <a:prstGeom prst="curvedConnector3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383BC3-6396-3F4D-932F-37D78F10A724}"/>
              </a:ext>
            </a:extLst>
          </p:cNvPr>
          <p:cNvCxnSpPr>
            <a:cxnSpLocks/>
          </p:cNvCxnSpPr>
          <p:nvPr/>
        </p:nvCxnSpPr>
        <p:spPr>
          <a:xfrm flipV="1">
            <a:off x="4636560" y="3672047"/>
            <a:ext cx="1761459" cy="83707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BA5B019A-A2D0-DC4E-9910-BA9246213E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 rot="20066060">
                <a:off x="3948182" y="3266031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(pk,$101)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BA5B019A-A2D0-DC4E-9910-BA924621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66060">
                <a:off x="3948182" y="3266031"/>
                <a:ext cx="3429087" cy="792088"/>
              </a:xfrm>
              <a:prstGeom prst="rect">
                <a:avLst/>
              </a:prstGeom>
              <a:blipFill>
                <a:blip r:embed="rId7"/>
                <a:stretch>
                  <a:fillRect l="-738" b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4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Active Attacks 2: Chosen-Ciphertext Attack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2121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339752" y="2599179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4" y="2036435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850264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c*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pk,m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850264"/>
                <a:ext cx="3429087" cy="792088"/>
              </a:xfrm>
              <a:prstGeom prst="rect">
                <a:avLst/>
              </a:prstGeom>
              <a:blipFill>
                <a:blip r:embed="rId5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373416" y="2117121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6" name="Subtitle 1">
            <a:extLst>
              <a:ext uri="{FF2B5EF4-FFF2-40B4-BE49-F238E27FC236}">
                <a16:creationId xmlns:a16="http://schemas.microsoft.com/office/drawing/2014/main" id="{59692CB3-4A07-B54A-99D5-24A6E9DC3079}"/>
              </a:ext>
            </a:extLst>
          </p:cNvPr>
          <p:cNvSpPr txBox="1">
            <a:spLocks/>
          </p:cNvSpPr>
          <p:nvPr/>
        </p:nvSpPr>
        <p:spPr>
          <a:xfrm>
            <a:off x="395536" y="4797152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ATTACK: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 may have access to a decryption “oracle” and can use it to break security of a ”target” ciphertext </a:t>
            </a:r>
            <a:r>
              <a:rPr lang="en-US" sz="2400" i="1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c*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 or even extract the secret key!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6DCAB0-4E92-AB45-A803-0BA5D0980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71" y="3537379"/>
            <a:ext cx="964342" cy="960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98405-6904-BB45-967B-2FB617988ECC}"/>
              </a:ext>
            </a:extLst>
          </p:cNvPr>
          <p:cNvCxnSpPr>
            <a:cxnSpLocks/>
          </p:cNvCxnSpPr>
          <p:nvPr/>
        </p:nvCxnSpPr>
        <p:spPr>
          <a:xfrm flipV="1">
            <a:off x="5608696" y="2998934"/>
            <a:ext cx="872232" cy="7765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05AD4D-85B4-A14C-B324-E35C5491023F}"/>
              </a:ext>
            </a:extLst>
          </p:cNvPr>
          <p:cNvCxnSpPr>
            <a:cxnSpLocks/>
          </p:cNvCxnSpPr>
          <p:nvPr/>
        </p:nvCxnSpPr>
        <p:spPr>
          <a:xfrm flipH="1">
            <a:off x="5892189" y="3297506"/>
            <a:ext cx="710327" cy="69059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headEnd type="none"/>
            <a:tailEnd type="arrow"/>
          </a:ln>
          <a:effectLst/>
        </p:spPr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2AAFA4-ED5A-7946-B998-1C6E04B9EE00}"/>
              </a:ext>
            </a:extLst>
          </p:cNvPr>
          <p:cNvSpPr/>
          <p:nvPr/>
        </p:nvSpPr>
        <p:spPr>
          <a:xfrm>
            <a:off x="6560927" y="1700808"/>
            <a:ext cx="1539465" cy="1506973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36DA2A3B-B4C3-A049-82B1-9C24146095EF}"/>
              </a:ext>
            </a:extLst>
          </p:cNvPr>
          <p:cNvSpPr txBox="1">
            <a:spLocks/>
          </p:cNvSpPr>
          <p:nvPr/>
        </p:nvSpPr>
        <p:spPr>
          <a:xfrm>
            <a:off x="425620" y="5033941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fact,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  <a:hlinkClick r:id="rId7"/>
              </a:rPr>
              <a:t>Bleichenbacher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showed how to extract the entire secret key given only a “ciphertext verification” oracle.</a:t>
            </a:r>
          </a:p>
        </p:txBody>
      </p:sp>
    </p:spTree>
    <p:extLst>
      <p:ext uri="{BB962C8B-B14F-4D97-AF65-F5344CB8AC3E}">
        <p14:creationId xmlns:p14="http://schemas.microsoft.com/office/powerpoint/2010/main" val="2320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Common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Reference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String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ubtitle 1">
                <a:extLst>
                  <a:ext uri="{FF2B5EF4-FFF2-40B4-BE49-F238E27FC236}">
                    <a16:creationId xmlns:a16="http://schemas.microsoft.com/office/drawing/2014/main" id="{A56CA1D9-4BC5-E841-89B0-20DB4868BF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5776" y="1550837"/>
                <a:ext cx="403509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←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𝐷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6" name="Subtitle 1">
                <a:extLst>
                  <a:ext uri="{FF2B5EF4-FFF2-40B4-BE49-F238E27FC236}">
                    <a16:creationId xmlns:a16="http://schemas.microsoft.com/office/drawing/2014/main" id="{A56CA1D9-4BC5-E841-89B0-20DB4868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50837"/>
                <a:ext cx="4035096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2236807" y="2086265"/>
            <a:ext cx="7231737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(e.g., CRS = product of two primes)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1E21EE-A54D-334D-AAB6-F2E33EF0FBD3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E9F099-252E-2746-8835-88B2CFD9BF35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E0FAEF1-D146-8C42-A592-5259D5AE6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48C8D34-BFA5-6E40-BDE6-1C226A9A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672FE19-EAEB-A949-98B9-3AF22E629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21A9B0C-F97E-8E4D-A4DB-D6BE34C5C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B9BB31-5ADB-9044-B061-D6ABA8551A98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47B9B7-DA12-0B4E-B76C-025F5E4FBF76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1BF89-9D66-D146-AFCF-CE5BE5F04E5F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FBAD26-D548-7045-98B8-31A6DF783C45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60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404664"/>
            <a:ext cx="8712968" cy="676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IND-CCA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8071B-CAD2-294F-9E6D-65E8FEFF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04" y="-27384"/>
            <a:ext cx="1524947" cy="1518316"/>
          </a:xfrm>
          <a:prstGeom prst="rect">
            <a:avLst/>
          </a:prstGeom>
        </p:spPr>
      </p:pic>
      <p:sp>
        <p:nvSpPr>
          <p:cNvPr id="5" name="Rectangle 63">
            <a:extLst>
              <a:ext uri="{FF2B5EF4-FFF2-40B4-BE49-F238E27FC236}">
                <a16:creationId xmlns:a16="http://schemas.microsoft.com/office/drawing/2014/main" id="{3E027AEC-C050-6649-BFAA-67304227AC56}"/>
              </a:ext>
            </a:extLst>
          </p:cNvPr>
          <p:cNvSpPr txBox="1">
            <a:spLocks noChangeArrowheads="1"/>
          </p:cNvSpPr>
          <p:nvPr/>
        </p:nvSpPr>
        <p:spPr>
          <a:xfrm>
            <a:off x="8127689" y="1211951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960F9-46F9-E74D-810D-DF6FB69FB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" y="-1"/>
            <a:ext cx="1199431" cy="1420685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CF59D266-FD5F-394B-A583-222A4ED4F723}"/>
              </a:ext>
            </a:extLst>
          </p:cNvPr>
          <p:cNvSpPr txBox="1">
            <a:spLocks noChangeArrowheads="1"/>
          </p:cNvSpPr>
          <p:nvPr/>
        </p:nvSpPr>
        <p:spPr>
          <a:xfrm>
            <a:off x="-55879" y="1211951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A1C94-C46D-6748-9094-E9766E80305D}"/>
              </a:ext>
            </a:extLst>
          </p:cNvPr>
          <p:cNvCxnSpPr>
            <a:cxnSpLocks/>
          </p:cNvCxnSpPr>
          <p:nvPr/>
        </p:nvCxnSpPr>
        <p:spPr>
          <a:xfrm>
            <a:off x="3491880" y="2044617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E10B9-E05A-5740-9CD8-E7C960500664}"/>
                  </a:ext>
                </a:extLst>
              </p:cNvPr>
              <p:cNvSpPr/>
              <p:nvPr/>
            </p:nvSpPr>
            <p:spPr>
              <a:xfrm>
                <a:off x="780601" y="1856233"/>
                <a:ext cx="23982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𝑝𝑘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E10B9-E05A-5740-9CD8-E7C960500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1" y="1856233"/>
                <a:ext cx="2398221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2BA248-AB8A-9643-A42A-8E9FA5AB54ED}"/>
                  </a:ext>
                </a:extLst>
              </p:cNvPr>
              <p:cNvSpPr/>
              <p:nvPr/>
            </p:nvSpPr>
            <p:spPr>
              <a:xfrm>
                <a:off x="4244732" y="1556792"/>
                <a:ext cx="533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2BA248-AB8A-9643-A42A-8E9FA5AB5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32" y="1556792"/>
                <a:ext cx="533608" cy="40011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91B51B-89C3-E549-8AB1-56DBD22114F0}"/>
                  </a:ext>
                </a:extLst>
              </p:cNvPr>
              <p:cNvSpPr/>
              <p:nvPr/>
            </p:nvSpPr>
            <p:spPr>
              <a:xfrm>
                <a:off x="-36512" y="3874533"/>
                <a:ext cx="12800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91B51B-89C3-E549-8AB1-56DBD2211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874533"/>
                <a:ext cx="1280029" cy="400110"/>
              </a:xfrm>
              <a:prstGeom prst="rect">
                <a:avLst/>
              </a:prstGeom>
              <a:blipFill>
                <a:blip r:embed="rId7"/>
                <a:stretch>
                  <a:fillRect t="-6061" r="-396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082C2D-9ECA-C049-B5DB-9CBF1E3EBA37}"/>
                  </a:ext>
                </a:extLst>
              </p:cNvPr>
              <p:cNvSpPr/>
              <p:nvPr/>
            </p:nvSpPr>
            <p:spPr>
              <a:xfrm>
                <a:off x="1066408" y="3871093"/>
                <a:ext cx="22068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𝐸𝑛𝑐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082C2D-9ECA-C049-B5DB-9CBF1E3EB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8" y="3871093"/>
                <a:ext cx="2206886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85E845D-9FFD-C940-90BD-FBFE285FF11F}"/>
              </a:ext>
            </a:extLst>
          </p:cNvPr>
          <p:cNvGrpSpPr/>
          <p:nvPr/>
        </p:nvGrpSpPr>
        <p:grpSpPr>
          <a:xfrm>
            <a:off x="3620883" y="5589240"/>
            <a:ext cx="2118257" cy="400110"/>
            <a:chOff x="3429258" y="4687931"/>
            <a:chExt cx="2118257" cy="40011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16D79F-808E-254D-9A39-026D2CAE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258" y="5088041"/>
              <a:ext cx="21182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4A73C4-C30E-B741-962E-9C935D7F0B3C}"/>
                    </a:ext>
                  </a:extLst>
                </p:cNvPr>
                <p:cNvSpPr/>
                <p:nvPr/>
              </p:nvSpPr>
              <p:spPr>
                <a:xfrm>
                  <a:off x="4208413" y="4687931"/>
                  <a:ext cx="445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4A73C4-C30E-B741-962E-9C935D7F0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413" y="4687931"/>
                  <a:ext cx="44595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84E58F93-D593-EC41-9149-9EC55FB7D9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367736" y="4653136"/>
                <a:ext cx="3237166" cy="24109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IND-CCA secure  if no PPT Eve can win with prob.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84E58F93-D593-EC41-9149-9EC55FB7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36" y="4653136"/>
                <a:ext cx="3237166" cy="2410960"/>
              </a:xfrm>
              <a:prstGeom prst="rect">
                <a:avLst/>
              </a:prstGeom>
              <a:blipFill>
                <a:blip r:embed="rId10"/>
                <a:stretch>
                  <a:fillRect l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68B59-D6F6-D748-B1FA-FAB9B82E207A}"/>
              </a:ext>
            </a:extLst>
          </p:cNvPr>
          <p:cNvGrpSpPr/>
          <p:nvPr/>
        </p:nvGrpSpPr>
        <p:grpSpPr>
          <a:xfrm>
            <a:off x="3563888" y="3458655"/>
            <a:ext cx="3676206" cy="884143"/>
            <a:chOff x="3372263" y="3267794"/>
            <a:chExt cx="3676206" cy="88414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A76A80-16CD-814D-BA40-99C7BC680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4151937"/>
              <a:ext cx="2232248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FB01B6-88EB-A84B-A901-E58C7320CAAF}"/>
                    </a:ext>
                  </a:extLst>
                </p:cNvPr>
                <p:cNvSpPr/>
                <p:nvPr/>
              </p:nvSpPr>
              <p:spPr>
                <a:xfrm>
                  <a:off x="4237352" y="3731763"/>
                  <a:ext cx="472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FB01B6-88EB-A84B-A901-E58C7320C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352" y="3731763"/>
                  <a:ext cx="47262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40AEE1-65D6-C041-8C2B-A7F8E9952F85}"/>
                    </a:ext>
                  </a:extLst>
                </p:cNvPr>
                <p:cNvSpPr/>
                <p:nvPr/>
              </p:nvSpPr>
              <p:spPr>
                <a:xfrm>
                  <a:off x="5003871" y="3270077"/>
                  <a:ext cx="20445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=|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40AEE1-65D6-C041-8C2B-A7F8E9952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871" y="3270077"/>
                  <a:ext cx="204459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AB0F46-B020-F949-A360-F9B482A4E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692333"/>
              <a:ext cx="21182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E938939-85B7-F049-9F1C-BB60135E178B}"/>
                    </a:ext>
                  </a:extLst>
                </p:cNvPr>
                <p:cNvSpPr/>
                <p:nvPr/>
              </p:nvSpPr>
              <p:spPr>
                <a:xfrm>
                  <a:off x="4020335" y="3267794"/>
                  <a:ext cx="10009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E938939-85B7-F049-9F1C-BB60135E1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335" y="3267794"/>
                  <a:ext cx="1000980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CA7AAC-7699-3E40-A67C-6763E4F8C589}"/>
              </a:ext>
            </a:extLst>
          </p:cNvPr>
          <p:cNvGrpSpPr/>
          <p:nvPr/>
        </p:nvGrpSpPr>
        <p:grpSpPr>
          <a:xfrm>
            <a:off x="3495937" y="2184817"/>
            <a:ext cx="2232248" cy="884143"/>
            <a:chOff x="3372263" y="3033388"/>
            <a:chExt cx="2232248" cy="88414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D64D99-87C4-BC4A-8C26-816AFEDF0D37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625DD11-4343-9046-BD56-CF8CB38760BB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625DD11-4343-9046-BD56-CF8CB3876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67BC48-FBFC-1B4E-8B2E-4D2F1B1C9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8BA97A-B8D0-7D4E-85CA-A958A82AB862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8BA97A-B8D0-7D4E-85CA-A958A82AB8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7C733-6EA5-004D-AA88-5111415E7013}"/>
              </a:ext>
            </a:extLst>
          </p:cNvPr>
          <p:cNvSpPr/>
          <p:nvPr/>
        </p:nvSpPr>
        <p:spPr>
          <a:xfrm>
            <a:off x="6300192" y="4724165"/>
            <a:ext cx="3401366" cy="299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F5A227-3708-D64F-9475-E18582D17725}"/>
              </a:ext>
            </a:extLst>
          </p:cNvPr>
          <p:cNvGrpSpPr/>
          <p:nvPr/>
        </p:nvGrpSpPr>
        <p:grpSpPr>
          <a:xfrm>
            <a:off x="3516427" y="4424016"/>
            <a:ext cx="2232248" cy="884143"/>
            <a:chOff x="3372263" y="3033388"/>
            <a:chExt cx="2232248" cy="88414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335EE9-3D29-D743-9E25-A2B14BBB9306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99F682-B04B-2A41-AED0-3B1D60DC8F94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99F682-B04B-2A41-AED0-3B1D60DC8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2AC798-E936-CA42-BA3B-3F3AF8BD9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FE96D76-1F6E-4D4B-BABC-66E66AFE81F3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FE96D76-1F6E-4D4B-BABC-66E66AFE81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F4F592-9ED4-8D45-8824-55DC3B9DBC9D}"/>
              </a:ext>
            </a:extLst>
          </p:cNvPr>
          <p:cNvGrpSpPr/>
          <p:nvPr/>
        </p:nvGrpSpPr>
        <p:grpSpPr>
          <a:xfrm>
            <a:off x="3491880" y="4413984"/>
            <a:ext cx="2232248" cy="884143"/>
            <a:chOff x="3372263" y="3033388"/>
            <a:chExt cx="2232248" cy="88414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B75F23-1050-684F-A3B9-BA89D45F255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DFCC4E-AD39-804E-9CA3-D8DCE9E3B2E2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DFCC4E-AD39-804E-9CA3-D8DCE9E3B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4785EED-E67C-F640-B5DB-721AB2710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679DBD8-0E1A-DC4A-B7B2-F20120D7DA47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1016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679DBD8-0E1A-DC4A-B7B2-F20120D7D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101688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Right Arrow 45">
            <a:extLst>
              <a:ext uri="{FF2B5EF4-FFF2-40B4-BE49-F238E27FC236}">
                <a16:creationId xmlns:a16="http://schemas.microsoft.com/office/drawing/2014/main" id="{7AF64D4F-8CC6-4B41-A5B9-4A0DD2D4ECF6}"/>
              </a:ext>
            </a:extLst>
          </p:cNvPr>
          <p:cNvSpPr/>
          <p:nvPr/>
        </p:nvSpPr>
        <p:spPr>
          <a:xfrm flipV="1">
            <a:off x="2497579" y="2384872"/>
            <a:ext cx="731520" cy="85404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>
            <a:extLst>
              <a:ext uri="{FF2B5EF4-FFF2-40B4-BE49-F238E27FC236}">
                <a16:creationId xmlns:a16="http://schemas.microsoft.com/office/drawing/2014/main" id="{C815CF91-6874-C946-B003-256DC369999C}"/>
              </a:ext>
            </a:extLst>
          </p:cNvPr>
          <p:cNvSpPr/>
          <p:nvPr/>
        </p:nvSpPr>
        <p:spPr>
          <a:xfrm flipV="1">
            <a:off x="2511449" y="4624071"/>
            <a:ext cx="731520" cy="85404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D9AA9B7-3297-7549-8CE0-DE9310FF3A50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792088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Proofs of Knowledge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should help!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F6BFABF0-52FE-7A46-B9E8-68E02E851DDC}"/>
              </a:ext>
            </a:extLst>
          </p:cNvPr>
          <p:cNvSpPr txBox="1">
            <a:spLocks/>
          </p:cNvSpPr>
          <p:nvPr/>
        </p:nvSpPr>
        <p:spPr>
          <a:xfrm>
            <a:off x="755576" y="2636912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Idea: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encrypting party attaches an NIZK proof of knowledge of the underlying message to the ciphertext.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3BAD5F40-EBE6-C748-97A9-394CDFA0E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4152529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proof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𝑡h𝑎𝑡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“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𝑘𝑛𝑜𝑤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”)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3BAD5F40-EBE6-C748-97A9-394CDFA0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52529"/>
                <a:ext cx="8818039" cy="572615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8311467B-0800-9140-8849-29ABD6AF3648}"/>
              </a:ext>
            </a:extLst>
          </p:cNvPr>
          <p:cNvSpPr txBox="1">
            <a:spLocks/>
          </p:cNvSpPr>
          <p:nvPr/>
        </p:nvSpPr>
        <p:spPr>
          <a:xfrm>
            <a:off x="755576" y="5085184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idea will turn out to be useful, but NIZK proofs themselves can be malleable!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3ECA1F6A-D231-7E48-A21F-1EAF9F4FC356}"/>
              </a:ext>
            </a:extLst>
          </p:cNvPr>
          <p:cNvSpPr txBox="1">
            <a:spLocks/>
          </p:cNvSpPr>
          <p:nvPr/>
        </p:nvSpPr>
        <p:spPr>
          <a:xfrm>
            <a:off x="-252536" y="980728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(Intuition)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0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1C0D148E-9BD7-1D43-8097-AD739D7C41E2}"/>
              </a:ext>
            </a:extLst>
          </p:cNvPr>
          <p:cNvSpPr txBox="1">
            <a:spLocks/>
          </p:cNvSpPr>
          <p:nvPr/>
        </p:nvSpPr>
        <p:spPr>
          <a:xfrm>
            <a:off x="611560" y="321297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GOAL: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 to modify an encryption of m into an encryption of a related message, say m+1.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EE6447EB-2B6A-BD44-AEF1-C47BDBF53F65}"/>
              </a:ext>
            </a:extLst>
          </p:cNvPr>
          <p:cNvSpPr txBox="1">
            <a:spLocks/>
          </p:cNvSpPr>
          <p:nvPr/>
        </p:nvSpPr>
        <p:spPr>
          <a:xfrm>
            <a:off x="611560" y="321297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GOAL: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 to modify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encryption of m into an encryption of a related message, say m+1.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D9AA9B7-3297-7549-8CE0-DE9310FF3A50}"/>
              </a:ext>
            </a:extLst>
          </p:cNvPr>
          <p:cNvSpPr txBox="1">
            <a:spLocks/>
          </p:cNvSpPr>
          <p:nvPr/>
        </p:nvSpPr>
        <p:spPr>
          <a:xfrm>
            <a:off x="611560" y="213285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should help!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84ECD6E-A5C1-344F-BED6-B499D0602B8E}"/>
              </a:ext>
            </a:extLst>
          </p:cNvPr>
          <p:cNvSpPr txBox="1">
            <a:spLocks/>
          </p:cNvSpPr>
          <p:nvPr/>
        </p:nvSpPr>
        <p:spPr>
          <a:xfrm>
            <a:off x="-252536" y="980728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(Intuition)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0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FC68F821-C307-7D47-96E9-9651524A8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8560" y="2132856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𝑝𝑘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𝑆𝑖𝑔𝑛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𝑠𝑔𝑘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𝑣𝑘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FC68F821-C307-7D47-96E9-9651524A8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2132856"/>
                <a:ext cx="8818039" cy="572615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2E150F3B-3ADE-4146-B1BE-4323F669A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05679" y="2139330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𝑝𝑘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2E150F3B-3ADE-4146-B1BE-4323F669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679" y="2139330"/>
                <a:ext cx="8818039" cy="572615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3AA6E1E2-7982-2442-9325-BE1F8FE30F96}"/>
              </a:ext>
            </a:extLst>
          </p:cNvPr>
          <p:cNvSpPr txBox="1">
            <a:spLocks/>
          </p:cNvSpPr>
          <p:nvPr/>
        </p:nvSpPr>
        <p:spPr>
          <a:xfrm>
            <a:off x="683568" y="1340768"/>
            <a:ext cx="7920880" cy="63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start with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5D33BC29-83AF-6447-94B4-91C57355F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785288"/>
                <a:ext cx="7884368" cy="12961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where the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encryptor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produces a signing / verification key pair by running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𝑠𝑔𝑘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𝑣𝑘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5D33BC29-83AF-6447-94B4-91C57355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5288"/>
                <a:ext cx="7884368" cy="1296144"/>
              </a:xfrm>
              <a:prstGeom prst="rect">
                <a:avLst/>
              </a:prstGeom>
              <a:blipFill>
                <a:blip r:embed="rId5"/>
                <a:stretch>
                  <a:fillRect l="-1125" t="-2913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ubtitle 1">
            <a:extLst>
              <a:ext uri="{FF2B5EF4-FFF2-40B4-BE49-F238E27FC236}">
                <a16:creationId xmlns:a16="http://schemas.microsoft.com/office/drawing/2014/main" id="{9198898D-8E86-AF4A-8FAF-751B6D970D20}"/>
              </a:ext>
            </a:extLst>
          </p:cNvPr>
          <p:cNvSpPr txBox="1">
            <a:spLocks/>
          </p:cNvSpPr>
          <p:nvPr/>
        </p:nvSpPr>
        <p:spPr>
          <a:xfrm>
            <a:off x="683568" y="3861048"/>
            <a:ext cx="7920880" cy="63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CCA-secure/non-malleable?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84FE9-5322-1E4E-84A0-5252F1477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16" y="4014174"/>
            <a:ext cx="2438772" cy="2438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066AEFC5-D1A4-FA4C-9C69-9634115149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485" y="4517335"/>
                <a:ext cx="4725889" cy="1208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the adversary changes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all bets are off! 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066AEFC5-D1A4-FA4C-9C69-96341151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5" y="4517335"/>
                <a:ext cx="4725889" cy="1208824"/>
              </a:xfrm>
              <a:prstGeom prst="rect">
                <a:avLst/>
              </a:prstGeom>
              <a:blipFill>
                <a:blip r:embed="rId7"/>
                <a:stretch>
                  <a:fillRect l="-2413"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7398E838-A305-134C-922A-DAD1999C7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207" y="5517232"/>
                <a:ext cx="5806009" cy="1208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Lesson: NEED to “tie” the ciphertext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 a “meaningful” way.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7398E838-A305-134C-922A-DAD1999C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7" y="5517232"/>
                <a:ext cx="5806009" cy="1208824"/>
              </a:xfrm>
              <a:prstGeom prst="rect">
                <a:avLst/>
              </a:prstGeom>
              <a:blipFill>
                <a:blip r:embed="rId8"/>
                <a:stretch>
                  <a:fillRect l="-1965" t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Observation: </a:t>
                </a:r>
                <a:b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IND-CPA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“Different-Key Non-malleability”</a:t>
                </a:r>
              </a:p>
            </p:txBody>
          </p:sp>
        </mc:Choice>
        <mc:Fallback xmlns="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  <a:blipFill>
                <a:blip r:embed="rId3"/>
                <a:stretch>
                  <a:fillRect l="-137" t="-6667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2348880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Different-Key NM: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can an adversary produce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?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2348880"/>
                <a:ext cx="8263172" cy="1368152"/>
              </a:xfrm>
              <a:prstGeom prst="rect">
                <a:avLst/>
              </a:prstGeom>
              <a:blipFill>
                <a:blip r:embed="rId4"/>
                <a:stretch>
                  <a:fillRect l="-1380" t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AA2B52F3-A947-2146-A0B3-2724B1DB4C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3721697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NO! Suppose she could. Then, I can come up with a reduction that breaks the IND-CPA security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AA2B52F3-A947-2146-A0B3-2724B1DB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3721697"/>
                <a:ext cx="8263172" cy="1368152"/>
              </a:xfrm>
              <a:prstGeom prst="rect">
                <a:avLst/>
              </a:prstGeom>
              <a:blipFill>
                <a:blip r:embed="rId5"/>
                <a:stretch>
                  <a:fillRect l="-1380" t="-3670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8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Observation: </a:t>
                </a:r>
                <a:b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IND-CPA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“Different-Key Non-malleability”</a:t>
                </a:r>
              </a:p>
            </p:txBody>
          </p:sp>
        </mc:Choice>
        <mc:Fallback xmlns="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  <a:blipFill>
                <a:blip r:embed="rId3"/>
                <a:stretch>
                  <a:fillRect l="-137" t="-6667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2060848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Different-Key NM: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can an adversary produce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?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2060848"/>
                <a:ext cx="8263172" cy="1368152"/>
              </a:xfrm>
              <a:prstGeom prst="rect">
                <a:avLst/>
              </a:prstGeom>
              <a:blipFill>
                <a:blip r:embed="rId4"/>
                <a:stretch>
                  <a:fillRect l="-1380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A75A9E-A5D1-DB45-A7B5-72C0F1440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63" y="4577595"/>
            <a:ext cx="1192785" cy="11875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84765-9219-B94F-87B7-95185C7810E1}"/>
              </a:ext>
            </a:extLst>
          </p:cNvPr>
          <p:cNvSpPr/>
          <p:nvPr/>
        </p:nvSpPr>
        <p:spPr>
          <a:xfrm>
            <a:off x="7020272" y="4051312"/>
            <a:ext cx="3401366" cy="299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FC9A4793-D144-7A41-B4F4-59B6285D01D2}"/>
              </a:ext>
            </a:extLst>
          </p:cNvPr>
          <p:cNvSpPr txBox="1">
            <a:spLocks/>
          </p:cNvSpPr>
          <p:nvPr/>
        </p:nvSpPr>
        <p:spPr>
          <a:xfrm>
            <a:off x="7164288" y="5953851"/>
            <a:ext cx="1827888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Diff-Key NM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CA083F-C60C-E142-A88B-ADAA96E4657A}"/>
              </a:ext>
            </a:extLst>
          </p:cNvPr>
          <p:cNvCxnSpPr>
            <a:cxnSpLocks/>
          </p:cNvCxnSpPr>
          <p:nvPr/>
        </p:nvCxnSpPr>
        <p:spPr>
          <a:xfrm>
            <a:off x="4694767" y="4544412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DD5DFC-2D27-8C44-8AB9-28E88E34C7C3}"/>
                  </a:ext>
                </a:extLst>
              </p:cNvPr>
              <p:cNvSpPr/>
              <p:nvPr/>
            </p:nvSpPr>
            <p:spPr>
              <a:xfrm>
                <a:off x="5197095" y="4035086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DD5DFC-2D27-8C44-8AB9-28E88E34C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95" y="4035086"/>
                <a:ext cx="887073" cy="400110"/>
              </a:xfrm>
              <a:prstGeom prst="rect">
                <a:avLst/>
              </a:prstGeom>
              <a:blipFill>
                <a:blip r:embed="rId6"/>
                <a:stretch>
                  <a:fillRect l="-1408" r="-563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D2AD7-5AB6-D84C-900E-F0FA7BDC2392}"/>
              </a:ext>
            </a:extLst>
          </p:cNvPr>
          <p:cNvCxnSpPr>
            <a:cxnSpLocks/>
          </p:cNvCxnSpPr>
          <p:nvPr/>
        </p:nvCxnSpPr>
        <p:spPr>
          <a:xfrm>
            <a:off x="4682078" y="5371793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A88DA6-83D2-104D-9020-FE03161957A8}"/>
                  </a:ext>
                </a:extLst>
              </p:cNvPr>
              <p:cNvSpPr/>
              <p:nvPr/>
            </p:nvSpPr>
            <p:spPr>
              <a:xfrm>
                <a:off x="4716016" y="4854759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𝐶𝑃𝐴𝐸𝑛𝑐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A88DA6-83D2-104D-9020-FE0316195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854759"/>
                <a:ext cx="887073" cy="400110"/>
              </a:xfrm>
              <a:prstGeom prst="rect">
                <a:avLst/>
              </a:prstGeom>
              <a:blipFill>
                <a:blip r:embed="rId7"/>
                <a:stretch>
                  <a:fillRect r="-11408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00BBE2-9129-8E41-BD93-9E5415D6BF6C}"/>
              </a:ext>
            </a:extLst>
          </p:cNvPr>
          <p:cNvCxnSpPr>
            <a:cxnSpLocks/>
          </p:cNvCxnSpPr>
          <p:nvPr/>
        </p:nvCxnSpPr>
        <p:spPr>
          <a:xfrm>
            <a:off x="4682078" y="6237312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FBE9F7-A565-6446-B6A9-2CD7B2DABD39}"/>
                  </a:ext>
                </a:extLst>
              </p:cNvPr>
              <p:cNvSpPr/>
              <p:nvPr/>
            </p:nvSpPr>
            <p:spPr>
              <a:xfrm>
                <a:off x="4362528" y="5765194"/>
                <a:ext cx="28017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𝑪𝑷𝑨𝑬𝒏𝒄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FBE9F7-A565-6446-B6A9-2CD7B2DA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28" y="5765194"/>
                <a:ext cx="2801760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8F4B43E-78BA-C548-BD41-0B56EBB074C3}"/>
              </a:ext>
            </a:extLst>
          </p:cNvPr>
          <p:cNvSpPr/>
          <p:nvPr/>
        </p:nvSpPr>
        <p:spPr>
          <a:xfrm>
            <a:off x="2541301" y="3758669"/>
            <a:ext cx="7503305" cy="3486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26938FB-5CE3-EE4E-804A-73AEC8236D3F}"/>
              </a:ext>
            </a:extLst>
          </p:cNvPr>
          <p:cNvSpPr txBox="1">
            <a:spLocks/>
          </p:cNvSpPr>
          <p:nvPr/>
        </p:nvSpPr>
        <p:spPr>
          <a:xfrm>
            <a:off x="2541301" y="3320126"/>
            <a:ext cx="5953447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Reduction = CPA adversary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132B2F-396B-A44B-903E-110CE49BC355}"/>
              </a:ext>
            </a:extLst>
          </p:cNvPr>
          <p:cNvCxnSpPr>
            <a:cxnSpLocks/>
          </p:cNvCxnSpPr>
          <p:nvPr/>
        </p:nvCxnSpPr>
        <p:spPr>
          <a:xfrm>
            <a:off x="218383" y="4514546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158F4-7DAF-3D42-9F9C-B41B269B653D}"/>
                  </a:ext>
                </a:extLst>
              </p:cNvPr>
              <p:cNvSpPr/>
              <p:nvPr/>
            </p:nvSpPr>
            <p:spPr>
              <a:xfrm>
                <a:off x="720711" y="4005220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158F4-7DAF-3D42-9F9C-B41B269B6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1" y="4005220"/>
                <a:ext cx="887073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2446BC-E4B7-8A4E-A3CA-F602150023D1}"/>
              </a:ext>
            </a:extLst>
          </p:cNvPr>
          <p:cNvCxnSpPr>
            <a:cxnSpLocks/>
          </p:cNvCxnSpPr>
          <p:nvPr/>
        </p:nvCxnSpPr>
        <p:spPr>
          <a:xfrm>
            <a:off x="240650" y="5316459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41F8FB-0BC7-8D4D-84E5-F616BCDE0F56}"/>
                  </a:ext>
                </a:extLst>
              </p:cNvPr>
              <p:cNvSpPr/>
              <p:nvPr/>
            </p:nvSpPr>
            <p:spPr>
              <a:xfrm>
                <a:off x="274588" y="4799425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𝐶𝑃𝐴𝐸𝑛𝑐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41F8FB-0BC7-8D4D-84E5-F616BCDE0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8" y="4799425"/>
                <a:ext cx="887073" cy="400110"/>
              </a:xfrm>
              <a:prstGeom prst="rect">
                <a:avLst/>
              </a:prstGeom>
              <a:blipFill>
                <a:blip r:embed="rId10"/>
                <a:stretch>
                  <a:fillRect r="-11571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0AEDA8C5-C4B7-6941-BED2-EC550B6C6D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3907" y="3894767"/>
                <a:ext cx="5953447" cy="793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𝒑</m:t>
                    </m:r>
                    <m:sSup>
                      <m:sSup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𝒔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0AEDA8C5-C4B7-6941-BED2-EC550B6C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07" y="3894767"/>
                <a:ext cx="5953447" cy="793811"/>
              </a:xfrm>
              <a:prstGeom prst="rect">
                <a:avLst/>
              </a:prstGeom>
              <a:blipFill>
                <a:blip r:embed="rId11"/>
                <a:stretch>
                  <a:fillRect l="-1489" t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ubtitle 1">
            <a:extLst>
              <a:ext uri="{FF2B5EF4-FFF2-40B4-BE49-F238E27FC236}">
                <a16:creationId xmlns:a16="http://schemas.microsoft.com/office/drawing/2014/main" id="{9876DDE3-4EE3-D246-8BCB-28371FE3B881}"/>
              </a:ext>
            </a:extLst>
          </p:cNvPr>
          <p:cNvSpPr txBox="1">
            <a:spLocks/>
          </p:cNvSpPr>
          <p:nvPr/>
        </p:nvSpPr>
        <p:spPr>
          <a:xfrm>
            <a:off x="2663906" y="5965249"/>
            <a:ext cx="1880497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Decrypt and </a:t>
            </a: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subtract 1.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40E887-46C8-814F-9A0E-33FF1902A329}"/>
              </a:ext>
            </a:extLst>
          </p:cNvPr>
          <p:cNvCxnSpPr>
            <a:cxnSpLocks/>
          </p:cNvCxnSpPr>
          <p:nvPr/>
        </p:nvCxnSpPr>
        <p:spPr>
          <a:xfrm flipH="1">
            <a:off x="274588" y="6224392"/>
            <a:ext cx="19803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195D0A-9EB3-6345-82F6-918932F12BC9}"/>
                  </a:ext>
                </a:extLst>
              </p:cNvPr>
              <p:cNvSpPr/>
              <p:nvPr/>
            </p:nvSpPr>
            <p:spPr>
              <a:xfrm>
                <a:off x="777615" y="5805264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195D0A-9EB3-6345-82F6-918932F12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5" y="5805264"/>
                <a:ext cx="88707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8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3" grpId="0"/>
      <p:bldP spid="25" grpId="0"/>
      <p:bldP spid="26" grpId="0"/>
      <p:bldP spid="27" grpId="0"/>
      <p:bldP spid="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220B6B18-CE92-9946-B34A-C462728A51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628800"/>
                <a:ext cx="83351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CCA Public Key: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public keys of the CPA scheme 						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=|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|)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220B6B18-CE92-9946-B34A-C462728A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8335180" cy="1368152"/>
              </a:xfrm>
              <a:prstGeom prst="rect">
                <a:avLst/>
              </a:prstGeom>
              <a:blipFill>
                <a:blip r:embed="rId3"/>
                <a:stretch>
                  <a:fillRect l="-1368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3377A-4560-CF4E-A32E-75E69F76E315}"/>
              </a:ext>
            </a:extLst>
          </p:cNvPr>
          <p:cNvGrpSpPr/>
          <p:nvPr/>
        </p:nvGrpSpPr>
        <p:grpSpPr>
          <a:xfrm>
            <a:off x="981572" y="2327764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98FA632-1024-A44A-AB60-DB782F8510DC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98FA632-1024-A44A-AB60-DB782F851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4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2332AC7-72E7-8942-8C8F-3AD09EF89BD9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2332AC7-72E7-8942-8C8F-3AD09EF89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5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808C8D-987E-DB4F-B45D-1F5093C121CB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808C8D-987E-DB4F-B45D-1F5093C12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6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264717-465A-5744-AAF3-0FEECF7FA80D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264717-465A-5744-AAF3-0FEECF7F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7"/>
                  <a:stretch>
                    <a:fillRect l="-241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27AAEF-4DDB-9647-B2AB-0B3DE1FF588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27AAEF-4DDB-9647-B2AB-0B3DE1FF5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8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188E05-B500-0947-A1D3-6AC63B21B01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188E05-B500-0947-A1D3-6AC63B21B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9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707BADD-B599-7A46-9B41-3EC48D2AC4A9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707BADD-B599-7A46-9B41-3EC48D2AC4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8E3089A5-C82A-7546-9DB2-6E6CE718287F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52EA1BC1-BDEA-5149-B531-DD2A3A5511B7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1">
            <a:extLst>
              <a:ext uri="{FF2B5EF4-FFF2-40B4-BE49-F238E27FC236}">
                <a16:creationId xmlns:a16="http://schemas.microsoft.com/office/drawing/2014/main" id="{934B1335-5479-214C-8945-C8B3606155FA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85A64-63C8-1C4B-835B-D0F67F9A6D70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11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12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2C355C9-AEA2-4644-8151-840B65F3B443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F59DA0B1-F04D-2F4C-AB0C-8506DF1D1908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15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17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8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4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934B1335-5479-214C-8945-C8B3606155FA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85A64-63C8-1C4B-835B-D0F67F9A6D70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2C355C9-AEA2-4644-8151-840B65F3B443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F59DA0B1-F04D-2F4C-AB0C-8506DF1D1908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9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0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ubtitle 1">
                <a:extLst>
                  <a:ext uri="{FF2B5EF4-FFF2-40B4-BE49-F238E27FC236}">
                    <a16:creationId xmlns:a16="http://schemas.microsoft.com/office/drawing/2014/main" id="{4510A863-6AD7-B746-A3ED-8255742B0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673" y="860644"/>
                <a:ext cx="8028778" cy="23869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Non-malleability rationale: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Either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Adversary keeps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same (in which case she has to break the signature scheme); or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She changes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 which case she breaks the diff-NM game, and therefore CPA security.</a:t>
                </a:r>
              </a:p>
            </p:txBody>
          </p:sp>
        </mc:Choice>
        <mc:Fallback xmlns="">
          <p:sp>
            <p:nvSpPr>
              <p:cNvPr id="27" name="Subtitle 1">
                <a:extLst>
                  <a:ext uri="{FF2B5EF4-FFF2-40B4-BE49-F238E27FC236}">
                    <a16:creationId xmlns:a16="http://schemas.microsoft.com/office/drawing/2014/main" id="{4510A863-6AD7-B746-A3ED-8255742B0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3" y="860644"/>
                <a:ext cx="8028778" cy="2386914"/>
              </a:xfrm>
              <a:prstGeom prst="rect">
                <a:avLst/>
              </a:prstGeom>
              <a:blipFill>
                <a:blip r:embed="rId11"/>
                <a:stretch>
                  <a:fillRect l="-1417" t="-2632" b="-6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Call it a day?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9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0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EB9344AA-B6D2-3B47-A381-6EA700D43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387" y="1772816"/>
                <a:ext cx="8497101" cy="1466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We are not done!!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Adversary could create ill-formed ciphertexts (e.g. the different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𝑐𝑡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 encrypt different messages) and uses it for a </a:t>
                </a:r>
                <a:r>
                  <a:rPr lang="en-US" sz="28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Bleichenbacher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-like attack.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EB9344AA-B6D2-3B47-A381-6EA700D4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7" y="1772816"/>
                <a:ext cx="8497101" cy="1466148"/>
              </a:xfrm>
              <a:prstGeom prst="rect">
                <a:avLst/>
              </a:prstGeom>
              <a:blipFill>
                <a:blip r:embed="rId11"/>
                <a:stretch>
                  <a:fillRect l="-1490" t="-4274" b="-34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Proofs to the Rescue…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3140968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4221088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364502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3645024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4321470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321470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4947327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4947327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8" t="-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69EFF99D-463D-8544-9A76-951A5076E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268760"/>
                <a:ext cx="83351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CCA Public Key: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public keys of the CPA scheme 						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69EFF99D-463D-8544-9A76-951A5076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335180" cy="1368152"/>
              </a:xfrm>
              <a:prstGeom prst="rect">
                <a:avLst/>
              </a:prstGeom>
              <a:blipFill>
                <a:blip r:embed="rId10"/>
                <a:stretch>
                  <a:fillRect l="-1368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BA435D-05B2-7741-A260-4534B90F8B80}"/>
              </a:ext>
            </a:extLst>
          </p:cNvPr>
          <p:cNvGrpSpPr/>
          <p:nvPr/>
        </p:nvGrpSpPr>
        <p:grpSpPr>
          <a:xfrm>
            <a:off x="981572" y="1844824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11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12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13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14"/>
                  <a:stretch>
                    <a:fillRect l="-2410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16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AAB1E770-361B-C048-9F34-76C1A0CDB815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F554F606-473F-4345-B575-65CFD5E2DC2C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55700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CCB17CA6-A90E-0242-BCCA-BEEC1A6B95EA}"/>
                  </a:ext>
                </a:extLst>
              </p:cNvPr>
              <p:cNvSpPr/>
              <p:nvPr/>
            </p:nvSpPr>
            <p:spPr>
              <a:xfrm>
                <a:off x="233393" y="2938891"/>
                <a:ext cx="4448497" cy="1753107"/>
              </a:xfrm>
              <a:prstGeom prst="wedgeRectCallout">
                <a:avLst>
                  <a:gd name="adj1" fmla="val 57075"/>
                  <a:gd name="adj2" fmla="val 101947"/>
                </a:avLst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NP statement</a:t>
                </a:r>
                <a:r>
                  <a:rPr lang="en-US" sz="2800" dirty="0">
                    <a:solidFill>
                      <a:schemeClr val="tx1"/>
                    </a:solidFill>
                  </a:rPr>
                  <a:t>: “there exist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𝐶𝑃𝐴𝐸𝑛𝑐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CCB17CA6-A90E-0242-BCCA-BEEC1A6B9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93" y="2938891"/>
                <a:ext cx="4448497" cy="1753107"/>
              </a:xfrm>
              <a:prstGeom prst="wedgeRectCallout">
                <a:avLst>
                  <a:gd name="adj1" fmla="val 57075"/>
                  <a:gd name="adj2" fmla="val 101947"/>
                </a:avLst>
              </a:prstGeom>
              <a:blipFill>
                <a:blip r:embed="rId18"/>
                <a:stretch>
                  <a:fillRect l="-211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/>
              <p:nvPr/>
            </p:nvSpPr>
            <p:spPr>
              <a:xfrm>
                <a:off x="5577112" y="2137035"/>
                <a:ext cx="1035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𝑪𝑹𝑺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12" y="2137035"/>
                <a:ext cx="1035861" cy="523220"/>
              </a:xfrm>
              <a:prstGeom prst="rect">
                <a:avLst/>
              </a:prstGeom>
              <a:blipFill>
                <a:blip r:embed="rId19"/>
                <a:stretch>
                  <a:fillRect l="-10843" t="-12195" r="-120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DF7A5D-430C-D94C-8B42-DC98AAB97CA0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DF7A5D-430C-D94C-8B42-DC98AAB97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20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b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𝑪𝑻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21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 animBg="1"/>
      <p:bldP spid="2" grpId="1" animBg="1"/>
      <p:bldP spid="36" grpId="0"/>
      <p:bldP spid="3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1">
                <a:extLst>
                  <a:ext uri="{FF2B5EF4-FFF2-40B4-BE49-F238E27FC236}">
                    <a16:creationId xmlns:a16="http://schemas.microsoft.com/office/drawing/2014/main" id="{DBBDF112-FC41-8945-8705-A8008AAA70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5321" y="4913875"/>
                <a:ext cx="7880903" cy="47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Completeness: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3COL, V accepts P’s proof. </a:t>
                </a:r>
              </a:p>
            </p:txBody>
          </p:sp>
        </mc:Choice>
        <mc:Fallback xmlns="">
          <p:sp>
            <p:nvSpPr>
              <p:cNvPr id="23" name="Subtitle 1">
                <a:extLst>
                  <a:ext uri="{FF2B5EF4-FFF2-40B4-BE49-F238E27FC236}">
                    <a16:creationId xmlns:a16="http://schemas.microsoft.com/office/drawing/2014/main" id="{DBBDF112-FC41-8945-8705-A8008AAA7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1" y="4913875"/>
                <a:ext cx="7880903" cy="477416"/>
              </a:xfrm>
              <a:prstGeom prst="rect">
                <a:avLst/>
              </a:prstGeom>
              <a:blipFill>
                <a:blip r:embed="rId7"/>
                <a:stretch>
                  <a:fillRect l="-1125" t="-512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btitle 1">
                <a:extLst>
                  <a:ext uri="{FF2B5EF4-FFF2-40B4-BE49-F238E27FC236}">
                    <a16:creationId xmlns:a16="http://schemas.microsoft.com/office/drawing/2014/main" id="{F9CB6829-3952-4148-8DE6-7BAC1DBC43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5320" y="5584861"/>
                <a:ext cx="7880903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Soundness: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and any “proof”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𝐶𝑅𝑆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accepts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24" name="Subtitle 1">
                <a:extLst>
                  <a:ext uri="{FF2B5EF4-FFF2-40B4-BE49-F238E27FC236}">
                    <a16:creationId xmlns:a16="http://schemas.microsoft.com/office/drawing/2014/main" id="{F9CB6829-3952-4148-8DE6-7BAC1DBC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0" y="5584861"/>
                <a:ext cx="7880903" cy="1010233"/>
              </a:xfrm>
              <a:prstGeom prst="rect">
                <a:avLst/>
              </a:prstGeom>
              <a:blipFill>
                <a:blip r:embed="rId8"/>
                <a:stretch>
                  <a:fillRect l="-1125"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175D3A3-9F5F-2B4A-8CC4-D1B7715A3B50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74F733-8212-BD46-9897-7CD04DE0658F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7B16A20-3F9E-CD4A-8903-C52514CDB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8DAB2B9-FBE9-0944-835D-F7CCD57B5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CA58C4C-3CDC-DA44-940C-A4E2C6583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BAF427E-9B0E-5540-A373-F7DBB94B22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C7AD48-B2ED-884F-8E5F-8DD48E94954F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D50892-3211-CD41-AE99-1225E09BC9C9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AEAF25-4EE3-BA41-AA08-0C018252DC71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E2400-6765-9B4D-85D5-1D5608062CDE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1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Are there other attacks?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A0E78-3F8B-C547-B6BD-4AACD7160446}"/>
              </a:ext>
            </a:extLst>
          </p:cNvPr>
          <p:cNvSpPr/>
          <p:nvPr/>
        </p:nvSpPr>
        <p:spPr>
          <a:xfrm>
            <a:off x="2321496" y="1177588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Did we miss anything else?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899592" y="321297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Turns out NO. We can prove that this is CCA-secure.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30454" y="74469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Encryption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2648907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3729027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838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3829409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3829409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4455266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4455266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5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1">
            <a:extLst>
              <a:ext uri="{FF2B5EF4-FFF2-40B4-BE49-F238E27FC236}">
                <a16:creationId xmlns:a16="http://schemas.microsoft.com/office/drawing/2014/main" id="{69EFF99D-463D-8544-9A76-951A5076E90C}"/>
              </a:ext>
            </a:extLst>
          </p:cNvPr>
          <p:cNvSpPr txBox="1">
            <a:spLocks/>
          </p:cNvSpPr>
          <p:nvPr/>
        </p:nvSpPr>
        <p:spPr>
          <a:xfrm>
            <a:off x="485292" y="815596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Keys: 						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BA435D-05B2-7741-A260-4534B90F8B80}"/>
              </a:ext>
            </a:extLst>
          </p:cNvPr>
          <p:cNvGrpSpPr/>
          <p:nvPr/>
        </p:nvGrpSpPr>
        <p:grpSpPr>
          <a:xfrm>
            <a:off x="1259632" y="1391660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11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12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13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14"/>
                  <a:stretch>
                    <a:fillRect l="-2410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16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AAB1E770-361B-C048-9F34-76C1A0CDB815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F554F606-473F-4345-B575-65CFD5E2DC2C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50131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/>
              <p:nvPr/>
            </p:nvSpPr>
            <p:spPr>
              <a:xfrm>
                <a:off x="5696379" y="1683871"/>
                <a:ext cx="1035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79" y="1683871"/>
                <a:ext cx="1035861" cy="523220"/>
              </a:xfrm>
              <a:prstGeom prst="rect">
                <a:avLst/>
              </a:prstGeom>
              <a:blipFill>
                <a:blip r:embed="rId18"/>
                <a:stretch>
                  <a:fillRect l="-121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56084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𝐶𝑇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08404"/>
                <a:ext cx="6900793" cy="523220"/>
              </a:xfrm>
              <a:prstGeom prst="rect">
                <a:avLst/>
              </a:prstGeom>
              <a:blipFill>
                <a:blip r:embed="rId19"/>
                <a:stretch>
                  <a:fillRect l="-183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284DB5E-6060-8147-98BF-11414294F17D}"/>
              </a:ext>
            </a:extLst>
          </p:cNvPr>
          <p:cNvSpPr/>
          <p:nvPr/>
        </p:nvSpPr>
        <p:spPr>
          <a:xfrm>
            <a:off x="449113" y="1676233"/>
            <a:ext cx="75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8DEFB-34B8-9041-925F-81A351DE7F51}"/>
              </a:ext>
            </a:extLst>
          </p:cNvPr>
          <p:cNvSpPr/>
          <p:nvPr/>
        </p:nvSpPr>
        <p:spPr>
          <a:xfrm>
            <a:off x="6924495" y="1693714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itchFamily="18" charset="0"/>
                <a:cs typeface="Arial Unicode MS" pitchFamily="34" charset="-128"/>
              </a:rPr>
              <a:t>S</a:t>
            </a:r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5594C5-A460-2144-9023-FF35E746D3B5}"/>
                  </a:ext>
                </a:extLst>
              </p:cNvPr>
              <p:cNvSpPr/>
              <p:nvPr/>
            </p:nvSpPr>
            <p:spPr>
              <a:xfrm>
                <a:off x="7693355" y="1295519"/>
                <a:ext cx="99597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𝑠𝑘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5594C5-A460-2144-9023-FF35E746D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55" y="1295519"/>
                <a:ext cx="995978" cy="542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10F4AD-C7E4-9349-B6BE-FFBA05439099}"/>
                  </a:ext>
                </a:extLst>
              </p:cNvPr>
              <p:cNvSpPr/>
              <p:nvPr/>
            </p:nvSpPr>
            <p:spPr>
              <a:xfrm>
                <a:off x="7693355" y="1854619"/>
                <a:ext cx="99597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𝑠𝑘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10F4AD-C7E4-9349-B6BE-FFBA05439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55" y="1854619"/>
                <a:ext cx="995978" cy="542136"/>
              </a:xfrm>
              <a:prstGeom prst="rect">
                <a:avLst/>
              </a:prstGeom>
              <a:blipFill>
                <a:blip r:embed="rId21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ket 33">
            <a:extLst>
              <a:ext uri="{FF2B5EF4-FFF2-40B4-BE49-F238E27FC236}">
                <a16:creationId xmlns:a16="http://schemas.microsoft.com/office/drawing/2014/main" id="{767385C4-37C8-7A43-9C3E-984113FBE60D}"/>
              </a:ext>
            </a:extLst>
          </p:cNvPr>
          <p:cNvSpPr/>
          <p:nvPr/>
        </p:nvSpPr>
        <p:spPr>
          <a:xfrm>
            <a:off x="7690561" y="1349036"/>
            <a:ext cx="61586" cy="10751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29626866-9A46-C14A-BE6A-A1B7E6586DDF}"/>
              </a:ext>
            </a:extLst>
          </p:cNvPr>
          <p:cNvSpPr/>
          <p:nvPr/>
        </p:nvSpPr>
        <p:spPr>
          <a:xfrm flipH="1">
            <a:off x="8548245" y="1367391"/>
            <a:ext cx="141088" cy="10751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30454" y="74469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Encryption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836712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1916832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1340768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1340768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83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2017214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2017214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2643071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2643071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5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3200981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3796209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𝐶𝑇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796209"/>
                <a:ext cx="6900793" cy="523220"/>
              </a:xfrm>
              <a:prstGeom prst="rect">
                <a:avLst/>
              </a:prstGeom>
              <a:blipFill>
                <a:blip r:embed="rId10"/>
                <a:stretch>
                  <a:fillRect l="-1835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1">
            <a:extLst>
              <a:ext uri="{FF2B5EF4-FFF2-40B4-BE49-F238E27FC236}">
                <a16:creationId xmlns:a16="http://schemas.microsoft.com/office/drawing/2014/main" id="{B6A6642E-7885-D640-9369-119BA5658E23}"/>
              </a:ext>
            </a:extLst>
          </p:cNvPr>
          <p:cNvSpPr txBox="1">
            <a:spLocks/>
          </p:cNvSpPr>
          <p:nvPr/>
        </p:nvSpPr>
        <p:spPr>
          <a:xfrm>
            <a:off x="601116" y="4444750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Decryption: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F2B2AB-5BC5-CA4B-B8FB-00892F9C1B1F}"/>
              </a:ext>
            </a:extLst>
          </p:cNvPr>
          <p:cNvSpPr/>
          <p:nvPr/>
        </p:nvSpPr>
        <p:spPr>
          <a:xfrm>
            <a:off x="1607753" y="50131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Check the signature.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97AD4B-D575-B346-BF44-2D3392C8212C}"/>
              </a:ext>
            </a:extLst>
          </p:cNvPr>
          <p:cNvSpPr/>
          <p:nvPr/>
        </p:nvSpPr>
        <p:spPr>
          <a:xfrm>
            <a:off x="1619672" y="55700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Check the NIZK proof.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705172-1C12-834F-9826-D37C52C386E9}"/>
                  </a:ext>
                </a:extLst>
              </p:cNvPr>
              <p:cNvSpPr/>
              <p:nvPr/>
            </p:nvSpPr>
            <p:spPr>
              <a:xfrm>
                <a:off x="1629749" y="6125802"/>
                <a:ext cx="6900793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Decrypt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𝑠𝑘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𝑣𝑘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705172-1C12-834F-9826-D37C52C38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749" y="6125802"/>
                <a:ext cx="6900793" cy="560218"/>
              </a:xfrm>
              <a:prstGeom prst="rect">
                <a:avLst/>
              </a:prstGeom>
              <a:blipFill>
                <a:blip r:embed="rId11"/>
                <a:stretch>
                  <a:fillRect l="-1838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1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CCA game with the adversary.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3D815-93CA-1048-AAC5-0E82608075D9}"/>
              </a:ext>
            </a:extLst>
          </p:cNvPr>
          <p:cNvSpPr/>
          <p:nvPr/>
        </p:nvSpPr>
        <p:spPr>
          <a:xfrm>
            <a:off x="755576" y="1607599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We will use her to break either the NIZK soundness/ZK, the signature scheme or the CPA-secure 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CCA game with the adversary.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61DB3-6947-F84A-9D4F-02F6B3D78AA7}"/>
              </a:ext>
            </a:extLst>
          </p:cNvPr>
          <p:cNvSpPr/>
          <p:nvPr/>
        </p:nvSpPr>
        <p:spPr>
          <a:xfrm>
            <a:off x="755576" y="162880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0: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Play the CCA game as prescribed.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/>
              <p:nvPr/>
            </p:nvSpPr>
            <p:spPr>
              <a:xfrm>
                <a:off x="755576" y="2276872"/>
                <a:ext cx="813690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1: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𝒗𝒌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  <m:r>
                      <a:rPr lang="el-G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sSup>
                      <m:sSupPr>
                        <m:ctrlPr>
                          <a:rPr lang="el-G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𝒗𝒌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b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				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(Otherwise break signature)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8136904" cy="954107"/>
              </a:xfrm>
              <a:prstGeom prst="rect">
                <a:avLst/>
              </a:prstGeom>
              <a:blipFill>
                <a:blip r:embed="rId3"/>
                <a:stretch>
                  <a:fillRect l="-1402"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AEA2DF-8D2D-E943-B83E-AF746CBD48F7}"/>
              </a:ext>
            </a:extLst>
          </p:cNvPr>
          <p:cNvSpPr/>
          <p:nvPr/>
        </p:nvSpPr>
        <p:spPr>
          <a:xfrm>
            <a:off x="755576" y="3212976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Observe that this means each query ciphertext-tuple involves a different public-key from the challenge ciphertext. Use the “different private-key” to decrypt. </a:t>
            </a:r>
            <a:b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(If the adv sees a difference, she broke NIZK soundness)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6105F-CFC4-0844-90D7-C68DB2671F5F}"/>
                  </a:ext>
                </a:extLst>
              </p:cNvPr>
              <p:cNvSpPr/>
              <p:nvPr/>
            </p:nvSpPr>
            <p:spPr>
              <a:xfrm>
                <a:off x="755576" y="5085184"/>
                <a:ext cx="9001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2: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Now change the CRS/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into simulated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CRS/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!</a:t>
                </a:r>
                <a:b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						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(OK by ZK)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6105F-CFC4-0844-90D7-C68DB267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85184"/>
                <a:ext cx="9001000" cy="954107"/>
              </a:xfrm>
              <a:prstGeom prst="rect">
                <a:avLst/>
              </a:prstGeom>
              <a:blipFill>
                <a:blip r:embed="rId4"/>
                <a:stretch>
                  <a:fillRect l="-1268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4BC1798-5732-3040-B122-2428A5E88F1C}"/>
              </a:ext>
            </a:extLst>
          </p:cNvPr>
          <p:cNvSpPr/>
          <p:nvPr/>
        </p:nvSpPr>
        <p:spPr>
          <a:xfrm>
            <a:off x="755576" y="6074132"/>
            <a:ext cx="9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If the Adv wins in this hybrid, she breaks </a:t>
            </a:r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IND-CPA!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792" y="4940633"/>
                <a:ext cx="7880903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G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3COL,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 the verifier V.</a:t>
                </a:r>
              </a:p>
            </p:txBody>
          </p:sp>
        </mc:Choice>
        <mc:Fallback xmlns="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2" y="4940633"/>
                <a:ext cx="7880903" cy="1010233"/>
              </a:xfrm>
              <a:prstGeom prst="rect">
                <a:avLst/>
              </a:prstGeom>
              <a:blipFill>
                <a:blip r:embed="rId7"/>
                <a:stretch>
                  <a:fillRect l="-1127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)≈(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𝑐𝑜𝑙𝑜𝑟𝑠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52011-1A10-2C49-8CA8-9D78ED0C2B3B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5E1A5C-1D6B-1B48-8CE6-FBA9328298B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7B4D1-58C3-D14C-9EF0-F29E6BB76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7EE9F5-EA80-5F48-860D-0F0D9BC28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F8F7785-0495-2542-8AA2-091428024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B8A0A09-4ADF-7446-AE2F-EA702446F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AD83B15-B59B-BC42-AF56-309FBACD5A94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32AFB5-D382-0E4D-A3F4-0A6A1699964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EC8055-32CC-8548-A064-522CC109745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D9F1F0-5460-0E47-9816-19B3A81EE1BC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0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792" y="4940633"/>
                <a:ext cx="8602208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L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 the verifier V.</a:t>
                </a:r>
              </a:p>
            </p:txBody>
          </p:sp>
        </mc:Choice>
        <mc:Fallback xmlns="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2" y="4940633"/>
                <a:ext cx="8602208" cy="1010233"/>
              </a:xfrm>
              <a:prstGeom prst="rect">
                <a:avLst/>
              </a:prstGeom>
              <a:blipFill>
                <a:blip r:embed="rId7"/>
                <a:stretch>
                  <a:fillRect l="-1032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)≈(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52011-1A10-2C49-8CA8-9D78ED0C2B3B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5E1A5C-1D6B-1B48-8CE6-FBA9328298B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7B4D1-58C3-D14C-9EF0-F29E6BB76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7EE9F5-EA80-5F48-860D-0F0D9BC28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F8F7785-0495-2542-8AA2-091428024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B8A0A09-4ADF-7446-AE2F-EA702446F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AD83B15-B59B-BC42-AF56-309FBACD5A94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32AFB5-D382-0E4D-A3F4-0A6A1699964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EC8055-32CC-8548-A064-522CC109745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D9F1F0-5460-0E47-9816-19B3A81EE1BC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467544" y="2492896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Blum-Feldman-Micali’88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(quadratic </a:t>
            </a:r>
            <a:r>
              <a:rPr lang="en-US" sz="2800" i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027D7547-2513-C84D-909E-7D1538434647}"/>
              </a:ext>
            </a:extLst>
          </p:cNvPr>
          <p:cNvSpPr txBox="1">
            <a:spLocks/>
          </p:cNvSpPr>
          <p:nvPr/>
        </p:nvSpPr>
        <p:spPr>
          <a:xfrm>
            <a:off x="467544" y="3284984"/>
            <a:ext cx="6913748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Feige-Lapidot-Shamir’90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(factoring)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91E57583-068C-C544-97B9-A721CA4D481B}"/>
              </a:ext>
            </a:extLst>
          </p:cNvPr>
          <p:cNvSpPr txBox="1">
            <a:spLocks/>
          </p:cNvSpPr>
          <p:nvPr/>
        </p:nvSpPr>
        <p:spPr>
          <a:xfrm>
            <a:off x="467544" y="4149080"/>
            <a:ext cx="6913748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3. Groth-Ostrovsky-Sahai’06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(bilinear maps)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1">
                <a:extLst>
                  <a:ext uri="{FF2B5EF4-FFF2-40B4-BE49-F238E27FC236}">
                    <a16:creationId xmlns:a16="http://schemas.microsoft.com/office/drawing/2014/main" id="{ECCA22AC-05E8-F64E-8794-164C19EB8A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4967808"/>
                <a:ext cx="9001000" cy="1341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4. Canetti-Chen-Holmgren-Lombardi-Rothblu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m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-Wichs’19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     and Peikert-Shiehian’19   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(learning with errors)</a:t>
                </a:r>
              </a:p>
            </p:txBody>
          </p:sp>
        </mc:Choice>
        <mc:Fallback xmlns="">
          <p:sp>
            <p:nvSpPr>
              <p:cNvPr id="8" name="Subtitle 1">
                <a:extLst>
                  <a:ext uri="{FF2B5EF4-FFF2-40B4-BE49-F238E27FC236}">
                    <a16:creationId xmlns:a16="http://schemas.microsoft.com/office/drawing/2014/main" id="{ECCA22AC-05E8-F64E-8794-164C19EB8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967808"/>
                <a:ext cx="9001000" cy="1341512"/>
              </a:xfrm>
              <a:prstGeom prst="rect">
                <a:avLst/>
              </a:prstGeom>
              <a:blipFill>
                <a:blip r:embed="rId3"/>
                <a:stretch>
                  <a:fillRect l="-1408" t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1">
            <a:extLst>
              <a:ext uri="{FF2B5EF4-FFF2-40B4-BE49-F238E27FC236}">
                <a16:creationId xmlns:a16="http://schemas.microsoft.com/office/drawing/2014/main" id="{C1F6C378-735B-574E-B06D-75333B4FD986}"/>
              </a:ext>
            </a:extLst>
          </p:cNvPr>
          <p:cNvSpPr txBox="1">
            <a:spLocks/>
          </p:cNvSpPr>
          <p:nvPr/>
        </p:nvSpPr>
        <p:spPr>
          <a:xfrm>
            <a:off x="467544" y="2492896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Blum-Feldman-Micali’88 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(quadratic </a:t>
            </a:r>
            <a:r>
              <a:rPr lang="en-US" sz="2800" b="1" i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50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52183</TotalTime>
  <Words>4339</Words>
  <Application>Microsoft Macintosh PowerPoint</Application>
  <PresentationFormat>On-screen Show (4:3)</PresentationFormat>
  <Paragraphs>606</Paragraphs>
  <Slides>64</Slides>
  <Notes>64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1202</cp:revision>
  <dcterms:created xsi:type="dcterms:W3CDTF">2014-03-14T23:52:55Z</dcterms:created>
  <dcterms:modified xsi:type="dcterms:W3CDTF">2023-11-06T05:17:33Z</dcterms:modified>
</cp:coreProperties>
</file>