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tif" ContentType="image/ti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256" r:id="rId2"/>
    <p:sldId id="1204" r:id="rId3"/>
    <p:sldId id="1228" r:id="rId4"/>
    <p:sldId id="1215" r:id="rId5"/>
    <p:sldId id="1217" r:id="rId6"/>
    <p:sldId id="257" r:id="rId7"/>
    <p:sldId id="327" r:id="rId8"/>
    <p:sldId id="273" r:id="rId9"/>
    <p:sldId id="341" r:id="rId10"/>
    <p:sldId id="788" r:id="rId11"/>
    <p:sldId id="709" r:id="rId12"/>
    <p:sldId id="775" r:id="rId13"/>
    <p:sldId id="753" r:id="rId14"/>
    <p:sldId id="754" r:id="rId15"/>
    <p:sldId id="710" r:id="rId16"/>
    <p:sldId id="330" r:id="rId17"/>
    <p:sldId id="785" r:id="rId18"/>
    <p:sldId id="776" r:id="rId19"/>
    <p:sldId id="298" r:id="rId20"/>
    <p:sldId id="774" r:id="rId21"/>
    <p:sldId id="299" r:id="rId22"/>
    <p:sldId id="1254" r:id="rId23"/>
    <p:sldId id="777" r:id="rId24"/>
    <p:sldId id="778" r:id="rId25"/>
    <p:sldId id="735" r:id="rId26"/>
    <p:sldId id="780" r:id="rId27"/>
    <p:sldId id="757" r:id="rId28"/>
    <p:sldId id="781" r:id="rId29"/>
    <p:sldId id="782" r:id="rId30"/>
    <p:sldId id="783" r:id="rId31"/>
    <p:sldId id="303" r:id="rId32"/>
    <p:sldId id="759" r:id="rId33"/>
    <p:sldId id="784" r:id="rId34"/>
    <p:sldId id="770" r:id="rId35"/>
    <p:sldId id="789" r:id="rId36"/>
    <p:sldId id="1224" r:id="rId37"/>
    <p:sldId id="1225" r:id="rId38"/>
    <p:sldId id="1253" r:id="rId39"/>
    <p:sldId id="1251" r:id="rId40"/>
    <p:sldId id="1192" r:id="rId41"/>
    <p:sldId id="771" r:id="rId42"/>
    <p:sldId id="270" r:id="rId4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1C05C5"/>
    <a:srgbClr val="6B6B6B"/>
    <a:srgbClr val="5826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04" autoAdjust="0"/>
    <p:restoredTop sz="74913" autoAdjust="0"/>
  </p:normalViewPr>
  <p:slideViewPr>
    <p:cSldViewPr>
      <p:cViewPr varScale="1">
        <p:scale>
          <a:sx n="76" d="100"/>
          <a:sy n="76" d="100"/>
        </p:scale>
        <p:origin x="1028" y="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280"/>
    </p:cViewPr>
  </p:outlineViewPr>
  <p:notesTextViewPr>
    <p:cViewPr>
      <p:scale>
        <a:sx n="50" d="100"/>
        <a:sy n="5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550795-25BF-4097-9FB2-B6765BCFC9A7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B4B1DC-E237-4686-AB39-682BEEBFC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7446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B4B1DC-E237-4686-AB39-682BEEBFCBB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4012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Shortly after this model was introduced, it was noticed that interactive</a:t>
            </a:r>
            <a:r>
              <a:rPr lang="en-US" baseline="0" dirty="0"/>
              <a:t> proofs are very powerful.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Using IP,  one can prove the validity of statements that we do not know how to prove using classical proofs.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For example, say I want to prove that the black player has a winning strategy.  It is not known how to prove this with a classical proof, but is known how to prove using an IP.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B4B1DC-E237-4686-AB39-682BEEBFCBB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3869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By proof we mean that verifying the proof should be faster than doing the computation from scratch.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It was shown that any statement has an IP where the time to verifier is proportional to the space (or memory) required to do the computation.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It was shown that any statement has an IP where the time to verifier is proportional to the space (or memory) required to do the computation.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B4B1DC-E237-4686-AB39-682BEEBFCBB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9034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Statistical ZK is known to be contained in AM \cap </a:t>
            </a:r>
            <a:r>
              <a:rPr lang="en-US" dirty="0" err="1"/>
              <a:t>coAM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B4B1DC-E237-4686-AB39-682BEEBFCBB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8046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Shortly after the definition of interactive proofs,</a:t>
            </a:r>
            <a:r>
              <a:rPr lang="en-US" baseline="0" dirty="0"/>
              <a:t> BGKW considered the model of multi-prover interactive proofs.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B4B1DC-E237-4686-AB39-682BEEBFCBB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6725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B4B1DC-E237-4686-AB39-682BEEBFCBB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7099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B4B1DC-E237-4686-AB39-682BEEBFCBB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403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Lance </a:t>
            </a:r>
            <a:r>
              <a:rPr lang="en-US" dirty="0" err="1"/>
              <a:t>Fortnow</a:t>
            </a:r>
            <a:r>
              <a:rPr lang="en-US" dirty="0"/>
              <a:t>,</a:t>
            </a:r>
            <a:r>
              <a:rPr lang="en-US" baseline="0" dirty="0"/>
              <a:t> John </a:t>
            </a:r>
            <a:r>
              <a:rPr lang="en-US" baseline="0" dirty="0" err="1"/>
              <a:t>Rompel</a:t>
            </a:r>
            <a:r>
              <a:rPr lang="en-US" baseline="0" dirty="0"/>
              <a:t> and Mike </a:t>
            </a:r>
            <a:r>
              <a:rPr lang="en-US" baseline="0" dirty="0" err="1"/>
              <a:t>Sipser</a:t>
            </a:r>
            <a:r>
              <a:rPr lang="en-US" baseline="0" dirty="0"/>
              <a:t> noticed that a multi-prover proof can be converted into an oracle proof.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Their idea is simple:  For every </a:t>
            </a:r>
            <a:r>
              <a:rPr lang="en-US" baseline="0" dirty="0" err="1"/>
              <a:t>prover</a:t>
            </a:r>
            <a:r>
              <a:rPr lang="en-US" baseline="0" dirty="0"/>
              <a:t> list the answer corresponding to each possible query.  The verifier, instead of interacting with the provers, simply queries these lists, which we can combine into a single list.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B4B1DC-E237-4686-AB39-682BEEBFCBB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1404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B4B1DC-E237-4686-AB39-682BEEBFCBB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611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B4B1DC-E237-4686-AB39-682BEEBFCBB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41801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Today,</a:t>
            </a:r>
            <a:r>
              <a:rPr lang="en-US" baseline="0" dirty="0"/>
              <a:t> with the increasing popularity of cloud platforms, there are many weak computational devices that </a:t>
            </a:r>
            <a:r>
              <a:rPr lang="en-US" baseline="0"/>
              <a:t>wish delegate </a:t>
            </a:r>
            <a:r>
              <a:rPr lang="en-US" baseline="0" dirty="0"/>
              <a:t>their computation to the cloud.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B4B1DC-E237-4686-AB39-682BEEBFCBB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6158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600" b="1" dirty="0"/>
                  <a:t>This motivates our goal of efficient verification of computation!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600" b="1" dirty="0"/>
                  <a:t>The</a:t>
                </a:r>
                <a:r>
                  <a:rPr lang="en-US" sz="1600" b="1" baseline="0" dirty="0"/>
                  <a:t> goal is to provide a method that g</a:t>
                </a:r>
                <a:r>
                  <a:rPr lang="en-US" sz="1600" b="1" dirty="0"/>
                  <a:t>iven a program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𝑴</m:t>
                    </m:r>
                  </m:oMath>
                </a14:m>
                <a:r>
                  <a:rPr lang="en-US" sz="1600" b="1" dirty="0"/>
                  <a:t> and an</a:t>
                </a:r>
                <a:r>
                  <a:rPr lang="en-US" sz="1600" b="1" baseline="0" dirty="0"/>
                  <a:t> input </a:t>
                </a:r>
                <a14:m>
                  <m:oMath xmlns:m="http://schemas.openxmlformats.org/officeDocument/2006/math">
                    <m:r>
                      <a:rPr lang="en-US" sz="1600" b="1" i="1" baseline="0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1600" b="1" dirty="0"/>
                  <a:t>, computes the output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𝑴</m:t>
                    </m:r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b="1" dirty="0"/>
                  <a:t>, and in addition computes a “certificate” that certifies the correctness</a:t>
                </a:r>
                <a:r>
                  <a:rPr lang="en-US" sz="1600" b="1" baseline="0" dirty="0"/>
                  <a:t> of the output </a:t>
                </a:r>
                <a14:m>
                  <m:oMath xmlns:m="http://schemas.openxmlformats.org/officeDocument/2006/math">
                    <m:r>
                      <a:rPr lang="en-US" sz="1600" b="1" i="1" baseline="0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1600" b="1" i="1" baseline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1600" b="1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600" b="1" dirty="0"/>
                  <a:t>Crucially, this certificate should be succinct, efficiency verifiable, and hard to fake.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600" b="1" dirty="0"/>
                  <a:t>Formally, these properties are described via the following completeness and soundness guarantees.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600" b="1" dirty="0"/>
                  <a:t>Completeness asserts that if indeed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𝑴</m:t>
                    </m:r>
                    <m:d>
                      <m:d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600" b="1" dirty="0"/>
                  <a:t>then one can</a:t>
                </a:r>
                <a:r>
                  <a:rPr lang="en-US" sz="1600" b="1" baseline="0" dirty="0"/>
                  <a:t> generate a valid certificate without too much overhead, in time at most </a:t>
                </a:r>
                <a:r>
                  <a:rPr lang="en-US" sz="1600" b="1" baseline="0" dirty="0" err="1"/>
                  <a:t>polynomially</a:t>
                </a:r>
                <a:r>
                  <a:rPr lang="en-US" sz="1600" b="1" baseline="0" dirty="0"/>
                  <a:t> related to </a:t>
                </a:r>
                <a14:m>
                  <m:oMath xmlns:m="http://schemas.openxmlformats.org/officeDocument/2006/math">
                    <m:r>
                      <a:rPr lang="en-US" sz="1600" b="1" i="1" baseline="0" smtClean="0"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US" sz="1600" b="1" i="1" baseline="0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sz="1600" b="1" dirty="0"/>
                  <a:t>ideally linear in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.  </m:t>
                    </m:r>
                  </m:oMath>
                </a14:m>
                <a:endParaRPr lang="en-US" sz="1600" b="1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600" b="1" dirty="0"/>
                  <a:t>The certificate should be succinct, of size significantly shorter than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𝑻</m:t>
                    </m:r>
                  </m:oMath>
                </a14:m>
                <a:r>
                  <a:rPr lang="en-US" sz="1600" b="1" dirty="0"/>
                  <a:t>, ideally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𝒑𝒐𝒍𝒚𝒍𝒐𝒈</m:t>
                    </m:r>
                    <m:d>
                      <m:d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</m:d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sz="1600" b="1" dirty="0"/>
                  <a:t>and can be verified</a:t>
                </a:r>
                <a:r>
                  <a:rPr lang="en-US" sz="1600" b="1" baseline="0" dirty="0"/>
                  <a:t> efficiently in time much less than </a:t>
                </a:r>
                <a14:m>
                  <m:oMath xmlns:m="http://schemas.openxmlformats.org/officeDocument/2006/math">
                    <m:r>
                      <a:rPr lang="en-US" sz="1600" b="1" i="1" baseline="0" smtClean="0"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US" sz="1600" b="1" i="1" baseline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600" b="1" dirty="0"/>
                  <a:t>(ideally depending only polylogarithmically on</a:t>
                </a:r>
                <a:r>
                  <a:rPr lang="en-US" sz="1600" b="1" baseline="0" dirty="0"/>
                  <a:t> </a:t>
                </a:r>
                <a14:m>
                  <m:oMath xmlns:m="http://schemas.openxmlformats.org/officeDocument/2006/math">
                    <m:r>
                      <a:rPr lang="en-US" sz="1600" b="1" i="1" baseline="0" smtClean="0">
                        <a:latin typeface="Cambria Math" panose="02040503050406030204" pitchFamily="18" charset="0"/>
                      </a:rPr>
                      <m:t>𝑻</m:t>
                    </m:r>
                  </m:oMath>
                </a14:m>
                <a:r>
                  <a:rPr lang="en-US" sz="1600" b="1" dirty="0"/>
                  <a:t>).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600" b="1" dirty="0"/>
                  <a:t>I want to emphasize that the succinct and efficiently verifiability of the certificate is paramount.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600" b="1" dirty="0"/>
                  <a:t>Practical infeasible means that fake certificates exist but it takes too long to find them.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600" b="1" dirty="0"/>
                  <a:t>Formally, we</a:t>
                </a:r>
                <a:r>
                  <a:rPr lang="en-US" sz="1600" b="1" baseline="0" dirty="0"/>
                  <a:t> argue that if an adversary can fake a certificate then he can break a cryptographic assumption, such as factoring large numbers.  </a:t>
                </a:r>
                <a:endParaRPr lang="en-US" sz="1600" b="1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dirty="0"/>
                  <a:t>We define the notion of certifiable computation.  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dirty="0"/>
                  <a:t>The</a:t>
                </a:r>
                <a:r>
                  <a:rPr lang="en-US" baseline="0" dirty="0"/>
                  <a:t> goal is: g</a:t>
                </a:r>
                <a:r>
                  <a:rPr lang="en-US" dirty="0"/>
                  <a:t>iven a program </a:t>
                </a:r>
                <a:r>
                  <a:rPr lang="en-US" b="0" i="0">
                    <a:latin typeface="Cambria Math" panose="02040503050406030204" pitchFamily="18" charset="0"/>
                  </a:rPr>
                  <a:t>𝑀</a:t>
                </a:r>
                <a:r>
                  <a:rPr lang="en-US" dirty="0"/>
                  <a:t> and an</a:t>
                </a:r>
                <a:r>
                  <a:rPr lang="en-US" baseline="0" dirty="0"/>
                  <a:t> input </a:t>
                </a:r>
                <a:r>
                  <a:rPr lang="en-US" b="0" i="0" baseline="0">
                    <a:latin typeface="Cambria Math" panose="02040503050406030204" pitchFamily="18" charset="0"/>
                  </a:rPr>
                  <a:t>𝑥, </a:t>
                </a:r>
                <a:r>
                  <a:rPr lang="en-US" dirty="0"/>
                  <a:t>in addition to computing the output </a:t>
                </a:r>
                <a:r>
                  <a:rPr lang="en-US" b="0" i="0">
                    <a:latin typeface="Cambria Math" panose="02040503050406030204" pitchFamily="18" charset="0"/>
                  </a:rPr>
                  <a:t>𝑦=𝑀(𝑥)</a:t>
                </a:r>
                <a:r>
                  <a:rPr lang="en-US" dirty="0"/>
                  <a:t>, also compute a “certificate” that attests to the correctness</a:t>
                </a:r>
                <a:r>
                  <a:rPr lang="en-US" baseline="0" dirty="0"/>
                  <a:t> of the output </a:t>
                </a:r>
                <a:r>
                  <a:rPr lang="en-US" b="0" i="0" baseline="0">
                    <a:latin typeface="Cambria Math" panose="02040503050406030204" pitchFamily="18" charset="0"/>
                  </a:rPr>
                  <a:t>𝑦.</a:t>
                </a:r>
                <a:r>
                  <a:rPr lang="en-US" dirty="0"/>
                  <a:t>’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dirty="0"/>
                  <a:t>Crucially, this certificate should be succinct and efficiency verifiable.  And it should be impossible to generate fake certificates.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dirty="0"/>
                  <a:t>These properties are formally described via the following completeness and soundness guarantees.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B4B1DC-E237-4686-AB39-682BEEBFCBB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56288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B4B1DC-E237-4686-AB39-682BEEBFCBB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58389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en-US" b="1" dirty="0"/>
                  <a:t>Moreover, all our schemes assume a shared Common Random String (CRS) that is honestly generated and known to all parties (the device that computes the certificate and the one that verifies it).</a:t>
                </a:r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en-US" b="1" dirty="0"/>
                  <a:t>This is where the cryptographic assumption is embedded.</a:t>
                </a:r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en-US" b="1" dirty="0"/>
                  <a:t>This CRS is needed since without it, we hit the same complexity barrier as before (Loosely speaking, without it, we cannot obtain soundness that is computational but not statistical).   </a:t>
                </a:r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en-US" b="1" dirty="0"/>
                  <a:t>Where does this CRS come from?</a:t>
                </a:r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en-US" b="1" dirty="0"/>
                  <a:t>For the schemes we will see today, this CRS will consist of hash keys, and in practice these are simply SHA256.</a:t>
                </a:r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en-US" b="1" dirty="0"/>
                  <a:t>For some of the schemes this CRS is structured, and in this case is called a common reference string.  </a:t>
                </a:r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en-US" b="1" dirty="0"/>
                  <a:t>For these schemes agreeing on this structured CRS is quite difficult (in practice) and is often a bottleneck in practice. </a:t>
                </a:r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lang="en-US" b="1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dirty="0"/>
                  <a:t>We define the notion of certifiable computation.  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dirty="0"/>
                  <a:t>The</a:t>
                </a:r>
                <a:r>
                  <a:rPr lang="en-US" baseline="0" dirty="0"/>
                  <a:t> goal is: g</a:t>
                </a:r>
                <a:r>
                  <a:rPr lang="en-US" dirty="0"/>
                  <a:t>iven a program </a:t>
                </a:r>
                <a:r>
                  <a:rPr lang="en-US" b="0" i="0">
                    <a:latin typeface="Cambria Math" panose="02040503050406030204" pitchFamily="18" charset="0"/>
                  </a:rPr>
                  <a:t>𝑀</a:t>
                </a:r>
                <a:r>
                  <a:rPr lang="en-US" dirty="0"/>
                  <a:t> and an</a:t>
                </a:r>
                <a:r>
                  <a:rPr lang="en-US" baseline="0" dirty="0"/>
                  <a:t> input </a:t>
                </a:r>
                <a:r>
                  <a:rPr lang="en-US" b="0" i="0" baseline="0">
                    <a:latin typeface="Cambria Math" panose="02040503050406030204" pitchFamily="18" charset="0"/>
                  </a:rPr>
                  <a:t>𝑥, </a:t>
                </a:r>
                <a:r>
                  <a:rPr lang="en-US" dirty="0"/>
                  <a:t>in addition to computing the output </a:t>
                </a:r>
                <a:r>
                  <a:rPr lang="en-US" b="0" i="0">
                    <a:latin typeface="Cambria Math" panose="02040503050406030204" pitchFamily="18" charset="0"/>
                  </a:rPr>
                  <a:t>𝑦=𝑀(𝑥)</a:t>
                </a:r>
                <a:r>
                  <a:rPr lang="en-US" dirty="0"/>
                  <a:t>, also compute a “certificate” that attests to the correctness</a:t>
                </a:r>
                <a:r>
                  <a:rPr lang="en-US" baseline="0" dirty="0"/>
                  <a:t> of the output </a:t>
                </a:r>
                <a:r>
                  <a:rPr lang="en-US" b="0" i="0" baseline="0">
                    <a:latin typeface="Cambria Math" panose="02040503050406030204" pitchFamily="18" charset="0"/>
                  </a:rPr>
                  <a:t>𝑦.</a:t>
                </a:r>
                <a:r>
                  <a:rPr lang="en-US" dirty="0"/>
                  <a:t>’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dirty="0"/>
                  <a:t>Crucially, this certificate should be succinct and efficiency verifiable.  And it should be impossible to generate fake certificates.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dirty="0"/>
                  <a:t>These properties are formally described via the following completeness and soundness guarantees.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B4B1DC-E237-4686-AB39-682BEEBFCBB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2781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Doubly efficient proves</a:t>
            </a:r>
            <a:r>
              <a:rPr lang="en-US" baseline="0" dirty="0"/>
              <a:t> are ones where the prover is efficient ((ideally, it should be as  close as possible to the underlying ``native'' computation) and verifier is very efficient (almost linear time).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Soundness (as in standard IP) is against unbounded provers.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B4B1DC-E237-4686-AB39-682BEEBFCBB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13550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B4B1DC-E237-4686-AB39-682BEEBFCBB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18607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B4B1DC-E237-4686-AB39-682BEEBFCBB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20407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B4B1DC-E237-4686-AB39-682BEEBFCBB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25352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Used PCP to construct a computationally sound proof for any</a:t>
            </a:r>
            <a:r>
              <a:rPr lang="en-US" baseline="0" dirty="0"/>
              <a:t> function.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B4B1DC-E237-4686-AB39-682BEEBFCBB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51916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B4B1DC-E237-4686-AB39-682BEEBFCBB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07028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BitCoin</a:t>
            </a:r>
            <a:r>
              <a:rPr lang="en-US" dirty="0"/>
              <a:t> uses ECDSA, and </a:t>
            </a:r>
            <a:r>
              <a:rPr lang="en-US" dirty="0" err="1"/>
              <a:t>iphone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CEB912-A94D-48F9-9D5E-867D3DA20683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39294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7030A0"/>
                </a:solidFill>
              </a:rPr>
              <a:t>[Bartusek-Bronfman-Holmgren-Ma-Rothblum19]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CEB912-A94D-48F9-9D5E-867D3DA20683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6105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b="1" dirty="0"/>
                  <a:t>One might ask: why not require that it is simply impossible to generate a valid certificate, namely, that there do not exist a valid certificates for false computations?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b="1" dirty="0"/>
                  <a:t>The answer is that this is too much to hope for.  We don’t believe that certificates with such statistical soundness exist.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b="1" dirty="0"/>
                  <a:t>For</a:t>
                </a:r>
                <a:r>
                  <a:rPr lang="en-US" b="1" baseline="0" dirty="0"/>
                  <a:t> the complexity experts in the audience, it would imply that any DTIME(T) computation is in NTIME(&lt;&lt;T), which we do not believe is the case. </a:t>
                </a:r>
                <a:r>
                  <a:rPr lang="en-US" b="1" dirty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dirty="0"/>
                  <a:t>We define the notion of certifiable computation.  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dirty="0"/>
                  <a:t>The</a:t>
                </a:r>
                <a:r>
                  <a:rPr lang="en-US" baseline="0" dirty="0"/>
                  <a:t> goal is: g</a:t>
                </a:r>
                <a:r>
                  <a:rPr lang="en-US" dirty="0"/>
                  <a:t>iven a program </a:t>
                </a:r>
                <a:r>
                  <a:rPr lang="en-US" b="0" i="0">
                    <a:latin typeface="Cambria Math" panose="02040503050406030204" pitchFamily="18" charset="0"/>
                  </a:rPr>
                  <a:t>𝑀</a:t>
                </a:r>
                <a:r>
                  <a:rPr lang="en-US" dirty="0"/>
                  <a:t> and an</a:t>
                </a:r>
                <a:r>
                  <a:rPr lang="en-US" baseline="0" dirty="0"/>
                  <a:t> input </a:t>
                </a:r>
                <a:r>
                  <a:rPr lang="en-US" b="0" i="0" baseline="0">
                    <a:latin typeface="Cambria Math" panose="02040503050406030204" pitchFamily="18" charset="0"/>
                  </a:rPr>
                  <a:t>𝑥, </a:t>
                </a:r>
                <a:r>
                  <a:rPr lang="en-US" dirty="0"/>
                  <a:t>in addition to computing the output </a:t>
                </a:r>
                <a:r>
                  <a:rPr lang="en-US" b="0" i="0">
                    <a:latin typeface="Cambria Math" panose="02040503050406030204" pitchFamily="18" charset="0"/>
                  </a:rPr>
                  <a:t>𝑦=𝑀(𝑥)</a:t>
                </a:r>
                <a:r>
                  <a:rPr lang="en-US" dirty="0"/>
                  <a:t>, also compute a “certificate” that attests to the correctness</a:t>
                </a:r>
                <a:r>
                  <a:rPr lang="en-US" baseline="0" dirty="0"/>
                  <a:t> of the output </a:t>
                </a:r>
                <a:r>
                  <a:rPr lang="en-US" b="0" i="0" baseline="0">
                    <a:latin typeface="Cambria Math" panose="02040503050406030204" pitchFamily="18" charset="0"/>
                  </a:rPr>
                  <a:t>𝑦.</a:t>
                </a:r>
                <a:r>
                  <a:rPr lang="en-US" dirty="0"/>
                  <a:t>’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dirty="0"/>
                  <a:t>Crucially, this certificate should be succinct and efficiency verifiable.  And it should be impossible to generate fake certificates.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dirty="0"/>
                  <a:t>These properties are formally described via the following completeness and soundness guarantees.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B4B1DC-E237-4686-AB39-682BEEBFCBB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904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schemeClr val="bg1"/>
                </a:solidFill>
              </a:rPr>
              <a:t>[</a:t>
            </a:r>
            <a:r>
              <a:rPr lang="en-US" sz="1200" dirty="0">
                <a:solidFill>
                  <a:srgbClr val="7030A0"/>
                </a:solidFill>
              </a:rPr>
              <a:t>[Bartusek-Bronfman-Holmgren-Ma-Rothblum19]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CEB912-A94D-48F9-9D5E-867D3DA20683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21863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Many of the SNARG constructions have been implemented.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CEB912-A94D-48F9-9D5E-867D3DA20683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77216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Beyond all the implementations mentioned above, these SNARGs are currently widely deployed.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Many blockchain companies use these SNARGs, starting with companies who were founded by our friends, such as </a:t>
            </a:r>
            <a:r>
              <a:rPr lang="en-US" b="1" dirty="0" err="1"/>
              <a:t>Zchash</a:t>
            </a:r>
            <a:r>
              <a:rPr lang="en-US" b="1" dirty="0"/>
              <a:t> and STARKWARE, and culminating with some of the most prominent blockchain companies, such as Ethereum.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In addition, DARPA, which is one of the biggest security funding agencies, has an immense project on SNARGs.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CEB912-A94D-48F9-9D5E-867D3DA20683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19932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B4B1DC-E237-4686-AB39-682BEEBFCBBB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4889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en-US" b="1" dirty="0"/>
                  <a:t>Moreover, all our schemes assume a shared Common Random String (CRS) that is honestly generated and known to all parties (the device that computes the certificate and the one that verifies it).</a:t>
                </a:r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en-US" b="1" dirty="0"/>
                  <a:t>This is where the cryptographic assumption is embedded.</a:t>
                </a:r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en-US" b="1" dirty="0"/>
                  <a:t>This CRS is needed since without it, we hit the same complexity barrier as before (Loosely speaking, without it, we cannot obtain soundness that is computational but not statistical).   </a:t>
                </a:r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en-US" b="1" dirty="0"/>
                  <a:t>Where does this CRS come from?</a:t>
                </a:r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en-US" b="1" dirty="0"/>
                  <a:t>For the schemes we will see today, this CRS will consist of hash keys, and in practice these are simply SHA256.</a:t>
                </a:r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en-US" b="1" dirty="0"/>
                  <a:t>For some of the schemes this CRS is structured, and in this case is called a common reference string.  </a:t>
                </a:r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en-US" b="1" dirty="0"/>
                  <a:t>For these schemes agreeing on this structured CRS is quite difficult (in practice) and is often a bottleneck in practice. </a:t>
                </a:r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lang="en-US" b="1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dirty="0"/>
                  <a:t>We define the notion of certifiable computation.  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dirty="0"/>
                  <a:t>The</a:t>
                </a:r>
                <a:r>
                  <a:rPr lang="en-US" baseline="0" dirty="0"/>
                  <a:t> goal is: g</a:t>
                </a:r>
                <a:r>
                  <a:rPr lang="en-US" dirty="0"/>
                  <a:t>iven a program </a:t>
                </a:r>
                <a:r>
                  <a:rPr lang="en-US" b="0" i="0">
                    <a:latin typeface="Cambria Math" panose="02040503050406030204" pitchFamily="18" charset="0"/>
                  </a:rPr>
                  <a:t>𝑀</a:t>
                </a:r>
                <a:r>
                  <a:rPr lang="en-US" dirty="0"/>
                  <a:t> and an</a:t>
                </a:r>
                <a:r>
                  <a:rPr lang="en-US" baseline="0" dirty="0"/>
                  <a:t> input </a:t>
                </a:r>
                <a:r>
                  <a:rPr lang="en-US" b="0" i="0" baseline="0">
                    <a:latin typeface="Cambria Math" panose="02040503050406030204" pitchFamily="18" charset="0"/>
                  </a:rPr>
                  <a:t>𝑥, </a:t>
                </a:r>
                <a:r>
                  <a:rPr lang="en-US" dirty="0"/>
                  <a:t>in addition to computing the output </a:t>
                </a:r>
                <a:r>
                  <a:rPr lang="en-US" b="0" i="0">
                    <a:latin typeface="Cambria Math" panose="02040503050406030204" pitchFamily="18" charset="0"/>
                  </a:rPr>
                  <a:t>𝑦=𝑀(𝑥)</a:t>
                </a:r>
                <a:r>
                  <a:rPr lang="en-US" dirty="0"/>
                  <a:t>, also compute a “certificate” that attests to the correctness</a:t>
                </a:r>
                <a:r>
                  <a:rPr lang="en-US" baseline="0" dirty="0"/>
                  <a:t> of the output </a:t>
                </a:r>
                <a:r>
                  <a:rPr lang="en-US" b="0" i="0" baseline="0">
                    <a:latin typeface="Cambria Math" panose="02040503050406030204" pitchFamily="18" charset="0"/>
                  </a:rPr>
                  <a:t>𝑦.</a:t>
                </a:r>
                <a:r>
                  <a:rPr lang="en-US" dirty="0"/>
                  <a:t>’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dirty="0"/>
                  <a:t>Crucially, this certificate should be succinct and efficiency verifiable.  And it should be impossible to generate fake certificates.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dirty="0"/>
                  <a:t>These properties are formally described via the following completeness and soundness guarantees.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B4B1DC-E237-4686-AB39-682BEEBFCBB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3167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en-US" b="1" dirty="0"/>
                  <a:t>Such a certification scheme is called a “Succinct Non-interactive Argument”, or SNARG for short.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dirty="0"/>
                  <a:t>We define the notion of certifiable computation.  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dirty="0"/>
                  <a:t>The</a:t>
                </a:r>
                <a:r>
                  <a:rPr lang="en-US" baseline="0" dirty="0"/>
                  <a:t> goal is: g</a:t>
                </a:r>
                <a:r>
                  <a:rPr lang="en-US" dirty="0"/>
                  <a:t>iven a program </a:t>
                </a:r>
                <a:r>
                  <a:rPr lang="en-US" b="0" i="0">
                    <a:latin typeface="Cambria Math" panose="02040503050406030204" pitchFamily="18" charset="0"/>
                  </a:rPr>
                  <a:t>𝑀</a:t>
                </a:r>
                <a:r>
                  <a:rPr lang="en-US" dirty="0"/>
                  <a:t> and an</a:t>
                </a:r>
                <a:r>
                  <a:rPr lang="en-US" baseline="0" dirty="0"/>
                  <a:t> input </a:t>
                </a:r>
                <a:r>
                  <a:rPr lang="en-US" b="0" i="0" baseline="0">
                    <a:latin typeface="Cambria Math" panose="02040503050406030204" pitchFamily="18" charset="0"/>
                  </a:rPr>
                  <a:t>𝑥, </a:t>
                </a:r>
                <a:r>
                  <a:rPr lang="en-US" dirty="0"/>
                  <a:t>in addition to computing the output </a:t>
                </a:r>
                <a:r>
                  <a:rPr lang="en-US" b="0" i="0">
                    <a:latin typeface="Cambria Math" panose="02040503050406030204" pitchFamily="18" charset="0"/>
                  </a:rPr>
                  <a:t>𝑦=𝑀(𝑥)</a:t>
                </a:r>
                <a:r>
                  <a:rPr lang="en-US" dirty="0"/>
                  <a:t>, also compute a “certificate” that attests to the correctness</a:t>
                </a:r>
                <a:r>
                  <a:rPr lang="en-US" baseline="0" dirty="0"/>
                  <a:t> of the output </a:t>
                </a:r>
                <a:r>
                  <a:rPr lang="en-US" b="0" i="0" baseline="0">
                    <a:latin typeface="Cambria Math" panose="02040503050406030204" pitchFamily="18" charset="0"/>
                  </a:rPr>
                  <a:t>𝑦.</a:t>
                </a:r>
                <a:r>
                  <a:rPr lang="en-US" dirty="0"/>
                  <a:t>’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dirty="0"/>
                  <a:t>Crucially, this certificate should be succinct and efficiency verifiable.  And it should be impossible to generate fake certificates.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dirty="0"/>
                  <a:t>These properties are formally described via the following completeness and soundness guarantees.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B4B1DC-E237-4686-AB39-682BEEBFCBB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6137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What is a proof?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The concept of a mathematical proof was developed by the ancient Greek</a:t>
            </a:r>
            <a:r>
              <a:rPr lang="en-US" baseline="0" dirty="0"/>
              <a:t> mathematicians.</a:t>
            </a:r>
            <a:endParaRPr lang="en-US" dirty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Euclid 300 BCE introduced</a:t>
            </a:r>
            <a:r>
              <a:rPr lang="en-US" baseline="0" dirty="0"/>
              <a:t> the axiomatic approach, and Hilbert in the 19</a:t>
            </a:r>
            <a:r>
              <a:rPr lang="en-US" baseline="30000" dirty="0"/>
              <a:t>th</a:t>
            </a:r>
            <a:r>
              <a:rPr lang="en-US" baseline="0" dirty="0"/>
              <a:t> century initiated a branch of mathematics called “proof theory”.</a:t>
            </a: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B4B1DC-E237-4686-AB39-682BEEBFCBB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9610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B4B1DC-E237-4686-AB39-682BEEBFCBB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6377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Defined</a:t>
            </a:r>
            <a:r>
              <a:rPr lang="en-US" baseline="0" dirty="0"/>
              <a:t> the notion of interactive proofs, where the verifier is allowed to be probabilistic, and soundness is only required to hold with high probability.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The point is that now a proof is not transferable, so may, in theory, contain no information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B4B1DC-E237-4686-AB39-682BEEBFCBB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816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Indeed shortly after, Oded </a:t>
            </a:r>
            <a:r>
              <a:rPr lang="en-US" baseline="0" dirty="0" err="1"/>
              <a:t>Goldreich</a:t>
            </a:r>
            <a:r>
              <a:rPr lang="en-US" baseline="0" dirty="0"/>
              <a:t>, Silvio </a:t>
            </a:r>
            <a:r>
              <a:rPr lang="en-US" baseline="0" dirty="0" err="1"/>
              <a:t>Mical</a:t>
            </a:r>
            <a:r>
              <a:rPr lang="en-US" baseline="0" dirty="0"/>
              <a:t> and </a:t>
            </a:r>
            <a:r>
              <a:rPr lang="en-US" baseline="0" dirty="0" err="1"/>
              <a:t>Avi</a:t>
            </a:r>
            <a:r>
              <a:rPr lang="en-US" baseline="0" dirty="0"/>
              <a:t> </a:t>
            </a:r>
            <a:r>
              <a:rPr lang="en-US" baseline="0" dirty="0" err="1"/>
              <a:t>Wigderson</a:t>
            </a:r>
            <a:r>
              <a:rPr lang="en-US" baseline="0" dirty="0"/>
              <a:t>, showed that every statement that has a classical proof also has a zero-knowledge interactive proof, assuming a mild hardness assumption, that OWF exist.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ZK proofs is one of the most important building blocks in cryptography.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B4B1DC-E237-4686-AB39-682BEEBFCBB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5949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9B619-2F60-4027-8E11-AD1500E505D8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3A6CE-D2D2-448A-A9FF-7E9B49EC8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666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9B619-2F60-4027-8E11-AD1500E505D8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3A6CE-D2D2-448A-A9FF-7E9B49EC8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774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9B619-2F60-4027-8E11-AD1500E505D8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3A6CE-D2D2-448A-A9FF-7E9B49EC8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57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9B619-2F60-4027-8E11-AD1500E505D8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3A6CE-D2D2-448A-A9FF-7E9B49EC8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205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9B619-2F60-4027-8E11-AD1500E505D8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3A6CE-D2D2-448A-A9FF-7E9B49EC8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469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9B619-2F60-4027-8E11-AD1500E505D8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3A6CE-D2D2-448A-A9FF-7E9B49EC8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406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9B619-2F60-4027-8E11-AD1500E505D8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3A6CE-D2D2-448A-A9FF-7E9B49EC8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799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9B619-2F60-4027-8E11-AD1500E505D8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3A6CE-D2D2-448A-A9FF-7E9B49EC8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336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9B619-2F60-4027-8E11-AD1500E505D8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3A6CE-D2D2-448A-A9FF-7E9B49EC8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55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9B619-2F60-4027-8E11-AD1500E505D8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3A6CE-D2D2-448A-A9FF-7E9B49EC8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622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9B619-2F60-4027-8E11-AD1500E505D8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3A6CE-D2D2-448A-A9FF-7E9B49EC8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040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B9B619-2F60-4027-8E11-AD1500E505D8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3A6CE-D2D2-448A-A9FF-7E9B49EC8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161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0.png"/><Relationship Id="rId5" Type="http://schemas.openxmlformats.org/officeDocument/2006/relationships/image" Target="../media/image120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0.png"/><Relationship Id="rId7" Type="http://schemas.openxmlformats.org/officeDocument/2006/relationships/image" Target="../media/image19.png"/><Relationship Id="rId12" Type="http://schemas.openxmlformats.org/officeDocument/2006/relationships/image" Target="../media/image17.ti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0.png"/><Relationship Id="rId9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0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0.png"/><Relationship Id="rId9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0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0.png"/><Relationship Id="rId9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000.png"/><Relationship Id="rId3" Type="http://schemas.openxmlformats.org/officeDocument/2006/relationships/image" Target="../media/image25.png"/><Relationship Id="rId12" Type="http://schemas.openxmlformats.org/officeDocument/2006/relationships/image" Target="../media/image170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15" Type="http://schemas.openxmlformats.org/officeDocument/2006/relationships/image" Target="../media/image2200.png"/><Relationship Id="rId4" Type="http://schemas.openxmlformats.org/officeDocument/2006/relationships/image" Target="../media/image26.png"/><Relationship Id="rId14" Type="http://schemas.openxmlformats.org/officeDocument/2006/relationships/image" Target="../media/image210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.png"/><Relationship Id="rId5" Type="http://schemas.openxmlformats.org/officeDocument/2006/relationships/image" Target="../media/image12.png"/><Relationship Id="rId4" Type="http://schemas.openxmlformats.org/officeDocument/2006/relationships/image" Target="../media/image51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7.png"/><Relationship Id="rId4" Type="http://schemas.openxmlformats.org/officeDocument/2006/relationships/image" Target="../media/image1.png"/><Relationship Id="rId9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.png"/><Relationship Id="rId5" Type="http://schemas.openxmlformats.org/officeDocument/2006/relationships/image" Target="../media/image12.png"/><Relationship Id="rId4" Type="http://schemas.openxmlformats.org/officeDocument/2006/relationships/image" Target="../media/image51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0.png"/><Relationship Id="rId3" Type="http://schemas.openxmlformats.org/officeDocument/2006/relationships/image" Target="../media/image34.png"/><Relationship Id="rId12" Type="http://schemas.openxmlformats.org/officeDocument/2006/relationships/image" Target="../media/image43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38.png"/><Relationship Id="rId10" Type="http://schemas.openxmlformats.org/officeDocument/2006/relationships/image" Target="../media/image390.png"/><Relationship Id="rId4" Type="http://schemas.openxmlformats.org/officeDocument/2006/relationships/image" Target="../media/image35.png"/><Relationship Id="rId9" Type="http://schemas.openxmlformats.org/officeDocument/2006/relationships/image" Target="../media/image38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7" Type="http://schemas.openxmlformats.org/officeDocument/2006/relationships/image" Target="../media/image4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8.jpeg"/><Relationship Id="rId4" Type="http://schemas.openxmlformats.org/officeDocument/2006/relationships/image" Target="../media/image47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13" Type="http://schemas.openxmlformats.org/officeDocument/2006/relationships/image" Target="../media/image60.png"/><Relationship Id="rId18" Type="http://schemas.openxmlformats.org/officeDocument/2006/relationships/image" Target="../media/image65.png"/><Relationship Id="rId3" Type="http://schemas.openxmlformats.org/officeDocument/2006/relationships/image" Target="../media/image50.png"/><Relationship Id="rId21" Type="http://schemas.openxmlformats.org/officeDocument/2006/relationships/image" Target="../media/image68.png"/><Relationship Id="rId7" Type="http://schemas.openxmlformats.org/officeDocument/2006/relationships/image" Target="../media/image54.png"/><Relationship Id="rId12" Type="http://schemas.openxmlformats.org/officeDocument/2006/relationships/image" Target="../media/image59.png"/><Relationship Id="rId17" Type="http://schemas.openxmlformats.org/officeDocument/2006/relationships/image" Target="../media/image64.png"/><Relationship Id="rId2" Type="http://schemas.openxmlformats.org/officeDocument/2006/relationships/notesSlide" Target="../notesSlides/notesSlide31.xml"/><Relationship Id="rId16" Type="http://schemas.openxmlformats.org/officeDocument/2006/relationships/image" Target="../media/image63.png"/><Relationship Id="rId20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58.png"/><Relationship Id="rId5" Type="http://schemas.openxmlformats.org/officeDocument/2006/relationships/image" Target="../media/image52.png"/><Relationship Id="rId15" Type="http://schemas.openxmlformats.org/officeDocument/2006/relationships/image" Target="../media/image62.png"/><Relationship Id="rId10" Type="http://schemas.openxmlformats.org/officeDocument/2006/relationships/image" Target="../media/image57.png"/><Relationship Id="rId19" Type="http://schemas.openxmlformats.org/officeDocument/2006/relationships/image" Target="../media/image66.png"/><Relationship Id="rId4" Type="http://schemas.openxmlformats.org/officeDocument/2006/relationships/image" Target="../media/image51.png"/><Relationship Id="rId9" Type="http://schemas.openxmlformats.org/officeDocument/2006/relationships/image" Target="../media/image56.png"/><Relationship Id="rId14" Type="http://schemas.openxmlformats.org/officeDocument/2006/relationships/image" Target="../media/image6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8.jpe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1.png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3" Type="http://schemas.openxmlformats.org/officeDocument/2006/relationships/image" Target="../media/image69.jpeg"/><Relationship Id="rId7" Type="http://schemas.openxmlformats.org/officeDocument/2006/relationships/image" Target="../media/image7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png"/><Relationship Id="rId5" Type="http://schemas.openxmlformats.org/officeDocument/2006/relationships/image" Target="../media/image71.png"/><Relationship Id="rId4" Type="http://schemas.openxmlformats.org/officeDocument/2006/relationships/image" Target="../media/image70.png"/><Relationship Id="rId9" Type="http://schemas.openxmlformats.org/officeDocument/2006/relationships/image" Target="../media/image75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8.jpeg"/><Relationship Id="rId4" Type="http://schemas.openxmlformats.org/officeDocument/2006/relationships/image" Target="../media/image1.png"/><Relationship Id="rId9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10.gi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.png"/><Relationship Id="rId5" Type="http://schemas.openxmlformats.org/officeDocument/2006/relationships/image" Target="../media/image12.png"/><Relationship Id="rId4" Type="http://schemas.openxmlformats.org/officeDocument/2006/relationships/image" Target="../media/image5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5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58975"/>
            <a:ext cx="7772400" cy="1470025"/>
          </a:xfrm>
        </p:spPr>
        <p:txBody>
          <a:bodyPr>
            <a:noAutofit/>
          </a:bodyPr>
          <a:lstStyle/>
          <a:p>
            <a:r>
              <a:rPr lang="en-US" sz="6000" dirty="0">
                <a:solidFill>
                  <a:srgbClr val="FF00FF"/>
                </a:solidFill>
              </a:rPr>
              <a:t>The Evolution of Proofs in Computer Science and the Existence of SNARGs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21B1A0E9-4C39-2710-37A8-2D901ECBCF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5105400"/>
            <a:ext cx="6400800" cy="990600"/>
          </a:xfrm>
        </p:spPr>
        <p:txBody>
          <a:bodyPr>
            <a:normAutofit/>
          </a:bodyPr>
          <a:lstStyle/>
          <a:p>
            <a:r>
              <a:rPr lang="en-US" sz="4000" b="1" dirty="0"/>
              <a:t>Lecture 17</a:t>
            </a:r>
          </a:p>
        </p:txBody>
      </p:sp>
    </p:spTree>
    <p:extLst>
      <p:ext uri="{BB962C8B-B14F-4D97-AF65-F5344CB8AC3E}">
        <p14:creationId xmlns:p14="http://schemas.microsoft.com/office/powerpoint/2010/main" val="654540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228600"/>
            <a:ext cx="8839200" cy="1477962"/>
          </a:xfrm>
        </p:spPr>
        <p:txBody>
          <a:bodyPr>
            <a:normAutofit fontScale="90000"/>
          </a:bodyPr>
          <a:lstStyle/>
          <a:p>
            <a:r>
              <a:rPr lang="en-US" sz="4900" dirty="0"/>
              <a:t>Interactive Proofs are Shorter!</a:t>
            </a:r>
            <a:br>
              <a:rPr lang="en-US" sz="4900" dirty="0"/>
            </a:br>
            <a:r>
              <a:rPr lang="en-US" sz="3100" dirty="0">
                <a:solidFill>
                  <a:srgbClr val="7030A0"/>
                </a:solidFill>
              </a:rPr>
              <a:t>[Lund-Fortnow-Karloff-Nissan90, Shamir90]</a:t>
            </a:r>
            <a:br>
              <a:rPr lang="en-US" sz="3100" dirty="0">
                <a:solidFill>
                  <a:srgbClr val="7030A0"/>
                </a:solidFill>
              </a:rPr>
            </a:b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8200" y="1447800"/>
            <a:ext cx="586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FF00FF"/>
                </a:solidFill>
              </a:rPr>
              <a:t>Example:</a:t>
            </a:r>
            <a:r>
              <a:rPr lang="en-US" sz="3600" dirty="0">
                <a:solidFill>
                  <a:srgbClr val="FF0000"/>
                </a:solidFill>
              </a:rPr>
              <a:t>  </a:t>
            </a:r>
            <a:r>
              <a:rPr lang="en-US" sz="3600" dirty="0"/>
              <a:t>Chess</a:t>
            </a:r>
          </a:p>
        </p:txBody>
      </p:sp>
      <p:pic>
        <p:nvPicPr>
          <p:cNvPr id="6" name="Picture 2" descr="http://garabedyan.files.wordpress.com/2011/04/chess-shannon-type-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180" y="2230367"/>
            <a:ext cx="7729020" cy="3140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03924D68-9218-4B54-B05D-00435DCB7E80}"/>
              </a:ext>
            </a:extLst>
          </p:cNvPr>
          <p:cNvGrpSpPr/>
          <p:nvPr/>
        </p:nvGrpSpPr>
        <p:grpSpPr>
          <a:xfrm>
            <a:off x="7620000" y="1981200"/>
            <a:ext cx="1143000" cy="5257800"/>
            <a:chOff x="3842494" y="1981200"/>
            <a:chExt cx="1143000" cy="48006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B524698-E36A-4C95-B5F0-8556587CED58}"/>
                </a:ext>
              </a:extLst>
            </p:cNvPr>
            <p:cNvSpPr/>
            <p:nvPr/>
          </p:nvSpPr>
          <p:spPr>
            <a:xfrm>
              <a:off x="3842494" y="1981200"/>
              <a:ext cx="1143000" cy="4800600"/>
            </a:xfrm>
            <a:prstGeom prst="rect">
              <a:avLst/>
            </a:prstGeom>
            <a:noFill/>
            <a:ln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10">
              <a:extLst>
                <a:ext uri="{FF2B5EF4-FFF2-40B4-BE49-F238E27FC236}">
                  <a16:creationId xmlns:a16="http://schemas.microsoft.com/office/drawing/2014/main" id="{23283316-B079-4E4D-967C-49C702D9DC6F}"/>
                </a:ext>
              </a:extLst>
            </p:cNvPr>
            <p:cNvSpPr/>
            <p:nvPr/>
          </p:nvSpPr>
          <p:spPr>
            <a:xfrm>
              <a:off x="4101574" y="2087880"/>
              <a:ext cx="640080" cy="121920"/>
            </a:xfrm>
            <a:custGeom>
              <a:avLst/>
              <a:gdLst>
                <a:gd name="connsiteX0" fmla="*/ 0 w 563880"/>
                <a:gd name="connsiteY0" fmla="*/ 76200 h 121920"/>
                <a:gd name="connsiteX1" fmla="*/ 76200 w 563880"/>
                <a:gd name="connsiteY1" fmla="*/ 45720 h 121920"/>
                <a:gd name="connsiteX2" fmla="*/ 121920 w 563880"/>
                <a:gd name="connsiteY2" fmla="*/ 30480 h 121920"/>
                <a:gd name="connsiteX3" fmla="*/ 167640 w 563880"/>
                <a:gd name="connsiteY3" fmla="*/ 0 h 121920"/>
                <a:gd name="connsiteX4" fmla="*/ 259080 w 563880"/>
                <a:gd name="connsiteY4" fmla="*/ 45720 h 121920"/>
                <a:gd name="connsiteX5" fmla="*/ 350520 w 563880"/>
                <a:gd name="connsiteY5" fmla="*/ 121920 h 121920"/>
                <a:gd name="connsiteX6" fmla="*/ 441960 w 563880"/>
                <a:gd name="connsiteY6" fmla="*/ 76200 h 121920"/>
                <a:gd name="connsiteX7" fmla="*/ 487680 w 563880"/>
                <a:gd name="connsiteY7" fmla="*/ 45720 h 121920"/>
                <a:gd name="connsiteX8" fmla="*/ 563880 w 563880"/>
                <a:gd name="connsiteY8" fmla="*/ 45720 h 121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3880" h="121920">
                  <a:moveTo>
                    <a:pt x="0" y="76200"/>
                  </a:moveTo>
                  <a:cubicBezTo>
                    <a:pt x="25400" y="66040"/>
                    <a:pt x="50585" y="55326"/>
                    <a:pt x="76200" y="45720"/>
                  </a:cubicBezTo>
                  <a:cubicBezTo>
                    <a:pt x="91242" y="40079"/>
                    <a:pt x="107552" y="37664"/>
                    <a:pt x="121920" y="30480"/>
                  </a:cubicBezTo>
                  <a:cubicBezTo>
                    <a:pt x="138303" y="22289"/>
                    <a:pt x="152400" y="10160"/>
                    <a:pt x="167640" y="0"/>
                  </a:cubicBezTo>
                  <a:cubicBezTo>
                    <a:pt x="204825" y="12395"/>
                    <a:pt x="229537" y="16177"/>
                    <a:pt x="259080" y="45720"/>
                  </a:cubicBezTo>
                  <a:cubicBezTo>
                    <a:pt x="342118" y="128758"/>
                    <a:pt x="263198" y="92813"/>
                    <a:pt x="350520" y="121920"/>
                  </a:cubicBezTo>
                  <a:cubicBezTo>
                    <a:pt x="481547" y="34569"/>
                    <a:pt x="315767" y="139296"/>
                    <a:pt x="441960" y="76200"/>
                  </a:cubicBezTo>
                  <a:cubicBezTo>
                    <a:pt x="458343" y="68009"/>
                    <a:pt x="469911" y="50162"/>
                    <a:pt x="487680" y="45720"/>
                  </a:cubicBezTo>
                  <a:cubicBezTo>
                    <a:pt x="512322" y="39560"/>
                    <a:pt x="538480" y="45720"/>
                    <a:pt x="563880" y="4572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63CD9FB7-EB10-4FDC-A508-1A78E71F76F4}"/>
                </a:ext>
              </a:extLst>
            </p:cNvPr>
            <p:cNvSpPr/>
            <p:nvPr/>
          </p:nvSpPr>
          <p:spPr>
            <a:xfrm>
              <a:off x="4132054" y="2301240"/>
              <a:ext cx="563880" cy="121920"/>
            </a:xfrm>
            <a:custGeom>
              <a:avLst/>
              <a:gdLst>
                <a:gd name="connsiteX0" fmla="*/ 0 w 563880"/>
                <a:gd name="connsiteY0" fmla="*/ 76200 h 121920"/>
                <a:gd name="connsiteX1" fmla="*/ 76200 w 563880"/>
                <a:gd name="connsiteY1" fmla="*/ 45720 h 121920"/>
                <a:gd name="connsiteX2" fmla="*/ 121920 w 563880"/>
                <a:gd name="connsiteY2" fmla="*/ 30480 h 121920"/>
                <a:gd name="connsiteX3" fmla="*/ 167640 w 563880"/>
                <a:gd name="connsiteY3" fmla="*/ 0 h 121920"/>
                <a:gd name="connsiteX4" fmla="*/ 259080 w 563880"/>
                <a:gd name="connsiteY4" fmla="*/ 45720 h 121920"/>
                <a:gd name="connsiteX5" fmla="*/ 350520 w 563880"/>
                <a:gd name="connsiteY5" fmla="*/ 121920 h 121920"/>
                <a:gd name="connsiteX6" fmla="*/ 441960 w 563880"/>
                <a:gd name="connsiteY6" fmla="*/ 76200 h 121920"/>
                <a:gd name="connsiteX7" fmla="*/ 487680 w 563880"/>
                <a:gd name="connsiteY7" fmla="*/ 45720 h 121920"/>
                <a:gd name="connsiteX8" fmla="*/ 563880 w 563880"/>
                <a:gd name="connsiteY8" fmla="*/ 45720 h 121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3880" h="121920">
                  <a:moveTo>
                    <a:pt x="0" y="76200"/>
                  </a:moveTo>
                  <a:cubicBezTo>
                    <a:pt x="25400" y="66040"/>
                    <a:pt x="50585" y="55326"/>
                    <a:pt x="76200" y="45720"/>
                  </a:cubicBezTo>
                  <a:cubicBezTo>
                    <a:pt x="91242" y="40079"/>
                    <a:pt x="107552" y="37664"/>
                    <a:pt x="121920" y="30480"/>
                  </a:cubicBezTo>
                  <a:cubicBezTo>
                    <a:pt x="138303" y="22289"/>
                    <a:pt x="152400" y="10160"/>
                    <a:pt x="167640" y="0"/>
                  </a:cubicBezTo>
                  <a:cubicBezTo>
                    <a:pt x="204825" y="12395"/>
                    <a:pt x="229537" y="16177"/>
                    <a:pt x="259080" y="45720"/>
                  </a:cubicBezTo>
                  <a:cubicBezTo>
                    <a:pt x="342118" y="128758"/>
                    <a:pt x="263198" y="92813"/>
                    <a:pt x="350520" y="121920"/>
                  </a:cubicBezTo>
                  <a:cubicBezTo>
                    <a:pt x="481547" y="34569"/>
                    <a:pt x="315767" y="139296"/>
                    <a:pt x="441960" y="76200"/>
                  </a:cubicBezTo>
                  <a:cubicBezTo>
                    <a:pt x="458343" y="68009"/>
                    <a:pt x="469911" y="50162"/>
                    <a:pt x="487680" y="45720"/>
                  </a:cubicBezTo>
                  <a:cubicBezTo>
                    <a:pt x="512322" y="39560"/>
                    <a:pt x="538480" y="45720"/>
                    <a:pt x="563880" y="4572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B27281E3-58AD-46AC-B8D5-3C06555D8C68}"/>
                </a:ext>
              </a:extLst>
            </p:cNvPr>
            <p:cNvSpPr/>
            <p:nvPr/>
          </p:nvSpPr>
          <p:spPr>
            <a:xfrm>
              <a:off x="4132054" y="2453640"/>
              <a:ext cx="563880" cy="121920"/>
            </a:xfrm>
            <a:custGeom>
              <a:avLst/>
              <a:gdLst>
                <a:gd name="connsiteX0" fmla="*/ 0 w 563880"/>
                <a:gd name="connsiteY0" fmla="*/ 76200 h 121920"/>
                <a:gd name="connsiteX1" fmla="*/ 76200 w 563880"/>
                <a:gd name="connsiteY1" fmla="*/ 45720 h 121920"/>
                <a:gd name="connsiteX2" fmla="*/ 121920 w 563880"/>
                <a:gd name="connsiteY2" fmla="*/ 30480 h 121920"/>
                <a:gd name="connsiteX3" fmla="*/ 167640 w 563880"/>
                <a:gd name="connsiteY3" fmla="*/ 0 h 121920"/>
                <a:gd name="connsiteX4" fmla="*/ 259080 w 563880"/>
                <a:gd name="connsiteY4" fmla="*/ 45720 h 121920"/>
                <a:gd name="connsiteX5" fmla="*/ 350520 w 563880"/>
                <a:gd name="connsiteY5" fmla="*/ 121920 h 121920"/>
                <a:gd name="connsiteX6" fmla="*/ 441960 w 563880"/>
                <a:gd name="connsiteY6" fmla="*/ 76200 h 121920"/>
                <a:gd name="connsiteX7" fmla="*/ 487680 w 563880"/>
                <a:gd name="connsiteY7" fmla="*/ 45720 h 121920"/>
                <a:gd name="connsiteX8" fmla="*/ 563880 w 563880"/>
                <a:gd name="connsiteY8" fmla="*/ 45720 h 121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3880" h="121920">
                  <a:moveTo>
                    <a:pt x="0" y="76200"/>
                  </a:moveTo>
                  <a:cubicBezTo>
                    <a:pt x="25400" y="66040"/>
                    <a:pt x="50585" y="55326"/>
                    <a:pt x="76200" y="45720"/>
                  </a:cubicBezTo>
                  <a:cubicBezTo>
                    <a:pt x="91242" y="40079"/>
                    <a:pt x="107552" y="37664"/>
                    <a:pt x="121920" y="30480"/>
                  </a:cubicBezTo>
                  <a:cubicBezTo>
                    <a:pt x="138303" y="22289"/>
                    <a:pt x="152400" y="10160"/>
                    <a:pt x="167640" y="0"/>
                  </a:cubicBezTo>
                  <a:cubicBezTo>
                    <a:pt x="204825" y="12395"/>
                    <a:pt x="229537" y="16177"/>
                    <a:pt x="259080" y="45720"/>
                  </a:cubicBezTo>
                  <a:cubicBezTo>
                    <a:pt x="342118" y="128758"/>
                    <a:pt x="263198" y="92813"/>
                    <a:pt x="350520" y="121920"/>
                  </a:cubicBezTo>
                  <a:cubicBezTo>
                    <a:pt x="481547" y="34569"/>
                    <a:pt x="315767" y="139296"/>
                    <a:pt x="441960" y="76200"/>
                  </a:cubicBezTo>
                  <a:cubicBezTo>
                    <a:pt x="458343" y="68009"/>
                    <a:pt x="469911" y="50162"/>
                    <a:pt x="487680" y="45720"/>
                  </a:cubicBezTo>
                  <a:cubicBezTo>
                    <a:pt x="512322" y="39560"/>
                    <a:pt x="538480" y="45720"/>
                    <a:pt x="563880" y="4572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8B076F67-3BBF-4EDF-8E2D-C1488FBA2FB8}"/>
                </a:ext>
              </a:extLst>
            </p:cNvPr>
            <p:cNvSpPr/>
            <p:nvPr/>
          </p:nvSpPr>
          <p:spPr>
            <a:xfrm>
              <a:off x="4177774" y="2651760"/>
              <a:ext cx="563880" cy="121920"/>
            </a:xfrm>
            <a:custGeom>
              <a:avLst/>
              <a:gdLst>
                <a:gd name="connsiteX0" fmla="*/ 0 w 563880"/>
                <a:gd name="connsiteY0" fmla="*/ 76200 h 121920"/>
                <a:gd name="connsiteX1" fmla="*/ 76200 w 563880"/>
                <a:gd name="connsiteY1" fmla="*/ 45720 h 121920"/>
                <a:gd name="connsiteX2" fmla="*/ 121920 w 563880"/>
                <a:gd name="connsiteY2" fmla="*/ 30480 h 121920"/>
                <a:gd name="connsiteX3" fmla="*/ 167640 w 563880"/>
                <a:gd name="connsiteY3" fmla="*/ 0 h 121920"/>
                <a:gd name="connsiteX4" fmla="*/ 259080 w 563880"/>
                <a:gd name="connsiteY4" fmla="*/ 45720 h 121920"/>
                <a:gd name="connsiteX5" fmla="*/ 350520 w 563880"/>
                <a:gd name="connsiteY5" fmla="*/ 121920 h 121920"/>
                <a:gd name="connsiteX6" fmla="*/ 441960 w 563880"/>
                <a:gd name="connsiteY6" fmla="*/ 76200 h 121920"/>
                <a:gd name="connsiteX7" fmla="*/ 487680 w 563880"/>
                <a:gd name="connsiteY7" fmla="*/ 45720 h 121920"/>
                <a:gd name="connsiteX8" fmla="*/ 563880 w 563880"/>
                <a:gd name="connsiteY8" fmla="*/ 45720 h 121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3880" h="121920">
                  <a:moveTo>
                    <a:pt x="0" y="76200"/>
                  </a:moveTo>
                  <a:cubicBezTo>
                    <a:pt x="25400" y="66040"/>
                    <a:pt x="50585" y="55326"/>
                    <a:pt x="76200" y="45720"/>
                  </a:cubicBezTo>
                  <a:cubicBezTo>
                    <a:pt x="91242" y="40079"/>
                    <a:pt x="107552" y="37664"/>
                    <a:pt x="121920" y="30480"/>
                  </a:cubicBezTo>
                  <a:cubicBezTo>
                    <a:pt x="138303" y="22289"/>
                    <a:pt x="152400" y="10160"/>
                    <a:pt x="167640" y="0"/>
                  </a:cubicBezTo>
                  <a:cubicBezTo>
                    <a:pt x="204825" y="12395"/>
                    <a:pt x="229537" y="16177"/>
                    <a:pt x="259080" y="45720"/>
                  </a:cubicBezTo>
                  <a:cubicBezTo>
                    <a:pt x="342118" y="128758"/>
                    <a:pt x="263198" y="92813"/>
                    <a:pt x="350520" y="121920"/>
                  </a:cubicBezTo>
                  <a:cubicBezTo>
                    <a:pt x="481547" y="34569"/>
                    <a:pt x="315767" y="139296"/>
                    <a:pt x="441960" y="76200"/>
                  </a:cubicBezTo>
                  <a:cubicBezTo>
                    <a:pt x="458343" y="68009"/>
                    <a:pt x="469911" y="50162"/>
                    <a:pt x="487680" y="45720"/>
                  </a:cubicBezTo>
                  <a:cubicBezTo>
                    <a:pt x="512322" y="39560"/>
                    <a:pt x="538480" y="45720"/>
                    <a:pt x="563880" y="4572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 17">
              <a:extLst>
                <a:ext uri="{FF2B5EF4-FFF2-40B4-BE49-F238E27FC236}">
                  <a16:creationId xmlns:a16="http://schemas.microsoft.com/office/drawing/2014/main" id="{FF704ADE-15F9-43E1-9A20-F12EB78E3472}"/>
                </a:ext>
              </a:extLst>
            </p:cNvPr>
            <p:cNvSpPr/>
            <p:nvPr/>
          </p:nvSpPr>
          <p:spPr>
            <a:xfrm>
              <a:off x="4114800" y="2880610"/>
              <a:ext cx="640080" cy="121920"/>
            </a:xfrm>
            <a:custGeom>
              <a:avLst/>
              <a:gdLst>
                <a:gd name="connsiteX0" fmla="*/ 0 w 563880"/>
                <a:gd name="connsiteY0" fmla="*/ 76200 h 121920"/>
                <a:gd name="connsiteX1" fmla="*/ 76200 w 563880"/>
                <a:gd name="connsiteY1" fmla="*/ 45720 h 121920"/>
                <a:gd name="connsiteX2" fmla="*/ 121920 w 563880"/>
                <a:gd name="connsiteY2" fmla="*/ 30480 h 121920"/>
                <a:gd name="connsiteX3" fmla="*/ 167640 w 563880"/>
                <a:gd name="connsiteY3" fmla="*/ 0 h 121920"/>
                <a:gd name="connsiteX4" fmla="*/ 259080 w 563880"/>
                <a:gd name="connsiteY4" fmla="*/ 45720 h 121920"/>
                <a:gd name="connsiteX5" fmla="*/ 350520 w 563880"/>
                <a:gd name="connsiteY5" fmla="*/ 121920 h 121920"/>
                <a:gd name="connsiteX6" fmla="*/ 441960 w 563880"/>
                <a:gd name="connsiteY6" fmla="*/ 76200 h 121920"/>
                <a:gd name="connsiteX7" fmla="*/ 487680 w 563880"/>
                <a:gd name="connsiteY7" fmla="*/ 45720 h 121920"/>
                <a:gd name="connsiteX8" fmla="*/ 563880 w 563880"/>
                <a:gd name="connsiteY8" fmla="*/ 45720 h 121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3880" h="121920">
                  <a:moveTo>
                    <a:pt x="0" y="76200"/>
                  </a:moveTo>
                  <a:cubicBezTo>
                    <a:pt x="25400" y="66040"/>
                    <a:pt x="50585" y="55326"/>
                    <a:pt x="76200" y="45720"/>
                  </a:cubicBezTo>
                  <a:cubicBezTo>
                    <a:pt x="91242" y="40079"/>
                    <a:pt x="107552" y="37664"/>
                    <a:pt x="121920" y="30480"/>
                  </a:cubicBezTo>
                  <a:cubicBezTo>
                    <a:pt x="138303" y="22289"/>
                    <a:pt x="152400" y="10160"/>
                    <a:pt x="167640" y="0"/>
                  </a:cubicBezTo>
                  <a:cubicBezTo>
                    <a:pt x="204825" y="12395"/>
                    <a:pt x="229537" y="16177"/>
                    <a:pt x="259080" y="45720"/>
                  </a:cubicBezTo>
                  <a:cubicBezTo>
                    <a:pt x="342118" y="128758"/>
                    <a:pt x="263198" y="92813"/>
                    <a:pt x="350520" y="121920"/>
                  </a:cubicBezTo>
                  <a:cubicBezTo>
                    <a:pt x="481547" y="34569"/>
                    <a:pt x="315767" y="139296"/>
                    <a:pt x="441960" y="76200"/>
                  </a:cubicBezTo>
                  <a:cubicBezTo>
                    <a:pt x="458343" y="68009"/>
                    <a:pt x="469911" y="50162"/>
                    <a:pt x="487680" y="45720"/>
                  </a:cubicBezTo>
                  <a:cubicBezTo>
                    <a:pt x="512322" y="39560"/>
                    <a:pt x="538480" y="45720"/>
                    <a:pt x="563880" y="4572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 18">
              <a:extLst>
                <a:ext uri="{FF2B5EF4-FFF2-40B4-BE49-F238E27FC236}">
                  <a16:creationId xmlns:a16="http://schemas.microsoft.com/office/drawing/2014/main" id="{F37EC421-A032-4E8B-BE01-153C9B0287FC}"/>
                </a:ext>
              </a:extLst>
            </p:cNvPr>
            <p:cNvSpPr/>
            <p:nvPr/>
          </p:nvSpPr>
          <p:spPr>
            <a:xfrm>
              <a:off x="4145280" y="3093970"/>
              <a:ext cx="563880" cy="121920"/>
            </a:xfrm>
            <a:custGeom>
              <a:avLst/>
              <a:gdLst>
                <a:gd name="connsiteX0" fmla="*/ 0 w 563880"/>
                <a:gd name="connsiteY0" fmla="*/ 76200 h 121920"/>
                <a:gd name="connsiteX1" fmla="*/ 76200 w 563880"/>
                <a:gd name="connsiteY1" fmla="*/ 45720 h 121920"/>
                <a:gd name="connsiteX2" fmla="*/ 121920 w 563880"/>
                <a:gd name="connsiteY2" fmla="*/ 30480 h 121920"/>
                <a:gd name="connsiteX3" fmla="*/ 167640 w 563880"/>
                <a:gd name="connsiteY3" fmla="*/ 0 h 121920"/>
                <a:gd name="connsiteX4" fmla="*/ 259080 w 563880"/>
                <a:gd name="connsiteY4" fmla="*/ 45720 h 121920"/>
                <a:gd name="connsiteX5" fmla="*/ 350520 w 563880"/>
                <a:gd name="connsiteY5" fmla="*/ 121920 h 121920"/>
                <a:gd name="connsiteX6" fmla="*/ 441960 w 563880"/>
                <a:gd name="connsiteY6" fmla="*/ 76200 h 121920"/>
                <a:gd name="connsiteX7" fmla="*/ 487680 w 563880"/>
                <a:gd name="connsiteY7" fmla="*/ 45720 h 121920"/>
                <a:gd name="connsiteX8" fmla="*/ 563880 w 563880"/>
                <a:gd name="connsiteY8" fmla="*/ 45720 h 121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3880" h="121920">
                  <a:moveTo>
                    <a:pt x="0" y="76200"/>
                  </a:moveTo>
                  <a:cubicBezTo>
                    <a:pt x="25400" y="66040"/>
                    <a:pt x="50585" y="55326"/>
                    <a:pt x="76200" y="45720"/>
                  </a:cubicBezTo>
                  <a:cubicBezTo>
                    <a:pt x="91242" y="40079"/>
                    <a:pt x="107552" y="37664"/>
                    <a:pt x="121920" y="30480"/>
                  </a:cubicBezTo>
                  <a:cubicBezTo>
                    <a:pt x="138303" y="22289"/>
                    <a:pt x="152400" y="10160"/>
                    <a:pt x="167640" y="0"/>
                  </a:cubicBezTo>
                  <a:cubicBezTo>
                    <a:pt x="204825" y="12395"/>
                    <a:pt x="229537" y="16177"/>
                    <a:pt x="259080" y="45720"/>
                  </a:cubicBezTo>
                  <a:cubicBezTo>
                    <a:pt x="342118" y="128758"/>
                    <a:pt x="263198" y="92813"/>
                    <a:pt x="350520" y="121920"/>
                  </a:cubicBezTo>
                  <a:cubicBezTo>
                    <a:pt x="481547" y="34569"/>
                    <a:pt x="315767" y="139296"/>
                    <a:pt x="441960" y="76200"/>
                  </a:cubicBezTo>
                  <a:cubicBezTo>
                    <a:pt x="458343" y="68009"/>
                    <a:pt x="469911" y="50162"/>
                    <a:pt x="487680" y="45720"/>
                  </a:cubicBezTo>
                  <a:cubicBezTo>
                    <a:pt x="512322" y="39560"/>
                    <a:pt x="538480" y="45720"/>
                    <a:pt x="563880" y="4572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 19">
              <a:extLst>
                <a:ext uri="{FF2B5EF4-FFF2-40B4-BE49-F238E27FC236}">
                  <a16:creationId xmlns:a16="http://schemas.microsoft.com/office/drawing/2014/main" id="{5F1B7036-2172-4B9F-8685-49CE8094E13D}"/>
                </a:ext>
              </a:extLst>
            </p:cNvPr>
            <p:cNvSpPr/>
            <p:nvPr/>
          </p:nvSpPr>
          <p:spPr>
            <a:xfrm>
              <a:off x="4145280" y="3246370"/>
              <a:ext cx="563880" cy="121920"/>
            </a:xfrm>
            <a:custGeom>
              <a:avLst/>
              <a:gdLst>
                <a:gd name="connsiteX0" fmla="*/ 0 w 563880"/>
                <a:gd name="connsiteY0" fmla="*/ 76200 h 121920"/>
                <a:gd name="connsiteX1" fmla="*/ 76200 w 563880"/>
                <a:gd name="connsiteY1" fmla="*/ 45720 h 121920"/>
                <a:gd name="connsiteX2" fmla="*/ 121920 w 563880"/>
                <a:gd name="connsiteY2" fmla="*/ 30480 h 121920"/>
                <a:gd name="connsiteX3" fmla="*/ 167640 w 563880"/>
                <a:gd name="connsiteY3" fmla="*/ 0 h 121920"/>
                <a:gd name="connsiteX4" fmla="*/ 259080 w 563880"/>
                <a:gd name="connsiteY4" fmla="*/ 45720 h 121920"/>
                <a:gd name="connsiteX5" fmla="*/ 350520 w 563880"/>
                <a:gd name="connsiteY5" fmla="*/ 121920 h 121920"/>
                <a:gd name="connsiteX6" fmla="*/ 441960 w 563880"/>
                <a:gd name="connsiteY6" fmla="*/ 76200 h 121920"/>
                <a:gd name="connsiteX7" fmla="*/ 487680 w 563880"/>
                <a:gd name="connsiteY7" fmla="*/ 45720 h 121920"/>
                <a:gd name="connsiteX8" fmla="*/ 563880 w 563880"/>
                <a:gd name="connsiteY8" fmla="*/ 45720 h 121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3880" h="121920">
                  <a:moveTo>
                    <a:pt x="0" y="76200"/>
                  </a:moveTo>
                  <a:cubicBezTo>
                    <a:pt x="25400" y="66040"/>
                    <a:pt x="50585" y="55326"/>
                    <a:pt x="76200" y="45720"/>
                  </a:cubicBezTo>
                  <a:cubicBezTo>
                    <a:pt x="91242" y="40079"/>
                    <a:pt x="107552" y="37664"/>
                    <a:pt x="121920" y="30480"/>
                  </a:cubicBezTo>
                  <a:cubicBezTo>
                    <a:pt x="138303" y="22289"/>
                    <a:pt x="152400" y="10160"/>
                    <a:pt x="167640" y="0"/>
                  </a:cubicBezTo>
                  <a:cubicBezTo>
                    <a:pt x="204825" y="12395"/>
                    <a:pt x="229537" y="16177"/>
                    <a:pt x="259080" y="45720"/>
                  </a:cubicBezTo>
                  <a:cubicBezTo>
                    <a:pt x="342118" y="128758"/>
                    <a:pt x="263198" y="92813"/>
                    <a:pt x="350520" y="121920"/>
                  </a:cubicBezTo>
                  <a:cubicBezTo>
                    <a:pt x="481547" y="34569"/>
                    <a:pt x="315767" y="139296"/>
                    <a:pt x="441960" y="76200"/>
                  </a:cubicBezTo>
                  <a:cubicBezTo>
                    <a:pt x="458343" y="68009"/>
                    <a:pt x="469911" y="50162"/>
                    <a:pt x="487680" y="45720"/>
                  </a:cubicBezTo>
                  <a:cubicBezTo>
                    <a:pt x="512322" y="39560"/>
                    <a:pt x="538480" y="45720"/>
                    <a:pt x="563880" y="4572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20">
              <a:extLst>
                <a:ext uri="{FF2B5EF4-FFF2-40B4-BE49-F238E27FC236}">
                  <a16:creationId xmlns:a16="http://schemas.microsoft.com/office/drawing/2014/main" id="{5CAA0326-9F47-4325-BF70-B47ED8EC257F}"/>
                </a:ext>
              </a:extLst>
            </p:cNvPr>
            <p:cNvSpPr/>
            <p:nvPr/>
          </p:nvSpPr>
          <p:spPr>
            <a:xfrm>
              <a:off x="4191000" y="3444490"/>
              <a:ext cx="563880" cy="121920"/>
            </a:xfrm>
            <a:custGeom>
              <a:avLst/>
              <a:gdLst>
                <a:gd name="connsiteX0" fmla="*/ 0 w 563880"/>
                <a:gd name="connsiteY0" fmla="*/ 76200 h 121920"/>
                <a:gd name="connsiteX1" fmla="*/ 76200 w 563880"/>
                <a:gd name="connsiteY1" fmla="*/ 45720 h 121920"/>
                <a:gd name="connsiteX2" fmla="*/ 121920 w 563880"/>
                <a:gd name="connsiteY2" fmla="*/ 30480 h 121920"/>
                <a:gd name="connsiteX3" fmla="*/ 167640 w 563880"/>
                <a:gd name="connsiteY3" fmla="*/ 0 h 121920"/>
                <a:gd name="connsiteX4" fmla="*/ 259080 w 563880"/>
                <a:gd name="connsiteY4" fmla="*/ 45720 h 121920"/>
                <a:gd name="connsiteX5" fmla="*/ 350520 w 563880"/>
                <a:gd name="connsiteY5" fmla="*/ 121920 h 121920"/>
                <a:gd name="connsiteX6" fmla="*/ 441960 w 563880"/>
                <a:gd name="connsiteY6" fmla="*/ 76200 h 121920"/>
                <a:gd name="connsiteX7" fmla="*/ 487680 w 563880"/>
                <a:gd name="connsiteY7" fmla="*/ 45720 h 121920"/>
                <a:gd name="connsiteX8" fmla="*/ 563880 w 563880"/>
                <a:gd name="connsiteY8" fmla="*/ 45720 h 121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3880" h="121920">
                  <a:moveTo>
                    <a:pt x="0" y="76200"/>
                  </a:moveTo>
                  <a:cubicBezTo>
                    <a:pt x="25400" y="66040"/>
                    <a:pt x="50585" y="55326"/>
                    <a:pt x="76200" y="45720"/>
                  </a:cubicBezTo>
                  <a:cubicBezTo>
                    <a:pt x="91242" y="40079"/>
                    <a:pt x="107552" y="37664"/>
                    <a:pt x="121920" y="30480"/>
                  </a:cubicBezTo>
                  <a:cubicBezTo>
                    <a:pt x="138303" y="22289"/>
                    <a:pt x="152400" y="10160"/>
                    <a:pt x="167640" y="0"/>
                  </a:cubicBezTo>
                  <a:cubicBezTo>
                    <a:pt x="204825" y="12395"/>
                    <a:pt x="229537" y="16177"/>
                    <a:pt x="259080" y="45720"/>
                  </a:cubicBezTo>
                  <a:cubicBezTo>
                    <a:pt x="342118" y="128758"/>
                    <a:pt x="263198" y="92813"/>
                    <a:pt x="350520" y="121920"/>
                  </a:cubicBezTo>
                  <a:cubicBezTo>
                    <a:pt x="481547" y="34569"/>
                    <a:pt x="315767" y="139296"/>
                    <a:pt x="441960" y="76200"/>
                  </a:cubicBezTo>
                  <a:cubicBezTo>
                    <a:pt x="458343" y="68009"/>
                    <a:pt x="469911" y="50162"/>
                    <a:pt x="487680" y="45720"/>
                  </a:cubicBezTo>
                  <a:cubicBezTo>
                    <a:pt x="512322" y="39560"/>
                    <a:pt x="538480" y="45720"/>
                    <a:pt x="563880" y="4572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21">
              <a:extLst>
                <a:ext uri="{FF2B5EF4-FFF2-40B4-BE49-F238E27FC236}">
                  <a16:creationId xmlns:a16="http://schemas.microsoft.com/office/drawing/2014/main" id="{9BB1BD5F-40F1-41A5-8C3C-79FCD0053FB5}"/>
                </a:ext>
              </a:extLst>
            </p:cNvPr>
            <p:cNvSpPr/>
            <p:nvPr/>
          </p:nvSpPr>
          <p:spPr>
            <a:xfrm>
              <a:off x="4114800" y="3657600"/>
              <a:ext cx="640080" cy="121920"/>
            </a:xfrm>
            <a:custGeom>
              <a:avLst/>
              <a:gdLst>
                <a:gd name="connsiteX0" fmla="*/ 0 w 563880"/>
                <a:gd name="connsiteY0" fmla="*/ 76200 h 121920"/>
                <a:gd name="connsiteX1" fmla="*/ 76200 w 563880"/>
                <a:gd name="connsiteY1" fmla="*/ 45720 h 121920"/>
                <a:gd name="connsiteX2" fmla="*/ 121920 w 563880"/>
                <a:gd name="connsiteY2" fmla="*/ 30480 h 121920"/>
                <a:gd name="connsiteX3" fmla="*/ 167640 w 563880"/>
                <a:gd name="connsiteY3" fmla="*/ 0 h 121920"/>
                <a:gd name="connsiteX4" fmla="*/ 259080 w 563880"/>
                <a:gd name="connsiteY4" fmla="*/ 45720 h 121920"/>
                <a:gd name="connsiteX5" fmla="*/ 350520 w 563880"/>
                <a:gd name="connsiteY5" fmla="*/ 121920 h 121920"/>
                <a:gd name="connsiteX6" fmla="*/ 441960 w 563880"/>
                <a:gd name="connsiteY6" fmla="*/ 76200 h 121920"/>
                <a:gd name="connsiteX7" fmla="*/ 487680 w 563880"/>
                <a:gd name="connsiteY7" fmla="*/ 45720 h 121920"/>
                <a:gd name="connsiteX8" fmla="*/ 563880 w 563880"/>
                <a:gd name="connsiteY8" fmla="*/ 45720 h 121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3880" h="121920">
                  <a:moveTo>
                    <a:pt x="0" y="76200"/>
                  </a:moveTo>
                  <a:cubicBezTo>
                    <a:pt x="25400" y="66040"/>
                    <a:pt x="50585" y="55326"/>
                    <a:pt x="76200" y="45720"/>
                  </a:cubicBezTo>
                  <a:cubicBezTo>
                    <a:pt x="91242" y="40079"/>
                    <a:pt x="107552" y="37664"/>
                    <a:pt x="121920" y="30480"/>
                  </a:cubicBezTo>
                  <a:cubicBezTo>
                    <a:pt x="138303" y="22289"/>
                    <a:pt x="152400" y="10160"/>
                    <a:pt x="167640" y="0"/>
                  </a:cubicBezTo>
                  <a:cubicBezTo>
                    <a:pt x="204825" y="12395"/>
                    <a:pt x="229537" y="16177"/>
                    <a:pt x="259080" y="45720"/>
                  </a:cubicBezTo>
                  <a:cubicBezTo>
                    <a:pt x="342118" y="128758"/>
                    <a:pt x="263198" y="92813"/>
                    <a:pt x="350520" y="121920"/>
                  </a:cubicBezTo>
                  <a:cubicBezTo>
                    <a:pt x="481547" y="34569"/>
                    <a:pt x="315767" y="139296"/>
                    <a:pt x="441960" y="76200"/>
                  </a:cubicBezTo>
                  <a:cubicBezTo>
                    <a:pt x="458343" y="68009"/>
                    <a:pt x="469911" y="50162"/>
                    <a:pt x="487680" y="45720"/>
                  </a:cubicBezTo>
                  <a:cubicBezTo>
                    <a:pt x="512322" y="39560"/>
                    <a:pt x="538480" y="45720"/>
                    <a:pt x="563880" y="4572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22">
              <a:extLst>
                <a:ext uri="{FF2B5EF4-FFF2-40B4-BE49-F238E27FC236}">
                  <a16:creationId xmlns:a16="http://schemas.microsoft.com/office/drawing/2014/main" id="{AEECBEC2-6BDF-4F8C-8336-A8AFBD9AD269}"/>
                </a:ext>
              </a:extLst>
            </p:cNvPr>
            <p:cNvSpPr/>
            <p:nvPr/>
          </p:nvSpPr>
          <p:spPr>
            <a:xfrm>
              <a:off x="4145280" y="3870960"/>
              <a:ext cx="563880" cy="121920"/>
            </a:xfrm>
            <a:custGeom>
              <a:avLst/>
              <a:gdLst>
                <a:gd name="connsiteX0" fmla="*/ 0 w 563880"/>
                <a:gd name="connsiteY0" fmla="*/ 76200 h 121920"/>
                <a:gd name="connsiteX1" fmla="*/ 76200 w 563880"/>
                <a:gd name="connsiteY1" fmla="*/ 45720 h 121920"/>
                <a:gd name="connsiteX2" fmla="*/ 121920 w 563880"/>
                <a:gd name="connsiteY2" fmla="*/ 30480 h 121920"/>
                <a:gd name="connsiteX3" fmla="*/ 167640 w 563880"/>
                <a:gd name="connsiteY3" fmla="*/ 0 h 121920"/>
                <a:gd name="connsiteX4" fmla="*/ 259080 w 563880"/>
                <a:gd name="connsiteY4" fmla="*/ 45720 h 121920"/>
                <a:gd name="connsiteX5" fmla="*/ 350520 w 563880"/>
                <a:gd name="connsiteY5" fmla="*/ 121920 h 121920"/>
                <a:gd name="connsiteX6" fmla="*/ 441960 w 563880"/>
                <a:gd name="connsiteY6" fmla="*/ 76200 h 121920"/>
                <a:gd name="connsiteX7" fmla="*/ 487680 w 563880"/>
                <a:gd name="connsiteY7" fmla="*/ 45720 h 121920"/>
                <a:gd name="connsiteX8" fmla="*/ 563880 w 563880"/>
                <a:gd name="connsiteY8" fmla="*/ 45720 h 121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3880" h="121920">
                  <a:moveTo>
                    <a:pt x="0" y="76200"/>
                  </a:moveTo>
                  <a:cubicBezTo>
                    <a:pt x="25400" y="66040"/>
                    <a:pt x="50585" y="55326"/>
                    <a:pt x="76200" y="45720"/>
                  </a:cubicBezTo>
                  <a:cubicBezTo>
                    <a:pt x="91242" y="40079"/>
                    <a:pt x="107552" y="37664"/>
                    <a:pt x="121920" y="30480"/>
                  </a:cubicBezTo>
                  <a:cubicBezTo>
                    <a:pt x="138303" y="22289"/>
                    <a:pt x="152400" y="10160"/>
                    <a:pt x="167640" y="0"/>
                  </a:cubicBezTo>
                  <a:cubicBezTo>
                    <a:pt x="204825" y="12395"/>
                    <a:pt x="229537" y="16177"/>
                    <a:pt x="259080" y="45720"/>
                  </a:cubicBezTo>
                  <a:cubicBezTo>
                    <a:pt x="342118" y="128758"/>
                    <a:pt x="263198" y="92813"/>
                    <a:pt x="350520" y="121920"/>
                  </a:cubicBezTo>
                  <a:cubicBezTo>
                    <a:pt x="481547" y="34569"/>
                    <a:pt x="315767" y="139296"/>
                    <a:pt x="441960" y="76200"/>
                  </a:cubicBezTo>
                  <a:cubicBezTo>
                    <a:pt x="458343" y="68009"/>
                    <a:pt x="469911" y="50162"/>
                    <a:pt x="487680" y="45720"/>
                  </a:cubicBezTo>
                  <a:cubicBezTo>
                    <a:pt x="512322" y="39560"/>
                    <a:pt x="538480" y="45720"/>
                    <a:pt x="563880" y="4572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 23">
              <a:extLst>
                <a:ext uri="{FF2B5EF4-FFF2-40B4-BE49-F238E27FC236}">
                  <a16:creationId xmlns:a16="http://schemas.microsoft.com/office/drawing/2014/main" id="{5CD2DD7B-201B-4B92-BE20-8BE77856642F}"/>
                </a:ext>
              </a:extLst>
            </p:cNvPr>
            <p:cNvSpPr/>
            <p:nvPr/>
          </p:nvSpPr>
          <p:spPr>
            <a:xfrm>
              <a:off x="4145280" y="4023360"/>
              <a:ext cx="563880" cy="121920"/>
            </a:xfrm>
            <a:custGeom>
              <a:avLst/>
              <a:gdLst>
                <a:gd name="connsiteX0" fmla="*/ 0 w 563880"/>
                <a:gd name="connsiteY0" fmla="*/ 76200 h 121920"/>
                <a:gd name="connsiteX1" fmla="*/ 76200 w 563880"/>
                <a:gd name="connsiteY1" fmla="*/ 45720 h 121920"/>
                <a:gd name="connsiteX2" fmla="*/ 121920 w 563880"/>
                <a:gd name="connsiteY2" fmla="*/ 30480 h 121920"/>
                <a:gd name="connsiteX3" fmla="*/ 167640 w 563880"/>
                <a:gd name="connsiteY3" fmla="*/ 0 h 121920"/>
                <a:gd name="connsiteX4" fmla="*/ 259080 w 563880"/>
                <a:gd name="connsiteY4" fmla="*/ 45720 h 121920"/>
                <a:gd name="connsiteX5" fmla="*/ 350520 w 563880"/>
                <a:gd name="connsiteY5" fmla="*/ 121920 h 121920"/>
                <a:gd name="connsiteX6" fmla="*/ 441960 w 563880"/>
                <a:gd name="connsiteY6" fmla="*/ 76200 h 121920"/>
                <a:gd name="connsiteX7" fmla="*/ 487680 w 563880"/>
                <a:gd name="connsiteY7" fmla="*/ 45720 h 121920"/>
                <a:gd name="connsiteX8" fmla="*/ 563880 w 563880"/>
                <a:gd name="connsiteY8" fmla="*/ 45720 h 121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3880" h="121920">
                  <a:moveTo>
                    <a:pt x="0" y="76200"/>
                  </a:moveTo>
                  <a:cubicBezTo>
                    <a:pt x="25400" y="66040"/>
                    <a:pt x="50585" y="55326"/>
                    <a:pt x="76200" y="45720"/>
                  </a:cubicBezTo>
                  <a:cubicBezTo>
                    <a:pt x="91242" y="40079"/>
                    <a:pt x="107552" y="37664"/>
                    <a:pt x="121920" y="30480"/>
                  </a:cubicBezTo>
                  <a:cubicBezTo>
                    <a:pt x="138303" y="22289"/>
                    <a:pt x="152400" y="10160"/>
                    <a:pt x="167640" y="0"/>
                  </a:cubicBezTo>
                  <a:cubicBezTo>
                    <a:pt x="204825" y="12395"/>
                    <a:pt x="229537" y="16177"/>
                    <a:pt x="259080" y="45720"/>
                  </a:cubicBezTo>
                  <a:cubicBezTo>
                    <a:pt x="342118" y="128758"/>
                    <a:pt x="263198" y="92813"/>
                    <a:pt x="350520" y="121920"/>
                  </a:cubicBezTo>
                  <a:cubicBezTo>
                    <a:pt x="481547" y="34569"/>
                    <a:pt x="315767" y="139296"/>
                    <a:pt x="441960" y="76200"/>
                  </a:cubicBezTo>
                  <a:cubicBezTo>
                    <a:pt x="458343" y="68009"/>
                    <a:pt x="469911" y="50162"/>
                    <a:pt x="487680" y="45720"/>
                  </a:cubicBezTo>
                  <a:cubicBezTo>
                    <a:pt x="512322" y="39560"/>
                    <a:pt x="538480" y="45720"/>
                    <a:pt x="563880" y="4572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24">
              <a:extLst>
                <a:ext uri="{FF2B5EF4-FFF2-40B4-BE49-F238E27FC236}">
                  <a16:creationId xmlns:a16="http://schemas.microsoft.com/office/drawing/2014/main" id="{11CC766A-649F-4B4E-9D8B-A6BF4C019797}"/>
                </a:ext>
              </a:extLst>
            </p:cNvPr>
            <p:cNvSpPr/>
            <p:nvPr/>
          </p:nvSpPr>
          <p:spPr>
            <a:xfrm>
              <a:off x="4191000" y="4221480"/>
              <a:ext cx="563880" cy="121920"/>
            </a:xfrm>
            <a:custGeom>
              <a:avLst/>
              <a:gdLst>
                <a:gd name="connsiteX0" fmla="*/ 0 w 563880"/>
                <a:gd name="connsiteY0" fmla="*/ 76200 h 121920"/>
                <a:gd name="connsiteX1" fmla="*/ 76200 w 563880"/>
                <a:gd name="connsiteY1" fmla="*/ 45720 h 121920"/>
                <a:gd name="connsiteX2" fmla="*/ 121920 w 563880"/>
                <a:gd name="connsiteY2" fmla="*/ 30480 h 121920"/>
                <a:gd name="connsiteX3" fmla="*/ 167640 w 563880"/>
                <a:gd name="connsiteY3" fmla="*/ 0 h 121920"/>
                <a:gd name="connsiteX4" fmla="*/ 259080 w 563880"/>
                <a:gd name="connsiteY4" fmla="*/ 45720 h 121920"/>
                <a:gd name="connsiteX5" fmla="*/ 350520 w 563880"/>
                <a:gd name="connsiteY5" fmla="*/ 121920 h 121920"/>
                <a:gd name="connsiteX6" fmla="*/ 441960 w 563880"/>
                <a:gd name="connsiteY6" fmla="*/ 76200 h 121920"/>
                <a:gd name="connsiteX7" fmla="*/ 487680 w 563880"/>
                <a:gd name="connsiteY7" fmla="*/ 45720 h 121920"/>
                <a:gd name="connsiteX8" fmla="*/ 563880 w 563880"/>
                <a:gd name="connsiteY8" fmla="*/ 45720 h 121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3880" h="121920">
                  <a:moveTo>
                    <a:pt x="0" y="76200"/>
                  </a:moveTo>
                  <a:cubicBezTo>
                    <a:pt x="25400" y="66040"/>
                    <a:pt x="50585" y="55326"/>
                    <a:pt x="76200" y="45720"/>
                  </a:cubicBezTo>
                  <a:cubicBezTo>
                    <a:pt x="91242" y="40079"/>
                    <a:pt x="107552" y="37664"/>
                    <a:pt x="121920" y="30480"/>
                  </a:cubicBezTo>
                  <a:cubicBezTo>
                    <a:pt x="138303" y="22289"/>
                    <a:pt x="152400" y="10160"/>
                    <a:pt x="167640" y="0"/>
                  </a:cubicBezTo>
                  <a:cubicBezTo>
                    <a:pt x="204825" y="12395"/>
                    <a:pt x="229537" y="16177"/>
                    <a:pt x="259080" y="45720"/>
                  </a:cubicBezTo>
                  <a:cubicBezTo>
                    <a:pt x="342118" y="128758"/>
                    <a:pt x="263198" y="92813"/>
                    <a:pt x="350520" y="121920"/>
                  </a:cubicBezTo>
                  <a:cubicBezTo>
                    <a:pt x="481547" y="34569"/>
                    <a:pt x="315767" y="139296"/>
                    <a:pt x="441960" y="76200"/>
                  </a:cubicBezTo>
                  <a:cubicBezTo>
                    <a:pt x="458343" y="68009"/>
                    <a:pt x="469911" y="50162"/>
                    <a:pt x="487680" y="45720"/>
                  </a:cubicBezTo>
                  <a:cubicBezTo>
                    <a:pt x="512322" y="39560"/>
                    <a:pt x="538480" y="45720"/>
                    <a:pt x="563880" y="4572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 25">
              <a:extLst>
                <a:ext uri="{FF2B5EF4-FFF2-40B4-BE49-F238E27FC236}">
                  <a16:creationId xmlns:a16="http://schemas.microsoft.com/office/drawing/2014/main" id="{96FE0436-916E-4188-BA63-553A907D3249}"/>
                </a:ext>
              </a:extLst>
            </p:cNvPr>
            <p:cNvSpPr/>
            <p:nvPr/>
          </p:nvSpPr>
          <p:spPr>
            <a:xfrm>
              <a:off x="4114800" y="4427095"/>
              <a:ext cx="640080" cy="121920"/>
            </a:xfrm>
            <a:custGeom>
              <a:avLst/>
              <a:gdLst>
                <a:gd name="connsiteX0" fmla="*/ 0 w 563880"/>
                <a:gd name="connsiteY0" fmla="*/ 76200 h 121920"/>
                <a:gd name="connsiteX1" fmla="*/ 76200 w 563880"/>
                <a:gd name="connsiteY1" fmla="*/ 45720 h 121920"/>
                <a:gd name="connsiteX2" fmla="*/ 121920 w 563880"/>
                <a:gd name="connsiteY2" fmla="*/ 30480 h 121920"/>
                <a:gd name="connsiteX3" fmla="*/ 167640 w 563880"/>
                <a:gd name="connsiteY3" fmla="*/ 0 h 121920"/>
                <a:gd name="connsiteX4" fmla="*/ 259080 w 563880"/>
                <a:gd name="connsiteY4" fmla="*/ 45720 h 121920"/>
                <a:gd name="connsiteX5" fmla="*/ 350520 w 563880"/>
                <a:gd name="connsiteY5" fmla="*/ 121920 h 121920"/>
                <a:gd name="connsiteX6" fmla="*/ 441960 w 563880"/>
                <a:gd name="connsiteY6" fmla="*/ 76200 h 121920"/>
                <a:gd name="connsiteX7" fmla="*/ 487680 w 563880"/>
                <a:gd name="connsiteY7" fmla="*/ 45720 h 121920"/>
                <a:gd name="connsiteX8" fmla="*/ 563880 w 563880"/>
                <a:gd name="connsiteY8" fmla="*/ 45720 h 121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3880" h="121920">
                  <a:moveTo>
                    <a:pt x="0" y="76200"/>
                  </a:moveTo>
                  <a:cubicBezTo>
                    <a:pt x="25400" y="66040"/>
                    <a:pt x="50585" y="55326"/>
                    <a:pt x="76200" y="45720"/>
                  </a:cubicBezTo>
                  <a:cubicBezTo>
                    <a:pt x="91242" y="40079"/>
                    <a:pt x="107552" y="37664"/>
                    <a:pt x="121920" y="30480"/>
                  </a:cubicBezTo>
                  <a:cubicBezTo>
                    <a:pt x="138303" y="22289"/>
                    <a:pt x="152400" y="10160"/>
                    <a:pt x="167640" y="0"/>
                  </a:cubicBezTo>
                  <a:cubicBezTo>
                    <a:pt x="204825" y="12395"/>
                    <a:pt x="229537" y="16177"/>
                    <a:pt x="259080" y="45720"/>
                  </a:cubicBezTo>
                  <a:cubicBezTo>
                    <a:pt x="342118" y="128758"/>
                    <a:pt x="263198" y="92813"/>
                    <a:pt x="350520" y="121920"/>
                  </a:cubicBezTo>
                  <a:cubicBezTo>
                    <a:pt x="481547" y="34569"/>
                    <a:pt x="315767" y="139296"/>
                    <a:pt x="441960" y="76200"/>
                  </a:cubicBezTo>
                  <a:cubicBezTo>
                    <a:pt x="458343" y="68009"/>
                    <a:pt x="469911" y="50162"/>
                    <a:pt x="487680" y="45720"/>
                  </a:cubicBezTo>
                  <a:cubicBezTo>
                    <a:pt x="512322" y="39560"/>
                    <a:pt x="538480" y="45720"/>
                    <a:pt x="563880" y="4572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 26">
              <a:extLst>
                <a:ext uri="{FF2B5EF4-FFF2-40B4-BE49-F238E27FC236}">
                  <a16:creationId xmlns:a16="http://schemas.microsoft.com/office/drawing/2014/main" id="{4E5859B2-159A-4D74-9AAB-E2DFEBE9D756}"/>
                </a:ext>
              </a:extLst>
            </p:cNvPr>
            <p:cNvSpPr/>
            <p:nvPr/>
          </p:nvSpPr>
          <p:spPr>
            <a:xfrm>
              <a:off x="4145280" y="4640455"/>
              <a:ext cx="563880" cy="121920"/>
            </a:xfrm>
            <a:custGeom>
              <a:avLst/>
              <a:gdLst>
                <a:gd name="connsiteX0" fmla="*/ 0 w 563880"/>
                <a:gd name="connsiteY0" fmla="*/ 76200 h 121920"/>
                <a:gd name="connsiteX1" fmla="*/ 76200 w 563880"/>
                <a:gd name="connsiteY1" fmla="*/ 45720 h 121920"/>
                <a:gd name="connsiteX2" fmla="*/ 121920 w 563880"/>
                <a:gd name="connsiteY2" fmla="*/ 30480 h 121920"/>
                <a:gd name="connsiteX3" fmla="*/ 167640 w 563880"/>
                <a:gd name="connsiteY3" fmla="*/ 0 h 121920"/>
                <a:gd name="connsiteX4" fmla="*/ 259080 w 563880"/>
                <a:gd name="connsiteY4" fmla="*/ 45720 h 121920"/>
                <a:gd name="connsiteX5" fmla="*/ 350520 w 563880"/>
                <a:gd name="connsiteY5" fmla="*/ 121920 h 121920"/>
                <a:gd name="connsiteX6" fmla="*/ 441960 w 563880"/>
                <a:gd name="connsiteY6" fmla="*/ 76200 h 121920"/>
                <a:gd name="connsiteX7" fmla="*/ 487680 w 563880"/>
                <a:gd name="connsiteY7" fmla="*/ 45720 h 121920"/>
                <a:gd name="connsiteX8" fmla="*/ 563880 w 563880"/>
                <a:gd name="connsiteY8" fmla="*/ 45720 h 121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3880" h="121920">
                  <a:moveTo>
                    <a:pt x="0" y="76200"/>
                  </a:moveTo>
                  <a:cubicBezTo>
                    <a:pt x="25400" y="66040"/>
                    <a:pt x="50585" y="55326"/>
                    <a:pt x="76200" y="45720"/>
                  </a:cubicBezTo>
                  <a:cubicBezTo>
                    <a:pt x="91242" y="40079"/>
                    <a:pt x="107552" y="37664"/>
                    <a:pt x="121920" y="30480"/>
                  </a:cubicBezTo>
                  <a:cubicBezTo>
                    <a:pt x="138303" y="22289"/>
                    <a:pt x="152400" y="10160"/>
                    <a:pt x="167640" y="0"/>
                  </a:cubicBezTo>
                  <a:cubicBezTo>
                    <a:pt x="204825" y="12395"/>
                    <a:pt x="229537" y="16177"/>
                    <a:pt x="259080" y="45720"/>
                  </a:cubicBezTo>
                  <a:cubicBezTo>
                    <a:pt x="342118" y="128758"/>
                    <a:pt x="263198" y="92813"/>
                    <a:pt x="350520" y="121920"/>
                  </a:cubicBezTo>
                  <a:cubicBezTo>
                    <a:pt x="481547" y="34569"/>
                    <a:pt x="315767" y="139296"/>
                    <a:pt x="441960" y="76200"/>
                  </a:cubicBezTo>
                  <a:cubicBezTo>
                    <a:pt x="458343" y="68009"/>
                    <a:pt x="469911" y="50162"/>
                    <a:pt x="487680" y="45720"/>
                  </a:cubicBezTo>
                  <a:cubicBezTo>
                    <a:pt x="512322" y="39560"/>
                    <a:pt x="538480" y="45720"/>
                    <a:pt x="563880" y="4572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7">
              <a:extLst>
                <a:ext uri="{FF2B5EF4-FFF2-40B4-BE49-F238E27FC236}">
                  <a16:creationId xmlns:a16="http://schemas.microsoft.com/office/drawing/2014/main" id="{DA1E449F-D7D9-40CF-85F5-6D8F4B738239}"/>
                </a:ext>
              </a:extLst>
            </p:cNvPr>
            <p:cNvSpPr/>
            <p:nvPr/>
          </p:nvSpPr>
          <p:spPr>
            <a:xfrm>
              <a:off x="4145280" y="4792855"/>
              <a:ext cx="563880" cy="121920"/>
            </a:xfrm>
            <a:custGeom>
              <a:avLst/>
              <a:gdLst>
                <a:gd name="connsiteX0" fmla="*/ 0 w 563880"/>
                <a:gd name="connsiteY0" fmla="*/ 76200 h 121920"/>
                <a:gd name="connsiteX1" fmla="*/ 76200 w 563880"/>
                <a:gd name="connsiteY1" fmla="*/ 45720 h 121920"/>
                <a:gd name="connsiteX2" fmla="*/ 121920 w 563880"/>
                <a:gd name="connsiteY2" fmla="*/ 30480 h 121920"/>
                <a:gd name="connsiteX3" fmla="*/ 167640 w 563880"/>
                <a:gd name="connsiteY3" fmla="*/ 0 h 121920"/>
                <a:gd name="connsiteX4" fmla="*/ 259080 w 563880"/>
                <a:gd name="connsiteY4" fmla="*/ 45720 h 121920"/>
                <a:gd name="connsiteX5" fmla="*/ 350520 w 563880"/>
                <a:gd name="connsiteY5" fmla="*/ 121920 h 121920"/>
                <a:gd name="connsiteX6" fmla="*/ 441960 w 563880"/>
                <a:gd name="connsiteY6" fmla="*/ 76200 h 121920"/>
                <a:gd name="connsiteX7" fmla="*/ 487680 w 563880"/>
                <a:gd name="connsiteY7" fmla="*/ 45720 h 121920"/>
                <a:gd name="connsiteX8" fmla="*/ 563880 w 563880"/>
                <a:gd name="connsiteY8" fmla="*/ 45720 h 121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3880" h="121920">
                  <a:moveTo>
                    <a:pt x="0" y="76200"/>
                  </a:moveTo>
                  <a:cubicBezTo>
                    <a:pt x="25400" y="66040"/>
                    <a:pt x="50585" y="55326"/>
                    <a:pt x="76200" y="45720"/>
                  </a:cubicBezTo>
                  <a:cubicBezTo>
                    <a:pt x="91242" y="40079"/>
                    <a:pt x="107552" y="37664"/>
                    <a:pt x="121920" y="30480"/>
                  </a:cubicBezTo>
                  <a:cubicBezTo>
                    <a:pt x="138303" y="22289"/>
                    <a:pt x="152400" y="10160"/>
                    <a:pt x="167640" y="0"/>
                  </a:cubicBezTo>
                  <a:cubicBezTo>
                    <a:pt x="204825" y="12395"/>
                    <a:pt x="229537" y="16177"/>
                    <a:pt x="259080" y="45720"/>
                  </a:cubicBezTo>
                  <a:cubicBezTo>
                    <a:pt x="342118" y="128758"/>
                    <a:pt x="263198" y="92813"/>
                    <a:pt x="350520" y="121920"/>
                  </a:cubicBezTo>
                  <a:cubicBezTo>
                    <a:pt x="481547" y="34569"/>
                    <a:pt x="315767" y="139296"/>
                    <a:pt x="441960" y="76200"/>
                  </a:cubicBezTo>
                  <a:cubicBezTo>
                    <a:pt x="458343" y="68009"/>
                    <a:pt x="469911" y="50162"/>
                    <a:pt x="487680" y="45720"/>
                  </a:cubicBezTo>
                  <a:cubicBezTo>
                    <a:pt x="512322" y="39560"/>
                    <a:pt x="538480" y="45720"/>
                    <a:pt x="563880" y="4572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 28">
              <a:extLst>
                <a:ext uri="{FF2B5EF4-FFF2-40B4-BE49-F238E27FC236}">
                  <a16:creationId xmlns:a16="http://schemas.microsoft.com/office/drawing/2014/main" id="{836505C5-13C7-403B-9336-51CFD3F17C08}"/>
                </a:ext>
              </a:extLst>
            </p:cNvPr>
            <p:cNvSpPr/>
            <p:nvPr/>
          </p:nvSpPr>
          <p:spPr>
            <a:xfrm>
              <a:off x="4191000" y="4990975"/>
              <a:ext cx="563880" cy="121920"/>
            </a:xfrm>
            <a:custGeom>
              <a:avLst/>
              <a:gdLst>
                <a:gd name="connsiteX0" fmla="*/ 0 w 563880"/>
                <a:gd name="connsiteY0" fmla="*/ 76200 h 121920"/>
                <a:gd name="connsiteX1" fmla="*/ 76200 w 563880"/>
                <a:gd name="connsiteY1" fmla="*/ 45720 h 121920"/>
                <a:gd name="connsiteX2" fmla="*/ 121920 w 563880"/>
                <a:gd name="connsiteY2" fmla="*/ 30480 h 121920"/>
                <a:gd name="connsiteX3" fmla="*/ 167640 w 563880"/>
                <a:gd name="connsiteY3" fmla="*/ 0 h 121920"/>
                <a:gd name="connsiteX4" fmla="*/ 259080 w 563880"/>
                <a:gd name="connsiteY4" fmla="*/ 45720 h 121920"/>
                <a:gd name="connsiteX5" fmla="*/ 350520 w 563880"/>
                <a:gd name="connsiteY5" fmla="*/ 121920 h 121920"/>
                <a:gd name="connsiteX6" fmla="*/ 441960 w 563880"/>
                <a:gd name="connsiteY6" fmla="*/ 76200 h 121920"/>
                <a:gd name="connsiteX7" fmla="*/ 487680 w 563880"/>
                <a:gd name="connsiteY7" fmla="*/ 45720 h 121920"/>
                <a:gd name="connsiteX8" fmla="*/ 563880 w 563880"/>
                <a:gd name="connsiteY8" fmla="*/ 45720 h 121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3880" h="121920">
                  <a:moveTo>
                    <a:pt x="0" y="76200"/>
                  </a:moveTo>
                  <a:cubicBezTo>
                    <a:pt x="25400" y="66040"/>
                    <a:pt x="50585" y="55326"/>
                    <a:pt x="76200" y="45720"/>
                  </a:cubicBezTo>
                  <a:cubicBezTo>
                    <a:pt x="91242" y="40079"/>
                    <a:pt x="107552" y="37664"/>
                    <a:pt x="121920" y="30480"/>
                  </a:cubicBezTo>
                  <a:cubicBezTo>
                    <a:pt x="138303" y="22289"/>
                    <a:pt x="152400" y="10160"/>
                    <a:pt x="167640" y="0"/>
                  </a:cubicBezTo>
                  <a:cubicBezTo>
                    <a:pt x="204825" y="12395"/>
                    <a:pt x="229537" y="16177"/>
                    <a:pt x="259080" y="45720"/>
                  </a:cubicBezTo>
                  <a:cubicBezTo>
                    <a:pt x="342118" y="128758"/>
                    <a:pt x="263198" y="92813"/>
                    <a:pt x="350520" y="121920"/>
                  </a:cubicBezTo>
                  <a:cubicBezTo>
                    <a:pt x="481547" y="34569"/>
                    <a:pt x="315767" y="139296"/>
                    <a:pt x="441960" y="76200"/>
                  </a:cubicBezTo>
                  <a:cubicBezTo>
                    <a:pt x="458343" y="68009"/>
                    <a:pt x="469911" y="50162"/>
                    <a:pt x="487680" y="45720"/>
                  </a:cubicBezTo>
                  <a:cubicBezTo>
                    <a:pt x="512322" y="39560"/>
                    <a:pt x="538480" y="45720"/>
                    <a:pt x="563880" y="4572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 29">
              <a:extLst>
                <a:ext uri="{FF2B5EF4-FFF2-40B4-BE49-F238E27FC236}">
                  <a16:creationId xmlns:a16="http://schemas.microsoft.com/office/drawing/2014/main" id="{EB41966C-6293-4D58-A877-1527407A0A14}"/>
                </a:ext>
              </a:extLst>
            </p:cNvPr>
            <p:cNvSpPr/>
            <p:nvPr/>
          </p:nvSpPr>
          <p:spPr>
            <a:xfrm>
              <a:off x="4128026" y="5219825"/>
              <a:ext cx="640080" cy="121920"/>
            </a:xfrm>
            <a:custGeom>
              <a:avLst/>
              <a:gdLst>
                <a:gd name="connsiteX0" fmla="*/ 0 w 563880"/>
                <a:gd name="connsiteY0" fmla="*/ 76200 h 121920"/>
                <a:gd name="connsiteX1" fmla="*/ 76200 w 563880"/>
                <a:gd name="connsiteY1" fmla="*/ 45720 h 121920"/>
                <a:gd name="connsiteX2" fmla="*/ 121920 w 563880"/>
                <a:gd name="connsiteY2" fmla="*/ 30480 h 121920"/>
                <a:gd name="connsiteX3" fmla="*/ 167640 w 563880"/>
                <a:gd name="connsiteY3" fmla="*/ 0 h 121920"/>
                <a:gd name="connsiteX4" fmla="*/ 259080 w 563880"/>
                <a:gd name="connsiteY4" fmla="*/ 45720 h 121920"/>
                <a:gd name="connsiteX5" fmla="*/ 350520 w 563880"/>
                <a:gd name="connsiteY5" fmla="*/ 121920 h 121920"/>
                <a:gd name="connsiteX6" fmla="*/ 441960 w 563880"/>
                <a:gd name="connsiteY6" fmla="*/ 76200 h 121920"/>
                <a:gd name="connsiteX7" fmla="*/ 487680 w 563880"/>
                <a:gd name="connsiteY7" fmla="*/ 45720 h 121920"/>
                <a:gd name="connsiteX8" fmla="*/ 563880 w 563880"/>
                <a:gd name="connsiteY8" fmla="*/ 45720 h 121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3880" h="121920">
                  <a:moveTo>
                    <a:pt x="0" y="76200"/>
                  </a:moveTo>
                  <a:cubicBezTo>
                    <a:pt x="25400" y="66040"/>
                    <a:pt x="50585" y="55326"/>
                    <a:pt x="76200" y="45720"/>
                  </a:cubicBezTo>
                  <a:cubicBezTo>
                    <a:pt x="91242" y="40079"/>
                    <a:pt x="107552" y="37664"/>
                    <a:pt x="121920" y="30480"/>
                  </a:cubicBezTo>
                  <a:cubicBezTo>
                    <a:pt x="138303" y="22289"/>
                    <a:pt x="152400" y="10160"/>
                    <a:pt x="167640" y="0"/>
                  </a:cubicBezTo>
                  <a:cubicBezTo>
                    <a:pt x="204825" y="12395"/>
                    <a:pt x="229537" y="16177"/>
                    <a:pt x="259080" y="45720"/>
                  </a:cubicBezTo>
                  <a:cubicBezTo>
                    <a:pt x="342118" y="128758"/>
                    <a:pt x="263198" y="92813"/>
                    <a:pt x="350520" y="121920"/>
                  </a:cubicBezTo>
                  <a:cubicBezTo>
                    <a:pt x="481547" y="34569"/>
                    <a:pt x="315767" y="139296"/>
                    <a:pt x="441960" y="76200"/>
                  </a:cubicBezTo>
                  <a:cubicBezTo>
                    <a:pt x="458343" y="68009"/>
                    <a:pt x="469911" y="50162"/>
                    <a:pt x="487680" y="45720"/>
                  </a:cubicBezTo>
                  <a:cubicBezTo>
                    <a:pt x="512322" y="39560"/>
                    <a:pt x="538480" y="45720"/>
                    <a:pt x="563880" y="4572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 30">
              <a:extLst>
                <a:ext uri="{FF2B5EF4-FFF2-40B4-BE49-F238E27FC236}">
                  <a16:creationId xmlns:a16="http://schemas.microsoft.com/office/drawing/2014/main" id="{B26F3B09-2698-4F09-8A57-EB57005282B6}"/>
                </a:ext>
              </a:extLst>
            </p:cNvPr>
            <p:cNvSpPr/>
            <p:nvPr/>
          </p:nvSpPr>
          <p:spPr>
            <a:xfrm>
              <a:off x="4158506" y="5433185"/>
              <a:ext cx="563880" cy="121920"/>
            </a:xfrm>
            <a:custGeom>
              <a:avLst/>
              <a:gdLst>
                <a:gd name="connsiteX0" fmla="*/ 0 w 563880"/>
                <a:gd name="connsiteY0" fmla="*/ 76200 h 121920"/>
                <a:gd name="connsiteX1" fmla="*/ 76200 w 563880"/>
                <a:gd name="connsiteY1" fmla="*/ 45720 h 121920"/>
                <a:gd name="connsiteX2" fmla="*/ 121920 w 563880"/>
                <a:gd name="connsiteY2" fmla="*/ 30480 h 121920"/>
                <a:gd name="connsiteX3" fmla="*/ 167640 w 563880"/>
                <a:gd name="connsiteY3" fmla="*/ 0 h 121920"/>
                <a:gd name="connsiteX4" fmla="*/ 259080 w 563880"/>
                <a:gd name="connsiteY4" fmla="*/ 45720 h 121920"/>
                <a:gd name="connsiteX5" fmla="*/ 350520 w 563880"/>
                <a:gd name="connsiteY5" fmla="*/ 121920 h 121920"/>
                <a:gd name="connsiteX6" fmla="*/ 441960 w 563880"/>
                <a:gd name="connsiteY6" fmla="*/ 76200 h 121920"/>
                <a:gd name="connsiteX7" fmla="*/ 487680 w 563880"/>
                <a:gd name="connsiteY7" fmla="*/ 45720 h 121920"/>
                <a:gd name="connsiteX8" fmla="*/ 563880 w 563880"/>
                <a:gd name="connsiteY8" fmla="*/ 45720 h 121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3880" h="121920">
                  <a:moveTo>
                    <a:pt x="0" y="76200"/>
                  </a:moveTo>
                  <a:cubicBezTo>
                    <a:pt x="25400" y="66040"/>
                    <a:pt x="50585" y="55326"/>
                    <a:pt x="76200" y="45720"/>
                  </a:cubicBezTo>
                  <a:cubicBezTo>
                    <a:pt x="91242" y="40079"/>
                    <a:pt x="107552" y="37664"/>
                    <a:pt x="121920" y="30480"/>
                  </a:cubicBezTo>
                  <a:cubicBezTo>
                    <a:pt x="138303" y="22289"/>
                    <a:pt x="152400" y="10160"/>
                    <a:pt x="167640" y="0"/>
                  </a:cubicBezTo>
                  <a:cubicBezTo>
                    <a:pt x="204825" y="12395"/>
                    <a:pt x="229537" y="16177"/>
                    <a:pt x="259080" y="45720"/>
                  </a:cubicBezTo>
                  <a:cubicBezTo>
                    <a:pt x="342118" y="128758"/>
                    <a:pt x="263198" y="92813"/>
                    <a:pt x="350520" y="121920"/>
                  </a:cubicBezTo>
                  <a:cubicBezTo>
                    <a:pt x="481547" y="34569"/>
                    <a:pt x="315767" y="139296"/>
                    <a:pt x="441960" y="76200"/>
                  </a:cubicBezTo>
                  <a:cubicBezTo>
                    <a:pt x="458343" y="68009"/>
                    <a:pt x="469911" y="50162"/>
                    <a:pt x="487680" y="45720"/>
                  </a:cubicBezTo>
                  <a:cubicBezTo>
                    <a:pt x="512322" y="39560"/>
                    <a:pt x="538480" y="45720"/>
                    <a:pt x="563880" y="4572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 31">
              <a:extLst>
                <a:ext uri="{FF2B5EF4-FFF2-40B4-BE49-F238E27FC236}">
                  <a16:creationId xmlns:a16="http://schemas.microsoft.com/office/drawing/2014/main" id="{3D340FA8-5ADA-4758-8B09-E911615AD031}"/>
                </a:ext>
              </a:extLst>
            </p:cNvPr>
            <p:cNvSpPr/>
            <p:nvPr/>
          </p:nvSpPr>
          <p:spPr>
            <a:xfrm>
              <a:off x="4158506" y="5585585"/>
              <a:ext cx="563880" cy="121920"/>
            </a:xfrm>
            <a:custGeom>
              <a:avLst/>
              <a:gdLst>
                <a:gd name="connsiteX0" fmla="*/ 0 w 563880"/>
                <a:gd name="connsiteY0" fmla="*/ 76200 h 121920"/>
                <a:gd name="connsiteX1" fmla="*/ 76200 w 563880"/>
                <a:gd name="connsiteY1" fmla="*/ 45720 h 121920"/>
                <a:gd name="connsiteX2" fmla="*/ 121920 w 563880"/>
                <a:gd name="connsiteY2" fmla="*/ 30480 h 121920"/>
                <a:gd name="connsiteX3" fmla="*/ 167640 w 563880"/>
                <a:gd name="connsiteY3" fmla="*/ 0 h 121920"/>
                <a:gd name="connsiteX4" fmla="*/ 259080 w 563880"/>
                <a:gd name="connsiteY4" fmla="*/ 45720 h 121920"/>
                <a:gd name="connsiteX5" fmla="*/ 350520 w 563880"/>
                <a:gd name="connsiteY5" fmla="*/ 121920 h 121920"/>
                <a:gd name="connsiteX6" fmla="*/ 441960 w 563880"/>
                <a:gd name="connsiteY6" fmla="*/ 76200 h 121920"/>
                <a:gd name="connsiteX7" fmla="*/ 487680 w 563880"/>
                <a:gd name="connsiteY7" fmla="*/ 45720 h 121920"/>
                <a:gd name="connsiteX8" fmla="*/ 563880 w 563880"/>
                <a:gd name="connsiteY8" fmla="*/ 45720 h 121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3880" h="121920">
                  <a:moveTo>
                    <a:pt x="0" y="76200"/>
                  </a:moveTo>
                  <a:cubicBezTo>
                    <a:pt x="25400" y="66040"/>
                    <a:pt x="50585" y="55326"/>
                    <a:pt x="76200" y="45720"/>
                  </a:cubicBezTo>
                  <a:cubicBezTo>
                    <a:pt x="91242" y="40079"/>
                    <a:pt x="107552" y="37664"/>
                    <a:pt x="121920" y="30480"/>
                  </a:cubicBezTo>
                  <a:cubicBezTo>
                    <a:pt x="138303" y="22289"/>
                    <a:pt x="152400" y="10160"/>
                    <a:pt x="167640" y="0"/>
                  </a:cubicBezTo>
                  <a:cubicBezTo>
                    <a:pt x="204825" y="12395"/>
                    <a:pt x="229537" y="16177"/>
                    <a:pt x="259080" y="45720"/>
                  </a:cubicBezTo>
                  <a:cubicBezTo>
                    <a:pt x="342118" y="128758"/>
                    <a:pt x="263198" y="92813"/>
                    <a:pt x="350520" y="121920"/>
                  </a:cubicBezTo>
                  <a:cubicBezTo>
                    <a:pt x="481547" y="34569"/>
                    <a:pt x="315767" y="139296"/>
                    <a:pt x="441960" y="76200"/>
                  </a:cubicBezTo>
                  <a:cubicBezTo>
                    <a:pt x="458343" y="68009"/>
                    <a:pt x="469911" y="50162"/>
                    <a:pt x="487680" y="45720"/>
                  </a:cubicBezTo>
                  <a:cubicBezTo>
                    <a:pt x="512322" y="39560"/>
                    <a:pt x="538480" y="45720"/>
                    <a:pt x="563880" y="4572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32">
              <a:extLst>
                <a:ext uri="{FF2B5EF4-FFF2-40B4-BE49-F238E27FC236}">
                  <a16:creationId xmlns:a16="http://schemas.microsoft.com/office/drawing/2014/main" id="{BA000970-944B-4C79-B23E-4A079A047D18}"/>
                </a:ext>
              </a:extLst>
            </p:cNvPr>
            <p:cNvSpPr/>
            <p:nvPr/>
          </p:nvSpPr>
          <p:spPr>
            <a:xfrm>
              <a:off x="4204226" y="5783705"/>
              <a:ext cx="563880" cy="121920"/>
            </a:xfrm>
            <a:custGeom>
              <a:avLst/>
              <a:gdLst>
                <a:gd name="connsiteX0" fmla="*/ 0 w 563880"/>
                <a:gd name="connsiteY0" fmla="*/ 76200 h 121920"/>
                <a:gd name="connsiteX1" fmla="*/ 76200 w 563880"/>
                <a:gd name="connsiteY1" fmla="*/ 45720 h 121920"/>
                <a:gd name="connsiteX2" fmla="*/ 121920 w 563880"/>
                <a:gd name="connsiteY2" fmla="*/ 30480 h 121920"/>
                <a:gd name="connsiteX3" fmla="*/ 167640 w 563880"/>
                <a:gd name="connsiteY3" fmla="*/ 0 h 121920"/>
                <a:gd name="connsiteX4" fmla="*/ 259080 w 563880"/>
                <a:gd name="connsiteY4" fmla="*/ 45720 h 121920"/>
                <a:gd name="connsiteX5" fmla="*/ 350520 w 563880"/>
                <a:gd name="connsiteY5" fmla="*/ 121920 h 121920"/>
                <a:gd name="connsiteX6" fmla="*/ 441960 w 563880"/>
                <a:gd name="connsiteY6" fmla="*/ 76200 h 121920"/>
                <a:gd name="connsiteX7" fmla="*/ 487680 w 563880"/>
                <a:gd name="connsiteY7" fmla="*/ 45720 h 121920"/>
                <a:gd name="connsiteX8" fmla="*/ 563880 w 563880"/>
                <a:gd name="connsiteY8" fmla="*/ 45720 h 121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3880" h="121920">
                  <a:moveTo>
                    <a:pt x="0" y="76200"/>
                  </a:moveTo>
                  <a:cubicBezTo>
                    <a:pt x="25400" y="66040"/>
                    <a:pt x="50585" y="55326"/>
                    <a:pt x="76200" y="45720"/>
                  </a:cubicBezTo>
                  <a:cubicBezTo>
                    <a:pt x="91242" y="40079"/>
                    <a:pt x="107552" y="37664"/>
                    <a:pt x="121920" y="30480"/>
                  </a:cubicBezTo>
                  <a:cubicBezTo>
                    <a:pt x="138303" y="22289"/>
                    <a:pt x="152400" y="10160"/>
                    <a:pt x="167640" y="0"/>
                  </a:cubicBezTo>
                  <a:cubicBezTo>
                    <a:pt x="204825" y="12395"/>
                    <a:pt x="229537" y="16177"/>
                    <a:pt x="259080" y="45720"/>
                  </a:cubicBezTo>
                  <a:cubicBezTo>
                    <a:pt x="342118" y="128758"/>
                    <a:pt x="263198" y="92813"/>
                    <a:pt x="350520" y="121920"/>
                  </a:cubicBezTo>
                  <a:cubicBezTo>
                    <a:pt x="481547" y="34569"/>
                    <a:pt x="315767" y="139296"/>
                    <a:pt x="441960" y="76200"/>
                  </a:cubicBezTo>
                  <a:cubicBezTo>
                    <a:pt x="458343" y="68009"/>
                    <a:pt x="469911" y="50162"/>
                    <a:pt x="487680" y="45720"/>
                  </a:cubicBezTo>
                  <a:cubicBezTo>
                    <a:pt x="512322" y="39560"/>
                    <a:pt x="538480" y="45720"/>
                    <a:pt x="563880" y="4572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 33">
              <a:extLst>
                <a:ext uri="{FF2B5EF4-FFF2-40B4-BE49-F238E27FC236}">
                  <a16:creationId xmlns:a16="http://schemas.microsoft.com/office/drawing/2014/main" id="{1E7F45DE-A539-4A8F-BCB3-E0C8AC4B0E60}"/>
                </a:ext>
              </a:extLst>
            </p:cNvPr>
            <p:cNvSpPr/>
            <p:nvPr/>
          </p:nvSpPr>
          <p:spPr>
            <a:xfrm>
              <a:off x="4128026" y="5996815"/>
              <a:ext cx="640080" cy="121920"/>
            </a:xfrm>
            <a:custGeom>
              <a:avLst/>
              <a:gdLst>
                <a:gd name="connsiteX0" fmla="*/ 0 w 563880"/>
                <a:gd name="connsiteY0" fmla="*/ 76200 h 121920"/>
                <a:gd name="connsiteX1" fmla="*/ 76200 w 563880"/>
                <a:gd name="connsiteY1" fmla="*/ 45720 h 121920"/>
                <a:gd name="connsiteX2" fmla="*/ 121920 w 563880"/>
                <a:gd name="connsiteY2" fmla="*/ 30480 h 121920"/>
                <a:gd name="connsiteX3" fmla="*/ 167640 w 563880"/>
                <a:gd name="connsiteY3" fmla="*/ 0 h 121920"/>
                <a:gd name="connsiteX4" fmla="*/ 259080 w 563880"/>
                <a:gd name="connsiteY4" fmla="*/ 45720 h 121920"/>
                <a:gd name="connsiteX5" fmla="*/ 350520 w 563880"/>
                <a:gd name="connsiteY5" fmla="*/ 121920 h 121920"/>
                <a:gd name="connsiteX6" fmla="*/ 441960 w 563880"/>
                <a:gd name="connsiteY6" fmla="*/ 76200 h 121920"/>
                <a:gd name="connsiteX7" fmla="*/ 487680 w 563880"/>
                <a:gd name="connsiteY7" fmla="*/ 45720 h 121920"/>
                <a:gd name="connsiteX8" fmla="*/ 563880 w 563880"/>
                <a:gd name="connsiteY8" fmla="*/ 45720 h 121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3880" h="121920">
                  <a:moveTo>
                    <a:pt x="0" y="76200"/>
                  </a:moveTo>
                  <a:cubicBezTo>
                    <a:pt x="25400" y="66040"/>
                    <a:pt x="50585" y="55326"/>
                    <a:pt x="76200" y="45720"/>
                  </a:cubicBezTo>
                  <a:cubicBezTo>
                    <a:pt x="91242" y="40079"/>
                    <a:pt x="107552" y="37664"/>
                    <a:pt x="121920" y="30480"/>
                  </a:cubicBezTo>
                  <a:cubicBezTo>
                    <a:pt x="138303" y="22289"/>
                    <a:pt x="152400" y="10160"/>
                    <a:pt x="167640" y="0"/>
                  </a:cubicBezTo>
                  <a:cubicBezTo>
                    <a:pt x="204825" y="12395"/>
                    <a:pt x="229537" y="16177"/>
                    <a:pt x="259080" y="45720"/>
                  </a:cubicBezTo>
                  <a:cubicBezTo>
                    <a:pt x="342118" y="128758"/>
                    <a:pt x="263198" y="92813"/>
                    <a:pt x="350520" y="121920"/>
                  </a:cubicBezTo>
                  <a:cubicBezTo>
                    <a:pt x="481547" y="34569"/>
                    <a:pt x="315767" y="139296"/>
                    <a:pt x="441960" y="76200"/>
                  </a:cubicBezTo>
                  <a:cubicBezTo>
                    <a:pt x="458343" y="68009"/>
                    <a:pt x="469911" y="50162"/>
                    <a:pt x="487680" y="45720"/>
                  </a:cubicBezTo>
                  <a:cubicBezTo>
                    <a:pt x="512322" y="39560"/>
                    <a:pt x="538480" y="45720"/>
                    <a:pt x="563880" y="4572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 34">
              <a:extLst>
                <a:ext uri="{FF2B5EF4-FFF2-40B4-BE49-F238E27FC236}">
                  <a16:creationId xmlns:a16="http://schemas.microsoft.com/office/drawing/2014/main" id="{6C5CCCF3-982B-46D2-B67C-77D7F3DDF82A}"/>
                </a:ext>
              </a:extLst>
            </p:cNvPr>
            <p:cNvSpPr/>
            <p:nvPr/>
          </p:nvSpPr>
          <p:spPr>
            <a:xfrm>
              <a:off x="4158506" y="6210175"/>
              <a:ext cx="563880" cy="121920"/>
            </a:xfrm>
            <a:custGeom>
              <a:avLst/>
              <a:gdLst>
                <a:gd name="connsiteX0" fmla="*/ 0 w 563880"/>
                <a:gd name="connsiteY0" fmla="*/ 76200 h 121920"/>
                <a:gd name="connsiteX1" fmla="*/ 76200 w 563880"/>
                <a:gd name="connsiteY1" fmla="*/ 45720 h 121920"/>
                <a:gd name="connsiteX2" fmla="*/ 121920 w 563880"/>
                <a:gd name="connsiteY2" fmla="*/ 30480 h 121920"/>
                <a:gd name="connsiteX3" fmla="*/ 167640 w 563880"/>
                <a:gd name="connsiteY3" fmla="*/ 0 h 121920"/>
                <a:gd name="connsiteX4" fmla="*/ 259080 w 563880"/>
                <a:gd name="connsiteY4" fmla="*/ 45720 h 121920"/>
                <a:gd name="connsiteX5" fmla="*/ 350520 w 563880"/>
                <a:gd name="connsiteY5" fmla="*/ 121920 h 121920"/>
                <a:gd name="connsiteX6" fmla="*/ 441960 w 563880"/>
                <a:gd name="connsiteY6" fmla="*/ 76200 h 121920"/>
                <a:gd name="connsiteX7" fmla="*/ 487680 w 563880"/>
                <a:gd name="connsiteY7" fmla="*/ 45720 h 121920"/>
                <a:gd name="connsiteX8" fmla="*/ 563880 w 563880"/>
                <a:gd name="connsiteY8" fmla="*/ 45720 h 121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3880" h="121920">
                  <a:moveTo>
                    <a:pt x="0" y="76200"/>
                  </a:moveTo>
                  <a:cubicBezTo>
                    <a:pt x="25400" y="66040"/>
                    <a:pt x="50585" y="55326"/>
                    <a:pt x="76200" y="45720"/>
                  </a:cubicBezTo>
                  <a:cubicBezTo>
                    <a:pt x="91242" y="40079"/>
                    <a:pt x="107552" y="37664"/>
                    <a:pt x="121920" y="30480"/>
                  </a:cubicBezTo>
                  <a:cubicBezTo>
                    <a:pt x="138303" y="22289"/>
                    <a:pt x="152400" y="10160"/>
                    <a:pt x="167640" y="0"/>
                  </a:cubicBezTo>
                  <a:cubicBezTo>
                    <a:pt x="204825" y="12395"/>
                    <a:pt x="229537" y="16177"/>
                    <a:pt x="259080" y="45720"/>
                  </a:cubicBezTo>
                  <a:cubicBezTo>
                    <a:pt x="342118" y="128758"/>
                    <a:pt x="263198" y="92813"/>
                    <a:pt x="350520" y="121920"/>
                  </a:cubicBezTo>
                  <a:cubicBezTo>
                    <a:pt x="481547" y="34569"/>
                    <a:pt x="315767" y="139296"/>
                    <a:pt x="441960" y="76200"/>
                  </a:cubicBezTo>
                  <a:cubicBezTo>
                    <a:pt x="458343" y="68009"/>
                    <a:pt x="469911" y="50162"/>
                    <a:pt x="487680" y="45720"/>
                  </a:cubicBezTo>
                  <a:cubicBezTo>
                    <a:pt x="512322" y="39560"/>
                    <a:pt x="538480" y="45720"/>
                    <a:pt x="563880" y="4572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 35">
              <a:extLst>
                <a:ext uri="{FF2B5EF4-FFF2-40B4-BE49-F238E27FC236}">
                  <a16:creationId xmlns:a16="http://schemas.microsoft.com/office/drawing/2014/main" id="{AAB95C30-FD80-4D0D-B36B-CFB8802DF724}"/>
                </a:ext>
              </a:extLst>
            </p:cNvPr>
            <p:cNvSpPr/>
            <p:nvPr/>
          </p:nvSpPr>
          <p:spPr>
            <a:xfrm>
              <a:off x="4158506" y="6362575"/>
              <a:ext cx="563880" cy="121920"/>
            </a:xfrm>
            <a:custGeom>
              <a:avLst/>
              <a:gdLst>
                <a:gd name="connsiteX0" fmla="*/ 0 w 563880"/>
                <a:gd name="connsiteY0" fmla="*/ 76200 h 121920"/>
                <a:gd name="connsiteX1" fmla="*/ 76200 w 563880"/>
                <a:gd name="connsiteY1" fmla="*/ 45720 h 121920"/>
                <a:gd name="connsiteX2" fmla="*/ 121920 w 563880"/>
                <a:gd name="connsiteY2" fmla="*/ 30480 h 121920"/>
                <a:gd name="connsiteX3" fmla="*/ 167640 w 563880"/>
                <a:gd name="connsiteY3" fmla="*/ 0 h 121920"/>
                <a:gd name="connsiteX4" fmla="*/ 259080 w 563880"/>
                <a:gd name="connsiteY4" fmla="*/ 45720 h 121920"/>
                <a:gd name="connsiteX5" fmla="*/ 350520 w 563880"/>
                <a:gd name="connsiteY5" fmla="*/ 121920 h 121920"/>
                <a:gd name="connsiteX6" fmla="*/ 441960 w 563880"/>
                <a:gd name="connsiteY6" fmla="*/ 76200 h 121920"/>
                <a:gd name="connsiteX7" fmla="*/ 487680 w 563880"/>
                <a:gd name="connsiteY7" fmla="*/ 45720 h 121920"/>
                <a:gd name="connsiteX8" fmla="*/ 563880 w 563880"/>
                <a:gd name="connsiteY8" fmla="*/ 45720 h 121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3880" h="121920">
                  <a:moveTo>
                    <a:pt x="0" y="76200"/>
                  </a:moveTo>
                  <a:cubicBezTo>
                    <a:pt x="25400" y="66040"/>
                    <a:pt x="50585" y="55326"/>
                    <a:pt x="76200" y="45720"/>
                  </a:cubicBezTo>
                  <a:cubicBezTo>
                    <a:pt x="91242" y="40079"/>
                    <a:pt x="107552" y="37664"/>
                    <a:pt x="121920" y="30480"/>
                  </a:cubicBezTo>
                  <a:cubicBezTo>
                    <a:pt x="138303" y="22289"/>
                    <a:pt x="152400" y="10160"/>
                    <a:pt x="167640" y="0"/>
                  </a:cubicBezTo>
                  <a:cubicBezTo>
                    <a:pt x="204825" y="12395"/>
                    <a:pt x="229537" y="16177"/>
                    <a:pt x="259080" y="45720"/>
                  </a:cubicBezTo>
                  <a:cubicBezTo>
                    <a:pt x="342118" y="128758"/>
                    <a:pt x="263198" y="92813"/>
                    <a:pt x="350520" y="121920"/>
                  </a:cubicBezTo>
                  <a:cubicBezTo>
                    <a:pt x="481547" y="34569"/>
                    <a:pt x="315767" y="139296"/>
                    <a:pt x="441960" y="76200"/>
                  </a:cubicBezTo>
                  <a:cubicBezTo>
                    <a:pt x="458343" y="68009"/>
                    <a:pt x="469911" y="50162"/>
                    <a:pt x="487680" y="45720"/>
                  </a:cubicBezTo>
                  <a:cubicBezTo>
                    <a:pt x="512322" y="39560"/>
                    <a:pt x="538480" y="45720"/>
                    <a:pt x="563880" y="4572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 36">
              <a:extLst>
                <a:ext uri="{FF2B5EF4-FFF2-40B4-BE49-F238E27FC236}">
                  <a16:creationId xmlns:a16="http://schemas.microsoft.com/office/drawing/2014/main" id="{462F3D45-CFF1-417E-B4C3-F3907DC9A114}"/>
                </a:ext>
              </a:extLst>
            </p:cNvPr>
            <p:cNvSpPr/>
            <p:nvPr/>
          </p:nvSpPr>
          <p:spPr>
            <a:xfrm>
              <a:off x="4204226" y="6560695"/>
              <a:ext cx="563880" cy="121920"/>
            </a:xfrm>
            <a:custGeom>
              <a:avLst/>
              <a:gdLst>
                <a:gd name="connsiteX0" fmla="*/ 0 w 563880"/>
                <a:gd name="connsiteY0" fmla="*/ 76200 h 121920"/>
                <a:gd name="connsiteX1" fmla="*/ 76200 w 563880"/>
                <a:gd name="connsiteY1" fmla="*/ 45720 h 121920"/>
                <a:gd name="connsiteX2" fmla="*/ 121920 w 563880"/>
                <a:gd name="connsiteY2" fmla="*/ 30480 h 121920"/>
                <a:gd name="connsiteX3" fmla="*/ 167640 w 563880"/>
                <a:gd name="connsiteY3" fmla="*/ 0 h 121920"/>
                <a:gd name="connsiteX4" fmla="*/ 259080 w 563880"/>
                <a:gd name="connsiteY4" fmla="*/ 45720 h 121920"/>
                <a:gd name="connsiteX5" fmla="*/ 350520 w 563880"/>
                <a:gd name="connsiteY5" fmla="*/ 121920 h 121920"/>
                <a:gd name="connsiteX6" fmla="*/ 441960 w 563880"/>
                <a:gd name="connsiteY6" fmla="*/ 76200 h 121920"/>
                <a:gd name="connsiteX7" fmla="*/ 487680 w 563880"/>
                <a:gd name="connsiteY7" fmla="*/ 45720 h 121920"/>
                <a:gd name="connsiteX8" fmla="*/ 563880 w 563880"/>
                <a:gd name="connsiteY8" fmla="*/ 45720 h 121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3880" h="121920">
                  <a:moveTo>
                    <a:pt x="0" y="76200"/>
                  </a:moveTo>
                  <a:cubicBezTo>
                    <a:pt x="25400" y="66040"/>
                    <a:pt x="50585" y="55326"/>
                    <a:pt x="76200" y="45720"/>
                  </a:cubicBezTo>
                  <a:cubicBezTo>
                    <a:pt x="91242" y="40079"/>
                    <a:pt x="107552" y="37664"/>
                    <a:pt x="121920" y="30480"/>
                  </a:cubicBezTo>
                  <a:cubicBezTo>
                    <a:pt x="138303" y="22289"/>
                    <a:pt x="152400" y="10160"/>
                    <a:pt x="167640" y="0"/>
                  </a:cubicBezTo>
                  <a:cubicBezTo>
                    <a:pt x="204825" y="12395"/>
                    <a:pt x="229537" y="16177"/>
                    <a:pt x="259080" y="45720"/>
                  </a:cubicBezTo>
                  <a:cubicBezTo>
                    <a:pt x="342118" y="128758"/>
                    <a:pt x="263198" y="92813"/>
                    <a:pt x="350520" y="121920"/>
                  </a:cubicBezTo>
                  <a:cubicBezTo>
                    <a:pt x="481547" y="34569"/>
                    <a:pt x="315767" y="139296"/>
                    <a:pt x="441960" y="76200"/>
                  </a:cubicBezTo>
                  <a:cubicBezTo>
                    <a:pt x="458343" y="68009"/>
                    <a:pt x="469911" y="50162"/>
                    <a:pt x="487680" y="45720"/>
                  </a:cubicBezTo>
                  <a:cubicBezTo>
                    <a:pt x="512322" y="39560"/>
                    <a:pt x="538480" y="45720"/>
                    <a:pt x="563880" y="4572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64E33C82-66FB-4552-987F-E7A1CC2C3391}"/>
              </a:ext>
            </a:extLst>
          </p:cNvPr>
          <p:cNvSpPr txBox="1"/>
          <p:nvPr/>
        </p:nvSpPr>
        <p:spPr>
          <a:xfrm>
            <a:off x="7620000" y="1334869"/>
            <a:ext cx="106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FF"/>
                </a:solidFill>
              </a:rPr>
              <a:t>Classical proof</a:t>
            </a:r>
          </a:p>
        </p:txBody>
      </p:sp>
    </p:spTree>
    <p:extLst>
      <p:ext uri="{BB962C8B-B14F-4D97-AF65-F5344CB8AC3E}">
        <p14:creationId xmlns:p14="http://schemas.microsoft.com/office/powerpoint/2010/main" val="3965321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228600"/>
            <a:ext cx="8839200" cy="1477962"/>
          </a:xfrm>
        </p:spPr>
        <p:txBody>
          <a:bodyPr>
            <a:normAutofit fontScale="90000"/>
          </a:bodyPr>
          <a:lstStyle/>
          <a:p>
            <a:r>
              <a:rPr lang="en-US" sz="4900" dirty="0"/>
              <a:t>Interactive Proofs are Shorter!</a:t>
            </a:r>
            <a:br>
              <a:rPr lang="en-US" sz="4900" dirty="0"/>
            </a:br>
            <a:r>
              <a:rPr lang="en-US" sz="3100" dirty="0">
                <a:solidFill>
                  <a:srgbClr val="7030A0"/>
                </a:solidFill>
              </a:rPr>
              <a:t>[Lund-Fortnow-Karloff-Nissan90, Shamir90]</a:t>
            </a:r>
            <a:br>
              <a:rPr lang="en-US" sz="3100" dirty="0">
                <a:solidFill>
                  <a:srgbClr val="7030A0"/>
                </a:solidFill>
              </a:rPr>
            </a:b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8200" y="1447800"/>
            <a:ext cx="586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FF00FF"/>
                </a:solidFill>
              </a:rPr>
              <a:t>Example:</a:t>
            </a:r>
            <a:r>
              <a:rPr lang="en-US" sz="3600" dirty="0">
                <a:solidFill>
                  <a:srgbClr val="FF0000"/>
                </a:solidFill>
              </a:rPr>
              <a:t>  </a:t>
            </a:r>
            <a:r>
              <a:rPr lang="en-US" sz="3600" dirty="0"/>
              <a:t>Chess</a:t>
            </a:r>
          </a:p>
        </p:txBody>
      </p:sp>
      <p:pic>
        <p:nvPicPr>
          <p:cNvPr id="6" name="Picture 2" descr="http://garabedyan.files.wordpress.com/2011/04/chess-shannon-type-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180" y="2230367"/>
            <a:ext cx="7729020" cy="3140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1801505" y="5486400"/>
                <a:ext cx="5464790" cy="1200329"/>
              </a:xfrm>
              <a:prstGeom prst="rect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</a:rPr>
                  <a:t>Theorem: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𝑰𝑷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𝑷𝑺𝑷𝑨𝑪𝑬</m:t>
                      </m:r>
                    </m:oMath>
                  </m:oMathPara>
                </a14:m>
                <a:endParaRPr lang="en-US" sz="2400" b="1" dirty="0">
                  <a:solidFill>
                    <a:schemeClr val="bg1"/>
                  </a:solidFill>
                </a:endParaRPr>
              </a:p>
              <a:p>
                <a:pPr algn="ctr"/>
                <a:r>
                  <a:rPr lang="en-US" sz="2400" b="1" dirty="0">
                    <a:solidFill>
                      <a:schemeClr val="bg1"/>
                    </a:solidFill>
                  </a:rPr>
                  <a:t> </a:t>
                </a:r>
                <a:r>
                  <a:rPr lang="en-US" sz="2400" b="1" dirty="0">
                    <a:solidFill>
                      <a:srgbClr val="FFFF00"/>
                    </a:solidFill>
                    <a:latin typeface="Calibri body"/>
                  </a:rPr>
                  <a:t>v</a:t>
                </a:r>
                <a14:m>
                  <m:oMath xmlns:m="http://schemas.openxmlformats.org/officeDocument/2006/math">
                    <m:r>
                      <a:rPr lang="en-US" sz="2400" b="1" i="0" smtClean="0">
                        <a:solidFill>
                          <a:srgbClr val="FFFF00"/>
                        </a:solidFill>
                        <a:latin typeface="Calibri body"/>
                      </a:rPr>
                      <m:t>𝐞𝐫𝐢𝐟𝐢𝐜𝐚𝐭𝐢𝐨𝐧</m:t>
                    </m:r>
                    <m:r>
                      <a:rPr lang="en-US" sz="2400" b="1" i="0" smtClean="0">
                        <a:solidFill>
                          <a:srgbClr val="FFFF00"/>
                        </a:solidFill>
                        <a:latin typeface="Calibri body"/>
                      </a:rPr>
                      <m:t> </m:t>
                    </m:r>
                    <m:r>
                      <a:rPr lang="en-US" sz="2400" b="1" i="0" smtClean="0">
                        <a:solidFill>
                          <a:srgbClr val="FFFF00"/>
                        </a:solidFill>
                        <a:latin typeface="Calibri body"/>
                      </a:rPr>
                      <m:t>𝐭𝐢𝐦𝐞</m:t>
                    </m:r>
                    <m:r>
                      <a:rPr lang="en-US" sz="2400" b="1" i="1" smtClean="0">
                        <a:solidFill>
                          <a:srgbClr val="FFFF00"/>
                        </a:solidFill>
                        <a:latin typeface="Cambria Math"/>
                      </a:rPr>
                      <m:t>≈ </m:t>
                    </m:r>
                  </m:oMath>
                </a14:m>
                <a:r>
                  <a:rPr lang="en-US" sz="2400" b="1" dirty="0">
                    <a:solidFill>
                      <a:srgbClr val="FFFF00"/>
                    </a:solidFill>
                  </a:rPr>
                  <a:t>space</a:t>
                </a:r>
                <a:endParaRPr lang="en-US" sz="3200" b="1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1505" y="5486400"/>
                <a:ext cx="5464790" cy="1200329"/>
              </a:xfrm>
              <a:prstGeom prst="rect">
                <a:avLst/>
              </a:prstGeom>
              <a:blipFill>
                <a:blip r:embed="rId4"/>
                <a:stretch>
                  <a:fillRect t="-2970" b="-8911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27D591DD-F81E-4A65-B3CB-0AC6E8D614DD}"/>
              </a:ext>
            </a:extLst>
          </p:cNvPr>
          <p:cNvGrpSpPr/>
          <p:nvPr/>
        </p:nvGrpSpPr>
        <p:grpSpPr>
          <a:xfrm>
            <a:off x="6324600" y="2286000"/>
            <a:ext cx="2590800" cy="2286000"/>
            <a:chOff x="5882309" y="1676400"/>
            <a:chExt cx="2982750" cy="2286000"/>
          </a:xfrm>
        </p:grpSpPr>
        <p:sp>
          <p:nvSpPr>
            <p:cNvPr id="34" name="Line 12">
              <a:extLst>
                <a:ext uri="{FF2B5EF4-FFF2-40B4-BE49-F238E27FC236}">
                  <a16:creationId xmlns:a16="http://schemas.microsoft.com/office/drawing/2014/main" id="{F2262DB9-97D0-4534-9DE9-51305DD10E3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653545" y="2618232"/>
              <a:ext cx="1186066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006C1C2C-F27E-408A-8AC3-9C9036AE945B}"/>
                    </a:ext>
                  </a:extLst>
                </p:cNvPr>
                <p:cNvSpPr txBox="1"/>
                <p:nvPr/>
              </p:nvSpPr>
              <p:spPr>
                <a:xfrm>
                  <a:off x="5882309" y="1676400"/>
                  <a:ext cx="992295" cy="76944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400" i="1" dirty="0" smtClean="0">
                            <a:solidFill>
                              <a:srgbClr val="FF00FF"/>
                            </a:solidFill>
                            <a:latin typeface="Cambria Math"/>
                          </a:rPr>
                          <m:t>𝑃</m:t>
                        </m:r>
                      </m:oMath>
                    </m:oMathPara>
                  </a14:m>
                  <a:endParaRPr lang="en-US" sz="4400" dirty="0">
                    <a:solidFill>
                      <a:srgbClr val="FF00FF"/>
                    </a:solidFill>
                  </a:endParaRPr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006C1C2C-F27E-408A-8AC3-9C9036AE945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82309" y="1676400"/>
                  <a:ext cx="992295" cy="769441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23592602-2752-41D0-9BB8-EF817ED01FDD}"/>
                    </a:ext>
                  </a:extLst>
                </p:cNvPr>
                <p:cNvSpPr txBox="1"/>
                <p:nvPr/>
              </p:nvSpPr>
              <p:spPr>
                <a:xfrm>
                  <a:off x="7751884" y="1676400"/>
                  <a:ext cx="721669" cy="76944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400" b="0" i="1" smtClean="0">
                            <a:solidFill>
                              <a:srgbClr val="FF00FF"/>
                            </a:solidFill>
                            <a:latin typeface="Cambria Math"/>
                          </a:rPr>
                          <m:t>𝑉</m:t>
                        </m:r>
                      </m:oMath>
                    </m:oMathPara>
                  </a14:m>
                  <a:endParaRPr lang="en-US" sz="4400" dirty="0">
                    <a:solidFill>
                      <a:srgbClr val="FF00FF"/>
                    </a:solidFill>
                  </a:endParaRPr>
                </a:p>
              </p:txBody>
            </p:sp>
          </mc:Choice>
          <mc:Fallback xmlns="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23592602-2752-41D0-9BB8-EF817ED01FD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51884" y="1676400"/>
                  <a:ext cx="721669" cy="769441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7" name="Line 11">
              <a:extLst>
                <a:ext uri="{FF2B5EF4-FFF2-40B4-BE49-F238E27FC236}">
                  <a16:creationId xmlns:a16="http://schemas.microsoft.com/office/drawing/2014/main" id="{CAB58D18-4173-4E7D-A073-75038F09210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626484" y="2956560"/>
              <a:ext cx="1186066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Line 12">
              <a:extLst>
                <a:ext uri="{FF2B5EF4-FFF2-40B4-BE49-F238E27FC236}">
                  <a16:creationId xmlns:a16="http://schemas.microsoft.com/office/drawing/2014/main" id="{5D95C5A4-8353-41F9-BB5E-A0DA00D85EC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626484" y="3276600"/>
              <a:ext cx="1186066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Line 13">
              <a:extLst>
                <a:ext uri="{FF2B5EF4-FFF2-40B4-BE49-F238E27FC236}">
                  <a16:creationId xmlns:a16="http://schemas.microsoft.com/office/drawing/2014/main" id="{B3FCE13E-8F43-4C72-AAD4-A283D5E5858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626484" y="3596640"/>
              <a:ext cx="1186066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Line 14">
              <a:extLst>
                <a:ext uri="{FF2B5EF4-FFF2-40B4-BE49-F238E27FC236}">
                  <a16:creationId xmlns:a16="http://schemas.microsoft.com/office/drawing/2014/main" id="{17F44C21-065B-494F-A06F-D21D12FE1D7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626484" y="3962400"/>
              <a:ext cx="1186066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pic>
          <p:nvPicPr>
            <p:cNvPr id="41" name="Picture 3" descr="C:\Users\yael\AppData\Local\Microsoft\Windows\Temporary Internet Files\Content.IE5\VDR4OSMJ\MC900440395[1].png">
              <a:extLst>
                <a:ext uri="{FF2B5EF4-FFF2-40B4-BE49-F238E27FC236}">
                  <a16:creationId xmlns:a16="http://schemas.microsoft.com/office/drawing/2014/main" id="{464692C2-447C-4524-BBBA-1DE59FD0EFC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12718" y="2097024"/>
              <a:ext cx="752341" cy="5699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7BBA42F2-1DCB-4C63-8040-33964C734A3D}"/>
              </a:ext>
            </a:extLst>
          </p:cNvPr>
          <p:cNvSpPr txBox="1"/>
          <p:nvPr/>
        </p:nvSpPr>
        <p:spPr>
          <a:xfrm>
            <a:off x="6477000" y="1639669"/>
            <a:ext cx="190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FF"/>
                </a:solidFill>
              </a:rPr>
              <a:t>Succinct interactive proof</a:t>
            </a:r>
          </a:p>
        </p:txBody>
      </p:sp>
    </p:spTree>
    <p:extLst>
      <p:ext uri="{BB962C8B-B14F-4D97-AF65-F5344CB8AC3E}">
        <p14:creationId xmlns:p14="http://schemas.microsoft.com/office/powerpoint/2010/main" val="562311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0BD8197-0844-40C1-8A3B-E4B91083D3DB}"/>
              </a:ext>
            </a:extLst>
          </p:cNvPr>
          <p:cNvSpPr/>
          <p:nvPr/>
        </p:nvSpPr>
        <p:spPr>
          <a:xfrm>
            <a:off x="457200" y="990600"/>
            <a:ext cx="8077200" cy="25908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[</a:t>
            </a:r>
            <a:r>
              <a:rPr lang="en-US" sz="2800" dirty="0" err="1">
                <a:solidFill>
                  <a:schemeClr val="bg1"/>
                </a:solidFill>
              </a:rPr>
              <a:t>BenOr</a:t>
            </a:r>
            <a:r>
              <a:rPr lang="en-US" sz="2800" dirty="0">
                <a:solidFill>
                  <a:schemeClr val="bg1"/>
                </a:solidFill>
              </a:rPr>
              <a:t>-Goldwasser-Kilian-</a:t>
            </a:r>
            <a:r>
              <a:rPr lang="en-US" sz="2800" dirty="0" err="1">
                <a:solidFill>
                  <a:schemeClr val="bg1"/>
                </a:solidFill>
              </a:rPr>
              <a:t>Wigderson</a:t>
            </a:r>
            <a:r>
              <a:rPr lang="en-US" sz="2800" dirty="0">
                <a:solidFill>
                  <a:schemeClr val="bg1"/>
                </a:solidFill>
              </a:rPr>
              <a:t>]:</a:t>
            </a:r>
          </a:p>
          <a:p>
            <a:pPr algn="ctr"/>
            <a:endParaRPr lang="en-US" sz="1000" b="1" dirty="0">
              <a:solidFill>
                <a:srgbClr val="FFFF00"/>
              </a:solidFill>
            </a:endParaRPr>
          </a:p>
          <a:p>
            <a:pPr algn="ctr"/>
            <a:r>
              <a:rPr lang="en-US" sz="2800" b="1" dirty="0">
                <a:solidFill>
                  <a:srgbClr val="FFFF00"/>
                </a:solidFill>
              </a:rPr>
              <a:t>Do there exist ZK proofs unconditionally?</a:t>
            </a:r>
          </a:p>
          <a:p>
            <a:pPr algn="ctr"/>
            <a:endParaRPr lang="en-US" sz="1050" b="1" dirty="0">
              <a:solidFill>
                <a:srgbClr val="FFFF00"/>
              </a:solidFill>
            </a:endParaRPr>
          </a:p>
          <a:p>
            <a:pPr algn="ctr"/>
            <a:r>
              <a:rPr lang="en-US" sz="2800" dirty="0">
                <a:solidFill>
                  <a:schemeClr val="bg1"/>
                </a:solidFill>
              </a:rPr>
              <a:t>(Without assuming one-way functions)</a:t>
            </a:r>
          </a:p>
          <a:p>
            <a:pPr algn="ctr"/>
            <a:endParaRPr lang="en-US" sz="105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Explosion: 14 Points 4">
            <a:extLst>
              <a:ext uri="{FF2B5EF4-FFF2-40B4-BE49-F238E27FC236}">
                <a16:creationId xmlns:a16="http://schemas.microsoft.com/office/drawing/2014/main" id="{C7BBBAD6-A4F6-4286-9F75-E5B113D56DBD}"/>
              </a:ext>
            </a:extLst>
          </p:cNvPr>
          <p:cNvSpPr/>
          <p:nvPr/>
        </p:nvSpPr>
        <p:spPr>
          <a:xfrm>
            <a:off x="914400" y="3962400"/>
            <a:ext cx="7772400" cy="2590800"/>
          </a:xfrm>
          <a:prstGeom prst="irregularSeal2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Not in general!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Unless the polynomial hierarchy collapses</a:t>
            </a:r>
          </a:p>
        </p:txBody>
      </p:sp>
    </p:spTree>
    <p:extLst>
      <p:ext uri="{BB962C8B-B14F-4D97-AF65-F5344CB8AC3E}">
        <p14:creationId xmlns:p14="http://schemas.microsoft.com/office/powerpoint/2010/main" val="2562532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4" descr="Displaying 20140513_202615.jpg"/>
          <p:cNvSpPr>
            <a:spLocks noChangeAspect="1" noChangeArrowheads="1"/>
          </p:cNvSpPr>
          <p:nvPr/>
        </p:nvSpPr>
        <p:spPr bwMode="auto">
          <a:xfrm>
            <a:off x="215900" y="-228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401762"/>
          </a:xfrm>
        </p:spPr>
        <p:txBody>
          <a:bodyPr>
            <a:normAutofit/>
          </a:bodyPr>
          <a:lstStyle/>
          <a:p>
            <a:r>
              <a:rPr lang="en-US" sz="4900" dirty="0"/>
              <a:t>Multi-</a:t>
            </a:r>
            <a:r>
              <a:rPr lang="en-US" sz="4900" dirty="0" err="1"/>
              <a:t>Prover</a:t>
            </a:r>
            <a:r>
              <a:rPr lang="en-US" sz="4900" dirty="0"/>
              <a:t> Interactive Proofs </a:t>
            </a:r>
            <a:r>
              <a:rPr lang="en-US" sz="3600" dirty="0">
                <a:solidFill>
                  <a:srgbClr val="7030A0"/>
                </a:solidFill>
              </a:rPr>
              <a:t>[BenOr-Goldwasser-Kilian-Wigderson88]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2971800" y="1905000"/>
                <a:ext cx="1078523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b="0" i="1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solidFill>
                                <a:srgbClr val="FF00FF"/>
                              </a:solidFill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sz="4000" b="0" i="1" smtClean="0">
                              <a:solidFill>
                                <a:srgbClr val="FF00FF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4000" b="0" i="1" smtClean="0">
                          <a:solidFill>
                            <a:srgbClr val="FF00FF"/>
                          </a:solidFill>
                          <a:latin typeface="Cambria Math"/>
                        </a:rPr>
                        <m:t>  </m:t>
                      </m:r>
                    </m:oMath>
                  </m:oMathPara>
                </a14:m>
                <a:endParaRPr lang="en-US" sz="3200" dirty="0">
                  <a:solidFill>
                    <a:srgbClr val="FF00FF"/>
                  </a:solidFill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1800" y="1905000"/>
                <a:ext cx="1078523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5105400" y="1905000"/>
                <a:ext cx="1078523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b="0" i="1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solidFill>
                                <a:srgbClr val="FF00FF"/>
                              </a:solidFill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sz="4000" b="0" i="1" smtClean="0">
                              <a:solidFill>
                                <a:srgbClr val="FF00FF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4000" b="0" i="1" smtClean="0">
                          <a:solidFill>
                            <a:srgbClr val="FF00FF"/>
                          </a:solidFill>
                          <a:latin typeface="Cambria Math"/>
                        </a:rPr>
                        <m:t>  </m:t>
                      </m:r>
                    </m:oMath>
                  </m:oMathPara>
                </a14:m>
                <a:endParaRPr lang="en-US" sz="4000" dirty="0">
                  <a:solidFill>
                    <a:srgbClr val="FF00FF"/>
                  </a:solidFill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5400" y="1905000"/>
                <a:ext cx="1078523" cy="7078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3886200" y="3830030"/>
                <a:ext cx="1078523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rgbClr val="FF00FF"/>
                          </a:solidFill>
                          <a:latin typeface="Cambria Math"/>
                        </a:rPr>
                        <m:t>𝑉</m:t>
                      </m:r>
                    </m:oMath>
                  </m:oMathPara>
                </a14:m>
                <a:endParaRPr lang="en-US" sz="4000" dirty="0">
                  <a:solidFill>
                    <a:srgbClr val="FF00FF"/>
                  </a:solidFill>
                </a:endParaRP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6200" y="3830030"/>
                <a:ext cx="1078523" cy="7078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/>
          <p:cNvCxnSpPr/>
          <p:nvPr/>
        </p:nvCxnSpPr>
        <p:spPr>
          <a:xfrm flipH="1" flipV="1">
            <a:off x="3688080" y="2601250"/>
            <a:ext cx="539262" cy="1160200"/>
          </a:xfrm>
          <a:prstGeom prst="straightConnector1">
            <a:avLst/>
          </a:prstGeom>
          <a:ln w="28575">
            <a:solidFill>
              <a:srgbClr val="1C05C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4572000" y="2590800"/>
            <a:ext cx="750277" cy="1160200"/>
          </a:xfrm>
          <a:prstGeom prst="straightConnector1">
            <a:avLst/>
          </a:prstGeom>
          <a:ln w="28575">
            <a:solidFill>
              <a:srgbClr val="1C05C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rot="10800000" flipH="1" flipV="1">
            <a:off x="3535680" y="2743200"/>
            <a:ext cx="539262" cy="1160200"/>
          </a:xfrm>
          <a:prstGeom prst="straightConnector1">
            <a:avLst/>
          </a:prstGeom>
          <a:ln w="28575">
            <a:solidFill>
              <a:srgbClr val="1C05C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rot="10800000" flipV="1">
            <a:off x="4724400" y="2720340"/>
            <a:ext cx="750277" cy="1160200"/>
          </a:xfrm>
          <a:prstGeom prst="straightConnector1">
            <a:avLst/>
          </a:prstGeom>
          <a:ln w="28575">
            <a:solidFill>
              <a:srgbClr val="1C05C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3810000" y="2735461"/>
                <a:ext cx="676037" cy="8002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dirty="0" smtClean="0">
                              <a:latin typeface="Cambria Math"/>
                            </a:rPr>
                            <m:t>𝑞</m:t>
                          </m:r>
                        </m:e>
                        <m:sub>
                          <m:r>
                            <a:rPr lang="en-US" sz="2800" i="1" dirty="0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0" y="2735461"/>
                <a:ext cx="676037" cy="80021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/>
              <p:cNvSpPr/>
              <p:nvPr/>
            </p:nvSpPr>
            <p:spPr>
              <a:xfrm>
                <a:off x="4454366" y="2743200"/>
                <a:ext cx="62055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dirty="0">
                              <a:latin typeface="Cambria Math"/>
                            </a:rPr>
                            <m:t>𝑞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4366" y="2743200"/>
                <a:ext cx="620554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D565AD9-8112-49CF-B557-C03540219DF1}"/>
                  </a:ext>
                </a:extLst>
              </p:cNvPr>
              <p:cNvSpPr txBox="1"/>
              <p:nvPr/>
            </p:nvSpPr>
            <p:spPr>
              <a:xfrm>
                <a:off x="3305699" y="2857381"/>
                <a:ext cx="558708" cy="8002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i="1" dirty="0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D565AD9-8112-49CF-B557-C03540219D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5699" y="2857381"/>
                <a:ext cx="558708" cy="80021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28A97A8E-7620-46B0-BB7D-B04E8F247E5F}"/>
                  </a:ext>
                </a:extLst>
              </p:cNvPr>
              <p:cNvSpPr/>
              <p:nvPr/>
            </p:nvSpPr>
            <p:spPr>
              <a:xfrm>
                <a:off x="5064950" y="2981980"/>
                <a:ext cx="63395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28A97A8E-7620-46B0-BB7D-B04E8F247E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4950" y="2981980"/>
                <a:ext cx="633956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24CE263-2411-4AB4-A281-48B6BEB210F3}"/>
                  </a:ext>
                </a:extLst>
              </p:cNvPr>
              <p:cNvSpPr txBox="1"/>
              <p:nvPr/>
            </p:nvSpPr>
            <p:spPr>
              <a:xfrm>
                <a:off x="304800" y="5581471"/>
                <a:ext cx="868680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rgbClr val="FF00FF"/>
                    </a:solidFill>
                  </a:rPr>
                  <a:t>Soundness:</a:t>
                </a:r>
                <a:r>
                  <a:rPr lang="en-US" sz="2400" dirty="0">
                    <a:solidFill>
                      <a:srgbClr val="FF00FF"/>
                    </a:solidFill>
                  </a:rPr>
                  <a:t>  Non-communicating </a:t>
                </a:r>
                <a:r>
                  <a:rPr lang="en-US" sz="2400" dirty="0"/>
                  <a:t>provers cannot convince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1C05C5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2400" dirty="0"/>
                  <a:t> to accept a </a:t>
                </a:r>
                <a:r>
                  <a:rPr lang="en-US" sz="2400" dirty="0">
                    <a:solidFill>
                      <a:srgbClr val="FF00FF"/>
                    </a:solidFill>
                  </a:rPr>
                  <a:t>false statement</a:t>
                </a:r>
                <a:r>
                  <a:rPr lang="en-US" sz="2400" dirty="0"/>
                  <a:t>,</a:t>
                </a:r>
                <a:r>
                  <a:rPr lang="en-US" sz="2400" dirty="0">
                    <a:solidFill>
                      <a:srgbClr val="FF00FF"/>
                    </a:solidFill>
                  </a:rPr>
                  <a:t> </a:t>
                </a:r>
                <a:r>
                  <a:rPr lang="en-US" sz="2400" dirty="0"/>
                  <a:t>except with exponentially small probability </a:t>
                </a:r>
              </a:p>
              <a:p>
                <a:r>
                  <a:rPr lang="en-US" sz="2400" dirty="0"/>
                  <a:t>(over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1C05C5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2400" dirty="0"/>
                  <a:t>’s coin tosses)</a:t>
                </a: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24CE263-2411-4AB4-A281-48B6BEB210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5581471"/>
                <a:ext cx="8686800" cy="1200329"/>
              </a:xfrm>
              <a:prstGeom prst="rect">
                <a:avLst/>
              </a:prstGeom>
              <a:blipFill>
                <a:blip r:embed="rId10"/>
                <a:stretch>
                  <a:fillRect l="-1053" t="-4061" r="-1053" b="-10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443A3A3-38F4-46EA-BE4F-516E7C7A213C}"/>
                  </a:ext>
                </a:extLst>
              </p:cNvPr>
              <p:cNvSpPr txBox="1"/>
              <p:nvPr/>
            </p:nvSpPr>
            <p:spPr>
              <a:xfrm>
                <a:off x="228600" y="4598074"/>
                <a:ext cx="86868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rgbClr val="FF00FF"/>
                    </a:solidFill>
                  </a:rPr>
                  <a:t>Completeness: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rgbClr val="1C05C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1C05C5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1C05C5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1C05C5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dirty="0" smtClean="0">
                            <a:solidFill>
                              <a:srgbClr val="1C05C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solidFill>
                              <a:srgbClr val="1C05C5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400" b="0" i="1" dirty="0" smtClean="0">
                            <a:solidFill>
                              <a:srgbClr val="1C05C5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can convince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1C05C5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2400" dirty="0"/>
                  <a:t> to accept a </a:t>
                </a:r>
                <a:r>
                  <a:rPr lang="en-US" sz="2400" dirty="0">
                    <a:solidFill>
                      <a:srgbClr val="FF00FF"/>
                    </a:solidFill>
                  </a:rPr>
                  <a:t>true statement </a:t>
                </a:r>
                <a:r>
                  <a:rPr lang="en-US" sz="2400" dirty="0"/>
                  <a:t>with probability 1 (over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1C05C5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2400" dirty="0"/>
                  <a:t>’s coin tosses)</a:t>
                </a: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443A3A3-38F4-46EA-BE4F-516E7C7A21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4598074"/>
                <a:ext cx="8686800" cy="830997"/>
              </a:xfrm>
              <a:prstGeom prst="rect">
                <a:avLst/>
              </a:prstGeom>
              <a:blipFill>
                <a:blip r:embed="rId11"/>
                <a:stretch>
                  <a:fillRect l="-1123" t="-5839" r="-1404" b="-153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2" name="Image" descr="Image">
            <a:extLst>
              <a:ext uri="{FF2B5EF4-FFF2-40B4-BE49-F238E27FC236}">
                <a16:creationId xmlns:a16="http://schemas.microsoft.com/office/drawing/2014/main" id="{CE680B41-DD0A-491D-A4E7-D8B2DE2855B8}"/>
              </a:ext>
            </a:extLst>
          </p:cNvPr>
          <p:cNvPicPr>
            <a:picLocks noChangeAspect="1"/>
          </p:cNvPicPr>
          <p:nvPr/>
        </p:nvPicPr>
        <p:blipFill>
          <a:blip r:embed="rId12"/>
          <a:srcRect l="38068" t="19518" r="38326" b="16706"/>
          <a:stretch>
            <a:fillRect/>
          </a:stretch>
        </p:blipFill>
        <p:spPr>
          <a:xfrm>
            <a:off x="4230415" y="1925125"/>
            <a:ext cx="425729" cy="9704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6" extrusionOk="0">
                <a:moveTo>
                  <a:pt x="10498" y="0"/>
                </a:moveTo>
                <a:lnTo>
                  <a:pt x="6125" y="1555"/>
                </a:lnTo>
                <a:cubicBezTo>
                  <a:pt x="3717" y="2410"/>
                  <a:pt x="1351" y="3239"/>
                  <a:pt x="872" y="3397"/>
                </a:cubicBezTo>
                <a:lnTo>
                  <a:pt x="0" y="3684"/>
                </a:lnTo>
                <a:lnTo>
                  <a:pt x="0" y="12619"/>
                </a:lnTo>
                <a:lnTo>
                  <a:pt x="0" y="21554"/>
                </a:lnTo>
                <a:lnTo>
                  <a:pt x="4010" y="21583"/>
                </a:lnTo>
                <a:cubicBezTo>
                  <a:pt x="6214" y="21598"/>
                  <a:pt x="9049" y="21600"/>
                  <a:pt x="10310" y="21589"/>
                </a:cubicBezTo>
                <a:lnTo>
                  <a:pt x="12598" y="21570"/>
                </a:lnTo>
                <a:lnTo>
                  <a:pt x="17095" y="19352"/>
                </a:lnTo>
                <a:lnTo>
                  <a:pt x="21593" y="17134"/>
                </a:lnTo>
                <a:lnTo>
                  <a:pt x="21600" y="8569"/>
                </a:lnTo>
                <a:lnTo>
                  <a:pt x="21600" y="0"/>
                </a:lnTo>
                <a:lnTo>
                  <a:pt x="16049" y="0"/>
                </a:lnTo>
                <a:lnTo>
                  <a:pt x="10498" y="0"/>
                </a:lnTo>
                <a:close/>
              </a:path>
            </a:pathLst>
          </a:cu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202737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/>
      <p:bldP spid="16" grpId="0"/>
      <p:bldP spid="19" grpId="0"/>
      <p:bldP spid="20" grpId="0"/>
      <p:bldP spid="21" grpId="0"/>
      <p:bldP spid="22" grpId="0" animBg="1" advAuto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4" descr="Displaying 20140513_202615.jpg"/>
          <p:cNvSpPr>
            <a:spLocks noChangeAspect="1" noChangeArrowheads="1"/>
          </p:cNvSpPr>
          <p:nvPr/>
        </p:nvSpPr>
        <p:spPr bwMode="auto">
          <a:xfrm>
            <a:off x="215900" y="-228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401762"/>
          </a:xfrm>
        </p:spPr>
        <p:txBody>
          <a:bodyPr>
            <a:normAutofit/>
          </a:bodyPr>
          <a:lstStyle/>
          <a:p>
            <a:r>
              <a:rPr lang="en-US" sz="4900" dirty="0"/>
              <a:t>Multi-</a:t>
            </a:r>
            <a:r>
              <a:rPr lang="en-US" sz="4900" dirty="0" err="1"/>
              <a:t>Prover</a:t>
            </a:r>
            <a:r>
              <a:rPr lang="en-US" sz="4900" dirty="0"/>
              <a:t> Interactive Proofs </a:t>
            </a:r>
            <a:r>
              <a:rPr lang="en-US" sz="3600" dirty="0">
                <a:solidFill>
                  <a:srgbClr val="7030A0"/>
                </a:solidFill>
              </a:rPr>
              <a:t>[BenOr-Goldwasser-Kilian-Wigderson88]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2971800" y="1905000"/>
                <a:ext cx="1078523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b="0" i="1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solidFill>
                                <a:srgbClr val="FF00FF"/>
                              </a:solidFill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sz="4000" b="0" i="1" smtClean="0">
                              <a:solidFill>
                                <a:srgbClr val="FF00FF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4000" b="0" i="1" smtClean="0">
                          <a:solidFill>
                            <a:srgbClr val="FF00FF"/>
                          </a:solidFill>
                          <a:latin typeface="Cambria Math"/>
                        </a:rPr>
                        <m:t>  </m:t>
                      </m:r>
                    </m:oMath>
                  </m:oMathPara>
                </a14:m>
                <a:endParaRPr lang="en-US" sz="3200" dirty="0">
                  <a:solidFill>
                    <a:srgbClr val="FF00FF"/>
                  </a:solidFill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1800" y="1905000"/>
                <a:ext cx="1078523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5105400" y="1905000"/>
                <a:ext cx="1078523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b="0" i="1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solidFill>
                                <a:srgbClr val="FF00FF"/>
                              </a:solidFill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sz="4000" b="0" i="1" smtClean="0">
                              <a:solidFill>
                                <a:srgbClr val="FF00FF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4000" b="0" i="1" smtClean="0">
                          <a:solidFill>
                            <a:srgbClr val="FF00FF"/>
                          </a:solidFill>
                          <a:latin typeface="Cambria Math"/>
                        </a:rPr>
                        <m:t>  </m:t>
                      </m:r>
                    </m:oMath>
                  </m:oMathPara>
                </a14:m>
                <a:endParaRPr lang="en-US" sz="4000" dirty="0">
                  <a:solidFill>
                    <a:srgbClr val="FF00FF"/>
                  </a:solidFill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5400" y="1905000"/>
                <a:ext cx="1078523" cy="7078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3886200" y="3830030"/>
                <a:ext cx="1078523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rgbClr val="FF00FF"/>
                          </a:solidFill>
                          <a:latin typeface="Cambria Math"/>
                        </a:rPr>
                        <m:t>𝑉</m:t>
                      </m:r>
                    </m:oMath>
                  </m:oMathPara>
                </a14:m>
                <a:endParaRPr lang="en-US" sz="4000" dirty="0">
                  <a:solidFill>
                    <a:srgbClr val="FF00FF"/>
                  </a:solidFill>
                </a:endParaRP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6200" y="3830030"/>
                <a:ext cx="1078523" cy="7078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/>
          <p:cNvCxnSpPr/>
          <p:nvPr/>
        </p:nvCxnSpPr>
        <p:spPr>
          <a:xfrm flipH="1" flipV="1">
            <a:off x="3688080" y="2601250"/>
            <a:ext cx="539262" cy="1160200"/>
          </a:xfrm>
          <a:prstGeom prst="straightConnector1">
            <a:avLst/>
          </a:prstGeom>
          <a:ln w="28575">
            <a:solidFill>
              <a:srgbClr val="1C05C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4572000" y="2590800"/>
            <a:ext cx="750277" cy="1160200"/>
          </a:xfrm>
          <a:prstGeom prst="straightConnector1">
            <a:avLst/>
          </a:prstGeom>
          <a:ln w="28575">
            <a:solidFill>
              <a:srgbClr val="1C05C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rot="10800000" flipH="1" flipV="1">
            <a:off x="3535680" y="2743200"/>
            <a:ext cx="539262" cy="1160200"/>
          </a:xfrm>
          <a:prstGeom prst="straightConnector1">
            <a:avLst/>
          </a:prstGeom>
          <a:ln w="28575">
            <a:solidFill>
              <a:srgbClr val="1C05C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rot="10800000" flipV="1">
            <a:off x="4724400" y="2720340"/>
            <a:ext cx="750277" cy="1160200"/>
          </a:xfrm>
          <a:prstGeom prst="straightConnector1">
            <a:avLst/>
          </a:prstGeom>
          <a:ln w="28575">
            <a:solidFill>
              <a:srgbClr val="1C05C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3810000" y="2735461"/>
                <a:ext cx="676037" cy="8002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dirty="0" smtClean="0">
                              <a:latin typeface="Cambria Math"/>
                            </a:rPr>
                            <m:t>𝑞</m:t>
                          </m:r>
                        </m:e>
                        <m:sub>
                          <m:r>
                            <a:rPr lang="en-US" sz="2800" i="1" dirty="0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0" y="2735461"/>
                <a:ext cx="676037" cy="80021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/>
              <p:cNvSpPr/>
              <p:nvPr/>
            </p:nvSpPr>
            <p:spPr>
              <a:xfrm>
                <a:off x="4454366" y="2743200"/>
                <a:ext cx="62055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dirty="0">
                              <a:latin typeface="Cambria Math"/>
                            </a:rPr>
                            <m:t>𝑞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4366" y="2743200"/>
                <a:ext cx="620554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D565AD9-8112-49CF-B557-C03540219DF1}"/>
                  </a:ext>
                </a:extLst>
              </p:cNvPr>
              <p:cNvSpPr txBox="1"/>
              <p:nvPr/>
            </p:nvSpPr>
            <p:spPr>
              <a:xfrm>
                <a:off x="3305699" y="2857381"/>
                <a:ext cx="558708" cy="8002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i="1" dirty="0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D565AD9-8112-49CF-B557-C03540219D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5699" y="2857381"/>
                <a:ext cx="558708" cy="80021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28A97A8E-7620-46B0-BB7D-B04E8F247E5F}"/>
                  </a:ext>
                </a:extLst>
              </p:cNvPr>
              <p:cNvSpPr/>
              <p:nvPr/>
            </p:nvSpPr>
            <p:spPr>
              <a:xfrm>
                <a:off x="5064950" y="2981980"/>
                <a:ext cx="63395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28A97A8E-7620-46B0-BB7D-B04E8F247E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4950" y="2981980"/>
                <a:ext cx="633956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0AEE104D-D38F-40D9-B837-86940D0EF48F}"/>
              </a:ext>
            </a:extLst>
          </p:cNvPr>
          <p:cNvSpPr/>
          <p:nvPr/>
        </p:nvSpPr>
        <p:spPr>
          <a:xfrm>
            <a:off x="838200" y="4846638"/>
            <a:ext cx="7391400" cy="1401762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00"/>
                </a:solidFill>
              </a:rPr>
              <a:t>Theorem:</a:t>
            </a:r>
            <a:r>
              <a:rPr lang="en-US" sz="2800" dirty="0"/>
              <a:t>  Every statement that has a proof has an </a:t>
            </a:r>
            <a:r>
              <a:rPr lang="en-US" sz="2800" b="1" dirty="0">
                <a:solidFill>
                  <a:srgbClr val="FFFF00"/>
                </a:solidFill>
              </a:rPr>
              <a:t>unconditional zero-knowledge </a:t>
            </a:r>
            <a:r>
              <a:rPr lang="en-US" sz="2800" dirty="0"/>
              <a:t>proof!</a:t>
            </a:r>
          </a:p>
        </p:txBody>
      </p:sp>
    </p:spTree>
    <p:extLst>
      <p:ext uri="{BB962C8B-B14F-4D97-AF65-F5344CB8AC3E}">
        <p14:creationId xmlns:p14="http://schemas.microsoft.com/office/powerpoint/2010/main" val="36490659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4" descr="Displaying 20140513_202615.jpg"/>
          <p:cNvSpPr>
            <a:spLocks noChangeAspect="1" noChangeArrowheads="1"/>
          </p:cNvSpPr>
          <p:nvPr/>
        </p:nvSpPr>
        <p:spPr bwMode="auto">
          <a:xfrm>
            <a:off x="215900" y="-228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401762"/>
          </a:xfrm>
        </p:spPr>
        <p:txBody>
          <a:bodyPr>
            <a:normAutofit/>
          </a:bodyPr>
          <a:lstStyle/>
          <a:p>
            <a:r>
              <a:rPr lang="en-US" sz="4900" dirty="0"/>
              <a:t>Multi-</a:t>
            </a:r>
            <a:r>
              <a:rPr lang="en-US" sz="4900" dirty="0" err="1"/>
              <a:t>Prover</a:t>
            </a:r>
            <a:r>
              <a:rPr lang="en-US" sz="4900" dirty="0"/>
              <a:t> Interactive Proofs </a:t>
            </a:r>
            <a:r>
              <a:rPr lang="en-US" sz="3600" dirty="0">
                <a:solidFill>
                  <a:srgbClr val="7030A0"/>
                </a:solidFill>
              </a:rPr>
              <a:t>[BenOr-Goldwasser-Kilian-Wigderson88]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78E5547-1903-42C2-823E-A05946283B5F}"/>
              </a:ext>
            </a:extLst>
          </p:cNvPr>
          <p:cNvSpPr txBox="1"/>
          <p:nvPr/>
        </p:nvSpPr>
        <p:spPr>
          <a:xfrm>
            <a:off x="609600" y="4989493"/>
            <a:ext cx="7924800" cy="1384995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00"/>
                </a:solidFill>
              </a:rPr>
              <a:t>Theorem</a:t>
            </a:r>
            <a:r>
              <a:rPr lang="en-US" sz="2800" dirty="0">
                <a:solidFill>
                  <a:srgbClr val="FFFF00"/>
                </a:solidFill>
              </a:rPr>
              <a:t> [Babai-Fortnow-Lund90]:  </a:t>
            </a:r>
            <a:r>
              <a:rPr lang="en-US" sz="2800" dirty="0">
                <a:solidFill>
                  <a:schemeClr val="bg1"/>
                </a:solidFill>
              </a:rPr>
              <a:t>Any proof can be made </a:t>
            </a:r>
            <a:r>
              <a:rPr lang="en-US" sz="2800" dirty="0">
                <a:solidFill>
                  <a:srgbClr val="FFFF00"/>
                </a:solidFill>
              </a:rPr>
              <a:t>exponentially shorter </a:t>
            </a:r>
            <a:r>
              <a:rPr lang="en-US" sz="2800" dirty="0">
                <a:solidFill>
                  <a:schemeClr val="bg1"/>
                </a:solidFill>
              </a:rPr>
              <a:t>with a 2-prover interactive proof!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CC06806-2605-427D-912B-2CD5D98B6A86}"/>
                  </a:ext>
                </a:extLst>
              </p:cNvPr>
              <p:cNvSpPr txBox="1"/>
              <p:nvPr/>
            </p:nvSpPr>
            <p:spPr>
              <a:xfrm>
                <a:off x="2971800" y="1905000"/>
                <a:ext cx="1078523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b="0" i="1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solidFill>
                                <a:srgbClr val="FF00FF"/>
                              </a:solidFill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sz="4000" b="0" i="1" smtClean="0">
                              <a:solidFill>
                                <a:srgbClr val="FF00FF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4000" b="0" i="1" smtClean="0">
                          <a:solidFill>
                            <a:srgbClr val="FF00FF"/>
                          </a:solidFill>
                          <a:latin typeface="Cambria Math"/>
                        </a:rPr>
                        <m:t>  </m:t>
                      </m:r>
                    </m:oMath>
                  </m:oMathPara>
                </a14:m>
                <a:endParaRPr lang="en-US" sz="3200" dirty="0">
                  <a:solidFill>
                    <a:srgbClr val="FF00FF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CC06806-2605-427D-912B-2CD5D98B6A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1800" y="1905000"/>
                <a:ext cx="1078523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0995DBC-F35D-4C5E-A4E6-5275998B0F5C}"/>
                  </a:ext>
                </a:extLst>
              </p:cNvPr>
              <p:cNvSpPr txBox="1"/>
              <p:nvPr/>
            </p:nvSpPr>
            <p:spPr>
              <a:xfrm>
                <a:off x="5105400" y="1905000"/>
                <a:ext cx="1078523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b="0" i="1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solidFill>
                                <a:srgbClr val="FF00FF"/>
                              </a:solidFill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sz="4000" b="0" i="1" smtClean="0">
                              <a:solidFill>
                                <a:srgbClr val="FF00FF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4000" b="0" i="1" smtClean="0">
                          <a:solidFill>
                            <a:srgbClr val="FF00FF"/>
                          </a:solidFill>
                          <a:latin typeface="Cambria Math"/>
                        </a:rPr>
                        <m:t>  </m:t>
                      </m:r>
                    </m:oMath>
                  </m:oMathPara>
                </a14:m>
                <a:endParaRPr lang="en-US" sz="4000" dirty="0">
                  <a:solidFill>
                    <a:srgbClr val="FF00FF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0995DBC-F35D-4C5E-A4E6-5275998B0F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5400" y="1905000"/>
                <a:ext cx="1078523" cy="7078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94328F8-F8AF-4DC9-A382-8E6E76393560}"/>
                  </a:ext>
                </a:extLst>
              </p:cNvPr>
              <p:cNvSpPr txBox="1"/>
              <p:nvPr/>
            </p:nvSpPr>
            <p:spPr>
              <a:xfrm>
                <a:off x="3886200" y="3830030"/>
                <a:ext cx="1078523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rgbClr val="FF00FF"/>
                          </a:solidFill>
                          <a:latin typeface="Cambria Math"/>
                        </a:rPr>
                        <m:t>𝑉</m:t>
                      </m:r>
                    </m:oMath>
                  </m:oMathPara>
                </a14:m>
                <a:endParaRPr lang="en-US" sz="4000" dirty="0">
                  <a:solidFill>
                    <a:srgbClr val="FF00FF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94328F8-F8AF-4DC9-A382-8E6E763935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6200" y="3830030"/>
                <a:ext cx="1078523" cy="7078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0236A66-EB9E-44CB-A68A-454B8941BFFF}"/>
              </a:ext>
            </a:extLst>
          </p:cNvPr>
          <p:cNvCxnSpPr/>
          <p:nvPr/>
        </p:nvCxnSpPr>
        <p:spPr>
          <a:xfrm flipH="1" flipV="1">
            <a:off x="3688080" y="2601250"/>
            <a:ext cx="539262" cy="1160200"/>
          </a:xfrm>
          <a:prstGeom prst="straightConnector1">
            <a:avLst/>
          </a:prstGeom>
          <a:ln w="28575">
            <a:solidFill>
              <a:srgbClr val="1C05C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C2FCA10-EA47-4005-B6B1-CD65BAFC2F63}"/>
              </a:ext>
            </a:extLst>
          </p:cNvPr>
          <p:cNvCxnSpPr/>
          <p:nvPr/>
        </p:nvCxnSpPr>
        <p:spPr>
          <a:xfrm flipV="1">
            <a:off x="4572000" y="2590800"/>
            <a:ext cx="750277" cy="1160200"/>
          </a:xfrm>
          <a:prstGeom prst="straightConnector1">
            <a:avLst/>
          </a:prstGeom>
          <a:ln w="28575">
            <a:solidFill>
              <a:srgbClr val="1C05C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A35036D-7FFE-4E77-AAEA-2DEDEC2A941E}"/>
              </a:ext>
            </a:extLst>
          </p:cNvPr>
          <p:cNvCxnSpPr/>
          <p:nvPr/>
        </p:nvCxnSpPr>
        <p:spPr>
          <a:xfrm rot="10800000" flipH="1" flipV="1">
            <a:off x="3535680" y="2743200"/>
            <a:ext cx="539262" cy="1160200"/>
          </a:xfrm>
          <a:prstGeom prst="straightConnector1">
            <a:avLst/>
          </a:prstGeom>
          <a:ln w="28575">
            <a:solidFill>
              <a:srgbClr val="1C05C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5F50804-6CE1-484F-94C5-1FC2E4E4C003}"/>
              </a:ext>
            </a:extLst>
          </p:cNvPr>
          <p:cNvCxnSpPr/>
          <p:nvPr/>
        </p:nvCxnSpPr>
        <p:spPr>
          <a:xfrm rot="10800000" flipV="1">
            <a:off x="4724400" y="2720340"/>
            <a:ext cx="750277" cy="1160200"/>
          </a:xfrm>
          <a:prstGeom prst="straightConnector1">
            <a:avLst/>
          </a:prstGeom>
          <a:ln w="28575">
            <a:solidFill>
              <a:srgbClr val="1C05C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4AAD561C-5D3C-4B47-ACBC-E4B5EEFAF7F4}"/>
                  </a:ext>
                </a:extLst>
              </p:cNvPr>
              <p:cNvSpPr txBox="1"/>
              <p:nvPr/>
            </p:nvSpPr>
            <p:spPr>
              <a:xfrm>
                <a:off x="3810000" y="2735461"/>
                <a:ext cx="676037" cy="8002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dirty="0" smtClean="0">
                              <a:latin typeface="Cambria Math"/>
                            </a:rPr>
                            <m:t>𝑞</m:t>
                          </m:r>
                        </m:e>
                        <m:sub>
                          <m:r>
                            <a:rPr lang="en-US" sz="2800" i="1" dirty="0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4AAD561C-5D3C-4B47-ACBC-E4B5EEFAF7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0" y="2735461"/>
                <a:ext cx="676037" cy="80021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2CB12530-E6EE-4EF9-ABA8-B308CCC0B8BF}"/>
                  </a:ext>
                </a:extLst>
              </p:cNvPr>
              <p:cNvSpPr/>
              <p:nvPr/>
            </p:nvSpPr>
            <p:spPr>
              <a:xfrm>
                <a:off x="4454366" y="2743200"/>
                <a:ext cx="62055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dirty="0">
                              <a:latin typeface="Cambria Math"/>
                            </a:rPr>
                            <m:t>𝑞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2CB12530-E6EE-4EF9-ABA8-B308CCC0B8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4366" y="2743200"/>
                <a:ext cx="620554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8114D38B-DBCC-463F-83D9-D05C826F0BED}"/>
                  </a:ext>
                </a:extLst>
              </p:cNvPr>
              <p:cNvSpPr txBox="1"/>
              <p:nvPr/>
            </p:nvSpPr>
            <p:spPr>
              <a:xfrm>
                <a:off x="3305699" y="2857381"/>
                <a:ext cx="558708" cy="8002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i="1" dirty="0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8114D38B-DBCC-463F-83D9-D05C826F0B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5699" y="2857381"/>
                <a:ext cx="558708" cy="80021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73BA0072-CA7C-49F7-A9EB-CD05CD4B1D72}"/>
                  </a:ext>
                </a:extLst>
              </p:cNvPr>
              <p:cNvSpPr/>
              <p:nvPr/>
            </p:nvSpPr>
            <p:spPr>
              <a:xfrm>
                <a:off x="5064950" y="2981980"/>
                <a:ext cx="63395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73BA0072-CA7C-49F7-A9EB-CD05CD4B1D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4950" y="2981980"/>
                <a:ext cx="633956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25795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/>
          <p:cNvSpPr/>
          <p:nvPr/>
        </p:nvSpPr>
        <p:spPr>
          <a:xfrm>
            <a:off x="1447800" y="457200"/>
            <a:ext cx="6172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</a:pPr>
            <a:r>
              <a:rPr lang="en-US" sz="3600" dirty="0">
                <a:solidFill>
                  <a:srgbClr val="7030A0"/>
                </a:solidFill>
              </a:rPr>
              <a:t>[Fortnow-Rompel-Sipser88]: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2765283" y="2057400"/>
                <a:ext cx="1078523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b="0" i="1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solidFill>
                                <a:srgbClr val="FF00FF"/>
                              </a:solidFill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sz="4000" b="0" i="1" smtClean="0">
                              <a:solidFill>
                                <a:srgbClr val="FF00FF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4000" b="0" i="1" smtClean="0">
                          <a:solidFill>
                            <a:srgbClr val="FF00FF"/>
                          </a:solidFill>
                          <a:latin typeface="Cambria Math"/>
                        </a:rPr>
                        <m:t>  </m:t>
                      </m:r>
                    </m:oMath>
                  </m:oMathPara>
                </a14:m>
                <a:endParaRPr lang="en-US" sz="3200" dirty="0">
                  <a:solidFill>
                    <a:srgbClr val="FF00FF"/>
                  </a:solidFill>
                </a:endParaRPr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5283" y="2057400"/>
                <a:ext cx="1078523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4941277" y="2057400"/>
                <a:ext cx="1078523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b="0" i="1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solidFill>
                                <a:srgbClr val="FF00FF"/>
                              </a:solidFill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sz="4000" b="0" i="1" smtClean="0">
                              <a:solidFill>
                                <a:srgbClr val="FF00FF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4000" b="0" i="1" smtClean="0">
                          <a:solidFill>
                            <a:srgbClr val="FF00FF"/>
                          </a:solidFill>
                          <a:latin typeface="Cambria Math"/>
                        </a:rPr>
                        <m:t>  </m:t>
                      </m:r>
                    </m:oMath>
                  </m:oMathPara>
                </a14:m>
                <a:endParaRPr lang="en-US" sz="4000" dirty="0">
                  <a:solidFill>
                    <a:srgbClr val="FF00FF"/>
                  </a:solidFill>
                </a:endParaRPr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1277" y="2057400"/>
                <a:ext cx="1078523" cy="7078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3679683" y="3982430"/>
                <a:ext cx="1078523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rgbClr val="FF00FF"/>
                          </a:solidFill>
                          <a:latin typeface="Cambria Math"/>
                        </a:rPr>
                        <m:t>𝑉</m:t>
                      </m:r>
                    </m:oMath>
                  </m:oMathPara>
                </a14:m>
                <a:endParaRPr lang="en-US" sz="4000" dirty="0">
                  <a:solidFill>
                    <a:srgbClr val="FF00FF"/>
                  </a:solidFill>
                </a:endParaRPr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9683" y="3982430"/>
                <a:ext cx="1078523" cy="7078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/>
          <p:cNvCxnSpPr/>
          <p:nvPr/>
        </p:nvCxnSpPr>
        <p:spPr>
          <a:xfrm flipH="1" flipV="1">
            <a:off x="3481563" y="2753650"/>
            <a:ext cx="539262" cy="1160200"/>
          </a:xfrm>
          <a:prstGeom prst="straightConnector1">
            <a:avLst/>
          </a:prstGeom>
          <a:ln w="28575">
            <a:solidFill>
              <a:srgbClr val="1C05C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V="1">
            <a:off x="4365483" y="2743200"/>
            <a:ext cx="750277" cy="1160200"/>
          </a:xfrm>
          <a:prstGeom prst="straightConnector1">
            <a:avLst/>
          </a:prstGeom>
          <a:ln w="28575">
            <a:solidFill>
              <a:srgbClr val="1C05C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rot="10800000" flipH="1" flipV="1">
            <a:off x="3329163" y="2895600"/>
            <a:ext cx="539262" cy="1160200"/>
          </a:xfrm>
          <a:prstGeom prst="straightConnector1">
            <a:avLst/>
          </a:prstGeom>
          <a:ln w="28575">
            <a:solidFill>
              <a:srgbClr val="1C05C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rot="10800000" flipV="1">
            <a:off x="4517883" y="2872740"/>
            <a:ext cx="750277" cy="1160200"/>
          </a:xfrm>
          <a:prstGeom prst="straightConnector1">
            <a:avLst/>
          </a:prstGeom>
          <a:ln w="28575">
            <a:solidFill>
              <a:srgbClr val="1C05C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707883" y="2057400"/>
            <a:ext cx="3635517" cy="466130"/>
            <a:chOff x="381000" y="3429000"/>
            <a:chExt cx="3635517" cy="466130"/>
          </a:xfrm>
        </p:grpSpPr>
        <p:grpSp>
          <p:nvGrpSpPr>
            <p:cNvPr id="60" name="Group 59"/>
            <p:cNvGrpSpPr/>
            <p:nvPr/>
          </p:nvGrpSpPr>
          <p:grpSpPr>
            <a:xfrm>
              <a:off x="381000" y="3429000"/>
              <a:ext cx="3635517" cy="466130"/>
              <a:chOff x="289560" y="1717655"/>
              <a:chExt cx="3635517" cy="466130"/>
            </a:xfrm>
          </p:grpSpPr>
          <p:sp>
            <p:nvSpPr>
              <p:cNvPr id="61" name="Rectangle 3"/>
              <p:cNvSpPr>
                <a:spLocks noChangeArrowheads="1"/>
              </p:cNvSpPr>
              <p:nvPr/>
            </p:nvSpPr>
            <p:spPr bwMode="auto">
              <a:xfrm>
                <a:off x="381000" y="1798320"/>
                <a:ext cx="3544077" cy="3810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1800">
                  <a:solidFill>
                    <a:srgbClr val="FFFF00"/>
                  </a:solidFill>
                </a:endParaRPr>
              </a:p>
            </p:txBody>
          </p:sp>
          <p:sp>
            <p:nvSpPr>
              <p:cNvPr id="62" name="Line 4"/>
              <p:cNvSpPr>
                <a:spLocks noChangeShapeType="1"/>
              </p:cNvSpPr>
              <p:nvPr/>
            </p:nvSpPr>
            <p:spPr bwMode="auto">
              <a:xfrm>
                <a:off x="838200" y="1798320"/>
                <a:ext cx="0" cy="3810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" name="Line 5"/>
              <p:cNvSpPr>
                <a:spLocks noChangeShapeType="1"/>
              </p:cNvSpPr>
              <p:nvPr/>
            </p:nvSpPr>
            <p:spPr bwMode="auto">
              <a:xfrm>
                <a:off x="1295400" y="1798320"/>
                <a:ext cx="0" cy="3810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" name="Line 6"/>
              <p:cNvSpPr>
                <a:spLocks noChangeShapeType="1"/>
              </p:cNvSpPr>
              <p:nvPr/>
            </p:nvSpPr>
            <p:spPr bwMode="auto">
              <a:xfrm>
                <a:off x="1752600" y="1798320"/>
                <a:ext cx="0" cy="3810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" name="Line 7"/>
              <p:cNvSpPr>
                <a:spLocks noChangeShapeType="1"/>
              </p:cNvSpPr>
              <p:nvPr/>
            </p:nvSpPr>
            <p:spPr bwMode="auto">
              <a:xfrm>
                <a:off x="2209800" y="1798320"/>
                <a:ext cx="0" cy="3810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" name="Line 8"/>
              <p:cNvSpPr>
                <a:spLocks noChangeShapeType="1"/>
              </p:cNvSpPr>
              <p:nvPr/>
            </p:nvSpPr>
            <p:spPr bwMode="auto">
              <a:xfrm>
                <a:off x="3124200" y="1798320"/>
                <a:ext cx="0" cy="3810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" name="Line 9"/>
              <p:cNvSpPr>
                <a:spLocks noChangeShapeType="1"/>
              </p:cNvSpPr>
              <p:nvPr/>
            </p:nvSpPr>
            <p:spPr bwMode="auto">
              <a:xfrm>
                <a:off x="2667000" y="1798320"/>
                <a:ext cx="0" cy="3810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1" name="TextBox 70"/>
                  <p:cNvSpPr txBox="1"/>
                  <p:nvPr/>
                </p:nvSpPr>
                <p:spPr>
                  <a:xfrm>
                    <a:off x="289560" y="1717655"/>
                    <a:ext cx="685800" cy="46166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 dirty="0" smtClean="0">
                                  <a:solidFill>
                                    <a:srgbClr val="1C05C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dirty="0" smtClean="0">
                                  <a:solidFill>
                                    <a:srgbClr val="1C05C5"/>
                                  </a:solidFill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400" i="1" dirty="0" smtClean="0">
                                  <a:solidFill>
                                    <a:srgbClr val="1C05C5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37" name="TextBox 3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560" y="1717655"/>
                    <a:ext cx="685800" cy="461665"/>
                  </a:xfrm>
                  <a:prstGeom prst="rect">
                    <a:avLst/>
                  </a:prstGeom>
                  <a:blipFill rotWithShape="1">
                    <a:blip r:embed="rId12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2" name="TextBox 71"/>
                  <p:cNvSpPr txBox="1"/>
                  <p:nvPr/>
                </p:nvSpPr>
                <p:spPr>
                  <a:xfrm>
                    <a:off x="762000" y="1722120"/>
                    <a:ext cx="685800" cy="46166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 dirty="0" smtClean="0">
                                  <a:solidFill>
                                    <a:srgbClr val="1C05C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dirty="0" smtClean="0">
                                  <a:solidFill>
                                    <a:srgbClr val="1C05C5"/>
                                  </a:solidFill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400" b="0" i="1" dirty="0" smtClean="0">
                                  <a:solidFill>
                                    <a:srgbClr val="1C05C5"/>
                                  </a:solidFill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38" name="TextBox 3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2000" y="1722120"/>
                    <a:ext cx="685800" cy="461665"/>
                  </a:xfrm>
                  <a:prstGeom prst="rect">
                    <a:avLst/>
                  </a:prstGeom>
                  <a:blipFill rotWithShape="1">
                    <a:blip r:embed="rId13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3" name="TextBox 72"/>
                  <p:cNvSpPr txBox="1"/>
                  <p:nvPr/>
                </p:nvSpPr>
                <p:spPr>
                  <a:xfrm>
                    <a:off x="1203960" y="1722120"/>
                    <a:ext cx="685800" cy="46166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 dirty="0" smtClean="0">
                                  <a:solidFill>
                                    <a:srgbClr val="1C05C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dirty="0" smtClean="0">
                                  <a:solidFill>
                                    <a:srgbClr val="1C05C5"/>
                                  </a:solidFill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400" b="0" i="1" dirty="0" smtClean="0">
                                  <a:solidFill>
                                    <a:srgbClr val="1C05C5"/>
                                  </a:solidFill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39" name="TextBox 3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03960" y="1722120"/>
                    <a:ext cx="685800" cy="461665"/>
                  </a:xfrm>
                  <a:prstGeom prst="rect">
                    <a:avLst/>
                  </a:prstGeom>
                  <a:blipFill rotWithShape="1">
                    <a:blip r:embed="rId14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4" name="TextBox 73"/>
                  <p:cNvSpPr txBox="1"/>
                  <p:nvPr/>
                </p:nvSpPr>
                <p:spPr>
                  <a:xfrm>
                    <a:off x="1676400" y="1722120"/>
                    <a:ext cx="685800" cy="46166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 dirty="0" smtClean="0">
                                  <a:solidFill>
                                    <a:srgbClr val="1C05C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dirty="0" smtClean="0">
                                  <a:solidFill>
                                    <a:srgbClr val="1C05C5"/>
                                  </a:solidFill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400" b="0" i="1" dirty="0" smtClean="0">
                                  <a:solidFill>
                                    <a:srgbClr val="1C05C5"/>
                                  </a:solidFill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40" name="TextBox 3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76400" y="1722120"/>
                    <a:ext cx="685800" cy="461665"/>
                  </a:xfrm>
                  <a:prstGeom prst="rect">
                    <a:avLst/>
                  </a:prstGeom>
                  <a:blipFill rotWithShape="1">
                    <a:blip r:embed="rId15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87" name="Line 8"/>
            <p:cNvSpPr>
              <a:spLocks noChangeShapeType="1"/>
            </p:cNvSpPr>
            <p:nvPr/>
          </p:nvSpPr>
          <p:spPr bwMode="auto">
            <a:xfrm>
              <a:off x="3581400" y="3505200"/>
              <a:ext cx="0" cy="381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4670283" y="2057400"/>
            <a:ext cx="3635517" cy="466130"/>
            <a:chOff x="4343400" y="3429000"/>
            <a:chExt cx="3635517" cy="466130"/>
          </a:xfrm>
        </p:grpSpPr>
        <p:grpSp>
          <p:nvGrpSpPr>
            <p:cNvPr id="75" name="Group 74"/>
            <p:cNvGrpSpPr/>
            <p:nvPr/>
          </p:nvGrpSpPr>
          <p:grpSpPr>
            <a:xfrm>
              <a:off x="4343400" y="3429000"/>
              <a:ext cx="3635517" cy="466130"/>
              <a:chOff x="289560" y="1717655"/>
              <a:chExt cx="3635517" cy="466130"/>
            </a:xfrm>
          </p:grpSpPr>
          <p:sp>
            <p:nvSpPr>
              <p:cNvPr id="76" name="Rectangle 3"/>
              <p:cNvSpPr>
                <a:spLocks noChangeArrowheads="1"/>
              </p:cNvSpPr>
              <p:nvPr/>
            </p:nvSpPr>
            <p:spPr bwMode="auto">
              <a:xfrm>
                <a:off x="381000" y="1798320"/>
                <a:ext cx="3544077" cy="3810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1800">
                  <a:solidFill>
                    <a:srgbClr val="FFFF00"/>
                  </a:solidFill>
                </a:endParaRPr>
              </a:p>
            </p:txBody>
          </p:sp>
          <p:sp>
            <p:nvSpPr>
              <p:cNvPr id="77" name="Line 4"/>
              <p:cNvSpPr>
                <a:spLocks noChangeShapeType="1"/>
              </p:cNvSpPr>
              <p:nvPr/>
            </p:nvSpPr>
            <p:spPr bwMode="auto">
              <a:xfrm>
                <a:off x="838200" y="1798320"/>
                <a:ext cx="0" cy="3810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" name="Line 5"/>
              <p:cNvSpPr>
                <a:spLocks noChangeShapeType="1"/>
              </p:cNvSpPr>
              <p:nvPr/>
            </p:nvSpPr>
            <p:spPr bwMode="auto">
              <a:xfrm>
                <a:off x="1295400" y="1798320"/>
                <a:ext cx="0" cy="3810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9" name="Line 6"/>
              <p:cNvSpPr>
                <a:spLocks noChangeShapeType="1"/>
              </p:cNvSpPr>
              <p:nvPr/>
            </p:nvSpPr>
            <p:spPr bwMode="auto">
              <a:xfrm>
                <a:off x="1752600" y="1798320"/>
                <a:ext cx="0" cy="3810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" name="Line 7"/>
              <p:cNvSpPr>
                <a:spLocks noChangeShapeType="1"/>
              </p:cNvSpPr>
              <p:nvPr/>
            </p:nvSpPr>
            <p:spPr bwMode="auto">
              <a:xfrm>
                <a:off x="2209800" y="1798320"/>
                <a:ext cx="0" cy="3810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" name="Line 8"/>
              <p:cNvSpPr>
                <a:spLocks noChangeShapeType="1"/>
              </p:cNvSpPr>
              <p:nvPr/>
            </p:nvSpPr>
            <p:spPr bwMode="auto">
              <a:xfrm>
                <a:off x="3124200" y="1798320"/>
                <a:ext cx="0" cy="3810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" name="Line 9"/>
              <p:cNvSpPr>
                <a:spLocks noChangeShapeType="1"/>
              </p:cNvSpPr>
              <p:nvPr/>
            </p:nvSpPr>
            <p:spPr bwMode="auto">
              <a:xfrm>
                <a:off x="2667000" y="1798320"/>
                <a:ext cx="0" cy="3810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3" name="TextBox 82"/>
                  <p:cNvSpPr txBox="1"/>
                  <p:nvPr/>
                </p:nvSpPr>
                <p:spPr>
                  <a:xfrm>
                    <a:off x="289560" y="1717655"/>
                    <a:ext cx="685800" cy="46166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 dirty="0" smtClean="0">
                                  <a:solidFill>
                                    <a:srgbClr val="1C05C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dirty="0" smtClean="0">
                                  <a:solidFill>
                                    <a:srgbClr val="1C05C5"/>
                                  </a:solidFill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400" i="1" dirty="0" smtClean="0">
                                  <a:solidFill>
                                    <a:srgbClr val="1C05C5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37" name="TextBox 3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560" y="1717655"/>
                    <a:ext cx="685800" cy="461665"/>
                  </a:xfrm>
                  <a:prstGeom prst="rect">
                    <a:avLst/>
                  </a:prstGeom>
                  <a:blipFill rotWithShape="1">
                    <a:blip r:embed="rId12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4" name="TextBox 83"/>
                  <p:cNvSpPr txBox="1"/>
                  <p:nvPr/>
                </p:nvSpPr>
                <p:spPr>
                  <a:xfrm>
                    <a:off x="762000" y="1722120"/>
                    <a:ext cx="685800" cy="46166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 dirty="0" smtClean="0">
                                  <a:solidFill>
                                    <a:srgbClr val="1C05C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dirty="0" smtClean="0">
                                  <a:solidFill>
                                    <a:srgbClr val="1C05C5"/>
                                  </a:solidFill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400" b="0" i="1" dirty="0" smtClean="0">
                                  <a:solidFill>
                                    <a:srgbClr val="1C05C5"/>
                                  </a:solidFill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38" name="TextBox 3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2000" y="1722120"/>
                    <a:ext cx="685800" cy="461665"/>
                  </a:xfrm>
                  <a:prstGeom prst="rect">
                    <a:avLst/>
                  </a:prstGeom>
                  <a:blipFill rotWithShape="1">
                    <a:blip r:embed="rId13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5" name="TextBox 84"/>
                  <p:cNvSpPr txBox="1"/>
                  <p:nvPr/>
                </p:nvSpPr>
                <p:spPr>
                  <a:xfrm>
                    <a:off x="1203960" y="1722120"/>
                    <a:ext cx="685800" cy="46166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 dirty="0" smtClean="0">
                                  <a:solidFill>
                                    <a:srgbClr val="1C05C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dirty="0" smtClean="0">
                                  <a:solidFill>
                                    <a:srgbClr val="1C05C5"/>
                                  </a:solidFill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400" b="0" i="1" dirty="0" smtClean="0">
                                  <a:solidFill>
                                    <a:srgbClr val="1C05C5"/>
                                  </a:solidFill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39" name="TextBox 3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03960" y="1722120"/>
                    <a:ext cx="685800" cy="461665"/>
                  </a:xfrm>
                  <a:prstGeom prst="rect">
                    <a:avLst/>
                  </a:prstGeom>
                  <a:blipFill rotWithShape="1">
                    <a:blip r:embed="rId14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6" name="TextBox 85"/>
                  <p:cNvSpPr txBox="1"/>
                  <p:nvPr/>
                </p:nvSpPr>
                <p:spPr>
                  <a:xfrm>
                    <a:off x="1676400" y="1722120"/>
                    <a:ext cx="685800" cy="46166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 dirty="0" smtClean="0">
                                  <a:solidFill>
                                    <a:srgbClr val="1C05C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dirty="0" smtClean="0">
                                  <a:solidFill>
                                    <a:srgbClr val="1C05C5"/>
                                  </a:solidFill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400" b="0" i="1" dirty="0" smtClean="0">
                                  <a:solidFill>
                                    <a:srgbClr val="1C05C5"/>
                                  </a:solidFill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40" name="TextBox 3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76400" y="1722120"/>
                    <a:ext cx="685800" cy="461665"/>
                  </a:xfrm>
                  <a:prstGeom prst="rect">
                    <a:avLst/>
                  </a:prstGeom>
                  <a:blipFill rotWithShape="1">
                    <a:blip r:embed="rId15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88" name="Line 8"/>
            <p:cNvSpPr>
              <a:spLocks noChangeShapeType="1"/>
            </p:cNvSpPr>
            <p:nvPr/>
          </p:nvSpPr>
          <p:spPr bwMode="auto">
            <a:xfrm>
              <a:off x="7543800" y="3505200"/>
              <a:ext cx="0" cy="381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55868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5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3679683" y="3982430"/>
                <a:ext cx="1078523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rgbClr val="FF00FF"/>
                          </a:solidFill>
                          <a:latin typeface="Cambria Math"/>
                        </a:rPr>
                        <m:t>𝑉</m:t>
                      </m:r>
                    </m:oMath>
                  </m:oMathPara>
                </a14:m>
                <a:endParaRPr lang="en-US" sz="4000" dirty="0">
                  <a:solidFill>
                    <a:srgbClr val="FF00FF"/>
                  </a:solidFill>
                </a:endParaRPr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9683" y="3982430"/>
                <a:ext cx="1078523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/>
          <p:cNvCxnSpPr/>
          <p:nvPr/>
        </p:nvCxnSpPr>
        <p:spPr>
          <a:xfrm flipH="1" flipV="1">
            <a:off x="3481563" y="2753650"/>
            <a:ext cx="539262" cy="1160200"/>
          </a:xfrm>
          <a:prstGeom prst="straightConnector1">
            <a:avLst/>
          </a:prstGeom>
          <a:ln w="28575">
            <a:solidFill>
              <a:srgbClr val="1C05C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V="1">
            <a:off x="4365483" y="2743200"/>
            <a:ext cx="750277" cy="1160200"/>
          </a:xfrm>
          <a:prstGeom prst="straightConnector1">
            <a:avLst/>
          </a:prstGeom>
          <a:ln w="28575">
            <a:solidFill>
              <a:srgbClr val="1C05C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">
            <a:extLst>
              <a:ext uri="{FF2B5EF4-FFF2-40B4-BE49-F238E27FC236}">
                <a16:creationId xmlns:a16="http://schemas.microsoft.com/office/drawing/2014/main" id="{E55BAF5F-DE85-44DA-AA6B-5C766D43C8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3500" y="2133282"/>
            <a:ext cx="6438900" cy="381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800">
              <a:solidFill>
                <a:srgbClr val="FFFF00"/>
              </a:solidFill>
            </a:endParaRPr>
          </a:p>
        </p:txBody>
      </p:sp>
      <p:sp>
        <p:nvSpPr>
          <p:cNvPr id="39" name="Line 4">
            <a:extLst>
              <a:ext uri="{FF2B5EF4-FFF2-40B4-BE49-F238E27FC236}">
                <a16:creationId xmlns:a16="http://schemas.microsoft.com/office/drawing/2014/main" id="{DC0DB969-E56E-4DA0-8673-3CAB33F2B090}"/>
              </a:ext>
            </a:extLst>
          </p:cNvPr>
          <p:cNvSpPr>
            <a:spLocks noChangeShapeType="1"/>
          </p:cNvSpPr>
          <p:nvPr/>
        </p:nvSpPr>
        <p:spPr bwMode="auto">
          <a:xfrm>
            <a:off x="1790700" y="2133282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" name="Line 5">
            <a:extLst>
              <a:ext uri="{FF2B5EF4-FFF2-40B4-BE49-F238E27FC236}">
                <a16:creationId xmlns:a16="http://schemas.microsoft.com/office/drawing/2014/main" id="{67822717-9EC1-4BC4-A5E9-F588F08EE2B0}"/>
              </a:ext>
            </a:extLst>
          </p:cNvPr>
          <p:cNvSpPr>
            <a:spLocks noChangeShapeType="1"/>
          </p:cNvSpPr>
          <p:nvPr/>
        </p:nvSpPr>
        <p:spPr bwMode="auto">
          <a:xfrm>
            <a:off x="2247900" y="2133282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" name="Line 6">
            <a:extLst>
              <a:ext uri="{FF2B5EF4-FFF2-40B4-BE49-F238E27FC236}">
                <a16:creationId xmlns:a16="http://schemas.microsoft.com/office/drawing/2014/main" id="{BBA09E19-84E7-426A-BCFF-D7808163AC52}"/>
              </a:ext>
            </a:extLst>
          </p:cNvPr>
          <p:cNvSpPr>
            <a:spLocks noChangeShapeType="1"/>
          </p:cNvSpPr>
          <p:nvPr/>
        </p:nvSpPr>
        <p:spPr bwMode="auto">
          <a:xfrm>
            <a:off x="2705100" y="2133282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" name="Line 7">
            <a:extLst>
              <a:ext uri="{FF2B5EF4-FFF2-40B4-BE49-F238E27FC236}">
                <a16:creationId xmlns:a16="http://schemas.microsoft.com/office/drawing/2014/main" id="{184B1BEC-8F80-49F6-8869-7FB1455AA0CC}"/>
              </a:ext>
            </a:extLst>
          </p:cNvPr>
          <p:cNvSpPr>
            <a:spLocks noChangeShapeType="1"/>
          </p:cNvSpPr>
          <p:nvPr/>
        </p:nvSpPr>
        <p:spPr bwMode="auto">
          <a:xfrm>
            <a:off x="3162300" y="2133282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" name="Line 8">
            <a:extLst>
              <a:ext uri="{FF2B5EF4-FFF2-40B4-BE49-F238E27FC236}">
                <a16:creationId xmlns:a16="http://schemas.microsoft.com/office/drawing/2014/main" id="{0C175E7E-155F-4594-9F56-377EE8259CBB}"/>
              </a:ext>
            </a:extLst>
          </p:cNvPr>
          <p:cNvSpPr>
            <a:spLocks noChangeShapeType="1"/>
          </p:cNvSpPr>
          <p:nvPr/>
        </p:nvSpPr>
        <p:spPr bwMode="auto">
          <a:xfrm>
            <a:off x="4076700" y="2133282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" name="Line 9">
            <a:extLst>
              <a:ext uri="{FF2B5EF4-FFF2-40B4-BE49-F238E27FC236}">
                <a16:creationId xmlns:a16="http://schemas.microsoft.com/office/drawing/2014/main" id="{1D5F2205-67F2-4DA3-A016-5E6590B2ED73}"/>
              </a:ext>
            </a:extLst>
          </p:cNvPr>
          <p:cNvSpPr>
            <a:spLocks noChangeShapeType="1"/>
          </p:cNvSpPr>
          <p:nvPr/>
        </p:nvSpPr>
        <p:spPr bwMode="auto">
          <a:xfrm>
            <a:off x="3619500" y="2133282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" name="Line 11">
            <a:extLst>
              <a:ext uri="{FF2B5EF4-FFF2-40B4-BE49-F238E27FC236}">
                <a16:creationId xmlns:a16="http://schemas.microsoft.com/office/drawing/2014/main" id="{5D054547-0B25-46F7-BA88-164046736FF0}"/>
              </a:ext>
            </a:extLst>
          </p:cNvPr>
          <p:cNvSpPr>
            <a:spLocks noChangeShapeType="1"/>
          </p:cNvSpPr>
          <p:nvPr/>
        </p:nvSpPr>
        <p:spPr bwMode="auto">
          <a:xfrm>
            <a:off x="4533900" y="2133282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" name="Line 12">
            <a:extLst>
              <a:ext uri="{FF2B5EF4-FFF2-40B4-BE49-F238E27FC236}">
                <a16:creationId xmlns:a16="http://schemas.microsoft.com/office/drawing/2014/main" id="{5B0876EC-7ED8-4A65-A3F7-D1861949998B}"/>
              </a:ext>
            </a:extLst>
          </p:cNvPr>
          <p:cNvSpPr>
            <a:spLocks noChangeShapeType="1"/>
          </p:cNvSpPr>
          <p:nvPr/>
        </p:nvSpPr>
        <p:spPr bwMode="auto">
          <a:xfrm>
            <a:off x="4991100" y="2133282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" name="Line 13">
            <a:extLst>
              <a:ext uri="{FF2B5EF4-FFF2-40B4-BE49-F238E27FC236}">
                <a16:creationId xmlns:a16="http://schemas.microsoft.com/office/drawing/2014/main" id="{29F73FF9-D985-410D-80CA-7F7D3DAF3F58}"/>
              </a:ext>
            </a:extLst>
          </p:cNvPr>
          <p:cNvSpPr>
            <a:spLocks noChangeShapeType="1"/>
          </p:cNvSpPr>
          <p:nvPr/>
        </p:nvSpPr>
        <p:spPr bwMode="auto">
          <a:xfrm>
            <a:off x="5448300" y="2133282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" name="Line 17">
            <a:extLst>
              <a:ext uri="{FF2B5EF4-FFF2-40B4-BE49-F238E27FC236}">
                <a16:creationId xmlns:a16="http://schemas.microsoft.com/office/drawing/2014/main" id="{CA71AE37-539E-4A4F-A4AD-B510D7F99574}"/>
              </a:ext>
            </a:extLst>
          </p:cNvPr>
          <p:cNvSpPr>
            <a:spLocks noChangeShapeType="1"/>
          </p:cNvSpPr>
          <p:nvPr/>
        </p:nvSpPr>
        <p:spPr bwMode="auto">
          <a:xfrm>
            <a:off x="5905500" y="2133282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" name="Line 18">
            <a:extLst>
              <a:ext uri="{FF2B5EF4-FFF2-40B4-BE49-F238E27FC236}">
                <a16:creationId xmlns:a16="http://schemas.microsoft.com/office/drawing/2014/main" id="{0DCDC5AB-6B95-4B58-B225-82EFF631CBA8}"/>
              </a:ext>
            </a:extLst>
          </p:cNvPr>
          <p:cNvSpPr>
            <a:spLocks noChangeShapeType="1"/>
          </p:cNvSpPr>
          <p:nvPr/>
        </p:nvSpPr>
        <p:spPr bwMode="auto">
          <a:xfrm>
            <a:off x="6819900" y="2133282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" name="Line 19">
            <a:extLst>
              <a:ext uri="{FF2B5EF4-FFF2-40B4-BE49-F238E27FC236}">
                <a16:creationId xmlns:a16="http://schemas.microsoft.com/office/drawing/2014/main" id="{B77F0C36-1C2E-4453-B215-7A3E5ADE75DD}"/>
              </a:ext>
            </a:extLst>
          </p:cNvPr>
          <p:cNvSpPr>
            <a:spLocks noChangeShapeType="1"/>
          </p:cNvSpPr>
          <p:nvPr/>
        </p:nvSpPr>
        <p:spPr bwMode="auto">
          <a:xfrm>
            <a:off x="6362700" y="2133282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" name="Line 18">
            <a:extLst>
              <a:ext uri="{FF2B5EF4-FFF2-40B4-BE49-F238E27FC236}">
                <a16:creationId xmlns:a16="http://schemas.microsoft.com/office/drawing/2014/main" id="{85645511-474A-4828-95E1-F229DD835555}"/>
              </a:ext>
            </a:extLst>
          </p:cNvPr>
          <p:cNvSpPr>
            <a:spLocks noChangeShapeType="1"/>
          </p:cNvSpPr>
          <p:nvPr/>
        </p:nvSpPr>
        <p:spPr bwMode="auto">
          <a:xfrm>
            <a:off x="7277100" y="213360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336876F7-2020-447D-B520-0442F40F2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04800"/>
            <a:ext cx="9144000" cy="1401762"/>
          </a:xfrm>
        </p:spPr>
        <p:txBody>
          <a:bodyPr>
            <a:normAutofit/>
          </a:bodyPr>
          <a:lstStyle/>
          <a:p>
            <a:r>
              <a:rPr lang="en-US" sz="4900" dirty="0"/>
              <a:t>Probabilistically Checkable Proofs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877823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">
            <a:extLst>
              <a:ext uri="{FF2B5EF4-FFF2-40B4-BE49-F238E27FC236}">
                <a16:creationId xmlns:a16="http://schemas.microsoft.com/office/drawing/2014/main" id="{E55BAF5F-DE85-44DA-AA6B-5C766D43C8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3500" y="2133282"/>
            <a:ext cx="6438900" cy="381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800">
              <a:solidFill>
                <a:srgbClr val="FFFF00"/>
              </a:solidFill>
            </a:endParaRPr>
          </a:p>
        </p:txBody>
      </p:sp>
      <p:sp>
        <p:nvSpPr>
          <p:cNvPr id="39" name="Line 4">
            <a:extLst>
              <a:ext uri="{FF2B5EF4-FFF2-40B4-BE49-F238E27FC236}">
                <a16:creationId xmlns:a16="http://schemas.microsoft.com/office/drawing/2014/main" id="{DC0DB969-E56E-4DA0-8673-3CAB33F2B090}"/>
              </a:ext>
            </a:extLst>
          </p:cNvPr>
          <p:cNvSpPr>
            <a:spLocks noChangeShapeType="1"/>
          </p:cNvSpPr>
          <p:nvPr/>
        </p:nvSpPr>
        <p:spPr bwMode="auto">
          <a:xfrm>
            <a:off x="1790700" y="2133282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" name="Line 5">
            <a:extLst>
              <a:ext uri="{FF2B5EF4-FFF2-40B4-BE49-F238E27FC236}">
                <a16:creationId xmlns:a16="http://schemas.microsoft.com/office/drawing/2014/main" id="{67822717-9EC1-4BC4-A5E9-F588F08EE2B0}"/>
              </a:ext>
            </a:extLst>
          </p:cNvPr>
          <p:cNvSpPr>
            <a:spLocks noChangeShapeType="1"/>
          </p:cNvSpPr>
          <p:nvPr/>
        </p:nvSpPr>
        <p:spPr bwMode="auto">
          <a:xfrm>
            <a:off x="2247900" y="2133282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" name="Line 6">
            <a:extLst>
              <a:ext uri="{FF2B5EF4-FFF2-40B4-BE49-F238E27FC236}">
                <a16:creationId xmlns:a16="http://schemas.microsoft.com/office/drawing/2014/main" id="{BBA09E19-84E7-426A-BCFF-D7808163AC52}"/>
              </a:ext>
            </a:extLst>
          </p:cNvPr>
          <p:cNvSpPr>
            <a:spLocks noChangeShapeType="1"/>
          </p:cNvSpPr>
          <p:nvPr/>
        </p:nvSpPr>
        <p:spPr bwMode="auto">
          <a:xfrm>
            <a:off x="2705100" y="2133282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" name="Line 7">
            <a:extLst>
              <a:ext uri="{FF2B5EF4-FFF2-40B4-BE49-F238E27FC236}">
                <a16:creationId xmlns:a16="http://schemas.microsoft.com/office/drawing/2014/main" id="{184B1BEC-8F80-49F6-8869-7FB1455AA0CC}"/>
              </a:ext>
            </a:extLst>
          </p:cNvPr>
          <p:cNvSpPr>
            <a:spLocks noChangeShapeType="1"/>
          </p:cNvSpPr>
          <p:nvPr/>
        </p:nvSpPr>
        <p:spPr bwMode="auto">
          <a:xfrm>
            <a:off x="3162300" y="2133282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" name="Line 8">
            <a:extLst>
              <a:ext uri="{FF2B5EF4-FFF2-40B4-BE49-F238E27FC236}">
                <a16:creationId xmlns:a16="http://schemas.microsoft.com/office/drawing/2014/main" id="{0C175E7E-155F-4594-9F56-377EE8259CBB}"/>
              </a:ext>
            </a:extLst>
          </p:cNvPr>
          <p:cNvSpPr>
            <a:spLocks noChangeShapeType="1"/>
          </p:cNvSpPr>
          <p:nvPr/>
        </p:nvSpPr>
        <p:spPr bwMode="auto">
          <a:xfrm>
            <a:off x="4076700" y="2133282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" name="Line 9">
            <a:extLst>
              <a:ext uri="{FF2B5EF4-FFF2-40B4-BE49-F238E27FC236}">
                <a16:creationId xmlns:a16="http://schemas.microsoft.com/office/drawing/2014/main" id="{1D5F2205-67F2-4DA3-A016-5E6590B2ED73}"/>
              </a:ext>
            </a:extLst>
          </p:cNvPr>
          <p:cNvSpPr>
            <a:spLocks noChangeShapeType="1"/>
          </p:cNvSpPr>
          <p:nvPr/>
        </p:nvSpPr>
        <p:spPr bwMode="auto">
          <a:xfrm>
            <a:off x="3619500" y="2133282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" name="Line 11">
            <a:extLst>
              <a:ext uri="{FF2B5EF4-FFF2-40B4-BE49-F238E27FC236}">
                <a16:creationId xmlns:a16="http://schemas.microsoft.com/office/drawing/2014/main" id="{5D054547-0B25-46F7-BA88-164046736FF0}"/>
              </a:ext>
            </a:extLst>
          </p:cNvPr>
          <p:cNvSpPr>
            <a:spLocks noChangeShapeType="1"/>
          </p:cNvSpPr>
          <p:nvPr/>
        </p:nvSpPr>
        <p:spPr bwMode="auto">
          <a:xfrm>
            <a:off x="4533900" y="2133282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" name="Line 12">
            <a:extLst>
              <a:ext uri="{FF2B5EF4-FFF2-40B4-BE49-F238E27FC236}">
                <a16:creationId xmlns:a16="http://schemas.microsoft.com/office/drawing/2014/main" id="{5B0876EC-7ED8-4A65-A3F7-D1861949998B}"/>
              </a:ext>
            </a:extLst>
          </p:cNvPr>
          <p:cNvSpPr>
            <a:spLocks noChangeShapeType="1"/>
          </p:cNvSpPr>
          <p:nvPr/>
        </p:nvSpPr>
        <p:spPr bwMode="auto">
          <a:xfrm>
            <a:off x="4991100" y="2133282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" name="Line 13">
            <a:extLst>
              <a:ext uri="{FF2B5EF4-FFF2-40B4-BE49-F238E27FC236}">
                <a16:creationId xmlns:a16="http://schemas.microsoft.com/office/drawing/2014/main" id="{29F73FF9-D985-410D-80CA-7F7D3DAF3F58}"/>
              </a:ext>
            </a:extLst>
          </p:cNvPr>
          <p:cNvSpPr>
            <a:spLocks noChangeShapeType="1"/>
          </p:cNvSpPr>
          <p:nvPr/>
        </p:nvSpPr>
        <p:spPr bwMode="auto">
          <a:xfrm>
            <a:off x="5448300" y="2133282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" name="Line 17">
            <a:extLst>
              <a:ext uri="{FF2B5EF4-FFF2-40B4-BE49-F238E27FC236}">
                <a16:creationId xmlns:a16="http://schemas.microsoft.com/office/drawing/2014/main" id="{CA71AE37-539E-4A4F-A4AD-B510D7F99574}"/>
              </a:ext>
            </a:extLst>
          </p:cNvPr>
          <p:cNvSpPr>
            <a:spLocks noChangeShapeType="1"/>
          </p:cNvSpPr>
          <p:nvPr/>
        </p:nvSpPr>
        <p:spPr bwMode="auto">
          <a:xfrm>
            <a:off x="5905500" y="2133282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" name="Line 18">
            <a:extLst>
              <a:ext uri="{FF2B5EF4-FFF2-40B4-BE49-F238E27FC236}">
                <a16:creationId xmlns:a16="http://schemas.microsoft.com/office/drawing/2014/main" id="{0DCDC5AB-6B95-4B58-B225-82EFF631CBA8}"/>
              </a:ext>
            </a:extLst>
          </p:cNvPr>
          <p:cNvSpPr>
            <a:spLocks noChangeShapeType="1"/>
          </p:cNvSpPr>
          <p:nvPr/>
        </p:nvSpPr>
        <p:spPr bwMode="auto">
          <a:xfrm>
            <a:off x="6819900" y="2133282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" name="Line 19">
            <a:extLst>
              <a:ext uri="{FF2B5EF4-FFF2-40B4-BE49-F238E27FC236}">
                <a16:creationId xmlns:a16="http://schemas.microsoft.com/office/drawing/2014/main" id="{B77F0C36-1C2E-4453-B215-7A3E5ADE75DD}"/>
              </a:ext>
            </a:extLst>
          </p:cNvPr>
          <p:cNvSpPr>
            <a:spLocks noChangeShapeType="1"/>
          </p:cNvSpPr>
          <p:nvPr/>
        </p:nvSpPr>
        <p:spPr bwMode="auto">
          <a:xfrm>
            <a:off x="6362700" y="2133282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" name="Line 18">
            <a:extLst>
              <a:ext uri="{FF2B5EF4-FFF2-40B4-BE49-F238E27FC236}">
                <a16:creationId xmlns:a16="http://schemas.microsoft.com/office/drawing/2014/main" id="{85645511-474A-4828-95E1-F229DD835555}"/>
              </a:ext>
            </a:extLst>
          </p:cNvPr>
          <p:cNvSpPr>
            <a:spLocks noChangeShapeType="1"/>
          </p:cNvSpPr>
          <p:nvPr/>
        </p:nvSpPr>
        <p:spPr bwMode="auto">
          <a:xfrm>
            <a:off x="7277100" y="213360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E99F94A-B3B7-4A78-844B-4757C1E0D9CB}"/>
              </a:ext>
            </a:extLst>
          </p:cNvPr>
          <p:cNvSpPr/>
          <p:nvPr/>
        </p:nvSpPr>
        <p:spPr>
          <a:xfrm>
            <a:off x="76200" y="3200400"/>
            <a:ext cx="891539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sz="2400" dirty="0">
                <a:solidFill>
                  <a:srgbClr val="7030A0"/>
                </a:solidFill>
              </a:rPr>
              <a:t>[Feige-Goldwasser-Lovasz-Safra-Szegedy91, Babai-Fortnow-Levin-Szegedy91, Arora-Safra92, Arora-Lund-Mutwani-Sudan-Szegedy92]</a:t>
            </a:r>
            <a:endParaRPr lang="en-US" sz="4000" dirty="0">
              <a:solidFill>
                <a:srgbClr val="7030A0"/>
              </a:solidFill>
            </a:endParaRPr>
          </a:p>
        </p:txBody>
      </p:sp>
      <p:sp>
        <p:nvSpPr>
          <p:cNvPr id="69" name="Title 1">
            <a:extLst>
              <a:ext uri="{FF2B5EF4-FFF2-40B4-BE49-F238E27FC236}">
                <a16:creationId xmlns:a16="http://schemas.microsoft.com/office/drawing/2014/main" id="{1AA6F1F5-B5D4-43DE-9B1D-74869D0F2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04800"/>
            <a:ext cx="9144000" cy="1401762"/>
          </a:xfrm>
        </p:spPr>
        <p:txBody>
          <a:bodyPr>
            <a:normAutofit/>
          </a:bodyPr>
          <a:lstStyle/>
          <a:p>
            <a:r>
              <a:rPr lang="en-US" sz="4900" dirty="0"/>
              <a:t>Probabilistically Checkable Proofs</a:t>
            </a:r>
            <a:endParaRPr lang="en-US" sz="36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82A37DC-4ABF-4CAC-8FD0-1B61C2802AB8}"/>
              </a:ext>
            </a:extLst>
          </p:cNvPr>
          <p:cNvSpPr/>
          <p:nvPr/>
        </p:nvSpPr>
        <p:spPr>
          <a:xfrm>
            <a:off x="363220" y="4419600"/>
            <a:ext cx="8458200" cy="21359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en-US" sz="3200" dirty="0">
                <a:solidFill>
                  <a:srgbClr val="FF00FF"/>
                </a:solidFill>
              </a:rPr>
              <a:t>PCP Theorem: 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2800" dirty="0">
                <a:solidFill>
                  <a:prstClr val="black"/>
                </a:solidFill>
              </a:rPr>
              <a:t>Every proof  can be converted to a  probabilistically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2800" dirty="0">
                <a:solidFill>
                  <a:prstClr val="black"/>
                </a:solidFill>
              </a:rPr>
              <a:t>checkable one (of almost same size) that can be verified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2800" dirty="0">
                <a:solidFill>
                  <a:prstClr val="black"/>
                </a:solidFill>
              </a:rPr>
              <a:t> by reading only </a:t>
            </a:r>
            <a:r>
              <a:rPr lang="en-US" sz="2800" dirty="0">
                <a:solidFill>
                  <a:srgbClr val="FF00FF"/>
                </a:solidFill>
              </a:rPr>
              <a:t>constant </a:t>
            </a:r>
            <a:r>
              <a:rPr lang="en-US" sz="2800" dirty="0">
                <a:solidFill>
                  <a:prstClr val="black"/>
                </a:solidFill>
              </a:rPr>
              <a:t>number of its bits.</a:t>
            </a:r>
          </a:p>
        </p:txBody>
      </p:sp>
    </p:spTree>
    <p:extLst>
      <p:ext uri="{BB962C8B-B14F-4D97-AF65-F5344CB8AC3E}">
        <p14:creationId xmlns:p14="http://schemas.microsoft.com/office/powerpoint/2010/main" val="34104210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76600" y="228600"/>
            <a:ext cx="2209800" cy="90054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Classical Proofs</a:t>
            </a:r>
          </a:p>
        </p:txBody>
      </p:sp>
      <p:sp>
        <p:nvSpPr>
          <p:cNvPr id="5" name="Down Arrow 4"/>
          <p:cNvSpPr/>
          <p:nvPr/>
        </p:nvSpPr>
        <p:spPr>
          <a:xfrm>
            <a:off x="4267200" y="1296092"/>
            <a:ext cx="266700" cy="533400"/>
          </a:xfrm>
          <a:prstGeom prst="down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895600" y="1890452"/>
            <a:ext cx="2971800" cy="134112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(zero-knowledge)  Interactive</a:t>
            </a:r>
          </a:p>
          <a:p>
            <a:pPr algn="ctr"/>
            <a:r>
              <a:rPr lang="en-US" sz="2800" b="1" dirty="0">
                <a:solidFill>
                  <a:schemeClr val="bg1"/>
                </a:solidFill>
              </a:rPr>
              <a:t>Proofs</a:t>
            </a:r>
          </a:p>
        </p:txBody>
      </p:sp>
      <p:sp>
        <p:nvSpPr>
          <p:cNvPr id="7" name="Down Arrow 6"/>
          <p:cNvSpPr/>
          <p:nvPr/>
        </p:nvSpPr>
        <p:spPr>
          <a:xfrm>
            <a:off x="4297680" y="3333172"/>
            <a:ext cx="266700" cy="533400"/>
          </a:xfrm>
          <a:prstGeom prst="down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636520" y="4001758"/>
            <a:ext cx="3581400" cy="98241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Multi-Prover </a:t>
            </a:r>
          </a:p>
          <a:p>
            <a:pPr algn="ctr"/>
            <a:r>
              <a:rPr lang="en-US" sz="2800" b="1" dirty="0">
                <a:solidFill>
                  <a:schemeClr val="bg1"/>
                </a:solidFill>
              </a:rPr>
              <a:t>Interactive Proofs</a:t>
            </a:r>
          </a:p>
        </p:txBody>
      </p:sp>
      <p:sp>
        <p:nvSpPr>
          <p:cNvPr id="9" name="Down Arrow 8"/>
          <p:cNvSpPr/>
          <p:nvPr/>
        </p:nvSpPr>
        <p:spPr>
          <a:xfrm>
            <a:off x="4328160" y="5106092"/>
            <a:ext cx="266700" cy="533400"/>
          </a:xfrm>
          <a:prstGeom prst="down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438400" y="5746172"/>
            <a:ext cx="4114800" cy="91600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Probabilistically </a:t>
            </a:r>
          </a:p>
          <a:p>
            <a:pPr algn="ctr"/>
            <a:r>
              <a:rPr lang="en-US" sz="2800" b="1" dirty="0">
                <a:solidFill>
                  <a:schemeClr val="bg1"/>
                </a:solidFill>
              </a:rPr>
              <a:t>Checkable Proofs</a:t>
            </a:r>
          </a:p>
        </p:txBody>
      </p:sp>
    </p:spTree>
    <p:extLst>
      <p:ext uri="{BB962C8B-B14F-4D97-AF65-F5344CB8AC3E}">
        <p14:creationId xmlns:p14="http://schemas.microsoft.com/office/powerpoint/2010/main" val="1507902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D713BF3-65E8-4F6D-8879-50480EF1FC57}"/>
              </a:ext>
            </a:extLst>
          </p:cNvPr>
          <p:cNvSpPr/>
          <p:nvPr/>
        </p:nvSpPr>
        <p:spPr>
          <a:xfrm>
            <a:off x="5971193" y="4192310"/>
            <a:ext cx="926435" cy="328451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412A01B-24A8-460C-9050-4DC51E412C74}"/>
              </a:ext>
            </a:extLst>
          </p:cNvPr>
          <p:cNvSpPr/>
          <p:nvPr/>
        </p:nvSpPr>
        <p:spPr>
          <a:xfrm>
            <a:off x="3535418" y="4178518"/>
            <a:ext cx="823950" cy="328451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5" name="Title 1"/>
          <p:cNvSpPr>
            <a:spLocks noGrp="1"/>
          </p:cNvSpPr>
          <p:nvPr>
            <p:ph type="title"/>
          </p:nvPr>
        </p:nvSpPr>
        <p:spPr>
          <a:xfrm>
            <a:off x="-152400" y="178266"/>
            <a:ext cx="9584557" cy="1447955"/>
          </a:xfrm>
        </p:spPr>
        <p:txBody>
          <a:bodyPr>
            <a:noAutofit/>
          </a:bodyPr>
          <a:lstStyle/>
          <a:p>
            <a:pPr algn="ctr"/>
            <a:r>
              <a:rPr lang="en-US" dirty="0"/>
              <a:t>Efficient Verification of Computation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E03BCB0-B90B-4733-AD01-7A2CF72B397A}"/>
                  </a:ext>
                </a:extLst>
              </p:cNvPr>
              <p:cNvSpPr txBox="1"/>
              <p:nvPr/>
            </p:nvSpPr>
            <p:spPr>
              <a:xfrm>
                <a:off x="636984" y="3784729"/>
                <a:ext cx="8300073" cy="7617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rgbClr val="990099"/>
                    </a:solidFill>
                  </a:rPr>
                  <a:t>Completeness:  </a:t>
                </a: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602BE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US" i="1">
                            <a:solidFill>
                              <a:srgbClr val="0602BE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602BE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solidFill>
                          <a:srgbClr val="0602BE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rgbClr val="0602BE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solidFill>
                          <a:srgbClr val="0602BE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within time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rgbClr val="0602BE"/>
                        </a:solidFill>
                        <a:latin typeface="Cambria Math" panose="02040503050406030204" pitchFamily="18" charset="0"/>
                      </a:rPr>
                      <m:t>T</m:t>
                    </m:r>
                  </m:oMath>
                </a14:m>
                <a:r>
                  <a:rPr lang="en-US" dirty="0"/>
                  <a:t>, then a valid certificate for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602BE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solidFill>
                          <a:srgbClr val="0602BE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rgbClr val="0602BE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solidFill>
                          <a:srgbClr val="0602BE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rgbClr val="0602BE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solidFill>
                          <a:srgbClr val="0602BE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rgbClr val="0602BE"/>
                  </a:solidFill>
                </a:endParaRPr>
              </a:p>
              <a:p>
                <a:endParaRPr lang="en-US" sz="750" dirty="0"/>
              </a:p>
              <a:p>
                <a:r>
                  <a:rPr lang="en-US" dirty="0"/>
                  <a:t>is computable in time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602BE"/>
                        </a:solidFill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i="1">
                        <a:solidFill>
                          <a:srgbClr val="0602BE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,  of size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602BE"/>
                        </a:solidFill>
                        <a:latin typeface="Cambria Math" panose="02040503050406030204" pitchFamily="18" charset="0"/>
                      </a:rPr>
                      <m:t>≪</m:t>
                    </m:r>
                    <m:r>
                      <a:rPr lang="en-US" i="1">
                        <a:solidFill>
                          <a:srgbClr val="0602BE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, and verifiable in time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602BE"/>
                        </a:solidFill>
                        <a:latin typeface="Cambria Math" panose="02040503050406030204" pitchFamily="18" charset="0"/>
                      </a:rPr>
                      <m:t>≪</m:t>
                    </m:r>
                    <m:r>
                      <a:rPr lang="en-US" i="1">
                        <a:solidFill>
                          <a:srgbClr val="0602BE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>
                        <a:solidFill>
                          <a:srgbClr val="0602BE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>
                    <a:solidFill>
                      <a:srgbClr val="0602BE"/>
                    </a:solidFill>
                  </a:rPr>
                  <a:t> </a:t>
                </a:r>
                <a:endParaRPr lang="en-US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E03BCB0-B90B-4733-AD01-7A2CF72B39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984" y="3784729"/>
                <a:ext cx="8300073" cy="761747"/>
              </a:xfrm>
              <a:prstGeom prst="rect">
                <a:avLst/>
              </a:prstGeom>
              <a:blipFill>
                <a:blip r:embed="rId3"/>
                <a:stretch>
                  <a:fillRect l="-587" t="-4800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70FB15D-205C-411F-9567-93B8A8676F6E}"/>
                  </a:ext>
                </a:extLst>
              </p:cNvPr>
              <p:cNvSpPr txBox="1"/>
              <p:nvPr/>
            </p:nvSpPr>
            <p:spPr>
              <a:xfrm>
                <a:off x="634328" y="4727638"/>
                <a:ext cx="754782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rgbClr val="990099"/>
                    </a:solidFill>
                  </a:rPr>
                  <a:t>Soundness:  </a:t>
                </a: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602BE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US" i="1">
                            <a:solidFill>
                              <a:srgbClr val="0602BE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602BE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solidFill>
                          <a:srgbClr val="0602BE"/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i="1">
                        <a:solidFill>
                          <a:srgbClr val="0602BE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solidFill>
                          <a:srgbClr val="0602BE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then it is “practically impossible” to generate a valid certificate.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70FB15D-205C-411F-9567-93B8A8676F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328" y="4727638"/>
                <a:ext cx="7547828" cy="646331"/>
              </a:xfrm>
              <a:prstGeom prst="rect">
                <a:avLst/>
              </a:prstGeom>
              <a:blipFill>
                <a:blip r:embed="rId4"/>
                <a:stretch>
                  <a:fillRect l="-646" t="-566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6">
            <a:extLst>
              <a:ext uri="{FF2B5EF4-FFF2-40B4-BE49-F238E27FC236}">
                <a16:creationId xmlns:a16="http://schemas.microsoft.com/office/drawing/2014/main" id="{5CED13A5-5E79-53FE-1039-E224F073A7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635213" y="2675433"/>
            <a:ext cx="1270287" cy="1058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FD21197E-C5C0-B6A8-C84B-AE391D0305BE}"/>
                  </a:ext>
                </a:extLst>
              </p:cNvPr>
              <p:cNvSpPr/>
              <p:nvPr/>
            </p:nvSpPr>
            <p:spPr>
              <a:xfrm>
                <a:off x="2904038" y="2085295"/>
                <a:ext cx="893502" cy="890945"/>
              </a:xfrm>
              <a:prstGeom prst="round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100" b="1" i="1">
                          <a:solidFill>
                            <a:srgbClr val="0602BE"/>
                          </a:solidFill>
                          <a:latin typeface="Cambria Math" panose="02040503050406030204" pitchFamily="18" charset="0"/>
                        </a:rPr>
                        <m:t>𝑴</m:t>
                      </m:r>
                      <m:r>
                        <a:rPr lang="en-US" sz="2100" b="1" i="1">
                          <a:solidFill>
                            <a:srgbClr val="0602BE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100" b="1" i="1">
                          <a:solidFill>
                            <a:srgbClr val="0602BE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sz="2100" b="1" dirty="0">
                  <a:solidFill>
                    <a:srgbClr val="0602BE"/>
                  </a:solidFill>
                </a:endParaRPr>
              </a:p>
            </p:txBody>
          </p:sp>
        </mc:Choice>
        <mc:Fallback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FD21197E-C5C0-B6A8-C84B-AE391D0305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4038" y="2085295"/>
                <a:ext cx="893502" cy="890945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Arrow: Right 10">
            <a:extLst>
              <a:ext uri="{FF2B5EF4-FFF2-40B4-BE49-F238E27FC236}">
                <a16:creationId xmlns:a16="http://schemas.microsoft.com/office/drawing/2014/main" id="{FE9A1908-28A9-C4DB-02C3-A6E80F5BEF1D}"/>
              </a:ext>
            </a:extLst>
          </p:cNvPr>
          <p:cNvSpPr/>
          <p:nvPr/>
        </p:nvSpPr>
        <p:spPr>
          <a:xfrm>
            <a:off x="3977334" y="2453376"/>
            <a:ext cx="656732" cy="235715"/>
          </a:xfrm>
          <a:prstGeom prst="rightArrow">
            <a:avLst/>
          </a:prstGeom>
          <a:solidFill>
            <a:srgbClr val="0602BE"/>
          </a:solidFill>
          <a:ln>
            <a:solidFill>
              <a:srgbClr val="0602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57EB0BB3-58C2-7DDE-2676-193FF4C33414}"/>
                  </a:ext>
                </a:extLst>
              </p:cNvPr>
              <p:cNvSpPr/>
              <p:nvPr/>
            </p:nvSpPr>
            <p:spPr>
              <a:xfrm>
                <a:off x="4543743" y="2209800"/>
                <a:ext cx="1018857" cy="615691"/>
              </a:xfrm>
              <a:prstGeom prst="round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solidFill>
                            <a:srgbClr val="0602BE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en-US" b="1" dirty="0">
                  <a:solidFill>
                    <a:srgbClr val="0602BE"/>
                  </a:solidFill>
                </a:endParaRPr>
              </a:p>
            </p:txBody>
          </p:sp>
        </mc:Choice>
        <mc:Fallback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57EB0BB3-58C2-7DDE-2676-193FF4C334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3743" y="2209800"/>
                <a:ext cx="1018857" cy="615691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415362C-CB19-B69D-5DA7-55BAD02F5D9E}"/>
                  </a:ext>
                </a:extLst>
              </p:cNvPr>
              <p:cNvSpPr txBox="1"/>
              <p:nvPr/>
            </p:nvSpPr>
            <p:spPr>
              <a:xfrm>
                <a:off x="4668514" y="2918057"/>
                <a:ext cx="1018856" cy="3000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50" b="1" i="1">
                          <a:solidFill>
                            <a:srgbClr val="0602BE"/>
                          </a:solidFill>
                          <a:latin typeface="Cambria Math" panose="02040503050406030204" pitchFamily="18" charset="0"/>
                        </a:rPr>
                        <m:t>𝑴</m:t>
                      </m:r>
                      <m:d>
                        <m:dPr>
                          <m:ctrlPr>
                            <a:rPr lang="en-US" sz="1350" b="1" i="1">
                              <a:solidFill>
                                <a:srgbClr val="0602BE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350" b="1" i="1">
                              <a:solidFill>
                                <a:srgbClr val="0602BE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sz="1350" b="1" i="1">
                          <a:solidFill>
                            <a:srgbClr val="0602BE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350" b="1" i="1">
                          <a:solidFill>
                            <a:srgbClr val="0602BE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en-US" sz="1350" b="1" dirty="0">
                  <a:solidFill>
                    <a:srgbClr val="0602BE"/>
                  </a:solidFill>
                </a:endParaRP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415362C-CB19-B69D-5DA7-55BAD02F5D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8514" y="2918057"/>
                <a:ext cx="1018856" cy="300082"/>
              </a:xfrm>
              <a:prstGeom prst="rect">
                <a:avLst/>
              </a:prstGeom>
              <a:blipFill>
                <a:blip r:embed="rId8"/>
                <a:stretch>
                  <a:fillRect b="-20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Speech Bubble: Oval 13">
            <a:extLst>
              <a:ext uri="{FF2B5EF4-FFF2-40B4-BE49-F238E27FC236}">
                <a16:creationId xmlns:a16="http://schemas.microsoft.com/office/drawing/2014/main" id="{8B9A6DDE-47B6-DDF2-7D07-2BF53391C750}"/>
              </a:ext>
            </a:extLst>
          </p:cNvPr>
          <p:cNvSpPr/>
          <p:nvPr/>
        </p:nvSpPr>
        <p:spPr>
          <a:xfrm>
            <a:off x="4976601" y="5257800"/>
            <a:ext cx="3105760" cy="738663"/>
          </a:xfrm>
          <a:prstGeom prst="wedgeEllipseCallout">
            <a:avLst>
              <a:gd name="adj1" fmla="val -32594"/>
              <a:gd name="adj2" fmla="val -71056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b="1" dirty="0"/>
              <a:t>If adv succeeds</a:t>
            </a:r>
          </a:p>
          <a:p>
            <a:pPr algn="ctr"/>
            <a:r>
              <a:rPr lang="en-US" sz="1350" b="1" dirty="0"/>
              <a:t>then it can break a </a:t>
            </a:r>
          </a:p>
          <a:p>
            <a:pPr algn="ctr"/>
            <a:r>
              <a:rPr lang="en-US" sz="1350" b="1" dirty="0"/>
              <a:t>cryptographic assumption </a:t>
            </a:r>
          </a:p>
        </p:txBody>
      </p:sp>
    </p:spTree>
    <p:extLst>
      <p:ext uri="{BB962C8B-B14F-4D97-AF65-F5344CB8AC3E}">
        <p14:creationId xmlns:p14="http://schemas.microsoft.com/office/powerpoint/2010/main" val="2896036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9" grpId="0" animBg="1"/>
      <p:bldP spid="3" grpId="0"/>
      <p:bldP spid="6" grpId="0"/>
      <p:bldP spid="1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8229600" cy="1111544"/>
          </a:xfrm>
        </p:spPr>
        <p:txBody>
          <a:bodyPr>
            <a:noAutofit/>
          </a:bodyPr>
          <a:lstStyle/>
          <a:p>
            <a:r>
              <a:rPr lang="en-US" sz="4800" dirty="0"/>
              <a:t>Fast Forward to Today’s Reality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20800" y="1924050"/>
            <a:ext cx="6375400" cy="478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03317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8229600" cy="1111544"/>
          </a:xfrm>
        </p:spPr>
        <p:txBody>
          <a:bodyPr>
            <a:noAutofit/>
          </a:bodyPr>
          <a:lstStyle/>
          <a:p>
            <a:r>
              <a:rPr lang="en-US" sz="4800" dirty="0"/>
              <a:t>Fast Forward to Today’s Reality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2EF190D-3A22-48AC-B7A5-E2B4C51209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057400"/>
            <a:ext cx="6245475" cy="3513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89635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Dollar Coins Falling Down Vector. Flat, Cartoon Gold Coin Illustration.  Finance Coin Design. Currency Isolated By Pikepicture | TheHungryJPEG.com">
            <a:extLst>
              <a:ext uri="{FF2B5EF4-FFF2-40B4-BE49-F238E27FC236}">
                <a16:creationId xmlns:a16="http://schemas.microsoft.com/office/drawing/2014/main" id="{F2DA8FAF-B9AF-4633-AE8D-0054AEC343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577181"/>
            <a:ext cx="1623580" cy="1080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A9633E4-9779-47B3-A65C-063B5B233977}"/>
              </a:ext>
            </a:extLst>
          </p:cNvPr>
          <p:cNvSpPr/>
          <p:nvPr/>
        </p:nvSpPr>
        <p:spPr>
          <a:xfrm>
            <a:off x="3127077" y="2452630"/>
            <a:ext cx="2092346" cy="325536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Common Random String (CRS)</a:t>
            </a:r>
          </a:p>
        </p:txBody>
      </p:sp>
      <p:pic>
        <p:nvPicPr>
          <p:cNvPr id="15" name="Picture 6">
            <a:extLst>
              <a:ext uri="{FF2B5EF4-FFF2-40B4-BE49-F238E27FC236}">
                <a16:creationId xmlns:a16="http://schemas.microsoft.com/office/drawing/2014/main" id="{849283BA-9C27-3E30-F053-83AE28970E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635213" y="3666033"/>
            <a:ext cx="1270287" cy="1058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FC4B6064-0373-A463-3D4D-62DEDF9B7251}"/>
                  </a:ext>
                </a:extLst>
              </p:cNvPr>
              <p:cNvSpPr/>
              <p:nvPr/>
            </p:nvSpPr>
            <p:spPr>
              <a:xfrm>
                <a:off x="2904038" y="3075895"/>
                <a:ext cx="893502" cy="890945"/>
              </a:xfrm>
              <a:prstGeom prst="round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100" b="1" i="1">
                          <a:solidFill>
                            <a:srgbClr val="0602BE"/>
                          </a:solidFill>
                          <a:latin typeface="Cambria Math" panose="02040503050406030204" pitchFamily="18" charset="0"/>
                        </a:rPr>
                        <m:t>𝑴</m:t>
                      </m:r>
                      <m:r>
                        <a:rPr lang="en-US" sz="2100" b="1" i="1">
                          <a:solidFill>
                            <a:srgbClr val="0602BE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100" b="1" i="1">
                          <a:solidFill>
                            <a:srgbClr val="0602BE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sz="2100" b="1" dirty="0">
                  <a:solidFill>
                    <a:srgbClr val="0602BE"/>
                  </a:solidFill>
                </a:endParaRPr>
              </a:p>
            </p:txBody>
          </p:sp>
        </mc:Choice>
        <mc:Fallback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FC4B6064-0373-A463-3D4D-62DEDF9B72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4038" y="3075895"/>
                <a:ext cx="893502" cy="890945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Arrow: Right 21">
            <a:extLst>
              <a:ext uri="{FF2B5EF4-FFF2-40B4-BE49-F238E27FC236}">
                <a16:creationId xmlns:a16="http://schemas.microsoft.com/office/drawing/2014/main" id="{467790DF-315F-DFCB-A492-57CBBBF6E283}"/>
              </a:ext>
            </a:extLst>
          </p:cNvPr>
          <p:cNvSpPr/>
          <p:nvPr/>
        </p:nvSpPr>
        <p:spPr>
          <a:xfrm>
            <a:off x="3977334" y="3443976"/>
            <a:ext cx="656732" cy="235715"/>
          </a:xfrm>
          <a:prstGeom prst="rightArrow">
            <a:avLst/>
          </a:prstGeom>
          <a:solidFill>
            <a:srgbClr val="0602BE"/>
          </a:solidFill>
          <a:ln>
            <a:solidFill>
              <a:srgbClr val="0602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4EC814B-706E-C47F-5E17-9F1EAEA34B7D}"/>
                  </a:ext>
                </a:extLst>
              </p:cNvPr>
              <p:cNvSpPr txBox="1"/>
              <p:nvPr/>
            </p:nvSpPr>
            <p:spPr>
              <a:xfrm>
                <a:off x="4668514" y="3908657"/>
                <a:ext cx="1018856" cy="3000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50" b="1" i="1">
                          <a:solidFill>
                            <a:srgbClr val="0602BE"/>
                          </a:solidFill>
                          <a:latin typeface="Cambria Math" panose="02040503050406030204" pitchFamily="18" charset="0"/>
                        </a:rPr>
                        <m:t>𝑴</m:t>
                      </m:r>
                      <m:d>
                        <m:dPr>
                          <m:ctrlPr>
                            <a:rPr lang="en-US" sz="1350" b="1" i="1">
                              <a:solidFill>
                                <a:srgbClr val="0602BE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350" b="1" i="1">
                              <a:solidFill>
                                <a:srgbClr val="0602BE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sz="1350" b="1" i="1">
                          <a:solidFill>
                            <a:srgbClr val="0602BE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350" b="1" i="1">
                          <a:solidFill>
                            <a:srgbClr val="0602BE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en-US" sz="1350" b="1" dirty="0">
                  <a:solidFill>
                    <a:srgbClr val="0602BE"/>
                  </a:solidFill>
                </a:endParaRPr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4EC814B-706E-C47F-5E17-9F1EAEA34B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8514" y="3908657"/>
                <a:ext cx="1018856" cy="300082"/>
              </a:xfrm>
              <a:prstGeom prst="rect">
                <a:avLst/>
              </a:prstGeom>
              <a:blipFill>
                <a:blip r:embed="rId6"/>
                <a:stretch>
                  <a:fillRect b="-20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itle 1">
            <a:extLst>
              <a:ext uri="{FF2B5EF4-FFF2-40B4-BE49-F238E27FC236}">
                <a16:creationId xmlns:a16="http://schemas.microsoft.com/office/drawing/2014/main" id="{712CB2F2-D4C5-EEBE-ECCC-D3749FA2E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52400" y="178266"/>
            <a:ext cx="9584557" cy="1447955"/>
          </a:xfrm>
        </p:spPr>
        <p:txBody>
          <a:bodyPr>
            <a:noAutofit/>
          </a:bodyPr>
          <a:lstStyle/>
          <a:p>
            <a:pPr algn="ctr"/>
            <a:r>
              <a:rPr lang="en-US" dirty="0"/>
              <a:t>Succinct Non-Interactive Argument</a:t>
            </a:r>
            <a:br>
              <a:rPr lang="en-US" dirty="0"/>
            </a:br>
            <a:r>
              <a:rPr lang="en-US" dirty="0"/>
              <a:t>(SNARG)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Rectangle: Rounded Corners 26">
                <a:extLst>
                  <a:ext uri="{FF2B5EF4-FFF2-40B4-BE49-F238E27FC236}">
                    <a16:creationId xmlns:a16="http://schemas.microsoft.com/office/drawing/2014/main" id="{22B7B632-6BD4-167C-BDBC-218937E749B7}"/>
                  </a:ext>
                </a:extLst>
              </p:cNvPr>
              <p:cNvSpPr/>
              <p:nvPr/>
            </p:nvSpPr>
            <p:spPr>
              <a:xfrm>
                <a:off x="4523595" y="3200400"/>
                <a:ext cx="1018857" cy="615691"/>
              </a:xfrm>
              <a:prstGeom prst="round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solidFill>
                            <a:srgbClr val="0602BE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en-US" b="1" dirty="0">
                  <a:solidFill>
                    <a:srgbClr val="0602BE"/>
                  </a:solidFill>
                </a:endParaRPr>
              </a:p>
            </p:txBody>
          </p:sp>
        </mc:Choice>
        <mc:Fallback>
          <p:sp>
            <p:nvSpPr>
              <p:cNvPr id="27" name="Rectangle: Rounded Corners 26">
                <a:extLst>
                  <a:ext uri="{FF2B5EF4-FFF2-40B4-BE49-F238E27FC236}">
                    <a16:creationId xmlns:a16="http://schemas.microsoft.com/office/drawing/2014/main" id="{22B7B632-6BD4-167C-BDBC-218937E749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3595" y="3200400"/>
                <a:ext cx="1018857" cy="615691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23905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29E7A-B061-42AE-8334-E3A8AFB24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Succinct Proofs</a:t>
            </a:r>
          </a:p>
        </p:txBody>
      </p:sp>
      <p:pic>
        <p:nvPicPr>
          <p:cNvPr id="2050" name="Picture 2" descr="See the source image">
            <a:extLst>
              <a:ext uri="{FF2B5EF4-FFF2-40B4-BE49-F238E27FC236}">
                <a16:creationId xmlns:a16="http://schemas.microsoft.com/office/drawing/2014/main" id="{00CF592B-297F-4885-B347-9983A31ECE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3770" y="1840541"/>
            <a:ext cx="6442430" cy="1758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See the source image">
            <a:extLst>
              <a:ext uri="{FF2B5EF4-FFF2-40B4-BE49-F238E27FC236}">
                <a16:creationId xmlns:a16="http://schemas.microsoft.com/office/drawing/2014/main" id="{68D662DF-763C-4021-932B-52D8758601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9719" y="4677689"/>
            <a:ext cx="2602281" cy="1951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1202E33-605C-4647-BFAA-BF9582EAD9ED}"/>
              </a:ext>
            </a:extLst>
          </p:cNvPr>
          <p:cNvCxnSpPr/>
          <p:nvPr/>
        </p:nvCxnSpPr>
        <p:spPr>
          <a:xfrm>
            <a:off x="2667000" y="4419600"/>
            <a:ext cx="36786" cy="2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A8E5811-0993-40C8-9523-D1AF4BFD1BD0}"/>
              </a:ext>
            </a:extLst>
          </p:cNvPr>
          <p:cNvCxnSpPr/>
          <p:nvPr/>
        </p:nvCxnSpPr>
        <p:spPr>
          <a:xfrm flipV="1">
            <a:off x="6781800" y="2569310"/>
            <a:ext cx="685800" cy="223129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peech Bubble: Oval 8">
            <a:extLst>
              <a:ext uri="{FF2B5EF4-FFF2-40B4-BE49-F238E27FC236}">
                <a16:creationId xmlns:a16="http://schemas.microsoft.com/office/drawing/2014/main" id="{064FC85C-1E98-43D1-91F2-CC9E59C9579E}"/>
              </a:ext>
            </a:extLst>
          </p:cNvPr>
          <p:cNvSpPr/>
          <p:nvPr/>
        </p:nvSpPr>
        <p:spPr>
          <a:xfrm>
            <a:off x="6781800" y="551373"/>
            <a:ext cx="2286000" cy="1201227"/>
          </a:xfrm>
          <a:prstGeom prst="wedgeEllipseCallout">
            <a:avLst>
              <a:gd name="adj1" fmla="val -21892"/>
              <a:gd name="adj2" fmla="val 88749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 </a:t>
            </a:r>
            <a:r>
              <a:rPr lang="en-US" b="1" dirty="0">
                <a:solidFill>
                  <a:srgbClr val="FFFF00"/>
                </a:solidFill>
              </a:rPr>
              <a:t>succinct  proof </a:t>
            </a:r>
            <a:r>
              <a:rPr lang="en-US" dirty="0"/>
              <a:t>that my transaction is</a:t>
            </a:r>
          </a:p>
          <a:p>
            <a:pPr algn="ctr"/>
            <a:r>
              <a:rPr lang="en-US" dirty="0"/>
              <a:t> valid! </a:t>
            </a:r>
          </a:p>
        </p:txBody>
      </p:sp>
    </p:spTree>
    <p:extLst>
      <p:ext uri="{BB962C8B-B14F-4D97-AF65-F5344CB8AC3E}">
        <p14:creationId xmlns:p14="http://schemas.microsoft.com/office/powerpoint/2010/main" val="4273035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76600" y="228600"/>
            <a:ext cx="2209800" cy="90054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Classical proofs</a:t>
            </a:r>
          </a:p>
        </p:txBody>
      </p:sp>
      <p:sp>
        <p:nvSpPr>
          <p:cNvPr id="5" name="Down Arrow 4"/>
          <p:cNvSpPr/>
          <p:nvPr/>
        </p:nvSpPr>
        <p:spPr>
          <a:xfrm>
            <a:off x="4267200" y="1296092"/>
            <a:ext cx="266700" cy="533400"/>
          </a:xfrm>
          <a:prstGeom prst="down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895600" y="1981200"/>
            <a:ext cx="2971800" cy="11171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Interactive</a:t>
            </a:r>
          </a:p>
          <a:p>
            <a:pPr algn="ctr"/>
            <a:r>
              <a:rPr lang="en-US" sz="2800" b="1" dirty="0">
                <a:solidFill>
                  <a:schemeClr val="bg1"/>
                </a:solidFill>
              </a:rPr>
              <a:t>proofs</a:t>
            </a:r>
          </a:p>
        </p:txBody>
      </p:sp>
      <p:sp>
        <p:nvSpPr>
          <p:cNvPr id="7" name="Down Arrow 6"/>
          <p:cNvSpPr/>
          <p:nvPr/>
        </p:nvSpPr>
        <p:spPr>
          <a:xfrm>
            <a:off x="4297680" y="3277991"/>
            <a:ext cx="266700" cy="533400"/>
          </a:xfrm>
          <a:prstGeom prst="down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636520" y="3962343"/>
            <a:ext cx="3581400" cy="98241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multi-</a:t>
            </a:r>
            <a:r>
              <a:rPr lang="en-US" sz="2800" b="1" dirty="0" err="1">
                <a:solidFill>
                  <a:schemeClr val="bg1"/>
                </a:solidFill>
              </a:rPr>
              <a:t>prover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</a:p>
          <a:p>
            <a:pPr algn="ctr"/>
            <a:r>
              <a:rPr lang="en-US" sz="2800" b="1" dirty="0">
                <a:solidFill>
                  <a:schemeClr val="bg1"/>
                </a:solidFill>
              </a:rPr>
              <a:t>interactive proofs</a:t>
            </a:r>
          </a:p>
        </p:txBody>
      </p:sp>
      <p:sp>
        <p:nvSpPr>
          <p:cNvPr id="9" name="Down Arrow 8"/>
          <p:cNvSpPr/>
          <p:nvPr/>
        </p:nvSpPr>
        <p:spPr>
          <a:xfrm>
            <a:off x="4328160" y="5106092"/>
            <a:ext cx="266700" cy="533400"/>
          </a:xfrm>
          <a:prstGeom prst="down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438400" y="5746172"/>
            <a:ext cx="4114800" cy="91600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Probabilistically </a:t>
            </a:r>
          </a:p>
          <a:p>
            <a:pPr algn="ctr"/>
            <a:r>
              <a:rPr lang="en-US" sz="2800" b="1" dirty="0">
                <a:solidFill>
                  <a:schemeClr val="bg1"/>
                </a:solidFill>
              </a:rPr>
              <a:t>checkable proofs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DA1ADC8-3CEF-4221-B8E5-B12BE05D6BA5}"/>
              </a:ext>
            </a:extLst>
          </p:cNvPr>
          <p:cNvSpPr txBox="1"/>
          <p:nvPr/>
        </p:nvSpPr>
        <p:spPr>
          <a:xfrm>
            <a:off x="914400" y="457200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Too long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D1BFBFA-F8AE-4058-9DF0-F72E463F060E}"/>
              </a:ext>
            </a:extLst>
          </p:cNvPr>
          <p:cNvSpPr/>
          <p:nvPr/>
        </p:nvSpPr>
        <p:spPr>
          <a:xfrm>
            <a:off x="533400" y="2114416"/>
            <a:ext cx="228554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Prover’s runtime is huge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720765A-04F7-4F19-8DE4-8843F6EB14B8}"/>
              </a:ext>
            </a:extLst>
          </p:cNvPr>
          <p:cNvSpPr/>
          <p:nvPr/>
        </p:nvSpPr>
        <p:spPr>
          <a:xfrm>
            <a:off x="381000" y="3857773"/>
            <a:ext cx="2133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Requires non-communicating  provers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7C0F6F4-D232-491F-9C59-6E48626586ED}"/>
              </a:ext>
            </a:extLst>
          </p:cNvPr>
          <p:cNvSpPr txBox="1"/>
          <p:nvPr/>
        </p:nvSpPr>
        <p:spPr>
          <a:xfrm>
            <a:off x="762000" y="5939135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Too long</a:t>
            </a:r>
          </a:p>
        </p:txBody>
      </p:sp>
      <p:sp>
        <p:nvSpPr>
          <p:cNvPr id="15" name="Speech Bubble: Oval 14">
            <a:extLst>
              <a:ext uri="{FF2B5EF4-FFF2-40B4-BE49-F238E27FC236}">
                <a16:creationId xmlns:a16="http://schemas.microsoft.com/office/drawing/2014/main" id="{1A9D9EC1-8034-4263-921F-FFB21EEFB5A0}"/>
              </a:ext>
            </a:extLst>
          </p:cNvPr>
          <p:cNvSpPr/>
          <p:nvPr/>
        </p:nvSpPr>
        <p:spPr>
          <a:xfrm>
            <a:off x="5334000" y="852054"/>
            <a:ext cx="3581400" cy="1662546"/>
          </a:xfrm>
          <a:prstGeom prst="wedgeEllipseCallout">
            <a:avLst>
              <a:gd name="adj1" fmla="val -46482"/>
              <a:gd name="adj2" fmla="val 55124"/>
            </a:avLst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Is proving much harder than computing</a:t>
            </a:r>
          </a:p>
          <a:p>
            <a:pPr algn="ctr"/>
            <a:r>
              <a:rPr lang="en-US" sz="2400" b="1" dirty="0">
                <a:solidFill>
                  <a:schemeClr val="tx1"/>
                </a:solidFill>
              </a:rPr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565066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  <p:bldP spid="1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28600" y="2721620"/>
                <a:ext cx="8763000" cy="22313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>
                    <a:solidFill>
                      <a:srgbClr val="FF00FF"/>
                    </a:solidFill>
                  </a:rPr>
                  <a:t>A doubly efficient </a:t>
                </a:r>
                <a:r>
                  <a:rPr lang="en-US" sz="2800" dirty="0"/>
                  <a:t>Interactive proof for proving correctness of a computation satisfies:</a:t>
                </a:r>
              </a:p>
              <a:p>
                <a:endParaRPr lang="en-US" sz="1100" dirty="0">
                  <a:solidFill>
                    <a:srgbClr val="FF0000"/>
                  </a:solidFill>
                </a:endParaRPr>
              </a:p>
              <a:p>
                <a:r>
                  <a:rPr lang="en-US" sz="3200" dirty="0">
                    <a:solidFill>
                      <a:srgbClr val="FF0000"/>
                    </a:solidFill>
                  </a:rPr>
                  <a:t>   </a:t>
                </a:r>
                <a:r>
                  <a:rPr lang="en-US" sz="2800" dirty="0">
                    <a:solidFill>
                      <a:srgbClr val="FF00FF"/>
                    </a:solidFill>
                  </a:rPr>
                  <a:t>Prover</a:t>
                </a:r>
                <a:r>
                  <a:rPr lang="en-US" sz="2800" dirty="0"/>
                  <a:t> runtime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1C05C5"/>
                        </a:solidFill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>
                    <a:solidFill>
                      <a:srgbClr val="FF00FF"/>
                    </a:solidFill>
                  </a:rPr>
                  <a:t>computation runtime</a:t>
                </a:r>
              </a:p>
              <a:p>
                <a:endParaRPr lang="en-US" sz="1200" dirty="0">
                  <a:solidFill>
                    <a:srgbClr val="FF0000"/>
                  </a:solidFill>
                </a:endParaRPr>
              </a:p>
              <a:p>
                <a:r>
                  <a:rPr lang="en-US" sz="2800" dirty="0">
                    <a:solidFill>
                      <a:srgbClr val="FF0000"/>
                    </a:solidFill>
                  </a:rPr>
                  <a:t>    </a:t>
                </a:r>
                <a:r>
                  <a:rPr lang="en-US" sz="2800" dirty="0">
                    <a:solidFill>
                      <a:srgbClr val="FF00FF"/>
                    </a:solidFill>
                  </a:rPr>
                  <a:t>Verifier</a:t>
                </a:r>
                <a:r>
                  <a:rPr lang="en-US" sz="2800" dirty="0"/>
                  <a:t> runtime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1C05C5"/>
                        </a:solidFill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sz="2800" i="1" smtClean="0">
                        <a:solidFill>
                          <a:srgbClr val="FF00FF"/>
                        </a:solidFill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sz="2800" dirty="0">
                    <a:solidFill>
                      <a:srgbClr val="FF00FF"/>
                    </a:solidFill>
                  </a:rPr>
                  <a:t>input|</a:t>
                </a:r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2721620"/>
                <a:ext cx="8763000" cy="2231380"/>
              </a:xfrm>
              <a:prstGeom prst="rect">
                <a:avLst/>
              </a:prstGeom>
              <a:blipFill>
                <a:blip r:embed="rId3"/>
                <a:stretch>
                  <a:fillRect l="-1461" t="-2452" r="-1461" b="-65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>
            <a:extLst>
              <a:ext uri="{FF2B5EF4-FFF2-40B4-BE49-F238E27FC236}">
                <a16:creationId xmlns:a16="http://schemas.microsoft.com/office/drawing/2014/main" id="{CC05EBAD-0420-40AE-9BE3-3F0E9F595D2F}"/>
              </a:ext>
            </a:extLst>
          </p:cNvPr>
          <p:cNvSpPr/>
          <p:nvPr/>
        </p:nvSpPr>
        <p:spPr>
          <a:xfrm>
            <a:off x="152400" y="381000"/>
            <a:ext cx="8610600" cy="1981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FFFF00"/>
                </a:solidFill>
              </a:rPr>
              <a:t>Doubly Efficient Interactive Proofs</a:t>
            </a:r>
          </a:p>
        </p:txBody>
      </p:sp>
      <p:sp>
        <p:nvSpPr>
          <p:cNvPr id="7" name="Explosion: 14 Points 6">
            <a:extLst>
              <a:ext uri="{FF2B5EF4-FFF2-40B4-BE49-F238E27FC236}">
                <a16:creationId xmlns:a16="http://schemas.microsoft.com/office/drawing/2014/main" id="{37FC1883-49F8-4254-B08B-FECC43139C2E}"/>
              </a:ext>
            </a:extLst>
          </p:cNvPr>
          <p:cNvSpPr/>
          <p:nvPr/>
        </p:nvSpPr>
        <p:spPr>
          <a:xfrm>
            <a:off x="339437" y="5029200"/>
            <a:ext cx="8312727" cy="1752600"/>
          </a:xfrm>
          <a:prstGeom prst="irregularSeal2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Focus:</a:t>
            </a:r>
            <a:r>
              <a:rPr lang="en-US" sz="2400" dirty="0">
                <a:solidFill>
                  <a:schemeClr val="tx1"/>
                </a:solidFill>
              </a:rPr>
              <a:t> Polynomial-time computations!</a:t>
            </a:r>
          </a:p>
        </p:txBody>
      </p:sp>
    </p:spTree>
    <p:extLst>
      <p:ext uri="{BB962C8B-B14F-4D97-AF65-F5344CB8AC3E}">
        <p14:creationId xmlns:p14="http://schemas.microsoft.com/office/powerpoint/2010/main" val="3643831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CC05EBAD-0420-40AE-9BE3-3F0E9F595D2F}"/>
              </a:ext>
            </a:extLst>
          </p:cNvPr>
          <p:cNvSpPr/>
          <p:nvPr/>
        </p:nvSpPr>
        <p:spPr>
          <a:xfrm>
            <a:off x="152400" y="381000"/>
            <a:ext cx="8610600" cy="1981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FFFF00"/>
                </a:solidFill>
              </a:rPr>
              <a:t>Doubly Efficient Interactive Proofs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F35561F-15C6-4E77-8BEF-8C1495D88A7B}"/>
              </a:ext>
            </a:extLst>
          </p:cNvPr>
          <p:cNvSpPr/>
          <p:nvPr/>
        </p:nvSpPr>
        <p:spPr>
          <a:xfrm>
            <a:off x="91966" y="2667000"/>
            <a:ext cx="8915400" cy="1600199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FF00"/>
                </a:solidFill>
              </a:rPr>
              <a:t>[Goldwasser-K-Rothblum08]: </a:t>
            </a:r>
          </a:p>
          <a:p>
            <a:pPr algn="ctr"/>
            <a:r>
              <a:rPr lang="en-US" sz="1050" dirty="0">
                <a:solidFill>
                  <a:srgbClr val="FFFF00"/>
                </a:solidFill>
              </a:rPr>
              <a:t> </a:t>
            </a:r>
          </a:p>
          <a:p>
            <a:pPr algn="ctr"/>
            <a:r>
              <a:rPr lang="en-US" sz="2400" b="1" dirty="0">
                <a:solidFill>
                  <a:srgbClr val="FFFF00"/>
                </a:solidFill>
              </a:rPr>
              <a:t>Doubly efficient </a:t>
            </a:r>
            <a:r>
              <a:rPr lang="en-US" sz="2400" dirty="0"/>
              <a:t>interactive proofs for </a:t>
            </a:r>
            <a:r>
              <a:rPr lang="en-US" sz="2400" b="1" dirty="0">
                <a:solidFill>
                  <a:srgbClr val="FFFF00"/>
                </a:solidFill>
              </a:rPr>
              <a:t>depth bounded </a:t>
            </a:r>
            <a:r>
              <a:rPr lang="en-US" sz="2400" dirty="0"/>
              <a:t>computations </a:t>
            </a:r>
          </a:p>
          <a:p>
            <a:pPr algn="ctr"/>
            <a:endParaRPr lang="en-US" sz="900" dirty="0"/>
          </a:p>
          <a:p>
            <a:pPr algn="ctr"/>
            <a:r>
              <a:rPr lang="en-US" sz="2400" dirty="0"/>
              <a:t>(communication complexity grows with the </a:t>
            </a:r>
            <a:r>
              <a:rPr lang="en-US" sz="2400" b="1" dirty="0">
                <a:solidFill>
                  <a:srgbClr val="FFFF00"/>
                </a:solidFill>
              </a:rPr>
              <a:t>depth</a:t>
            </a:r>
            <a:r>
              <a:rPr lang="en-US" sz="2400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48D9E6E3-2FB9-4D31-B4FD-1FEE0B65EE25}"/>
                  </a:ext>
                </a:extLst>
              </p:cNvPr>
              <p:cNvSpPr/>
              <p:nvPr/>
            </p:nvSpPr>
            <p:spPr>
              <a:xfrm>
                <a:off x="139264" y="4572000"/>
                <a:ext cx="8839200" cy="198890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rgbClr val="FFFF00"/>
                    </a:solidFill>
                  </a:rPr>
                  <a:t>[Reingold-Rothblum-Rothblum15]:  </a:t>
                </a:r>
              </a:p>
              <a:p>
                <a:pPr algn="ctr"/>
                <a:endParaRPr lang="en-US" sz="900" dirty="0">
                  <a:solidFill>
                    <a:srgbClr val="FFFF00"/>
                  </a:solidFill>
                </a:endParaRPr>
              </a:p>
              <a:p>
                <a:pPr algn="ctr"/>
                <a:r>
                  <a:rPr lang="en-US" sz="2400" b="1" dirty="0">
                    <a:solidFill>
                      <a:srgbClr val="FFFF00"/>
                    </a:solidFill>
                  </a:rPr>
                  <a:t>Doubly efficient </a:t>
                </a:r>
                <a:r>
                  <a:rPr lang="en-US" sz="2400" dirty="0"/>
                  <a:t>interactive proofs for </a:t>
                </a:r>
                <a:r>
                  <a:rPr lang="en-US" sz="2400" b="1" dirty="0">
                    <a:solidFill>
                      <a:srgbClr val="FFFF00"/>
                    </a:solidFill>
                  </a:rPr>
                  <a:t>space bounded </a:t>
                </a:r>
                <a:r>
                  <a:rPr lang="en-US" sz="2400" dirty="0"/>
                  <a:t>computations</a:t>
                </a:r>
              </a:p>
              <a:p>
                <a:pPr algn="ctr"/>
                <a:endParaRPr lang="en-US" sz="1000" dirty="0"/>
              </a:p>
              <a:p>
                <a:pPr algn="ctr"/>
                <a:r>
                  <a:rPr lang="en-US" sz="2400" dirty="0"/>
                  <a:t> (communication complexity grows with the </a:t>
                </a:r>
                <a:r>
                  <a:rPr lang="en-US" sz="2400" b="1" dirty="0">
                    <a:solidFill>
                      <a:srgbClr val="FFFF00"/>
                    </a:solidFill>
                  </a:rPr>
                  <a:t>space</a:t>
                </a:r>
                <a:r>
                  <a:rPr lang="en-US" sz="2400" dirty="0"/>
                  <a:t>, and with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𝐭𝐢𝐦𝐞</m:t>
                        </m:r>
                      </m:e>
                      <m:sup>
                        <m:r>
                          <a:rPr lang="en-US" sz="2400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𝝐</m:t>
                        </m:r>
                      </m:sup>
                    </m:sSup>
                  </m:oMath>
                </a14:m>
                <a:r>
                  <a:rPr lang="en-US" sz="2400" dirty="0">
                    <a:solidFill>
                      <a:schemeClr val="bg1"/>
                    </a:solidFill>
                  </a:rPr>
                  <a:t>,</a:t>
                </a:r>
                <a:r>
                  <a:rPr lang="en-US" sz="2400" dirty="0">
                    <a:solidFill>
                      <a:srgbClr val="FFFF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small const.)</a:t>
                </a:r>
              </a:p>
            </p:txBody>
          </p:sp>
        </mc:Choice>
        <mc:Fallback xmlns=""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48D9E6E3-2FB9-4D31-B4FD-1FEE0B65EE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264" y="4572000"/>
                <a:ext cx="8839200" cy="1988908"/>
              </a:xfrm>
              <a:prstGeom prst="roundRect">
                <a:avLst/>
              </a:prstGeom>
              <a:blipFill>
                <a:blip r:embed="rId3"/>
                <a:stretch>
                  <a:fillRect b="-272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Oval 1">
            <a:extLst>
              <a:ext uri="{FF2B5EF4-FFF2-40B4-BE49-F238E27FC236}">
                <a16:creationId xmlns:a16="http://schemas.microsoft.com/office/drawing/2014/main" id="{5431ECC4-A99D-4743-908C-DA3B64A02995}"/>
              </a:ext>
            </a:extLst>
          </p:cNvPr>
          <p:cNvSpPr/>
          <p:nvPr/>
        </p:nvSpPr>
        <p:spPr>
          <a:xfrm>
            <a:off x="7769770" y="5638800"/>
            <a:ext cx="990600" cy="533400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525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xplosion: 14 Points 1">
            <a:extLst>
              <a:ext uri="{FF2B5EF4-FFF2-40B4-BE49-F238E27FC236}">
                <a16:creationId xmlns:a16="http://schemas.microsoft.com/office/drawing/2014/main" id="{00DC6765-CC69-EE33-5497-BDA0E1BD637F}"/>
              </a:ext>
            </a:extLst>
          </p:cNvPr>
          <p:cNvSpPr/>
          <p:nvPr/>
        </p:nvSpPr>
        <p:spPr>
          <a:xfrm>
            <a:off x="228600" y="228600"/>
            <a:ext cx="8686800" cy="4191000"/>
          </a:xfrm>
          <a:prstGeom prst="irregularSeal2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Non-Interactive Delegation scheme for all functions!</a:t>
            </a:r>
            <a:br>
              <a:rPr lang="en-US" sz="3200" b="1" dirty="0">
                <a:solidFill>
                  <a:schemeClr val="tx1"/>
                </a:solidFill>
              </a:rPr>
            </a:br>
            <a:r>
              <a:rPr lang="en-US" sz="1000" b="1" dirty="0">
                <a:solidFill>
                  <a:srgbClr val="FFC000"/>
                </a:solidFill>
              </a:rPr>
              <a:t>d</a:t>
            </a:r>
          </a:p>
          <a:p>
            <a:pPr algn="ctr"/>
            <a:r>
              <a:rPr lang="en-US" sz="3200" dirty="0">
                <a:solidFill>
                  <a:schemeClr val="tx1"/>
                </a:solidFill>
              </a:rPr>
              <a:t>[Kilian92, Micali94]</a:t>
            </a:r>
          </a:p>
        </p:txBody>
      </p:sp>
    </p:spTree>
    <p:extLst>
      <p:ext uri="{BB962C8B-B14F-4D97-AF65-F5344CB8AC3E}">
        <p14:creationId xmlns:p14="http://schemas.microsoft.com/office/powerpoint/2010/main" val="25101969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xplosion: 14 Points 4">
            <a:extLst>
              <a:ext uri="{FF2B5EF4-FFF2-40B4-BE49-F238E27FC236}">
                <a16:creationId xmlns:a16="http://schemas.microsoft.com/office/drawing/2014/main" id="{2374F93E-3A63-4867-ADE6-3A506276F5CC}"/>
              </a:ext>
            </a:extLst>
          </p:cNvPr>
          <p:cNvSpPr/>
          <p:nvPr/>
        </p:nvSpPr>
        <p:spPr>
          <a:xfrm>
            <a:off x="228600" y="228600"/>
            <a:ext cx="8686800" cy="4191000"/>
          </a:xfrm>
          <a:prstGeom prst="irregularSeal2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Non-Interactive Delegation scheme for all functions!</a:t>
            </a:r>
            <a:br>
              <a:rPr lang="en-US" sz="3200" b="1" dirty="0">
                <a:solidFill>
                  <a:schemeClr val="tx1"/>
                </a:solidFill>
              </a:rPr>
            </a:br>
            <a:r>
              <a:rPr lang="en-US" sz="1000" b="1" dirty="0">
                <a:solidFill>
                  <a:srgbClr val="FFC000"/>
                </a:solidFill>
              </a:rPr>
              <a:t>d</a:t>
            </a:r>
          </a:p>
          <a:p>
            <a:pPr algn="ctr"/>
            <a:r>
              <a:rPr lang="en-US" sz="3200" dirty="0">
                <a:solidFill>
                  <a:schemeClr val="tx1"/>
                </a:solidFill>
              </a:rPr>
              <a:t>[Kilian92, Micali94]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B8B4834-80DB-484D-835E-F0DEB450214B}"/>
              </a:ext>
            </a:extLst>
          </p:cNvPr>
          <p:cNvSpPr/>
          <p:nvPr/>
        </p:nvSpPr>
        <p:spPr>
          <a:xfrm>
            <a:off x="685800" y="4648200"/>
            <a:ext cx="7517384" cy="14478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FFFF00"/>
                </a:solidFill>
              </a:rPr>
              <a:t>Relax soundness </a:t>
            </a:r>
            <a:r>
              <a:rPr lang="en-US" sz="3200" dirty="0"/>
              <a:t>to hold only against </a:t>
            </a:r>
          </a:p>
          <a:p>
            <a:pPr algn="ctr"/>
            <a:r>
              <a:rPr lang="en-US" sz="3200" b="1" dirty="0">
                <a:solidFill>
                  <a:srgbClr val="FFFF00"/>
                </a:solidFill>
              </a:rPr>
              <a:t>polynomial time adversaries</a:t>
            </a:r>
          </a:p>
        </p:txBody>
      </p:sp>
    </p:spTree>
    <p:extLst>
      <p:ext uri="{BB962C8B-B14F-4D97-AF65-F5344CB8AC3E}">
        <p14:creationId xmlns:p14="http://schemas.microsoft.com/office/powerpoint/2010/main" val="36528815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12"/>
          <p:cNvSpPr>
            <a:spLocks noChangeShapeType="1"/>
          </p:cNvSpPr>
          <p:nvPr/>
        </p:nvSpPr>
        <p:spPr bwMode="auto">
          <a:xfrm flipH="1">
            <a:off x="3535966" y="2618232"/>
            <a:ext cx="1578652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762143" y="1676400"/>
                <a:ext cx="992295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i="1" dirty="0" smtClean="0">
                          <a:solidFill>
                            <a:srgbClr val="FF00FF"/>
                          </a:solidFill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en-US" sz="4400" dirty="0">
                  <a:solidFill>
                    <a:srgbClr val="FF00FF"/>
                  </a:solidFill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2143" y="1676400"/>
                <a:ext cx="992295" cy="7694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5107568" y="1676400"/>
                <a:ext cx="721669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solidFill>
                            <a:srgbClr val="FF00FF"/>
                          </a:solidFill>
                          <a:latin typeface="Cambria Math"/>
                        </a:rPr>
                        <m:t>𝑉</m:t>
                      </m:r>
                    </m:oMath>
                  </m:oMathPara>
                </a14:m>
                <a:endParaRPr lang="en-US" sz="4400" dirty="0">
                  <a:solidFill>
                    <a:srgbClr val="FF00FF"/>
                  </a:solidFill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7568" y="1676400"/>
                <a:ext cx="721669" cy="76944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Line 11"/>
          <p:cNvSpPr>
            <a:spLocks noChangeShapeType="1"/>
          </p:cNvSpPr>
          <p:nvPr/>
        </p:nvSpPr>
        <p:spPr bwMode="auto">
          <a:xfrm flipH="1">
            <a:off x="3508903" y="2956560"/>
            <a:ext cx="1578652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Line 12"/>
          <p:cNvSpPr>
            <a:spLocks noChangeShapeType="1"/>
          </p:cNvSpPr>
          <p:nvPr/>
        </p:nvSpPr>
        <p:spPr bwMode="auto">
          <a:xfrm flipH="1">
            <a:off x="3508903" y="3276600"/>
            <a:ext cx="1578652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Line 13"/>
          <p:cNvSpPr>
            <a:spLocks noChangeShapeType="1"/>
          </p:cNvSpPr>
          <p:nvPr/>
        </p:nvSpPr>
        <p:spPr bwMode="auto">
          <a:xfrm flipH="1">
            <a:off x="3508903" y="3596640"/>
            <a:ext cx="1578652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Line 14"/>
          <p:cNvSpPr>
            <a:spLocks noChangeShapeType="1"/>
          </p:cNvSpPr>
          <p:nvPr/>
        </p:nvSpPr>
        <p:spPr bwMode="auto">
          <a:xfrm flipH="1">
            <a:off x="3508903" y="3962400"/>
            <a:ext cx="1578652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2051" name="Picture 3" descr="C:\Users\yael\AppData\Local\Microsoft\Windows\Temporary Internet Files\Content.IE5\VDR4OSMJ\MC900440395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8403" y="2097024"/>
            <a:ext cx="802857" cy="813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4E3C712-2281-4E65-A2D4-E4B5970DD386}"/>
                  </a:ext>
                </a:extLst>
              </p:cNvPr>
              <p:cNvSpPr txBox="1"/>
              <p:nvPr/>
            </p:nvSpPr>
            <p:spPr>
              <a:xfrm>
                <a:off x="304800" y="5707797"/>
                <a:ext cx="86868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rgbClr val="FF00FF"/>
                    </a:solidFill>
                  </a:rPr>
                  <a:t>Soundness:</a:t>
                </a:r>
                <a:r>
                  <a:rPr lang="en-US" sz="2400" dirty="0">
                    <a:solidFill>
                      <a:srgbClr val="FF00FF"/>
                    </a:solidFill>
                  </a:rPr>
                  <a:t>  </a:t>
                </a:r>
                <a:r>
                  <a:rPr lang="en-US" sz="2400" dirty="0"/>
                  <a:t>A prover </a:t>
                </a:r>
                <a:r>
                  <a:rPr lang="en-US" sz="2400" dirty="0">
                    <a:solidFill>
                      <a:srgbClr val="FF00FF"/>
                    </a:solidFill>
                  </a:rPr>
                  <a:t>cannot</a:t>
                </a:r>
                <a:r>
                  <a:rPr lang="en-US" sz="2400" dirty="0"/>
                  <a:t> convince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1C05C5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2400" dirty="0"/>
                  <a:t> to accept a </a:t>
                </a:r>
                <a:r>
                  <a:rPr lang="en-US" sz="2400" dirty="0">
                    <a:solidFill>
                      <a:srgbClr val="FF00FF"/>
                    </a:solidFill>
                  </a:rPr>
                  <a:t>false statement </a:t>
                </a:r>
                <a:r>
                  <a:rPr lang="en-US" sz="2400" dirty="0"/>
                  <a:t>except with exponentially small probability (over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1C05C5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2400" dirty="0"/>
                  <a:t>’s coin tosses)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4E3C712-2281-4E65-A2D4-E4B5970DD3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5707797"/>
                <a:ext cx="8686800" cy="830997"/>
              </a:xfrm>
              <a:prstGeom prst="rect">
                <a:avLst/>
              </a:prstGeom>
              <a:blipFill>
                <a:blip r:embed="rId6"/>
                <a:stretch>
                  <a:fillRect l="-1053" t="-5839" r="-561" b="-153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834A945-C4EB-4BFD-84C2-9D723F202F05}"/>
                  </a:ext>
                </a:extLst>
              </p:cNvPr>
              <p:cNvSpPr txBox="1"/>
              <p:nvPr/>
            </p:nvSpPr>
            <p:spPr>
              <a:xfrm>
                <a:off x="304800" y="4572000"/>
                <a:ext cx="86868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rgbClr val="FF00FF"/>
                    </a:solidFill>
                  </a:rPr>
                  <a:t>Completeness: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1C05C5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can convince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1C05C5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2400" dirty="0"/>
                  <a:t> to accept a </a:t>
                </a:r>
                <a:r>
                  <a:rPr lang="en-US" sz="2400" dirty="0">
                    <a:solidFill>
                      <a:srgbClr val="FF00FF"/>
                    </a:solidFill>
                  </a:rPr>
                  <a:t>true statement </a:t>
                </a:r>
                <a:r>
                  <a:rPr lang="en-US" sz="2400" dirty="0"/>
                  <a:t>with probability 1 (over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1C05C5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2400" dirty="0"/>
                  <a:t>’s coin tosses)</a:t>
                </a: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834A945-C4EB-4BFD-84C2-9D723F202F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4572000"/>
                <a:ext cx="8686800" cy="830997"/>
              </a:xfrm>
              <a:prstGeom prst="rect">
                <a:avLst/>
              </a:prstGeom>
              <a:blipFill>
                <a:blip r:embed="rId7"/>
                <a:stretch>
                  <a:fillRect l="-1053" t="-5882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itle 1">
            <a:extLst>
              <a:ext uri="{FF2B5EF4-FFF2-40B4-BE49-F238E27FC236}">
                <a16:creationId xmlns:a16="http://schemas.microsoft.com/office/drawing/2014/main" id="{C3669FA4-52C3-4C8F-94CB-CC7CAD875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4900" dirty="0"/>
              <a:t>Interactive Proofs</a:t>
            </a:r>
            <a:br>
              <a:rPr lang="en-US" sz="4900" dirty="0">
                <a:solidFill>
                  <a:srgbClr val="FF0000"/>
                </a:solidFill>
              </a:rPr>
            </a:br>
            <a:r>
              <a:rPr lang="en-US" sz="3600" dirty="0">
                <a:solidFill>
                  <a:srgbClr val="7030A0"/>
                </a:solidFill>
              </a:rPr>
              <a:t>[Goldwasser-Micali-Rackoff85]</a:t>
            </a:r>
            <a:endParaRPr lang="en-US" sz="40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0432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18C2038-A470-4938-A9DD-64B1FF5F630B}"/>
                  </a:ext>
                </a:extLst>
              </p:cNvPr>
              <p:cNvSpPr txBox="1"/>
              <p:nvPr/>
            </p:nvSpPr>
            <p:spPr>
              <a:xfrm>
                <a:off x="634328" y="4727638"/>
                <a:ext cx="754782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rgbClr val="990099"/>
                    </a:solidFill>
                  </a:rPr>
                  <a:t>Soundness:  </a:t>
                </a: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602BE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US" i="1">
                            <a:solidFill>
                              <a:srgbClr val="0602BE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602BE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solidFill>
                          <a:srgbClr val="0602BE"/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i="1">
                        <a:solidFill>
                          <a:srgbClr val="0602BE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solidFill>
                          <a:srgbClr val="0602BE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then it is “practically impossible” to generate a valid certificate.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18C2038-A470-4938-A9DD-64B1FF5F63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328" y="4727638"/>
                <a:ext cx="7547828" cy="646331"/>
              </a:xfrm>
              <a:prstGeom prst="rect">
                <a:avLst/>
              </a:prstGeom>
              <a:blipFill>
                <a:blip r:embed="rId3"/>
                <a:stretch>
                  <a:fillRect l="-646" t="-566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C013189-4715-451F-85C4-CF597A9EF968}"/>
              </a:ext>
            </a:extLst>
          </p:cNvPr>
          <p:cNvSpPr/>
          <p:nvPr/>
        </p:nvSpPr>
        <p:spPr>
          <a:xfrm>
            <a:off x="5971193" y="4192310"/>
            <a:ext cx="926435" cy="328451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52EE82ED-414F-4FFA-9EF9-8CAC4FC1601F}"/>
              </a:ext>
            </a:extLst>
          </p:cNvPr>
          <p:cNvSpPr/>
          <p:nvPr/>
        </p:nvSpPr>
        <p:spPr>
          <a:xfrm>
            <a:off x="3535418" y="4178518"/>
            <a:ext cx="823950" cy="328451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35C6597-A300-4998-A611-3C6EE6C88106}"/>
                  </a:ext>
                </a:extLst>
              </p:cNvPr>
              <p:cNvSpPr txBox="1"/>
              <p:nvPr/>
            </p:nvSpPr>
            <p:spPr>
              <a:xfrm>
                <a:off x="636984" y="3784729"/>
                <a:ext cx="8300073" cy="7617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rgbClr val="990099"/>
                    </a:solidFill>
                  </a:rPr>
                  <a:t>Completeness:  </a:t>
                </a: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602BE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US" i="1">
                            <a:solidFill>
                              <a:srgbClr val="0602BE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602BE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solidFill>
                          <a:srgbClr val="0602BE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rgbClr val="0602BE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solidFill>
                          <a:srgbClr val="0602BE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within time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rgbClr val="0602BE"/>
                        </a:solidFill>
                        <a:latin typeface="Cambria Math" panose="02040503050406030204" pitchFamily="18" charset="0"/>
                      </a:rPr>
                      <m:t>T</m:t>
                    </m:r>
                  </m:oMath>
                </a14:m>
                <a:r>
                  <a:rPr lang="en-US" dirty="0"/>
                  <a:t>, then a valid certificate for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602BE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solidFill>
                          <a:srgbClr val="0602BE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rgbClr val="0602BE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solidFill>
                          <a:srgbClr val="0602BE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rgbClr val="0602BE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solidFill>
                          <a:srgbClr val="0602BE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rgbClr val="0602BE"/>
                  </a:solidFill>
                </a:endParaRPr>
              </a:p>
              <a:p>
                <a:endParaRPr lang="en-US" sz="750" dirty="0"/>
              </a:p>
              <a:p>
                <a:r>
                  <a:rPr lang="en-US" dirty="0"/>
                  <a:t>is computable in time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602BE"/>
                        </a:solidFill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i="1">
                        <a:solidFill>
                          <a:srgbClr val="0602BE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,  of size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602BE"/>
                        </a:solidFill>
                        <a:latin typeface="Cambria Math" panose="02040503050406030204" pitchFamily="18" charset="0"/>
                      </a:rPr>
                      <m:t>≪</m:t>
                    </m:r>
                    <m:r>
                      <a:rPr lang="en-US" i="1">
                        <a:solidFill>
                          <a:srgbClr val="0602BE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, and verifiable in time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602BE"/>
                        </a:solidFill>
                        <a:latin typeface="Cambria Math" panose="02040503050406030204" pitchFamily="18" charset="0"/>
                      </a:rPr>
                      <m:t>≪</m:t>
                    </m:r>
                    <m:r>
                      <a:rPr lang="en-US" i="1">
                        <a:solidFill>
                          <a:srgbClr val="0602BE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>
                        <a:solidFill>
                          <a:srgbClr val="0602BE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>
                    <a:solidFill>
                      <a:srgbClr val="0602BE"/>
                    </a:solidFill>
                  </a:rPr>
                  <a:t> </a:t>
                </a:r>
                <a:endParaRPr lang="en-US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35C6597-A300-4998-A611-3C6EE6C881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984" y="3784729"/>
                <a:ext cx="8300073" cy="761747"/>
              </a:xfrm>
              <a:prstGeom prst="rect">
                <a:avLst/>
              </a:prstGeom>
              <a:blipFill>
                <a:blip r:embed="rId4"/>
                <a:stretch>
                  <a:fillRect l="-587" t="-4800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B428654-4897-8109-9C71-D8B60D9DD233}"/>
              </a:ext>
            </a:extLst>
          </p:cNvPr>
          <p:cNvCxnSpPr>
            <a:cxnSpLocks/>
          </p:cNvCxnSpPr>
          <p:nvPr/>
        </p:nvCxnSpPr>
        <p:spPr>
          <a:xfrm flipV="1">
            <a:off x="3934049" y="5037249"/>
            <a:ext cx="404033" cy="25377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B9F1ACB-D3C8-B785-6C33-7F1141A5ABCA}"/>
                  </a:ext>
                </a:extLst>
              </p:cNvPr>
              <p:cNvSpPr txBox="1"/>
              <p:nvPr/>
            </p:nvSpPr>
            <p:spPr>
              <a:xfrm>
                <a:off x="1620430" y="5291027"/>
                <a:ext cx="4126460" cy="5078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50" b="1" dirty="0">
                    <a:solidFill>
                      <a:srgbClr val="F83866"/>
                    </a:solidFill>
                  </a:rPr>
                  <a:t>Needed!</a:t>
                </a:r>
                <a:r>
                  <a:rPr lang="en-US" sz="1350" dirty="0"/>
                  <a:t>  Otherwise, such a scheme would </a:t>
                </a:r>
              </a:p>
              <a:p>
                <a:r>
                  <a:rPr lang="en-US" sz="1350" dirty="0"/>
                  <a:t>imply </a:t>
                </a:r>
                <a14:m>
                  <m:oMath xmlns:m="http://schemas.openxmlformats.org/officeDocument/2006/math">
                    <m:r>
                      <a:rPr lang="en-US" sz="135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𝑫𝑻𝑰𝑴𝑬</m:t>
                    </m:r>
                    <m:r>
                      <a:rPr lang="en-US" sz="135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35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US" sz="135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)⊆</m:t>
                    </m:r>
                    <m:r>
                      <a:rPr lang="en-US" sz="135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𝑵𝑻𝑰𝑴𝑬</m:t>
                    </m:r>
                    <m:r>
                      <a:rPr lang="en-US" sz="135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(≪</m:t>
                    </m:r>
                    <m:r>
                      <a:rPr lang="en-US" sz="135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US" sz="135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350" b="1" dirty="0">
                  <a:solidFill>
                    <a:srgbClr val="990099"/>
                  </a:solidFill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B9F1ACB-D3C8-B785-6C33-7F1141A5AB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0430" y="5291027"/>
                <a:ext cx="4126460" cy="507831"/>
              </a:xfrm>
              <a:prstGeom prst="rect">
                <a:avLst/>
              </a:prstGeom>
              <a:blipFill>
                <a:blip r:embed="rId5"/>
                <a:stretch>
                  <a:fillRect l="-443" t="-2410" b="-12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Speech Bubble: Oval 11">
            <a:extLst>
              <a:ext uri="{FF2B5EF4-FFF2-40B4-BE49-F238E27FC236}">
                <a16:creationId xmlns:a16="http://schemas.microsoft.com/office/drawing/2014/main" id="{6D4498B0-0B03-503D-BF28-34D14207A358}"/>
              </a:ext>
            </a:extLst>
          </p:cNvPr>
          <p:cNvSpPr/>
          <p:nvPr/>
        </p:nvSpPr>
        <p:spPr>
          <a:xfrm>
            <a:off x="4976601" y="5257800"/>
            <a:ext cx="3105760" cy="738663"/>
          </a:xfrm>
          <a:prstGeom prst="wedgeEllipseCallout">
            <a:avLst>
              <a:gd name="adj1" fmla="val -32594"/>
              <a:gd name="adj2" fmla="val -71056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b="1" dirty="0"/>
              <a:t>If adv succeeds</a:t>
            </a:r>
          </a:p>
          <a:p>
            <a:pPr algn="ctr"/>
            <a:r>
              <a:rPr lang="en-US" sz="1350" b="1" dirty="0"/>
              <a:t>then it can break a </a:t>
            </a:r>
          </a:p>
          <a:p>
            <a:pPr algn="ctr"/>
            <a:r>
              <a:rPr lang="en-US" sz="1350" b="1" dirty="0"/>
              <a:t>cryptographic assumption 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58B4BF7D-486C-F05A-6060-6AC3BEE10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52400" y="178266"/>
            <a:ext cx="9584557" cy="1447955"/>
          </a:xfrm>
        </p:spPr>
        <p:txBody>
          <a:bodyPr>
            <a:noAutofit/>
          </a:bodyPr>
          <a:lstStyle/>
          <a:p>
            <a:pPr algn="ctr"/>
            <a:r>
              <a:rPr lang="en-US" dirty="0"/>
              <a:t>Efficient Verification of Computation</a:t>
            </a:r>
          </a:p>
        </p:txBody>
      </p:sp>
      <p:pic>
        <p:nvPicPr>
          <p:cNvPr id="19" name="Picture 6">
            <a:extLst>
              <a:ext uri="{FF2B5EF4-FFF2-40B4-BE49-F238E27FC236}">
                <a16:creationId xmlns:a16="http://schemas.microsoft.com/office/drawing/2014/main" id="{5B896544-22AD-C2F7-34AD-36473BF524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635213" y="2675433"/>
            <a:ext cx="1270287" cy="1058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ectangle: Rounded Corners 19">
                <a:extLst>
                  <a:ext uri="{FF2B5EF4-FFF2-40B4-BE49-F238E27FC236}">
                    <a16:creationId xmlns:a16="http://schemas.microsoft.com/office/drawing/2014/main" id="{270F165D-5941-ADBF-CB44-4C7510D45158}"/>
                  </a:ext>
                </a:extLst>
              </p:cNvPr>
              <p:cNvSpPr/>
              <p:nvPr/>
            </p:nvSpPr>
            <p:spPr>
              <a:xfrm>
                <a:off x="2904038" y="2085295"/>
                <a:ext cx="893502" cy="890945"/>
              </a:xfrm>
              <a:prstGeom prst="round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100" b="1" i="1">
                          <a:solidFill>
                            <a:srgbClr val="0602BE"/>
                          </a:solidFill>
                          <a:latin typeface="Cambria Math" panose="02040503050406030204" pitchFamily="18" charset="0"/>
                        </a:rPr>
                        <m:t>𝑴</m:t>
                      </m:r>
                      <m:r>
                        <a:rPr lang="en-US" sz="2100" b="1" i="1">
                          <a:solidFill>
                            <a:srgbClr val="0602BE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100" b="1" i="1">
                          <a:solidFill>
                            <a:srgbClr val="0602BE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sz="2100" b="1" dirty="0">
                  <a:solidFill>
                    <a:srgbClr val="0602BE"/>
                  </a:solidFill>
                </a:endParaRPr>
              </a:p>
            </p:txBody>
          </p:sp>
        </mc:Choice>
        <mc:Fallback>
          <p:sp>
            <p:nvSpPr>
              <p:cNvPr id="20" name="Rectangle: Rounded Corners 19">
                <a:extLst>
                  <a:ext uri="{FF2B5EF4-FFF2-40B4-BE49-F238E27FC236}">
                    <a16:creationId xmlns:a16="http://schemas.microsoft.com/office/drawing/2014/main" id="{270F165D-5941-ADBF-CB44-4C7510D451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4038" y="2085295"/>
                <a:ext cx="893502" cy="890945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Arrow: Right 20">
            <a:extLst>
              <a:ext uri="{FF2B5EF4-FFF2-40B4-BE49-F238E27FC236}">
                <a16:creationId xmlns:a16="http://schemas.microsoft.com/office/drawing/2014/main" id="{D46CC074-30B7-D365-93B3-0420CF5AA487}"/>
              </a:ext>
            </a:extLst>
          </p:cNvPr>
          <p:cNvSpPr/>
          <p:nvPr/>
        </p:nvSpPr>
        <p:spPr>
          <a:xfrm>
            <a:off x="3977334" y="2453376"/>
            <a:ext cx="656732" cy="235715"/>
          </a:xfrm>
          <a:prstGeom prst="rightArrow">
            <a:avLst/>
          </a:prstGeom>
          <a:solidFill>
            <a:srgbClr val="0602BE"/>
          </a:solidFill>
          <a:ln>
            <a:solidFill>
              <a:srgbClr val="0602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845745D-22CA-A3B3-4B0D-1991EBB2E890}"/>
                  </a:ext>
                </a:extLst>
              </p:cNvPr>
              <p:cNvSpPr txBox="1"/>
              <p:nvPr/>
            </p:nvSpPr>
            <p:spPr>
              <a:xfrm>
                <a:off x="4668514" y="2918057"/>
                <a:ext cx="1018856" cy="3000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50" b="1" i="1">
                          <a:solidFill>
                            <a:srgbClr val="0602BE"/>
                          </a:solidFill>
                          <a:latin typeface="Cambria Math" panose="02040503050406030204" pitchFamily="18" charset="0"/>
                        </a:rPr>
                        <m:t>𝑴</m:t>
                      </m:r>
                      <m:d>
                        <m:dPr>
                          <m:ctrlPr>
                            <a:rPr lang="en-US" sz="1350" b="1" i="1">
                              <a:solidFill>
                                <a:srgbClr val="0602BE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350" b="1" i="1">
                              <a:solidFill>
                                <a:srgbClr val="0602BE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sz="1350" b="1" i="1">
                          <a:solidFill>
                            <a:srgbClr val="0602BE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350" b="1" i="1">
                          <a:solidFill>
                            <a:srgbClr val="0602BE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en-US" sz="1350" b="1" dirty="0">
                  <a:solidFill>
                    <a:srgbClr val="0602BE"/>
                  </a:solidFill>
                </a:endParaRPr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845745D-22CA-A3B3-4B0D-1991EBB2E8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8514" y="2918057"/>
                <a:ext cx="1018856" cy="300082"/>
              </a:xfrm>
              <a:prstGeom prst="rect">
                <a:avLst/>
              </a:prstGeom>
              <a:blipFill>
                <a:blip r:embed="rId8"/>
                <a:stretch>
                  <a:fillRect b="-20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Rectangle: Rounded Corners 25">
                <a:extLst>
                  <a:ext uri="{FF2B5EF4-FFF2-40B4-BE49-F238E27FC236}">
                    <a16:creationId xmlns:a16="http://schemas.microsoft.com/office/drawing/2014/main" id="{0384EE53-A2CE-8AC7-36DC-F8475644D3DC}"/>
                  </a:ext>
                </a:extLst>
              </p:cNvPr>
              <p:cNvSpPr/>
              <p:nvPr/>
            </p:nvSpPr>
            <p:spPr>
              <a:xfrm>
                <a:off x="4543743" y="2209800"/>
                <a:ext cx="1018857" cy="615691"/>
              </a:xfrm>
              <a:prstGeom prst="round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solidFill>
                            <a:srgbClr val="0602BE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en-US" b="1" dirty="0">
                  <a:solidFill>
                    <a:srgbClr val="0602BE"/>
                  </a:solidFill>
                </a:endParaRPr>
              </a:p>
            </p:txBody>
          </p:sp>
        </mc:Choice>
        <mc:Fallback>
          <p:sp>
            <p:nvSpPr>
              <p:cNvPr id="26" name="Rectangle: Rounded Corners 25">
                <a:extLst>
                  <a:ext uri="{FF2B5EF4-FFF2-40B4-BE49-F238E27FC236}">
                    <a16:creationId xmlns:a16="http://schemas.microsoft.com/office/drawing/2014/main" id="{0384EE53-A2CE-8AC7-36DC-F8475644D3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3743" y="2209800"/>
                <a:ext cx="1018857" cy="615691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1290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12"/>
          <p:cNvSpPr>
            <a:spLocks noChangeShapeType="1"/>
          </p:cNvSpPr>
          <p:nvPr/>
        </p:nvSpPr>
        <p:spPr bwMode="auto">
          <a:xfrm flipH="1">
            <a:off x="3535966" y="2618232"/>
            <a:ext cx="1578652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762143" y="1676400"/>
                <a:ext cx="992295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i="1" dirty="0" smtClean="0">
                          <a:solidFill>
                            <a:srgbClr val="FF00FF"/>
                          </a:solidFill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en-US" sz="4400" dirty="0">
                  <a:solidFill>
                    <a:srgbClr val="FF00FF"/>
                  </a:solidFill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2143" y="1676400"/>
                <a:ext cx="992295" cy="7694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5107568" y="1676400"/>
                <a:ext cx="721669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solidFill>
                            <a:srgbClr val="FF00FF"/>
                          </a:solidFill>
                          <a:latin typeface="Cambria Math"/>
                        </a:rPr>
                        <m:t>𝑉</m:t>
                      </m:r>
                    </m:oMath>
                  </m:oMathPara>
                </a14:m>
                <a:endParaRPr lang="en-US" sz="4400" dirty="0">
                  <a:solidFill>
                    <a:srgbClr val="FF00FF"/>
                  </a:solidFill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7568" y="1676400"/>
                <a:ext cx="721669" cy="76944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Line 11"/>
          <p:cNvSpPr>
            <a:spLocks noChangeShapeType="1"/>
          </p:cNvSpPr>
          <p:nvPr/>
        </p:nvSpPr>
        <p:spPr bwMode="auto">
          <a:xfrm flipH="1">
            <a:off x="3508903" y="2956560"/>
            <a:ext cx="1578652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Line 12"/>
          <p:cNvSpPr>
            <a:spLocks noChangeShapeType="1"/>
          </p:cNvSpPr>
          <p:nvPr/>
        </p:nvSpPr>
        <p:spPr bwMode="auto">
          <a:xfrm flipH="1">
            <a:off x="3508903" y="3276600"/>
            <a:ext cx="1578652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Line 13"/>
          <p:cNvSpPr>
            <a:spLocks noChangeShapeType="1"/>
          </p:cNvSpPr>
          <p:nvPr/>
        </p:nvSpPr>
        <p:spPr bwMode="auto">
          <a:xfrm flipH="1">
            <a:off x="3508903" y="3596640"/>
            <a:ext cx="1578652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Line 14"/>
          <p:cNvSpPr>
            <a:spLocks noChangeShapeType="1"/>
          </p:cNvSpPr>
          <p:nvPr/>
        </p:nvSpPr>
        <p:spPr bwMode="auto">
          <a:xfrm flipH="1">
            <a:off x="3508903" y="3962400"/>
            <a:ext cx="1578652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2051" name="Picture 3" descr="C:\Users\yael\AppData\Local\Microsoft\Windows\Temporary Internet Files\Content.IE5\VDR4OSMJ\MC900440395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8403" y="2097024"/>
            <a:ext cx="802857" cy="813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4E3C712-2281-4E65-A2D4-E4B5970DD386}"/>
                  </a:ext>
                </a:extLst>
              </p:cNvPr>
              <p:cNvSpPr txBox="1"/>
              <p:nvPr/>
            </p:nvSpPr>
            <p:spPr>
              <a:xfrm>
                <a:off x="304800" y="5707797"/>
                <a:ext cx="86868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rgbClr val="FF00FF"/>
                    </a:solidFill>
                  </a:rPr>
                  <a:t>Soundness:</a:t>
                </a:r>
                <a:r>
                  <a:rPr lang="en-US" sz="2400" dirty="0">
                    <a:solidFill>
                      <a:srgbClr val="FF00FF"/>
                    </a:solidFill>
                  </a:rPr>
                  <a:t>  </a:t>
                </a:r>
                <a:r>
                  <a:rPr lang="en-US" sz="2400" dirty="0"/>
                  <a:t>A prover </a:t>
                </a:r>
                <a:r>
                  <a:rPr lang="en-US" sz="2400" dirty="0">
                    <a:solidFill>
                      <a:srgbClr val="FF00FF"/>
                    </a:solidFill>
                  </a:rPr>
                  <a:t>cannot</a:t>
                </a:r>
                <a:r>
                  <a:rPr lang="en-US" sz="2400" dirty="0"/>
                  <a:t> convince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1C05C5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2400" dirty="0"/>
                  <a:t> to accept a </a:t>
                </a:r>
                <a:r>
                  <a:rPr lang="en-US" sz="2400" dirty="0">
                    <a:solidFill>
                      <a:srgbClr val="FF00FF"/>
                    </a:solidFill>
                  </a:rPr>
                  <a:t>false statement </a:t>
                </a:r>
                <a:r>
                  <a:rPr lang="en-US" sz="2400" dirty="0"/>
                  <a:t>except with exponentially small probability (over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1C05C5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2400" dirty="0"/>
                  <a:t>’s coin tosses)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4E3C712-2281-4E65-A2D4-E4B5970DD3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5707797"/>
                <a:ext cx="8686800" cy="830997"/>
              </a:xfrm>
              <a:prstGeom prst="rect">
                <a:avLst/>
              </a:prstGeom>
              <a:blipFill>
                <a:blip r:embed="rId6"/>
                <a:stretch>
                  <a:fillRect l="-1053" t="-5839" r="-561" b="-153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834A945-C4EB-4BFD-84C2-9D723F202F05}"/>
                  </a:ext>
                </a:extLst>
              </p:cNvPr>
              <p:cNvSpPr txBox="1"/>
              <p:nvPr/>
            </p:nvSpPr>
            <p:spPr>
              <a:xfrm>
                <a:off x="304800" y="4572000"/>
                <a:ext cx="86868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rgbClr val="FF00FF"/>
                    </a:solidFill>
                  </a:rPr>
                  <a:t>Completeness: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1C05C5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can convince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1C05C5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2400" dirty="0"/>
                  <a:t> to accept a </a:t>
                </a:r>
                <a:r>
                  <a:rPr lang="en-US" sz="2400" dirty="0">
                    <a:solidFill>
                      <a:srgbClr val="FF00FF"/>
                    </a:solidFill>
                  </a:rPr>
                  <a:t>true statement </a:t>
                </a:r>
                <a:r>
                  <a:rPr lang="en-US" sz="2400" dirty="0"/>
                  <a:t>with probability 1 (over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1C05C5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2400" dirty="0"/>
                  <a:t>’s coin tosses)</a:t>
                </a: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834A945-C4EB-4BFD-84C2-9D723F202F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4572000"/>
                <a:ext cx="8686800" cy="830997"/>
              </a:xfrm>
              <a:prstGeom prst="rect">
                <a:avLst/>
              </a:prstGeom>
              <a:blipFill>
                <a:blip r:embed="rId7"/>
                <a:stretch>
                  <a:fillRect l="-1053" t="-5882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itle 1">
            <a:extLst>
              <a:ext uri="{FF2B5EF4-FFF2-40B4-BE49-F238E27FC236}">
                <a16:creationId xmlns:a16="http://schemas.microsoft.com/office/drawing/2014/main" id="{C3669FA4-52C3-4C8F-94CB-CC7CAD875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619"/>
            <a:ext cx="8991600" cy="1662781"/>
          </a:xfrm>
        </p:spPr>
        <p:txBody>
          <a:bodyPr>
            <a:normAutofit/>
          </a:bodyPr>
          <a:lstStyle/>
          <a:p>
            <a:r>
              <a:rPr lang="en-US" sz="4000" dirty="0"/>
              <a:t>Computationally-Sound Interactive Proofs</a:t>
            </a:r>
            <a:br>
              <a:rPr lang="en-US" sz="4900" dirty="0">
                <a:solidFill>
                  <a:srgbClr val="FF0000"/>
                </a:solidFill>
              </a:rPr>
            </a:br>
            <a:r>
              <a:rPr lang="en-US" sz="3200" dirty="0">
                <a:solidFill>
                  <a:srgbClr val="7030A0"/>
                </a:solidFill>
              </a:rPr>
              <a:t>[Brassard-Chaum-Creapeau88]</a:t>
            </a:r>
            <a:endParaRPr lang="en-US" sz="4000" dirty="0">
              <a:solidFill>
                <a:srgbClr val="7030A0"/>
              </a:solidFill>
            </a:endParaRPr>
          </a:p>
        </p:txBody>
      </p:sp>
      <p:sp>
        <p:nvSpPr>
          <p:cNvPr id="2" name="Speech Bubble: Oval 1">
            <a:extLst>
              <a:ext uri="{FF2B5EF4-FFF2-40B4-BE49-F238E27FC236}">
                <a16:creationId xmlns:a16="http://schemas.microsoft.com/office/drawing/2014/main" id="{0226594B-4530-4636-B455-2DE6D476FA04}"/>
              </a:ext>
            </a:extLst>
          </p:cNvPr>
          <p:cNvSpPr/>
          <p:nvPr/>
        </p:nvSpPr>
        <p:spPr>
          <a:xfrm>
            <a:off x="152400" y="4412160"/>
            <a:ext cx="2992438" cy="1150440"/>
          </a:xfrm>
          <a:prstGeom prst="wedgeEllipseCallout">
            <a:avLst>
              <a:gd name="adj1" fmla="val 18179"/>
              <a:gd name="adj2" fmla="val 73608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FF00"/>
                </a:solidFill>
              </a:rPr>
              <a:t>Computationally bounded  </a:t>
            </a:r>
          </a:p>
        </p:txBody>
      </p:sp>
      <p:sp>
        <p:nvSpPr>
          <p:cNvPr id="3" name="Speech Bubble: Oval 2">
            <a:extLst>
              <a:ext uri="{FF2B5EF4-FFF2-40B4-BE49-F238E27FC236}">
                <a16:creationId xmlns:a16="http://schemas.microsoft.com/office/drawing/2014/main" id="{0FDDEC5A-A720-4C6F-B126-9203A324F805}"/>
              </a:ext>
            </a:extLst>
          </p:cNvPr>
          <p:cNvSpPr/>
          <p:nvPr/>
        </p:nvSpPr>
        <p:spPr>
          <a:xfrm>
            <a:off x="6248400" y="1295400"/>
            <a:ext cx="2415540" cy="1074240"/>
          </a:xfrm>
          <a:prstGeom prst="wedgeEllipseCallout">
            <a:avLst>
              <a:gd name="adj1" fmla="val 32867"/>
              <a:gd name="adj2" fmla="val -94533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Arguments</a:t>
            </a:r>
          </a:p>
        </p:txBody>
      </p:sp>
    </p:spTree>
    <p:extLst>
      <p:ext uri="{BB962C8B-B14F-4D97-AF65-F5344CB8AC3E}">
        <p14:creationId xmlns:p14="http://schemas.microsoft.com/office/powerpoint/2010/main" val="492721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382000" cy="1477962"/>
          </a:xfrm>
        </p:spPr>
        <p:txBody>
          <a:bodyPr>
            <a:normAutofit/>
          </a:bodyPr>
          <a:lstStyle/>
          <a:p>
            <a:r>
              <a:rPr lang="en-US" dirty="0"/>
              <a:t>Succinct Interactive Arguments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sz="3200" dirty="0">
                <a:solidFill>
                  <a:srgbClr val="7030A0"/>
                </a:solidFill>
              </a:rPr>
              <a:t>[Kilian92, Micali94]</a:t>
            </a:r>
            <a:endParaRPr lang="en-US" sz="3200" dirty="0">
              <a:solidFill>
                <a:srgbClr val="FF0000"/>
              </a:solidFill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3231490" y="4072501"/>
            <a:ext cx="324551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535317" y="3609599"/>
                <a:ext cx="2886166" cy="6011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sSup>
                        <m:sSupPr>
                          <m:ctrlPr>
                            <a:rPr lang="en-US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sSup>
                        <m:sSupPr>
                          <m:ctrlPr>
                            <a:rPr lang="en-US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en-US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5317" y="3609599"/>
                <a:ext cx="2886166" cy="60112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/>
          <p:cNvCxnSpPr/>
          <p:nvPr/>
        </p:nvCxnSpPr>
        <p:spPr>
          <a:xfrm>
            <a:off x="3581400" y="4837126"/>
            <a:ext cx="24384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6324600" y="2971800"/>
                <a:ext cx="914400" cy="769441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i="1" dirty="0" smtClean="0">
                          <a:solidFill>
                            <a:srgbClr val="FF00FF"/>
                          </a:solidFill>
                          <a:latin typeface="Cambria Math"/>
                        </a:rPr>
                        <m:t>𝑉</m:t>
                      </m:r>
                    </m:oMath>
                  </m:oMathPara>
                </a14:m>
                <a:endParaRPr lang="en-US" sz="4400" dirty="0">
                  <a:solidFill>
                    <a:srgbClr val="FF00FF"/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4600" y="2971800"/>
                <a:ext cx="914400" cy="76944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895600" y="2971800"/>
                <a:ext cx="914400" cy="769441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i="1" dirty="0" smtClean="0">
                          <a:solidFill>
                            <a:srgbClr val="FF00FF"/>
                          </a:solidFill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en-US" sz="4400" dirty="0">
                  <a:solidFill>
                    <a:srgbClr val="FF00FF"/>
                  </a:solidFill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600" y="2971800"/>
                <a:ext cx="914400" cy="76944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91A61F2-9CD1-48CF-8B83-A7414E798098}"/>
              </a:ext>
            </a:extLst>
          </p:cNvPr>
          <p:cNvSpPr/>
          <p:nvPr/>
        </p:nvSpPr>
        <p:spPr>
          <a:xfrm>
            <a:off x="381000" y="1828800"/>
            <a:ext cx="8137371" cy="84478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Convert any </a:t>
            </a:r>
            <a:r>
              <a:rPr lang="en-US" sz="2800" b="1" dirty="0">
                <a:solidFill>
                  <a:srgbClr val="FFFF00"/>
                </a:solidFill>
              </a:rPr>
              <a:t>PCP</a:t>
            </a:r>
            <a:r>
              <a:rPr lang="en-US" sz="2800" dirty="0"/>
              <a:t> into a </a:t>
            </a:r>
            <a:r>
              <a:rPr lang="en-US" sz="2800" b="1" dirty="0">
                <a:solidFill>
                  <a:srgbClr val="FFFF00"/>
                </a:solidFill>
              </a:rPr>
              <a:t>succinct interactive argument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BC69BE-628A-400B-A14E-B2976D1C47B9}"/>
              </a:ext>
            </a:extLst>
          </p:cNvPr>
          <p:cNvSpPr/>
          <p:nvPr/>
        </p:nvSpPr>
        <p:spPr>
          <a:xfrm>
            <a:off x="400347" y="5410200"/>
            <a:ext cx="2342853" cy="251415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PCP</a:t>
            </a:r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B45F1071-E324-4A0D-AEAC-9069A408DE45}"/>
              </a:ext>
            </a:extLst>
          </p:cNvPr>
          <p:cNvSpPr/>
          <p:nvPr/>
        </p:nvSpPr>
        <p:spPr>
          <a:xfrm>
            <a:off x="457200" y="3920236"/>
            <a:ext cx="2209800" cy="1301038"/>
          </a:xfrm>
          <a:prstGeom prst="triangl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686216C-BEC7-4617-872A-BEFBFFBC3947}"/>
              </a:ext>
            </a:extLst>
          </p:cNvPr>
          <p:cNvSpPr txBox="1"/>
          <p:nvPr/>
        </p:nvSpPr>
        <p:spPr>
          <a:xfrm>
            <a:off x="1234695" y="3390900"/>
            <a:ext cx="7465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root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679733A-EE88-433E-AA0B-4A61F0A15433}"/>
              </a:ext>
            </a:extLst>
          </p:cNvPr>
          <p:cNvSpPr txBox="1"/>
          <p:nvPr/>
        </p:nvSpPr>
        <p:spPr>
          <a:xfrm>
            <a:off x="4445000" y="4419600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root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BC5B35A-C63C-4572-9B54-19E5CC0FFF85}"/>
              </a:ext>
            </a:extLst>
          </p:cNvPr>
          <p:cNvCxnSpPr/>
          <p:nvPr/>
        </p:nvCxnSpPr>
        <p:spPr>
          <a:xfrm flipH="1">
            <a:off x="3726873" y="5643265"/>
            <a:ext cx="2216727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D4728E3-66A2-4C7C-BB87-F496CCDEED00}"/>
              </a:ext>
            </a:extLst>
          </p:cNvPr>
          <p:cNvCxnSpPr/>
          <p:nvPr/>
        </p:nvCxnSpPr>
        <p:spPr>
          <a:xfrm>
            <a:off x="3626510" y="6437326"/>
            <a:ext cx="24384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C52A988E-193C-4E8D-A151-585A5E0F608B}"/>
              </a:ext>
            </a:extLst>
          </p:cNvPr>
          <p:cNvSpPr txBox="1"/>
          <p:nvPr/>
        </p:nvSpPr>
        <p:spPr>
          <a:xfrm>
            <a:off x="3499510" y="6019800"/>
            <a:ext cx="27488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PCP answers + decommitment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409DC96-BCDB-4FBC-A22A-0A3C80D5BF7F}"/>
              </a:ext>
            </a:extLst>
          </p:cNvPr>
          <p:cNvSpPr txBox="1"/>
          <p:nvPr/>
        </p:nvSpPr>
        <p:spPr>
          <a:xfrm>
            <a:off x="3276600" y="5257800"/>
            <a:ext cx="3245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PCP queries</a:t>
            </a:r>
          </a:p>
        </p:txBody>
      </p:sp>
      <p:sp>
        <p:nvSpPr>
          <p:cNvPr id="33" name="Right Brace 32">
            <a:extLst>
              <a:ext uri="{FF2B5EF4-FFF2-40B4-BE49-F238E27FC236}">
                <a16:creationId xmlns:a16="http://schemas.microsoft.com/office/drawing/2014/main" id="{2389168C-A884-4258-8B29-CDB7C77ADC5B}"/>
              </a:ext>
            </a:extLst>
          </p:cNvPr>
          <p:cNvSpPr/>
          <p:nvPr/>
        </p:nvSpPr>
        <p:spPr>
          <a:xfrm>
            <a:off x="6553200" y="3767442"/>
            <a:ext cx="227627" cy="1261755"/>
          </a:xfrm>
          <a:prstGeom prst="rightBrac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000000"/>
              </a:highlight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A3ADAE1-6E72-41BD-9C0C-A255007E790C}"/>
              </a:ext>
            </a:extLst>
          </p:cNvPr>
          <p:cNvSpPr txBox="1"/>
          <p:nvPr/>
        </p:nvSpPr>
        <p:spPr>
          <a:xfrm>
            <a:off x="6956697" y="3848100"/>
            <a:ext cx="15777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Succinct </a:t>
            </a:r>
          </a:p>
          <a:p>
            <a:pPr algn="ctr"/>
            <a:r>
              <a:rPr lang="en-US" sz="2000" b="1" dirty="0"/>
              <a:t>Commitment of PCP</a:t>
            </a:r>
          </a:p>
        </p:txBody>
      </p:sp>
    </p:spTree>
    <p:extLst>
      <p:ext uri="{BB962C8B-B14F-4D97-AF65-F5344CB8AC3E}">
        <p14:creationId xmlns:p14="http://schemas.microsoft.com/office/powerpoint/2010/main" val="3228884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  <p:bldP spid="10" grpId="0"/>
      <p:bldP spid="11" grpId="0" animBg="1"/>
      <p:bldP spid="12" grpId="0" animBg="1"/>
      <p:bldP spid="13" grpId="0" animBg="1"/>
      <p:bldP spid="15" grpId="0"/>
      <p:bldP spid="23" grpId="0"/>
      <p:bldP spid="32" grpId="0"/>
      <p:bldP spid="26" grpId="0"/>
      <p:bldP spid="33" grpId="0" animBg="1"/>
      <p:bldP spid="3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 flipH="1">
            <a:off x="3231490" y="4072501"/>
            <a:ext cx="324551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535317" y="3609599"/>
                <a:ext cx="2886166" cy="6011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sSup>
                        <m:sSupPr>
                          <m:ctrlPr>
                            <a:rPr lang="en-US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sSup>
                        <m:sSupPr>
                          <m:ctrlPr>
                            <a:rPr lang="en-US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en-US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5317" y="3609599"/>
                <a:ext cx="2886166" cy="60112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/>
          <p:cNvCxnSpPr/>
          <p:nvPr/>
        </p:nvCxnSpPr>
        <p:spPr>
          <a:xfrm>
            <a:off x="3581400" y="4837126"/>
            <a:ext cx="24384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6324600" y="2971800"/>
                <a:ext cx="914400" cy="769441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i="1" dirty="0" smtClean="0">
                          <a:solidFill>
                            <a:srgbClr val="FF00FF"/>
                          </a:solidFill>
                          <a:latin typeface="Cambria Math"/>
                        </a:rPr>
                        <m:t>𝑉</m:t>
                      </m:r>
                    </m:oMath>
                  </m:oMathPara>
                </a14:m>
                <a:endParaRPr lang="en-US" sz="4400" dirty="0">
                  <a:solidFill>
                    <a:srgbClr val="FF00FF"/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4600" y="2971800"/>
                <a:ext cx="914400" cy="76944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895600" y="2971800"/>
                <a:ext cx="914400" cy="769441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i="1" dirty="0" smtClean="0">
                          <a:solidFill>
                            <a:srgbClr val="FF00FF"/>
                          </a:solidFill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en-US" sz="4400" dirty="0">
                  <a:solidFill>
                    <a:srgbClr val="FF00FF"/>
                  </a:solidFill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600" y="2971800"/>
                <a:ext cx="914400" cy="76944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>
            <a:extLst>
              <a:ext uri="{FF2B5EF4-FFF2-40B4-BE49-F238E27FC236}">
                <a16:creationId xmlns:a16="http://schemas.microsoft.com/office/drawing/2014/main" id="{86BC69BE-628A-400B-A14E-B2976D1C47B9}"/>
              </a:ext>
            </a:extLst>
          </p:cNvPr>
          <p:cNvSpPr/>
          <p:nvPr/>
        </p:nvSpPr>
        <p:spPr>
          <a:xfrm>
            <a:off x="400347" y="5410200"/>
            <a:ext cx="2342853" cy="251415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PCP</a:t>
            </a:r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B45F1071-E324-4A0D-AEAC-9069A408DE45}"/>
              </a:ext>
            </a:extLst>
          </p:cNvPr>
          <p:cNvSpPr/>
          <p:nvPr/>
        </p:nvSpPr>
        <p:spPr>
          <a:xfrm>
            <a:off x="457200" y="3920236"/>
            <a:ext cx="2209800" cy="1301038"/>
          </a:xfrm>
          <a:prstGeom prst="triangl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686216C-BEC7-4617-872A-BEFBFFBC3947}"/>
              </a:ext>
            </a:extLst>
          </p:cNvPr>
          <p:cNvSpPr txBox="1"/>
          <p:nvPr/>
        </p:nvSpPr>
        <p:spPr>
          <a:xfrm>
            <a:off x="1234695" y="3390900"/>
            <a:ext cx="7465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root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679733A-EE88-433E-AA0B-4A61F0A15433}"/>
              </a:ext>
            </a:extLst>
          </p:cNvPr>
          <p:cNvSpPr txBox="1"/>
          <p:nvPr/>
        </p:nvSpPr>
        <p:spPr>
          <a:xfrm>
            <a:off x="4445000" y="4419600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root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BC5B35A-C63C-4572-9B54-19E5CC0FFF85}"/>
              </a:ext>
            </a:extLst>
          </p:cNvPr>
          <p:cNvCxnSpPr/>
          <p:nvPr/>
        </p:nvCxnSpPr>
        <p:spPr>
          <a:xfrm flipH="1">
            <a:off x="3726873" y="5643265"/>
            <a:ext cx="2216727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D4728E3-66A2-4C7C-BB87-F496CCDEED00}"/>
              </a:ext>
            </a:extLst>
          </p:cNvPr>
          <p:cNvCxnSpPr/>
          <p:nvPr/>
        </p:nvCxnSpPr>
        <p:spPr>
          <a:xfrm>
            <a:off x="3626510" y="6437326"/>
            <a:ext cx="24384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C52A988E-193C-4E8D-A151-585A5E0F608B}"/>
              </a:ext>
            </a:extLst>
          </p:cNvPr>
          <p:cNvSpPr txBox="1"/>
          <p:nvPr/>
        </p:nvSpPr>
        <p:spPr>
          <a:xfrm>
            <a:off x="3499510" y="6019800"/>
            <a:ext cx="27488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PCP answers + decommitment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409DC96-BCDB-4FBC-A22A-0A3C80D5BF7F}"/>
              </a:ext>
            </a:extLst>
          </p:cNvPr>
          <p:cNvSpPr txBox="1"/>
          <p:nvPr/>
        </p:nvSpPr>
        <p:spPr>
          <a:xfrm>
            <a:off x="3276600" y="5257800"/>
            <a:ext cx="3245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PCP queries</a:t>
            </a:r>
          </a:p>
        </p:txBody>
      </p:sp>
      <p:sp>
        <p:nvSpPr>
          <p:cNvPr id="33" name="Right Brace 32">
            <a:extLst>
              <a:ext uri="{FF2B5EF4-FFF2-40B4-BE49-F238E27FC236}">
                <a16:creationId xmlns:a16="http://schemas.microsoft.com/office/drawing/2014/main" id="{2389168C-A884-4258-8B29-CDB7C77ADC5B}"/>
              </a:ext>
            </a:extLst>
          </p:cNvPr>
          <p:cNvSpPr/>
          <p:nvPr/>
        </p:nvSpPr>
        <p:spPr>
          <a:xfrm>
            <a:off x="6553200" y="3767442"/>
            <a:ext cx="227627" cy="1261755"/>
          </a:xfrm>
          <a:prstGeom prst="rightBrac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000000"/>
              </a:highlight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A3ADAE1-6E72-41BD-9C0C-A255007E790C}"/>
              </a:ext>
            </a:extLst>
          </p:cNvPr>
          <p:cNvSpPr txBox="1"/>
          <p:nvPr/>
        </p:nvSpPr>
        <p:spPr>
          <a:xfrm>
            <a:off x="6956697" y="3848100"/>
            <a:ext cx="15777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Succinct </a:t>
            </a:r>
          </a:p>
          <a:p>
            <a:pPr algn="ctr"/>
            <a:r>
              <a:rPr lang="en-US" sz="2000" b="1" dirty="0"/>
              <a:t>Commitment of PCP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722CC763-CD28-4188-A00B-2FE64F5C4802}"/>
                  </a:ext>
                </a:extLst>
              </p:cNvPr>
              <p:cNvSpPr/>
              <p:nvPr/>
            </p:nvSpPr>
            <p:spPr>
              <a:xfrm>
                <a:off x="609600" y="457200"/>
                <a:ext cx="7905453" cy="182880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rgbClr val="FFFF00"/>
                    </a:solidFill>
                  </a:rPr>
                  <a:t>Theorem:  </a:t>
                </a:r>
                <a:r>
                  <a:rPr lang="en-US" sz="2400" dirty="0"/>
                  <a:t>This scheme is </a:t>
                </a:r>
                <a:r>
                  <a:rPr lang="en-US" sz="2400" b="1" dirty="0">
                    <a:solidFill>
                      <a:srgbClr val="FFFF00"/>
                    </a:solidFill>
                  </a:rPr>
                  <a:t>sound</a:t>
                </a:r>
                <a:r>
                  <a:rPr lang="en-US" sz="2400" dirty="0"/>
                  <a:t> against cheating provers that </a:t>
                </a:r>
                <a:r>
                  <a:rPr lang="en-US" sz="2400" b="1" dirty="0">
                    <a:solidFill>
                      <a:srgbClr val="FFFF00"/>
                    </a:solidFill>
                  </a:rPr>
                  <a:t>cannot find collisions in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𝑯</m:t>
                    </m:r>
                  </m:oMath>
                </a14:m>
                <a:endParaRPr lang="en-US" sz="2400" b="0" dirty="0"/>
              </a:p>
              <a:p>
                <a:pPr algn="ctr"/>
                <a:r>
                  <a:rPr lang="en-US" sz="2400" dirty="0"/>
                  <a:t>(i.e., cannot find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b="0" dirty="0"/>
                  <a:t> such that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b="0" dirty="0"/>
                  <a:t>)</a:t>
                </a:r>
              </a:p>
            </p:txBody>
          </p:sp>
        </mc:Choice>
        <mc:Fallback xmlns=""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722CC763-CD28-4188-A00B-2FE64F5C48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457200"/>
                <a:ext cx="7905453" cy="1828800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30731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B77B2E2-D0A3-45CE-88C2-12BD86DB5CE2}"/>
              </a:ext>
            </a:extLst>
          </p:cNvPr>
          <p:cNvGrpSpPr/>
          <p:nvPr/>
        </p:nvGrpSpPr>
        <p:grpSpPr>
          <a:xfrm>
            <a:off x="3886200" y="3124200"/>
            <a:ext cx="1143000" cy="990600"/>
            <a:chOff x="3825240" y="2956560"/>
            <a:chExt cx="1143000" cy="9906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5123A8B-2DEE-4B51-9932-84E95D8EB86B}"/>
                </a:ext>
              </a:extLst>
            </p:cNvPr>
            <p:cNvSpPr/>
            <p:nvPr/>
          </p:nvSpPr>
          <p:spPr>
            <a:xfrm>
              <a:off x="3825240" y="2956560"/>
              <a:ext cx="1143000" cy="990600"/>
            </a:xfrm>
            <a:prstGeom prst="rect">
              <a:avLst/>
            </a:prstGeom>
            <a:noFill/>
            <a:ln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 10">
              <a:extLst>
                <a:ext uri="{FF2B5EF4-FFF2-40B4-BE49-F238E27FC236}">
                  <a16:creationId xmlns:a16="http://schemas.microsoft.com/office/drawing/2014/main" id="{CAE61036-A953-441D-BB6B-21F147467601}"/>
                </a:ext>
              </a:extLst>
            </p:cNvPr>
            <p:cNvSpPr/>
            <p:nvPr/>
          </p:nvSpPr>
          <p:spPr>
            <a:xfrm>
              <a:off x="4084320" y="3063240"/>
              <a:ext cx="640080" cy="121920"/>
            </a:xfrm>
            <a:custGeom>
              <a:avLst/>
              <a:gdLst>
                <a:gd name="connsiteX0" fmla="*/ 0 w 563880"/>
                <a:gd name="connsiteY0" fmla="*/ 76200 h 121920"/>
                <a:gd name="connsiteX1" fmla="*/ 76200 w 563880"/>
                <a:gd name="connsiteY1" fmla="*/ 45720 h 121920"/>
                <a:gd name="connsiteX2" fmla="*/ 121920 w 563880"/>
                <a:gd name="connsiteY2" fmla="*/ 30480 h 121920"/>
                <a:gd name="connsiteX3" fmla="*/ 167640 w 563880"/>
                <a:gd name="connsiteY3" fmla="*/ 0 h 121920"/>
                <a:gd name="connsiteX4" fmla="*/ 259080 w 563880"/>
                <a:gd name="connsiteY4" fmla="*/ 45720 h 121920"/>
                <a:gd name="connsiteX5" fmla="*/ 350520 w 563880"/>
                <a:gd name="connsiteY5" fmla="*/ 121920 h 121920"/>
                <a:gd name="connsiteX6" fmla="*/ 441960 w 563880"/>
                <a:gd name="connsiteY6" fmla="*/ 76200 h 121920"/>
                <a:gd name="connsiteX7" fmla="*/ 487680 w 563880"/>
                <a:gd name="connsiteY7" fmla="*/ 45720 h 121920"/>
                <a:gd name="connsiteX8" fmla="*/ 563880 w 563880"/>
                <a:gd name="connsiteY8" fmla="*/ 45720 h 121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3880" h="121920">
                  <a:moveTo>
                    <a:pt x="0" y="76200"/>
                  </a:moveTo>
                  <a:cubicBezTo>
                    <a:pt x="25400" y="66040"/>
                    <a:pt x="50585" y="55326"/>
                    <a:pt x="76200" y="45720"/>
                  </a:cubicBezTo>
                  <a:cubicBezTo>
                    <a:pt x="91242" y="40079"/>
                    <a:pt x="107552" y="37664"/>
                    <a:pt x="121920" y="30480"/>
                  </a:cubicBezTo>
                  <a:cubicBezTo>
                    <a:pt x="138303" y="22289"/>
                    <a:pt x="152400" y="10160"/>
                    <a:pt x="167640" y="0"/>
                  </a:cubicBezTo>
                  <a:cubicBezTo>
                    <a:pt x="204825" y="12395"/>
                    <a:pt x="229537" y="16177"/>
                    <a:pt x="259080" y="45720"/>
                  </a:cubicBezTo>
                  <a:cubicBezTo>
                    <a:pt x="342118" y="128758"/>
                    <a:pt x="263198" y="92813"/>
                    <a:pt x="350520" y="121920"/>
                  </a:cubicBezTo>
                  <a:cubicBezTo>
                    <a:pt x="481547" y="34569"/>
                    <a:pt x="315767" y="139296"/>
                    <a:pt x="441960" y="76200"/>
                  </a:cubicBezTo>
                  <a:cubicBezTo>
                    <a:pt x="458343" y="68009"/>
                    <a:pt x="469911" y="50162"/>
                    <a:pt x="487680" y="45720"/>
                  </a:cubicBezTo>
                  <a:cubicBezTo>
                    <a:pt x="512322" y="39560"/>
                    <a:pt x="538480" y="45720"/>
                    <a:pt x="563880" y="4572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11">
              <a:extLst>
                <a:ext uri="{FF2B5EF4-FFF2-40B4-BE49-F238E27FC236}">
                  <a16:creationId xmlns:a16="http://schemas.microsoft.com/office/drawing/2014/main" id="{A431AA62-6895-48E6-86EF-E8296EED40A5}"/>
                </a:ext>
              </a:extLst>
            </p:cNvPr>
            <p:cNvSpPr/>
            <p:nvPr/>
          </p:nvSpPr>
          <p:spPr>
            <a:xfrm>
              <a:off x="4114800" y="3276600"/>
              <a:ext cx="563880" cy="121920"/>
            </a:xfrm>
            <a:custGeom>
              <a:avLst/>
              <a:gdLst>
                <a:gd name="connsiteX0" fmla="*/ 0 w 563880"/>
                <a:gd name="connsiteY0" fmla="*/ 76200 h 121920"/>
                <a:gd name="connsiteX1" fmla="*/ 76200 w 563880"/>
                <a:gd name="connsiteY1" fmla="*/ 45720 h 121920"/>
                <a:gd name="connsiteX2" fmla="*/ 121920 w 563880"/>
                <a:gd name="connsiteY2" fmla="*/ 30480 h 121920"/>
                <a:gd name="connsiteX3" fmla="*/ 167640 w 563880"/>
                <a:gd name="connsiteY3" fmla="*/ 0 h 121920"/>
                <a:gd name="connsiteX4" fmla="*/ 259080 w 563880"/>
                <a:gd name="connsiteY4" fmla="*/ 45720 h 121920"/>
                <a:gd name="connsiteX5" fmla="*/ 350520 w 563880"/>
                <a:gd name="connsiteY5" fmla="*/ 121920 h 121920"/>
                <a:gd name="connsiteX6" fmla="*/ 441960 w 563880"/>
                <a:gd name="connsiteY6" fmla="*/ 76200 h 121920"/>
                <a:gd name="connsiteX7" fmla="*/ 487680 w 563880"/>
                <a:gd name="connsiteY7" fmla="*/ 45720 h 121920"/>
                <a:gd name="connsiteX8" fmla="*/ 563880 w 563880"/>
                <a:gd name="connsiteY8" fmla="*/ 45720 h 121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3880" h="121920">
                  <a:moveTo>
                    <a:pt x="0" y="76200"/>
                  </a:moveTo>
                  <a:cubicBezTo>
                    <a:pt x="25400" y="66040"/>
                    <a:pt x="50585" y="55326"/>
                    <a:pt x="76200" y="45720"/>
                  </a:cubicBezTo>
                  <a:cubicBezTo>
                    <a:pt x="91242" y="40079"/>
                    <a:pt x="107552" y="37664"/>
                    <a:pt x="121920" y="30480"/>
                  </a:cubicBezTo>
                  <a:cubicBezTo>
                    <a:pt x="138303" y="22289"/>
                    <a:pt x="152400" y="10160"/>
                    <a:pt x="167640" y="0"/>
                  </a:cubicBezTo>
                  <a:cubicBezTo>
                    <a:pt x="204825" y="12395"/>
                    <a:pt x="229537" y="16177"/>
                    <a:pt x="259080" y="45720"/>
                  </a:cubicBezTo>
                  <a:cubicBezTo>
                    <a:pt x="342118" y="128758"/>
                    <a:pt x="263198" y="92813"/>
                    <a:pt x="350520" y="121920"/>
                  </a:cubicBezTo>
                  <a:cubicBezTo>
                    <a:pt x="481547" y="34569"/>
                    <a:pt x="315767" y="139296"/>
                    <a:pt x="441960" y="76200"/>
                  </a:cubicBezTo>
                  <a:cubicBezTo>
                    <a:pt x="458343" y="68009"/>
                    <a:pt x="469911" y="50162"/>
                    <a:pt x="487680" y="45720"/>
                  </a:cubicBezTo>
                  <a:cubicBezTo>
                    <a:pt x="512322" y="39560"/>
                    <a:pt x="538480" y="45720"/>
                    <a:pt x="563880" y="4572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 12">
              <a:extLst>
                <a:ext uri="{FF2B5EF4-FFF2-40B4-BE49-F238E27FC236}">
                  <a16:creationId xmlns:a16="http://schemas.microsoft.com/office/drawing/2014/main" id="{982400AC-275A-4D8E-9DD6-3A002855622E}"/>
                </a:ext>
              </a:extLst>
            </p:cNvPr>
            <p:cNvSpPr/>
            <p:nvPr/>
          </p:nvSpPr>
          <p:spPr>
            <a:xfrm>
              <a:off x="4114800" y="3429000"/>
              <a:ext cx="563880" cy="121920"/>
            </a:xfrm>
            <a:custGeom>
              <a:avLst/>
              <a:gdLst>
                <a:gd name="connsiteX0" fmla="*/ 0 w 563880"/>
                <a:gd name="connsiteY0" fmla="*/ 76200 h 121920"/>
                <a:gd name="connsiteX1" fmla="*/ 76200 w 563880"/>
                <a:gd name="connsiteY1" fmla="*/ 45720 h 121920"/>
                <a:gd name="connsiteX2" fmla="*/ 121920 w 563880"/>
                <a:gd name="connsiteY2" fmla="*/ 30480 h 121920"/>
                <a:gd name="connsiteX3" fmla="*/ 167640 w 563880"/>
                <a:gd name="connsiteY3" fmla="*/ 0 h 121920"/>
                <a:gd name="connsiteX4" fmla="*/ 259080 w 563880"/>
                <a:gd name="connsiteY4" fmla="*/ 45720 h 121920"/>
                <a:gd name="connsiteX5" fmla="*/ 350520 w 563880"/>
                <a:gd name="connsiteY5" fmla="*/ 121920 h 121920"/>
                <a:gd name="connsiteX6" fmla="*/ 441960 w 563880"/>
                <a:gd name="connsiteY6" fmla="*/ 76200 h 121920"/>
                <a:gd name="connsiteX7" fmla="*/ 487680 w 563880"/>
                <a:gd name="connsiteY7" fmla="*/ 45720 h 121920"/>
                <a:gd name="connsiteX8" fmla="*/ 563880 w 563880"/>
                <a:gd name="connsiteY8" fmla="*/ 45720 h 121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3880" h="121920">
                  <a:moveTo>
                    <a:pt x="0" y="76200"/>
                  </a:moveTo>
                  <a:cubicBezTo>
                    <a:pt x="25400" y="66040"/>
                    <a:pt x="50585" y="55326"/>
                    <a:pt x="76200" y="45720"/>
                  </a:cubicBezTo>
                  <a:cubicBezTo>
                    <a:pt x="91242" y="40079"/>
                    <a:pt x="107552" y="37664"/>
                    <a:pt x="121920" y="30480"/>
                  </a:cubicBezTo>
                  <a:cubicBezTo>
                    <a:pt x="138303" y="22289"/>
                    <a:pt x="152400" y="10160"/>
                    <a:pt x="167640" y="0"/>
                  </a:cubicBezTo>
                  <a:cubicBezTo>
                    <a:pt x="204825" y="12395"/>
                    <a:pt x="229537" y="16177"/>
                    <a:pt x="259080" y="45720"/>
                  </a:cubicBezTo>
                  <a:cubicBezTo>
                    <a:pt x="342118" y="128758"/>
                    <a:pt x="263198" y="92813"/>
                    <a:pt x="350520" y="121920"/>
                  </a:cubicBezTo>
                  <a:cubicBezTo>
                    <a:pt x="481547" y="34569"/>
                    <a:pt x="315767" y="139296"/>
                    <a:pt x="441960" y="76200"/>
                  </a:cubicBezTo>
                  <a:cubicBezTo>
                    <a:pt x="458343" y="68009"/>
                    <a:pt x="469911" y="50162"/>
                    <a:pt x="487680" y="45720"/>
                  </a:cubicBezTo>
                  <a:cubicBezTo>
                    <a:pt x="512322" y="39560"/>
                    <a:pt x="538480" y="45720"/>
                    <a:pt x="563880" y="4572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 13">
              <a:extLst>
                <a:ext uri="{FF2B5EF4-FFF2-40B4-BE49-F238E27FC236}">
                  <a16:creationId xmlns:a16="http://schemas.microsoft.com/office/drawing/2014/main" id="{1ED2AC60-083E-4278-AB1F-606C11C21816}"/>
                </a:ext>
              </a:extLst>
            </p:cNvPr>
            <p:cNvSpPr/>
            <p:nvPr/>
          </p:nvSpPr>
          <p:spPr>
            <a:xfrm>
              <a:off x="4160520" y="3627120"/>
              <a:ext cx="563880" cy="121920"/>
            </a:xfrm>
            <a:custGeom>
              <a:avLst/>
              <a:gdLst>
                <a:gd name="connsiteX0" fmla="*/ 0 w 563880"/>
                <a:gd name="connsiteY0" fmla="*/ 76200 h 121920"/>
                <a:gd name="connsiteX1" fmla="*/ 76200 w 563880"/>
                <a:gd name="connsiteY1" fmla="*/ 45720 h 121920"/>
                <a:gd name="connsiteX2" fmla="*/ 121920 w 563880"/>
                <a:gd name="connsiteY2" fmla="*/ 30480 h 121920"/>
                <a:gd name="connsiteX3" fmla="*/ 167640 w 563880"/>
                <a:gd name="connsiteY3" fmla="*/ 0 h 121920"/>
                <a:gd name="connsiteX4" fmla="*/ 259080 w 563880"/>
                <a:gd name="connsiteY4" fmla="*/ 45720 h 121920"/>
                <a:gd name="connsiteX5" fmla="*/ 350520 w 563880"/>
                <a:gd name="connsiteY5" fmla="*/ 121920 h 121920"/>
                <a:gd name="connsiteX6" fmla="*/ 441960 w 563880"/>
                <a:gd name="connsiteY6" fmla="*/ 76200 h 121920"/>
                <a:gd name="connsiteX7" fmla="*/ 487680 w 563880"/>
                <a:gd name="connsiteY7" fmla="*/ 45720 h 121920"/>
                <a:gd name="connsiteX8" fmla="*/ 563880 w 563880"/>
                <a:gd name="connsiteY8" fmla="*/ 45720 h 121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3880" h="121920">
                  <a:moveTo>
                    <a:pt x="0" y="76200"/>
                  </a:moveTo>
                  <a:cubicBezTo>
                    <a:pt x="25400" y="66040"/>
                    <a:pt x="50585" y="55326"/>
                    <a:pt x="76200" y="45720"/>
                  </a:cubicBezTo>
                  <a:cubicBezTo>
                    <a:pt x="91242" y="40079"/>
                    <a:pt x="107552" y="37664"/>
                    <a:pt x="121920" y="30480"/>
                  </a:cubicBezTo>
                  <a:cubicBezTo>
                    <a:pt x="138303" y="22289"/>
                    <a:pt x="152400" y="10160"/>
                    <a:pt x="167640" y="0"/>
                  </a:cubicBezTo>
                  <a:cubicBezTo>
                    <a:pt x="204825" y="12395"/>
                    <a:pt x="229537" y="16177"/>
                    <a:pt x="259080" y="45720"/>
                  </a:cubicBezTo>
                  <a:cubicBezTo>
                    <a:pt x="342118" y="128758"/>
                    <a:pt x="263198" y="92813"/>
                    <a:pt x="350520" y="121920"/>
                  </a:cubicBezTo>
                  <a:cubicBezTo>
                    <a:pt x="481547" y="34569"/>
                    <a:pt x="315767" y="139296"/>
                    <a:pt x="441960" y="76200"/>
                  </a:cubicBezTo>
                  <a:cubicBezTo>
                    <a:pt x="458343" y="68009"/>
                    <a:pt x="469911" y="50162"/>
                    <a:pt x="487680" y="45720"/>
                  </a:cubicBezTo>
                  <a:cubicBezTo>
                    <a:pt x="512322" y="39560"/>
                    <a:pt x="538480" y="45720"/>
                    <a:pt x="563880" y="4572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B419573-A03B-457E-880E-2B46AF728988}"/>
              </a:ext>
            </a:extLst>
          </p:cNvPr>
          <p:cNvSpPr/>
          <p:nvPr/>
        </p:nvSpPr>
        <p:spPr>
          <a:xfrm>
            <a:off x="2514600" y="1981200"/>
            <a:ext cx="3810000" cy="41148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Common random string  (CRS)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02E92A3F-1380-449D-BE45-4EB08D76F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228600"/>
            <a:ext cx="8174182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Succinct Non-Interactive Arguments</a:t>
            </a:r>
            <a:br>
              <a:rPr lang="en-US" dirty="0"/>
            </a:br>
            <a:r>
              <a:rPr lang="en-US" dirty="0"/>
              <a:t>(SNARGs)</a:t>
            </a:r>
          </a:p>
        </p:txBody>
      </p:sp>
      <p:sp>
        <p:nvSpPr>
          <p:cNvPr id="19" name="Explosion: 14 Points 18">
            <a:extLst>
              <a:ext uri="{FF2B5EF4-FFF2-40B4-BE49-F238E27FC236}">
                <a16:creationId xmlns:a16="http://schemas.microsoft.com/office/drawing/2014/main" id="{0930DB39-40DA-48F4-B921-F42377D9404A}"/>
              </a:ext>
            </a:extLst>
          </p:cNvPr>
          <p:cNvSpPr/>
          <p:nvPr/>
        </p:nvSpPr>
        <p:spPr>
          <a:xfrm>
            <a:off x="228600" y="4389119"/>
            <a:ext cx="8610600" cy="2316481"/>
          </a:xfrm>
          <a:prstGeom prst="irregularSeal2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Guarantee:</a:t>
            </a:r>
            <a:r>
              <a:rPr lang="en-US" sz="2000" dirty="0">
                <a:solidFill>
                  <a:schemeClr val="tx1"/>
                </a:solidFill>
              </a:rPr>
              <a:t>  Given CRS, it is computationally hard to generate a proof of a false statement</a:t>
            </a:r>
          </a:p>
        </p:txBody>
      </p:sp>
    </p:spTree>
    <p:extLst>
      <p:ext uri="{BB962C8B-B14F-4D97-AF65-F5344CB8AC3E}">
        <p14:creationId xmlns:p14="http://schemas.microsoft.com/office/powerpoint/2010/main" val="1047733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B67CC06-9A6A-4B64-B27C-FA2D9005DE27}"/>
              </a:ext>
            </a:extLst>
          </p:cNvPr>
          <p:cNvSpPr/>
          <p:nvPr/>
        </p:nvSpPr>
        <p:spPr>
          <a:xfrm>
            <a:off x="685800" y="2209800"/>
            <a:ext cx="7620000" cy="18288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Apply </a:t>
            </a:r>
            <a:r>
              <a:rPr lang="en-US" sz="2400" b="1" dirty="0">
                <a:solidFill>
                  <a:srgbClr val="FFFF00"/>
                </a:solidFill>
              </a:rPr>
              <a:t>Fiat-Shamir Paradigm </a:t>
            </a:r>
            <a:r>
              <a:rPr lang="en-US" sz="2400" dirty="0">
                <a:solidFill>
                  <a:schemeClr val="bg1"/>
                </a:solidFill>
              </a:rPr>
              <a:t>to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>
                <a:solidFill>
                  <a:srgbClr val="FFFF00"/>
                </a:solidFill>
              </a:rPr>
              <a:t>eliminate interaction </a:t>
            </a:r>
            <a:r>
              <a:rPr lang="en-US" sz="2400" dirty="0"/>
              <a:t>from interactive schemes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6E8B2A2F-3120-4D09-A354-7381C32AD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228600"/>
            <a:ext cx="8174182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Succinct Non-Interactive Arguments</a:t>
            </a:r>
            <a:br>
              <a:rPr lang="en-US" dirty="0"/>
            </a:br>
            <a:r>
              <a:rPr lang="en-US" dirty="0"/>
              <a:t>(SNARGs)</a:t>
            </a:r>
          </a:p>
        </p:txBody>
      </p:sp>
    </p:spTree>
    <p:extLst>
      <p:ext uri="{BB962C8B-B14F-4D97-AF65-F5344CB8AC3E}">
        <p14:creationId xmlns:p14="http://schemas.microsoft.com/office/powerpoint/2010/main" val="2620213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4AD411C-47F6-6CC5-BA7E-BABDDFA12516}"/>
                  </a:ext>
                </a:extLst>
              </p:cNvPr>
              <p:cNvSpPr txBox="1"/>
              <p:nvPr/>
            </p:nvSpPr>
            <p:spPr>
              <a:xfrm>
                <a:off x="558905" y="2301911"/>
                <a:ext cx="854576" cy="5050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4AD411C-47F6-6CC5-BA7E-BABDDFA125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905" y="2301911"/>
                <a:ext cx="854576" cy="50509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509B152-63BD-8789-74CD-1ACCEC999011}"/>
                  </a:ext>
                </a:extLst>
              </p:cNvPr>
              <p:cNvSpPr txBox="1"/>
              <p:nvPr/>
            </p:nvSpPr>
            <p:spPr>
              <a:xfrm>
                <a:off x="2030174" y="2291153"/>
                <a:ext cx="621510" cy="5050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𝑉</m:t>
                      </m:r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509B152-63BD-8789-74CD-1ACCEC9990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0174" y="2291153"/>
                <a:ext cx="621510" cy="50509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Line 11">
            <a:extLst>
              <a:ext uri="{FF2B5EF4-FFF2-40B4-BE49-F238E27FC236}">
                <a16:creationId xmlns:a16="http://schemas.microsoft.com/office/drawing/2014/main" id="{A5E49E7A-02C6-B620-1C00-3A47007A86D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253264" y="3310810"/>
            <a:ext cx="697666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Line 12">
            <a:extLst>
              <a:ext uri="{FF2B5EF4-FFF2-40B4-BE49-F238E27FC236}">
                <a16:creationId xmlns:a16="http://schemas.microsoft.com/office/drawing/2014/main" id="{22CC8396-4BE7-6379-05F6-3813290541B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285544" y="3626686"/>
            <a:ext cx="697666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Line 13">
            <a:extLst>
              <a:ext uri="{FF2B5EF4-FFF2-40B4-BE49-F238E27FC236}">
                <a16:creationId xmlns:a16="http://schemas.microsoft.com/office/drawing/2014/main" id="{9BDAC8BE-DBF6-5943-B1BB-5E9D937A65B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246098" y="3967664"/>
            <a:ext cx="697666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Line 14">
            <a:extLst>
              <a:ext uri="{FF2B5EF4-FFF2-40B4-BE49-F238E27FC236}">
                <a16:creationId xmlns:a16="http://schemas.microsoft.com/office/drawing/2014/main" id="{185367CB-F5EA-1E2E-6A5B-9E718A1F56B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264028" y="4272824"/>
            <a:ext cx="697666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Arrow">
            <a:extLst>
              <a:ext uri="{FF2B5EF4-FFF2-40B4-BE49-F238E27FC236}">
                <a16:creationId xmlns:a16="http://schemas.microsoft.com/office/drawing/2014/main" id="{7C1193A3-86BE-C9FA-2683-4CDD279EA8C0}"/>
              </a:ext>
            </a:extLst>
          </p:cNvPr>
          <p:cNvSpPr/>
          <p:nvPr/>
        </p:nvSpPr>
        <p:spPr>
          <a:xfrm>
            <a:off x="3934081" y="3123585"/>
            <a:ext cx="1518024" cy="534015"/>
          </a:xfrm>
          <a:prstGeom prst="rightArrow">
            <a:avLst>
              <a:gd name="adj1" fmla="val 32000"/>
              <a:gd name="adj2" fmla="val 64000"/>
            </a:avLst>
          </a:prstGeom>
          <a:solidFill>
            <a:srgbClr val="000000"/>
          </a:solidFill>
          <a:ln w="12700" cap="flat">
            <a:noFill/>
            <a:miter lim="400000"/>
          </a:ln>
          <a:effectLst/>
        </p:spPr>
        <p:txBody>
          <a:bodyPr wrap="square" lIns="35719" tIns="35719" rIns="35719" bIns="35719" numCol="1" anchor="ctr">
            <a:noAutofit/>
          </a:bodyPr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BF06BC4-E384-369E-D3B7-164E31F6A926}"/>
              </a:ext>
            </a:extLst>
          </p:cNvPr>
          <p:cNvSpPr txBox="1"/>
          <p:nvPr/>
        </p:nvSpPr>
        <p:spPr>
          <a:xfrm>
            <a:off x="3592577" y="2401209"/>
            <a:ext cx="19700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Fiat-Shamir heuristic</a:t>
            </a:r>
          </a:p>
          <a:p>
            <a:pPr algn="ctr"/>
            <a:r>
              <a:rPr lang="en-US" dirty="0"/>
              <a:t>[FS86]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A2BD164-9140-A912-6473-46821D5BBE77}"/>
              </a:ext>
            </a:extLst>
          </p:cNvPr>
          <p:cNvSpPr txBox="1"/>
          <p:nvPr/>
        </p:nvSpPr>
        <p:spPr>
          <a:xfrm>
            <a:off x="6083459" y="2438400"/>
            <a:ext cx="16100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SNARG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8E6F2E1-02E6-FC68-E314-983E2F46CB7F}"/>
                  </a:ext>
                </a:extLst>
              </p:cNvPr>
              <p:cNvSpPr txBox="1"/>
              <p:nvPr/>
            </p:nvSpPr>
            <p:spPr>
              <a:xfrm>
                <a:off x="1366435" y="3626528"/>
                <a:ext cx="51600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8E6F2E1-02E6-FC68-E314-983E2F46CB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6435" y="3626528"/>
                <a:ext cx="516001" cy="338554"/>
              </a:xfrm>
              <a:prstGeom prst="rect">
                <a:avLst/>
              </a:prstGeom>
              <a:blipFill>
                <a:blip r:embed="rId4"/>
                <a:stretch>
                  <a:fillRect b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oup 16">
            <a:extLst>
              <a:ext uri="{FF2B5EF4-FFF2-40B4-BE49-F238E27FC236}">
                <a16:creationId xmlns:a16="http://schemas.microsoft.com/office/drawing/2014/main" id="{55DC71CC-71FE-76A7-40DA-836B73B2377D}"/>
              </a:ext>
            </a:extLst>
          </p:cNvPr>
          <p:cNvGrpSpPr/>
          <p:nvPr/>
        </p:nvGrpSpPr>
        <p:grpSpPr>
          <a:xfrm>
            <a:off x="1386581" y="3029435"/>
            <a:ext cx="506973" cy="1313965"/>
            <a:chOff x="2347749" y="2726564"/>
            <a:chExt cx="506973" cy="131396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EA476EC1-6D72-92D0-0BDD-9996F5B5333E}"/>
                    </a:ext>
                  </a:extLst>
                </p:cNvPr>
                <p:cNvSpPr txBox="1"/>
                <p:nvPr/>
              </p:nvSpPr>
              <p:spPr>
                <a:xfrm>
                  <a:off x="2347749" y="2726564"/>
                  <a:ext cx="506973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68471959-5FF6-4F1A-BDF3-21F486F9629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47749" y="2726564"/>
                  <a:ext cx="506973" cy="338554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607E42AF-E1B8-CA18-A74F-56629E160241}"/>
                    </a:ext>
                  </a:extLst>
                </p:cNvPr>
                <p:cNvSpPr txBox="1"/>
                <p:nvPr/>
              </p:nvSpPr>
              <p:spPr>
                <a:xfrm>
                  <a:off x="2358079" y="3035575"/>
                  <a:ext cx="420875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50A1021B-0071-4EE5-8277-96477D8EDF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58079" y="3035575"/>
                  <a:ext cx="420875" cy="338554"/>
                </a:xfrm>
                <a:prstGeom prst="rect">
                  <a:avLst/>
                </a:prstGeom>
                <a:blipFill>
                  <a:blip r:embed="rId9"/>
                  <a:stretch>
                    <a:fillRect b="-109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12D6583D-F8DB-8061-B91F-A12906233C23}"/>
                    </a:ext>
                  </a:extLst>
                </p:cNvPr>
                <p:cNvSpPr txBox="1"/>
                <p:nvPr/>
              </p:nvSpPr>
              <p:spPr>
                <a:xfrm>
                  <a:off x="2368838" y="3701975"/>
                  <a:ext cx="417794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BB5155DC-D653-4A39-A67B-193615FAF44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838" y="3701975"/>
                  <a:ext cx="417794" cy="338554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277DDDF-9E0A-CD8C-110F-EFA4ED3BE80A}"/>
                  </a:ext>
                </a:extLst>
              </p:cNvPr>
              <p:cNvSpPr txBox="1"/>
              <p:nvPr/>
            </p:nvSpPr>
            <p:spPr>
              <a:xfrm>
                <a:off x="5972287" y="3166328"/>
                <a:ext cx="18665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602BE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smtClean="0">
                          <a:solidFill>
                            <a:srgbClr val="0602BE"/>
                          </a:solidFill>
                          <a:latin typeface="Cambria Math" panose="02040503050406030204" pitchFamily="18" charset="0"/>
                        </a:rPr>
                        <m:t>𝜶</m:t>
                      </m:r>
                      <m:r>
                        <a:rPr lang="en-US" b="1" i="1" smtClean="0">
                          <a:solidFill>
                            <a:srgbClr val="0602BE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1" i="1" smtClean="0">
                          <a:solidFill>
                            <a:srgbClr val="0602BE"/>
                          </a:solidFill>
                          <a:latin typeface="Cambria Math" panose="02040503050406030204" pitchFamily="18" charset="0"/>
                        </a:rPr>
                        <m:t>𝜷</m:t>
                      </m:r>
                      <m:r>
                        <a:rPr lang="en-US" b="1" i="1" smtClean="0">
                          <a:solidFill>
                            <a:srgbClr val="0602BE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1" i="1" smtClean="0">
                          <a:solidFill>
                            <a:srgbClr val="0602BE"/>
                          </a:solidFill>
                          <a:latin typeface="Cambria Math" panose="02040503050406030204" pitchFamily="18" charset="0"/>
                        </a:rPr>
                        <m:t>𝜸</m:t>
                      </m:r>
                      <m:r>
                        <a:rPr lang="en-US" b="1" i="1" smtClean="0">
                          <a:solidFill>
                            <a:srgbClr val="0602BE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1" i="1" smtClean="0">
                          <a:solidFill>
                            <a:srgbClr val="0602BE"/>
                          </a:solidFill>
                          <a:latin typeface="Cambria Math" panose="02040503050406030204" pitchFamily="18" charset="0"/>
                        </a:rPr>
                        <m:t>𝜹</m:t>
                      </m:r>
                      <m:r>
                        <a:rPr lang="en-US" b="1" i="1" smtClean="0">
                          <a:solidFill>
                            <a:srgbClr val="0602BE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>
                  <a:solidFill>
                    <a:srgbClr val="0602BE"/>
                  </a:solidFill>
                </a:endParaRPr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277DDDF-9E0A-CD8C-110F-EFA4ED3BE8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2287" y="3166328"/>
                <a:ext cx="1866553" cy="369332"/>
              </a:xfrm>
              <a:prstGeom prst="rect">
                <a:avLst/>
              </a:prstGeom>
              <a:blipFill>
                <a:blip r:embed="rId11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94E94A5-F8BC-9560-2A87-072BD943CECB}"/>
                  </a:ext>
                </a:extLst>
              </p:cNvPr>
              <p:cNvSpPr txBox="1"/>
              <p:nvPr/>
            </p:nvSpPr>
            <p:spPr>
              <a:xfrm>
                <a:off x="5943600" y="3847646"/>
                <a:ext cx="248860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s.</a:t>
                </a:r>
                <a:r>
                  <a:rPr lang="en-US" dirty="0" err="1"/>
                  <a:t>t.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and</a:t>
                </a:r>
              </a:p>
              <a:p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 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94E94A5-F8BC-9560-2A87-072BD943CE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600" y="3847646"/>
                <a:ext cx="2488602" cy="646331"/>
              </a:xfrm>
              <a:prstGeom prst="rect">
                <a:avLst/>
              </a:prstGeom>
              <a:blipFill>
                <a:blip r:embed="rId12"/>
                <a:stretch>
                  <a:fillRect l="-1961" t="-4717" b="-75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60BC0873-E9D2-0124-AB39-ECAC0AC6E9BF}"/>
              </a:ext>
            </a:extLst>
          </p:cNvPr>
          <p:cNvSpPr/>
          <p:nvPr/>
        </p:nvSpPr>
        <p:spPr>
          <a:xfrm>
            <a:off x="152400" y="1864544"/>
            <a:ext cx="3108575" cy="3076801"/>
          </a:xfrm>
          <a:prstGeom prst="roundRect">
            <a:avLst/>
          </a:prstGeom>
          <a:noFill/>
          <a:ln w="28575">
            <a:solidFill>
              <a:srgbClr val="99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F198BAC7-8200-9374-4F2D-C3751AD740CA}"/>
              </a:ext>
            </a:extLst>
          </p:cNvPr>
          <p:cNvSpPr/>
          <p:nvPr/>
        </p:nvSpPr>
        <p:spPr>
          <a:xfrm>
            <a:off x="6151583" y="3042380"/>
            <a:ext cx="1610060" cy="624066"/>
          </a:xfrm>
          <a:prstGeom prst="roundRect">
            <a:avLst/>
          </a:prstGeom>
          <a:noFill/>
          <a:ln w="28575">
            <a:solidFill>
              <a:srgbClr val="99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Left Brace 25">
            <a:extLst>
              <a:ext uri="{FF2B5EF4-FFF2-40B4-BE49-F238E27FC236}">
                <a16:creationId xmlns:a16="http://schemas.microsoft.com/office/drawing/2014/main" id="{66F02296-F6CE-F7E5-DBED-B3995D8D4930}"/>
              </a:ext>
            </a:extLst>
          </p:cNvPr>
          <p:cNvSpPr/>
          <p:nvPr/>
        </p:nvSpPr>
        <p:spPr>
          <a:xfrm rot="10800000">
            <a:off x="2074939" y="3096225"/>
            <a:ext cx="352056" cy="1323375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6A4584F-DD1E-25FA-03AB-05FE827D2196}"/>
              </a:ext>
            </a:extLst>
          </p:cNvPr>
          <p:cNvSpPr txBox="1"/>
          <p:nvPr/>
        </p:nvSpPr>
        <p:spPr>
          <a:xfrm>
            <a:off x="2425746" y="3538954"/>
            <a:ext cx="8316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Public</a:t>
            </a:r>
          </a:p>
          <a:p>
            <a:pPr algn="ctr"/>
            <a:r>
              <a:rPr lang="en-US" sz="1600" b="1" dirty="0"/>
              <a:t>coin</a:t>
            </a:r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8C3C3730-FF0C-1929-42B7-D31888233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From Succinct Interactive Schemes  to SNARGs</a:t>
            </a:r>
          </a:p>
        </p:txBody>
      </p:sp>
    </p:spTree>
    <p:extLst>
      <p:ext uri="{BB962C8B-B14F-4D97-AF65-F5344CB8AC3E}">
        <p14:creationId xmlns:p14="http://schemas.microsoft.com/office/powerpoint/2010/main" val="98201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AC1F36C-BC23-4405-88A2-8FFFC9B34430}"/>
              </a:ext>
            </a:extLst>
          </p:cNvPr>
          <p:cNvSpPr txBox="1"/>
          <p:nvPr/>
        </p:nvSpPr>
        <p:spPr>
          <a:xfrm>
            <a:off x="439238" y="2093390"/>
            <a:ext cx="8333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Proposed as a heuristic for converting identification schemes into signature schemes.</a:t>
            </a:r>
          </a:p>
        </p:txBody>
      </p:sp>
      <p:sp>
        <p:nvSpPr>
          <p:cNvPr id="9" name="Speech Bubble: Oval 8">
            <a:extLst>
              <a:ext uri="{FF2B5EF4-FFF2-40B4-BE49-F238E27FC236}">
                <a16:creationId xmlns:a16="http://schemas.microsoft.com/office/drawing/2014/main" id="{D896A433-0C8B-4BC8-8BF4-89C3ECF10DC5}"/>
              </a:ext>
            </a:extLst>
          </p:cNvPr>
          <p:cNvSpPr/>
          <p:nvPr/>
        </p:nvSpPr>
        <p:spPr>
          <a:xfrm>
            <a:off x="4355212" y="2823211"/>
            <a:ext cx="3650687" cy="976098"/>
          </a:xfrm>
          <a:prstGeom prst="wedgeEllipseCallout">
            <a:avLst>
              <a:gd name="adj1" fmla="val 33086"/>
              <a:gd name="adj2" fmla="val -91234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/>
              <a:t>One of the most widely used signature scheme (ECDSA) </a:t>
            </a:r>
          </a:p>
          <a:p>
            <a:pPr algn="ctr"/>
            <a:r>
              <a:rPr lang="en-US" sz="1500" b="1" dirty="0"/>
              <a:t>is based on this heuristic  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B200B005-2F61-89DA-E33B-282F123F6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62527"/>
            <a:ext cx="7886700" cy="156627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The (In)Security of the Fiat-Shamir Heuristic</a:t>
            </a:r>
            <a:br>
              <a:rPr lang="en-US" dirty="0"/>
            </a:br>
            <a:r>
              <a:rPr lang="en-US" sz="2700" dirty="0"/>
              <a:t>[FS86]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6FC6EBE-DAC9-D013-581C-D8E723A19DA6}"/>
              </a:ext>
            </a:extLst>
          </p:cNvPr>
          <p:cNvSpPr txBox="1"/>
          <p:nvPr/>
        </p:nvSpPr>
        <p:spPr>
          <a:xfrm>
            <a:off x="587237" y="2992855"/>
            <a:ext cx="2917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In practice: 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AD485F6-AB0A-D2FB-9C27-FEDC10B9EB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9979" y="2828984"/>
            <a:ext cx="698744" cy="526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CAF394B-CFF9-441D-EDB4-325D2BD824FF}"/>
              </a:ext>
            </a:extLst>
          </p:cNvPr>
          <p:cNvSpPr txBox="1"/>
          <p:nvPr/>
        </p:nvSpPr>
        <p:spPr>
          <a:xfrm>
            <a:off x="587954" y="3500735"/>
            <a:ext cx="2917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In theory: </a:t>
            </a:r>
          </a:p>
        </p:txBody>
      </p:sp>
      <p:pic>
        <p:nvPicPr>
          <p:cNvPr id="20" name="Picture 8" descr="Free No Symbol, Download Free No Symbol png images, Free ClipArts on  Clipart Library">
            <a:extLst>
              <a:ext uri="{FF2B5EF4-FFF2-40B4-BE49-F238E27FC236}">
                <a16:creationId xmlns:a16="http://schemas.microsoft.com/office/drawing/2014/main" id="{A22B40B8-7FBC-CCF7-216F-E3F7327FB5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5800" y="3505200"/>
            <a:ext cx="477851" cy="423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7909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7" grpId="0"/>
      <p:bldP spid="19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F1AD3-7C68-4DE1-AEF0-696407CB3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62527"/>
            <a:ext cx="7886700" cy="156627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The (In)Security of the Fiat-Shamir Heuristic</a:t>
            </a:r>
            <a:br>
              <a:rPr lang="en-US" dirty="0"/>
            </a:br>
            <a:r>
              <a:rPr lang="en-US" sz="2700" dirty="0"/>
              <a:t>[FS86]</a:t>
            </a:r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8CDB563-A0EC-45DD-B310-19066A18F42E}"/>
              </a:ext>
            </a:extLst>
          </p:cNvPr>
          <p:cNvGrpSpPr/>
          <p:nvPr/>
        </p:nvGrpSpPr>
        <p:grpSpPr>
          <a:xfrm>
            <a:off x="2539532" y="4373781"/>
            <a:ext cx="4018876" cy="1569840"/>
            <a:chOff x="2943498" y="4142452"/>
            <a:chExt cx="5358501" cy="2093120"/>
          </a:xfrm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5CC9783B-EB22-48D1-8193-0F6D6907542C}"/>
                </a:ext>
              </a:extLst>
            </p:cNvPr>
            <p:cNvSpPr/>
            <p:nvPr/>
          </p:nvSpPr>
          <p:spPr>
            <a:xfrm>
              <a:off x="2943498" y="4142452"/>
              <a:ext cx="5085805" cy="418072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b="1" dirty="0"/>
                <a:t>First SNARG construction:  Kilian92, Micali94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D08C6E8F-7316-4F99-A888-5F618554C8D9}"/>
                    </a:ext>
                  </a:extLst>
                </p:cNvPr>
                <p:cNvSpPr txBox="1"/>
                <p:nvPr/>
              </p:nvSpPr>
              <p:spPr>
                <a:xfrm>
                  <a:off x="3233762" y="5082432"/>
                  <a:ext cx="320651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500" i="1" dirty="0">
                            <a:latin typeface="Cambria Math"/>
                          </a:rPr>
                          <m:t>𝑃</m:t>
                        </m:r>
                      </m:oMath>
                    </m:oMathPara>
                  </a14:m>
                  <a:endParaRPr lang="en-US" sz="1500" dirty="0"/>
                </a:p>
              </p:txBody>
            </p:sp>
          </mc:Choice>
          <mc:Fallback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D08C6E8F-7316-4F99-A888-5F618554C8D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33762" y="5082432"/>
                  <a:ext cx="320651" cy="430887"/>
                </a:xfrm>
                <a:prstGeom prst="rect">
                  <a:avLst/>
                </a:prstGeom>
                <a:blipFill>
                  <a:blip r:embed="rId3"/>
                  <a:stretch>
                    <a:fillRect r="-1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7623C2C6-1087-4631-8452-1984BE4741EB}"/>
                    </a:ext>
                  </a:extLst>
                </p:cNvPr>
                <p:cNvSpPr txBox="1"/>
                <p:nvPr/>
              </p:nvSpPr>
              <p:spPr>
                <a:xfrm>
                  <a:off x="3877806" y="5083855"/>
                  <a:ext cx="233203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500" i="1">
                            <a:latin typeface="Cambria Math"/>
                          </a:rPr>
                          <m:t>𝑉</m:t>
                        </m:r>
                      </m:oMath>
                    </m:oMathPara>
                  </a14:m>
                  <a:endParaRPr lang="en-US" sz="1500" dirty="0"/>
                </a:p>
              </p:txBody>
            </p:sp>
          </mc:Choice>
          <mc:Fallback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7623C2C6-1087-4631-8452-1984BE4741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77806" y="5083855"/>
                  <a:ext cx="233203" cy="430887"/>
                </a:xfrm>
                <a:prstGeom prst="rect">
                  <a:avLst/>
                </a:prstGeom>
                <a:blipFill>
                  <a:blip r:embed="rId4"/>
                  <a:stretch>
                    <a:fillRect r="-571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Line 11">
              <a:extLst>
                <a:ext uri="{FF2B5EF4-FFF2-40B4-BE49-F238E27FC236}">
                  <a16:creationId xmlns:a16="http://schemas.microsoft.com/office/drawing/2014/main" id="{BA07D55D-946E-4142-B7B0-5BEEA0B5755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86279" y="5518612"/>
              <a:ext cx="383267" cy="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1" name="Line 12">
              <a:extLst>
                <a:ext uri="{FF2B5EF4-FFF2-40B4-BE49-F238E27FC236}">
                  <a16:creationId xmlns:a16="http://schemas.microsoft.com/office/drawing/2014/main" id="{EEE6C9A6-44D0-44F9-8704-F6595588443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97037" y="5685193"/>
              <a:ext cx="383267" cy="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2" name="Line 13">
              <a:extLst>
                <a:ext uri="{FF2B5EF4-FFF2-40B4-BE49-F238E27FC236}">
                  <a16:creationId xmlns:a16="http://schemas.microsoft.com/office/drawing/2014/main" id="{97917BE4-C4AF-40A6-B8F2-2A856620FC0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79107" y="5848187"/>
              <a:ext cx="383267" cy="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3" name="Line 14">
              <a:extLst>
                <a:ext uri="{FF2B5EF4-FFF2-40B4-BE49-F238E27FC236}">
                  <a16:creationId xmlns:a16="http://schemas.microsoft.com/office/drawing/2014/main" id="{E4758E39-E2BB-4D6E-9808-1F2E19C5A1E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00623" y="6018587"/>
              <a:ext cx="383267" cy="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747E8CF7-FCCE-49AB-8698-298566A81AAC}"/>
                </a:ext>
              </a:extLst>
            </p:cNvPr>
            <p:cNvSpPr/>
            <p:nvPr/>
          </p:nvSpPr>
          <p:spPr>
            <a:xfrm>
              <a:off x="3104636" y="5053247"/>
              <a:ext cx="1236764" cy="1182325"/>
            </a:xfrm>
            <a:prstGeom prst="roundRect">
              <a:avLst/>
            </a:prstGeom>
            <a:noFill/>
            <a:ln w="28575">
              <a:solidFill>
                <a:srgbClr val="9900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5" name="Arrow">
              <a:extLst>
                <a:ext uri="{FF2B5EF4-FFF2-40B4-BE49-F238E27FC236}">
                  <a16:creationId xmlns:a16="http://schemas.microsoft.com/office/drawing/2014/main" id="{91F2E31E-25E7-4180-B33F-DBCF81FA7E4A}"/>
                </a:ext>
              </a:extLst>
            </p:cNvPr>
            <p:cNvSpPr/>
            <p:nvPr/>
          </p:nvSpPr>
          <p:spPr>
            <a:xfrm>
              <a:off x="4702236" y="5324511"/>
              <a:ext cx="2020490" cy="534015"/>
            </a:xfrm>
            <a:prstGeom prst="rightArrow">
              <a:avLst>
                <a:gd name="adj1" fmla="val 32000"/>
                <a:gd name="adj2" fmla="val 64000"/>
              </a:avLst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2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16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2F21FE2-14AF-4D6B-ACFE-2C92694CAE2A}"/>
                </a:ext>
              </a:extLst>
            </p:cNvPr>
            <p:cNvSpPr txBox="1"/>
            <p:nvPr/>
          </p:nvSpPr>
          <p:spPr>
            <a:xfrm>
              <a:off x="4594035" y="5179463"/>
              <a:ext cx="1970023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dirty="0"/>
                <a:t>[FS86]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FFE3651-F543-4EE6-9B7C-76817BCDE614}"/>
                </a:ext>
              </a:extLst>
            </p:cNvPr>
            <p:cNvSpPr txBox="1"/>
            <p:nvPr/>
          </p:nvSpPr>
          <p:spPr>
            <a:xfrm>
              <a:off x="6993152" y="5292503"/>
              <a:ext cx="1308847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SNARG</a:t>
              </a: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5498D383-3467-444F-B272-7BF30CD214B2}"/>
              </a:ext>
            </a:extLst>
          </p:cNvPr>
          <p:cNvSpPr txBox="1"/>
          <p:nvPr/>
        </p:nvSpPr>
        <p:spPr>
          <a:xfrm>
            <a:off x="6149380" y="5696635"/>
            <a:ext cx="2308820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500" dirty="0"/>
              <a:t>[BBHMR19]</a:t>
            </a:r>
          </a:p>
        </p:txBody>
      </p:sp>
      <p:pic>
        <p:nvPicPr>
          <p:cNvPr id="29" name="Picture 2" descr="Emoji Request - BrokenEmoji">
            <a:extLst>
              <a:ext uri="{FF2B5EF4-FFF2-40B4-BE49-F238E27FC236}">
                <a16:creationId xmlns:a16="http://schemas.microsoft.com/office/drawing/2014/main" id="{457120A7-B10D-426B-BF58-710AA26B43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5327" y="5118390"/>
            <a:ext cx="571172" cy="571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Speech Bubble: Oval 29">
            <a:extLst>
              <a:ext uri="{FF2B5EF4-FFF2-40B4-BE49-F238E27FC236}">
                <a16:creationId xmlns:a16="http://schemas.microsoft.com/office/drawing/2014/main" id="{CB2E226D-7AA1-4B8A-B45D-E7721BEC1E5B}"/>
              </a:ext>
            </a:extLst>
          </p:cNvPr>
          <p:cNvSpPr/>
          <p:nvPr/>
        </p:nvSpPr>
        <p:spPr>
          <a:xfrm>
            <a:off x="676317" y="4191000"/>
            <a:ext cx="1609683" cy="485347"/>
          </a:xfrm>
          <a:prstGeom prst="wedgeEllipseCallout">
            <a:avLst>
              <a:gd name="adj1" fmla="val 48338"/>
              <a:gd name="adj2" fmla="val -101281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Computational soundness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B9DDD9-AA97-B5CE-BAB2-7FAC75CE1E7B}"/>
              </a:ext>
            </a:extLst>
          </p:cNvPr>
          <p:cNvSpPr txBox="1"/>
          <p:nvPr/>
        </p:nvSpPr>
        <p:spPr>
          <a:xfrm>
            <a:off x="587237" y="2992855"/>
            <a:ext cx="2917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In practice: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D73036F-E21F-FA12-342B-803F5EDE41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9979" y="2828984"/>
            <a:ext cx="698744" cy="526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7077026-40B8-D818-7DB3-AA9A08A5E2D7}"/>
              </a:ext>
            </a:extLst>
          </p:cNvPr>
          <p:cNvSpPr txBox="1"/>
          <p:nvPr/>
        </p:nvSpPr>
        <p:spPr>
          <a:xfrm>
            <a:off x="587954" y="3500735"/>
            <a:ext cx="2917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In theory: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C399374-07C9-146D-B24D-ADE0A72FC5CE}"/>
              </a:ext>
            </a:extLst>
          </p:cNvPr>
          <p:cNvSpPr txBox="1"/>
          <p:nvPr/>
        </p:nvSpPr>
        <p:spPr>
          <a:xfrm>
            <a:off x="439238" y="2093390"/>
            <a:ext cx="8333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Proposed as a heuristic for converting identification schemes into signature schemes.</a:t>
            </a:r>
          </a:p>
        </p:txBody>
      </p:sp>
      <p:pic>
        <p:nvPicPr>
          <p:cNvPr id="15" name="Picture 8" descr="Free No Symbol, Download Free No Symbol png images, Free ClipArts on  Clipart Library">
            <a:extLst>
              <a:ext uri="{FF2B5EF4-FFF2-40B4-BE49-F238E27FC236}">
                <a16:creationId xmlns:a16="http://schemas.microsoft.com/office/drawing/2014/main" id="{612F415B-013D-A772-DEAB-ACC1C12AAF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5800" y="3505200"/>
            <a:ext cx="477851" cy="423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8401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0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F1AD3-7C68-4DE1-AEF0-696407CB3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57200"/>
            <a:ext cx="7886700" cy="99417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The (In)Security of the Fiat-Shamir Heuristic</a:t>
            </a:r>
            <a:br>
              <a:rPr lang="en-US" dirty="0"/>
            </a:br>
            <a:r>
              <a:rPr lang="en-US" sz="2700" dirty="0"/>
              <a:t>[FS86]</a:t>
            </a:r>
            <a:endParaRPr lang="en-US" dirty="0"/>
          </a:p>
        </p:txBody>
      </p:sp>
      <p:sp>
        <p:nvSpPr>
          <p:cNvPr id="9" name="Explosion: 14 Points 8">
            <a:extLst>
              <a:ext uri="{FF2B5EF4-FFF2-40B4-BE49-F238E27FC236}">
                <a16:creationId xmlns:a16="http://schemas.microsoft.com/office/drawing/2014/main" id="{89D8D468-E509-45D8-9DBF-D5CA193BF7F4}"/>
              </a:ext>
            </a:extLst>
          </p:cNvPr>
          <p:cNvSpPr/>
          <p:nvPr/>
        </p:nvSpPr>
        <p:spPr>
          <a:xfrm>
            <a:off x="1418899" y="1981200"/>
            <a:ext cx="6745670" cy="2559925"/>
          </a:xfrm>
          <a:prstGeom prst="irregularSeal2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Is this heuristic secure when applied to </a:t>
            </a:r>
            <a:r>
              <a:rPr lang="en-US" b="1" dirty="0">
                <a:solidFill>
                  <a:srgbClr val="FFFF00"/>
                </a:solidFill>
              </a:rPr>
              <a:t>statistically sound </a:t>
            </a:r>
            <a:r>
              <a:rPr lang="en-US" b="1" dirty="0"/>
              <a:t>proofs??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A64B72-E010-0185-1AF1-473810866B0C}"/>
              </a:ext>
            </a:extLst>
          </p:cNvPr>
          <p:cNvSpPr txBox="1"/>
          <p:nvPr/>
        </p:nvSpPr>
        <p:spPr>
          <a:xfrm>
            <a:off x="457200" y="4824428"/>
            <a:ext cx="7543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Yes, under very strong cryptographic assumptions 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5C87BE-8AC9-E1D6-F6AD-33CEFAFAB66B}"/>
              </a:ext>
            </a:extLst>
          </p:cNvPr>
          <p:cNvSpPr txBox="1"/>
          <p:nvPr/>
        </p:nvSpPr>
        <p:spPr>
          <a:xfrm>
            <a:off x="592123" y="5558135"/>
            <a:ext cx="655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Yes, for the GKR protocol under LWE or DDH</a:t>
            </a:r>
          </a:p>
        </p:txBody>
      </p:sp>
      <p:pic>
        <p:nvPicPr>
          <p:cNvPr id="1026" name="Picture 2" descr="900+ ideas de Emoticons | emoticonos, emoticones emoji, emojis">
            <a:extLst>
              <a:ext uri="{FF2B5EF4-FFF2-40B4-BE49-F238E27FC236}">
                <a16:creationId xmlns:a16="http://schemas.microsoft.com/office/drawing/2014/main" id="{FA259BA5-8631-E2AA-B66E-97966D1D73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8756" y="4812493"/>
            <a:ext cx="515943" cy="532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900+ ideas de Emoticons | emoticonos, emoticones emoji, emojis">
            <a:extLst>
              <a:ext uri="{FF2B5EF4-FFF2-40B4-BE49-F238E27FC236}">
                <a16:creationId xmlns:a16="http://schemas.microsoft.com/office/drawing/2014/main" id="{3CB63619-8C49-4ABB-E176-F8C0858557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5519623"/>
            <a:ext cx="508090" cy="524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23305DD-601C-75DC-EAA0-AB7006B544C5}"/>
              </a:ext>
            </a:extLst>
          </p:cNvPr>
          <p:cNvSpPr txBox="1"/>
          <p:nvPr/>
        </p:nvSpPr>
        <p:spPr>
          <a:xfrm>
            <a:off x="228600" y="6172200"/>
            <a:ext cx="891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Yes, for some specific succinct interactive arguments under LWE!</a:t>
            </a:r>
          </a:p>
        </p:txBody>
      </p:sp>
    </p:spTree>
    <p:extLst>
      <p:ext uri="{BB962C8B-B14F-4D97-AF65-F5344CB8AC3E}">
        <p14:creationId xmlns:p14="http://schemas.microsoft.com/office/powerpoint/2010/main" val="970502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6" name="Picture 42" descr="GitHub - PickXu/pantry: A system for verifiable computation with state. The  details are described in &quot;Verifying computations with state&quot;, ACM SOSP 2013">
            <a:extLst>
              <a:ext uri="{FF2B5EF4-FFF2-40B4-BE49-F238E27FC236}">
                <a16:creationId xmlns:a16="http://schemas.microsoft.com/office/drawing/2014/main" id="{4DC76DE8-D1BD-4263-8AF1-CACEBE59D7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44862">
            <a:off x="6286181" y="4382472"/>
            <a:ext cx="1714500" cy="857250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1702232-1C4E-40CB-8E10-474663401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48828"/>
            <a:ext cx="7886700" cy="994172"/>
          </a:xfrm>
          <a:noFill/>
        </p:spPr>
        <p:txBody>
          <a:bodyPr/>
          <a:lstStyle/>
          <a:p>
            <a:pPr algn="ctr"/>
            <a:r>
              <a:rPr lang="en-US" dirty="0"/>
              <a:t>From Theory to Practice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D94BE5-C338-47EF-ACB0-EEEB11FFF1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730" y="2291766"/>
            <a:ext cx="2249498" cy="747356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AutoShape 6">
            <a:extLst>
              <a:ext uri="{FF2B5EF4-FFF2-40B4-BE49-F238E27FC236}">
                <a16:creationId xmlns:a16="http://schemas.microsoft.com/office/drawing/2014/main" id="{9DE7AA53-1000-4244-ACAE-013865D9D1B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57700" y="3314700"/>
            <a:ext cx="228600" cy="228600"/>
          </a:xfrm>
          <a:prstGeom prst="rect">
            <a:avLst/>
          </a:prstGeom>
          <a:noFill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pic>
        <p:nvPicPr>
          <p:cNvPr id="1032" name="Picture 8" descr="GitHub - ZenGo-X/bulletproofs: Bulletproofs and Bulletproofs+ Rust  implementation for Aggregated Range Proofs over multiple elliptic curves">
            <a:extLst>
              <a:ext uri="{FF2B5EF4-FFF2-40B4-BE49-F238E27FC236}">
                <a16:creationId xmlns:a16="http://schemas.microsoft.com/office/drawing/2014/main" id="{6A7B1602-1207-4A98-BC18-75DCD61DBB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228581">
            <a:off x="131757" y="3246564"/>
            <a:ext cx="1714500" cy="857251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38" name="Picture 14" descr="libsnark/README.md at master · scipr-lab/libsnark · GitHub">
            <a:extLst>
              <a:ext uri="{FF2B5EF4-FFF2-40B4-BE49-F238E27FC236}">
                <a16:creationId xmlns:a16="http://schemas.microsoft.com/office/drawing/2014/main" id="{47DD12AD-D68D-42CA-9672-459F1D2CDB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90816">
            <a:off x="391367" y="1214606"/>
            <a:ext cx="1714500" cy="857250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40" name="Picture 16" descr="GitHub - akosba/jsnark: A Java library for zk-SNARK circuits">
            <a:extLst>
              <a:ext uri="{FF2B5EF4-FFF2-40B4-BE49-F238E27FC236}">
                <a16:creationId xmlns:a16="http://schemas.microsoft.com/office/drawing/2014/main" id="{EEB4BFB2-E046-45EA-A4F8-2FED390E28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133011">
            <a:off x="2042549" y="3238809"/>
            <a:ext cx="1714500" cy="857251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42" name="Picture 18" descr="GitHub - HorizenOfficial/ginger-lib: Ginger-lib is a general purpose  zk-SNARK library that supports recursive proof composition">
            <a:extLst>
              <a:ext uri="{FF2B5EF4-FFF2-40B4-BE49-F238E27FC236}">
                <a16:creationId xmlns:a16="http://schemas.microsoft.com/office/drawing/2014/main" id="{93849CE8-8B82-47E0-88C2-03FF5EC39A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04172">
            <a:off x="5235021" y="2002461"/>
            <a:ext cx="1714500" cy="857250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44" name="Picture 20" descr="GitHub - pepper-project/pequin: A system for verifying outsourced  computations, and applying SNARKs. Simplified release of the main Pepper  codebase.">
            <a:extLst>
              <a:ext uri="{FF2B5EF4-FFF2-40B4-BE49-F238E27FC236}">
                <a16:creationId xmlns:a16="http://schemas.microsoft.com/office/drawing/2014/main" id="{C3AE2AF2-9247-483F-ABA9-74C905F233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5512" y="2259865"/>
            <a:ext cx="1714500" cy="857250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46" name="Picture 22" descr="GitHub - pepper-project/giraffe: An implementation of &quot;Full accounting for  verifiable outsourcing&quot; (CCS17)">
            <a:extLst>
              <a:ext uri="{FF2B5EF4-FFF2-40B4-BE49-F238E27FC236}">
                <a16:creationId xmlns:a16="http://schemas.microsoft.com/office/drawing/2014/main" id="{897DA1EB-07A5-4A82-A3CB-E445DF1C3B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183" y="4970944"/>
            <a:ext cx="1714500" cy="857250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50" name="Picture 26" descr="GitHub - pepper-project/zebra: An implementation of Verifiable ASICs  (Oakland16), a.k.a. Zebra">
            <a:extLst>
              <a:ext uri="{FF2B5EF4-FFF2-40B4-BE49-F238E27FC236}">
                <a16:creationId xmlns:a16="http://schemas.microsoft.com/office/drawing/2014/main" id="{39D6156B-1E83-4BE2-A155-7F14CEFA98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136232">
            <a:off x="5105329" y="5032097"/>
            <a:ext cx="1714500" cy="857250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52" name="Picture 28" descr="GitHub - pepper-project/pinocchio: An independent reimplementation of  Pinocchio.">
            <a:extLst>
              <a:ext uri="{FF2B5EF4-FFF2-40B4-BE49-F238E27FC236}">
                <a16:creationId xmlns:a16="http://schemas.microsoft.com/office/drawing/2014/main" id="{0EBBF1EC-2F7E-4145-B098-5BD5DA1247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8219" y="4036566"/>
            <a:ext cx="1714500" cy="857250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54" name="Picture 30" descr="GitHub - scipr-lab/libiop: C++ library for IOP-based zkSNARKs">
            <a:extLst>
              <a:ext uri="{FF2B5EF4-FFF2-40B4-BE49-F238E27FC236}">
                <a16:creationId xmlns:a16="http://schemas.microsoft.com/office/drawing/2014/main" id="{855C7AB9-5509-43ED-9FD0-E7A8E7EC3E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87914">
            <a:off x="7142390" y="4804952"/>
            <a:ext cx="1714500" cy="857250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56" name="Picture 32" descr="GitHub - sunblaze-ucb/Virgo">
            <a:extLst>
              <a:ext uri="{FF2B5EF4-FFF2-40B4-BE49-F238E27FC236}">
                <a16:creationId xmlns:a16="http://schemas.microsoft.com/office/drawing/2014/main" id="{48012ADE-BE25-4D98-974D-189F692C6B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35645">
            <a:off x="3276779" y="1810706"/>
            <a:ext cx="1714500" cy="857250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58" name="Picture 34" descr="GitHub - imdea-software/legosnark: C++ codebase for highly composable  zkSNARKs with commit-and-prove capabilities.">
            <a:extLst>
              <a:ext uri="{FF2B5EF4-FFF2-40B4-BE49-F238E27FC236}">
                <a16:creationId xmlns:a16="http://schemas.microsoft.com/office/drawing/2014/main" id="{B42B5E93-DD6D-413F-B46A-92240264A6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98505">
            <a:off x="2832461" y="4881947"/>
            <a:ext cx="1714500" cy="857250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62" name="Picture 38">
            <a:extLst>
              <a:ext uri="{FF2B5EF4-FFF2-40B4-BE49-F238E27FC236}">
                <a16:creationId xmlns:a16="http://schemas.microsoft.com/office/drawing/2014/main" id="{E0592BFB-4ACC-4634-A3D3-E1811A4038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28630">
            <a:off x="7013361" y="3438440"/>
            <a:ext cx="1714500" cy="857250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64" name="Picture 40" descr="GitHub - meilof/geppetri: Pinocchio-based adaptive zk-SNARK and distributed  computation">
            <a:extLst>
              <a:ext uri="{FF2B5EF4-FFF2-40B4-BE49-F238E27FC236}">
                <a16:creationId xmlns:a16="http://schemas.microsoft.com/office/drawing/2014/main" id="{FC937F0F-468C-47A0-B840-93E797D6AC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25322">
            <a:off x="5524322" y="3128537"/>
            <a:ext cx="1714500" cy="857250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34" name="Picture 10" descr="GitHub - hyraxZK/hyraxZK: Hyrax reference implementation: meta-repo with  top-level makefile, etc">
            <a:extLst>
              <a:ext uri="{FF2B5EF4-FFF2-40B4-BE49-F238E27FC236}">
                <a16:creationId xmlns:a16="http://schemas.microsoft.com/office/drawing/2014/main" id="{FD9A4A93-91C8-4A40-90E4-A40063B57F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5325" y="2873421"/>
            <a:ext cx="1714500" cy="857250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48" name="Picture 24" descr="GitHub - pepper-project/pepper: A system for verifying outsourced  computations. This repo always contains the latest release of the Pepper  system.">
            <a:extLst>
              <a:ext uri="{FF2B5EF4-FFF2-40B4-BE49-F238E27FC236}">
                <a16:creationId xmlns:a16="http://schemas.microsoft.com/office/drawing/2014/main" id="{BCA05B64-291F-40A5-B520-2E707DB3CD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81696">
            <a:off x="159920" y="4150753"/>
            <a:ext cx="1714500" cy="857250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" name="Picture 2" descr="GitHub - microsoft/Spartan: Spartan: High-speed zkSNARKs without trusted  setup">
            <a:extLst>
              <a:ext uri="{FF2B5EF4-FFF2-40B4-BE49-F238E27FC236}">
                <a16:creationId xmlns:a16="http://schemas.microsoft.com/office/drawing/2014/main" id="{C222CFA3-1DC6-4FAF-B911-6E937A537D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30425">
            <a:off x="7099274" y="1118247"/>
            <a:ext cx="1714500" cy="857250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28" name="Picture 4" descr="GitHub - sunblaze-ucb/Libra: Libra zero knowledge proof system">
            <a:extLst>
              <a:ext uri="{FF2B5EF4-FFF2-40B4-BE49-F238E27FC236}">
                <a16:creationId xmlns:a16="http://schemas.microsoft.com/office/drawing/2014/main" id="{1929D188-3B14-49F8-9CE6-7D361AA704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80512">
            <a:off x="1871826" y="4078066"/>
            <a:ext cx="1714501" cy="857251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68602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50"/>
                            </p:stCondLst>
                            <p:childTnLst>
                              <p:par>
                                <p:cTn id="8" presetID="1" presetClass="entr" presetSubtype="0" fill="hold" grpId="0" nodeType="after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25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75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25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75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250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500"/>
                            </p:stCondLst>
                            <p:childTnLst>
                              <p:par>
                                <p:cTn id="47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750"/>
                            </p:stCondLst>
                            <p:childTnLst>
                              <p:par>
                                <p:cTn id="50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000"/>
                            </p:stCondLst>
                            <p:childTnLst>
                              <p:par>
                                <p:cTn id="53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250"/>
                            </p:stCondLst>
                            <p:childTnLst>
                              <p:par>
                                <p:cTn id="56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500"/>
                            </p:stCondLst>
                            <p:childTnLst>
                              <p:par>
                                <p:cTn id="59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750"/>
                            </p:stCondLst>
                            <p:childTnLst>
                              <p:par>
                                <p:cTn id="62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Dollar Coins Falling Down Vector. Flat, Cartoon Gold Coin Illustration.  Finance Coin Design. Currency Isolated By Pikepicture | TheHungryJPEG.com">
            <a:extLst>
              <a:ext uri="{FF2B5EF4-FFF2-40B4-BE49-F238E27FC236}">
                <a16:creationId xmlns:a16="http://schemas.microsoft.com/office/drawing/2014/main" id="{F2DA8FAF-B9AF-4633-AE8D-0054AEC343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586581"/>
            <a:ext cx="1623580" cy="1080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A0988A7-C76D-4DFE-AAB7-10419022F96B}"/>
                  </a:ext>
                </a:extLst>
              </p:cNvPr>
              <p:cNvSpPr txBox="1"/>
              <p:nvPr/>
            </p:nvSpPr>
            <p:spPr>
              <a:xfrm>
                <a:off x="634328" y="4727638"/>
                <a:ext cx="754782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rgbClr val="990099"/>
                    </a:solidFill>
                  </a:rPr>
                  <a:t>Soundness:  </a:t>
                </a: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602BE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US" i="1">
                            <a:solidFill>
                              <a:srgbClr val="0602BE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602BE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solidFill>
                          <a:srgbClr val="0602BE"/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i="1">
                        <a:solidFill>
                          <a:srgbClr val="0602BE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solidFill>
                          <a:srgbClr val="0602BE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then it is “practically impossible” to generate a valid certificate.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A0988A7-C76D-4DFE-AAB7-10419022F9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328" y="4727638"/>
                <a:ext cx="7547828" cy="646331"/>
              </a:xfrm>
              <a:prstGeom prst="rect">
                <a:avLst/>
              </a:prstGeom>
              <a:blipFill>
                <a:blip r:embed="rId4"/>
                <a:stretch>
                  <a:fillRect l="-646" t="-566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A9633E4-9779-47B3-A65C-063B5B233977}"/>
              </a:ext>
            </a:extLst>
          </p:cNvPr>
          <p:cNvSpPr/>
          <p:nvPr/>
        </p:nvSpPr>
        <p:spPr>
          <a:xfrm>
            <a:off x="3127077" y="1462030"/>
            <a:ext cx="2092346" cy="325536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Common Random String (CRS)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B9387E8-E8A1-4390-8EA4-EF9C5C5C53D4}"/>
              </a:ext>
            </a:extLst>
          </p:cNvPr>
          <p:cNvSpPr/>
          <p:nvPr/>
        </p:nvSpPr>
        <p:spPr>
          <a:xfrm>
            <a:off x="5971193" y="4192310"/>
            <a:ext cx="926435" cy="328451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0C53F6B-53F7-4584-9DA1-165509394D2F}"/>
              </a:ext>
            </a:extLst>
          </p:cNvPr>
          <p:cNvSpPr/>
          <p:nvPr/>
        </p:nvSpPr>
        <p:spPr>
          <a:xfrm>
            <a:off x="3535418" y="4178518"/>
            <a:ext cx="823950" cy="328451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99663E1-3C8D-4512-8370-860C46A69A88}"/>
                  </a:ext>
                </a:extLst>
              </p:cNvPr>
              <p:cNvSpPr txBox="1"/>
              <p:nvPr/>
            </p:nvSpPr>
            <p:spPr>
              <a:xfrm>
                <a:off x="636984" y="3784729"/>
                <a:ext cx="8300073" cy="7617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rgbClr val="990099"/>
                    </a:solidFill>
                  </a:rPr>
                  <a:t>Completeness:  </a:t>
                </a: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602BE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US" i="1">
                            <a:solidFill>
                              <a:srgbClr val="0602BE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602BE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solidFill>
                          <a:srgbClr val="0602BE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rgbClr val="0602BE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solidFill>
                          <a:srgbClr val="0602BE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within time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rgbClr val="0602BE"/>
                        </a:solidFill>
                        <a:latin typeface="Cambria Math" panose="02040503050406030204" pitchFamily="18" charset="0"/>
                      </a:rPr>
                      <m:t>T</m:t>
                    </m:r>
                  </m:oMath>
                </a14:m>
                <a:r>
                  <a:rPr lang="en-US" dirty="0"/>
                  <a:t>, then a valid certificate for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602BE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solidFill>
                          <a:srgbClr val="0602BE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rgbClr val="0602BE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solidFill>
                          <a:srgbClr val="0602BE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rgbClr val="0602BE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solidFill>
                          <a:srgbClr val="0602BE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rgbClr val="0602BE"/>
                  </a:solidFill>
                </a:endParaRPr>
              </a:p>
              <a:p>
                <a:endParaRPr lang="en-US" sz="750" dirty="0"/>
              </a:p>
              <a:p>
                <a:r>
                  <a:rPr lang="en-US" dirty="0"/>
                  <a:t>is computable in time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602BE"/>
                        </a:solidFill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i="1">
                        <a:solidFill>
                          <a:srgbClr val="0602BE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,  of size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602BE"/>
                        </a:solidFill>
                        <a:latin typeface="Cambria Math" panose="02040503050406030204" pitchFamily="18" charset="0"/>
                      </a:rPr>
                      <m:t>≪</m:t>
                    </m:r>
                    <m:r>
                      <a:rPr lang="en-US" i="1">
                        <a:solidFill>
                          <a:srgbClr val="0602BE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, and verifiable in time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602BE"/>
                        </a:solidFill>
                        <a:latin typeface="Cambria Math" panose="02040503050406030204" pitchFamily="18" charset="0"/>
                      </a:rPr>
                      <m:t>≪</m:t>
                    </m:r>
                    <m:r>
                      <a:rPr lang="en-US" i="1">
                        <a:solidFill>
                          <a:srgbClr val="0602BE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>
                        <a:solidFill>
                          <a:srgbClr val="0602BE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>
                    <a:solidFill>
                      <a:srgbClr val="0602BE"/>
                    </a:solidFill>
                  </a:rPr>
                  <a:t> </a:t>
                </a:r>
                <a:endParaRPr 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99663E1-3C8D-4512-8370-860C46A69A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984" y="3784729"/>
                <a:ext cx="8300073" cy="761747"/>
              </a:xfrm>
              <a:prstGeom prst="rect">
                <a:avLst/>
              </a:prstGeom>
              <a:blipFill>
                <a:blip r:embed="rId5"/>
                <a:stretch>
                  <a:fillRect l="-587" t="-4800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Speech Bubble: Oval 12">
            <a:extLst>
              <a:ext uri="{FF2B5EF4-FFF2-40B4-BE49-F238E27FC236}">
                <a16:creationId xmlns:a16="http://schemas.microsoft.com/office/drawing/2014/main" id="{D521097A-4886-424A-B4D9-45657B01C960}"/>
              </a:ext>
            </a:extLst>
          </p:cNvPr>
          <p:cNvSpPr/>
          <p:nvPr/>
        </p:nvSpPr>
        <p:spPr>
          <a:xfrm>
            <a:off x="152400" y="4156823"/>
            <a:ext cx="2093973" cy="462338"/>
          </a:xfrm>
          <a:prstGeom prst="wedgeEllipseCallout">
            <a:avLst>
              <a:gd name="adj1" fmla="val 18504"/>
              <a:gd name="adj2" fmla="val 87535"/>
            </a:avLst>
          </a:prstGeom>
          <a:solidFill>
            <a:schemeClr val="bg1"/>
          </a:solidFill>
          <a:ln w="28575">
            <a:solidFill>
              <a:srgbClr val="99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50" b="1" dirty="0">
                <a:solidFill>
                  <a:srgbClr val="990099"/>
                </a:solidFill>
              </a:rPr>
              <a:t>computational</a:t>
            </a:r>
            <a:endParaRPr lang="en-US" sz="1650" b="1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A821B5D-B811-2A0F-2D60-839D4594D28F}"/>
              </a:ext>
            </a:extLst>
          </p:cNvPr>
          <p:cNvCxnSpPr>
            <a:cxnSpLocks/>
          </p:cNvCxnSpPr>
          <p:nvPr/>
        </p:nvCxnSpPr>
        <p:spPr>
          <a:xfrm flipV="1">
            <a:off x="3934049" y="5037249"/>
            <a:ext cx="404033" cy="25377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8C85DBE-6C2F-C7D4-BFF5-42A12725B608}"/>
                  </a:ext>
                </a:extLst>
              </p:cNvPr>
              <p:cNvSpPr txBox="1"/>
              <p:nvPr/>
            </p:nvSpPr>
            <p:spPr>
              <a:xfrm>
                <a:off x="1620430" y="5291027"/>
                <a:ext cx="4126460" cy="5078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50" b="1" dirty="0">
                    <a:solidFill>
                      <a:srgbClr val="F83866"/>
                    </a:solidFill>
                  </a:rPr>
                  <a:t>Needed!</a:t>
                </a:r>
                <a:r>
                  <a:rPr lang="en-US" sz="1350" dirty="0"/>
                  <a:t>  Otherwise, such a scheme would </a:t>
                </a:r>
              </a:p>
              <a:p>
                <a:r>
                  <a:rPr lang="en-US" sz="1350" dirty="0"/>
                  <a:t>imply </a:t>
                </a:r>
                <a14:m>
                  <m:oMath xmlns:m="http://schemas.openxmlformats.org/officeDocument/2006/math">
                    <m:r>
                      <a:rPr lang="en-US" sz="135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𝑫𝑻𝑰𝑴𝑬</m:t>
                    </m:r>
                    <m:r>
                      <a:rPr lang="en-US" sz="135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35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US" sz="135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)⊆</m:t>
                    </m:r>
                    <m:r>
                      <a:rPr lang="en-US" sz="135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𝑵𝑻𝑰𝑴𝑬</m:t>
                    </m:r>
                    <m:r>
                      <a:rPr lang="en-US" sz="135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(≪</m:t>
                    </m:r>
                    <m:r>
                      <a:rPr lang="en-US" sz="135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US" sz="135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350" b="1" dirty="0">
                  <a:solidFill>
                    <a:srgbClr val="990099"/>
                  </a:solidFill>
                </a:endParaRPr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8C85DBE-6C2F-C7D4-BFF5-42A12725B6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0430" y="5291027"/>
                <a:ext cx="4126460" cy="507831"/>
              </a:xfrm>
              <a:prstGeom prst="rect">
                <a:avLst/>
              </a:prstGeom>
              <a:blipFill>
                <a:blip r:embed="rId6"/>
                <a:stretch>
                  <a:fillRect l="-443" t="-2410" b="-12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Picture 6">
            <a:extLst>
              <a:ext uri="{FF2B5EF4-FFF2-40B4-BE49-F238E27FC236}">
                <a16:creationId xmlns:a16="http://schemas.microsoft.com/office/drawing/2014/main" id="{849283BA-9C27-3E30-F053-83AE28970E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635213" y="2675433"/>
            <a:ext cx="1270287" cy="1058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FC4B6064-0373-A463-3D4D-62DEDF9B7251}"/>
                  </a:ext>
                </a:extLst>
              </p:cNvPr>
              <p:cNvSpPr/>
              <p:nvPr/>
            </p:nvSpPr>
            <p:spPr>
              <a:xfrm>
                <a:off x="2904038" y="2085295"/>
                <a:ext cx="893502" cy="890945"/>
              </a:xfrm>
              <a:prstGeom prst="round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100" b="1" i="1">
                          <a:solidFill>
                            <a:srgbClr val="0602BE"/>
                          </a:solidFill>
                          <a:latin typeface="Cambria Math" panose="02040503050406030204" pitchFamily="18" charset="0"/>
                        </a:rPr>
                        <m:t>𝑴</m:t>
                      </m:r>
                      <m:r>
                        <a:rPr lang="en-US" sz="2100" b="1" i="1">
                          <a:solidFill>
                            <a:srgbClr val="0602BE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100" b="1" i="1">
                          <a:solidFill>
                            <a:srgbClr val="0602BE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sz="2100" b="1" dirty="0">
                  <a:solidFill>
                    <a:srgbClr val="0602BE"/>
                  </a:solidFill>
                </a:endParaRPr>
              </a:p>
            </p:txBody>
          </p:sp>
        </mc:Choice>
        <mc:Fallback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FC4B6064-0373-A463-3D4D-62DEDF9B72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4038" y="2085295"/>
                <a:ext cx="893502" cy="890945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Arrow: Right 21">
            <a:extLst>
              <a:ext uri="{FF2B5EF4-FFF2-40B4-BE49-F238E27FC236}">
                <a16:creationId xmlns:a16="http://schemas.microsoft.com/office/drawing/2014/main" id="{467790DF-315F-DFCB-A492-57CBBBF6E283}"/>
              </a:ext>
            </a:extLst>
          </p:cNvPr>
          <p:cNvSpPr/>
          <p:nvPr/>
        </p:nvSpPr>
        <p:spPr>
          <a:xfrm>
            <a:off x="3977334" y="2453376"/>
            <a:ext cx="656732" cy="235715"/>
          </a:xfrm>
          <a:prstGeom prst="rightArrow">
            <a:avLst/>
          </a:prstGeom>
          <a:solidFill>
            <a:srgbClr val="0602BE"/>
          </a:solidFill>
          <a:ln>
            <a:solidFill>
              <a:srgbClr val="0602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4EC814B-706E-C47F-5E17-9F1EAEA34B7D}"/>
                  </a:ext>
                </a:extLst>
              </p:cNvPr>
              <p:cNvSpPr txBox="1"/>
              <p:nvPr/>
            </p:nvSpPr>
            <p:spPr>
              <a:xfrm>
                <a:off x="4668514" y="2918057"/>
                <a:ext cx="1018856" cy="3000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50" b="1" i="1">
                          <a:solidFill>
                            <a:srgbClr val="0602BE"/>
                          </a:solidFill>
                          <a:latin typeface="Cambria Math" panose="02040503050406030204" pitchFamily="18" charset="0"/>
                        </a:rPr>
                        <m:t>𝑴</m:t>
                      </m:r>
                      <m:d>
                        <m:dPr>
                          <m:ctrlPr>
                            <a:rPr lang="en-US" sz="1350" b="1" i="1">
                              <a:solidFill>
                                <a:srgbClr val="0602BE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350" b="1" i="1">
                              <a:solidFill>
                                <a:srgbClr val="0602BE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sz="1350" b="1" i="1">
                          <a:solidFill>
                            <a:srgbClr val="0602BE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350" b="1" i="1">
                          <a:solidFill>
                            <a:srgbClr val="0602BE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en-US" sz="1350" b="1" dirty="0">
                  <a:solidFill>
                    <a:srgbClr val="0602BE"/>
                  </a:solidFill>
                </a:endParaRPr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4EC814B-706E-C47F-5E17-9F1EAEA34B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8514" y="2918057"/>
                <a:ext cx="1018856" cy="300082"/>
              </a:xfrm>
              <a:prstGeom prst="rect">
                <a:avLst/>
              </a:prstGeom>
              <a:blipFill>
                <a:blip r:embed="rId9"/>
                <a:stretch>
                  <a:fillRect b="-20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itle 1">
            <a:extLst>
              <a:ext uri="{FF2B5EF4-FFF2-40B4-BE49-F238E27FC236}">
                <a16:creationId xmlns:a16="http://schemas.microsoft.com/office/drawing/2014/main" id="{712CB2F2-D4C5-EEBE-ECCC-D3749FA2E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52400" y="178266"/>
            <a:ext cx="9584557" cy="1447955"/>
          </a:xfrm>
        </p:spPr>
        <p:txBody>
          <a:bodyPr>
            <a:noAutofit/>
          </a:bodyPr>
          <a:lstStyle/>
          <a:p>
            <a:pPr algn="ctr"/>
            <a:r>
              <a:rPr lang="en-US" dirty="0"/>
              <a:t>Efficient Verification of Computation</a:t>
            </a:r>
          </a:p>
        </p:txBody>
      </p:sp>
      <p:sp>
        <p:nvSpPr>
          <p:cNvPr id="28" name="Speech Bubble: Oval 27">
            <a:extLst>
              <a:ext uri="{FF2B5EF4-FFF2-40B4-BE49-F238E27FC236}">
                <a16:creationId xmlns:a16="http://schemas.microsoft.com/office/drawing/2014/main" id="{92E0BCCB-3C6A-6DDE-CACC-F75C62987269}"/>
              </a:ext>
            </a:extLst>
          </p:cNvPr>
          <p:cNvSpPr/>
          <p:nvPr/>
        </p:nvSpPr>
        <p:spPr>
          <a:xfrm>
            <a:off x="4976601" y="5257800"/>
            <a:ext cx="3105760" cy="738663"/>
          </a:xfrm>
          <a:prstGeom prst="wedgeEllipseCallout">
            <a:avLst>
              <a:gd name="adj1" fmla="val -32594"/>
              <a:gd name="adj2" fmla="val -71056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b="1" dirty="0"/>
              <a:t>If adv succeeds</a:t>
            </a:r>
          </a:p>
          <a:p>
            <a:pPr algn="ctr"/>
            <a:r>
              <a:rPr lang="en-US" sz="1350" b="1" dirty="0"/>
              <a:t>then it can break a </a:t>
            </a:r>
          </a:p>
          <a:p>
            <a:pPr algn="ctr"/>
            <a:r>
              <a:rPr lang="en-US" sz="1350" b="1" dirty="0"/>
              <a:t>cryptographic assumption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Rectangle: Rounded Corners 28">
                <a:extLst>
                  <a:ext uri="{FF2B5EF4-FFF2-40B4-BE49-F238E27FC236}">
                    <a16:creationId xmlns:a16="http://schemas.microsoft.com/office/drawing/2014/main" id="{73176779-B46F-A431-E9C5-0F8BD5E766A8}"/>
                  </a:ext>
                </a:extLst>
              </p:cNvPr>
              <p:cNvSpPr/>
              <p:nvPr/>
            </p:nvSpPr>
            <p:spPr>
              <a:xfrm>
                <a:off x="4543743" y="2209800"/>
                <a:ext cx="1018857" cy="615691"/>
              </a:xfrm>
              <a:prstGeom prst="round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solidFill>
                            <a:srgbClr val="0602BE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en-US" b="1" dirty="0">
                  <a:solidFill>
                    <a:srgbClr val="0602BE"/>
                  </a:solidFill>
                </a:endParaRPr>
              </a:p>
            </p:txBody>
          </p:sp>
        </mc:Choice>
        <mc:Fallback>
          <p:sp>
            <p:nvSpPr>
              <p:cNvPr id="29" name="Rectangle: Rounded Corners 28">
                <a:extLst>
                  <a:ext uri="{FF2B5EF4-FFF2-40B4-BE49-F238E27FC236}">
                    <a16:creationId xmlns:a16="http://schemas.microsoft.com/office/drawing/2014/main" id="{73176779-B46F-A431-E9C5-0F8BD5E766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3743" y="2209800"/>
                <a:ext cx="1018857" cy="615691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9737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53B99704-4BEB-4F25-9335-36AC1F98CAE0}"/>
              </a:ext>
            </a:extLst>
          </p:cNvPr>
          <p:cNvSpPr txBox="1"/>
          <p:nvPr/>
        </p:nvSpPr>
        <p:spPr>
          <a:xfrm>
            <a:off x="2503072" y="5021604"/>
            <a:ext cx="4250424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/>
            <a:r>
              <a:rPr lang="en-US" sz="1500" b="1" dirty="0">
                <a:solidFill>
                  <a:srgbClr val="2C2C2C"/>
                </a:solidFill>
                <a:latin typeface="FranklinGothicFSMedCdRegular"/>
              </a:rPr>
              <a:t>Securing Information for Encrypted </a:t>
            </a:r>
          </a:p>
          <a:p>
            <a:pPr algn="ctr" fontAlgn="base"/>
            <a:r>
              <a:rPr lang="en-US" sz="1500" b="1" dirty="0">
                <a:solidFill>
                  <a:srgbClr val="2C2C2C"/>
                </a:solidFill>
                <a:latin typeface="FranklinGothicFSMedCdRegular"/>
              </a:rPr>
              <a:t>Verification and Evaluation (SIEVE)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F4C40DCA-F9A0-47D2-B5EB-D2842BE565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6272" y="4267200"/>
            <a:ext cx="3278981" cy="785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Jobs at O(1) Labs">
            <a:extLst>
              <a:ext uri="{FF2B5EF4-FFF2-40B4-BE49-F238E27FC236}">
                <a16:creationId xmlns:a16="http://schemas.microsoft.com/office/drawing/2014/main" id="{638333B9-CF89-42A2-8F7D-713A81FF2C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087" y="3262858"/>
            <a:ext cx="2149029" cy="814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Zcash Media Kit - Zcash">
            <a:extLst>
              <a:ext uri="{FF2B5EF4-FFF2-40B4-BE49-F238E27FC236}">
                <a16:creationId xmlns:a16="http://schemas.microsoft.com/office/drawing/2014/main" id="{8E54BA79-CD7B-4663-9DBE-5B68BCF775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3308" y="1862161"/>
            <a:ext cx="1868277" cy="742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StarkWare – Medium">
            <a:extLst>
              <a:ext uri="{FF2B5EF4-FFF2-40B4-BE49-F238E27FC236}">
                <a16:creationId xmlns:a16="http://schemas.microsoft.com/office/drawing/2014/main" id="{EE02CEB6-EE0C-48E3-B3DC-83540DD87B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1439" y="1313874"/>
            <a:ext cx="1756838" cy="1756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Ethereum brand assets | ethereum.org">
            <a:extLst>
              <a:ext uri="{FF2B5EF4-FFF2-40B4-BE49-F238E27FC236}">
                <a16:creationId xmlns:a16="http://schemas.microsoft.com/office/drawing/2014/main" id="{B8D7E782-197C-4652-B040-D40780E31F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316" y="2521646"/>
            <a:ext cx="1599964" cy="1098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Job Application for Senior Protocol Engineer at Aleo Systems">
            <a:extLst>
              <a:ext uri="{FF2B5EF4-FFF2-40B4-BE49-F238E27FC236}">
                <a16:creationId xmlns:a16="http://schemas.microsoft.com/office/drawing/2014/main" id="{D51E3932-DA97-4E1B-A0AD-B3EFD9F8C4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8383" y="3262858"/>
            <a:ext cx="2297882" cy="644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57C7E4CC-83B4-4C47-B547-554E0162F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01228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From Theory to Deployment </a:t>
            </a:r>
          </a:p>
        </p:txBody>
      </p:sp>
      <p:pic>
        <p:nvPicPr>
          <p:cNvPr id="2" name="Picture 4" descr="Homepage - ZKProof Standards">
            <a:extLst>
              <a:ext uri="{FF2B5EF4-FFF2-40B4-BE49-F238E27FC236}">
                <a16:creationId xmlns:a16="http://schemas.microsoft.com/office/drawing/2014/main" id="{FF7B8266-9DF3-2C3E-9B04-503B913245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965" y="5791200"/>
            <a:ext cx="2767635" cy="841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1B28FC9-B97D-526A-4532-9578AD24D4F0}"/>
              </a:ext>
            </a:extLst>
          </p:cNvPr>
          <p:cNvSpPr txBox="1"/>
          <p:nvPr/>
        </p:nvSpPr>
        <p:spPr>
          <a:xfrm>
            <a:off x="3455531" y="6089982"/>
            <a:ext cx="1961848" cy="4446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00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3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0" y="228600"/>
            <a:ext cx="2209800" cy="90054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Classical Proofs</a:t>
            </a:r>
          </a:p>
        </p:txBody>
      </p:sp>
      <p:sp>
        <p:nvSpPr>
          <p:cNvPr id="5" name="Down Arrow 4"/>
          <p:cNvSpPr/>
          <p:nvPr/>
        </p:nvSpPr>
        <p:spPr>
          <a:xfrm>
            <a:off x="2514600" y="1296092"/>
            <a:ext cx="266700" cy="533400"/>
          </a:xfrm>
          <a:prstGeom prst="down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143000" y="1890452"/>
            <a:ext cx="2971800" cy="134112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(zero-knowledge)  Interactive</a:t>
            </a:r>
          </a:p>
          <a:p>
            <a:pPr algn="ctr"/>
            <a:r>
              <a:rPr lang="en-US" sz="2800" b="1" dirty="0">
                <a:solidFill>
                  <a:schemeClr val="bg1"/>
                </a:solidFill>
              </a:rPr>
              <a:t>Proofs</a:t>
            </a:r>
          </a:p>
        </p:txBody>
      </p:sp>
      <p:sp>
        <p:nvSpPr>
          <p:cNvPr id="7" name="Down Arrow 6"/>
          <p:cNvSpPr/>
          <p:nvPr/>
        </p:nvSpPr>
        <p:spPr>
          <a:xfrm>
            <a:off x="2545080" y="3333172"/>
            <a:ext cx="266700" cy="533400"/>
          </a:xfrm>
          <a:prstGeom prst="down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83920" y="4001758"/>
            <a:ext cx="3581400" cy="98241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Multi-Prover </a:t>
            </a:r>
          </a:p>
          <a:p>
            <a:pPr algn="ctr"/>
            <a:r>
              <a:rPr lang="en-US" sz="2800" b="1" dirty="0">
                <a:solidFill>
                  <a:schemeClr val="bg1"/>
                </a:solidFill>
              </a:rPr>
              <a:t>Interactive Proofs</a:t>
            </a:r>
          </a:p>
        </p:txBody>
      </p:sp>
      <p:sp>
        <p:nvSpPr>
          <p:cNvPr id="9" name="Down Arrow 8"/>
          <p:cNvSpPr/>
          <p:nvPr/>
        </p:nvSpPr>
        <p:spPr>
          <a:xfrm>
            <a:off x="2575560" y="5106092"/>
            <a:ext cx="266700" cy="533400"/>
          </a:xfrm>
          <a:prstGeom prst="down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85800" y="5746172"/>
            <a:ext cx="4114800" cy="91600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Probabilistically </a:t>
            </a:r>
          </a:p>
          <a:p>
            <a:pPr algn="ctr"/>
            <a:r>
              <a:rPr lang="en-US" sz="2800" b="1" dirty="0">
                <a:solidFill>
                  <a:schemeClr val="bg1"/>
                </a:solidFill>
              </a:rPr>
              <a:t>Checkable Proofs</a:t>
            </a: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F00CC0BE-DDD1-4880-A5A0-D3658A9EF1A6}"/>
              </a:ext>
            </a:extLst>
          </p:cNvPr>
          <p:cNvSpPr/>
          <p:nvPr/>
        </p:nvSpPr>
        <p:spPr>
          <a:xfrm>
            <a:off x="5029200" y="5955397"/>
            <a:ext cx="1143000" cy="304800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D38C1932-2D11-4EAB-A0B8-E1BB63A2AA51}"/>
              </a:ext>
            </a:extLst>
          </p:cNvPr>
          <p:cNvSpPr/>
          <p:nvPr/>
        </p:nvSpPr>
        <p:spPr>
          <a:xfrm rot="1317202">
            <a:off x="5029200" y="4546006"/>
            <a:ext cx="1143000" cy="304800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6A1DFB4-AC39-4DDF-B715-3D7F6F7B8666}"/>
              </a:ext>
            </a:extLst>
          </p:cNvPr>
          <p:cNvSpPr/>
          <p:nvPr/>
        </p:nvSpPr>
        <p:spPr>
          <a:xfrm>
            <a:off x="6400800" y="5144136"/>
            <a:ext cx="2438400" cy="148526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Succinct Non-Interactive Arguments</a:t>
            </a:r>
          </a:p>
          <a:p>
            <a:pPr algn="ctr"/>
            <a:r>
              <a:rPr lang="en-US" sz="2400" b="1" dirty="0"/>
              <a:t>(SNARGs)</a:t>
            </a:r>
          </a:p>
        </p:txBody>
      </p:sp>
    </p:spTree>
    <p:extLst>
      <p:ext uri="{BB962C8B-B14F-4D97-AF65-F5344CB8AC3E}">
        <p14:creationId xmlns:p14="http://schemas.microsoft.com/office/powerpoint/2010/main" val="1521766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Image result for images thank you">
            <a:extLst>
              <a:ext uri="{FF2B5EF4-FFF2-40B4-BE49-F238E27FC236}">
                <a16:creationId xmlns:a16="http://schemas.microsoft.com/office/drawing/2014/main" id="{6D441EE5-6782-46DE-A69F-E3B37F4FE5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219200"/>
            <a:ext cx="6803571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6295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A0988A7-C76D-4DFE-AAB7-10419022F96B}"/>
                  </a:ext>
                </a:extLst>
              </p:cNvPr>
              <p:cNvSpPr txBox="1"/>
              <p:nvPr/>
            </p:nvSpPr>
            <p:spPr>
              <a:xfrm>
                <a:off x="634328" y="4727638"/>
                <a:ext cx="754782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rgbClr val="990099"/>
                    </a:solidFill>
                  </a:rPr>
                  <a:t>Soundness:  </a:t>
                </a: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602BE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US" i="1">
                            <a:solidFill>
                              <a:srgbClr val="0602BE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602BE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solidFill>
                          <a:srgbClr val="0602BE"/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i="1">
                        <a:solidFill>
                          <a:srgbClr val="0602BE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solidFill>
                          <a:srgbClr val="0602BE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then it is “practically impossible” to generate a valid certificate.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A0988A7-C76D-4DFE-AAB7-10419022F9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328" y="4727638"/>
                <a:ext cx="7547828" cy="646331"/>
              </a:xfrm>
              <a:prstGeom prst="rect">
                <a:avLst/>
              </a:prstGeom>
              <a:blipFill>
                <a:blip r:embed="rId3"/>
                <a:stretch>
                  <a:fillRect l="-646" t="-566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1078DD4-E25B-4F83-A445-28BB47FF6843}"/>
              </a:ext>
            </a:extLst>
          </p:cNvPr>
          <p:cNvSpPr/>
          <p:nvPr/>
        </p:nvSpPr>
        <p:spPr>
          <a:xfrm>
            <a:off x="1943779" y="5715000"/>
            <a:ext cx="5155268" cy="454123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Succinct Non-interactive Argument (SNARG)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9E8F65A-7376-452F-900A-86A3AFEC0A4A}"/>
              </a:ext>
            </a:extLst>
          </p:cNvPr>
          <p:cNvSpPr/>
          <p:nvPr/>
        </p:nvSpPr>
        <p:spPr>
          <a:xfrm>
            <a:off x="5971193" y="4192310"/>
            <a:ext cx="926435" cy="328451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B535F20-3714-4FEC-862A-6A6DDD43FB87}"/>
              </a:ext>
            </a:extLst>
          </p:cNvPr>
          <p:cNvSpPr/>
          <p:nvPr/>
        </p:nvSpPr>
        <p:spPr>
          <a:xfrm>
            <a:off x="3535418" y="4178518"/>
            <a:ext cx="823950" cy="328451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7C4A079-D17F-4DE5-9D8A-5121C45825D2}"/>
                  </a:ext>
                </a:extLst>
              </p:cNvPr>
              <p:cNvSpPr txBox="1"/>
              <p:nvPr/>
            </p:nvSpPr>
            <p:spPr>
              <a:xfrm>
                <a:off x="636984" y="3784729"/>
                <a:ext cx="8300073" cy="7617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rgbClr val="990099"/>
                    </a:solidFill>
                  </a:rPr>
                  <a:t>Completeness:  </a:t>
                </a: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602BE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US" i="1">
                            <a:solidFill>
                              <a:srgbClr val="0602BE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602BE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solidFill>
                          <a:srgbClr val="0602BE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rgbClr val="0602BE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solidFill>
                          <a:srgbClr val="0602BE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within time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rgbClr val="0602BE"/>
                        </a:solidFill>
                        <a:latin typeface="Cambria Math" panose="02040503050406030204" pitchFamily="18" charset="0"/>
                      </a:rPr>
                      <m:t>T</m:t>
                    </m:r>
                  </m:oMath>
                </a14:m>
                <a:r>
                  <a:rPr lang="en-US" dirty="0"/>
                  <a:t>, then a valid certificate for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602BE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solidFill>
                          <a:srgbClr val="0602BE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rgbClr val="0602BE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solidFill>
                          <a:srgbClr val="0602BE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rgbClr val="0602BE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solidFill>
                          <a:srgbClr val="0602BE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rgbClr val="0602BE"/>
                  </a:solidFill>
                </a:endParaRPr>
              </a:p>
              <a:p>
                <a:endParaRPr lang="en-US" sz="750" dirty="0"/>
              </a:p>
              <a:p>
                <a:r>
                  <a:rPr lang="en-US" dirty="0"/>
                  <a:t>is computable in time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602BE"/>
                        </a:solidFill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i="1">
                        <a:solidFill>
                          <a:srgbClr val="0602BE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,  of size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602BE"/>
                        </a:solidFill>
                        <a:latin typeface="Cambria Math" panose="02040503050406030204" pitchFamily="18" charset="0"/>
                      </a:rPr>
                      <m:t>≪</m:t>
                    </m:r>
                    <m:r>
                      <a:rPr lang="en-US" i="1">
                        <a:solidFill>
                          <a:srgbClr val="0602BE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, and verifiable in time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602BE"/>
                        </a:solidFill>
                        <a:latin typeface="Cambria Math" panose="02040503050406030204" pitchFamily="18" charset="0"/>
                      </a:rPr>
                      <m:t>≪</m:t>
                    </m:r>
                    <m:r>
                      <a:rPr lang="en-US" i="1">
                        <a:solidFill>
                          <a:srgbClr val="0602BE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>
                        <a:solidFill>
                          <a:srgbClr val="0602BE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>
                    <a:solidFill>
                      <a:srgbClr val="0602BE"/>
                    </a:solidFill>
                  </a:rPr>
                  <a:t> </a:t>
                </a:r>
                <a:endParaRPr lang="en-US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7C4A079-D17F-4DE5-9D8A-5121C45825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984" y="3784729"/>
                <a:ext cx="8300073" cy="761747"/>
              </a:xfrm>
              <a:prstGeom prst="rect">
                <a:avLst/>
              </a:prstGeom>
              <a:blipFill>
                <a:blip r:embed="rId4"/>
                <a:stretch>
                  <a:fillRect l="-587" t="-4800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Speech Bubble: Oval 16">
            <a:extLst>
              <a:ext uri="{FF2B5EF4-FFF2-40B4-BE49-F238E27FC236}">
                <a16:creationId xmlns:a16="http://schemas.microsoft.com/office/drawing/2014/main" id="{8128929B-C151-4E80-93FF-55FEA4CA5AD6}"/>
              </a:ext>
            </a:extLst>
          </p:cNvPr>
          <p:cNvSpPr/>
          <p:nvPr/>
        </p:nvSpPr>
        <p:spPr>
          <a:xfrm>
            <a:off x="152400" y="4156823"/>
            <a:ext cx="2093973" cy="462338"/>
          </a:xfrm>
          <a:prstGeom prst="wedgeEllipseCallout">
            <a:avLst>
              <a:gd name="adj1" fmla="val 18504"/>
              <a:gd name="adj2" fmla="val 87535"/>
            </a:avLst>
          </a:prstGeom>
          <a:solidFill>
            <a:schemeClr val="bg1"/>
          </a:solidFill>
          <a:ln w="28575">
            <a:solidFill>
              <a:srgbClr val="99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50" b="1" dirty="0">
                <a:solidFill>
                  <a:srgbClr val="990099"/>
                </a:solidFill>
              </a:rPr>
              <a:t>computational</a:t>
            </a:r>
            <a:endParaRPr lang="en-US" sz="1650" b="1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B39DE629-D8A0-E7AE-B90C-4F374F314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52400" y="178266"/>
            <a:ext cx="9584557" cy="1447955"/>
          </a:xfrm>
        </p:spPr>
        <p:txBody>
          <a:bodyPr>
            <a:noAutofit/>
          </a:bodyPr>
          <a:lstStyle/>
          <a:p>
            <a:pPr algn="ctr"/>
            <a:r>
              <a:rPr lang="en-US" dirty="0"/>
              <a:t>Efficient Verification of Computation</a:t>
            </a:r>
          </a:p>
        </p:txBody>
      </p:sp>
      <p:pic>
        <p:nvPicPr>
          <p:cNvPr id="20" name="Picture 2" descr="Dollar Coins Falling Down Vector. Flat, Cartoon Gold Coin Illustration.  Finance Coin Design. Currency Isolated By Pikepicture | TheHungryJPEG.com">
            <a:extLst>
              <a:ext uri="{FF2B5EF4-FFF2-40B4-BE49-F238E27FC236}">
                <a16:creationId xmlns:a16="http://schemas.microsoft.com/office/drawing/2014/main" id="{FE627331-79FE-1E76-45E8-EB44BEBB2A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586581"/>
            <a:ext cx="1623580" cy="1080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A0338C68-A2A3-3E0C-6CFA-B5F2D52250BA}"/>
              </a:ext>
            </a:extLst>
          </p:cNvPr>
          <p:cNvSpPr/>
          <p:nvPr/>
        </p:nvSpPr>
        <p:spPr>
          <a:xfrm>
            <a:off x="3127077" y="1462030"/>
            <a:ext cx="2092346" cy="325536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Common Random String (CRS)</a:t>
            </a:r>
          </a:p>
        </p:txBody>
      </p:sp>
      <p:pic>
        <p:nvPicPr>
          <p:cNvPr id="24" name="Picture 6">
            <a:extLst>
              <a:ext uri="{FF2B5EF4-FFF2-40B4-BE49-F238E27FC236}">
                <a16:creationId xmlns:a16="http://schemas.microsoft.com/office/drawing/2014/main" id="{E6E8F8CF-18BD-5C94-6EE2-DE34809CA8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635213" y="2675433"/>
            <a:ext cx="1270287" cy="1058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5" name="Rectangle: Rounded Corners 24">
                <a:extLst>
                  <a:ext uri="{FF2B5EF4-FFF2-40B4-BE49-F238E27FC236}">
                    <a16:creationId xmlns:a16="http://schemas.microsoft.com/office/drawing/2014/main" id="{D8E616F2-5A03-671F-585C-3FEA3F5454F9}"/>
                  </a:ext>
                </a:extLst>
              </p:cNvPr>
              <p:cNvSpPr/>
              <p:nvPr/>
            </p:nvSpPr>
            <p:spPr>
              <a:xfrm>
                <a:off x="2904038" y="2085295"/>
                <a:ext cx="893502" cy="890945"/>
              </a:xfrm>
              <a:prstGeom prst="round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100" b="1" i="1">
                          <a:solidFill>
                            <a:srgbClr val="0602BE"/>
                          </a:solidFill>
                          <a:latin typeface="Cambria Math" panose="02040503050406030204" pitchFamily="18" charset="0"/>
                        </a:rPr>
                        <m:t>𝑴</m:t>
                      </m:r>
                      <m:r>
                        <a:rPr lang="en-US" sz="2100" b="1" i="1">
                          <a:solidFill>
                            <a:srgbClr val="0602BE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100" b="1" i="1">
                          <a:solidFill>
                            <a:srgbClr val="0602BE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sz="2100" b="1" dirty="0">
                  <a:solidFill>
                    <a:srgbClr val="0602BE"/>
                  </a:solidFill>
                </a:endParaRPr>
              </a:p>
            </p:txBody>
          </p:sp>
        </mc:Choice>
        <mc:Fallback>
          <p:sp>
            <p:nvSpPr>
              <p:cNvPr id="25" name="Rectangle: Rounded Corners 24">
                <a:extLst>
                  <a:ext uri="{FF2B5EF4-FFF2-40B4-BE49-F238E27FC236}">
                    <a16:creationId xmlns:a16="http://schemas.microsoft.com/office/drawing/2014/main" id="{D8E616F2-5A03-671F-585C-3FEA3F5454F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4038" y="2085295"/>
                <a:ext cx="893502" cy="890945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Arrow: Right 25">
            <a:extLst>
              <a:ext uri="{FF2B5EF4-FFF2-40B4-BE49-F238E27FC236}">
                <a16:creationId xmlns:a16="http://schemas.microsoft.com/office/drawing/2014/main" id="{270B7C9B-2882-FB2A-D0B3-12DCCBCA0ABF}"/>
              </a:ext>
            </a:extLst>
          </p:cNvPr>
          <p:cNvSpPr/>
          <p:nvPr/>
        </p:nvSpPr>
        <p:spPr>
          <a:xfrm>
            <a:off x="3977334" y="2453376"/>
            <a:ext cx="656732" cy="235715"/>
          </a:xfrm>
          <a:prstGeom prst="rightArrow">
            <a:avLst/>
          </a:prstGeom>
          <a:solidFill>
            <a:srgbClr val="0602BE"/>
          </a:solidFill>
          <a:ln>
            <a:solidFill>
              <a:srgbClr val="0602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33B5446-AB27-C689-13B5-5BB6B3134C26}"/>
                  </a:ext>
                </a:extLst>
              </p:cNvPr>
              <p:cNvSpPr txBox="1"/>
              <p:nvPr/>
            </p:nvSpPr>
            <p:spPr>
              <a:xfrm>
                <a:off x="4668514" y="2918057"/>
                <a:ext cx="1018856" cy="3000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50" b="1" i="1">
                          <a:solidFill>
                            <a:srgbClr val="0602BE"/>
                          </a:solidFill>
                          <a:latin typeface="Cambria Math" panose="02040503050406030204" pitchFamily="18" charset="0"/>
                        </a:rPr>
                        <m:t>𝑴</m:t>
                      </m:r>
                      <m:d>
                        <m:dPr>
                          <m:ctrlPr>
                            <a:rPr lang="en-US" sz="1350" b="1" i="1">
                              <a:solidFill>
                                <a:srgbClr val="0602BE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350" b="1" i="1">
                              <a:solidFill>
                                <a:srgbClr val="0602BE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sz="1350" b="1" i="1">
                          <a:solidFill>
                            <a:srgbClr val="0602BE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350" b="1" i="1">
                          <a:solidFill>
                            <a:srgbClr val="0602BE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en-US" sz="1350" b="1" dirty="0">
                  <a:solidFill>
                    <a:srgbClr val="0602BE"/>
                  </a:solidFill>
                </a:endParaRPr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33B5446-AB27-C689-13B5-5BB6B3134C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8514" y="2918057"/>
                <a:ext cx="1018856" cy="300082"/>
              </a:xfrm>
              <a:prstGeom prst="rect">
                <a:avLst/>
              </a:prstGeom>
              <a:blipFill>
                <a:blip r:embed="rId8"/>
                <a:stretch>
                  <a:fillRect b="-20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Rectangle: Rounded Corners 28">
                <a:extLst>
                  <a:ext uri="{FF2B5EF4-FFF2-40B4-BE49-F238E27FC236}">
                    <a16:creationId xmlns:a16="http://schemas.microsoft.com/office/drawing/2014/main" id="{F1DD6D28-468E-BC9D-2945-A485A18E6B33}"/>
                  </a:ext>
                </a:extLst>
              </p:cNvPr>
              <p:cNvSpPr/>
              <p:nvPr/>
            </p:nvSpPr>
            <p:spPr>
              <a:xfrm>
                <a:off x="4543743" y="2209800"/>
                <a:ext cx="1018857" cy="615691"/>
              </a:xfrm>
              <a:prstGeom prst="round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solidFill>
                            <a:srgbClr val="0602BE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en-US" b="1" dirty="0">
                  <a:solidFill>
                    <a:srgbClr val="0602BE"/>
                  </a:solidFill>
                </a:endParaRPr>
              </a:p>
            </p:txBody>
          </p:sp>
        </mc:Choice>
        <mc:Fallback>
          <p:sp>
            <p:nvSpPr>
              <p:cNvPr id="29" name="Rectangle: Rounded Corners 28">
                <a:extLst>
                  <a:ext uri="{FF2B5EF4-FFF2-40B4-BE49-F238E27FC236}">
                    <a16:creationId xmlns:a16="http://schemas.microsoft.com/office/drawing/2014/main" id="{F1DD6D28-468E-BC9D-2945-A485A18E6B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3743" y="2209800"/>
                <a:ext cx="1018857" cy="615691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38718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Proof?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E8167EF-ABC3-4815-AB86-273C15E036A0}"/>
              </a:ext>
            </a:extLst>
          </p:cNvPr>
          <p:cNvGrpSpPr/>
          <p:nvPr/>
        </p:nvGrpSpPr>
        <p:grpSpPr>
          <a:xfrm>
            <a:off x="4038600" y="4419600"/>
            <a:ext cx="1143000" cy="990600"/>
            <a:chOff x="3825240" y="2956560"/>
            <a:chExt cx="1143000" cy="9906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847C08C-D849-4C53-BF53-1FE0387E4CBE}"/>
                </a:ext>
              </a:extLst>
            </p:cNvPr>
            <p:cNvSpPr/>
            <p:nvPr/>
          </p:nvSpPr>
          <p:spPr>
            <a:xfrm>
              <a:off x="3825240" y="2956560"/>
              <a:ext cx="1143000" cy="990600"/>
            </a:xfrm>
            <a:prstGeom prst="rect">
              <a:avLst/>
            </a:prstGeom>
            <a:noFill/>
            <a:ln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10">
              <a:extLst>
                <a:ext uri="{FF2B5EF4-FFF2-40B4-BE49-F238E27FC236}">
                  <a16:creationId xmlns:a16="http://schemas.microsoft.com/office/drawing/2014/main" id="{034D0A65-657F-4EA6-8325-A9D512696806}"/>
                </a:ext>
              </a:extLst>
            </p:cNvPr>
            <p:cNvSpPr/>
            <p:nvPr/>
          </p:nvSpPr>
          <p:spPr>
            <a:xfrm>
              <a:off x="4084320" y="3063240"/>
              <a:ext cx="640080" cy="121920"/>
            </a:xfrm>
            <a:custGeom>
              <a:avLst/>
              <a:gdLst>
                <a:gd name="connsiteX0" fmla="*/ 0 w 563880"/>
                <a:gd name="connsiteY0" fmla="*/ 76200 h 121920"/>
                <a:gd name="connsiteX1" fmla="*/ 76200 w 563880"/>
                <a:gd name="connsiteY1" fmla="*/ 45720 h 121920"/>
                <a:gd name="connsiteX2" fmla="*/ 121920 w 563880"/>
                <a:gd name="connsiteY2" fmla="*/ 30480 h 121920"/>
                <a:gd name="connsiteX3" fmla="*/ 167640 w 563880"/>
                <a:gd name="connsiteY3" fmla="*/ 0 h 121920"/>
                <a:gd name="connsiteX4" fmla="*/ 259080 w 563880"/>
                <a:gd name="connsiteY4" fmla="*/ 45720 h 121920"/>
                <a:gd name="connsiteX5" fmla="*/ 350520 w 563880"/>
                <a:gd name="connsiteY5" fmla="*/ 121920 h 121920"/>
                <a:gd name="connsiteX6" fmla="*/ 441960 w 563880"/>
                <a:gd name="connsiteY6" fmla="*/ 76200 h 121920"/>
                <a:gd name="connsiteX7" fmla="*/ 487680 w 563880"/>
                <a:gd name="connsiteY7" fmla="*/ 45720 h 121920"/>
                <a:gd name="connsiteX8" fmla="*/ 563880 w 563880"/>
                <a:gd name="connsiteY8" fmla="*/ 45720 h 121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3880" h="121920">
                  <a:moveTo>
                    <a:pt x="0" y="76200"/>
                  </a:moveTo>
                  <a:cubicBezTo>
                    <a:pt x="25400" y="66040"/>
                    <a:pt x="50585" y="55326"/>
                    <a:pt x="76200" y="45720"/>
                  </a:cubicBezTo>
                  <a:cubicBezTo>
                    <a:pt x="91242" y="40079"/>
                    <a:pt x="107552" y="37664"/>
                    <a:pt x="121920" y="30480"/>
                  </a:cubicBezTo>
                  <a:cubicBezTo>
                    <a:pt x="138303" y="22289"/>
                    <a:pt x="152400" y="10160"/>
                    <a:pt x="167640" y="0"/>
                  </a:cubicBezTo>
                  <a:cubicBezTo>
                    <a:pt x="204825" y="12395"/>
                    <a:pt x="229537" y="16177"/>
                    <a:pt x="259080" y="45720"/>
                  </a:cubicBezTo>
                  <a:cubicBezTo>
                    <a:pt x="342118" y="128758"/>
                    <a:pt x="263198" y="92813"/>
                    <a:pt x="350520" y="121920"/>
                  </a:cubicBezTo>
                  <a:cubicBezTo>
                    <a:pt x="481547" y="34569"/>
                    <a:pt x="315767" y="139296"/>
                    <a:pt x="441960" y="76200"/>
                  </a:cubicBezTo>
                  <a:cubicBezTo>
                    <a:pt x="458343" y="68009"/>
                    <a:pt x="469911" y="50162"/>
                    <a:pt x="487680" y="45720"/>
                  </a:cubicBezTo>
                  <a:cubicBezTo>
                    <a:pt x="512322" y="39560"/>
                    <a:pt x="538480" y="45720"/>
                    <a:pt x="563880" y="4572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073A74DC-2CB1-4176-9619-EE3F334D0613}"/>
                </a:ext>
              </a:extLst>
            </p:cNvPr>
            <p:cNvSpPr/>
            <p:nvPr/>
          </p:nvSpPr>
          <p:spPr>
            <a:xfrm>
              <a:off x="4114800" y="3276600"/>
              <a:ext cx="563880" cy="121920"/>
            </a:xfrm>
            <a:custGeom>
              <a:avLst/>
              <a:gdLst>
                <a:gd name="connsiteX0" fmla="*/ 0 w 563880"/>
                <a:gd name="connsiteY0" fmla="*/ 76200 h 121920"/>
                <a:gd name="connsiteX1" fmla="*/ 76200 w 563880"/>
                <a:gd name="connsiteY1" fmla="*/ 45720 h 121920"/>
                <a:gd name="connsiteX2" fmla="*/ 121920 w 563880"/>
                <a:gd name="connsiteY2" fmla="*/ 30480 h 121920"/>
                <a:gd name="connsiteX3" fmla="*/ 167640 w 563880"/>
                <a:gd name="connsiteY3" fmla="*/ 0 h 121920"/>
                <a:gd name="connsiteX4" fmla="*/ 259080 w 563880"/>
                <a:gd name="connsiteY4" fmla="*/ 45720 h 121920"/>
                <a:gd name="connsiteX5" fmla="*/ 350520 w 563880"/>
                <a:gd name="connsiteY5" fmla="*/ 121920 h 121920"/>
                <a:gd name="connsiteX6" fmla="*/ 441960 w 563880"/>
                <a:gd name="connsiteY6" fmla="*/ 76200 h 121920"/>
                <a:gd name="connsiteX7" fmla="*/ 487680 w 563880"/>
                <a:gd name="connsiteY7" fmla="*/ 45720 h 121920"/>
                <a:gd name="connsiteX8" fmla="*/ 563880 w 563880"/>
                <a:gd name="connsiteY8" fmla="*/ 45720 h 121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3880" h="121920">
                  <a:moveTo>
                    <a:pt x="0" y="76200"/>
                  </a:moveTo>
                  <a:cubicBezTo>
                    <a:pt x="25400" y="66040"/>
                    <a:pt x="50585" y="55326"/>
                    <a:pt x="76200" y="45720"/>
                  </a:cubicBezTo>
                  <a:cubicBezTo>
                    <a:pt x="91242" y="40079"/>
                    <a:pt x="107552" y="37664"/>
                    <a:pt x="121920" y="30480"/>
                  </a:cubicBezTo>
                  <a:cubicBezTo>
                    <a:pt x="138303" y="22289"/>
                    <a:pt x="152400" y="10160"/>
                    <a:pt x="167640" y="0"/>
                  </a:cubicBezTo>
                  <a:cubicBezTo>
                    <a:pt x="204825" y="12395"/>
                    <a:pt x="229537" y="16177"/>
                    <a:pt x="259080" y="45720"/>
                  </a:cubicBezTo>
                  <a:cubicBezTo>
                    <a:pt x="342118" y="128758"/>
                    <a:pt x="263198" y="92813"/>
                    <a:pt x="350520" y="121920"/>
                  </a:cubicBezTo>
                  <a:cubicBezTo>
                    <a:pt x="481547" y="34569"/>
                    <a:pt x="315767" y="139296"/>
                    <a:pt x="441960" y="76200"/>
                  </a:cubicBezTo>
                  <a:cubicBezTo>
                    <a:pt x="458343" y="68009"/>
                    <a:pt x="469911" y="50162"/>
                    <a:pt x="487680" y="45720"/>
                  </a:cubicBezTo>
                  <a:cubicBezTo>
                    <a:pt x="512322" y="39560"/>
                    <a:pt x="538480" y="45720"/>
                    <a:pt x="563880" y="4572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E6D348BC-E619-48AC-BBE9-F46B8F3CE0B9}"/>
                </a:ext>
              </a:extLst>
            </p:cNvPr>
            <p:cNvSpPr/>
            <p:nvPr/>
          </p:nvSpPr>
          <p:spPr>
            <a:xfrm>
              <a:off x="4114800" y="3429000"/>
              <a:ext cx="563880" cy="121920"/>
            </a:xfrm>
            <a:custGeom>
              <a:avLst/>
              <a:gdLst>
                <a:gd name="connsiteX0" fmla="*/ 0 w 563880"/>
                <a:gd name="connsiteY0" fmla="*/ 76200 h 121920"/>
                <a:gd name="connsiteX1" fmla="*/ 76200 w 563880"/>
                <a:gd name="connsiteY1" fmla="*/ 45720 h 121920"/>
                <a:gd name="connsiteX2" fmla="*/ 121920 w 563880"/>
                <a:gd name="connsiteY2" fmla="*/ 30480 h 121920"/>
                <a:gd name="connsiteX3" fmla="*/ 167640 w 563880"/>
                <a:gd name="connsiteY3" fmla="*/ 0 h 121920"/>
                <a:gd name="connsiteX4" fmla="*/ 259080 w 563880"/>
                <a:gd name="connsiteY4" fmla="*/ 45720 h 121920"/>
                <a:gd name="connsiteX5" fmla="*/ 350520 w 563880"/>
                <a:gd name="connsiteY5" fmla="*/ 121920 h 121920"/>
                <a:gd name="connsiteX6" fmla="*/ 441960 w 563880"/>
                <a:gd name="connsiteY6" fmla="*/ 76200 h 121920"/>
                <a:gd name="connsiteX7" fmla="*/ 487680 w 563880"/>
                <a:gd name="connsiteY7" fmla="*/ 45720 h 121920"/>
                <a:gd name="connsiteX8" fmla="*/ 563880 w 563880"/>
                <a:gd name="connsiteY8" fmla="*/ 45720 h 121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3880" h="121920">
                  <a:moveTo>
                    <a:pt x="0" y="76200"/>
                  </a:moveTo>
                  <a:cubicBezTo>
                    <a:pt x="25400" y="66040"/>
                    <a:pt x="50585" y="55326"/>
                    <a:pt x="76200" y="45720"/>
                  </a:cubicBezTo>
                  <a:cubicBezTo>
                    <a:pt x="91242" y="40079"/>
                    <a:pt x="107552" y="37664"/>
                    <a:pt x="121920" y="30480"/>
                  </a:cubicBezTo>
                  <a:cubicBezTo>
                    <a:pt x="138303" y="22289"/>
                    <a:pt x="152400" y="10160"/>
                    <a:pt x="167640" y="0"/>
                  </a:cubicBezTo>
                  <a:cubicBezTo>
                    <a:pt x="204825" y="12395"/>
                    <a:pt x="229537" y="16177"/>
                    <a:pt x="259080" y="45720"/>
                  </a:cubicBezTo>
                  <a:cubicBezTo>
                    <a:pt x="342118" y="128758"/>
                    <a:pt x="263198" y="92813"/>
                    <a:pt x="350520" y="121920"/>
                  </a:cubicBezTo>
                  <a:cubicBezTo>
                    <a:pt x="481547" y="34569"/>
                    <a:pt x="315767" y="139296"/>
                    <a:pt x="441960" y="76200"/>
                  </a:cubicBezTo>
                  <a:cubicBezTo>
                    <a:pt x="458343" y="68009"/>
                    <a:pt x="469911" y="50162"/>
                    <a:pt x="487680" y="45720"/>
                  </a:cubicBezTo>
                  <a:cubicBezTo>
                    <a:pt x="512322" y="39560"/>
                    <a:pt x="538480" y="45720"/>
                    <a:pt x="563880" y="4572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1449C1F9-B1B7-4307-8BED-08B729162377}"/>
                </a:ext>
              </a:extLst>
            </p:cNvPr>
            <p:cNvSpPr/>
            <p:nvPr/>
          </p:nvSpPr>
          <p:spPr>
            <a:xfrm>
              <a:off x="4160520" y="3627120"/>
              <a:ext cx="563880" cy="121920"/>
            </a:xfrm>
            <a:custGeom>
              <a:avLst/>
              <a:gdLst>
                <a:gd name="connsiteX0" fmla="*/ 0 w 563880"/>
                <a:gd name="connsiteY0" fmla="*/ 76200 h 121920"/>
                <a:gd name="connsiteX1" fmla="*/ 76200 w 563880"/>
                <a:gd name="connsiteY1" fmla="*/ 45720 h 121920"/>
                <a:gd name="connsiteX2" fmla="*/ 121920 w 563880"/>
                <a:gd name="connsiteY2" fmla="*/ 30480 h 121920"/>
                <a:gd name="connsiteX3" fmla="*/ 167640 w 563880"/>
                <a:gd name="connsiteY3" fmla="*/ 0 h 121920"/>
                <a:gd name="connsiteX4" fmla="*/ 259080 w 563880"/>
                <a:gd name="connsiteY4" fmla="*/ 45720 h 121920"/>
                <a:gd name="connsiteX5" fmla="*/ 350520 w 563880"/>
                <a:gd name="connsiteY5" fmla="*/ 121920 h 121920"/>
                <a:gd name="connsiteX6" fmla="*/ 441960 w 563880"/>
                <a:gd name="connsiteY6" fmla="*/ 76200 h 121920"/>
                <a:gd name="connsiteX7" fmla="*/ 487680 w 563880"/>
                <a:gd name="connsiteY7" fmla="*/ 45720 h 121920"/>
                <a:gd name="connsiteX8" fmla="*/ 563880 w 563880"/>
                <a:gd name="connsiteY8" fmla="*/ 45720 h 121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3880" h="121920">
                  <a:moveTo>
                    <a:pt x="0" y="76200"/>
                  </a:moveTo>
                  <a:cubicBezTo>
                    <a:pt x="25400" y="66040"/>
                    <a:pt x="50585" y="55326"/>
                    <a:pt x="76200" y="45720"/>
                  </a:cubicBezTo>
                  <a:cubicBezTo>
                    <a:pt x="91242" y="40079"/>
                    <a:pt x="107552" y="37664"/>
                    <a:pt x="121920" y="30480"/>
                  </a:cubicBezTo>
                  <a:cubicBezTo>
                    <a:pt x="138303" y="22289"/>
                    <a:pt x="152400" y="10160"/>
                    <a:pt x="167640" y="0"/>
                  </a:cubicBezTo>
                  <a:cubicBezTo>
                    <a:pt x="204825" y="12395"/>
                    <a:pt x="229537" y="16177"/>
                    <a:pt x="259080" y="45720"/>
                  </a:cubicBezTo>
                  <a:cubicBezTo>
                    <a:pt x="342118" y="128758"/>
                    <a:pt x="263198" y="92813"/>
                    <a:pt x="350520" y="121920"/>
                  </a:cubicBezTo>
                  <a:cubicBezTo>
                    <a:pt x="481547" y="34569"/>
                    <a:pt x="315767" y="139296"/>
                    <a:pt x="441960" y="76200"/>
                  </a:cubicBezTo>
                  <a:cubicBezTo>
                    <a:pt x="458343" y="68009"/>
                    <a:pt x="469911" y="50162"/>
                    <a:pt x="487680" y="45720"/>
                  </a:cubicBezTo>
                  <a:cubicBezTo>
                    <a:pt x="512322" y="39560"/>
                    <a:pt x="538480" y="45720"/>
                    <a:pt x="563880" y="4572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0F69EED-A574-402E-B9A4-A44719D15825}"/>
              </a:ext>
            </a:extLst>
          </p:cNvPr>
          <p:cNvGrpSpPr/>
          <p:nvPr/>
        </p:nvGrpSpPr>
        <p:grpSpPr>
          <a:xfrm>
            <a:off x="457200" y="1708275"/>
            <a:ext cx="1944199" cy="2101725"/>
            <a:chOff x="267484" y="1524000"/>
            <a:chExt cx="2587729" cy="2797394"/>
          </a:xfrm>
        </p:grpSpPr>
        <p:pic>
          <p:nvPicPr>
            <p:cNvPr id="15" name="Picture 2" descr="Image result for Thales images">
              <a:extLst>
                <a:ext uri="{FF2B5EF4-FFF2-40B4-BE49-F238E27FC236}">
                  <a16:creationId xmlns:a16="http://schemas.microsoft.com/office/drawing/2014/main" id="{62D8C9C0-2418-4C31-86F0-A4CF7631AB1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9489" y="1524000"/>
              <a:ext cx="1910311" cy="23657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D573F04-E481-442A-BB9F-5722FD6BC425}"/>
                </a:ext>
              </a:extLst>
            </p:cNvPr>
            <p:cNvSpPr txBox="1"/>
            <p:nvPr/>
          </p:nvSpPr>
          <p:spPr>
            <a:xfrm>
              <a:off x="267484" y="3874503"/>
              <a:ext cx="2587729" cy="4468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Thales  (600BCE)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FE1F158-9E71-4B99-AF5F-55751B4D9925}"/>
              </a:ext>
            </a:extLst>
          </p:cNvPr>
          <p:cNvGrpSpPr/>
          <p:nvPr/>
        </p:nvGrpSpPr>
        <p:grpSpPr>
          <a:xfrm>
            <a:off x="2590800" y="1655955"/>
            <a:ext cx="1910019" cy="2109180"/>
            <a:chOff x="528381" y="4584752"/>
            <a:chExt cx="1910019" cy="2109180"/>
          </a:xfrm>
        </p:grpSpPr>
        <p:pic>
          <p:nvPicPr>
            <p:cNvPr id="18" name="Picture 17" descr="http://www.zardz.net/Zards_Wedges_Large_GIF/Euclid.gif">
              <a:extLst>
                <a:ext uri="{FF2B5EF4-FFF2-40B4-BE49-F238E27FC236}">
                  <a16:creationId xmlns:a16="http://schemas.microsoft.com/office/drawing/2014/main" id="{E8B9CD36-E65F-4FEF-B15E-EF97FCC68EC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1275" y="4584752"/>
              <a:ext cx="1392690" cy="17790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203C6F3-03AC-4F85-A14A-7A4D530010FD}"/>
                </a:ext>
              </a:extLst>
            </p:cNvPr>
            <p:cNvSpPr txBox="1"/>
            <p:nvPr/>
          </p:nvSpPr>
          <p:spPr>
            <a:xfrm>
              <a:off x="528381" y="6324600"/>
              <a:ext cx="19100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Euclid  (300BCE)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3FEAF1C-0E29-44FB-A33B-3C1D7FA4B23D}"/>
              </a:ext>
            </a:extLst>
          </p:cNvPr>
          <p:cNvGrpSpPr/>
          <p:nvPr/>
        </p:nvGrpSpPr>
        <p:grpSpPr>
          <a:xfrm>
            <a:off x="6050973" y="1503555"/>
            <a:ext cx="2147455" cy="2126152"/>
            <a:chOff x="2819400" y="4267200"/>
            <a:chExt cx="2362200" cy="2338767"/>
          </a:xfrm>
        </p:grpSpPr>
        <p:pic>
          <p:nvPicPr>
            <p:cNvPr id="21" name="Picture 4" descr="Image result for Hilbert">
              <a:extLst>
                <a:ext uri="{FF2B5EF4-FFF2-40B4-BE49-F238E27FC236}">
                  <a16:creationId xmlns:a16="http://schemas.microsoft.com/office/drawing/2014/main" id="{89AC33FC-77B3-487B-8780-064AE542AEE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3095" y="4267200"/>
              <a:ext cx="1458905" cy="19763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2C5E310-A204-468D-BCD0-4D1D9F651897}"/>
                </a:ext>
              </a:extLst>
            </p:cNvPr>
            <p:cNvSpPr txBox="1"/>
            <p:nvPr/>
          </p:nvSpPr>
          <p:spPr>
            <a:xfrm>
              <a:off x="2819400" y="6236635"/>
              <a:ext cx="2362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Hilbert (19</a:t>
              </a:r>
              <a:r>
                <a:rPr lang="en-US" baseline="30000" dirty="0"/>
                <a:t>th</a:t>
              </a:r>
              <a:r>
                <a:rPr lang="en-US" dirty="0"/>
                <a:t> century)</a:t>
              </a:r>
            </a:p>
          </p:txBody>
        </p:sp>
      </p:grpSp>
      <p:sp>
        <p:nvSpPr>
          <p:cNvPr id="23" name="Oval Callout 19">
            <a:extLst>
              <a:ext uri="{FF2B5EF4-FFF2-40B4-BE49-F238E27FC236}">
                <a16:creationId xmlns:a16="http://schemas.microsoft.com/office/drawing/2014/main" id="{82E15310-F1A7-4ACB-8634-0C54E31AEE11}"/>
              </a:ext>
            </a:extLst>
          </p:cNvPr>
          <p:cNvSpPr/>
          <p:nvPr/>
        </p:nvSpPr>
        <p:spPr>
          <a:xfrm>
            <a:off x="3962400" y="1579755"/>
            <a:ext cx="1981200" cy="1066800"/>
          </a:xfrm>
          <a:prstGeom prst="wedgeEllipseCallout">
            <a:avLst>
              <a:gd name="adj1" fmla="val -64469"/>
              <a:gd name="adj2" fmla="val 64838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Axiomatic approach</a:t>
            </a:r>
          </a:p>
        </p:txBody>
      </p:sp>
      <p:sp>
        <p:nvSpPr>
          <p:cNvPr id="24" name="Oval Callout 25">
            <a:extLst>
              <a:ext uri="{FF2B5EF4-FFF2-40B4-BE49-F238E27FC236}">
                <a16:creationId xmlns:a16="http://schemas.microsoft.com/office/drawing/2014/main" id="{725C1DBD-365D-4A70-B9B9-569CA496B4EA}"/>
              </a:ext>
            </a:extLst>
          </p:cNvPr>
          <p:cNvSpPr/>
          <p:nvPr/>
        </p:nvSpPr>
        <p:spPr>
          <a:xfrm>
            <a:off x="7474758" y="1532295"/>
            <a:ext cx="1519601" cy="801503"/>
          </a:xfrm>
          <a:prstGeom prst="wedgeEllipseCallout">
            <a:avLst>
              <a:gd name="adj1" fmla="val -64469"/>
              <a:gd name="adj2" fmla="val 64838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Proof Theory</a:t>
            </a:r>
          </a:p>
        </p:txBody>
      </p:sp>
    </p:spTree>
    <p:extLst>
      <p:ext uri="{BB962C8B-B14F-4D97-AF65-F5344CB8AC3E}">
        <p14:creationId xmlns:p14="http://schemas.microsoft.com/office/powerpoint/2010/main" val="64720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Zero-Knowledge Proofs</a:t>
            </a:r>
            <a:br>
              <a:rPr lang="en-US" dirty="0"/>
            </a:br>
            <a:r>
              <a:rPr lang="en-US" sz="3600" dirty="0">
                <a:solidFill>
                  <a:srgbClr val="7030A0"/>
                </a:solidFill>
              </a:rPr>
              <a:t>[Goldwasser-Micali-Rackoff85]</a:t>
            </a:r>
            <a:endParaRPr lang="en-US" sz="4000" dirty="0">
              <a:solidFill>
                <a:srgbClr val="FF0000"/>
              </a:solidFill>
            </a:endParaRPr>
          </a:p>
        </p:txBody>
      </p:sp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ABAB1EAE-94CA-4162-A96F-9D22FCC659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905000"/>
            <a:ext cx="6553200" cy="1143000"/>
          </a:xfrm>
          <a:solidFill>
            <a:schemeClr val="tx1"/>
          </a:solidFill>
          <a:ln w="38100">
            <a:solidFill>
              <a:schemeClr val="tx1"/>
            </a:solidFill>
          </a:ln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Proofs that reveal </a:t>
            </a:r>
            <a:r>
              <a:rPr lang="en-US" b="1" dirty="0">
                <a:solidFill>
                  <a:srgbClr val="FFFF00"/>
                </a:solidFill>
              </a:rPr>
              <a:t>no information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beyond the  validity of the statement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D6F68B7B-0FB8-42D3-8FAD-89ACF144E00B}"/>
              </a:ext>
            </a:extLst>
          </p:cNvPr>
          <p:cNvGrpSpPr/>
          <p:nvPr/>
        </p:nvGrpSpPr>
        <p:grpSpPr>
          <a:xfrm>
            <a:off x="3581400" y="4343400"/>
            <a:ext cx="1143000" cy="990600"/>
            <a:chOff x="3825240" y="2956560"/>
            <a:chExt cx="1143000" cy="990600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310E80BB-1A60-4A89-9512-11DFBB8351B8}"/>
                </a:ext>
              </a:extLst>
            </p:cNvPr>
            <p:cNvSpPr/>
            <p:nvPr/>
          </p:nvSpPr>
          <p:spPr>
            <a:xfrm>
              <a:off x="3825240" y="2956560"/>
              <a:ext cx="1143000" cy="990600"/>
            </a:xfrm>
            <a:prstGeom prst="rect">
              <a:avLst/>
            </a:prstGeom>
            <a:noFill/>
            <a:ln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13">
              <a:extLst>
                <a:ext uri="{FF2B5EF4-FFF2-40B4-BE49-F238E27FC236}">
                  <a16:creationId xmlns:a16="http://schemas.microsoft.com/office/drawing/2014/main" id="{12F6A4AA-BD85-4DE5-90A3-9E026187BB48}"/>
                </a:ext>
              </a:extLst>
            </p:cNvPr>
            <p:cNvSpPr/>
            <p:nvPr/>
          </p:nvSpPr>
          <p:spPr>
            <a:xfrm>
              <a:off x="4084320" y="3063240"/>
              <a:ext cx="640080" cy="121920"/>
            </a:xfrm>
            <a:custGeom>
              <a:avLst/>
              <a:gdLst>
                <a:gd name="connsiteX0" fmla="*/ 0 w 563880"/>
                <a:gd name="connsiteY0" fmla="*/ 76200 h 121920"/>
                <a:gd name="connsiteX1" fmla="*/ 76200 w 563880"/>
                <a:gd name="connsiteY1" fmla="*/ 45720 h 121920"/>
                <a:gd name="connsiteX2" fmla="*/ 121920 w 563880"/>
                <a:gd name="connsiteY2" fmla="*/ 30480 h 121920"/>
                <a:gd name="connsiteX3" fmla="*/ 167640 w 563880"/>
                <a:gd name="connsiteY3" fmla="*/ 0 h 121920"/>
                <a:gd name="connsiteX4" fmla="*/ 259080 w 563880"/>
                <a:gd name="connsiteY4" fmla="*/ 45720 h 121920"/>
                <a:gd name="connsiteX5" fmla="*/ 350520 w 563880"/>
                <a:gd name="connsiteY5" fmla="*/ 121920 h 121920"/>
                <a:gd name="connsiteX6" fmla="*/ 441960 w 563880"/>
                <a:gd name="connsiteY6" fmla="*/ 76200 h 121920"/>
                <a:gd name="connsiteX7" fmla="*/ 487680 w 563880"/>
                <a:gd name="connsiteY7" fmla="*/ 45720 h 121920"/>
                <a:gd name="connsiteX8" fmla="*/ 563880 w 563880"/>
                <a:gd name="connsiteY8" fmla="*/ 45720 h 121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3880" h="121920">
                  <a:moveTo>
                    <a:pt x="0" y="76200"/>
                  </a:moveTo>
                  <a:cubicBezTo>
                    <a:pt x="25400" y="66040"/>
                    <a:pt x="50585" y="55326"/>
                    <a:pt x="76200" y="45720"/>
                  </a:cubicBezTo>
                  <a:cubicBezTo>
                    <a:pt x="91242" y="40079"/>
                    <a:pt x="107552" y="37664"/>
                    <a:pt x="121920" y="30480"/>
                  </a:cubicBezTo>
                  <a:cubicBezTo>
                    <a:pt x="138303" y="22289"/>
                    <a:pt x="152400" y="10160"/>
                    <a:pt x="167640" y="0"/>
                  </a:cubicBezTo>
                  <a:cubicBezTo>
                    <a:pt x="204825" y="12395"/>
                    <a:pt x="229537" y="16177"/>
                    <a:pt x="259080" y="45720"/>
                  </a:cubicBezTo>
                  <a:cubicBezTo>
                    <a:pt x="342118" y="128758"/>
                    <a:pt x="263198" y="92813"/>
                    <a:pt x="350520" y="121920"/>
                  </a:cubicBezTo>
                  <a:cubicBezTo>
                    <a:pt x="481547" y="34569"/>
                    <a:pt x="315767" y="139296"/>
                    <a:pt x="441960" y="76200"/>
                  </a:cubicBezTo>
                  <a:cubicBezTo>
                    <a:pt x="458343" y="68009"/>
                    <a:pt x="469911" y="50162"/>
                    <a:pt x="487680" y="45720"/>
                  </a:cubicBezTo>
                  <a:cubicBezTo>
                    <a:pt x="512322" y="39560"/>
                    <a:pt x="538480" y="45720"/>
                    <a:pt x="563880" y="4572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14">
              <a:extLst>
                <a:ext uri="{FF2B5EF4-FFF2-40B4-BE49-F238E27FC236}">
                  <a16:creationId xmlns:a16="http://schemas.microsoft.com/office/drawing/2014/main" id="{1D10EBF4-6E61-4343-B64A-0833D7196E70}"/>
                </a:ext>
              </a:extLst>
            </p:cNvPr>
            <p:cNvSpPr/>
            <p:nvPr/>
          </p:nvSpPr>
          <p:spPr>
            <a:xfrm>
              <a:off x="4114800" y="3276600"/>
              <a:ext cx="563880" cy="121920"/>
            </a:xfrm>
            <a:custGeom>
              <a:avLst/>
              <a:gdLst>
                <a:gd name="connsiteX0" fmla="*/ 0 w 563880"/>
                <a:gd name="connsiteY0" fmla="*/ 76200 h 121920"/>
                <a:gd name="connsiteX1" fmla="*/ 76200 w 563880"/>
                <a:gd name="connsiteY1" fmla="*/ 45720 h 121920"/>
                <a:gd name="connsiteX2" fmla="*/ 121920 w 563880"/>
                <a:gd name="connsiteY2" fmla="*/ 30480 h 121920"/>
                <a:gd name="connsiteX3" fmla="*/ 167640 w 563880"/>
                <a:gd name="connsiteY3" fmla="*/ 0 h 121920"/>
                <a:gd name="connsiteX4" fmla="*/ 259080 w 563880"/>
                <a:gd name="connsiteY4" fmla="*/ 45720 h 121920"/>
                <a:gd name="connsiteX5" fmla="*/ 350520 w 563880"/>
                <a:gd name="connsiteY5" fmla="*/ 121920 h 121920"/>
                <a:gd name="connsiteX6" fmla="*/ 441960 w 563880"/>
                <a:gd name="connsiteY6" fmla="*/ 76200 h 121920"/>
                <a:gd name="connsiteX7" fmla="*/ 487680 w 563880"/>
                <a:gd name="connsiteY7" fmla="*/ 45720 h 121920"/>
                <a:gd name="connsiteX8" fmla="*/ 563880 w 563880"/>
                <a:gd name="connsiteY8" fmla="*/ 45720 h 121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3880" h="121920">
                  <a:moveTo>
                    <a:pt x="0" y="76200"/>
                  </a:moveTo>
                  <a:cubicBezTo>
                    <a:pt x="25400" y="66040"/>
                    <a:pt x="50585" y="55326"/>
                    <a:pt x="76200" y="45720"/>
                  </a:cubicBezTo>
                  <a:cubicBezTo>
                    <a:pt x="91242" y="40079"/>
                    <a:pt x="107552" y="37664"/>
                    <a:pt x="121920" y="30480"/>
                  </a:cubicBezTo>
                  <a:cubicBezTo>
                    <a:pt x="138303" y="22289"/>
                    <a:pt x="152400" y="10160"/>
                    <a:pt x="167640" y="0"/>
                  </a:cubicBezTo>
                  <a:cubicBezTo>
                    <a:pt x="204825" y="12395"/>
                    <a:pt x="229537" y="16177"/>
                    <a:pt x="259080" y="45720"/>
                  </a:cubicBezTo>
                  <a:cubicBezTo>
                    <a:pt x="342118" y="128758"/>
                    <a:pt x="263198" y="92813"/>
                    <a:pt x="350520" y="121920"/>
                  </a:cubicBezTo>
                  <a:cubicBezTo>
                    <a:pt x="481547" y="34569"/>
                    <a:pt x="315767" y="139296"/>
                    <a:pt x="441960" y="76200"/>
                  </a:cubicBezTo>
                  <a:cubicBezTo>
                    <a:pt x="458343" y="68009"/>
                    <a:pt x="469911" y="50162"/>
                    <a:pt x="487680" y="45720"/>
                  </a:cubicBezTo>
                  <a:cubicBezTo>
                    <a:pt x="512322" y="39560"/>
                    <a:pt x="538480" y="45720"/>
                    <a:pt x="563880" y="4572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Freeform 15">
              <a:extLst>
                <a:ext uri="{FF2B5EF4-FFF2-40B4-BE49-F238E27FC236}">
                  <a16:creationId xmlns:a16="http://schemas.microsoft.com/office/drawing/2014/main" id="{A2CC081C-790D-44FC-96E4-4B847EED5CF3}"/>
                </a:ext>
              </a:extLst>
            </p:cNvPr>
            <p:cNvSpPr/>
            <p:nvPr/>
          </p:nvSpPr>
          <p:spPr>
            <a:xfrm>
              <a:off x="4114800" y="3429000"/>
              <a:ext cx="563880" cy="121920"/>
            </a:xfrm>
            <a:custGeom>
              <a:avLst/>
              <a:gdLst>
                <a:gd name="connsiteX0" fmla="*/ 0 w 563880"/>
                <a:gd name="connsiteY0" fmla="*/ 76200 h 121920"/>
                <a:gd name="connsiteX1" fmla="*/ 76200 w 563880"/>
                <a:gd name="connsiteY1" fmla="*/ 45720 h 121920"/>
                <a:gd name="connsiteX2" fmla="*/ 121920 w 563880"/>
                <a:gd name="connsiteY2" fmla="*/ 30480 h 121920"/>
                <a:gd name="connsiteX3" fmla="*/ 167640 w 563880"/>
                <a:gd name="connsiteY3" fmla="*/ 0 h 121920"/>
                <a:gd name="connsiteX4" fmla="*/ 259080 w 563880"/>
                <a:gd name="connsiteY4" fmla="*/ 45720 h 121920"/>
                <a:gd name="connsiteX5" fmla="*/ 350520 w 563880"/>
                <a:gd name="connsiteY5" fmla="*/ 121920 h 121920"/>
                <a:gd name="connsiteX6" fmla="*/ 441960 w 563880"/>
                <a:gd name="connsiteY6" fmla="*/ 76200 h 121920"/>
                <a:gd name="connsiteX7" fmla="*/ 487680 w 563880"/>
                <a:gd name="connsiteY7" fmla="*/ 45720 h 121920"/>
                <a:gd name="connsiteX8" fmla="*/ 563880 w 563880"/>
                <a:gd name="connsiteY8" fmla="*/ 45720 h 121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3880" h="121920">
                  <a:moveTo>
                    <a:pt x="0" y="76200"/>
                  </a:moveTo>
                  <a:cubicBezTo>
                    <a:pt x="25400" y="66040"/>
                    <a:pt x="50585" y="55326"/>
                    <a:pt x="76200" y="45720"/>
                  </a:cubicBezTo>
                  <a:cubicBezTo>
                    <a:pt x="91242" y="40079"/>
                    <a:pt x="107552" y="37664"/>
                    <a:pt x="121920" y="30480"/>
                  </a:cubicBezTo>
                  <a:cubicBezTo>
                    <a:pt x="138303" y="22289"/>
                    <a:pt x="152400" y="10160"/>
                    <a:pt x="167640" y="0"/>
                  </a:cubicBezTo>
                  <a:cubicBezTo>
                    <a:pt x="204825" y="12395"/>
                    <a:pt x="229537" y="16177"/>
                    <a:pt x="259080" y="45720"/>
                  </a:cubicBezTo>
                  <a:cubicBezTo>
                    <a:pt x="342118" y="128758"/>
                    <a:pt x="263198" y="92813"/>
                    <a:pt x="350520" y="121920"/>
                  </a:cubicBezTo>
                  <a:cubicBezTo>
                    <a:pt x="481547" y="34569"/>
                    <a:pt x="315767" y="139296"/>
                    <a:pt x="441960" y="76200"/>
                  </a:cubicBezTo>
                  <a:cubicBezTo>
                    <a:pt x="458343" y="68009"/>
                    <a:pt x="469911" y="50162"/>
                    <a:pt x="487680" y="45720"/>
                  </a:cubicBezTo>
                  <a:cubicBezTo>
                    <a:pt x="512322" y="39560"/>
                    <a:pt x="538480" y="45720"/>
                    <a:pt x="563880" y="4572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 16">
              <a:extLst>
                <a:ext uri="{FF2B5EF4-FFF2-40B4-BE49-F238E27FC236}">
                  <a16:creationId xmlns:a16="http://schemas.microsoft.com/office/drawing/2014/main" id="{43FAE546-CD26-4FD3-BBCD-A9F1ADF94637}"/>
                </a:ext>
              </a:extLst>
            </p:cNvPr>
            <p:cNvSpPr/>
            <p:nvPr/>
          </p:nvSpPr>
          <p:spPr>
            <a:xfrm>
              <a:off x="4160520" y="3627120"/>
              <a:ext cx="563880" cy="121920"/>
            </a:xfrm>
            <a:custGeom>
              <a:avLst/>
              <a:gdLst>
                <a:gd name="connsiteX0" fmla="*/ 0 w 563880"/>
                <a:gd name="connsiteY0" fmla="*/ 76200 h 121920"/>
                <a:gd name="connsiteX1" fmla="*/ 76200 w 563880"/>
                <a:gd name="connsiteY1" fmla="*/ 45720 h 121920"/>
                <a:gd name="connsiteX2" fmla="*/ 121920 w 563880"/>
                <a:gd name="connsiteY2" fmla="*/ 30480 h 121920"/>
                <a:gd name="connsiteX3" fmla="*/ 167640 w 563880"/>
                <a:gd name="connsiteY3" fmla="*/ 0 h 121920"/>
                <a:gd name="connsiteX4" fmla="*/ 259080 w 563880"/>
                <a:gd name="connsiteY4" fmla="*/ 45720 h 121920"/>
                <a:gd name="connsiteX5" fmla="*/ 350520 w 563880"/>
                <a:gd name="connsiteY5" fmla="*/ 121920 h 121920"/>
                <a:gd name="connsiteX6" fmla="*/ 441960 w 563880"/>
                <a:gd name="connsiteY6" fmla="*/ 76200 h 121920"/>
                <a:gd name="connsiteX7" fmla="*/ 487680 w 563880"/>
                <a:gd name="connsiteY7" fmla="*/ 45720 h 121920"/>
                <a:gd name="connsiteX8" fmla="*/ 563880 w 563880"/>
                <a:gd name="connsiteY8" fmla="*/ 45720 h 121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3880" h="121920">
                  <a:moveTo>
                    <a:pt x="0" y="76200"/>
                  </a:moveTo>
                  <a:cubicBezTo>
                    <a:pt x="25400" y="66040"/>
                    <a:pt x="50585" y="55326"/>
                    <a:pt x="76200" y="45720"/>
                  </a:cubicBezTo>
                  <a:cubicBezTo>
                    <a:pt x="91242" y="40079"/>
                    <a:pt x="107552" y="37664"/>
                    <a:pt x="121920" y="30480"/>
                  </a:cubicBezTo>
                  <a:cubicBezTo>
                    <a:pt x="138303" y="22289"/>
                    <a:pt x="152400" y="10160"/>
                    <a:pt x="167640" y="0"/>
                  </a:cubicBezTo>
                  <a:cubicBezTo>
                    <a:pt x="204825" y="12395"/>
                    <a:pt x="229537" y="16177"/>
                    <a:pt x="259080" y="45720"/>
                  </a:cubicBezTo>
                  <a:cubicBezTo>
                    <a:pt x="342118" y="128758"/>
                    <a:pt x="263198" y="92813"/>
                    <a:pt x="350520" y="121920"/>
                  </a:cubicBezTo>
                  <a:cubicBezTo>
                    <a:pt x="481547" y="34569"/>
                    <a:pt x="315767" y="139296"/>
                    <a:pt x="441960" y="76200"/>
                  </a:cubicBezTo>
                  <a:cubicBezTo>
                    <a:pt x="458343" y="68009"/>
                    <a:pt x="469911" y="50162"/>
                    <a:pt x="487680" y="45720"/>
                  </a:cubicBezTo>
                  <a:cubicBezTo>
                    <a:pt x="512322" y="39560"/>
                    <a:pt x="538480" y="45720"/>
                    <a:pt x="563880" y="4572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1543EEB3-BC39-46F1-A130-F4AAAE66D0EF}"/>
              </a:ext>
            </a:extLst>
          </p:cNvPr>
          <p:cNvCxnSpPr/>
          <p:nvPr/>
        </p:nvCxnSpPr>
        <p:spPr>
          <a:xfrm flipH="1">
            <a:off x="4800600" y="4038600"/>
            <a:ext cx="381000" cy="3048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EF7A522A-757E-4F44-821B-C56DA8CFEED4}"/>
              </a:ext>
            </a:extLst>
          </p:cNvPr>
          <p:cNvSpPr txBox="1"/>
          <p:nvPr/>
        </p:nvSpPr>
        <p:spPr>
          <a:xfrm>
            <a:off x="5181600" y="3810000"/>
            <a:ext cx="129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is information</a:t>
            </a:r>
          </a:p>
        </p:txBody>
      </p:sp>
    </p:spTree>
    <p:extLst>
      <p:ext uri="{BB962C8B-B14F-4D97-AF65-F5344CB8AC3E}">
        <p14:creationId xmlns:p14="http://schemas.microsoft.com/office/powerpoint/2010/main" val="833355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uiExpand="1" build="p" animBg="1"/>
      <p:bldP spid="5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12"/>
          <p:cNvSpPr>
            <a:spLocks noChangeShapeType="1"/>
          </p:cNvSpPr>
          <p:nvPr/>
        </p:nvSpPr>
        <p:spPr bwMode="auto">
          <a:xfrm flipH="1">
            <a:off x="3535966" y="2618232"/>
            <a:ext cx="1578652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762143" y="1676400"/>
                <a:ext cx="992295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i="1" dirty="0" smtClean="0">
                          <a:solidFill>
                            <a:srgbClr val="FF00FF"/>
                          </a:solidFill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en-US" sz="4400" dirty="0">
                  <a:solidFill>
                    <a:srgbClr val="FF00FF"/>
                  </a:solidFill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2143" y="1676400"/>
                <a:ext cx="992295" cy="7694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5107568" y="1676400"/>
                <a:ext cx="721669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solidFill>
                            <a:srgbClr val="FF00FF"/>
                          </a:solidFill>
                          <a:latin typeface="Cambria Math"/>
                        </a:rPr>
                        <m:t>𝑉</m:t>
                      </m:r>
                    </m:oMath>
                  </m:oMathPara>
                </a14:m>
                <a:endParaRPr lang="en-US" sz="4400" dirty="0">
                  <a:solidFill>
                    <a:srgbClr val="FF00FF"/>
                  </a:solidFill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7568" y="1676400"/>
                <a:ext cx="721669" cy="76944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Line 11"/>
          <p:cNvSpPr>
            <a:spLocks noChangeShapeType="1"/>
          </p:cNvSpPr>
          <p:nvPr/>
        </p:nvSpPr>
        <p:spPr bwMode="auto">
          <a:xfrm flipH="1">
            <a:off x="3508903" y="2956560"/>
            <a:ext cx="1578652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Line 12"/>
          <p:cNvSpPr>
            <a:spLocks noChangeShapeType="1"/>
          </p:cNvSpPr>
          <p:nvPr/>
        </p:nvSpPr>
        <p:spPr bwMode="auto">
          <a:xfrm flipH="1">
            <a:off x="3508903" y="3276600"/>
            <a:ext cx="1578652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Line 13"/>
          <p:cNvSpPr>
            <a:spLocks noChangeShapeType="1"/>
          </p:cNvSpPr>
          <p:nvPr/>
        </p:nvSpPr>
        <p:spPr bwMode="auto">
          <a:xfrm flipH="1">
            <a:off x="3508903" y="3596640"/>
            <a:ext cx="1578652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Line 14"/>
          <p:cNvSpPr>
            <a:spLocks noChangeShapeType="1"/>
          </p:cNvSpPr>
          <p:nvPr/>
        </p:nvSpPr>
        <p:spPr bwMode="auto">
          <a:xfrm flipH="1">
            <a:off x="3508903" y="3962400"/>
            <a:ext cx="1578652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2051" name="Picture 3" descr="C:\Users\yael\AppData\Local\Microsoft\Windows\Temporary Internet Files\Content.IE5\VDR4OSMJ\MC900440395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8403" y="2097024"/>
            <a:ext cx="802857" cy="813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4E3C712-2281-4E65-A2D4-E4B5970DD386}"/>
                  </a:ext>
                </a:extLst>
              </p:cNvPr>
              <p:cNvSpPr txBox="1"/>
              <p:nvPr/>
            </p:nvSpPr>
            <p:spPr>
              <a:xfrm>
                <a:off x="304800" y="5707797"/>
                <a:ext cx="86868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rgbClr val="FF00FF"/>
                    </a:solidFill>
                  </a:rPr>
                  <a:t>Soundness:</a:t>
                </a:r>
                <a:r>
                  <a:rPr lang="en-US" sz="2400" dirty="0">
                    <a:solidFill>
                      <a:srgbClr val="FF0000"/>
                    </a:solidFill>
                  </a:rPr>
                  <a:t>  </a:t>
                </a:r>
                <a:r>
                  <a:rPr lang="en-US" sz="2400" dirty="0"/>
                  <a:t>A prover </a:t>
                </a:r>
                <a:r>
                  <a:rPr lang="en-US" sz="2400" dirty="0">
                    <a:solidFill>
                      <a:srgbClr val="FF00FF"/>
                    </a:solidFill>
                  </a:rPr>
                  <a:t>cannot </a:t>
                </a:r>
                <a:r>
                  <a:rPr lang="en-US" sz="2400" dirty="0"/>
                  <a:t>convince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1C05C5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2400" dirty="0"/>
                  <a:t> to accept a </a:t>
                </a:r>
                <a:r>
                  <a:rPr lang="en-US" sz="2400" dirty="0">
                    <a:solidFill>
                      <a:srgbClr val="FF00FF"/>
                    </a:solidFill>
                  </a:rPr>
                  <a:t>false statement </a:t>
                </a:r>
                <a:r>
                  <a:rPr lang="en-US" sz="2400" dirty="0"/>
                  <a:t>except with exponentially small probability (over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1C05C5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2400" dirty="0"/>
                  <a:t>’s coin tosses)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4E3C712-2281-4E65-A2D4-E4B5970DD3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5707797"/>
                <a:ext cx="8686800" cy="830997"/>
              </a:xfrm>
              <a:prstGeom prst="rect">
                <a:avLst/>
              </a:prstGeom>
              <a:blipFill>
                <a:blip r:embed="rId6"/>
                <a:stretch>
                  <a:fillRect l="-1053" t="-5839" r="-561" b="-153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834A945-C4EB-4BFD-84C2-9D723F202F05}"/>
                  </a:ext>
                </a:extLst>
              </p:cNvPr>
              <p:cNvSpPr txBox="1"/>
              <p:nvPr/>
            </p:nvSpPr>
            <p:spPr>
              <a:xfrm>
                <a:off x="304800" y="4572000"/>
                <a:ext cx="86868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rgbClr val="FF00FF"/>
                    </a:solidFill>
                  </a:rPr>
                  <a:t>Completeness: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1C05C5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can convince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1C05C5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2400" dirty="0"/>
                  <a:t> to accept a </a:t>
                </a:r>
                <a:r>
                  <a:rPr lang="en-US" sz="2400" dirty="0">
                    <a:solidFill>
                      <a:srgbClr val="FF00FF"/>
                    </a:solidFill>
                  </a:rPr>
                  <a:t>true statement </a:t>
                </a:r>
                <a:r>
                  <a:rPr lang="en-US" sz="2400" dirty="0"/>
                  <a:t>with probability 1 (over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1C05C5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2400" dirty="0"/>
                  <a:t>’s coin tosses)</a:t>
                </a: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834A945-C4EB-4BFD-84C2-9D723F202F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4572000"/>
                <a:ext cx="8686800" cy="830997"/>
              </a:xfrm>
              <a:prstGeom prst="rect">
                <a:avLst/>
              </a:prstGeom>
              <a:blipFill>
                <a:blip r:embed="rId7"/>
                <a:stretch>
                  <a:fillRect l="-1053" t="-5882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itle 1">
            <a:extLst>
              <a:ext uri="{FF2B5EF4-FFF2-40B4-BE49-F238E27FC236}">
                <a16:creationId xmlns:a16="http://schemas.microsoft.com/office/drawing/2014/main" id="{C3669FA4-52C3-4C8F-94CB-CC7CAD875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4900" dirty="0"/>
              <a:t>Interactive Proofs</a:t>
            </a:r>
            <a:br>
              <a:rPr lang="en-US" sz="4900" dirty="0"/>
            </a:br>
            <a:r>
              <a:rPr lang="en-US" sz="4000" dirty="0">
                <a:solidFill>
                  <a:srgbClr val="7030A0"/>
                </a:solidFill>
              </a:rPr>
              <a:t>[Goldwasser-Micali-Rackoff85]</a:t>
            </a:r>
          </a:p>
        </p:txBody>
      </p:sp>
    </p:spTree>
    <p:extLst>
      <p:ext uri="{BB962C8B-B14F-4D97-AF65-F5344CB8AC3E}">
        <p14:creationId xmlns:p14="http://schemas.microsoft.com/office/powerpoint/2010/main" val="4174105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8" grpId="0" animBg="1"/>
      <p:bldP spid="19" grpId="0" animBg="1"/>
      <p:bldP spid="20" grpId="0" animBg="1"/>
      <p:bldP spid="21" grpId="0" animBg="1"/>
      <p:bldP spid="16" grpId="0"/>
      <p:bldP spid="1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900" dirty="0"/>
              <a:t>Interactive Proofs</a:t>
            </a:r>
            <a:br>
              <a:rPr lang="en-US" sz="4900" dirty="0">
                <a:solidFill>
                  <a:srgbClr val="FF0000"/>
                </a:solidFill>
              </a:rPr>
            </a:br>
            <a:r>
              <a:rPr lang="en-US" sz="4000" dirty="0">
                <a:solidFill>
                  <a:srgbClr val="7030A0"/>
                </a:solidFill>
              </a:rPr>
              <a:t>[Goldwasser-Micali-Rackoff85]</a:t>
            </a:r>
          </a:p>
        </p:txBody>
      </p:sp>
      <p:sp>
        <p:nvSpPr>
          <p:cNvPr id="5" name="Line 12"/>
          <p:cNvSpPr>
            <a:spLocks noChangeShapeType="1"/>
          </p:cNvSpPr>
          <p:nvPr/>
        </p:nvSpPr>
        <p:spPr bwMode="auto">
          <a:xfrm flipH="1">
            <a:off x="3535966" y="2618232"/>
            <a:ext cx="1578652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762143" y="1676400"/>
                <a:ext cx="992295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i="1" dirty="0" smtClean="0">
                          <a:solidFill>
                            <a:srgbClr val="FF00FF"/>
                          </a:solidFill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en-US" sz="4400" dirty="0">
                  <a:solidFill>
                    <a:srgbClr val="FF00FF"/>
                  </a:solidFill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2143" y="1676400"/>
                <a:ext cx="992295" cy="7694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5107568" y="1676400"/>
                <a:ext cx="721669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solidFill>
                            <a:srgbClr val="FF00FF"/>
                          </a:solidFill>
                          <a:latin typeface="Cambria Math"/>
                        </a:rPr>
                        <m:t>𝑉</m:t>
                      </m:r>
                    </m:oMath>
                  </m:oMathPara>
                </a14:m>
                <a:endParaRPr lang="en-US" sz="4400" dirty="0">
                  <a:solidFill>
                    <a:srgbClr val="FF00FF"/>
                  </a:solidFill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7568" y="1676400"/>
                <a:ext cx="721669" cy="76944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Line 11"/>
          <p:cNvSpPr>
            <a:spLocks noChangeShapeType="1"/>
          </p:cNvSpPr>
          <p:nvPr/>
        </p:nvSpPr>
        <p:spPr bwMode="auto">
          <a:xfrm flipH="1">
            <a:off x="3508903" y="2956560"/>
            <a:ext cx="1578652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Line 12"/>
          <p:cNvSpPr>
            <a:spLocks noChangeShapeType="1"/>
          </p:cNvSpPr>
          <p:nvPr/>
        </p:nvSpPr>
        <p:spPr bwMode="auto">
          <a:xfrm flipH="1">
            <a:off x="3508903" y="3276600"/>
            <a:ext cx="1578652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Line 13"/>
          <p:cNvSpPr>
            <a:spLocks noChangeShapeType="1"/>
          </p:cNvSpPr>
          <p:nvPr/>
        </p:nvSpPr>
        <p:spPr bwMode="auto">
          <a:xfrm flipH="1">
            <a:off x="3508903" y="3596640"/>
            <a:ext cx="1578652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Line 14"/>
          <p:cNvSpPr>
            <a:spLocks noChangeShapeType="1"/>
          </p:cNvSpPr>
          <p:nvPr/>
        </p:nvSpPr>
        <p:spPr bwMode="auto">
          <a:xfrm flipH="1">
            <a:off x="3508903" y="3962400"/>
            <a:ext cx="1578652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2051" name="Picture 3" descr="C:\Users\yael\AppData\Local\Microsoft\Windows\Temporary Internet Files\Content.IE5\VDR4OSMJ\MC900440395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8403" y="2097024"/>
            <a:ext cx="802857" cy="813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6F592A0-7713-4738-8A0C-745023EB9148}"/>
                  </a:ext>
                </a:extLst>
              </p:cNvPr>
              <p:cNvSpPr txBox="1"/>
              <p:nvPr/>
            </p:nvSpPr>
            <p:spPr>
              <a:xfrm>
                <a:off x="228600" y="4800600"/>
                <a:ext cx="8686800" cy="1384995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square" rtlCol="0">
                <a:spAutoFit/>
              </a:bodyPr>
              <a:lstStyle/>
              <a:p>
                <a:endParaRPr lang="en-US" sz="1200" dirty="0">
                  <a:solidFill>
                    <a:schemeClr val="bg1"/>
                  </a:solidFill>
                </a:endParaRPr>
              </a:p>
              <a:p>
                <a:r>
                  <a:rPr lang="en-US" sz="2400" b="1" dirty="0">
                    <a:solidFill>
                      <a:srgbClr val="FFFF00"/>
                    </a:solidFill>
                  </a:rPr>
                  <a:t>Theorem</a:t>
                </a:r>
                <a:r>
                  <a:rPr lang="en-US" sz="2400" dirty="0">
                    <a:solidFill>
                      <a:srgbClr val="FFFF00"/>
                    </a:solidFill>
                  </a:rPr>
                  <a:t> [Goldreich-Micali-Wigderson87]:  </a:t>
                </a:r>
                <a:r>
                  <a:rPr lang="en-US" sz="2400" dirty="0">
                    <a:solidFill>
                      <a:schemeClr val="bg1"/>
                    </a:solidFill>
                  </a:rPr>
                  <a:t>Every statement that has a classical proof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schemeClr val="bg1"/>
                    </a:solidFill>
                  </a:rPr>
                  <a:t>has  zero-knowledge interactive proof, </a:t>
                </a:r>
                <a:r>
                  <a:rPr lang="en-US" sz="2400" dirty="0">
                    <a:solidFill>
                      <a:srgbClr val="FFFF00"/>
                    </a:solidFill>
                  </a:rPr>
                  <a:t>assuming one-way functions exist.</a:t>
                </a: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6F592A0-7713-4738-8A0C-745023EB91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4800600"/>
                <a:ext cx="8686800" cy="1384995"/>
              </a:xfrm>
              <a:prstGeom prst="rect">
                <a:avLst/>
              </a:prstGeom>
              <a:blipFill>
                <a:blip r:embed="rId6"/>
                <a:stretch>
                  <a:fillRect l="-1123" r="-1263" b="-88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55345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Metadata/LabelInfo.xml><?xml version="1.0" encoding="utf-8"?>
<clbl:labelList xmlns:clbl="http://schemas.microsoft.com/office/2020/mipLabelMetadata">
  <clbl:label id="{f42aa342-8706-4288-bd11-ebb85995028c}" enabled="1" method="Privilege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40489</TotalTime>
  <Words>2691</Words>
  <Application>Microsoft Office PowerPoint</Application>
  <PresentationFormat>On-screen Show (4:3)</PresentationFormat>
  <Paragraphs>372</Paragraphs>
  <Slides>42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8" baseType="lpstr">
      <vt:lpstr>Arial</vt:lpstr>
      <vt:lpstr>Calibri</vt:lpstr>
      <vt:lpstr>Calibri body</vt:lpstr>
      <vt:lpstr>Cambria Math</vt:lpstr>
      <vt:lpstr>FranklinGothicFSMedCdRegular</vt:lpstr>
      <vt:lpstr>Office Theme</vt:lpstr>
      <vt:lpstr>The Evolution of Proofs in Computer Science and the Existence of SNARGs</vt:lpstr>
      <vt:lpstr>Efficient Verification of Computation</vt:lpstr>
      <vt:lpstr>Efficient Verification of Computation</vt:lpstr>
      <vt:lpstr>Efficient Verification of Computation</vt:lpstr>
      <vt:lpstr>Efficient Verification of Computation</vt:lpstr>
      <vt:lpstr>What is a Proof?</vt:lpstr>
      <vt:lpstr>Zero-Knowledge Proofs [Goldwasser-Micali-Rackoff85]</vt:lpstr>
      <vt:lpstr>Interactive Proofs [Goldwasser-Micali-Rackoff85]</vt:lpstr>
      <vt:lpstr>Interactive Proofs [Goldwasser-Micali-Rackoff85]</vt:lpstr>
      <vt:lpstr>Interactive Proofs are Shorter! [Lund-Fortnow-Karloff-Nissan90, Shamir90] </vt:lpstr>
      <vt:lpstr>Interactive Proofs are Shorter! [Lund-Fortnow-Karloff-Nissan90, Shamir90] </vt:lpstr>
      <vt:lpstr>PowerPoint Presentation</vt:lpstr>
      <vt:lpstr>Multi-Prover Interactive Proofs [BenOr-Goldwasser-Kilian-Wigderson88] </vt:lpstr>
      <vt:lpstr>Multi-Prover Interactive Proofs [BenOr-Goldwasser-Kilian-Wigderson88] </vt:lpstr>
      <vt:lpstr>Multi-Prover Interactive Proofs [BenOr-Goldwasser-Kilian-Wigderson88] </vt:lpstr>
      <vt:lpstr>PowerPoint Presentation</vt:lpstr>
      <vt:lpstr>Probabilistically Checkable Proofs</vt:lpstr>
      <vt:lpstr>Probabilistically Checkable Proofs</vt:lpstr>
      <vt:lpstr>PowerPoint Presentation</vt:lpstr>
      <vt:lpstr>Fast Forward to Today’s Reality</vt:lpstr>
      <vt:lpstr>Fast Forward to Today’s Reality</vt:lpstr>
      <vt:lpstr>Succinct Non-Interactive Argument (SNARG)</vt:lpstr>
      <vt:lpstr>Succinct Proofs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Interactive Proofs [Goldwasser-Micali-Rackoff85]</vt:lpstr>
      <vt:lpstr>Computationally-Sound Interactive Proofs [Brassard-Chaum-Creapeau88]</vt:lpstr>
      <vt:lpstr>Succinct Interactive Arguments [Kilian92, Micali94]</vt:lpstr>
      <vt:lpstr>PowerPoint Presentation</vt:lpstr>
      <vt:lpstr>Succinct Non-Interactive Arguments (SNARGs)</vt:lpstr>
      <vt:lpstr>Succinct Non-Interactive Arguments (SNARGs)</vt:lpstr>
      <vt:lpstr>From Succinct Interactive Schemes  to SNARGs</vt:lpstr>
      <vt:lpstr>The (In)Security of the Fiat-Shamir Heuristic [FS86]</vt:lpstr>
      <vt:lpstr>The (In)Security of the Fiat-Shamir Heuristic [FS86]</vt:lpstr>
      <vt:lpstr>The (In)Security of the Fiat-Shamir Heuristic [FS86]</vt:lpstr>
      <vt:lpstr>From Theory to Practice </vt:lpstr>
      <vt:lpstr>From Theory to Deployment </vt:lpstr>
      <vt:lpstr>PowerPoint Presentation</vt:lpstr>
      <vt:lpstr>PowerPoint Presentation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Evolution of Proofs in Computer Science</dc:title>
  <dc:creator>Yael Kalai</dc:creator>
  <cp:lastModifiedBy>Yael Kalai</cp:lastModifiedBy>
  <cp:revision>268</cp:revision>
  <dcterms:created xsi:type="dcterms:W3CDTF">2014-04-23T06:03:12Z</dcterms:created>
  <dcterms:modified xsi:type="dcterms:W3CDTF">2022-11-07T18:03:01Z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yael@microsoft.com</vt:lpwstr>
  </property>
  <property fmtid="{D5CDD505-2E9C-101B-9397-08002B2CF9AE}" pid="5" name="MSIP_Label_f42aa342-8706-4288-bd11-ebb85995028c_SetDate">
    <vt:lpwstr>2019-11-20T22:35:36.8557194Z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1f192516-fed3-4c3e-bed8-b37b94f82d9f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