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68"/>
  </p:notesMasterIdLst>
  <p:sldIdLst>
    <p:sldId id="529" r:id="rId3"/>
    <p:sldId id="1526" r:id="rId4"/>
    <p:sldId id="1527" r:id="rId5"/>
    <p:sldId id="1533" r:id="rId6"/>
    <p:sldId id="1539" r:id="rId7"/>
    <p:sldId id="624" r:id="rId8"/>
    <p:sldId id="1534" r:id="rId9"/>
    <p:sldId id="1528" r:id="rId10"/>
    <p:sldId id="1535" r:id="rId11"/>
    <p:sldId id="1529" r:id="rId12"/>
    <p:sldId id="1536" r:id="rId13"/>
    <p:sldId id="1530" r:id="rId14"/>
    <p:sldId id="1552" r:id="rId15"/>
    <p:sldId id="1531" r:id="rId16"/>
    <p:sldId id="1540" r:id="rId17"/>
    <p:sldId id="1541" r:id="rId18"/>
    <p:sldId id="1553" r:id="rId19"/>
    <p:sldId id="1554" r:id="rId20"/>
    <p:sldId id="1544" r:id="rId21"/>
    <p:sldId id="1543" r:id="rId22"/>
    <p:sldId id="4016" r:id="rId23"/>
    <p:sldId id="4011" r:id="rId24"/>
    <p:sldId id="3257" r:id="rId25"/>
    <p:sldId id="4010" r:id="rId26"/>
    <p:sldId id="1496" r:id="rId27"/>
    <p:sldId id="477" r:id="rId28"/>
    <p:sldId id="3278" r:id="rId29"/>
    <p:sldId id="3279" r:id="rId30"/>
    <p:sldId id="3281" r:id="rId31"/>
    <p:sldId id="3286" r:id="rId32"/>
    <p:sldId id="432" r:id="rId33"/>
    <p:sldId id="3274" r:id="rId34"/>
    <p:sldId id="3284" r:id="rId35"/>
    <p:sldId id="3285" r:id="rId36"/>
    <p:sldId id="3287" r:id="rId37"/>
    <p:sldId id="3288" r:id="rId38"/>
    <p:sldId id="3290" r:id="rId39"/>
    <p:sldId id="3291" r:id="rId40"/>
    <p:sldId id="3292" r:id="rId41"/>
    <p:sldId id="3280" r:id="rId42"/>
    <p:sldId id="3219" r:id="rId43"/>
    <p:sldId id="3220" r:id="rId44"/>
    <p:sldId id="3240" r:id="rId45"/>
    <p:sldId id="3224" r:id="rId46"/>
    <p:sldId id="3234" r:id="rId47"/>
    <p:sldId id="3242" r:id="rId48"/>
    <p:sldId id="3243" r:id="rId49"/>
    <p:sldId id="3244" r:id="rId50"/>
    <p:sldId id="3225" r:id="rId51"/>
    <p:sldId id="4008" r:id="rId52"/>
    <p:sldId id="3245" r:id="rId53"/>
    <p:sldId id="3249" r:id="rId54"/>
    <p:sldId id="3250" r:id="rId55"/>
    <p:sldId id="3251" r:id="rId56"/>
    <p:sldId id="4015" r:id="rId57"/>
    <p:sldId id="3221" r:id="rId58"/>
    <p:sldId id="3246" r:id="rId59"/>
    <p:sldId id="3252" r:id="rId60"/>
    <p:sldId id="3247" r:id="rId61"/>
    <p:sldId id="3253" r:id="rId62"/>
    <p:sldId id="4013" r:id="rId63"/>
    <p:sldId id="4014" r:id="rId64"/>
    <p:sldId id="3248" r:id="rId65"/>
    <p:sldId id="3233" r:id="rId66"/>
    <p:sldId id="3277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91637"/>
    <a:srgbClr val="762416"/>
    <a:srgbClr val="1E177C"/>
    <a:srgbClr val="EA968D"/>
    <a:srgbClr val="9290EA"/>
    <a:srgbClr val="FF0000"/>
    <a:srgbClr val="1A17A5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76286" autoAdjust="0"/>
  </p:normalViewPr>
  <p:slideViewPr>
    <p:cSldViewPr>
      <p:cViewPr varScale="1">
        <p:scale>
          <a:sx n="105" d="100"/>
          <a:sy n="105" d="100"/>
        </p:scale>
        <p:origin x="7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801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548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691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374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5169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043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659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04538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982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459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2843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Hybrid 1 explanation:   the real decryption algorithm uses one of the private keys, say either </a:t>
            </a:r>
            <a:r>
              <a:rPr lang="en-US" baseline="0" dirty="0" err="1"/>
              <a:t>sk</a:t>
            </a:r>
            <a:r>
              <a:rPr lang="en-US" baseline="0" dirty="0"/>
              <a:t>_{1,0} or </a:t>
            </a:r>
            <a:r>
              <a:rPr lang="en-US" baseline="0" dirty="0" err="1"/>
              <a:t>sk</a:t>
            </a:r>
            <a:r>
              <a:rPr lang="en-US" baseline="0" dirty="0"/>
              <a:t>_{1,1} to decrypt, depending on whether the first ciphertext was encrypted using </a:t>
            </a:r>
            <a:r>
              <a:rPr lang="en-US" baseline="0" dirty="0" err="1"/>
              <a:t>pk</a:t>
            </a:r>
            <a:r>
              <a:rPr lang="en-US" baseline="0" dirty="0"/>
              <a:t>_{1,0} or </a:t>
            </a:r>
            <a:r>
              <a:rPr lang="en-US" baseline="0" dirty="0" err="1"/>
              <a:t>pk</a:t>
            </a:r>
            <a:r>
              <a:rPr lang="en-US" baseline="0" dirty="0"/>
              <a:t>_{1,1} --- which in turns depends on whether the first bit of the verification key was 0 or 1.   in hybrid 1, we are potentially using a different private key to decrypt a different component ciphertext. That’s OK because we know by NIZK soundness that all ciphertexts encrypt the same message!</a:t>
            </a:r>
          </a:p>
          <a:p>
            <a:pPr marL="228600" indent="-228600">
              <a:buAutoNum type="arabicPeriod"/>
            </a:pPr>
            <a:r>
              <a:rPr lang="en-US" baseline="0" dirty="0"/>
              <a:t>Hybrid 2 explanation:  In the beginning of hybrid 2, the challenge ciphertext contains a NIZK proof of ciphertext well-formedness which uses the randomness underlying those ciphertexts.   By changing the NIZK proof into a simulated proof, we remove the dependence on randomness, effectively saying that the proof reveals nothing about the randomness underlying the ciphertexts, in turn paving the way to invoke CPA-security.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585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098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298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436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178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93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Information theoretic privacy</a:t>
            </a:r>
          </a:p>
          <a:p>
            <a:pPr marL="228600" indent="-228600">
              <a:buAutoNum type="arabicPeriod"/>
            </a:pPr>
            <a:r>
              <a:rPr lang="en-US" baseline="0" dirty="0"/>
              <a:t>Clearly this has to be monotone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757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Information theoretic privacy</a:t>
            </a:r>
          </a:p>
          <a:p>
            <a:pPr marL="228600" indent="-228600">
              <a:buAutoNum type="arabicPeriod"/>
            </a:pPr>
            <a:r>
              <a:rPr lang="en-US" baseline="0" dirty="0"/>
              <a:t>Clearly this has to be monotone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0820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Information theoretic privacy</a:t>
            </a:r>
          </a:p>
          <a:p>
            <a:pPr marL="228600" indent="-228600">
              <a:buAutoNum type="arabicPeriod"/>
            </a:pPr>
            <a:r>
              <a:rPr lang="en-US" baseline="0" dirty="0"/>
              <a:t>Clearly this has to be monotone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888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Information theoretic privacy</a:t>
            </a:r>
          </a:p>
          <a:p>
            <a:pPr marL="228600" indent="-228600">
              <a:buAutoNum type="arabicPeriod"/>
            </a:pPr>
            <a:r>
              <a:rPr lang="en-US" baseline="0" dirty="0"/>
              <a:t>Clearly this has to be monotone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520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2985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BDE52-626B-4F21-AEDE-1C14FF6C816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49459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8BDE52-626B-4F21-AEDE-1C14FF6C816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11621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929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456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903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7211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581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292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771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32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1283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477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280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764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0962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898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430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544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154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371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80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72178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4483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62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653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413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456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052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67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491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581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06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This captures the concern of malleability and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525624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288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839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627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4155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266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21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67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717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684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4BCA-552B-6A4C-8B63-2F3CEDB3E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91F98-84F5-F944-916F-549D494C4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05C7-1F26-E445-A28E-82D23BD8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1894-5558-0C4B-91DA-F293BEB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9C1D-5005-954C-8951-53CC5A11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7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010C-628E-084D-B8C5-ED48FD5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97A6-4642-804C-93E2-F9767152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7C27C-6B97-964B-9936-639741BC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1D0B-0B0C-4E4C-A975-908871A4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50CCE-B38C-9849-BD61-998D2294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9968-289E-8E4E-A383-A1A4F345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C761F-8F68-224C-BDFB-E50BC028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65FE-6027-8F49-9FA1-AE193B72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F4682-7379-0D4A-8F3E-DB855C62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1E9E-4EE6-DD44-B2AD-A3829915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18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A8A9-3371-B448-A3A2-BFAD62CB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06CA-B3D9-ED4A-B077-BE887B8F8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26A2A-6088-1D47-BF9E-287334DB5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6188B-3C69-E74A-9F41-1F1C6742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30796-3781-EB47-82E1-03453E96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3A8F5-E8B8-174F-9808-AA3402E5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89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3417-3EF5-E043-8E1A-5AFEB226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2AF08-BB14-0B48-A095-E77C2583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9CAA5-8DF1-AC45-B046-251084BC1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6D4E7-AB16-9A40-A9C3-250330F7C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AF74-28C7-4C42-86C4-7C7DAA78C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05942-6265-6E47-B8E7-005C52BB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D9CAA-A5F9-1646-A733-8C4CF3BB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3481B-7926-BA4D-AAF9-7BB01378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3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DB13-2C82-3F47-A442-C66D8915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2BC9D-94E3-7147-8CFE-D5F98B1D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885C8-7336-894F-BD0D-80ABB64A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E75DF-A420-5A43-A3A9-CE9F5A29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32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8352A-72B0-3641-A387-6B46F9A2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5366B-A9B5-C04B-BE90-6CCA302A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D18E9-C42F-8747-8925-2E973B68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44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8953-E09A-BB40-861D-88A221B0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A409-8D69-D542-B588-339A65D63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04E08-2A50-144E-B87D-2F5958ABD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EF0C9-78E1-0041-9BA1-B2AD5058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501D1-1037-484A-B689-E61E3CB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8944-67CC-394B-9583-49ED9263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0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AE9A-B3B2-AE46-A9ED-3E9ACAEE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248FA-C9EA-0341-A5BC-7762C3E10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BE7CE-929E-B740-BE53-1541B875B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73AD9-196F-5842-AD42-F48DB7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2FA12-B2A4-DB49-B87B-134BB4C1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EF11B-B211-C942-914C-893C518D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4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C14B-07DD-DC49-9E5F-D7114072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D1AD-0E91-364B-BE81-FC1452FE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7BF9-3FF7-FA48-8AD0-0753F9BF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2C1D-4D5E-6144-B807-32B417B0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1F0CF-5EED-BE43-AE2B-38BDEA72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561E8-C8BA-1F47-88E1-3D48749FC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33D79-6461-504B-A865-875467BC1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E925-4048-2D49-97DF-8C2C9B78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AE40-038F-2F4D-8231-7D4BFBE4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0CEA8-D593-7A40-805E-52E50D6D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2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1714" y="1217369"/>
            <a:ext cx="8197061" cy="37619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714" y="5551716"/>
            <a:ext cx="8197061" cy="571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latin typeface="Calibri Light"/>
                <a:cs typeface="Calibri Light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/>
          </p:nvPr>
        </p:nvSpPr>
        <p:spPr>
          <a:xfrm>
            <a:off x="471714" y="4979318"/>
            <a:ext cx="8197061" cy="572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all">
                <a:solidFill>
                  <a:schemeClr val="tx2"/>
                </a:solidFill>
                <a:latin typeface="Calibri"/>
                <a:cs typeface="Calibri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1713" y="105175"/>
            <a:ext cx="8019145" cy="11311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1059" y="6291100"/>
            <a:ext cx="584462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F56C8676-1494-424A-9EE1-69F4EB666B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84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E52CA5-D5D8-F142-965D-C7C4998AB29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E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63848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56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2023-11-08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6A0AB-08E2-8E42-B00F-CB4C2A66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5BBF-1300-2446-B454-7906ED39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BAB33-A4FD-714C-B4C7-8F4E2E9A7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3A0C-C5F5-714C-B69E-B33F2F0B26F8}" type="datetimeFigureOut">
              <a:rPr lang="en-US" smtClean="0"/>
              <a:t>11/8/23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7482-8000-4142-B836-97BB4FACA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FD5D-F920-6141-8A33-852F1C77A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0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.png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2.xm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5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7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image" Target="../media/image1.png"/><Relationship Id="rId9" Type="http://schemas.openxmlformats.org/officeDocument/2006/relationships/image" Target="../media/image4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110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5.png"/><Relationship Id="rId10" Type="http://schemas.openxmlformats.org/officeDocument/2006/relationships/image" Target="../media/image410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110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7.png"/><Relationship Id="rId10" Type="http://schemas.openxmlformats.org/officeDocument/2006/relationships/image" Target="../media/image410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26.xm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NULL"/><Relationship Id="rId5" Type="http://schemas.openxmlformats.org/officeDocument/2006/relationships/image" Target="../media/image11.png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../media/image10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14.png"/><Relationship Id="rId7" Type="http://schemas.openxmlformats.org/officeDocument/2006/relationships/image" Target="../media/image12.png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27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NULL"/><Relationship Id="rId5" Type="http://schemas.openxmlformats.org/officeDocument/2006/relationships/image" Target="../media/image10.png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../media/image9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15.jpeg"/><Relationship Id="rId7" Type="http://schemas.openxmlformats.org/officeDocument/2006/relationships/image" Target="../media/image12.png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28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NULL"/><Relationship Id="rId5" Type="http://schemas.openxmlformats.org/officeDocument/2006/relationships/image" Target="../media/image10.png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../media/image9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12.png"/><Relationship Id="rId17" Type="http://schemas.openxmlformats.org/officeDocument/2006/relationships/image" Target="NULL"/><Relationship Id="rId2" Type="http://schemas.openxmlformats.org/officeDocument/2006/relationships/notesSlide" Target="../notesSlides/notesSlide29.xm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9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9.png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6.png"/><Relationship Id="rId9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NUL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10" Type="http://schemas.openxmlformats.org/officeDocument/2006/relationships/image" Target="../media/image2.jpeg"/><Relationship Id="rId4" Type="http://schemas.openxmlformats.org/officeDocument/2006/relationships/image" Target="../media/image150.png"/><Relationship Id="rId9" Type="http://schemas.openxmlformats.org/officeDocument/2006/relationships/image" Target="../media/image1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jpe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.jpe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.jpeg"/><Relationship Id="rId9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31.png"/><Relationship Id="rId21" Type="http://schemas.openxmlformats.org/officeDocument/2006/relationships/image" Target="../media/image47.png"/><Relationship Id="rId7" Type="http://schemas.openxmlformats.org/officeDocument/2006/relationships/image" Target="../media/image2.jpe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image" Target="../media/image27.png"/><Relationship Id="rId5" Type="http://schemas.openxmlformats.org/officeDocument/2006/relationships/image" Target="../media/image2.jpeg"/><Relationship Id="rId15" Type="http://schemas.openxmlformats.org/officeDocument/2006/relationships/image" Target="../media/image59.png"/><Relationship Id="rId10" Type="http://schemas.openxmlformats.org/officeDocument/2006/relationships/image" Target="../media/image55.png"/><Relationship Id="rId4" Type="http://schemas.openxmlformats.org/officeDocument/2006/relationships/image" Target="../media/image1.jpeg"/><Relationship Id="rId9" Type="http://schemas.openxmlformats.org/officeDocument/2006/relationships/image" Target="../media/image54.png"/><Relationship Id="rId14" Type="http://schemas.openxmlformats.org/officeDocument/2006/relationships/image" Target="../media/image5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65.png"/><Relationship Id="rId18" Type="http://schemas.openxmlformats.org/officeDocument/2006/relationships/image" Target="../media/image69.png"/><Relationship Id="rId26" Type="http://schemas.openxmlformats.org/officeDocument/2006/relationships/image" Target="../media/image21.png"/><Relationship Id="rId3" Type="http://schemas.openxmlformats.org/officeDocument/2006/relationships/image" Target="../media/image33.png"/><Relationship Id="rId21" Type="http://schemas.openxmlformats.org/officeDocument/2006/relationships/image" Target="../media/image71.png"/><Relationship Id="rId7" Type="http://schemas.openxmlformats.org/officeDocument/2006/relationships/image" Target="../media/image63.png"/><Relationship Id="rId12" Type="http://schemas.openxmlformats.org/officeDocument/2006/relationships/image" Target="../media/image40.png"/><Relationship Id="rId17" Type="http://schemas.openxmlformats.org/officeDocument/2006/relationships/image" Target="../media/image68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47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image" Target="../media/image39.png"/><Relationship Id="rId24" Type="http://schemas.openxmlformats.org/officeDocument/2006/relationships/image" Target="../media/image74.png"/><Relationship Id="rId5" Type="http://schemas.openxmlformats.org/officeDocument/2006/relationships/image" Target="../media/image2.jpeg"/><Relationship Id="rId15" Type="http://schemas.openxmlformats.org/officeDocument/2006/relationships/image" Target="../media/image67.png"/><Relationship Id="rId23" Type="http://schemas.openxmlformats.org/officeDocument/2006/relationships/image" Target="../media/image73.png"/><Relationship Id="rId10" Type="http://schemas.openxmlformats.org/officeDocument/2006/relationships/image" Target="../media/image64.png"/><Relationship Id="rId19" Type="http://schemas.openxmlformats.org/officeDocument/2006/relationships/image" Target="../media/image44.png"/><Relationship Id="rId4" Type="http://schemas.openxmlformats.org/officeDocument/2006/relationships/image" Target="../media/image1.jpeg"/><Relationship Id="rId9" Type="http://schemas.openxmlformats.org/officeDocument/2006/relationships/image" Target="../media/image43.png"/><Relationship Id="rId14" Type="http://schemas.openxmlformats.org/officeDocument/2006/relationships/image" Target="../media/image66.png"/><Relationship Id="rId22" Type="http://schemas.openxmlformats.org/officeDocument/2006/relationships/image" Target="../media/image7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65.png"/><Relationship Id="rId18" Type="http://schemas.openxmlformats.org/officeDocument/2006/relationships/image" Target="../media/image69.png"/><Relationship Id="rId3" Type="http://schemas.openxmlformats.org/officeDocument/2006/relationships/image" Target="../media/image33.png"/><Relationship Id="rId21" Type="http://schemas.openxmlformats.org/officeDocument/2006/relationships/image" Target="../media/image71.png"/><Relationship Id="rId7" Type="http://schemas.openxmlformats.org/officeDocument/2006/relationships/image" Target="../media/image63.png"/><Relationship Id="rId12" Type="http://schemas.openxmlformats.org/officeDocument/2006/relationships/image" Target="../media/image40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47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image" Target="../media/image39.png"/><Relationship Id="rId24" Type="http://schemas.openxmlformats.org/officeDocument/2006/relationships/image" Target="../media/image74.png"/><Relationship Id="rId5" Type="http://schemas.openxmlformats.org/officeDocument/2006/relationships/image" Target="../media/image2.jpeg"/><Relationship Id="rId15" Type="http://schemas.openxmlformats.org/officeDocument/2006/relationships/image" Target="../media/image67.png"/><Relationship Id="rId23" Type="http://schemas.openxmlformats.org/officeDocument/2006/relationships/image" Target="../media/image73.png"/><Relationship Id="rId10" Type="http://schemas.openxmlformats.org/officeDocument/2006/relationships/image" Target="../media/image64.png"/><Relationship Id="rId19" Type="http://schemas.openxmlformats.org/officeDocument/2006/relationships/image" Target="../media/image44.png"/><Relationship Id="rId4" Type="http://schemas.openxmlformats.org/officeDocument/2006/relationships/image" Target="../media/image1.jpeg"/><Relationship Id="rId9" Type="http://schemas.openxmlformats.org/officeDocument/2006/relationships/image" Target="../media/image43.png"/><Relationship Id="rId14" Type="http://schemas.openxmlformats.org/officeDocument/2006/relationships/image" Target="../media/image66.png"/><Relationship Id="rId22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://archiv.infsec.ethz.ch/education/fs08/secsem/bleichenbacher98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NULL"/><Relationship Id="rId4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40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140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160.png"/><Relationship Id="rId4" Type="http://schemas.openxmlformats.org/officeDocument/2006/relationships/image" Target="../media/image150.png"/><Relationship Id="rId9" Type="http://schemas.openxmlformats.org/officeDocument/2006/relationships/image" Target="../media/image7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40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Relationship Id="rId9" Type="http://schemas.openxmlformats.org/officeDocument/2006/relationships/image" Target="../media/image8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140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160.png"/><Relationship Id="rId10" Type="http://schemas.openxmlformats.org/officeDocument/2006/relationships/image" Target="../media/image76.png"/><Relationship Id="rId4" Type="http://schemas.openxmlformats.org/officeDocument/2006/relationships/image" Target="../media/image150.png"/><Relationship Id="rId9" Type="http://schemas.openxmlformats.org/officeDocument/2006/relationships/image" Target="../media/image8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1.jpe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2.jpe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.jpe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11" Type="http://schemas.openxmlformats.org/officeDocument/2006/relationships/image" Target="../media/image99.png"/><Relationship Id="rId5" Type="http://schemas.openxmlformats.org/officeDocument/2006/relationships/image" Target="../media/image95.png"/><Relationship Id="rId10" Type="http://schemas.openxmlformats.org/officeDocument/2006/relationships/image" Target="../media/image98.png"/><Relationship Id="rId4" Type="http://schemas.openxmlformats.org/officeDocument/2006/relationships/image" Target="../media/image2.jpeg"/><Relationship Id="rId9" Type="http://schemas.openxmlformats.org/officeDocument/2006/relationships/image" Target="../media/image9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.jpe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95.png"/><Relationship Id="rId10" Type="http://schemas.openxmlformats.org/officeDocument/2006/relationships/image" Target="../media/image98.png"/><Relationship Id="rId4" Type="http://schemas.openxmlformats.org/officeDocument/2006/relationships/image" Target="../media/image2.jpeg"/><Relationship Id="rId9" Type="http://schemas.openxmlformats.org/officeDocument/2006/relationships/image" Target="../media/image9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.jpe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0" Type="http://schemas.openxmlformats.org/officeDocument/2006/relationships/image" Target="../media/image98.png"/><Relationship Id="rId4" Type="http://schemas.openxmlformats.org/officeDocument/2006/relationships/image" Target="../media/image2.jpeg"/><Relationship Id="rId9" Type="http://schemas.openxmlformats.org/officeDocument/2006/relationships/image" Target="../media/image9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3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6.xm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../media/image4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.jpe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95.png"/><Relationship Id="rId10" Type="http://schemas.openxmlformats.org/officeDocument/2006/relationships/image" Target="../media/image98.png"/><Relationship Id="rId4" Type="http://schemas.openxmlformats.org/officeDocument/2006/relationships/image" Target="../media/image2.jpeg"/><Relationship Id="rId9" Type="http://schemas.openxmlformats.org/officeDocument/2006/relationships/image" Target="../media/image9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2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2.jpe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1.jpe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11" Type="http://schemas.openxmlformats.org/officeDocument/2006/relationships/image" Target="../media/image105.png"/><Relationship Id="rId5" Type="http://schemas.openxmlformats.org/officeDocument/2006/relationships/image" Target="../media/image87.png"/><Relationship Id="rId10" Type="http://schemas.openxmlformats.org/officeDocument/2006/relationships/image" Target="../media/image104.png"/><Relationship Id="rId4" Type="http://schemas.openxmlformats.org/officeDocument/2006/relationships/image" Target="../media/image2.jpeg"/><Relationship Id="rId9" Type="http://schemas.openxmlformats.org/officeDocument/2006/relationships/image" Target="../media/image10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17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ubtitle 1">
                <a:extLst>
                  <a:ext uri="{FF2B5EF4-FFF2-40B4-BE49-F238E27FC236}">
                    <a16:creationId xmlns:a16="http://schemas.microsoft.com/office/drawing/2014/main" id="{9EF7EAA0-3082-D649-87F0-DCAFB3F44A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08520" y="476672"/>
                <a:ext cx="9252520" cy="15121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Observation: </a:t>
                </a:r>
                <a:b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IND-CPA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24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“Different-Key Non-malleability”</a:t>
                </a:r>
              </a:p>
            </p:txBody>
          </p:sp>
        </mc:Choice>
        <mc:Fallback xmlns="">
          <p:sp>
            <p:nvSpPr>
              <p:cNvPr id="21" name="Subtitle 1">
                <a:extLst>
                  <a:ext uri="{FF2B5EF4-FFF2-40B4-BE49-F238E27FC236}">
                    <a16:creationId xmlns:a16="http://schemas.microsoft.com/office/drawing/2014/main" id="{9EF7EAA0-3082-D649-87F0-DCAFB3F44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476672"/>
                <a:ext cx="9252520" cy="1512168"/>
              </a:xfrm>
              <a:prstGeom prst="rect">
                <a:avLst/>
              </a:prstGeom>
              <a:blipFill>
                <a:blip r:embed="rId3"/>
                <a:stretch>
                  <a:fillRect l="-137" t="-6667" r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346F173A-DA32-C24C-A8E9-9B99430588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300" y="2348880"/>
                <a:ext cx="8263172" cy="136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Different-Key NM: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𝑝𝑘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𝑝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𝑘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′</m:t>
                        </m:r>
                      </m:sup>
                    </m:sSup>
                    <m:r>
                      <a:rPr lang="en-U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CPAEnc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;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can an adversary produce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CPAEnc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′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𝑚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+1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;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?</m:t>
                    </m:r>
                  </m:oMath>
                </a14:m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346F173A-DA32-C24C-A8E9-9B9943058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00" y="2348880"/>
                <a:ext cx="8263172" cy="1368152"/>
              </a:xfrm>
              <a:prstGeom prst="rect">
                <a:avLst/>
              </a:prstGeom>
              <a:blipFill>
                <a:blip r:embed="rId4"/>
                <a:stretch>
                  <a:fillRect l="-1380" t="-3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ubtitle 1">
                <a:extLst>
                  <a:ext uri="{FF2B5EF4-FFF2-40B4-BE49-F238E27FC236}">
                    <a16:creationId xmlns:a16="http://schemas.microsoft.com/office/drawing/2014/main" id="{AA2B52F3-A947-2146-A0B3-2724B1DB4C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300" y="3721697"/>
                <a:ext cx="8263172" cy="136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NO! Suppose she could. Then, I can come up with a reduction that breaks the IND-CPA security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CPAEnc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;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.</a:t>
                </a:r>
              </a:p>
            </p:txBody>
          </p:sp>
        </mc:Choice>
        <mc:Fallback xmlns="">
          <p:sp>
            <p:nvSpPr>
              <p:cNvPr id="4" name="Subtitle 1">
                <a:extLst>
                  <a:ext uri="{FF2B5EF4-FFF2-40B4-BE49-F238E27FC236}">
                    <a16:creationId xmlns:a16="http://schemas.microsoft.com/office/drawing/2014/main" id="{AA2B52F3-A947-2146-A0B3-2724B1DB4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00" y="3721697"/>
                <a:ext cx="8263172" cy="1368152"/>
              </a:xfrm>
              <a:prstGeom prst="rect">
                <a:avLst/>
              </a:prstGeom>
              <a:blipFill>
                <a:blip r:embed="rId5"/>
                <a:stretch>
                  <a:fillRect l="-1380" t="-3670" b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83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ubtitle 1">
                <a:extLst>
                  <a:ext uri="{FF2B5EF4-FFF2-40B4-BE49-F238E27FC236}">
                    <a16:creationId xmlns:a16="http://schemas.microsoft.com/office/drawing/2014/main" id="{9EF7EAA0-3082-D649-87F0-DCAFB3F44A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08520" y="476672"/>
                <a:ext cx="9252520" cy="15121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Observation: </a:t>
                </a:r>
                <a:b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IND-CPA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24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“Different-Key Non-malleability”</a:t>
                </a:r>
              </a:p>
            </p:txBody>
          </p:sp>
        </mc:Choice>
        <mc:Fallback xmlns="">
          <p:sp>
            <p:nvSpPr>
              <p:cNvPr id="21" name="Subtitle 1">
                <a:extLst>
                  <a:ext uri="{FF2B5EF4-FFF2-40B4-BE49-F238E27FC236}">
                    <a16:creationId xmlns:a16="http://schemas.microsoft.com/office/drawing/2014/main" id="{9EF7EAA0-3082-D649-87F0-DCAFB3F44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476672"/>
                <a:ext cx="9252520" cy="1512168"/>
              </a:xfrm>
              <a:prstGeom prst="rect">
                <a:avLst/>
              </a:prstGeom>
              <a:blipFill>
                <a:blip r:embed="rId3"/>
                <a:stretch>
                  <a:fillRect l="-137" t="-6667" r="-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346F173A-DA32-C24C-A8E9-9B99430588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7300" y="2060848"/>
                <a:ext cx="8263172" cy="136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Different-Key NM: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𝑝𝑘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𝑝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𝑘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′</m:t>
                        </m:r>
                      </m:sup>
                    </m:sSup>
                    <m:r>
                      <a:rPr lang="en-U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CPAEnc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;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can an adversary produce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CPAEnc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′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𝑚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+1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;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?</m:t>
                    </m:r>
                  </m:oMath>
                </a14:m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346F173A-DA32-C24C-A8E9-9B9943058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00" y="2060848"/>
                <a:ext cx="8263172" cy="1368152"/>
              </a:xfrm>
              <a:prstGeom prst="rect">
                <a:avLst/>
              </a:prstGeom>
              <a:blipFill>
                <a:blip r:embed="rId4"/>
                <a:stretch>
                  <a:fillRect l="-1380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DA75A9E-A5D1-DB45-A7B5-72C0F14405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963" y="4577595"/>
            <a:ext cx="1192785" cy="11875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684765-9219-B94F-87B7-95185C7810E1}"/>
              </a:ext>
            </a:extLst>
          </p:cNvPr>
          <p:cNvSpPr/>
          <p:nvPr/>
        </p:nvSpPr>
        <p:spPr>
          <a:xfrm>
            <a:off x="7020272" y="4051312"/>
            <a:ext cx="3401366" cy="2992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FC9A4793-D144-7A41-B4F4-59B6285D01D2}"/>
              </a:ext>
            </a:extLst>
          </p:cNvPr>
          <p:cNvSpPr txBox="1">
            <a:spLocks/>
          </p:cNvSpPr>
          <p:nvPr/>
        </p:nvSpPr>
        <p:spPr>
          <a:xfrm>
            <a:off x="7164288" y="5953851"/>
            <a:ext cx="1827888" cy="793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Diff-Key NM</a:t>
            </a:r>
          </a:p>
          <a:p>
            <a:pPr algn="l"/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adversary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CA083F-C60C-E142-A88B-ADAA96E4657A}"/>
              </a:ext>
            </a:extLst>
          </p:cNvPr>
          <p:cNvCxnSpPr>
            <a:cxnSpLocks/>
          </p:cNvCxnSpPr>
          <p:nvPr/>
        </p:nvCxnSpPr>
        <p:spPr>
          <a:xfrm>
            <a:off x="4694767" y="4544412"/>
            <a:ext cx="203654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DD5DFC-2D27-8C44-8AB9-28E88E34C7C3}"/>
                  </a:ext>
                </a:extLst>
              </p:cNvPr>
              <p:cNvSpPr/>
              <p:nvPr/>
            </p:nvSpPr>
            <p:spPr>
              <a:xfrm>
                <a:off x="5197095" y="4035086"/>
                <a:ext cx="88707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𝑝𝑘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′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2DD5DFC-2D27-8C44-8AB9-28E88E34C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095" y="4035086"/>
                <a:ext cx="887073" cy="400110"/>
              </a:xfrm>
              <a:prstGeom prst="rect">
                <a:avLst/>
              </a:prstGeom>
              <a:blipFill>
                <a:blip r:embed="rId6"/>
                <a:stretch>
                  <a:fillRect l="-1408" r="-5634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ED2AD7-5AB6-D84C-900E-F0FA7BDC2392}"/>
              </a:ext>
            </a:extLst>
          </p:cNvPr>
          <p:cNvCxnSpPr>
            <a:cxnSpLocks/>
          </p:cNvCxnSpPr>
          <p:nvPr/>
        </p:nvCxnSpPr>
        <p:spPr>
          <a:xfrm>
            <a:off x="4682078" y="5371793"/>
            <a:ext cx="203654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A88DA6-83D2-104D-9020-FE03161957A8}"/>
                  </a:ext>
                </a:extLst>
              </p:cNvPr>
              <p:cNvSpPr/>
              <p:nvPr/>
            </p:nvSpPr>
            <p:spPr>
              <a:xfrm>
                <a:off x="4716016" y="4854759"/>
                <a:ext cx="88707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𝐶𝑃𝐴𝐸𝑛𝑐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A88DA6-83D2-104D-9020-FE0316195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854759"/>
                <a:ext cx="887073" cy="400110"/>
              </a:xfrm>
              <a:prstGeom prst="rect">
                <a:avLst/>
              </a:prstGeom>
              <a:blipFill>
                <a:blip r:embed="rId7"/>
                <a:stretch>
                  <a:fillRect r="-11408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00BBE2-9129-8E41-BD93-9E5415D6BF6C}"/>
              </a:ext>
            </a:extLst>
          </p:cNvPr>
          <p:cNvCxnSpPr>
            <a:cxnSpLocks/>
          </p:cNvCxnSpPr>
          <p:nvPr/>
        </p:nvCxnSpPr>
        <p:spPr>
          <a:xfrm>
            <a:off x="4682078" y="6237312"/>
            <a:ext cx="2036545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headEnd type="arrow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AFBE9F7-A565-6446-B6A9-2CD7B2DABD39}"/>
                  </a:ext>
                </a:extLst>
              </p:cNvPr>
              <p:cNvSpPr/>
              <p:nvPr/>
            </p:nvSpPr>
            <p:spPr>
              <a:xfrm>
                <a:off x="4362528" y="5765194"/>
                <a:ext cx="280176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𝑪𝑷𝑨𝑬𝒏𝒄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sSup>
                        <m:sSup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AFBE9F7-A565-6446-B6A9-2CD7B2DABD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528" y="5765194"/>
                <a:ext cx="2801760" cy="400110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C8F4B43E-78BA-C548-BD41-0B56EBB074C3}"/>
              </a:ext>
            </a:extLst>
          </p:cNvPr>
          <p:cNvSpPr/>
          <p:nvPr/>
        </p:nvSpPr>
        <p:spPr>
          <a:xfrm>
            <a:off x="2541301" y="3758669"/>
            <a:ext cx="7503305" cy="34867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ubtitle 1">
            <a:extLst>
              <a:ext uri="{FF2B5EF4-FFF2-40B4-BE49-F238E27FC236}">
                <a16:creationId xmlns:a16="http://schemas.microsoft.com/office/drawing/2014/main" id="{526938FB-5CE3-EE4E-804A-73AEC8236D3F}"/>
              </a:ext>
            </a:extLst>
          </p:cNvPr>
          <p:cNvSpPr txBox="1">
            <a:spLocks/>
          </p:cNvSpPr>
          <p:nvPr/>
        </p:nvSpPr>
        <p:spPr>
          <a:xfrm>
            <a:off x="2541301" y="3320126"/>
            <a:ext cx="5953447" cy="793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Reduction = CPA adversary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132B2F-396B-A44B-903E-110CE49BC355}"/>
              </a:ext>
            </a:extLst>
          </p:cNvPr>
          <p:cNvCxnSpPr>
            <a:cxnSpLocks/>
          </p:cNvCxnSpPr>
          <p:nvPr/>
        </p:nvCxnSpPr>
        <p:spPr>
          <a:xfrm>
            <a:off x="218383" y="4514546"/>
            <a:ext cx="203654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9B158F4-7DAF-3D42-9F9C-B41B269B653D}"/>
                  </a:ext>
                </a:extLst>
              </p:cNvPr>
              <p:cNvSpPr/>
              <p:nvPr/>
            </p:nvSpPr>
            <p:spPr>
              <a:xfrm>
                <a:off x="720711" y="4005220"/>
                <a:ext cx="88707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𝑝𝑘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9B158F4-7DAF-3D42-9F9C-B41B269B6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11" y="4005220"/>
                <a:ext cx="887073" cy="400110"/>
              </a:xfrm>
              <a:prstGeom prst="rect">
                <a:avLst/>
              </a:prstGeom>
              <a:blipFill>
                <a:blip r:embed="rId9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2446BC-E4B7-8A4E-A3CA-F602150023D1}"/>
              </a:ext>
            </a:extLst>
          </p:cNvPr>
          <p:cNvCxnSpPr>
            <a:cxnSpLocks/>
          </p:cNvCxnSpPr>
          <p:nvPr/>
        </p:nvCxnSpPr>
        <p:spPr>
          <a:xfrm>
            <a:off x="240650" y="5316459"/>
            <a:ext cx="2036545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441F8FB-0BC7-8D4D-84E5-F616BCDE0F56}"/>
                  </a:ext>
                </a:extLst>
              </p:cNvPr>
              <p:cNvSpPr/>
              <p:nvPr/>
            </p:nvSpPr>
            <p:spPr>
              <a:xfrm>
                <a:off x="274588" y="4799425"/>
                <a:ext cx="88707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𝐶𝑃𝐴𝐸𝑛𝑐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441F8FB-0BC7-8D4D-84E5-F616BCDE0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88" y="4799425"/>
                <a:ext cx="887073" cy="400110"/>
              </a:xfrm>
              <a:prstGeom prst="rect">
                <a:avLst/>
              </a:prstGeom>
              <a:blipFill>
                <a:blip r:embed="rId10"/>
                <a:stretch>
                  <a:fillRect r="-11571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ubtitle 1">
                <a:extLst>
                  <a:ext uri="{FF2B5EF4-FFF2-40B4-BE49-F238E27FC236}">
                    <a16:creationId xmlns:a16="http://schemas.microsoft.com/office/drawing/2014/main" id="{0AEDA8C5-C4B7-6941-BED2-EC550B6C6D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63907" y="3894767"/>
                <a:ext cx="5953447" cy="7938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b="1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Pick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𝒑</m:t>
                    </m:r>
                    <m:sSup>
                      <m:sSup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𝒌</m:t>
                        </m:r>
                      </m:e>
                      <m:sup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𝒔</m:t>
                    </m:r>
                    <m:sSup>
                      <m:sSup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𝒌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6" name="Subtitle 1">
                <a:extLst>
                  <a:ext uri="{FF2B5EF4-FFF2-40B4-BE49-F238E27FC236}">
                    <a16:creationId xmlns:a16="http://schemas.microsoft.com/office/drawing/2014/main" id="{0AEDA8C5-C4B7-6941-BED2-EC550B6C6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907" y="3894767"/>
                <a:ext cx="5953447" cy="793811"/>
              </a:xfrm>
              <a:prstGeom prst="rect">
                <a:avLst/>
              </a:prstGeom>
              <a:blipFill>
                <a:blip r:embed="rId11"/>
                <a:stretch>
                  <a:fillRect l="-1489" t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Subtitle 1">
            <a:extLst>
              <a:ext uri="{FF2B5EF4-FFF2-40B4-BE49-F238E27FC236}">
                <a16:creationId xmlns:a16="http://schemas.microsoft.com/office/drawing/2014/main" id="{9876DDE3-4EE3-D246-8BCB-28371FE3B881}"/>
              </a:ext>
            </a:extLst>
          </p:cNvPr>
          <p:cNvSpPr txBox="1">
            <a:spLocks/>
          </p:cNvSpPr>
          <p:nvPr/>
        </p:nvSpPr>
        <p:spPr>
          <a:xfrm>
            <a:off x="2663906" y="5965249"/>
            <a:ext cx="1880497" cy="793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Decrypt and </a:t>
            </a:r>
          </a:p>
          <a:p>
            <a:pPr algn="l"/>
            <a:r>
              <a:rPr lang="en-US" sz="2400" b="1" i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subtract 1.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40E887-46C8-814F-9A0E-33FF1902A329}"/>
              </a:ext>
            </a:extLst>
          </p:cNvPr>
          <p:cNvCxnSpPr>
            <a:cxnSpLocks/>
          </p:cNvCxnSpPr>
          <p:nvPr/>
        </p:nvCxnSpPr>
        <p:spPr>
          <a:xfrm flipH="1">
            <a:off x="274588" y="6224392"/>
            <a:ext cx="19803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5195D0A-9EB3-6345-82F6-918932F12BC9}"/>
                  </a:ext>
                </a:extLst>
              </p:cNvPr>
              <p:cNvSpPr/>
              <p:nvPr/>
            </p:nvSpPr>
            <p:spPr>
              <a:xfrm>
                <a:off x="777615" y="5805264"/>
                <a:ext cx="88707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5195D0A-9EB3-6345-82F6-918932F12B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15" y="5805264"/>
                <a:ext cx="887073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86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/>
      <p:bldP spid="23" grpId="0"/>
      <p:bldP spid="25" grpId="0"/>
      <p:bldP spid="26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Putting it together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220B6B18-CE92-9946-B34A-C462728A51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1628800"/>
                <a:ext cx="8335180" cy="136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CCA Public Key: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𝟐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𝒏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public keys of the CPA scheme 						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28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𝑛</m:t>
                    </m:r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=|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|)</m:t>
                    </m:r>
                  </m:oMath>
                </a14:m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220B6B18-CE92-9946-B34A-C462728A5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628800"/>
                <a:ext cx="8335180" cy="1368152"/>
              </a:xfrm>
              <a:prstGeom prst="rect">
                <a:avLst/>
              </a:prstGeom>
              <a:blipFill>
                <a:blip r:embed="rId3"/>
                <a:stretch>
                  <a:fillRect l="-1368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3E63377A-4560-CF4E-A32E-75E69F76E315}"/>
              </a:ext>
            </a:extLst>
          </p:cNvPr>
          <p:cNvGrpSpPr/>
          <p:nvPr/>
        </p:nvGrpSpPr>
        <p:grpSpPr>
          <a:xfrm>
            <a:off x="981572" y="2327764"/>
            <a:ext cx="4477206" cy="1101236"/>
            <a:chOff x="1678970" y="2725884"/>
            <a:chExt cx="4477206" cy="11012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98FA632-1024-A44A-AB60-DB782F8510DC}"/>
                    </a:ext>
                  </a:extLst>
                </p:cNvPr>
                <p:cNvSpPr/>
                <p:nvPr/>
              </p:nvSpPr>
              <p:spPr>
                <a:xfrm>
                  <a:off x="1763688" y="2725884"/>
                  <a:ext cx="1031244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298FA632-1024-A44A-AB60-DB782F851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2725884"/>
                  <a:ext cx="1031244" cy="542136"/>
                </a:xfrm>
                <a:prstGeom prst="rect">
                  <a:avLst/>
                </a:prstGeom>
                <a:blipFill>
                  <a:blip r:embed="rId4"/>
                  <a:stretch>
                    <a:fillRect l="-3704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2332AC7-72E7-8942-8C8F-3AD09EF89BD9}"/>
                    </a:ext>
                  </a:extLst>
                </p:cNvPr>
                <p:cNvSpPr/>
                <p:nvPr/>
              </p:nvSpPr>
              <p:spPr>
                <a:xfrm>
                  <a:off x="1763688" y="3284984"/>
                  <a:ext cx="1031244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2332AC7-72E7-8942-8C8F-3AD09EF89B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3284984"/>
                  <a:ext cx="1031244" cy="542136"/>
                </a:xfrm>
                <a:prstGeom prst="rect">
                  <a:avLst/>
                </a:prstGeom>
                <a:blipFill>
                  <a:blip r:embed="rId5"/>
                  <a:stretch>
                    <a:fillRect l="-3704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8808C8D-987E-DB4F-B45D-1F5093C121CB}"/>
                    </a:ext>
                  </a:extLst>
                </p:cNvPr>
                <p:cNvSpPr/>
                <p:nvPr/>
              </p:nvSpPr>
              <p:spPr>
                <a:xfrm>
                  <a:off x="2794932" y="2742848"/>
                  <a:ext cx="1039515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8808C8D-987E-DB4F-B45D-1F5093C121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2742848"/>
                  <a:ext cx="1039515" cy="542136"/>
                </a:xfrm>
                <a:prstGeom prst="rect">
                  <a:avLst/>
                </a:prstGeom>
                <a:blipFill>
                  <a:blip r:embed="rId6"/>
                  <a:stretch>
                    <a:fillRect l="-241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C264717-465A-5744-AAF3-0FEECF7FA80D}"/>
                    </a:ext>
                  </a:extLst>
                </p:cNvPr>
                <p:cNvSpPr/>
                <p:nvPr/>
              </p:nvSpPr>
              <p:spPr>
                <a:xfrm>
                  <a:off x="2771800" y="3284984"/>
                  <a:ext cx="1039515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C264717-465A-5744-AAF3-0FEECF7FA8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3284984"/>
                  <a:ext cx="1039515" cy="542136"/>
                </a:xfrm>
                <a:prstGeom prst="rect">
                  <a:avLst/>
                </a:prstGeom>
                <a:blipFill>
                  <a:blip r:embed="rId7"/>
                  <a:stretch>
                    <a:fillRect l="-2410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427AAEF-4DDB-9647-B2AB-0B3DE1FF5881}"/>
                    </a:ext>
                  </a:extLst>
                </p:cNvPr>
                <p:cNvSpPr/>
                <p:nvPr/>
              </p:nvSpPr>
              <p:spPr>
                <a:xfrm>
                  <a:off x="5076056" y="2742848"/>
                  <a:ext cx="106163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427AAEF-4DDB-9647-B2AB-0B3DE1FF58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2742848"/>
                  <a:ext cx="1061637" cy="542136"/>
                </a:xfrm>
                <a:prstGeom prst="rect">
                  <a:avLst/>
                </a:prstGeom>
                <a:blipFill>
                  <a:blip r:embed="rId8"/>
                  <a:stretch>
                    <a:fillRect l="-2381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6188E05-B500-0947-A1D3-6AC63B21B016}"/>
                    </a:ext>
                  </a:extLst>
                </p:cNvPr>
                <p:cNvSpPr/>
                <p:nvPr/>
              </p:nvSpPr>
              <p:spPr>
                <a:xfrm>
                  <a:off x="5076056" y="3212976"/>
                  <a:ext cx="106163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6188E05-B500-0947-A1D3-6AC63B21B0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3212976"/>
                  <a:ext cx="1061637" cy="542136"/>
                </a:xfrm>
                <a:prstGeom prst="rect">
                  <a:avLst/>
                </a:prstGeom>
                <a:blipFill>
                  <a:blip r:embed="rId9"/>
                  <a:stretch>
                    <a:fillRect l="-2381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707BADD-B599-7A46-9B41-3EC48D2AC4A9}"/>
                    </a:ext>
                  </a:extLst>
                </p:cNvPr>
                <p:cNvSpPr/>
                <p:nvPr/>
              </p:nvSpPr>
              <p:spPr>
                <a:xfrm>
                  <a:off x="4059673" y="302927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707BADD-B599-7A46-9B41-3EC48D2AC4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673" y="3029278"/>
                  <a:ext cx="535723" cy="52322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8E3089A5-C82A-7546-9DB2-6E6CE718287F}"/>
                </a:ext>
              </a:extLst>
            </p:cNvPr>
            <p:cNvSpPr/>
            <p:nvPr/>
          </p:nvSpPr>
          <p:spPr>
            <a:xfrm>
              <a:off x="1678970" y="2751976"/>
              <a:ext cx="61586" cy="107514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eft Bracket 12">
              <a:extLst>
                <a:ext uri="{FF2B5EF4-FFF2-40B4-BE49-F238E27FC236}">
                  <a16:creationId xmlns:a16="http://schemas.microsoft.com/office/drawing/2014/main" id="{52EA1BC1-BDEA-5149-B531-DD2A3A5511B7}"/>
                </a:ext>
              </a:extLst>
            </p:cNvPr>
            <p:cNvSpPr/>
            <p:nvPr/>
          </p:nvSpPr>
          <p:spPr>
            <a:xfrm flipH="1">
              <a:off x="6015088" y="2751976"/>
              <a:ext cx="141088" cy="107514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Subtitle 1">
            <a:extLst>
              <a:ext uri="{FF2B5EF4-FFF2-40B4-BE49-F238E27FC236}">
                <a16:creationId xmlns:a16="http://schemas.microsoft.com/office/drawing/2014/main" id="{934B1335-5479-214C-8945-C8B3606155FA}"/>
              </a:ext>
            </a:extLst>
          </p:cNvPr>
          <p:cNvSpPr txBox="1">
            <a:spLocks/>
          </p:cNvSpPr>
          <p:nvPr/>
        </p:nvSpPr>
        <p:spPr>
          <a:xfrm>
            <a:off x="562271" y="3645024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CCA Encryption: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485A64-63C8-1C4B-835B-D0F67F9A6D70}"/>
              </a:ext>
            </a:extLst>
          </p:cNvPr>
          <p:cNvGrpSpPr/>
          <p:nvPr/>
        </p:nvGrpSpPr>
        <p:grpSpPr>
          <a:xfrm>
            <a:off x="2729935" y="4725144"/>
            <a:ext cx="4722385" cy="648072"/>
            <a:chOff x="1678970" y="4941168"/>
            <a:chExt cx="4722385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CE99DAC-C728-CE41-AB5A-2A7D25B9D2B0}"/>
                    </a:ext>
                  </a:extLst>
                </p:cNvPr>
                <p:cNvSpPr/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CE99DAC-C728-CE41-AB5A-2A7D25B9D2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  <a:blipFill>
                  <a:blip r:embed="rId11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242F347-2041-3D4B-8B81-AFB4D654D997}"/>
                    </a:ext>
                  </a:extLst>
                </p:cNvPr>
                <p:cNvSpPr/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242F347-2041-3D4B-8B81-AFB4D654D9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  <a:blipFill>
                  <a:blip r:embed="rId12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C387BC7-C905-084D-8EF6-605091FA3C0C}"/>
                    </a:ext>
                  </a:extLst>
                </p:cNvPr>
                <p:cNvSpPr/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C387BC7-C905-084D-8EF6-605091FA3C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E4DEB50-D008-EF45-BD73-75063FD570D6}"/>
                    </a:ext>
                  </a:extLst>
                </p:cNvPr>
                <p:cNvSpPr/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E4DEB50-D008-EF45-BD73-75063FD570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72C355C9-AEA2-4644-8151-840B65F3B443}"/>
                </a:ext>
              </a:extLst>
            </p:cNvPr>
            <p:cNvSpPr/>
            <p:nvPr/>
          </p:nvSpPr>
          <p:spPr>
            <a:xfrm>
              <a:off x="1678970" y="4988376"/>
              <a:ext cx="84718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F59DA0B1-F04D-2F4C-AB0C-8506DF1D1908}"/>
                </a:ext>
              </a:extLst>
            </p:cNvPr>
            <p:cNvSpPr/>
            <p:nvPr/>
          </p:nvSpPr>
          <p:spPr>
            <a:xfrm flipH="1">
              <a:off x="6249595" y="4988376"/>
              <a:ext cx="122605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A865F3-C161-C84C-87E5-503D896EE559}"/>
                  </a:ext>
                </a:extLst>
              </p:cNvPr>
              <p:cNvSpPr/>
              <p:nvPr/>
            </p:nvSpPr>
            <p:spPr>
              <a:xfrm>
                <a:off x="1625659" y="4149080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First, pick a sign/ver key pair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A865F3-C161-C84C-87E5-503D896EE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59" y="4149080"/>
                <a:ext cx="6900793" cy="523220"/>
              </a:xfrm>
              <a:prstGeom prst="rect">
                <a:avLst/>
              </a:prstGeom>
              <a:blipFill>
                <a:blip r:embed="rId15"/>
                <a:stretch>
                  <a:fillRect l="-1654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446307-D2D5-FE42-AB36-1D57C1662284}"/>
                  </a:ext>
                </a:extLst>
              </p:cNvPr>
              <p:cNvSpPr/>
              <p:nvPr/>
            </p:nvSpPr>
            <p:spPr>
              <a:xfrm>
                <a:off x="1620295" y="4825526"/>
                <a:ext cx="10697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𝑇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446307-D2D5-FE42-AB36-1D57C1662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295" y="4825526"/>
                <a:ext cx="106978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8C8837-D1EB-6A45-B83D-7D4A88E13EEB}"/>
                  </a:ext>
                </a:extLst>
              </p:cNvPr>
              <p:cNvSpPr/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 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𝜎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𝑆𝑖𝑔𝑛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8C8837-D1EB-6A45-B83D-7D4A88E13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  <a:blipFill>
                <a:blip r:embed="rId17"/>
                <a:stretch>
                  <a:fillRect l="-183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15B6733-074B-4247-8693-96BDB2842FBC}"/>
                  </a:ext>
                </a:extLst>
              </p:cNvPr>
              <p:cNvSpPr/>
              <p:nvPr/>
            </p:nvSpPr>
            <p:spPr>
              <a:xfrm>
                <a:off x="2158034" y="5526969"/>
                <a:ext cx="6900793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 </m:t>
                        </m:r>
                      </m:sub>
                    </m:sSub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𝐶𝑃𝐴𝐸𝑛𝑐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15B6733-074B-4247-8693-96BDB2842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34" y="5526969"/>
                <a:ext cx="6900793" cy="557910"/>
              </a:xfrm>
              <a:prstGeom prst="rect">
                <a:avLst/>
              </a:prstGeom>
              <a:blipFill>
                <a:blip r:embed="rId18"/>
                <a:stretch>
                  <a:fillRect l="-1838" t="-6667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6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3" grpId="0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Putting it together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4" name="Subtitle 1">
            <a:extLst>
              <a:ext uri="{FF2B5EF4-FFF2-40B4-BE49-F238E27FC236}">
                <a16:creationId xmlns:a16="http://schemas.microsoft.com/office/drawing/2014/main" id="{934B1335-5479-214C-8945-C8B3606155FA}"/>
              </a:ext>
            </a:extLst>
          </p:cNvPr>
          <p:cNvSpPr txBox="1">
            <a:spLocks/>
          </p:cNvSpPr>
          <p:nvPr/>
        </p:nvSpPr>
        <p:spPr>
          <a:xfrm>
            <a:off x="562271" y="3645024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CCA Encryption: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485A64-63C8-1C4B-835B-D0F67F9A6D70}"/>
              </a:ext>
            </a:extLst>
          </p:cNvPr>
          <p:cNvGrpSpPr/>
          <p:nvPr/>
        </p:nvGrpSpPr>
        <p:grpSpPr>
          <a:xfrm>
            <a:off x="2729935" y="4725144"/>
            <a:ext cx="4722385" cy="648072"/>
            <a:chOff x="1678970" y="4941168"/>
            <a:chExt cx="4722385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CE99DAC-C728-CE41-AB5A-2A7D25B9D2B0}"/>
                    </a:ext>
                  </a:extLst>
                </p:cNvPr>
                <p:cNvSpPr/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CE99DAC-C728-CE41-AB5A-2A7D25B9D2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  <a:blipFill>
                  <a:blip r:embed="rId3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242F347-2041-3D4B-8B81-AFB4D654D997}"/>
                    </a:ext>
                  </a:extLst>
                </p:cNvPr>
                <p:cNvSpPr/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242F347-2041-3D4B-8B81-AFB4D654D9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  <a:blipFill>
                  <a:blip r:embed="rId4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C387BC7-C905-084D-8EF6-605091FA3C0C}"/>
                    </a:ext>
                  </a:extLst>
                </p:cNvPr>
                <p:cNvSpPr/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C387BC7-C905-084D-8EF6-605091FA3C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E4DEB50-D008-EF45-BD73-75063FD570D6}"/>
                    </a:ext>
                  </a:extLst>
                </p:cNvPr>
                <p:cNvSpPr/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E4DEB50-D008-EF45-BD73-75063FD570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72C355C9-AEA2-4644-8151-840B65F3B443}"/>
                </a:ext>
              </a:extLst>
            </p:cNvPr>
            <p:cNvSpPr/>
            <p:nvPr/>
          </p:nvSpPr>
          <p:spPr>
            <a:xfrm>
              <a:off x="1678970" y="4988376"/>
              <a:ext cx="84718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Bracket 19">
              <a:extLst>
                <a:ext uri="{FF2B5EF4-FFF2-40B4-BE49-F238E27FC236}">
                  <a16:creationId xmlns:a16="http://schemas.microsoft.com/office/drawing/2014/main" id="{F59DA0B1-F04D-2F4C-AB0C-8506DF1D1908}"/>
                </a:ext>
              </a:extLst>
            </p:cNvPr>
            <p:cNvSpPr/>
            <p:nvPr/>
          </p:nvSpPr>
          <p:spPr>
            <a:xfrm flipH="1">
              <a:off x="6249595" y="4988376"/>
              <a:ext cx="122605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A865F3-C161-C84C-87E5-503D896EE559}"/>
                  </a:ext>
                </a:extLst>
              </p:cNvPr>
              <p:cNvSpPr/>
              <p:nvPr/>
            </p:nvSpPr>
            <p:spPr>
              <a:xfrm>
                <a:off x="1625659" y="4149080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First, pick a sign/ver key pair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A865F3-C161-C84C-87E5-503D896EE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59" y="4149080"/>
                <a:ext cx="6900793" cy="523220"/>
              </a:xfrm>
              <a:prstGeom prst="rect">
                <a:avLst/>
              </a:prstGeom>
              <a:blipFill>
                <a:blip r:embed="rId7"/>
                <a:stretch>
                  <a:fillRect l="-1654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446307-D2D5-FE42-AB36-1D57C1662284}"/>
                  </a:ext>
                </a:extLst>
              </p:cNvPr>
              <p:cNvSpPr/>
              <p:nvPr/>
            </p:nvSpPr>
            <p:spPr>
              <a:xfrm>
                <a:off x="1620295" y="4825526"/>
                <a:ext cx="10697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𝑇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446307-D2D5-FE42-AB36-1D57C16622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295" y="4825526"/>
                <a:ext cx="10697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8C8837-D1EB-6A45-B83D-7D4A88E13EEB}"/>
                  </a:ext>
                </a:extLst>
              </p:cNvPr>
              <p:cNvSpPr/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 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𝜎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𝑆𝑖𝑔𝑛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8C8837-D1EB-6A45-B83D-7D4A88E13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  <a:blipFill>
                <a:blip r:embed="rId9"/>
                <a:stretch>
                  <a:fillRect l="-183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15B6733-074B-4247-8693-96BDB2842FBC}"/>
                  </a:ext>
                </a:extLst>
              </p:cNvPr>
              <p:cNvSpPr/>
              <p:nvPr/>
            </p:nvSpPr>
            <p:spPr>
              <a:xfrm>
                <a:off x="2158034" y="5526969"/>
                <a:ext cx="6900793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 </m:t>
                        </m:r>
                      </m:sub>
                    </m:sSub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𝐶𝑃𝐴𝐸𝑛𝑐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15B6733-074B-4247-8693-96BDB2842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34" y="5526969"/>
                <a:ext cx="6900793" cy="557910"/>
              </a:xfrm>
              <a:prstGeom prst="rect">
                <a:avLst/>
              </a:prstGeom>
              <a:blipFill>
                <a:blip r:embed="rId10"/>
                <a:stretch>
                  <a:fillRect l="-1838" t="-6667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ubtitle 1">
                <a:extLst>
                  <a:ext uri="{FF2B5EF4-FFF2-40B4-BE49-F238E27FC236}">
                    <a16:creationId xmlns:a16="http://schemas.microsoft.com/office/drawing/2014/main" id="{4510A863-6AD7-B746-A3ED-8255742B09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8673" y="860644"/>
                <a:ext cx="8028778" cy="23869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Non-malleability rationale: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Either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Adversary keeps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 same (in which case she has to break the signature scheme); or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She changes the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in which case she breaks the diff-NM game, and therefore CPA security.</a:t>
                </a:r>
              </a:p>
            </p:txBody>
          </p:sp>
        </mc:Choice>
        <mc:Fallback xmlns="">
          <p:sp>
            <p:nvSpPr>
              <p:cNvPr id="27" name="Subtitle 1">
                <a:extLst>
                  <a:ext uri="{FF2B5EF4-FFF2-40B4-BE49-F238E27FC236}">
                    <a16:creationId xmlns:a16="http://schemas.microsoft.com/office/drawing/2014/main" id="{4510A863-6AD7-B746-A3ED-8255742B0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73" y="860644"/>
                <a:ext cx="8028778" cy="2386914"/>
              </a:xfrm>
              <a:prstGeom prst="rect">
                <a:avLst/>
              </a:prstGeom>
              <a:blipFill>
                <a:blip r:embed="rId11"/>
                <a:stretch>
                  <a:fillRect l="-1417" t="-2632" b="-63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67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B1C146C2-1550-CF48-9C7F-078800EF4D60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Call it a day?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168B354-AF44-AF4A-8552-CED0391229C8}"/>
              </a:ext>
            </a:extLst>
          </p:cNvPr>
          <p:cNvSpPr txBox="1">
            <a:spLocks/>
          </p:cNvSpPr>
          <p:nvPr/>
        </p:nvSpPr>
        <p:spPr>
          <a:xfrm>
            <a:off x="562271" y="3645024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CCA Encryption: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A10F30-8994-C941-A18B-DF143E8555D1}"/>
              </a:ext>
            </a:extLst>
          </p:cNvPr>
          <p:cNvGrpSpPr/>
          <p:nvPr/>
        </p:nvGrpSpPr>
        <p:grpSpPr>
          <a:xfrm>
            <a:off x="2729935" y="4725144"/>
            <a:ext cx="4722385" cy="648072"/>
            <a:chOff x="1678970" y="4941168"/>
            <a:chExt cx="4722385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339CD56-5993-774B-B8FA-7B55D113DBCA}"/>
                    </a:ext>
                  </a:extLst>
                </p:cNvPr>
                <p:cNvSpPr/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339CD56-5993-774B-B8FA-7B55D113DB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  <a:blipFill>
                  <a:blip r:embed="rId3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299664-0229-1344-A644-CE40AAC14B89}"/>
                    </a:ext>
                  </a:extLst>
                </p:cNvPr>
                <p:cNvSpPr/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299664-0229-1344-A644-CE40AAC14B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  <a:blipFill>
                  <a:blip r:embed="rId4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5F5F289-E34C-2540-9F73-633746EF1542}"/>
                    </a:ext>
                  </a:extLst>
                </p:cNvPr>
                <p:cNvSpPr/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5F5F289-E34C-2540-9F73-633746EF1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BC8C74E-9FA4-D44E-807D-A4995E770B3B}"/>
                    </a:ext>
                  </a:extLst>
                </p:cNvPr>
                <p:cNvSpPr/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BC8C74E-9FA4-D44E-807D-A4995E770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A4582A12-6B8D-7048-81AC-CD72B2B6A6CB}"/>
                </a:ext>
              </a:extLst>
            </p:cNvPr>
            <p:cNvSpPr/>
            <p:nvPr/>
          </p:nvSpPr>
          <p:spPr>
            <a:xfrm>
              <a:off x="1678970" y="4988376"/>
              <a:ext cx="84718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C2A62DBF-26CA-8D4D-9181-9677CD733390}"/>
                </a:ext>
              </a:extLst>
            </p:cNvPr>
            <p:cNvSpPr/>
            <p:nvPr/>
          </p:nvSpPr>
          <p:spPr>
            <a:xfrm flipH="1">
              <a:off x="6249595" y="4988376"/>
              <a:ext cx="122605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B40298-3ADD-8A4B-B915-EE96ECF96568}"/>
                  </a:ext>
                </a:extLst>
              </p:cNvPr>
              <p:cNvSpPr/>
              <p:nvPr/>
            </p:nvSpPr>
            <p:spPr>
              <a:xfrm>
                <a:off x="1625659" y="4149080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First, pick a sign/ver key pair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B40298-3ADD-8A4B-B915-EE96ECF96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59" y="4149080"/>
                <a:ext cx="6900793" cy="523220"/>
              </a:xfrm>
              <a:prstGeom prst="rect">
                <a:avLst/>
              </a:prstGeom>
              <a:blipFill>
                <a:blip r:embed="rId7"/>
                <a:stretch>
                  <a:fillRect l="-1654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DFE73-3B7A-B442-9B3B-DC252312DE47}"/>
                  </a:ext>
                </a:extLst>
              </p:cNvPr>
              <p:cNvSpPr/>
              <p:nvPr/>
            </p:nvSpPr>
            <p:spPr>
              <a:xfrm>
                <a:off x="1620295" y="4825526"/>
                <a:ext cx="10697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𝑇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DFE73-3B7A-B442-9B3B-DC252312D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295" y="4825526"/>
                <a:ext cx="10697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7A0E78-3F8B-C547-B6BD-4AACD7160446}"/>
                  </a:ext>
                </a:extLst>
              </p:cNvPr>
              <p:cNvSpPr/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 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𝜎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𝑆𝑖𝑔𝑛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7A0E78-3F8B-C547-B6BD-4AACD716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  <a:blipFill>
                <a:blip r:embed="rId9"/>
                <a:stretch>
                  <a:fillRect l="-183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B4764D-4332-1E42-B67E-C5CFA749EA90}"/>
                  </a:ext>
                </a:extLst>
              </p:cNvPr>
              <p:cNvSpPr/>
              <p:nvPr/>
            </p:nvSpPr>
            <p:spPr>
              <a:xfrm>
                <a:off x="2158034" y="5526969"/>
                <a:ext cx="6900793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 </m:t>
                        </m:r>
                      </m:sub>
                    </m:sSub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𝐶𝑃𝐴𝐸𝑛𝑐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B4764D-4332-1E42-B67E-C5CFA749E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034" y="5526969"/>
                <a:ext cx="6900793" cy="557910"/>
              </a:xfrm>
              <a:prstGeom prst="rect">
                <a:avLst/>
              </a:prstGeom>
              <a:blipFill>
                <a:blip r:embed="rId10"/>
                <a:stretch>
                  <a:fillRect l="-1838" t="-6667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ubtitle 1">
                <a:extLst>
                  <a:ext uri="{FF2B5EF4-FFF2-40B4-BE49-F238E27FC236}">
                    <a16:creationId xmlns:a16="http://schemas.microsoft.com/office/drawing/2014/main" id="{EB9344AA-B6D2-3B47-A381-6EA700D437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387" y="1772816"/>
                <a:ext cx="8497101" cy="14661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We are not done!! 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Adversary could create ill-formed ciphertexts (e.g. the different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𝑐𝑡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 encrypt different messages) and uses it for a </a:t>
                </a:r>
                <a:r>
                  <a:rPr lang="en-US" sz="280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Bleichenbacher</a:t>
                </a:r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-like attack.</a:t>
                </a:r>
              </a:p>
            </p:txBody>
          </p:sp>
        </mc:Choice>
        <mc:Fallback xmlns="">
          <p:sp>
            <p:nvSpPr>
              <p:cNvPr id="16" name="Subtitle 1">
                <a:extLst>
                  <a:ext uri="{FF2B5EF4-FFF2-40B4-BE49-F238E27FC236}">
                    <a16:creationId xmlns:a16="http://schemas.microsoft.com/office/drawing/2014/main" id="{EB9344AA-B6D2-3B47-A381-6EA700D43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87" y="1772816"/>
                <a:ext cx="8497101" cy="1466148"/>
              </a:xfrm>
              <a:prstGeom prst="rect">
                <a:avLst/>
              </a:prstGeom>
              <a:blipFill>
                <a:blip r:embed="rId11"/>
                <a:stretch>
                  <a:fillRect l="-1490" t="-4274" b="-34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58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B1C146C2-1550-CF48-9C7F-078800EF4D60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Proofs to the Rescue…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168B354-AF44-AF4A-8552-CED0391229C8}"/>
              </a:ext>
            </a:extLst>
          </p:cNvPr>
          <p:cNvSpPr txBox="1">
            <a:spLocks/>
          </p:cNvSpPr>
          <p:nvPr/>
        </p:nvSpPr>
        <p:spPr>
          <a:xfrm>
            <a:off x="562271" y="3140968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CCA Encryption: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A10F30-8994-C941-A18B-DF143E8555D1}"/>
              </a:ext>
            </a:extLst>
          </p:cNvPr>
          <p:cNvGrpSpPr/>
          <p:nvPr/>
        </p:nvGrpSpPr>
        <p:grpSpPr>
          <a:xfrm>
            <a:off x="2729935" y="4221088"/>
            <a:ext cx="4722385" cy="648072"/>
            <a:chOff x="1678970" y="4941168"/>
            <a:chExt cx="4722385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339CD56-5993-774B-B8FA-7B55D113DBCA}"/>
                    </a:ext>
                  </a:extLst>
                </p:cNvPr>
                <p:cNvSpPr/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339CD56-5993-774B-B8FA-7B55D113DB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  <a:blipFill>
                  <a:blip r:embed="rId3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299664-0229-1344-A644-CE40AAC14B89}"/>
                    </a:ext>
                  </a:extLst>
                </p:cNvPr>
                <p:cNvSpPr/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299664-0229-1344-A644-CE40AAC14B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  <a:blipFill>
                  <a:blip r:embed="rId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5F5F289-E34C-2540-9F73-633746EF1542}"/>
                    </a:ext>
                  </a:extLst>
                </p:cNvPr>
                <p:cNvSpPr/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5F5F289-E34C-2540-9F73-633746EF1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BC8C74E-9FA4-D44E-807D-A4995E770B3B}"/>
                    </a:ext>
                  </a:extLst>
                </p:cNvPr>
                <p:cNvSpPr/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BC8C74E-9FA4-D44E-807D-A4995E770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A4582A12-6B8D-7048-81AC-CD72B2B6A6CB}"/>
                </a:ext>
              </a:extLst>
            </p:cNvPr>
            <p:cNvSpPr/>
            <p:nvPr/>
          </p:nvSpPr>
          <p:spPr>
            <a:xfrm>
              <a:off x="1678970" y="4988376"/>
              <a:ext cx="84718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C2A62DBF-26CA-8D4D-9181-9677CD733390}"/>
                </a:ext>
              </a:extLst>
            </p:cNvPr>
            <p:cNvSpPr/>
            <p:nvPr/>
          </p:nvSpPr>
          <p:spPr>
            <a:xfrm flipH="1">
              <a:off x="6249595" y="4988376"/>
              <a:ext cx="122605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B40298-3ADD-8A4B-B915-EE96ECF96568}"/>
                  </a:ext>
                </a:extLst>
              </p:cNvPr>
              <p:cNvSpPr/>
              <p:nvPr/>
            </p:nvSpPr>
            <p:spPr>
              <a:xfrm>
                <a:off x="1625659" y="3645024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First, pick a sign/ver key pair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B40298-3ADD-8A4B-B915-EE96ECF96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59" y="3645024"/>
                <a:ext cx="6900793" cy="523220"/>
              </a:xfrm>
              <a:prstGeom prst="rect">
                <a:avLst/>
              </a:prstGeom>
              <a:blipFill>
                <a:blip r:embed="rId7"/>
                <a:stretch>
                  <a:fillRect l="-1654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DFE73-3B7A-B442-9B3B-DC252312DE47}"/>
                  </a:ext>
                </a:extLst>
              </p:cNvPr>
              <p:cNvSpPr/>
              <p:nvPr/>
            </p:nvSpPr>
            <p:spPr>
              <a:xfrm>
                <a:off x="1620295" y="4321470"/>
                <a:ext cx="10697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𝑇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DFE73-3B7A-B442-9B3B-DC252312D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295" y="4321470"/>
                <a:ext cx="10697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B4764D-4332-1E42-B67E-C5CFA749EA90}"/>
                  </a:ext>
                </a:extLst>
              </p:cNvPr>
              <p:cNvSpPr/>
              <p:nvPr/>
            </p:nvSpPr>
            <p:spPr>
              <a:xfrm>
                <a:off x="2155185" y="4947327"/>
                <a:ext cx="6900793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 </m:t>
                        </m:r>
                      </m:sub>
                    </m:sSub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𝐶𝑃𝐴𝐸𝑛𝑐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;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B4764D-4332-1E42-B67E-C5CFA749E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85" y="4947327"/>
                <a:ext cx="6900793" cy="557910"/>
              </a:xfrm>
              <a:prstGeom prst="rect">
                <a:avLst/>
              </a:prstGeom>
              <a:blipFill>
                <a:blip r:embed="rId9"/>
                <a:stretch>
                  <a:fillRect l="-1838" t="-909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69EFF99D-463D-8544-9A76-951A5076E9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1268760"/>
                <a:ext cx="8335180" cy="1368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CCA Public Key: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𝟐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𝒏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public keys of the CPA scheme 						</a:t>
                </a:r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7" name="Subtitle 1">
                <a:extLst>
                  <a:ext uri="{FF2B5EF4-FFF2-40B4-BE49-F238E27FC236}">
                    <a16:creationId xmlns:a16="http://schemas.microsoft.com/office/drawing/2014/main" id="{69EFF99D-463D-8544-9A76-951A5076E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8335180" cy="1368152"/>
              </a:xfrm>
              <a:prstGeom prst="rect">
                <a:avLst/>
              </a:prstGeom>
              <a:blipFill>
                <a:blip r:embed="rId10"/>
                <a:stretch>
                  <a:fillRect l="-1368" t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2BA435D-05B2-7741-A260-4534B90F8B80}"/>
              </a:ext>
            </a:extLst>
          </p:cNvPr>
          <p:cNvGrpSpPr/>
          <p:nvPr/>
        </p:nvGrpSpPr>
        <p:grpSpPr>
          <a:xfrm>
            <a:off x="981572" y="1844824"/>
            <a:ext cx="4477206" cy="1101236"/>
            <a:chOff x="1678970" y="2725884"/>
            <a:chExt cx="4477206" cy="11012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C5DC5E1-0613-1A41-B1AE-00F3F379E9BA}"/>
                    </a:ext>
                  </a:extLst>
                </p:cNvPr>
                <p:cNvSpPr/>
                <p:nvPr/>
              </p:nvSpPr>
              <p:spPr>
                <a:xfrm>
                  <a:off x="1763688" y="2725884"/>
                  <a:ext cx="1031244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C5DC5E1-0613-1A41-B1AE-00F3F379E9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2725884"/>
                  <a:ext cx="1031244" cy="542136"/>
                </a:xfrm>
                <a:prstGeom prst="rect">
                  <a:avLst/>
                </a:prstGeom>
                <a:blipFill>
                  <a:blip r:embed="rId11"/>
                  <a:stretch>
                    <a:fillRect l="-3704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E6A84DD-557B-CE4E-8EEA-1566DA258893}"/>
                    </a:ext>
                  </a:extLst>
                </p:cNvPr>
                <p:cNvSpPr/>
                <p:nvPr/>
              </p:nvSpPr>
              <p:spPr>
                <a:xfrm>
                  <a:off x="1763688" y="3284984"/>
                  <a:ext cx="1031244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E6A84DD-557B-CE4E-8EEA-1566DA2588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3284984"/>
                  <a:ext cx="1031244" cy="542136"/>
                </a:xfrm>
                <a:prstGeom prst="rect">
                  <a:avLst/>
                </a:prstGeom>
                <a:blipFill>
                  <a:blip r:embed="rId12"/>
                  <a:stretch>
                    <a:fillRect l="-3704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D2BFB63-F254-E942-ACD3-C7483F189301}"/>
                    </a:ext>
                  </a:extLst>
                </p:cNvPr>
                <p:cNvSpPr/>
                <p:nvPr/>
              </p:nvSpPr>
              <p:spPr>
                <a:xfrm>
                  <a:off x="2794932" y="2742848"/>
                  <a:ext cx="1039515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D2BFB63-F254-E942-ACD3-C7483F1893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2742848"/>
                  <a:ext cx="1039515" cy="542136"/>
                </a:xfrm>
                <a:prstGeom prst="rect">
                  <a:avLst/>
                </a:prstGeom>
                <a:blipFill>
                  <a:blip r:embed="rId13"/>
                  <a:stretch>
                    <a:fillRect l="-241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5E0297A-2D85-7D4C-B118-730B2B23D211}"/>
                    </a:ext>
                  </a:extLst>
                </p:cNvPr>
                <p:cNvSpPr/>
                <p:nvPr/>
              </p:nvSpPr>
              <p:spPr>
                <a:xfrm>
                  <a:off x="2771800" y="3284984"/>
                  <a:ext cx="1039515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5E0297A-2D85-7D4C-B118-730B2B23D2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3284984"/>
                  <a:ext cx="1039515" cy="542136"/>
                </a:xfrm>
                <a:prstGeom prst="rect">
                  <a:avLst/>
                </a:prstGeom>
                <a:blipFill>
                  <a:blip r:embed="rId14"/>
                  <a:stretch>
                    <a:fillRect l="-2410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F9A149-F7AF-CA40-B243-40557F871FE1}"/>
                    </a:ext>
                  </a:extLst>
                </p:cNvPr>
                <p:cNvSpPr/>
                <p:nvPr/>
              </p:nvSpPr>
              <p:spPr>
                <a:xfrm>
                  <a:off x="5076056" y="2742848"/>
                  <a:ext cx="106163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F9A149-F7AF-CA40-B243-40557F871F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2742848"/>
                  <a:ext cx="1061637" cy="542136"/>
                </a:xfrm>
                <a:prstGeom prst="rect">
                  <a:avLst/>
                </a:prstGeom>
                <a:blipFill>
                  <a:blip r:embed="rId15"/>
                  <a:stretch>
                    <a:fillRect l="-2381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F1661F4-7D9D-FB45-9F57-4478991E8F36}"/>
                    </a:ext>
                  </a:extLst>
                </p:cNvPr>
                <p:cNvSpPr/>
                <p:nvPr/>
              </p:nvSpPr>
              <p:spPr>
                <a:xfrm>
                  <a:off x="5076056" y="3212976"/>
                  <a:ext cx="106163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F1661F4-7D9D-FB45-9F57-4478991E8F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3212976"/>
                  <a:ext cx="1061637" cy="542136"/>
                </a:xfrm>
                <a:prstGeom prst="rect">
                  <a:avLst/>
                </a:prstGeom>
                <a:blipFill>
                  <a:blip r:embed="rId16"/>
                  <a:stretch>
                    <a:fillRect l="-2381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C8D8CC-B95F-0B49-9C01-9C16A194B553}"/>
                    </a:ext>
                  </a:extLst>
                </p:cNvPr>
                <p:cNvSpPr/>
                <p:nvPr/>
              </p:nvSpPr>
              <p:spPr>
                <a:xfrm>
                  <a:off x="4059673" y="302927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C8D8CC-B95F-0B49-9C01-9C16A194B5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673" y="3029278"/>
                  <a:ext cx="535723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AAB1E770-361B-C048-9F34-76C1A0CDB815}"/>
                </a:ext>
              </a:extLst>
            </p:cNvPr>
            <p:cNvSpPr/>
            <p:nvPr/>
          </p:nvSpPr>
          <p:spPr>
            <a:xfrm>
              <a:off x="1678970" y="2751976"/>
              <a:ext cx="61586" cy="107514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ket 26">
              <a:extLst>
                <a:ext uri="{FF2B5EF4-FFF2-40B4-BE49-F238E27FC236}">
                  <a16:creationId xmlns:a16="http://schemas.microsoft.com/office/drawing/2014/main" id="{F554F606-473F-4345-B575-65CFD5E2DC2C}"/>
                </a:ext>
              </a:extLst>
            </p:cNvPr>
            <p:cNvSpPr/>
            <p:nvPr/>
          </p:nvSpPr>
          <p:spPr>
            <a:xfrm flipH="1">
              <a:off x="6015088" y="2751976"/>
              <a:ext cx="141088" cy="107514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BDC2A99-A1E9-D843-8F94-FDCD8DB1DF47}"/>
              </a:ext>
            </a:extLst>
          </p:cNvPr>
          <p:cNvSpPr/>
          <p:nvPr/>
        </p:nvSpPr>
        <p:spPr>
          <a:xfrm>
            <a:off x="1619672" y="5570076"/>
            <a:ext cx="69007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Unicode MS" pitchFamily="34" charset="-128"/>
              </a:rPr>
              <a:t>π</a:t>
            </a:r>
            <a:r>
              <a:rPr lang="en-US" sz="2800" b="1" dirty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 Unicode MS" pitchFamily="34" charset="-128"/>
              </a:rPr>
              <a:t> = </a:t>
            </a:r>
            <a:r>
              <a:rPr lang="en-US" sz="2800" b="1" dirty="0">
                <a:solidFill>
                  <a:srgbClr val="0000FF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NIZK proof that “CT is well-formed” </a:t>
            </a:r>
            <a:endParaRPr lang="en-US" b="1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ular Callout 1">
                <a:extLst>
                  <a:ext uri="{FF2B5EF4-FFF2-40B4-BE49-F238E27FC236}">
                    <a16:creationId xmlns:a16="http://schemas.microsoft.com/office/drawing/2014/main" id="{CCB17CA6-A90E-0242-BCCA-BEEC1A6B95EA}"/>
                  </a:ext>
                </a:extLst>
              </p:cNvPr>
              <p:cNvSpPr/>
              <p:nvPr/>
            </p:nvSpPr>
            <p:spPr>
              <a:xfrm>
                <a:off x="233393" y="2938891"/>
                <a:ext cx="4448497" cy="1753107"/>
              </a:xfrm>
              <a:prstGeom prst="wedgeRectCallout">
                <a:avLst>
                  <a:gd name="adj1" fmla="val 57075"/>
                  <a:gd name="adj2" fmla="val 101947"/>
                </a:avLst>
              </a:prstGeom>
              <a:solidFill>
                <a:schemeClr val="bg1"/>
              </a:solidFill>
              <a:ln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b="1" dirty="0">
                    <a:solidFill>
                      <a:schemeClr val="tx1"/>
                    </a:solidFill>
                  </a:rPr>
                  <a:t>NP statement</a:t>
                </a:r>
                <a:r>
                  <a:rPr lang="en-US" sz="2800" dirty="0">
                    <a:solidFill>
                      <a:schemeClr val="tx1"/>
                    </a:solidFill>
                  </a:rPr>
                  <a:t>: “there exist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𝐶𝑃𝐴𝐸𝑛𝑐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𝑚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;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”</a:t>
                </a:r>
              </a:p>
            </p:txBody>
          </p:sp>
        </mc:Choice>
        <mc:Fallback xmlns="">
          <p:sp>
            <p:nvSpPr>
              <p:cNvPr id="2" name="Rectangular Callout 1">
                <a:extLst>
                  <a:ext uri="{FF2B5EF4-FFF2-40B4-BE49-F238E27FC236}">
                    <a16:creationId xmlns:a16="http://schemas.microsoft.com/office/drawing/2014/main" id="{CCB17CA6-A90E-0242-BCCA-BEEC1A6B9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93" y="2938891"/>
                <a:ext cx="4448497" cy="1753107"/>
              </a:xfrm>
              <a:prstGeom prst="wedgeRectCallout">
                <a:avLst>
                  <a:gd name="adj1" fmla="val 57075"/>
                  <a:gd name="adj2" fmla="val 101947"/>
                </a:avLst>
              </a:prstGeom>
              <a:blipFill>
                <a:blip r:embed="rId18"/>
                <a:stretch>
                  <a:fillRect l="-2111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9B19724-AEEA-664C-81AD-057B7C921892}"/>
                  </a:ext>
                </a:extLst>
              </p:cNvPr>
              <p:cNvSpPr/>
              <p:nvPr/>
            </p:nvSpPr>
            <p:spPr>
              <a:xfrm>
                <a:off x="5577112" y="2137035"/>
                <a:ext cx="10358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𝑪𝑹𝑺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9B19724-AEEA-664C-81AD-057B7C921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112" y="2137035"/>
                <a:ext cx="1035861" cy="523220"/>
              </a:xfrm>
              <a:prstGeom prst="rect">
                <a:avLst/>
              </a:prstGeom>
              <a:blipFill>
                <a:blip r:embed="rId19"/>
                <a:stretch>
                  <a:fillRect l="-10843" t="-12195" r="-120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DF7A5D-430C-D94C-8B42-DC98AAB97CA0}"/>
                  </a:ext>
                </a:extLst>
              </p:cNvPr>
              <p:cNvSpPr/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 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𝜎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𝑆𝑖𝑔𝑛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4DF7A5D-430C-D94C-8B42-DC98AAB97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  <a:blipFill>
                <a:blip r:embed="rId20"/>
                <a:stretch>
                  <a:fillRect l="-183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7A0E78-3F8B-C547-B6BD-4AACD7160446}"/>
                  </a:ext>
                </a:extLst>
              </p:cNvPr>
              <p:cNvSpPr/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m:rPr>
                        <m:nor/>
                      </m:rPr>
                      <a:rPr lang="el-GR" sz="2800" b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π</m:t>
                    </m:r>
                    <m:r>
                      <a:rPr lang="en-US" sz="2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𝜎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𝑆𝑖𝑔𝑛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d>
                      <m:dPr>
                        <m:ctrlP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𝑪𝑻</m:t>
                        </m:r>
                        <m:r>
                          <a:rPr lang="en-US" sz="28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sz="2800" b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π</m:t>
                        </m:r>
                      </m:e>
                    </m:d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7A0E78-3F8B-C547-B6BD-4AACD716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6165304"/>
                <a:ext cx="6900793" cy="523220"/>
              </a:xfrm>
              <a:prstGeom prst="rect">
                <a:avLst/>
              </a:prstGeom>
              <a:blipFill>
                <a:blip r:embed="rId21"/>
                <a:stretch>
                  <a:fillRect l="-183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74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2" grpId="0" animBg="1"/>
      <p:bldP spid="2" grpId="1" animBg="1"/>
      <p:bldP spid="36" grpId="0"/>
      <p:bldP spid="37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B1C146C2-1550-CF48-9C7F-078800EF4D60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Are there other attacks?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A0E78-3F8B-C547-B6BD-4AACD7160446}"/>
              </a:ext>
            </a:extLst>
          </p:cNvPr>
          <p:cNvSpPr/>
          <p:nvPr/>
        </p:nvSpPr>
        <p:spPr>
          <a:xfrm>
            <a:off x="2321496" y="1177588"/>
            <a:ext cx="43924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Did we miss anything else?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7F47A8-0F80-4440-ACFB-01B8F258D61B}"/>
              </a:ext>
            </a:extLst>
          </p:cNvPr>
          <p:cNvSpPr/>
          <p:nvPr/>
        </p:nvSpPr>
        <p:spPr>
          <a:xfrm>
            <a:off x="899592" y="3212976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Turns out NO. We can prove that this is CCA-secure.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18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B1C146C2-1550-CF48-9C7F-078800EF4D60}"/>
              </a:ext>
            </a:extLst>
          </p:cNvPr>
          <p:cNvSpPr txBox="1">
            <a:spLocks/>
          </p:cNvSpPr>
          <p:nvPr/>
        </p:nvSpPr>
        <p:spPr>
          <a:xfrm>
            <a:off x="-130454" y="74469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Encryption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168B354-AF44-AF4A-8552-CED0391229C8}"/>
              </a:ext>
            </a:extLst>
          </p:cNvPr>
          <p:cNvSpPr txBox="1">
            <a:spLocks/>
          </p:cNvSpPr>
          <p:nvPr/>
        </p:nvSpPr>
        <p:spPr>
          <a:xfrm>
            <a:off x="562271" y="2648907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CCA Encryption: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A10F30-8994-C941-A18B-DF143E8555D1}"/>
              </a:ext>
            </a:extLst>
          </p:cNvPr>
          <p:cNvGrpSpPr/>
          <p:nvPr/>
        </p:nvGrpSpPr>
        <p:grpSpPr>
          <a:xfrm>
            <a:off x="2729935" y="3729027"/>
            <a:ext cx="4722385" cy="648072"/>
            <a:chOff x="1678970" y="4941168"/>
            <a:chExt cx="4722385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339CD56-5993-774B-B8FA-7B55D113DBCA}"/>
                    </a:ext>
                  </a:extLst>
                </p:cNvPr>
                <p:cNvSpPr/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339CD56-5993-774B-B8FA-7B55D113DB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  <a:blipFill>
                  <a:blip r:embed="rId3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299664-0229-1344-A644-CE40AAC14B89}"/>
                    </a:ext>
                  </a:extLst>
                </p:cNvPr>
                <p:cNvSpPr/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299664-0229-1344-A644-CE40AAC14B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  <a:blipFill>
                  <a:blip r:embed="rId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5F5F289-E34C-2540-9F73-633746EF1542}"/>
                    </a:ext>
                  </a:extLst>
                </p:cNvPr>
                <p:cNvSpPr/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5F5F289-E34C-2540-9F73-633746EF1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BC8C74E-9FA4-D44E-807D-A4995E770B3B}"/>
                    </a:ext>
                  </a:extLst>
                </p:cNvPr>
                <p:cNvSpPr/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BC8C74E-9FA4-D44E-807D-A4995E770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A4582A12-6B8D-7048-81AC-CD72B2B6A6CB}"/>
                </a:ext>
              </a:extLst>
            </p:cNvPr>
            <p:cNvSpPr/>
            <p:nvPr/>
          </p:nvSpPr>
          <p:spPr>
            <a:xfrm>
              <a:off x="1678970" y="4988376"/>
              <a:ext cx="84718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C2A62DBF-26CA-8D4D-9181-9677CD733390}"/>
                </a:ext>
              </a:extLst>
            </p:cNvPr>
            <p:cNvSpPr/>
            <p:nvPr/>
          </p:nvSpPr>
          <p:spPr>
            <a:xfrm flipH="1">
              <a:off x="6249595" y="4988376"/>
              <a:ext cx="122605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B40298-3ADD-8A4B-B915-EE96ECF96568}"/>
                  </a:ext>
                </a:extLst>
              </p:cNvPr>
              <p:cNvSpPr/>
              <p:nvPr/>
            </p:nvSpPr>
            <p:spPr>
              <a:xfrm>
                <a:off x="1625659" y="3152963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First, pick a sign/ver key pair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B40298-3ADD-8A4B-B915-EE96ECF96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59" y="3152963"/>
                <a:ext cx="6900793" cy="523220"/>
              </a:xfrm>
              <a:prstGeom prst="rect">
                <a:avLst/>
              </a:prstGeom>
              <a:blipFill>
                <a:blip r:embed="rId7"/>
                <a:stretch>
                  <a:fillRect l="-1838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DFE73-3B7A-B442-9B3B-DC252312DE47}"/>
                  </a:ext>
                </a:extLst>
              </p:cNvPr>
              <p:cNvSpPr/>
              <p:nvPr/>
            </p:nvSpPr>
            <p:spPr>
              <a:xfrm>
                <a:off x="1620295" y="3829409"/>
                <a:ext cx="10697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𝑇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DFE73-3B7A-B442-9B3B-DC252312D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295" y="3829409"/>
                <a:ext cx="10697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B4764D-4332-1E42-B67E-C5CFA749EA90}"/>
                  </a:ext>
                </a:extLst>
              </p:cNvPr>
              <p:cNvSpPr/>
              <p:nvPr/>
            </p:nvSpPr>
            <p:spPr>
              <a:xfrm>
                <a:off x="2155185" y="4455266"/>
                <a:ext cx="6900793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 </m:t>
                        </m:r>
                      </m:sub>
                    </m:sSub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𝐶𝑃𝐴𝐸𝑛𝑐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;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B4764D-4332-1E42-B67E-C5CFA749E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85" y="4455266"/>
                <a:ext cx="6900793" cy="557910"/>
              </a:xfrm>
              <a:prstGeom prst="rect">
                <a:avLst/>
              </a:prstGeom>
              <a:blipFill>
                <a:blip r:embed="rId9"/>
                <a:stretch>
                  <a:fillRect l="-1835" t="-8889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ubtitle 1">
            <a:extLst>
              <a:ext uri="{FF2B5EF4-FFF2-40B4-BE49-F238E27FC236}">
                <a16:creationId xmlns:a16="http://schemas.microsoft.com/office/drawing/2014/main" id="{69EFF99D-463D-8544-9A76-951A5076E90C}"/>
              </a:ext>
            </a:extLst>
          </p:cNvPr>
          <p:cNvSpPr txBox="1">
            <a:spLocks/>
          </p:cNvSpPr>
          <p:nvPr/>
        </p:nvSpPr>
        <p:spPr>
          <a:xfrm>
            <a:off x="485292" y="815596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CCA Keys: 						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BA435D-05B2-7741-A260-4534B90F8B80}"/>
              </a:ext>
            </a:extLst>
          </p:cNvPr>
          <p:cNvGrpSpPr/>
          <p:nvPr/>
        </p:nvGrpSpPr>
        <p:grpSpPr>
          <a:xfrm>
            <a:off x="1259632" y="1391660"/>
            <a:ext cx="4477206" cy="1101236"/>
            <a:chOff x="1678970" y="2725884"/>
            <a:chExt cx="4477206" cy="11012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C5DC5E1-0613-1A41-B1AE-00F3F379E9BA}"/>
                    </a:ext>
                  </a:extLst>
                </p:cNvPr>
                <p:cNvSpPr/>
                <p:nvPr/>
              </p:nvSpPr>
              <p:spPr>
                <a:xfrm>
                  <a:off x="1763688" y="2725884"/>
                  <a:ext cx="1031244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AC5DC5E1-0613-1A41-B1AE-00F3F379E9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2725884"/>
                  <a:ext cx="1031244" cy="542136"/>
                </a:xfrm>
                <a:prstGeom prst="rect">
                  <a:avLst/>
                </a:prstGeom>
                <a:blipFill>
                  <a:blip r:embed="rId11"/>
                  <a:stretch>
                    <a:fillRect l="-3704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E6A84DD-557B-CE4E-8EEA-1566DA258893}"/>
                    </a:ext>
                  </a:extLst>
                </p:cNvPr>
                <p:cNvSpPr/>
                <p:nvPr/>
              </p:nvSpPr>
              <p:spPr>
                <a:xfrm>
                  <a:off x="1763688" y="3284984"/>
                  <a:ext cx="1031244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AE6A84DD-557B-CE4E-8EEA-1566DA2588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3284984"/>
                  <a:ext cx="1031244" cy="542136"/>
                </a:xfrm>
                <a:prstGeom prst="rect">
                  <a:avLst/>
                </a:prstGeom>
                <a:blipFill>
                  <a:blip r:embed="rId12"/>
                  <a:stretch>
                    <a:fillRect l="-3704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D2BFB63-F254-E942-ACD3-C7483F189301}"/>
                    </a:ext>
                  </a:extLst>
                </p:cNvPr>
                <p:cNvSpPr/>
                <p:nvPr/>
              </p:nvSpPr>
              <p:spPr>
                <a:xfrm>
                  <a:off x="2794932" y="2742848"/>
                  <a:ext cx="1039515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7D2BFB63-F254-E942-ACD3-C7483F1893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2742848"/>
                  <a:ext cx="1039515" cy="542136"/>
                </a:xfrm>
                <a:prstGeom prst="rect">
                  <a:avLst/>
                </a:prstGeom>
                <a:blipFill>
                  <a:blip r:embed="rId13"/>
                  <a:stretch>
                    <a:fillRect l="-241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5E0297A-2D85-7D4C-B118-730B2B23D211}"/>
                    </a:ext>
                  </a:extLst>
                </p:cNvPr>
                <p:cNvSpPr/>
                <p:nvPr/>
              </p:nvSpPr>
              <p:spPr>
                <a:xfrm>
                  <a:off x="2771800" y="3284984"/>
                  <a:ext cx="1039515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65E0297A-2D85-7D4C-B118-730B2B23D2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800" y="3284984"/>
                  <a:ext cx="1039515" cy="542136"/>
                </a:xfrm>
                <a:prstGeom prst="rect">
                  <a:avLst/>
                </a:prstGeom>
                <a:blipFill>
                  <a:blip r:embed="rId14"/>
                  <a:stretch>
                    <a:fillRect l="-2410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F9A149-F7AF-CA40-B243-40557F871FE1}"/>
                    </a:ext>
                  </a:extLst>
                </p:cNvPr>
                <p:cNvSpPr/>
                <p:nvPr/>
              </p:nvSpPr>
              <p:spPr>
                <a:xfrm>
                  <a:off x="5076056" y="2742848"/>
                  <a:ext cx="106163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F9A149-F7AF-CA40-B243-40557F871F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2742848"/>
                  <a:ext cx="1061637" cy="542136"/>
                </a:xfrm>
                <a:prstGeom prst="rect">
                  <a:avLst/>
                </a:prstGeom>
                <a:blipFill>
                  <a:blip r:embed="rId15"/>
                  <a:stretch>
                    <a:fillRect l="-2381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F1661F4-7D9D-FB45-9F57-4478991E8F36}"/>
                    </a:ext>
                  </a:extLst>
                </p:cNvPr>
                <p:cNvSpPr/>
                <p:nvPr/>
              </p:nvSpPr>
              <p:spPr>
                <a:xfrm>
                  <a:off x="5076056" y="3212976"/>
                  <a:ext cx="106163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𝑝𝑘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F1661F4-7D9D-FB45-9F57-4478991E8F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3212976"/>
                  <a:ext cx="1061637" cy="542136"/>
                </a:xfrm>
                <a:prstGeom prst="rect">
                  <a:avLst/>
                </a:prstGeom>
                <a:blipFill>
                  <a:blip r:embed="rId16"/>
                  <a:stretch>
                    <a:fillRect l="-2381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C8D8CC-B95F-0B49-9C01-9C16A194B553}"/>
                    </a:ext>
                  </a:extLst>
                </p:cNvPr>
                <p:cNvSpPr/>
                <p:nvPr/>
              </p:nvSpPr>
              <p:spPr>
                <a:xfrm>
                  <a:off x="4059673" y="302927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CC8D8CC-B95F-0B49-9C01-9C16A194B5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673" y="3029278"/>
                  <a:ext cx="535723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Left Bracket 25">
              <a:extLst>
                <a:ext uri="{FF2B5EF4-FFF2-40B4-BE49-F238E27FC236}">
                  <a16:creationId xmlns:a16="http://schemas.microsoft.com/office/drawing/2014/main" id="{AAB1E770-361B-C048-9F34-76C1A0CDB815}"/>
                </a:ext>
              </a:extLst>
            </p:cNvPr>
            <p:cNvSpPr/>
            <p:nvPr/>
          </p:nvSpPr>
          <p:spPr>
            <a:xfrm>
              <a:off x="1678970" y="2751976"/>
              <a:ext cx="61586" cy="107514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Bracket 26">
              <a:extLst>
                <a:ext uri="{FF2B5EF4-FFF2-40B4-BE49-F238E27FC236}">
                  <a16:creationId xmlns:a16="http://schemas.microsoft.com/office/drawing/2014/main" id="{F554F606-473F-4345-B575-65CFD5E2DC2C}"/>
                </a:ext>
              </a:extLst>
            </p:cNvPr>
            <p:cNvSpPr/>
            <p:nvPr/>
          </p:nvSpPr>
          <p:spPr>
            <a:xfrm flipH="1">
              <a:off x="6015088" y="2751976"/>
              <a:ext cx="141088" cy="107514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BDC2A99-A1E9-D843-8F94-FDCD8DB1DF47}"/>
              </a:ext>
            </a:extLst>
          </p:cNvPr>
          <p:cNvSpPr/>
          <p:nvPr/>
        </p:nvSpPr>
        <p:spPr>
          <a:xfrm>
            <a:off x="1619672" y="5013176"/>
            <a:ext cx="69007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itchFamily="34" charset="-128"/>
              </a:rPr>
              <a:t>π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itchFamily="34" charset="-128"/>
              </a:rPr>
              <a:t> = </a:t>
            </a:r>
            <a:r>
              <a:rPr lang="en-US" sz="2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NIZK proof that “CT is well-formed”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9B19724-AEEA-664C-81AD-057B7C921892}"/>
                  </a:ext>
                </a:extLst>
              </p:cNvPr>
              <p:cNvSpPr/>
              <p:nvPr/>
            </p:nvSpPr>
            <p:spPr>
              <a:xfrm>
                <a:off x="5696379" y="1683871"/>
                <a:ext cx="10358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𝐶𝑅𝑆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9B19724-AEEA-664C-81AD-057B7C9218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379" y="1683871"/>
                <a:ext cx="1035861" cy="523220"/>
              </a:xfrm>
              <a:prstGeom prst="rect">
                <a:avLst/>
              </a:prstGeom>
              <a:blipFill>
                <a:blip r:embed="rId18"/>
                <a:stretch>
                  <a:fillRect l="-12195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7A0E78-3F8B-C547-B6BD-4AACD7160446}"/>
                  </a:ext>
                </a:extLst>
              </p:cNvPr>
              <p:cNvSpPr/>
              <p:nvPr/>
            </p:nvSpPr>
            <p:spPr>
              <a:xfrm>
                <a:off x="1619672" y="5608404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m:rPr>
                        <m:nor/>
                      </m:rPr>
                      <a:rPr lang="el-GR" sz="28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π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 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𝜎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𝑆𝑖𝑔𝑛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d>
                      <m:d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𝐶𝑇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sz="2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π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7A0E78-3F8B-C547-B6BD-4AACD716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608404"/>
                <a:ext cx="6900793" cy="523220"/>
              </a:xfrm>
              <a:prstGeom prst="rect">
                <a:avLst/>
              </a:prstGeom>
              <a:blipFill>
                <a:blip r:embed="rId19"/>
                <a:stretch>
                  <a:fillRect l="-1835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A284DB5E-6060-8147-98BF-11414294F17D}"/>
              </a:ext>
            </a:extLst>
          </p:cNvPr>
          <p:cNvSpPr/>
          <p:nvPr/>
        </p:nvSpPr>
        <p:spPr>
          <a:xfrm>
            <a:off x="449113" y="1676233"/>
            <a:ext cx="7521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PK</a:t>
            </a:r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=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D8DEFB-34B8-9041-925F-81A351DE7F51}"/>
              </a:ext>
            </a:extLst>
          </p:cNvPr>
          <p:cNvSpPr/>
          <p:nvPr/>
        </p:nvSpPr>
        <p:spPr>
          <a:xfrm>
            <a:off x="6924495" y="1693714"/>
            <a:ext cx="7312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ea typeface="Cambria Math" pitchFamily="18" charset="0"/>
                <a:cs typeface="Arial Unicode MS" pitchFamily="34" charset="-128"/>
              </a:rPr>
              <a:t>S</a:t>
            </a:r>
            <a:r>
              <a:rPr lang="en-US" sz="2800" b="1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K</a:t>
            </a:r>
            <a:r>
              <a:rPr lang="en-US" sz="2800" dirty="0">
                <a:solidFill>
                  <a:schemeClr val="tx1"/>
                </a:solidFill>
                <a:ea typeface="Cambria Math" pitchFamily="18" charset="0"/>
                <a:cs typeface="Arial Unicode MS" pitchFamily="34" charset="-128"/>
              </a:rPr>
              <a:t>=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A5594C5-A460-2144-9023-FF35E746D3B5}"/>
                  </a:ext>
                </a:extLst>
              </p:cNvPr>
              <p:cNvSpPr/>
              <p:nvPr/>
            </p:nvSpPr>
            <p:spPr>
              <a:xfrm>
                <a:off x="7693355" y="1295519"/>
                <a:ext cx="995978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𝑠𝑘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A5594C5-A460-2144-9023-FF35E746D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355" y="1295519"/>
                <a:ext cx="995978" cy="54213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D10F4AD-C7E4-9349-B6BE-FFBA05439099}"/>
                  </a:ext>
                </a:extLst>
              </p:cNvPr>
              <p:cNvSpPr/>
              <p:nvPr/>
            </p:nvSpPr>
            <p:spPr>
              <a:xfrm>
                <a:off x="7693355" y="1854619"/>
                <a:ext cx="995978" cy="542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𝑠𝑘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D10F4AD-C7E4-9349-B6BE-FFBA054390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355" y="1854619"/>
                <a:ext cx="995978" cy="542136"/>
              </a:xfrm>
              <a:prstGeom prst="rect">
                <a:avLst/>
              </a:prstGeom>
              <a:blipFill>
                <a:blip r:embed="rId21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Left Bracket 33">
            <a:extLst>
              <a:ext uri="{FF2B5EF4-FFF2-40B4-BE49-F238E27FC236}">
                <a16:creationId xmlns:a16="http://schemas.microsoft.com/office/drawing/2014/main" id="{767385C4-37C8-7A43-9C3E-984113FBE60D}"/>
              </a:ext>
            </a:extLst>
          </p:cNvPr>
          <p:cNvSpPr/>
          <p:nvPr/>
        </p:nvSpPr>
        <p:spPr>
          <a:xfrm>
            <a:off x="7690561" y="1349036"/>
            <a:ext cx="61586" cy="107514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ket 37">
            <a:extLst>
              <a:ext uri="{FF2B5EF4-FFF2-40B4-BE49-F238E27FC236}">
                <a16:creationId xmlns:a16="http://schemas.microsoft.com/office/drawing/2014/main" id="{29626866-9A46-C14A-BE6A-A1B7E6586DDF}"/>
              </a:ext>
            </a:extLst>
          </p:cNvPr>
          <p:cNvSpPr/>
          <p:nvPr/>
        </p:nvSpPr>
        <p:spPr>
          <a:xfrm flipH="1">
            <a:off x="8548245" y="1367391"/>
            <a:ext cx="141088" cy="1075144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8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B1C146C2-1550-CF48-9C7F-078800EF4D60}"/>
              </a:ext>
            </a:extLst>
          </p:cNvPr>
          <p:cNvSpPr txBox="1">
            <a:spLocks/>
          </p:cNvSpPr>
          <p:nvPr/>
        </p:nvSpPr>
        <p:spPr>
          <a:xfrm>
            <a:off x="-130454" y="74469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Encryption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B168B354-AF44-AF4A-8552-CED0391229C8}"/>
              </a:ext>
            </a:extLst>
          </p:cNvPr>
          <p:cNvSpPr txBox="1">
            <a:spLocks/>
          </p:cNvSpPr>
          <p:nvPr/>
        </p:nvSpPr>
        <p:spPr>
          <a:xfrm>
            <a:off x="562271" y="836712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CCA Encryption: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A10F30-8994-C941-A18B-DF143E8555D1}"/>
              </a:ext>
            </a:extLst>
          </p:cNvPr>
          <p:cNvGrpSpPr/>
          <p:nvPr/>
        </p:nvGrpSpPr>
        <p:grpSpPr>
          <a:xfrm>
            <a:off x="2729935" y="1916832"/>
            <a:ext cx="4722385" cy="648072"/>
            <a:chOff x="1678970" y="4941168"/>
            <a:chExt cx="4722385" cy="6480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339CD56-5993-774B-B8FA-7B55D113DBCA}"/>
                    </a:ext>
                  </a:extLst>
                </p:cNvPr>
                <p:cNvSpPr/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0339CD56-5993-774B-B8FA-7B55D113DB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688" y="4962284"/>
                  <a:ext cx="1225977" cy="560218"/>
                </a:xfrm>
                <a:prstGeom prst="rect">
                  <a:avLst/>
                </a:prstGeom>
                <a:blipFill>
                  <a:blip r:embed="rId3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299664-0229-1344-A644-CE40AAC14B89}"/>
                    </a:ext>
                  </a:extLst>
                </p:cNvPr>
                <p:cNvSpPr/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2,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299664-0229-1344-A644-CE40AAC14B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932" y="4979248"/>
                  <a:ext cx="1234249" cy="560218"/>
                </a:xfrm>
                <a:prstGeom prst="rect">
                  <a:avLst/>
                </a:prstGeom>
                <a:blipFill>
                  <a:blip r:embed="rId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5F5F289-E34C-2540-9F73-633746EF1542}"/>
                    </a:ext>
                  </a:extLst>
                </p:cNvPr>
                <p:cNvSpPr/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𝑐𝑡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𝑣𝑘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itchFamily="18" charset="0"/>
                                    <a:cs typeface="Arial Unicode MS" pitchFamily="34" charset="-128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5F5F289-E34C-2540-9F73-633746EF15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4979248"/>
                  <a:ext cx="1325299" cy="57733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BC8C74E-9FA4-D44E-807D-A4995E770B3B}"/>
                    </a:ext>
                  </a:extLst>
                </p:cNvPr>
                <p:cNvSpPr/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BC8C74E-9FA4-D44E-807D-A4995E770B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52" y="4941168"/>
                  <a:ext cx="535723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A4582A12-6B8D-7048-81AC-CD72B2B6A6CB}"/>
                </a:ext>
              </a:extLst>
            </p:cNvPr>
            <p:cNvSpPr/>
            <p:nvPr/>
          </p:nvSpPr>
          <p:spPr>
            <a:xfrm>
              <a:off x="1678970" y="4988376"/>
              <a:ext cx="84718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ket 10">
              <a:extLst>
                <a:ext uri="{FF2B5EF4-FFF2-40B4-BE49-F238E27FC236}">
                  <a16:creationId xmlns:a16="http://schemas.microsoft.com/office/drawing/2014/main" id="{C2A62DBF-26CA-8D4D-9181-9677CD733390}"/>
                </a:ext>
              </a:extLst>
            </p:cNvPr>
            <p:cNvSpPr/>
            <p:nvPr/>
          </p:nvSpPr>
          <p:spPr>
            <a:xfrm flipH="1">
              <a:off x="6249595" y="4988376"/>
              <a:ext cx="122605" cy="600864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B40298-3ADD-8A4B-B915-EE96ECF96568}"/>
                  </a:ext>
                </a:extLst>
              </p:cNvPr>
              <p:cNvSpPr/>
              <p:nvPr/>
            </p:nvSpPr>
            <p:spPr>
              <a:xfrm>
                <a:off x="1625659" y="1340768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First, pick a sign/ver key pair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0B40298-3ADD-8A4B-B915-EE96ECF965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59" y="1340768"/>
                <a:ext cx="6900793" cy="523220"/>
              </a:xfrm>
              <a:prstGeom prst="rect">
                <a:avLst/>
              </a:prstGeom>
              <a:blipFill>
                <a:blip r:embed="rId7"/>
                <a:stretch>
                  <a:fillRect l="-183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DFE73-3B7A-B442-9B3B-DC252312DE47}"/>
                  </a:ext>
                </a:extLst>
              </p:cNvPr>
              <p:cNvSpPr/>
              <p:nvPr/>
            </p:nvSpPr>
            <p:spPr>
              <a:xfrm>
                <a:off x="1620295" y="2017214"/>
                <a:ext cx="10697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𝑇</m:t>
                      </m:r>
                      <m:r>
                        <a:rPr lang="en-US" sz="2800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F9DFE73-3B7A-B442-9B3B-DC252312D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295" y="2017214"/>
                <a:ext cx="10697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B4764D-4332-1E42-B67E-C5CFA749EA90}"/>
                  </a:ext>
                </a:extLst>
              </p:cNvPr>
              <p:cNvSpPr/>
              <p:nvPr/>
            </p:nvSpPr>
            <p:spPr>
              <a:xfrm>
                <a:off x="2155185" y="2643071"/>
                <a:ext cx="6900793" cy="557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𝑐𝑡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  <m:r>
                          <a:rPr lang="en-US" sz="28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 </m:t>
                        </m:r>
                      </m:sub>
                    </m:sSub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𝐶𝑃𝐴𝐸𝑛𝑐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𝑝𝑘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;</m:t>
                    </m:r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𝑟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𝑖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B4764D-4332-1E42-B67E-C5CFA749E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185" y="2643071"/>
                <a:ext cx="6900793" cy="557910"/>
              </a:xfrm>
              <a:prstGeom prst="rect">
                <a:avLst/>
              </a:prstGeom>
              <a:blipFill>
                <a:blip r:embed="rId9"/>
                <a:stretch>
                  <a:fillRect l="-1835" t="-8889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2BDC2A99-A1E9-D843-8F94-FDCD8DB1DF47}"/>
              </a:ext>
            </a:extLst>
          </p:cNvPr>
          <p:cNvSpPr/>
          <p:nvPr/>
        </p:nvSpPr>
        <p:spPr>
          <a:xfrm>
            <a:off x="1619672" y="3200981"/>
            <a:ext cx="69007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8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itchFamily="34" charset="-128"/>
              </a:rPr>
              <a:t>π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  <a:cs typeface="Arial Unicode MS" pitchFamily="34" charset="-128"/>
              </a:rPr>
              <a:t> = </a:t>
            </a:r>
            <a:r>
              <a:rPr lang="en-US" sz="2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NIZK proof that “CT is well-formed”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7A0E78-3F8B-C547-B6BD-4AACD7160446}"/>
                  </a:ext>
                </a:extLst>
              </p:cNvPr>
              <p:cNvSpPr/>
              <p:nvPr/>
            </p:nvSpPr>
            <p:spPr>
              <a:xfrm>
                <a:off x="1619672" y="3796209"/>
                <a:ext cx="69007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𝐶𝑇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m:rPr>
                        <m:nor/>
                      </m:rPr>
                      <a:rPr lang="el-GR" sz="28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π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 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𝜎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𝑆𝑖𝑔𝑛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𝑠𝑔𝑘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</m:t>
                    </m:r>
                    <m:d>
                      <m:d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𝐶𝑇</m:t>
                        </m:r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l-GR" sz="28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π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7A0E78-3F8B-C547-B6BD-4AACD71604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796209"/>
                <a:ext cx="6900793" cy="523220"/>
              </a:xfrm>
              <a:prstGeom prst="rect">
                <a:avLst/>
              </a:prstGeom>
              <a:blipFill>
                <a:blip r:embed="rId10"/>
                <a:stretch>
                  <a:fillRect l="-1835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Subtitle 1">
            <a:extLst>
              <a:ext uri="{FF2B5EF4-FFF2-40B4-BE49-F238E27FC236}">
                <a16:creationId xmlns:a16="http://schemas.microsoft.com/office/drawing/2014/main" id="{B6A6642E-7885-D640-9369-119BA5658E23}"/>
              </a:ext>
            </a:extLst>
          </p:cNvPr>
          <p:cNvSpPr txBox="1">
            <a:spLocks/>
          </p:cNvSpPr>
          <p:nvPr/>
        </p:nvSpPr>
        <p:spPr>
          <a:xfrm>
            <a:off x="601116" y="4444750"/>
            <a:ext cx="833518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CCA Decryption: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0F2B2AB-5BC5-CA4B-B8FB-00892F9C1B1F}"/>
              </a:ext>
            </a:extLst>
          </p:cNvPr>
          <p:cNvSpPr/>
          <p:nvPr/>
        </p:nvSpPr>
        <p:spPr>
          <a:xfrm>
            <a:off x="1607753" y="5013176"/>
            <a:ext cx="69007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Check the signature.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B97AD4B-D575-B346-BF44-2D3392C8212C}"/>
              </a:ext>
            </a:extLst>
          </p:cNvPr>
          <p:cNvSpPr/>
          <p:nvPr/>
        </p:nvSpPr>
        <p:spPr>
          <a:xfrm>
            <a:off x="1619672" y="5570076"/>
            <a:ext cx="69007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Check the NIZK proof.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0705172-1C12-834F-9826-D37C52C386E9}"/>
                  </a:ext>
                </a:extLst>
              </p:cNvPr>
              <p:cNvSpPr/>
              <p:nvPr/>
            </p:nvSpPr>
            <p:spPr>
              <a:xfrm>
                <a:off x="1629749" y="6125802"/>
                <a:ext cx="6900793" cy="560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Decrypt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𝑠𝑘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1,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𝑣𝑘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itchFamily="18" charset="0"/>
                                <a:cs typeface="Arial Unicode MS" pitchFamily="34" charset="-128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0705172-1C12-834F-9826-D37C52C38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749" y="6125802"/>
                <a:ext cx="6900793" cy="560218"/>
              </a:xfrm>
              <a:prstGeom prst="rect">
                <a:avLst/>
              </a:prstGeom>
              <a:blipFill>
                <a:blip r:embed="rId11"/>
                <a:stretch>
                  <a:fillRect l="-1838" t="-8889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51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B1C146C2-1550-CF48-9C7F-078800EF4D60}"/>
              </a:ext>
            </a:extLst>
          </p:cNvPr>
          <p:cNvSpPr txBox="1">
            <a:spLocks/>
          </p:cNvSpPr>
          <p:nvPr/>
        </p:nvSpPr>
        <p:spPr>
          <a:xfrm>
            <a:off x="-108520" y="188640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Sketch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7F47A8-0F80-4440-ACFB-01B8F258D61B}"/>
              </a:ext>
            </a:extLst>
          </p:cNvPr>
          <p:cNvSpPr/>
          <p:nvPr/>
        </p:nvSpPr>
        <p:spPr>
          <a:xfrm>
            <a:off x="755576" y="1052736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Let’s play the CCA game with the adversary. 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A3D815-93CA-1048-AAC5-0E82608075D9}"/>
              </a:ext>
            </a:extLst>
          </p:cNvPr>
          <p:cNvSpPr/>
          <p:nvPr/>
        </p:nvSpPr>
        <p:spPr>
          <a:xfrm>
            <a:off x="755576" y="1607599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We will use her to break either the NIZK soundness/ZK, the signature scheme or the CPA-secure scheme.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5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">
            <a:extLst>
              <a:ext uri="{FF2B5EF4-FFF2-40B4-BE49-F238E27FC236}">
                <a16:creationId xmlns:a16="http://schemas.microsoft.com/office/drawing/2014/main" id="{118C2B14-74C2-EB40-9CD7-1C5436E7D8F8}"/>
              </a:ext>
            </a:extLst>
          </p:cNvPr>
          <p:cNvSpPr txBox="1">
            <a:spLocks/>
          </p:cNvSpPr>
          <p:nvPr/>
        </p:nvSpPr>
        <p:spPr>
          <a:xfrm>
            <a:off x="248108" y="1916832"/>
            <a:ext cx="8716380" cy="2808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 Application of NIZK: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Non-malleable and Chosen Ciphertext Secure Encryption Schemes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296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B1C146C2-1550-CF48-9C7F-078800EF4D60}"/>
              </a:ext>
            </a:extLst>
          </p:cNvPr>
          <p:cNvSpPr txBox="1">
            <a:spLocks/>
          </p:cNvSpPr>
          <p:nvPr/>
        </p:nvSpPr>
        <p:spPr>
          <a:xfrm>
            <a:off x="-108520" y="188640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 Sketch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B7F47A8-0F80-4440-ACFB-01B8F258D61B}"/>
              </a:ext>
            </a:extLst>
          </p:cNvPr>
          <p:cNvSpPr/>
          <p:nvPr/>
        </p:nvSpPr>
        <p:spPr>
          <a:xfrm>
            <a:off x="755576" y="1052736"/>
            <a:ext cx="77048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Let’s play the CCA game with the adversary. 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061DB3-6947-F84A-9D4F-02F6B3D78AA7}"/>
              </a:ext>
            </a:extLst>
          </p:cNvPr>
          <p:cNvSpPr/>
          <p:nvPr/>
        </p:nvSpPr>
        <p:spPr>
          <a:xfrm>
            <a:off x="755576" y="1628800"/>
            <a:ext cx="81369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Hybrid 0:  </a:t>
            </a:r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Play the CCA game as prescribed.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F49C5C-F484-5B43-842D-212CE351C152}"/>
                  </a:ext>
                </a:extLst>
              </p:cNvPr>
              <p:cNvSpPr/>
              <p:nvPr/>
            </p:nvSpPr>
            <p:spPr>
              <a:xfrm>
                <a:off x="755576" y="2276872"/>
                <a:ext cx="813690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Hybrid 1:  </a:t>
                </a: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Observe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𝒗𝒌</m:t>
                        </m:r>
                      </m:e>
                      <m:sub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𝒊</m:t>
                        </m:r>
                      </m:sub>
                    </m:sSub>
                    <m:r>
                      <a:rPr lang="el-GR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≠</m:t>
                    </m:r>
                    <m:sSup>
                      <m:sSupPr>
                        <m:ctrlPr>
                          <a:rPr lang="el-GR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𝒗𝒌</m:t>
                        </m:r>
                      </m:e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. </a:t>
                </a:r>
                <a:b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				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itchFamily="18" charset="0"/>
                    <a:cs typeface="Arial Unicode MS" pitchFamily="34" charset="-128"/>
                  </a:rPr>
                  <a:t>(Otherwise break signature)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EF49C5C-F484-5B43-842D-212CE351C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76872"/>
                <a:ext cx="8136904" cy="954107"/>
              </a:xfrm>
              <a:prstGeom prst="rect">
                <a:avLst/>
              </a:prstGeom>
              <a:blipFill>
                <a:blip r:embed="rId3"/>
                <a:stretch>
                  <a:fillRect l="-1402" t="-526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AAEA2DF-8D2D-E943-B83E-AF746CBD48F7}"/>
              </a:ext>
            </a:extLst>
          </p:cNvPr>
          <p:cNvSpPr/>
          <p:nvPr/>
        </p:nvSpPr>
        <p:spPr>
          <a:xfrm>
            <a:off x="755576" y="3212976"/>
            <a:ext cx="86409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Observe that this means each query ciphertext-tuple involves a different public-key from the challenge ciphertext. Use the “different private-key” to decrypt. </a:t>
            </a:r>
            <a:b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</a:br>
            <a:r>
              <a:rPr lang="en-US" sz="2800" b="1" dirty="0">
                <a:solidFill>
                  <a:srgbClr val="0000FF"/>
                </a:solidFill>
                <a:ea typeface="Cambria Math" pitchFamily="18" charset="0"/>
                <a:cs typeface="Arial Unicode MS" pitchFamily="34" charset="-128"/>
              </a:rPr>
              <a:t>(If the adv sees a difference, she broke NIZK soundness)</a:t>
            </a:r>
            <a:endParaRPr lang="en-US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56105F-CFC4-0844-90D7-C68DB2671F5F}"/>
                  </a:ext>
                </a:extLst>
              </p:cNvPr>
              <p:cNvSpPr/>
              <p:nvPr/>
            </p:nvSpPr>
            <p:spPr>
              <a:xfrm>
                <a:off x="755576" y="5085184"/>
                <a:ext cx="900100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Hybrid 2:  </a:t>
                </a: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Now change the CRS/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π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 into simulated </a:t>
                </a:r>
                <a:r>
                  <a:rPr lang="en-US" sz="2800" dirty="0">
                    <a:solidFill>
                      <a:schemeClr val="tx1"/>
                    </a:solidFill>
                    <a:ea typeface="Cambria Math" pitchFamily="18" charset="0"/>
                    <a:cs typeface="Arial Unicode MS" pitchFamily="34" charset="-128"/>
                  </a:rPr>
                  <a:t>CRS/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π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!</a:t>
                </a:r>
                <a:b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</a:br>
                <a:r>
                  <a:rPr lang="en-US" sz="2800" dirty="0">
                    <a:solidFill>
                      <a:prstClr val="black"/>
                    </a:solidFill>
                    <a:ea typeface="Cambria Math" pitchFamily="18" charset="0"/>
                    <a:cs typeface="Arial Unicode MS" pitchFamily="34" charset="-128"/>
                  </a:rPr>
                  <a:t>						</a:t>
                </a:r>
                <a:r>
                  <a:rPr lang="en-US" sz="2800" b="1" dirty="0">
                    <a:solidFill>
                      <a:srgbClr val="0000FF"/>
                    </a:solidFill>
                    <a:ea typeface="Cambria Math" pitchFamily="18" charset="0"/>
                    <a:cs typeface="Arial Unicode MS" pitchFamily="34" charset="-128"/>
                  </a:rPr>
                  <a:t>(OK by ZK)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656105F-CFC4-0844-90D7-C68DB2671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085184"/>
                <a:ext cx="9001000" cy="954107"/>
              </a:xfrm>
              <a:prstGeom prst="rect">
                <a:avLst/>
              </a:prstGeom>
              <a:blipFill>
                <a:blip r:embed="rId4"/>
                <a:stretch>
                  <a:fillRect l="-1268" t="-5195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4BC1798-5732-3040-B122-2428A5E88F1C}"/>
              </a:ext>
            </a:extLst>
          </p:cNvPr>
          <p:cNvSpPr/>
          <p:nvPr/>
        </p:nvSpPr>
        <p:spPr>
          <a:xfrm>
            <a:off x="755576" y="6074132"/>
            <a:ext cx="9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Cambria Math" pitchFamily="18" charset="0"/>
                <a:cs typeface="Arial Unicode MS" pitchFamily="34" charset="-128"/>
              </a:rPr>
              <a:t>If the Adv wins in this hybrid, she breaks </a:t>
            </a:r>
            <a:r>
              <a:rPr lang="en-US" sz="2800" b="1" dirty="0">
                <a:solidFill>
                  <a:srgbClr val="0000FF"/>
                </a:solidFill>
                <a:ea typeface="Cambria Math" pitchFamily="18" charset="0"/>
                <a:cs typeface="Arial Unicode MS" pitchFamily="34" charset="-128"/>
              </a:rPr>
              <a:t>IND-CPA!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5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">
            <a:extLst>
              <a:ext uri="{FF2B5EF4-FFF2-40B4-BE49-F238E27FC236}">
                <a16:creationId xmlns:a16="http://schemas.microsoft.com/office/drawing/2014/main" id="{118C2B14-74C2-EB40-9CD7-1C5436E7D8F8}"/>
              </a:ext>
            </a:extLst>
          </p:cNvPr>
          <p:cNvSpPr txBox="1">
            <a:spLocks/>
          </p:cNvSpPr>
          <p:nvPr/>
        </p:nvSpPr>
        <p:spPr>
          <a:xfrm>
            <a:off x="213810" y="2492896"/>
            <a:ext cx="871638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New Topic: </a:t>
            </a:r>
            <a:endParaRPr lang="en-US" sz="4000" b="1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Secure Computation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5548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Computation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424" y="3251448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328917" y="2894445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624" y="3843309"/>
                <a:ext cx="120435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400" b="1" i="0" dirty="0" smtClean="0"/>
                        <m:t>Out</m:t>
                      </m:r>
                      <m:r>
                        <m:rPr>
                          <m:nor/>
                        </m:rPr>
                        <a:rPr lang="en-US" altLang="en-US" sz="2400" b="1" dirty="0" smtClean="0"/>
                        <m:t>put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3843309"/>
                <a:ext cx="1204354" cy="609600"/>
              </a:xfrm>
              <a:prstGeom prst="rect">
                <a:avLst/>
              </a:prstGeom>
              <a:blipFill>
                <a:blip r:embed="rId4"/>
                <a:stretch>
                  <a:fillRect l="-1042" r="-87500" b="-40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390" y="23852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04" y="229685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72" y="3223259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blipFill>
                <a:blip r:embed="rId8"/>
                <a:stretch>
                  <a:fillRect l="-4167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DE8D1639-0A9A-6C70-5C82-F132DD51A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6136" y="3861048"/>
                <a:ext cx="120435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400" b="1" i="0" dirty="0" smtClean="0"/>
                        <m:t>Out</m:t>
                      </m:r>
                      <m:r>
                        <m:rPr>
                          <m:nor/>
                        </m:rPr>
                        <a:rPr lang="en-US" altLang="en-US" sz="2400" b="1" dirty="0" smtClean="0"/>
                        <m:t>put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DE8D1639-0A9A-6C70-5C82-F132DD51A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6" y="3861048"/>
                <a:ext cx="1204354" cy="609600"/>
              </a:xfrm>
              <a:prstGeom prst="rect">
                <a:avLst/>
              </a:prstGeom>
              <a:blipFill>
                <a:blip r:embed="rId9"/>
                <a:stretch>
                  <a:fillRect l="-1042" r="-89583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55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Two-Party Computation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424" y="3251448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328917" y="2894445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624" y="3843309"/>
                <a:ext cx="120435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400" b="1" i="0" dirty="0" smtClean="0"/>
                        <m:t>Out</m:t>
                      </m:r>
                      <m:r>
                        <m:rPr>
                          <m:nor/>
                        </m:rPr>
                        <a:rPr lang="en-US" altLang="en-US" sz="2400" b="1" dirty="0" smtClean="0"/>
                        <m:t>put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3843309"/>
                <a:ext cx="1204354" cy="609600"/>
              </a:xfrm>
              <a:prstGeom prst="rect">
                <a:avLst/>
              </a:prstGeom>
              <a:blipFill>
                <a:blip r:embed="rId4"/>
                <a:stretch>
                  <a:fillRect l="-1042" r="-87500" b="-40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5450160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Alice should not learn anything more than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 </a:t>
                </a:r>
              </a:p>
            </p:txBody>
          </p:sp>
        </mc:Choice>
        <mc:Fallback xmlns="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5450160"/>
                <a:ext cx="8193924" cy="609600"/>
              </a:xfrm>
              <a:prstGeom prst="rect">
                <a:avLst/>
              </a:prstGeom>
              <a:blipFill>
                <a:blip r:embed="rId5"/>
                <a:stretch>
                  <a:fillRect l="-108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390" y="23852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04" y="229685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72" y="3223259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blipFill>
                <a:blip r:embed="rId8"/>
                <a:stretch>
                  <a:fillRect l="-4167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3E54DE2C-BB0F-A049-92E5-5F29B342C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5987752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Bob should not learn anything more than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 </a:t>
                </a:r>
              </a:p>
            </p:txBody>
          </p:sp>
        </mc:Choice>
        <mc:Fallback xmlns=""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3E54DE2C-BB0F-A049-92E5-5F29B342C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5987752"/>
                <a:ext cx="8193924" cy="609600"/>
              </a:xfrm>
              <a:prstGeom prst="rect">
                <a:avLst/>
              </a:prstGeom>
              <a:blipFill>
                <a:blip r:embed="rId9"/>
                <a:stretch>
                  <a:fillRect l="-108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41">
            <a:extLst>
              <a:ext uri="{FF2B5EF4-FFF2-40B4-BE49-F238E27FC236}">
                <a16:creationId xmlns:a16="http://schemas.microsoft.com/office/drawing/2014/main" id="{FEBD78E9-F92C-6945-8D6E-F393C309C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869160"/>
            <a:ext cx="819392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u="sng" dirty="0"/>
              <a:t>Semi-honest Security:</a:t>
            </a:r>
          </a:p>
        </p:txBody>
      </p:sp>
      <p:sp>
        <p:nvSpPr>
          <p:cNvPr id="2" name="Rectangle 41">
            <a:extLst>
              <a:ext uri="{FF2B5EF4-FFF2-40B4-BE49-F238E27FC236}">
                <a16:creationId xmlns:a16="http://schemas.microsoft.com/office/drawing/2014/main" id="{0277CBC4-C0DE-7236-E667-1339B1EE2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67" y="4857946"/>
            <a:ext cx="819392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u="sng" dirty="0"/>
              <a:t>Security: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DE8D1639-0A9A-6C70-5C82-F132DD51A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6136" y="3861048"/>
                <a:ext cx="120435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400" b="1" i="0" dirty="0" smtClean="0"/>
                        <m:t>Out</m:t>
                      </m:r>
                      <m:r>
                        <m:rPr>
                          <m:nor/>
                        </m:rPr>
                        <a:rPr lang="en-US" altLang="en-US" sz="2400" b="1" dirty="0" smtClean="0"/>
                        <m:t>put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DE8D1639-0A9A-6C70-5C82-F132DD51A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6" y="3861048"/>
                <a:ext cx="1204354" cy="609600"/>
              </a:xfrm>
              <a:prstGeom prst="rect">
                <a:avLst/>
              </a:prstGeom>
              <a:blipFill>
                <a:blip r:embed="rId10"/>
                <a:stretch>
                  <a:fillRect l="-1042" r="-89583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15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19" grpId="0"/>
      <p:bldP spid="20" grpId="1"/>
      <p:bldP spid="2" grpId="0"/>
      <p:bldP spid="2" grpId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Two-Party Computation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424" y="3251448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Bob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40400" y="1476529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328917" y="2894445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7624" y="3843309"/>
                <a:ext cx="120435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400" b="1" i="0" dirty="0" smtClean="0"/>
                        <m:t>Out</m:t>
                      </m:r>
                      <m:r>
                        <m:rPr>
                          <m:nor/>
                        </m:rPr>
                        <a:rPr lang="en-US" altLang="en-US" sz="2400" b="1" dirty="0" smtClean="0"/>
                        <m:t>put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3843309"/>
                <a:ext cx="1204354" cy="609600"/>
              </a:xfrm>
              <a:prstGeom prst="rect">
                <a:avLst/>
              </a:prstGeom>
              <a:blipFill>
                <a:blip r:embed="rId4"/>
                <a:stretch>
                  <a:fillRect l="-1042" r="-87500" b="-40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520" y="5450160"/>
                <a:ext cx="914501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No (PPT) Alice* can learn anything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 </a:t>
                </a:r>
              </a:p>
            </p:txBody>
          </p:sp>
        </mc:Choice>
        <mc:Fallback xmlns="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5450160"/>
                <a:ext cx="9145016" cy="609600"/>
              </a:xfrm>
              <a:prstGeom prst="rect">
                <a:avLst/>
              </a:prstGeom>
              <a:blipFill>
                <a:blip r:embed="rId5"/>
                <a:stretch>
                  <a:fillRect l="-832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390" y="23852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04" y="229685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572" y="3223259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Alice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Input: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3746088-2E23-554A-AE13-FF753AC95F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1484185"/>
                <a:ext cx="2116832" cy="609600"/>
              </a:xfrm>
              <a:prstGeom prst="rect">
                <a:avLst/>
              </a:prstGeom>
              <a:blipFill>
                <a:blip r:embed="rId8"/>
                <a:stretch>
                  <a:fillRect l="-4167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3E54DE2C-BB0F-A049-92E5-5F29B342C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520" y="5987752"/>
                <a:ext cx="914501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No (PPT) Bob* can learn anything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 </a:t>
                </a:r>
              </a:p>
            </p:txBody>
          </p:sp>
        </mc:Choice>
        <mc:Fallback xmlns=""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3E54DE2C-BB0F-A049-92E5-5F29B342CD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5987752"/>
                <a:ext cx="9145016" cy="609600"/>
              </a:xfrm>
              <a:prstGeom prst="rect">
                <a:avLst/>
              </a:prstGeom>
              <a:blipFill>
                <a:blip r:embed="rId9"/>
                <a:stretch>
                  <a:fillRect l="-832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41">
            <a:extLst>
              <a:ext uri="{FF2B5EF4-FFF2-40B4-BE49-F238E27FC236}">
                <a16:creationId xmlns:a16="http://schemas.microsoft.com/office/drawing/2014/main" id="{0277CBC4-C0DE-7236-E667-1339B1EE2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4857946"/>
            <a:ext cx="819392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u="sng" dirty="0"/>
              <a:t>Malicious Security: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DE8D1639-0A9A-6C70-5C82-F132DD51A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6136" y="3861048"/>
                <a:ext cx="120435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2400" b="1" i="0" dirty="0" smtClean="0"/>
                        <m:t>Out</m:t>
                      </m:r>
                      <m:r>
                        <m:rPr>
                          <m:nor/>
                        </m:rPr>
                        <a:rPr lang="en-US" altLang="en-US" sz="2400" b="1" dirty="0" smtClean="0"/>
                        <m:t>put</m:t>
                      </m:r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DE8D1639-0A9A-6C70-5C82-F132DD51A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6136" y="3861048"/>
                <a:ext cx="1204354" cy="609600"/>
              </a:xfrm>
              <a:prstGeom prst="rect">
                <a:avLst/>
              </a:prstGeom>
              <a:blipFill>
                <a:blip r:embed="rId10"/>
                <a:stretch>
                  <a:fillRect l="-1042" r="-89583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462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40568" y="2348880"/>
            <a:ext cx="10363200" cy="1728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Tool 1: Secret Sharing</a:t>
            </a:r>
          </a:p>
        </p:txBody>
      </p:sp>
    </p:spTree>
    <p:extLst>
      <p:ext uri="{BB962C8B-B14F-4D97-AF65-F5344CB8AC3E}">
        <p14:creationId xmlns:p14="http://schemas.microsoft.com/office/powerpoint/2010/main" val="1926473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Secret Sharing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930326-C078-F94C-9003-A82ED594B5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3851920" y="1822225"/>
            <a:ext cx="648072" cy="6706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F6AB7A-B131-5245-8677-BEF044C79F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339752" y="1785908"/>
            <a:ext cx="864096" cy="7069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41B638-54D1-AD44-84DA-6302BD0E59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074" y="1852459"/>
            <a:ext cx="492637" cy="641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411E7D-733E-504E-A82C-F4EEFB7801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3" y="708769"/>
            <a:ext cx="1447800" cy="189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C98029-B331-194F-940A-E10DB37DF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581" y="1824486"/>
            <a:ext cx="524859" cy="6684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25E930-38B7-2348-96F2-F56A0D4522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62" y="1833051"/>
            <a:ext cx="499816" cy="659845"/>
          </a:xfrm>
          <a:prstGeom prst="rect">
            <a:avLst/>
          </a:prstGeom>
        </p:spPr>
      </p:pic>
      <p:sp>
        <p:nvSpPr>
          <p:cNvPr id="21" name="Rectangle 63">
            <a:extLst>
              <a:ext uri="{FF2B5EF4-FFF2-40B4-BE49-F238E27FC236}">
                <a16:creationId xmlns:a16="http://schemas.microsoft.com/office/drawing/2014/main" id="{E0653F61-8695-624D-8566-29164579B6D0}"/>
              </a:ext>
            </a:extLst>
          </p:cNvPr>
          <p:cNvSpPr txBox="1">
            <a:spLocks noChangeArrowheads="1"/>
          </p:cNvSpPr>
          <p:nvPr/>
        </p:nvSpPr>
        <p:spPr>
          <a:xfrm>
            <a:off x="274023" y="332656"/>
            <a:ext cx="1152128" cy="3257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secret 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0BC54A4E-FCBC-7946-BC47-E4206099EE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79712" y="1444185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0BC54A4E-FCBC-7946-BC47-E4206099E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444185"/>
                <a:ext cx="1656184" cy="378039"/>
              </a:xfrm>
              <a:prstGeom prst="rect">
                <a:avLst/>
              </a:prstGeom>
              <a:blipFill>
                <a:blip r:embed="rId8"/>
                <a:stretch>
                  <a:fillRect t="-10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AE1DE581-8087-6F4C-B958-1D8BEA33021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347864" y="1444184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b>
                    </m:sSub>
                  </m:oMath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AE1DE581-8087-6F4C-B958-1D8BEA330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1444184"/>
                <a:ext cx="1656184" cy="378039"/>
              </a:xfrm>
              <a:prstGeom prst="rect">
                <a:avLst/>
              </a:prstGeom>
              <a:blipFill>
                <a:blip r:embed="rId9"/>
                <a:stretch>
                  <a:fillRect t="-10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AC5003FE-E241-2B44-8A3E-D1C7918F4B7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32300" y="1442228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3</m:t>
                        </m:r>
                      </m:sub>
                    </m:sSub>
                  </m:oMath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AC5003FE-E241-2B44-8A3E-D1C7918F4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300" y="1442228"/>
                <a:ext cx="1656184" cy="378039"/>
              </a:xfrm>
              <a:prstGeom prst="rect">
                <a:avLst/>
              </a:prstGeom>
              <a:blipFill>
                <a:blip r:embed="rId10"/>
                <a:stretch>
                  <a:fillRect t="-10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9342DFBE-33A6-F54B-BBA9-BE7192192CF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56176" y="1440272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4</m:t>
                        </m:r>
                      </m:sub>
                    </m:sSub>
                  </m:oMath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9342DFBE-33A6-F54B-BBA9-BE7192192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1440272"/>
                <a:ext cx="1656184" cy="378039"/>
              </a:xfrm>
              <a:prstGeom prst="rect">
                <a:avLst/>
              </a:prstGeom>
              <a:blipFill>
                <a:blip r:embed="rId11"/>
                <a:stretch>
                  <a:fillRect t="-96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A5F2DBE1-F4B1-5748-B3C9-248780C47BC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24328" y="1412776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𝑛</m:t>
                        </m:r>
                      </m:sub>
                    </m:sSub>
                  </m:oMath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A5F2DBE1-F4B1-5748-B3C9-248780C47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1412776"/>
                <a:ext cx="1656184" cy="378039"/>
              </a:xfrm>
              <a:prstGeom prst="rect">
                <a:avLst/>
              </a:prstGeom>
              <a:blipFill>
                <a:blip r:embed="rId12"/>
                <a:stretch>
                  <a:fillRect t="-96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198010DE-D7EA-CA4F-A538-964D8FAECDF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79712" y="2573711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198010DE-D7EA-CA4F-A538-964D8FAEC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573711"/>
                <a:ext cx="1656184" cy="378039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51977387-48A0-B34F-ACEF-0221A34CF10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347864" y="2569799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51977387-48A0-B34F-ACEF-0221A34C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569799"/>
                <a:ext cx="1656184" cy="378039"/>
              </a:xfrm>
              <a:prstGeom prst="rect">
                <a:avLst/>
              </a:prstGeom>
              <a:blipFill>
                <a:blip r:embed="rId1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7BFB15EE-ACAC-F741-A18F-B76E2BB842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88024" y="2564904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7BFB15EE-ACAC-F741-A18F-B76E2BB84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564904"/>
                <a:ext cx="1656184" cy="37803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BA6568AD-B573-174E-A461-DD10029F80E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56176" y="2564904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BA6568AD-B573-174E-A461-DD10029F8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564904"/>
                <a:ext cx="1656184" cy="37803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B4290CFE-5838-074D-A1DB-7A6E3B8BF56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452320" y="2564904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B4290CFE-5838-074D-A1DB-7A6E3B8BF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564904"/>
                <a:ext cx="1656184" cy="37803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63">
            <a:extLst>
              <a:ext uri="{FF2B5EF4-FFF2-40B4-BE49-F238E27FC236}">
                <a16:creationId xmlns:a16="http://schemas.microsoft.com/office/drawing/2014/main" id="{8BD274FE-8E65-E546-893E-9BBD78D55ADB}"/>
              </a:ext>
            </a:extLst>
          </p:cNvPr>
          <p:cNvSpPr txBox="1">
            <a:spLocks noChangeArrowheads="1"/>
          </p:cNvSpPr>
          <p:nvPr/>
        </p:nvSpPr>
        <p:spPr>
          <a:xfrm>
            <a:off x="21995" y="272382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Dealer</a:t>
            </a:r>
          </a:p>
        </p:txBody>
      </p:sp>
      <p:sp>
        <p:nvSpPr>
          <p:cNvPr id="37" name="Rectangle 63">
            <a:extLst>
              <a:ext uri="{FF2B5EF4-FFF2-40B4-BE49-F238E27FC236}">
                <a16:creationId xmlns:a16="http://schemas.microsoft.com/office/drawing/2014/main" id="{E5735224-712A-794C-BAB9-C380B4CC83AC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4989566"/>
            <a:ext cx="831641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Threshold (or t-out-of-n) SS [Shamir’79, Blakley’79]: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2" name="Rectangle 63">
            <a:extLst>
              <a:ext uri="{FF2B5EF4-FFF2-40B4-BE49-F238E27FC236}">
                <a16:creationId xmlns:a16="http://schemas.microsoft.com/office/drawing/2014/main" id="{13B25F6B-01D3-C649-AEAA-47BE516EA884}"/>
              </a:ext>
            </a:extLst>
          </p:cNvPr>
          <p:cNvSpPr txBox="1">
            <a:spLocks noChangeArrowheads="1"/>
          </p:cNvSpPr>
          <p:nvPr/>
        </p:nvSpPr>
        <p:spPr>
          <a:xfrm>
            <a:off x="801136" y="3284984"/>
            <a:ext cx="806489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 Any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“authorized”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subset of players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can recover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b.</a:t>
            </a:r>
          </a:p>
        </p:txBody>
      </p:sp>
      <p:sp>
        <p:nvSpPr>
          <p:cNvPr id="34" name="Rectangle 63">
            <a:extLst>
              <a:ext uri="{FF2B5EF4-FFF2-40B4-BE49-F238E27FC236}">
                <a16:creationId xmlns:a16="http://schemas.microsoft.com/office/drawing/2014/main" id="{39127FED-A396-5741-BB9A-82F7A0B8BD8F}"/>
              </a:ext>
            </a:extLst>
          </p:cNvPr>
          <p:cNvSpPr txBox="1">
            <a:spLocks noChangeArrowheads="1"/>
          </p:cNvSpPr>
          <p:nvPr/>
        </p:nvSpPr>
        <p:spPr>
          <a:xfrm>
            <a:off x="801136" y="3846590"/>
            <a:ext cx="806489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 No other subset of players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has any info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about b.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63">
                <a:extLst>
                  <a:ext uri="{FF2B5EF4-FFF2-40B4-BE49-F238E27FC236}">
                    <a16:creationId xmlns:a16="http://schemas.microsoft.com/office/drawing/2014/main" id="{C8B72F2F-465F-AB41-9483-36BB2EF3106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97716" y="5570935"/>
                <a:ext cx="5248200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“authorized” subset = has size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≥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t. 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5" name="Rectangle 63">
                <a:extLst>
                  <a:ext uri="{FF2B5EF4-FFF2-40B4-BE49-F238E27FC236}">
                    <a16:creationId xmlns:a16="http://schemas.microsoft.com/office/drawing/2014/main" id="{C8B72F2F-465F-AB41-9483-36BB2EF31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716" y="5570935"/>
                <a:ext cx="5248200" cy="450353"/>
              </a:xfrm>
              <a:prstGeom prst="rect">
                <a:avLst/>
              </a:prstGeom>
              <a:blipFill>
                <a:blip r:embed="rId18"/>
                <a:stretch>
                  <a:fillRect l="-1691" t="-10811" r="-483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63">
                <a:extLst>
                  <a:ext uri="{FF2B5EF4-FFF2-40B4-BE49-F238E27FC236}">
                    <a16:creationId xmlns:a16="http://schemas.microsoft.com/office/drawing/2014/main" id="{1AC7C92A-D110-E042-9C47-14DB83FFB95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08729" y="1988846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…</m:t>
                      </m:r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8" name="Rectangle 63">
                <a:extLst>
                  <a:ext uri="{FF2B5EF4-FFF2-40B4-BE49-F238E27FC236}">
                    <a16:creationId xmlns:a16="http://schemas.microsoft.com/office/drawing/2014/main" id="{1AC7C92A-D110-E042-9C47-14DB83FFB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729" y="1988846"/>
                <a:ext cx="1656184" cy="37803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68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37" grpId="0"/>
      <p:bldP spid="32" grpId="0"/>
      <p:bldP spid="34" grpId="0"/>
      <p:bldP spid="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𝒏</m:t>
                    </m:r>
                  </m:oMath>
                </a14:m>
                <a:r>
                  <a:rPr lang="en-US" sz="4200" b="1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-out-of-</a:t>
                </a:r>
                <a14:m>
                  <m:oMath xmlns:m="http://schemas.openxmlformats.org/officeDocument/2006/math">
                    <m:r>
                      <a:rPr lang="en-US" sz="42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𝒏</m:t>
                    </m:r>
                  </m:oMath>
                </a14:m>
                <a:r>
                  <a:rPr lang="en-US" sz="4200" b="1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Secret Sharing</a:t>
                </a: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t="-24561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D930326-C078-F94C-9003-A82ED594B5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3851920" y="1822225"/>
            <a:ext cx="648072" cy="6706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F6AB7A-B131-5245-8677-BEF044C79F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339752" y="1785908"/>
            <a:ext cx="864096" cy="7069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41B638-54D1-AD44-84DA-6302BD0E59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074" y="1852459"/>
            <a:ext cx="492637" cy="641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411E7D-733E-504E-A82C-F4EEFB7801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3" y="708769"/>
            <a:ext cx="1447800" cy="189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C98029-B331-194F-940A-E10DB37DF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581" y="1824486"/>
            <a:ext cx="524859" cy="6684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25E930-38B7-2348-96F2-F56A0D4522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62" y="1833051"/>
            <a:ext cx="499816" cy="659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0653F61-8695-624D-8566-29164579B6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36512" y="211409"/>
                <a:ext cx="1921713" cy="3372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secret b</a:t>
                </a:r>
                <a14:m>
                  <m:oMath xmlns:m="http://schemas.openxmlformats.org/officeDocument/2006/math">
                    <m:r>
                      <a:rPr kumimoji="0" lang="en-US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0653F61-8695-624D-8566-29164579B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211409"/>
                <a:ext cx="1921713" cy="337271"/>
              </a:xfrm>
              <a:prstGeom prst="rect">
                <a:avLst/>
              </a:prstGeom>
              <a:blipFill>
                <a:blip r:embed="rId9"/>
                <a:stretch>
                  <a:fillRect t="-21429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0BC54A4E-FCBC-7946-BC47-E4206099EE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79712" y="3752843"/>
                <a:ext cx="2520280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1</m:t>
                        </m:r>
                      </m:sub>
                    </m:sSub>
                    <m:r>
                      <a:rPr kumimoji="0" lang="en-US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:</m:t>
                    </m:r>
                  </m:oMath>
                </a14:m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 random </a:t>
                </a:r>
              </a:p>
            </p:txBody>
          </p:sp>
        </mc:Choice>
        <mc:Fallback xmlns="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0BC54A4E-FCBC-7946-BC47-E4206099E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752843"/>
                <a:ext cx="2520280" cy="378039"/>
              </a:xfrm>
              <a:prstGeom prst="rect">
                <a:avLst/>
              </a:prstGeom>
              <a:blipFill>
                <a:blip r:embed="rId10"/>
                <a:stretch>
                  <a:fillRect t="-9677" r="-1005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AE1DE581-8087-6F4C-B958-1D8BEA33021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79712" y="4243105"/>
                <a:ext cx="2520280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/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:  random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AE1DE581-8087-6F4C-B958-1D8BEA330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243105"/>
                <a:ext cx="2520280" cy="378039"/>
              </a:xfrm>
              <a:prstGeom prst="rect">
                <a:avLst/>
              </a:prstGeom>
              <a:blipFill>
                <a:blip r:embed="rId11"/>
                <a:stretch>
                  <a:fillRect t="-13333" r="-10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AC5003FE-E241-2B44-8A3E-D1C7918F4B7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79712" y="4742955"/>
                <a:ext cx="2520280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/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: </a:t>
                </a:r>
                <a:r>
                  <a: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random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AC5003FE-E241-2B44-8A3E-D1C7918F4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742955"/>
                <a:ext cx="2520280" cy="378039"/>
              </a:xfrm>
              <a:prstGeom prst="rect">
                <a:avLst/>
              </a:prstGeom>
              <a:blipFill>
                <a:blip r:embed="rId12"/>
                <a:stretch>
                  <a:fillRect t="-96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9342DFBE-33A6-F54B-BBA9-BE7192192CF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07704" y="5242805"/>
                <a:ext cx="266429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: random</a:t>
                </a:r>
              </a:p>
            </p:txBody>
          </p:sp>
        </mc:Choice>
        <mc:Fallback xmlns="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9342DFBE-33A6-F54B-BBA9-BE7192192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242805"/>
                <a:ext cx="2664296" cy="378039"/>
              </a:xfrm>
              <a:prstGeom prst="rect">
                <a:avLst/>
              </a:prstGeom>
              <a:blipFill>
                <a:blip r:embed="rId13"/>
                <a:stretch>
                  <a:fillRect t="-9677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A5F2DBE1-F4B1-5748-B3C9-248780C47BC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63688" y="6147305"/>
                <a:ext cx="5688632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𝑛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𝑏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−(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1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+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+…+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𝑛</m:t>
                        </m:r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−1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)</m:t>
                    </m:r>
                  </m:oMath>
                </a14:m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mod p</a:t>
                </a:r>
              </a:p>
            </p:txBody>
          </p:sp>
        </mc:Choice>
        <mc:Fallback xmlns="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A5F2DBE1-F4B1-5748-B3C9-248780C47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6147305"/>
                <a:ext cx="5688632" cy="378039"/>
              </a:xfrm>
              <a:prstGeom prst="rect">
                <a:avLst/>
              </a:prstGeom>
              <a:blipFill>
                <a:blip r:embed="rId14"/>
                <a:stretch>
                  <a:fillRect t="-9677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198010DE-D7EA-CA4F-A538-964D8FAECDF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79712" y="2573711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198010DE-D7EA-CA4F-A538-964D8FAEC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573711"/>
                <a:ext cx="1656184" cy="378039"/>
              </a:xfrm>
              <a:prstGeom prst="rect">
                <a:avLst/>
              </a:prstGeom>
              <a:blipFill>
                <a:blip r:embed="rId1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51977387-48A0-B34F-ACEF-0221A34CF10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347864" y="2569799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51977387-48A0-B34F-ACEF-0221A34C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569799"/>
                <a:ext cx="1656184" cy="378039"/>
              </a:xfrm>
              <a:prstGeom prst="rect">
                <a:avLst/>
              </a:prstGeom>
              <a:blipFill>
                <a:blip r:embed="rId1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7BFB15EE-ACAC-F741-A18F-B76E2BB842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88024" y="2564904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7BFB15EE-ACAC-F741-A18F-B76E2BB84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564904"/>
                <a:ext cx="1656184" cy="37803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BA6568AD-B573-174E-A461-DD10029F80E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56176" y="2564904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BA6568AD-B573-174E-A461-DD10029F8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564904"/>
                <a:ext cx="1656184" cy="37803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B4290CFE-5838-074D-A1DB-7A6E3B8BF56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452320" y="2564904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B4290CFE-5838-074D-A1DB-7A6E3B8BF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564904"/>
                <a:ext cx="1656184" cy="37803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63">
            <a:extLst>
              <a:ext uri="{FF2B5EF4-FFF2-40B4-BE49-F238E27FC236}">
                <a16:creationId xmlns:a16="http://schemas.microsoft.com/office/drawing/2014/main" id="{8BD274FE-8E65-E546-893E-9BBD78D55ADB}"/>
              </a:ext>
            </a:extLst>
          </p:cNvPr>
          <p:cNvSpPr txBox="1">
            <a:spLocks noChangeArrowheads="1"/>
          </p:cNvSpPr>
          <p:nvPr/>
        </p:nvSpPr>
        <p:spPr>
          <a:xfrm>
            <a:off x="21995" y="272382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Dealer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63">
                <a:extLst>
                  <a:ext uri="{FF2B5EF4-FFF2-40B4-BE49-F238E27FC236}">
                    <a16:creationId xmlns:a16="http://schemas.microsoft.com/office/drawing/2014/main" id="{1AC7C92A-D110-E042-9C47-14DB83FFB95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08729" y="1988846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…</m:t>
                      </m:r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8" name="Rectangle 63">
                <a:extLst>
                  <a:ext uri="{FF2B5EF4-FFF2-40B4-BE49-F238E27FC236}">
                    <a16:creationId xmlns:a16="http://schemas.microsoft.com/office/drawing/2014/main" id="{1AC7C92A-D110-E042-9C47-14DB83FFB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729" y="1988846"/>
                <a:ext cx="1656184" cy="37803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63">
                <a:extLst>
                  <a:ext uri="{FF2B5EF4-FFF2-40B4-BE49-F238E27FC236}">
                    <a16:creationId xmlns:a16="http://schemas.microsoft.com/office/drawing/2014/main" id="{380847DF-7E70-8848-A914-7E92632829E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75756" y="5659686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…</m:t>
                      </m:r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6" name="Rectangle 63">
                <a:extLst>
                  <a:ext uri="{FF2B5EF4-FFF2-40B4-BE49-F238E27FC236}">
                    <a16:creationId xmlns:a16="http://schemas.microsoft.com/office/drawing/2014/main" id="{380847DF-7E70-8848-A914-7E9263282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756" y="5659686"/>
                <a:ext cx="1656184" cy="37803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35A5A44-5038-164C-AE06-296CE94C5A6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952" y="3752843"/>
            <a:ext cx="2613554" cy="202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0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42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𝟏</m:t>
                    </m:r>
                  </m:oMath>
                </a14:m>
                <a:r>
                  <a:rPr lang="en-US" sz="4200" b="1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-out-of-</a:t>
                </a:r>
                <a14:m>
                  <m:oMath xmlns:m="http://schemas.openxmlformats.org/officeDocument/2006/math">
                    <m:r>
                      <a:rPr lang="en-US" sz="42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𝒏</m:t>
                    </m:r>
                  </m:oMath>
                </a14:m>
                <a:r>
                  <a:rPr lang="en-US" sz="4200" b="1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Secret Sharing</a:t>
                </a: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t="-24561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D930326-C078-F94C-9003-A82ED594B5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3851920" y="1822225"/>
            <a:ext cx="648072" cy="6706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F6AB7A-B131-5245-8677-BEF044C79F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339752" y="1785908"/>
            <a:ext cx="864096" cy="7069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41B638-54D1-AD44-84DA-6302BD0E59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074" y="1852459"/>
            <a:ext cx="492637" cy="641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411E7D-733E-504E-A82C-F4EEFB7801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3" y="708769"/>
            <a:ext cx="1447800" cy="189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C98029-B331-194F-940A-E10DB37DF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581" y="1824486"/>
            <a:ext cx="524859" cy="6684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25E930-38B7-2348-96F2-F56A0D4522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62" y="1833051"/>
            <a:ext cx="499816" cy="659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0653F61-8695-624D-8566-29164579B6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36512" y="211409"/>
                <a:ext cx="1921713" cy="3372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secret b</a:t>
                </a:r>
                <a14:m>
                  <m:oMath xmlns:m="http://schemas.openxmlformats.org/officeDocument/2006/math">
                    <m:r>
                      <a:rPr kumimoji="0" lang="en-US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0653F61-8695-624D-8566-29164579B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211409"/>
                <a:ext cx="1921713" cy="337271"/>
              </a:xfrm>
              <a:prstGeom prst="rect">
                <a:avLst/>
              </a:prstGeom>
              <a:blipFill>
                <a:blip r:embed="rId9"/>
                <a:stretch>
                  <a:fillRect t="-21429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0BC54A4E-FCBC-7946-BC47-E4206099EE1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79712" y="3752843"/>
                <a:ext cx="2520280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1</m:t>
                        </m:r>
                      </m:sub>
                    </m:sSub>
                    <m:r>
                      <a:rPr kumimoji="0" lang="en-US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b</m:t>
                    </m:r>
                  </m:oMath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0BC54A4E-FCBC-7946-BC47-E4206099E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752843"/>
                <a:ext cx="2520280" cy="378039"/>
              </a:xfrm>
              <a:prstGeom prst="rect">
                <a:avLst/>
              </a:prstGeom>
              <a:blipFill>
                <a:blip r:embed="rId10"/>
                <a:stretch>
                  <a:fillRect t="-96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AE1DE581-8087-6F4C-B958-1D8BEA33021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79712" y="4243105"/>
                <a:ext cx="2520280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/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b>
                    </m:sSub>
                    <m:r>
                      <a:rPr kumimoji="0" lang="en-US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b</m:t>
                    </m:r>
                  </m:oMath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AE1DE581-8087-6F4C-B958-1D8BEA330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243105"/>
                <a:ext cx="2520280" cy="378039"/>
              </a:xfrm>
              <a:prstGeom prst="rect">
                <a:avLst/>
              </a:prstGeom>
              <a:blipFill>
                <a:blip r:embed="rId11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AC5003FE-E241-2B44-8A3E-D1C7918F4B7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79712" y="4742955"/>
                <a:ext cx="2520280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/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3</m:t>
                        </m:r>
                      </m:sub>
                    </m:sSub>
                    <m:r>
                      <a:rPr kumimoji="0" lang="en-US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b</m:t>
                    </m:r>
                  </m:oMath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AC5003FE-E241-2B44-8A3E-D1C7918F4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742955"/>
                <a:ext cx="2520280" cy="378039"/>
              </a:xfrm>
              <a:prstGeom prst="rect">
                <a:avLst/>
              </a:prstGeom>
              <a:blipFill>
                <a:blip r:embed="rId12"/>
                <a:stretch>
                  <a:fillRect t="-96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9342DFBE-33A6-F54B-BBA9-BE7192192CF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07704" y="5242805"/>
                <a:ext cx="266429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4</m:t>
                        </m:r>
                      </m:sub>
                    </m:sSub>
                    <m:r>
                      <a:rPr kumimoji="0" lang="en-US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r>
                      <m:rPr>
                        <m:sty m:val="p"/>
                      </m:rPr>
                      <a:rPr kumimoji="0" lang="en-US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b</m:t>
                    </m:r>
                  </m:oMath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9342DFBE-33A6-F54B-BBA9-BE7192192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242805"/>
                <a:ext cx="2664296" cy="378039"/>
              </a:xfrm>
              <a:prstGeom prst="rect">
                <a:avLst/>
              </a:prstGeom>
              <a:blipFill>
                <a:blip r:embed="rId13"/>
                <a:stretch>
                  <a:fillRect t="-9677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A5F2DBE1-F4B1-5748-B3C9-248780C47BC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95536" y="6242505"/>
                <a:ext cx="5688632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𝑠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𝑛</m:t>
                        </m:r>
                      </m:sub>
                    </m:sSub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=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𝑏</m:t>
                    </m:r>
                  </m:oMath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6" name="Rectangle 63">
                <a:extLst>
                  <a:ext uri="{FF2B5EF4-FFF2-40B4-BE49-F238E27FC236}">
                    <a16:creationId xmlns:a16="http://schemas.microsoft.com/office/drawing/2014/main" id="{A5F2DBE1-F4B1-5748-B3C9-248780C47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6242505"/>
                <a:ext cx="5688632" cy="378039"/>
              </a:xfrm>
              <a:prstGeom prst="rect">
                <a:avLst/>
              </a:prstGeom>
              <a:blipFill>
                <a:blip r:embed="rId14"/>
                <a:stretch>
                  <a:fillRect t="-96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198010DE-D7EA-CA4F-A538-964D8FAECDF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79712" y="2573711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198010DE-D7EA-CA4F-A538-964D8FAEC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573711"/>
                <a:ext cx="1656184" cy="378039"/>
              </a:xfrm>
              <a:prstGeom prst="rect">
                <a:avLst/>
              </a:prstGeom>
              <a:blipFill>
                <a:blip r:embed="rId1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51977387-48A0-B34F-ACEF-0221A34CF10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347864" y="2569799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51977387-48A0-B34F-ACEF-0221A34C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569799"/>
                <a:ext cx="1656184" cy="378039"/>
              </a:xfrm>
              <a:prstGeom prst="rect">
                <a:avLst/>
              </a:prstGeom>
              <a:blipFill>
                <a:blip r:embed="rId1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7BFB15EE-ACAC-F741-A18F-B76E2BB842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88024" y="2564904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7BFB15EE-ACAC-F741-A18F-B76E2BB84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564904"/>
                <a:ext cx="1656184" cy="37803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BA6568AD-B573-174E-A461-DD10029F80E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56176" y="2564904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BA6568AD-B573-174E-A461-DD10029F8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564904"/>
                <a:ext cx="1656184" cy="37803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B4290CFE-5838-074D-A1DB-7A6E3B8BF56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452320" y="2564904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B4290CFE-5838-074D-A1DB-7A6E3B8BF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564904"/>
                <a:ext cx="1656184" cy="37803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63">
            <a:extLst>
              <a:ext uri="{FF2B5EF4-FFF2-40B4-BE49-F238E27FC236}">
                <a16:creationId xmlns:a16="http://schemas.microsoft.com/office/drawing/2014/main" id="{8BD274FE-8E65-E546-893E-9BBD78D55ADB}"/>
              </a:ext>
            </a:extLst>
          </p:cNvPr>
          <p:cNvSpPr txBox="1">
            <a:spLocks noChangeArrowheads="1"/>
          </p:cNvSpPr>
          <p:nvPr/>
        </p:nvSpPr>
        <p:spPr>
          <a:xfrm>
            <a:off x="21995" y="272382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Dealer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63">
                <a:extLst>
                  <a:ext uri="{FF2B5EF4-FFF2-40B4-BE49-F238E27FC236}">
                    <a16:creationId xmlns:a16="http://schemas.microsoft.com/office/drawing/2014/main" id="{1AC7C92A-D110-E042-9C47-14DB83FFB95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08729" y="1988846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…</m:t>
                      </m:r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8" name="Rectangle 63">
                <a:extLst>
                  <a:ext uri="{FF2B5EF4-FFF2-40B4-BE49-F238E27FC236}">
                    <a16:creationId xmlns:a16="http://schemas.microsoft.com/office/drawing/2014/main" id="{1AC7C92A-D110-E042-9C47-14DB83FFB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729" y="1988846"/>
                <a:ext cx="1656184" cy="37803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63">
                <a:extLst>
                  <a:ext uri="{FF2B5EF4-FFF2-40B4-BE49-F238E27FC236}">
                    <a16:creationId xmlns:a16="http://schemas.microsoft.com/office/drawing/2014/main" id="{380847DF-7E70-8848-A914-7E92632829E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75756" y="5659686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…</m:t>
                      </m:r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6" name="Rectangle 63">
                <a:extLst>
                  <a:ext uri="{FF2B5EF4-FFF2-40B4-BE49-F238E27FC236}">
                    <a16:creationId xmlns:a16="http://schemas.microsoft.com/office/drawing/2014/main" id="{380847DF-7E70-8848-A914-7E9263282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756" y="5659686"/>
                <a:ext cx="1656184" cy="37803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2B5FD67-1924-1D4A-AC89-40AF49CC94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912" y="4131629"/>
            <a:ext cx="2137420" cy="160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1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42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𝟐</m:t>
                    </m:r>
                  </m:oMath>
                </a14:m>
                <a:r>
                  <a:rPr lang="en-US" sz="4200" b="1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-out-of-</a:t>
                </a:r>
                <a14:m>
                  <m:oMath xmlns:m="http://schemas.openxmlformats.org/officeDocument/2006/math">
                    <m:r>
                      <a:rPr lang="en-US" sz="42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𝒏</m:t>
                    </m:r>
                  </m:oMath>
                </a14:m>
                <a:r>
                  <a:rPr lang="en-US" sz="4200" b="1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Secret Sharing?</a:t>
                </a: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t="-24561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D930326-C078-F94C-9003-A82ED594B5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3851920" y="1822225"/>
            <a:ext cx="648072" cy="6706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F6AB7A-B131-5245-8677-BEF044C79F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339752" y="1785908"/>
            <a:ext cx="864096" cy="7069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41B638-54D1-AD44-84DA-6302BD0E59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074" y="1852459"/>
            <a:ext cx="492637" cy="641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411E7D-733E-504E-A82C-F4EEFB7801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3" y="708769"/>
            <a:ext cx="1447800" cy="189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C98029-B331-194F-940A-E10DB37DF6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581" y="1824486"/>
            <a:ext cx="524859" cy="6684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25E930-38B7-2348-96F2-F56A0D4522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862" y="1833051"/>
            <a:ext cx="499816" cy="659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0653F61-8695-624D-8566-29164579B6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36512" y="211409"/>
                <a:ext cx="1921713" cy="33727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secret b</a:t>
                </a:r>
                <a14:m>
                  <m:oMath xmlns:m="http://schemas.openxmlformats.org/officeDocument/2006/math">
                    <m:r>
                      <a:rPr kumimoji="0" lang="en-US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 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0653F61-8695-624D-8566-29164579B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211409"/>
                <a:ext cx="1921713" cy="337271"/>
              </a:xfrm>
              <a:prstGeom prst="rect">
                <a:avLst/>
              </a:prstGeom>
              <a:blipFill>
                <a:blip r:embed="rId9"/>
                <a:stretch>
                  <a:fillRect t="-21429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63">
            <a:extLst>
              <a:ext uri="{FF2B5EF4-FFF2-40B4-BE49-F238E27FC236}">
                <a16:creationId xmlns:a16="http://schemas.microsoft.com/office/drawing/2014/main" id="{0BC54A4E-FCBC-7946-BC47-E4206099EE17}"/>
              </a:ext>
            </a:extLst>
          </p:cNvPr>
          <p:cNvSpPr txBox="1">
            <a:spLocks noChangeArrowheads="1"/>
          </p:cNvSpPr>
          <p:nvPr/>
        </p:nvSpPr>
        <p:spPr>
          <a:xfrm>
            <a:off x="575555" y="3284984"/>
            <a:ext cx="2808313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Here is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 a solution.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AE1DE581-8087-6F4C-B958-1D8BEA33021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5554" y="3896761"/>
                <a:ext cx="7740861" cy="1509031"/>
              </a:xfrm>
              <a:prstGeom prst="rect">
                <a:avLst/>
              </a:prstGeom>
              <a:noFill/>
              <a:ln w="25400">
                <a:solidFill>
                  <a:srgbClr val="7D7773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Repeat </a:t>
                </a:r>
                <a:r>
                  <a:rPr lang="en-US" sz="24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f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or every two-person subset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}: 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  <a:p>
                <a:pPr marL="342900" lvl="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enerate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a 2-out-of-2 secret sharing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of b.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marL="342900" lvl="0" indent="-342900" algn="l">
                  <a:buFont typeface="Arial" panose="020B0604020202020204" pitchFamily="34" charset="0"/>
                  <a:buChar char="•"/>
                </a:pP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Give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AE1DE581-8087-6F4C-B958-1D8BEA330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4" y="3896761"/>
                <a:ext cx="7740861" cy="1509031"/>
              </a:xfrm>
              <a:prstGeom prst="rect">
                <a:avLst/>
              </a:prstGeom>
              <a:blipFill>
                <a:blip r:embed="rId10"/>
                <a:stretch>
                  <a:fillRect l="-1144"/>
                </a:stretch>
              </a:blipFill>
              <a:ln w="25400">
                <a:solidFill>
                  <a:srgbClr val="7D777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198010DE-D7EA-CA4F-A538-964D8FAECDF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79712" y="2573711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7" name="Rectangle 63">
                <a:extLst>
                  <a:ext uri="{FF2B5EF4-FFF2-40B4-BE49-F238E27FC236}">
                    <a16:creationId xmlns:a16="http://schemas.microsoft.com/office/drawing/2014/main" id="{198010DE-D7EA-CA4F-A538-964D8FAEC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573711"/>
                <a:ext cx="1656184" cy="378039"/>
              </a:xfrm>
              <a:prstGeom prst="rect">
                <a:avLst/>
              </a:prstGeom>
              <a:blipFill>
                <a:blip r:embed="rId1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51977387-48A0-B34F-ACEF-0221A34CF10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347864" y="2569799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51977387-48A0-B34F-ACEF-0221A34C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2569799"/>
                <a:ext cx="1656184" cy="378039"/>
              </a:xfrm>
              <a:prstGeom prst="rect">
                <a:avLst/>
              </a:prstGeom>
              <a:blipFill>
                <a:blip r:embed="rId1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7BFB15EE-ACAC-F741-A18F-B76E2BB842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88024" y="2564904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7BFB15EE-ACAC-F741-A18F-B76E2BB84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564904"/>
                <a:ext cx="1656184" cy="37803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BA6568AD-B573-174E-A461-DD10029F80E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56176" y="2564904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BA6568AD-B573-174E-A461-DD10029F8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564904"/>
                <a:ext cx="1656184" cy="37803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B4290CFE-5838-074D-A1DB-7A6E3B8BF56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452320" y="2564904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𝑃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B4290CFE-5838-074D-A1DB-7A6E3B8BF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2564904"/>
                <a:ext cx="1656184" cy="37803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63">
            <a:extLst>
              <a:ext uri="{FF2B5EF4-FFF2-40B4-BE49-F238E27FC236}">
                <a16:creationId xmlns:a16="http://schemas.microsoft.com/office/drawing/2014/main" id="{8BD274FE-8E65-E546-893E-9BBD78D55ADB}"/>
              </a:ext>
            </a:extLst>
          </p:cNvPr>
          <p:cNvSpPr txBox="1">
            <a:spLocks noChangeArrowheads="1"/>
          </p:cNvSpPr>
          <p:nvPr/>
        </p:nvSpPr>
        <p:spPr>
          <a:xfrm>
            <a:off x="21995" y="2723823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Dealer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63">
                <a:extLst>
                  <a:ext uri="{FF2B5EF4-FFF2-40B4-BE49-F238E27FC236}">
                    <a16:creationId xmlns:a16="http://schemas.microsoft.com/office/drawing/2014/main" id="{1AC7C92A-D110-E042-9C47-14DB83FFB95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08729" y="1988846"/>
                <a:ext cx="165618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…</m:t>
                      </m:r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8" name="Rectangle 63">
                <a:extLst>
                  <a:ext uri="{FF2B5EF4-FFF2-40B4-BE49-F238E27FC236}">
                    <a16:creationId xmlns:a16="http://schemas.microsoft.com/office/drawing/2014/main" id="{1AC7C92A-D110-E042-9C47-14DB83FFB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729" y="1988846"/>
                <a:ext cx="1656184" cy="37803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63">
            <a:extLst>
              <a:ext uri="{FF2B5EF4-FFF2-40B4-BE49-F238E27FC236}">
                <a16:creationId xmlns:a16="http://schemas.microsoft.com/office/drawing/2014/main" id="{0859813C-2A7C-7143-B5BA-895ECE6BE785}"/>
              </a:ext>
            </a:extLst>
          </p:cNvPr>
          <p:cNvSpPr txBox="1">
            <a:spLocks noChangeArrowheads="1"/>
          </p:cNvSpPr>
          <p:nvPr/>
        </p:nvSpPr>
        <p:spPr>
          <a:xfrm>
            <a:off x="539551" y="5597238"/>
            <a:ext cx="6480721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What</a:t>
            </a:r>
            <a:r>
              <a:rPr kumimoji="0" lang="en-US" altLang="en-US" sz="2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 is the size of shares each party gets?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4" name="Rectangle 63">
            <a:extLst>
              <a:ext uri="{FF2B5EF4-FFF2-40B4-BE49-F238E27FC236}">
                <a16:creationId xmlns:a16="http://schemas.microsoft.com/office/drawing/2014/main" id="{65A42E1C-A38E-704E-8795-C6EDD955BE04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6165304"/>
            <a:ext cx="6480721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How does this scale to t-out-of-n?</a:t>
            </a:r>
          </a:p>
        </p:txBody>
      </p:sp>
    </p:spTree>
    <p:extLst>
      <p:ext uri="{BB962C8B-B14F-4D97-AF65-F5344CB8AC3E}">
        <p14:creationId xmlns:p14="http://schemas.microsoft.com/office/powerpoint/2010/main" val="165703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32" grpId="0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Non-Malleability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6" name="Picture 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D92983A4-2422-3D4E-A7BB-45D8BF90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49" y="2329989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63DCC1-E734-3D4E-BD1A-2EEC05E9A1DB}"/>
              </a:ext>
            </a:extLst>
          </p:cNvPr>
          <p:cNvCxnSpPr/>
          <p:nvPr/>
        </p:nvCxnSpPr>
        <p:spPr>
          <a:xfrm>
            <a:off x="2324293" y="2807951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762D5D5-F0CB-C84E-97F4-769086662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645" y="224520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8F39D9D2-8B3A-AB4F-9F2E-A70B5EC32CC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71670" y="2059036"/>
                <a:ext cx="2781015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Enc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(</a:t>
                </a:r>
                <a:r>
                  <a:rPr lang="en-US" sz="2400" b="1" dirty="0" err="1">
                    <a:solidFill>
                      <a:srgbClr val="FF000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pk</a:t>
                </a:r>
                <a:r>
                  <a:rPr 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,m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8F39D9D2-8B3A-AB4F-9F2E-A70B5EC32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70" y="2059036"/>
                <a:ext cx="2781015" cy="792088"/>
              </a:xfrm>
              <a:prstGeom prst="rect">
                <a:avLst/>
              </a:prstGeom>
              <a:blipFill>
                <a:blip r:embed="rId5"/>
                <a:stretch>
                  <a:fillRect l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63">
            <a:extLst>
              <a:ext uri="{FF2B5EF4-FFF2-40B4-BE49-F238E27FC236}">
                <a16:creationId xmlns:a16="http://schemas.microsoft.com/office/drawing/2014/main" id="{A6A21B34-1E04-5244-A6D3-64E0AE2B0264}"/>
              </a:ext>
            </a:extLst>
          </p:cNvPr>
          <p:cNvSpPr txBox="1">
            <a:spLocks noChangeArrowheads="1"/>
          </p:cNvSpPr>
          <p:nvPr/>
        </p:nvSpPr>
        <p:spPr>
          <a:xfrm>
            <a:off x="7357957" y="2325893"/>
            <a:ext cx="57606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sk</a:t>
            </a:r>
            <a:endParaRPr lang="en-US" sz="2400" b="1" dirty="0">
              <a:solidFill>
                <a:srgbClr val="0000FF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A8EF5C-D31D-6347-A092-A866E1F5ED58}"/>
              </a:ext>
            </a:extLst>
          </p:cNvPr>
          <p:cNvGrpSpPr/>
          <p:nvPr/>
        </p:nvGrpSpPr>
        <p:grpSpPr>
          <a:xfrm>
            <a:off x="3658869" y="4457790"/>
            <a:ext cx="1606616" cy="1923177"/>
            <a:chOff x="439281" y="332520"/>
            <a:chExt cx="1606616" cy="192317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02AF1C-3FFF-BC49-8000-0F02A5778801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AF872B4-286D-F240-B9C4-0D7235C12316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EDAB56-55FA-D044-AD33-27CF2DAFA043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42D2B89-A6EE-B84D-B660-1545539EC19D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739481-64C2-204B-9207-2174F4664F9F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1C7FCA0-2667-B444-A39F-44FE8F47FC03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FA99413-EEB4-284C-98B7-3BA5D8473E7B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63">
              <a:extLst>
                <a:ext uri="{FF2B5EF4-FFF2-40B4-BE49-F238E27FC236}">
                  <a16:creationId xmlns:a16="http://schemas.microsoft.com/office/drawing/2014/main" id="{16A2491A-3B3B-F742-B82A-870A91E37E3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Bob</a:t>
              </a:r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BA041946-3E1F-3043-AE7D-3260201ADA1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51146" y="422413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b="1" dirty="0" err="1">
                  <a:solidFill>
                    <a:srgbClr val="FF0000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pk</a:t>
              </a:r>
              <a:endParaRPr lang="en-US" sz="20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FED4979D-8BC7-DA44-A973-C3AF53EF83E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43513" y="1412776"/>
                <a:ext cx="2781015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Dec(</a:t>
                </a:r>
                <a:r>
                  <a:rPr lang="en-US" sz="2400" b="1" dirty="0" err="1">
                    <a:solidFill>
                      <a:srgbClr val="0000FF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sk</a:t>
                </a:r>
                <a:r>
                  <a:rPr 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,c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FED4979D-8BC7-DA44-A973-C3AF53EF8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513" y="1412776"/>
                <a:ext cx="2781015" cy="792088"/>
              </a:xfrm>
              <a:prstGeom prst="rect">
                <a:avLst/>
              </a:prstGeom>
              <a:blipFill>
                <a:blip r:embed="rId6"/>
                <a:stretch>
                  <a:fillRect l="-3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63">
            <a:extLst>
              <a:ext uri="{FF2B5EF4-FFF2-40B4-BE49-F238E27FC236}">
                <a16:creationId xmlns:a16="http://schemas.microsoft.com/office/drawing/2014/main" id="{F500216B-1978-9443-911C-B4F4EE7397FB}"/>
              </a:ext>
            </a:extLst>
          </p:cNvPr>
          <p:cNvSpPr txBox="1">
            <a:spLocks noChangeArrowheads="1"/>
          </p:cNvSpPr>
          <p:nvPr/>
        </p:nvSpPr>
        <p:spPr>
          <a:xfrm>
            <a:off x="2900357" y="3816063"/>
            <a:ext cx="3981087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American Typewriter" charset="0"/>
                <a:ea typeface="American Typewriter" charset="0"/>
                <a:cs typeface="American Typewriter" charset="0"/>
              </a:rPr>
              <a:t>Public-key directory</a:t>
            </a:r>
          </a:p>
        </p:txBody>
      </p:sp>
    </p:spTree>
    <p:extLst>
      <p:ext uri="{BB962C8B-B14F-4D97-AF65-F5344CB8AC3E}">
        <p14:creationId xmlns:p14="http://schemas.microsoft.com/office/powerpoint/2010/main" val="673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63"/>
          <p:cNvSpPr>
            <a:spLocks noGrp="1" noChangeArrowheads="1"/>
          </p:cNvSpPr>
          <p:nvPr>
            <p:ph type="title"/>
          </p:nvPr>
        </p:nvSpPr>
        <p:spPr>
          <a:xfrm>
            <a:off x="-828600" y="116632"/>
            <a:ext cx="10945216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1A17A5"/>
                </a:solidFill>
                <a:latin typeface="Calibri" pitchFamily="34" charset="0"/>
              </a:rPr>
              <a:t>Shamir’s t-out-of-n Secret Sharing</a:t>
            </a:r>
          </a:p>
        </p:txBody>
      </p:sp>
      <p:sp>
        <p:nvSpPr>
          <p:cNvPr id="34" name="Rectangle 63">
            <a:extLst>
              <a:ext uri="{FF2B5EF4-FFF2-40B4-BE49-F238E27FC236}">
                <a16:creationId xmlns:a16="http://schemas.microsoft.com/office/drawing/2014/main" id="{E0257FBE-50E8-444D-9DB5-C76CA0A3B0D6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780276"/>
            <a:ext cx="6480721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Key Idea: Polynomials are Amazing!</a:t>
            </a:r>
          </a:p>
        </p:txBody>
      </p:sp>
    </p:spTree>
    <p:extLst>
      <p:ext uri="{BB962C8B-B14F-4D97-AF65-F5344CB8AC3E}">
        <p14:creationId xmlns:p14="http://schemas.microsoft.com/office/powerpoint/2010/main" val="144709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457201" y="4653136"/>
            <a:ext cx="4525145" cy="24109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7" name="Rectangle 63"/>
          <p:cNvSpPr>
            <a:spLocks noGrp="1" noChangeArrowheads="1"/>
          </p:cNvSpPr>
          <p:nvPr>
            <p:ph type="title"/>
          </p:nvPr>
        </p:nvSpPr>
        <p:spPr>
          <a:xfrm>
            <a:off x="-828600" y="116632"/>
            <a:ext cx="10945216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1A17A5"/>
                </a:solidFill>
                <a:latin typeface="Calibri" pitchFamily="34" charset="0"/>
              </a:rPr>
              <a:t>Shamir’s 2-out-of-n Secret Sharing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927252" y="1761668"/>
            <a:ext cx="908444" cy="94012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411760" y="1700808"/>
            <a:ext cx="1232138" cy="1008112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>
            <a:off x="1852774" y="2276872"/>
            <a:ext cx="72237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774" y="3160844"/>
            <a:ext cx="782216" cy="1102636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>
            <a:off x="1475656" y="2874131"/>
            <a:ext cx="451562" cy="42932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634990" y="2874131"/>
            <a:ext cx="377118" cy="42932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767884" y="2656441"/>
            <a:ext cx="2961326" cy="1579567"/>
            <a:chOff x="767884" y="2656441"/>
            <a:chExt cx="2961326" cy="15795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67884" y="2656441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</a:rPr>
                              <m:t>𝒔</m:t>
                            </m:r>
                          </m:e>
                          <m:sub>
                            <m: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884" y="2656441"/>
                  <a:ext cx="648072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081138" y="2672612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C009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C0099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</a:rPr>
                              <m:t>𝒔</m:t>
                            </m:r>
                          </m:e>
                          <m:sub>
                            <m: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C0099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1138" y="2672612"/>
                  <a:ext cx="648072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572115" y="3774343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</a:rPr>
                              <m:t>𝒔</m:t>
                            </m:r>
                          </m:e>
                          <m:sub>
                            <m:r>
                              <a:rPr kumimoji="0" lang="en-US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2115" y="3774343"/>
                  <a:ext cx="648072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3491880" y="2151068"/>
            <a:ext cx="5904656" cy="4706932"/>
            <a:chOff x="3491880" y="2151068"/>
            <a:chExt cx="5904656" cy="4706932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652730" y="2151068"/>
              <a:ext cx="0" cy="47069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491880" y="4221088"/>
                  <a:ext cx="116682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rPr>
                    <a:t>secret </a:t>
                  </a:r>
                  <a14:m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𝑏</m:t>
                      </m:r>
                    </m:oMath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1880" y="4221088"/>
                  <a:ext cx="1166826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6522" t="-937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>
              <a:off x="4211960" y="5589240"/>
              <a:ext cx="5184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572000" y="4438519"/>
              <a:ext cx="144016" cy="14260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52730" y="3028890"/>
            <a:ext cx="2338744" cy="1262799"/>
            <a:chOff x="4652730" y="3028890"/>
            <a:chExt cx="2338744" cy="1262799"/>
          </a:xfrm>
        </p:grpSpPr>
        <p:sp>
          <p:nvSpPr>
            <p:cNvPr id="35" name="Oval 34"/>
            <p:cNvSpPr/>
            <p:nvPr/>
          </p:nvSpPr>
          <p:spPr>
            <a:xfrm>
              <a:off x="5220072" y="4149080"/>
              <a:ext cx="144016" cy="142609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5868144" y="3831336"/>
              <a:ext cx="144016" cy="142609"/>
            </a:xfrm>
            <a:prstGeom prst="ellipse">
              <a:avLst/>
            </a:prstGeom>
            <a:solidFill>
              <a:srgbClr val="CC00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6516216" y="3501008"/>
              <a:ext cx="144016" cy="14260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652730" y="3706267"/>
                  <a:ext cx="76329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</a:rPr>
                          <m:t>(1,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B05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B05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2730" y="3706267"/>
                  <a:ext cx="763290" cy="4001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000" r="-16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392886" y="3388930"/>
                  <a:ext cx="76329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C0099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</a:rPr>
                          <m:t>(2,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C0099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C0099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C0099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C0099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886" y="3388930"/>
                  <a:ext cx="763290" cy="4001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000" r="-168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228184" y="3028890"/>
                  <a:ext cx="76329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marR="0" lvl="0" indent="-34290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</a:rPr>
                          <m:t>(3,</m:t>
                        </m:r>
                        <m:sSub>
                          <m:sSub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184" y="3028890"/>
                  <a:ext cx="763290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4000" r="-168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79512" y="4725144"/>
                <a:ext cx="37664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Each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charset="0"/>
                            <a:ea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is truly 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random (independent of secret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b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) 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725144"/>
                <a:ext cx="3766482" cy="1200329"/>
              </a:xfrm>
              <a:prstGeom prst="rect">
                <a:avLst/>
              </a:prstGeom>
              <a:blipFill>
                <a:blip r:embed="rId13"/>
                <a:stretch>
                  <a:fillRect l="-2349" t="-42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179512" y="5910371"/>
            <a:ext cx="3766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Any two shares uniquely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determine b.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159465" y="2247062"/>
            <a:ext cx="5813045" cy="2478082"/>
            <a:chOff x="4159465" y="2247062"/>
            <a:chExt cx="5813045" cy="2478082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4159465" y="2627128"/>
              <a:ext cx="4444983" cy="20980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20085356">
              <a:off x="6796808" y="2721861"/>
              <a:ext cx="31757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rPr>
                <a:t>random line through (0,b)</a:t>
              </a:r>
            </a:p>
          </p:txBody>
        </p:sp>
        <p:pic>
          <p:nvPicPr>
            <p:cNvPr id="44" name="Picture 4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614" b="59366"/>
            <a:stretch/>
          </p:blipFill>
          <p:spPr>
            <a:xfrm>
              <a:off x="8019430" y="2247062"/>
              <a:ext cx="392919" cy="4066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692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3">
            <a:extLst>
              <a:ext uri="{FF2B5EF4-FFF2-40B4-BE49-F238E27FC236}">
                <a16:creationId xmlns:a16="http://schemas.microsoft.com/office/drawing/2014/main" id="{83DBF138-C1C4-164F-9AA0-24A239951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28600" y="116632"/>
            <a:ext cx="10945216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1A17A5"/>
                </a:solidFill>
                <a:latin typeface="Calibri" pitchFamily="34" charset="0"/>
              </a:rPr>
              <a:t>Shamir’s 2-out-of-n Secret Sharing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02EFED-5D97-A14D-9EA5-B134D2719A44}"/>
                  </a:ext>
                </a:extLst>
              </p:cNvPr>
              <p:cNvSpPr txBox="1"/>
              <p:nvPr/>
            </p:nvSpPr>
            <p:spPr>
              <a:xfrm>
                <a:off x="359531" y="1700808"/>
                <a:ext cx="85689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The dealer picks a uniformly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random line </a:t>
                </a:r>
                <a:r>
                  <a:rPr kumimoji="0" lang="en-US" sz="2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(mod p)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whose constant term is the secret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02EFED-5D97-A14D-9EA5-B134D2719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1" y="1700808"/>
                <a:ext cx="8568953" cy="830997"/>
              </a:xfrm>
              <a:prstGeom prst="rect">
                <a:avLst/>
              </a:prstGeom>
              <a:blipFill>
                <a:blip r:embed="rId3"/>
                <a:stretch>
                  <a:fillRect l="-1036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/>
              <p:nvPr/>
            </p:nvSpPr>
            <p:spPr>
              <a:xfrm>
                <a:off x="1183338" y="2751311"/>
                <a:ext cx="74211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𝑓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𝑎𝑥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𝑏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is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uniformly random mod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𝑝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338" y="2751311"/>
                <a:ext cx="7421110" cy="461665"/>
              </a:xfrm>
              <a:prstGeom prst="rect">
                <a:avLst/>
              </a:prstGeom>
              <a:blipFill>
                <a:blip r:embed="rId4"/>
                <a:stretch>
                  <a:fillRect l="-68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/>
              <p:nvPr/>
            </p:nvSpPr>
            <p:spPr>
              <a:xfrm>
                <a:off x="395536" y="3390091"/>
                <a:ext cx="85689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2.   Compute the shares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:br>
                  <a:rPr lang="en-US" sz="2400" dirty="0">
                    <a:solidFill>
                      <a:srgbClr val="0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90091"/>
                <a:ext cx="8568953" cy="830997"/>
              </a:xfrm>
              <a:prstGeom prst="rect">
                <a:avLst/>
              </a:prstGeom>
              <a:blipFill>
                <a:blip r:embed="rId5"/>
                <a:stretch>
                  <a:fillRect l="-1183" t="-4478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AA4A1F9-FF67-F944-966F-5E486BD34DC8}"/>
              </a:ext>
            </a:extLst>
          </p:cNvPr>
          <p:cNvSpPr txBox="1"/>
          <p:nvPr/>
        </p:nvSpPr>
        <p:spPr>
          <a:xfrm>
            <a:off x="395537" y="458112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Correctness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can recover secret from any two shares.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8072C2-C220-3148-86CF-A816594CC0F5}"/>
                  </a:ext>
                </a:extLst>
              </p:cNvPr>
              <p:cNvSpPr txBox="1"/>
              <p:nvPr/>
            </p:nvSpPr>
            <p:spPr>
              <a:xfrm>
                <a:off x="412466" y="5109809"/>
                <a:ext cx="8319068" cy="1095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Proof: Parties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𝑖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𝑗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, given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shares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𝑎𝑖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can solve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(=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8072C2-C220-3148-86CF-A816594CC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66" y="5109809"/>
                <a:ext cx="8319068" cy="1095300"/>
              </a:xfrm>
              <a:prstGeom prst="rect">
                <a:avLst/>
              </a:prstGeom>
              <a:blipFill>
                <a:blip r:embed="rId6"/>
                <a:stretch>
                  <a:fillRect l="-1220" t="-4598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18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3">
            <a:extLst>
              <a:ext uri="{FF2B5EF4-FFF2-40B4-BE49-F238E27FC236}">
                <a16:creationId xmlns:a16="http://schemas.microsoft.com/office/drawing/2014/main" id="{83DBF138-C1C4-164F-9AA0-24A239951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28600" y="116632"/>
            <a:ext cx="10945216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1A17A5"/>
                </a:solidFill>
                <a:latin typeface="Calibri" pitchFamily="34" charset="0"/>
              </a:rPr>
              <a:t>Shamir’s 2-out-of-n Secret Sharing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02EFED-5D97-A14D-9EA5-B134D2719A44}"/>
                  </a:ext>
                </a:extLst>
              </p:cNvPr>
              <p:cNvSpPr txBox="1"/>
              <p:nvPr/>
            </p:nvSpPr>
            <p:spPr>
              <a:xfrm>
                <a:off x="359531" y="1700808"/>
                <a:ext cx="85689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The dealer picks a uniformly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random line </a:t>
                </a:r>
                <a:r>
                  <a:rPr kumimoji="0" lang="en-US" sz="2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(mod p)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whose constant term is the secret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02EFED-5D97-A14D-9EA5-B134D2719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1" y="1700808"/>
                <a:ext cx="8568953" cy="830997"/>
              </a:xfrm>
              <a:prstGeom prst="rect">
                <a:avLst/>
              </a:prstGeom>
              <a:blipFill>
                <a:blip r:embed="rId3"/>
                <a:stretch>
                  <a:fillRect l="-1036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/>
              <p:nvPr/>
            </p:nvSpPr>
            <p:spPr>
              <a:xfrm>
                <a:off x="1183338" y="2751311"/>
                <a:ext cx="74211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𝑓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𝑎𝑥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𝑏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is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uniformly random mod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𝑝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338" y="2751311"/>
                <a:ext cx="7421110" cy="461665"/>
              </a:xfrm>
              <a:prstGeom prst="rect">
                <a:avLst/>
              </a:prstGeom>
              <a:blipFill>
                <a:blip r:embed="rId4"/>
                <a:stretch>
                  <a:fillRect l="-68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/>
              <p:nvPr/>
            </p:nvSpPr>
            <p:spPr>
              <a:xfrm>
                <a:off x="395536" y="3390091"/>
                <a:ext cx="85689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2.   Compute the shares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:br>
                  <a:rPr lang="en-US" sz="2400" dirty="0">
                    <a:solidFill>
                      <a:srgbClr val="0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90091"/>
                <a:ext cx="8568953" cy="830997"/>
              </a:xfrm>
              <a:prstGeom prst="rect">
                <a:avLst/>
              </a:prstGeom>
              <a:blipFill>
                <a:blip r:embed="rId5"/>
                <a:stretch>
                  <a:fillRect l="-1183" t="-4478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AA4A1F9-FF67-F944-966F-5E486BD34DC8}"/>
              </a:ext>
            </a:extLst>
          </p:cNvPr>
          <p:cNvSpPr txBox="1"/>
          <p:nvPr/>
        </p:nvSpPr>
        <p:spPr>
          <a:xfrm>
            <a:off x="395536" y="4581128"/>
            <a:ext cx="8748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any single party has no information about the secret.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8072C2-C220-3148-86CF-A816594CC0F5}"/>
                  </a:ext>
                </a:extLst>
              </p:cNvPr>
              <p:cNvSpPr txBox="1"/>
              <p:nvPr/>
            </p:nvSpPr>
            <p:spPr>
              <a:xfrm>
                <a:off x="412466" y="5109809"/>
                <a:ext cx="831906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Proof: Party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𝑖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’s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is uniformly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random, independent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as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𝑎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is random and so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18072C2-C220-3148-86CF-A816594CC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66" y="5109809"/>
                <a:ext cx="8319068" cy="830997"/>
              </a:xfrm>
              <a:prstGeom prst="rect">
                <a:avLst/>
              </a:prstGeom>
              <a:blipFill>
                <a:blip r:embed="rId6"/>
                <a:stretch>
                  <a:fillRect l="-1220" t="-5970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4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3">
            <a:extLst>
              <a:ext uri="{FF2B5EF4-FFF2-40B4-BE49-F238E27FC236}">
                <a16:creationId xmlns:a16="http://schemas.microsoft.com/office/drawing/2014/main" id="{83DBF138-C1C4-164F-9AA0-24A239951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28600" y="116632"/>
            <a:ext cx="10945216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1A17A5"/>
                </a:solidFill>
                <a:latin typeface="Calibri" pitchFamily="34" charset="0"/>
              </a:rPr>
              <a:t>Shamir’s t-out-of-n Secret Sharing</a:t>
            </a: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5543AD99-C40D-A04C-ADF5-10A1CE3FDF51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780276"/>
            <a:ext cx="6480721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Key Idea: Polynomials are Amazing!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02EFED-5D97-A14D-9EA5-B134D2719A44}"/>
                  </a:ext>
                </a:extLst>
              </p:cNvPr>
              <p:cNvSpPr txBox="1"/>
              <p:nvPr/>
            </p:nvSpPr>
            <p:spPr>
              <a:xfrm>
                <a:off x="359531" y="1412776"/>
                <a:ext cx="85689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The dealer picks a uniformly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random degree-(t-1) polynomial </a:t>
                </a:r>
                <a:r>
                  <a:rPr kumimoji="0" lang="en-US" sz="2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(mod p)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whose constant term is the secret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.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02EFED-5D97-A14D-9EA5-B134D2719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1" y="1412776"/>
                <a:ext cx="8568953" cy="830997"/>
              </a:xfrm>
              <a:prstGeom prst="rect">
                <a:avLst/>
              </a:prstGeom>
              <a:blipFill>
                <a:blip r:embed="rId3"/>
                <a:stretch>
                  <a:fillRect l="-1036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/>
              <p:nvPr/>
            </p:nvSpPr>
            <p:spPr>
              <a:xfrm>
                <a:off x="1475656" y="2362984"/>
                <a:ext cx="64087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𝑓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=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+…+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𝑏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are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uniformly random mod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𝑝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2362984"/>
                <a:ext cx="6408712" cy="830997"/>
              </a:xfrm>
              <a:prstGeom prst="rect">
                <a:avLst/>
              </a:prstGeom>
              <a:blipFill>
                <a:blip r:embed="rId4"/>
                <a:stretch>
                  <a:fillRect l="-792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/>
              <p:nvPr/>
            </p:nvSpPr>
            <p:spPr>
              <a:xfrm>
                <a:off x="395536" y="3390091"/>
                <a:ext cx="85689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2.   Compute the shares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:br>
                  <a:rPr lang="en-US" sz="2400" dirty="0">
                    <a:solidFill>
                      <a:srgbClr val="0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390091"/>
                <a:ext cx="8568953" cy="830997"/>
              </a:xfrm>
              <a:prstGeom prst="rect">
                <a:avLst/>
              </a:prstGeom>
              <a:blipFill>
                <a:blip r:embed="rId5"/>
                <a:stretch>
                  <a:fillRect l="-1183" t="-4478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A4A1F9-FF67-F944-966F-5E486BD34DC8}"/>
                  </a:ext>
                </a:extLst>
              </p:cNvPr>
              <p:cNvSpPr txBox="1"/>
              <p:nvPr/>
            </p:nvSpPr>
            <p:spPr>
              <a:xfrm>
                <a:off x="395537" y="4581128"/>
                <a:ext cx="77768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Correctness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: can recover secret from any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𝑡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shares.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A4A1F9-FF67-F944-966F-5E486BD34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7" y="4581128"/>
                <a:ext cx="7776864" cy="461665"/>
              </a:xfrm>
              <a:prstGeom prst="rect">
                <a:avLst/>
              </a:prstGeom>
              <a:blipFill>
                <a:blip r:embed="rId6"/>
                <a:stretch>
                  <a:fillRect l="-1305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6C49B9-3EC2-E34F-B0E3-047A093E0279}"/>
                  </a:ext>
                </a:extLst>
              </p:cNvPr>
              <p:cNvSpPr txBox="1"/>
              <p:nvPr/>
            </p:nvSpPr>
            <p:spPr>
              <a:xfrm>
                <a:off x="395536" y="5199583"/>
                <a:ext cx="77768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Security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: the distribution of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𝑎𝑛𝑦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𝑡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−1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shares is independent of the secret.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6C49B9-3EC2-E34F-B0E3-047A093E0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199583"/>
                <a:ext cx="7776864" cy="830997"/>
              </a:xfrm>
              <a:prstGeom prst="rect">
                <a:avLst/>
              </a:prstGeom>
              <a:blipFill>
                <a:blip r:embed="rId7"/>
                <a:stretch>
                  <a:fillRect l="-1305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1B86883-FFA7-7A4D-B031-B417341FA061}"/>
              </a:ext>
            </a:extLst>
          </p:cNvPr>
          <p:cNvSpPr txBox="1"/>
          <p:nvPr/>
        </p:nvSpPr>
        <p:spPr>
          <a:xfrm>
            <a:off x="395536" y="6165304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b="1" noProof="0" dirty="0">
                <a:solidFill>
                  <a:srgbClr val="000000"/>
                </a:solidFill>
                <a:latin typeface="Arial"/>
                <a:cs typeface="Arial"/>
              </a:rPr>
              <a:t>Note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need p to be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larger than the number of parties n.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420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0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722806-D2CB-0049-BFAB-4AA7B406D72A}"/>
                  </a:ext>
                </a:extLst>
              </p:cNvPr>
              <p:cNvSpPr txBox="1"/>
              <p:nvPr/>
            </p:nvSpPr>
            <p:spPr>
              <a:xfrm>
                <a:off x="1475656" y="4325312"/>
                <a:ext cx="5973750" cy="1767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722806-D2CB-0049-BFAB-4AA7B406D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325312"/>
                <a:ext cx="5973750" cy="1767984"/>
              </a:xfrm>
              <a:prstGeom prst="rect">
                <a:avLst/>
              </a:prstGeom>
              <a:blipFill>
                <a:blip r:embed="rId3"/>
                <a:stretch>
                  <a:fillRect r="-849" b="-2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B22F07A-2BBF-3C44-9F73-3E6F6CF2DC0F}"/>
              </a:ext>
            </a:extLst>
          </p:cNvPr>
          <p:cNvSpPr/>
          <p:nvPr/>
        </p:nvSpPr>
        <p:spPr>
          <a:xfrm>
            <a:off x="2339752" y="4325312"/>
            <a:ext cx="3096344" cy="1767984"/>
          </a:xfrm>
          <a:prstGeom prst="roundRect">
            <a:avLst/>
          </a:prstGeom>
          <a:solidFill>
            <a:schemeClr val="accent1">
              <a:alpha val="3575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83DBF138-C1C4-164F-9AA0-24A239951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28600" y="116632"/>
            <a:ext cx="10945216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1A17A5"/>
                </a:solidFill>
                <a:latin typeface="Calibri" pitchFamily="34" charset="0"/>
              </a:rPr>
              <a:t>Shamir’s t-out-of-n Secret Sharing</a:t>
            </a: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5543AD99-C40D-A04C-ADF5-10A1CE3FDF51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780276"/>
            <a:ext cx="6480721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Key Idea: Polynomials are Amazing!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/>
              <p:nvPr/>
            </p:nvSpPr>
            <p:spPr>
              <a:xfrm>
                <a:off x="1475656" y="1340768"/>
                <a:ext cx="64087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𝑓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=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+…+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𝑏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are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uniformly random mod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𝑝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340768"/>
                <a:ext cx="6408712" cy="830997"/>
              </a:xfrm>
              <a:prstGeom prst="rect">
                <a:avLst/>
              </a:prstGeom>
              <a:blipFill>
                <a:blip r:embed="rId4"/>
                <a:stretch>
                  <a:fillRect l="-792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/>
              <p:nvPr/>
            </p:nvSpPr>
            <p:spPr>
              <a:xfrm>
                <a:off x="395536" y="2367875"/>
                <a:ext cx="85689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367875"/>
                <a:ext cx="8568953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AA4A1F9-FF67-F944-966F-5E486BD34DC8}"/>
              </a:ext>
            </a:extLst>
          </p:cNvPr>
          <p:cNvSpPr txBox="1"/>
          <p:nvPr/>
        </p:nvSpPr>
        <p:spPr>
          <a:xfrm>
            <a:off x="611560" y="306896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Correctness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via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Vandermonde</a:t>
            </a:r>
            <a:r>
              <a:rPr kumimoji="0" lang="en-US" sz="24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matrices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8F8AB-C298-384C-898F-E20BE7D64061}"/>
                  </a:ext>
                </a:extLst>
              </p:cNvPr>
              <p:cNvSpPr txBox="1"/>
              <p:nvPr/>
            </p:nvSpPr>
            <p:spPr>
              <a:xfrm>
                <a:off x="611560" y="3687415"/>
                <a:ext cx="78488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Let’s look at shares of parties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,</m:t>
                    </m:r>
                    <m:sSub>
                      <m:sSubPr>
                        <m:ctrlPr>
                          <a:rPr kumimoji="0" lang="en-US" sz="2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2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,…,</m:t>
                    </m:r>
                    <m:sSub>
                      <m:sSubPr>
                        <m:ctrlPr>
                          <a:rPr kumimoji="0" lang="en-US" sz="2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.</m:t>
                    </m:r>
                  </m:oMath>
                </a14:m>
                <a:endPara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8F8AB-C298-384C-898F-E20BE7D64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687415"/>
                <a:ext cx="7848872" cy="461665"/>
              </a:xfrm>
              <a:prstGeom prst="rect">
                <a:avLst/>
              </a:prstGeom>
              <a:blipFill>
                <a:blip r:embed="rId6"/>
                <a:stretch>
                  <a:fillRect l="-1292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4327F2-B2B3-E648-8270-EF1CBCF70D85}"/>
                  </a:ext>
                </a:extLst>
              </p:cNvPr>
              <p:cNvSpPr txBox="1"/>
              <p:nvPr/>
            </p:nvSpPr>
            <p:spPr>
              <a:xfrm>
                <a:off x="2368844" y="6269528"/>
                <a:ext cx="67751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𝑡</m:t>
                    </m:r>
                  </m:oMath>
                </a14:m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-by-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𝑡</m:t>
                    </m:r>
                  </m:oMath>
                </a14:m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i="1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Vandermonde</a:t>
                </a:r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matrix</a:t>
                </a:r>
                <a:r>
                  <a:rPr kumimoji="0" lang="en-US" sz="2400" i="1" u="none" strike="noStrike" kern="1200" cap="none" spc="0" normalizeH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which is</a:t>
                </a:r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invertible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4327F2-B2B3-E648-8270-EF1CBCF70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844" y="6269528"/>
                <a:ext cx="6775156" cy="461665"/>
              </a:xfrm>
              <a:prstGeom prst="rect">
                <a:avLst/>
              </a:prstGeom>
              <a:blipFill>
                <a:blip r:embed="rId7"/>
                <a:stretch>
                  <a:fillRect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69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2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3">
            <a:extLst>
              <a:ext uri="{FF2B5EF4-FFF2-40B4-BE49-F238E27FC236}">
                <a16:creationId xmlns:a16="http://schemas.microsoft.com/office/drawing/2014/main" id="{83DBF138-C1C4-164F-9AA0-24A239951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28600" y="116632"/>
            <a:ext cx="10945216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1A17A5"/>
                </a:solidFill>
                <a:latin typeface="Calibri" pitchFamily="34" charset="0"/>
              </a:rPr>
              <a:t>Shamir’s t-out-of-n Secret Sharing</a:t>
            </a: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5543AD99-C40D-A04C-ADF5-10A1CE3FDF51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780276"/>
            <a:ext cx="6480721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Key Idea: Polynomials are Amazing!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/>
              <p:nvPr/>
            </p:nvSpPr>
            <p:spPr>
              <a:xfrm>
                <a:off x="1475656" y="1340768"/>
                <a:ext cx="64087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𝑓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=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+…+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𝑏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are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uniformly random mod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𝑝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340768"/>
                <a:ext cx="6408712" cy="830997"/>
              </a:xfrm>
              <a:prstGeom prst="rect">
                <a:avLst/>
              </a:prstGeom>
              <a:blipFill>
                <a:blip r:embed="rId3"/>
                <a:stretch>
                  <a:fillRect l="-792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/>
              <p:nvPr/>
            </p:nvSpPr>
            <p:spPr>
              <a:xfrm>
                <a:off x="395536" y="2367875"/>
                <a:ext cx="85689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367875"/>
                <a:ext cx="8568953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AA4A1F9-FF67-F944-966F-5E486BD34DC8}"/>
              </a:ext>
            </a:extLst>
          </p:cNvPr>
          <p:cNvSpPr txBox="1"/>
          <p:nvPr/>
        </p:nvSpPr>
        <p:spPr>
          <a:xfrm>
            <a:off x="611560" y="3068960"/>
            <a:ext cx="7848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Correctness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Alternatively,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Lagrange interpolation</a:t>
            </a:r>
            <a:r>
              <a:rPr kumimoji="0" lang="en-US" sz="2400" b="0" i="1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  <a:cs typeface="Arial"/>
              </a:rPr>
              <a:t>gives an explicit formula that recovers b.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40D87D-FDE1-324E-9AB8-DA7902523746}"/>
                  </a:ext>
                </a:extLst>
              </p:cNvPr>
              <p:cNvSpPr txBox="1"/>
              <p:nvPr/>
            </p:nvSpPr>
            <p:spPr>
              <a:xfrm>
                <a:off x="522149" y="4139377"/>
                <a:ext cx="7848872" cy="116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𝑏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𝑓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0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Arial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𝑖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=1</m:t>
                          </m:r>
                        </m:sub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𝑡</m:t>
                          </m:r>
                        </m:sup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𝑓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(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𝑖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/>
                            </a:rPr>
                            <m:t>)</m:t>
                          </m:r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40D87D-FDE1-324E-9AB8-DA7902523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49" y="4139377"/>
                <a:ext cx="7848872" cy="1169807"/>
              </a:xfrm>
              <a:prstGeom prst="rect">
                <a:avLst/>
              </a:prstGeom>
              <a:blipFill>
                <a:blip r:embed="rId5"/>
                <a:stretch>
                  <a:fillRect t="-96809" b="-146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19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722806-D2CB-0049-BFAB-4AA7B406D72A}"/>
                  </a:ext>
                </a:extLst>
              </p:cNvPr>
              <p:cNvSpPr txBox="1"/>
              <p:nvPr/>
            </p:nvSpPr>
            <p:spPr>
              <a:xfrm>
                <a:off x="611560" y="4325312"/>
                <a:ext cx="8149282" cy="1767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722806-D2CB-0049-BFAB-4AA7B406D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325312"/>
                <a:ext cx="8149282" cy="1767984"/>
              </a:xfrm>
              <a:prstGeom prst="rect">
                <a:avLst/>
              </a:prstGeom>
              <a:blipFill>
                <a:blip r:embed="rId3"/>
                <a:stretch>
                  <a:fillRect t="-709" r="-77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63">
            <a:extLst>
              <a:ext uri="{FF2B5EF4-FFF2-40B4-BE49-F238E27FC236}">
                <a16:creationId xmlns:a16="http://schemas.microsoft.com/office/drawing/2014/main" id="{83DBF138-C1C4-164F-9AA0-24A239951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28600" y="116632"/>
            <a:ext cx="10945216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1A17A5"/>
                </a:solidFill>
                <a:latin typeface="Calibri" pitchFamily="34" charset="0"/>
              </a:rPr>
              <a:t>Shamir’s t-out-of-n Secret Sharing</a:t>
            </a: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5543AD99-C40D-A04C-ADF5-10A1CE3FDF51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780276"/>
            <a:ext cx="6480721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Key Idea: Polynomials are Amazing!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/>
              <p:nvPr/>
            </p:nvSpPr>
            <p:spPr>
              <a:xfrm>
                <a:off x="1475656" y="1340768"/>
                <a:ext cx="64087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𝑓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=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+…+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𝑏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are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uniformly random mod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𝑝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340768"/>
                <a:ext cx="6408712" cy="830997"/>
              </a:xfrm>
              <a:prstGeom prst="rect">
                <a:avLst/>
              </a:prstGeom>
              <a:blipFill>
                <a:blip r:embed="rId4"/>
                <a:stretch>
                  <a:fillRect l="-792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/>
              <p:nvPr/>
            </p:nvSpPr>
            <p:spPr>
              <a:xfrm>
                <a:off x="395536" y="2367875"/>
                <a:ext cx="85689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367875"/>
                <a:ext cx="8568953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1AA4A1F9-FF67-F944-966F-5E486BD34DC8}"/>
              </a:ext>
            </a:extLst>
          </p:cNvPr>
          <p:cNvSpPr txBox="1"/>
          <p:nvPr/>
        </p:nvSpPr>
        <p:spPr>
          <a:xfrm>
            <a:off x="611560" y="3068960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8F8AB-C298-384C-898F-E20BE7D64061}"/>
                  </a:ext>
                </a:extLst>
              </p:cNvPr>
              <p:cNvSpPr txBox="1"/>
              <p:nvPr/>
            </p:nvSpPr>
            <p:spPr>
              <a:xfrm>
                <a:off x="611560" y="3687415"/>
                <a:ext cx="78488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Let’s look at shares of parties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,</m:t>
                    </m:r>
                    <m:sSub>
                      <m:sSubPr>
                        <m:ctrlPr>
                          <a:rPr kumimoji="0" lang="en-US" sz="2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2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,…,</m:t>
                    </m:r>
                    <m:sSub>
                      <m:sSubPr>
                        <m:ctrlPr>
                          <a:rPr kumimoji="0" lang="en-US" sz="2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𝑃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.</m:t>
                    </m:r>
                  </m:oMath>
                </a14:m>
                <a:endPara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8F8AB-C298-384C-898F-E20BE7D64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687415"/>
                <a:ext cx="7848872" cy="461665"/>
              </a:xfrm>
              <a:prstGeom prst="rect">
                <a:avLst/>
              </a:prstGeom>
              <a:blipFill>
                <a:blip r:embed="rId6"/>
                <a:stretch>
                  <a:fillRect l="-1292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4327F2-B2B3-E648-8270-EF1CBCF70D85}"/>
                  </a:ext>
                </a:extLst>
              </p:cNvPr>
              <p:cNvSpPr txBox="1"/>
              <p:nvPr/>
            </p:nvSpPr>
            <p:spPr>
              <a:xfrm>
                <a:off x="2368844" y="6269528"/>
                <a:ext cx="67751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𝑡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−1)</m:t>
                    </m:r>
                  </m:oMath>
                </a14:m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-by-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𝑡</m:t>
                    </m:r>
                  </m:oMath>
                </a14:m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i="1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Vandermonde</a:t>
                </a:r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matrix</a:t>
                </a:r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4327F2-B2B3-E648-8270-EF1CBCF70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844" y="6269528"/>
                <a:ext cx="6775156" cy="461665"/>
              </a:xfrm>
              <a:prstGeom prst="rect">
                <a:avLst/>
              </a:prstGeom>
              <a:blipFill>
                <a:blip r:embed="rId7"/>
                <a:stretch>
                  <a:fillRect l="-749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3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722806-D2CB-0049-BFAB-4AA7B406D72A}"/>
                  </a:ext>
                </a:extLst>
              </p:cNvPr>
              <p:cNvSpPr txBox="1"/>
              <p:nvPr/>
            </p:nvSpPr>
            <p:spPr>
              <a:xfrm>
                <a:off x="611560" y="4325312"/>
                <a:ext cx="8149282" cy="17679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1722806-D2CB-0049-BFAB-4AA7B406D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325312"/>
                <a:ext cx="8149282" cy="1767984"/>
              </a:xfrm>
              <a:prstGeom prst="rect">
                <a:avLst/>
              </a:prstGeom>
              <a:blipFill>
                <a:blip r:embed="rId3"/>
                <a:stretch>
                  <a:fillRect t="-709" r="-77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63">
            <a:extLst>
              <a:ext uri="{FF2B5EF4-FFF2-40B4-BE49-F238E27FC236}">
                <a16:creationId xmlns:a16="http://schemas.microsoft.com/office/drawing/2014/main" id="{83DBF138-C1C4-164F-9AA0-24A239951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28600" y="116632"/>
            <a:ext cx="10945216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1A17A5"/>
                </a:solidFill>
                <a:latin typeface="Calibri" pitchFamily="34" charset="0"/>
              </a:rPr>
              <a:t>Shamir’s t-out-of-n Secret Sharing</a:t>
            </a: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5543AD99-C40D-A04C-ADF5-10A1CE3FDF51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780276"/>
            <a:ext cx="6480721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Key Idea: Polynomials are Amazing!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/>
              <p:nvPr/>
            </p:nvSpPr>
            <p:spPr>
              <a:xfrm>
                <a:off x="1475656" y="1340768"/>
                <a:ext cx="64087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𝑓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=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+…+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𝑏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are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uniformly random mod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𝑝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340768"/>
                <a:ext cx="6408712" cy="830997"/>
              </a:xfrm>
              <a:prstGeom prst="rect">
                <a:avLst/>
              </a:prstGeom>
              <a:blipFill>
                <a:blip r:embed="rId4"/>
                <a:stretch>
                  <a:fillRect l="-792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/>
              <p:nvPr/>
            </p:nvSpPr>
            <p:spPr>
              <a:xfrm>
                <a:off x="395536" y="2367875"/>
                <a:ext cx="85689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367875"/>
                <a:ext cx="8568953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8F8AB-C298-384C-898F-E20BE7D64061}"/>
                  </a:ext>
                </a:extLst>
              </p:cNvPr>
              <p:cNvSpPr txBox="1"/>
              <p:nvPr/>
            </p:nvSpPr>
            <p:spPr>
              <a:xfrm>
                <a:off x="539551" y="3102059"/>
                <a:ext cx="83529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400" b="1" dirty="0">
                    <a:solidFill>
                      <a:srgbClr val="000000"/>
                    </a:solidFill>
                  </a:rPr>
                  <a:t>Security: </a:t>
                </a: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For every </a:t>
                </a:r>
                <a:r>
                  <a:rPr kumimoji="0" lang="en-US" sz="240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valu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  <a:cs typeface="Arial"/>
                  </a:rPr>
                  <a:t>e of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/>
                    <a:cs typeface="Arial"/>
                  </a:rPr>
                  <a:t> there is a unique polynomial with constant term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and shares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2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,…,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.</m:t>
                    </m:r>
                  </m:oMath>
                </a14:m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8F8AB-C298-384C-898F-E20BE7D64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1" y="3102059"/>
                <a:ext cx="8352929" cy="830997"/>
              </a:xfrm>
              <a:prstGeom prst="rect">
                <a:avLst/>
              </a:prstGeom>
              <a:blipFill>
                <a:blip r:embed="rId6"/>
                <a:stretch>
                  <a:fillRect l="-1062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4327F2-B2B3-E648-8270-EF1CBCF70D85}"/>
                  </a:ext>
                </a:extLst>
              </p:cNvPr>
              <p:cNvSpPr txBox="1"/>
              <p:nvPr/>
            </p:nvSpPr>
            <p:spPr>
              <a:xfrm>
                <a:off x="2368844" y="6269528"/>
                <a:ext cx="67751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𝑡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−1)</m:t>
                    </m:r>
                  </m:oMath>
                </a14:m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-by-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𝑡</m:t>
                    </m:r>
                  </m:oMath>
                </a14:m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i="1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Vandermonde</a:t>
                </a:r>
                <a:r>
                  <a:rPr kumimoji="0" lang="en-US" sz="240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matrix</a:t>
                </a:r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4327F2-B2B3-E648-8270-EF1CBCF70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844" y="6269528"/>
                <a:ext cx="6775156" cy="461665"/>
              </a:xfrm>
              <a:prstGeom prst="rect">
                <a:avLst/>
              </a:prstGeom>
              <a:blipFill>
                <a:blip r:embed="rId7"/>
                <a:stretch>
                  <a:fillRect l="-749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682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3">
            <a:extLst>
              <a:ext uri="{FF2B5EF4-FFF2-40B4-BE49-F238E27FC236}">
                <a16:creationId xmlns:a16="http://schemas.microsoft.com/office/drawing/2014/main" id="{83DBF138-C1C4-164F-9AA0-24A239951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28600" y="116632"/>
            <a:ext cx="10945216" cy="6858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>
                <a:solidFill>
                  <a:srgbClr val="1A17A5"/>
                </a:solidFill>
                <a:latin typeface="Calibri" pitchFamily="34" charset="0"/>
              </a:rPr>
              <a:t>Shamir’s t-out-of-n Secret Sharing</a:t>
            </a: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5543AD99-C40D-A04C-ADF5-10A1CE3FDF51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780276"/>
            <a:ext cx="6480721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Key Idea: Polynomials are Amazing!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/>
              <p:nvPr/>
            </p:nvSpPr>
            <p:spPr>
              <a:xfrm>
                <a:off x="1475656" y="1340768"/>
                <a:ext cx="64087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𝑓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=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𝑥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+…+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+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𝑏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𝑎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are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uniformly random mod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𝑝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AA9AB5-D7D8-F342-9E2C-10A95A389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340768"/>
                <a:ext cx="6408712" cy="830997"/>
              </a:xfrm>
              <a:prstGeom prst="rect">
                <a:avLst/>
              </a:prstGeom>
              <a:blipFill>
                <a:blip r:embed="rId3"/>
                <a:stretch>
                  <a:fillRect l="-792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/>
              <p:nvPr/>
            </p:nvSpPr>
            <p:spPr>
              <a:xfrm>
                <a:off x="395536" y="2367875"/>
                <a:ext cx="85689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7F6995-1BDA-984E-AA8E-BC70E7131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367875"/>
                <a:ext cx="8568953" cy="461665"/>
              </a:xfrm>
              <a:prstGeom prst="rect">
                <a:avLst/>
              </a:prstGeom>
              <a:blipFill>
                <a:blip r:embed="rId4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8F8AB-C298-384C-898F-E20BE7D64061}"/>
                  </a:ext>
                </a:extLst>
              </p:cNvPr>
              <p:cNvSpPr txBox="1"/>
              <p:nvPr/>
            </p:nvSpPr>
            <p:spPr>
              <a:xfrm>
                <a:off x="539551" y="3102059"/>
                <a:ext cx="83529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400" b="1" dirty="0">
                    <a:solidFill>
                      <a:srgbClr val="000000"/>
                    </a:solidFill>
                  </a:rPr>
                  <a:t>Security: </a:t>
                </a: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For every </a:t>
                </a:r>
                <a:r>
                  <a:rPr kumimoji="0" lang="en-US" sz="240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valu</a:t>
                </a:r>
                <a:r>
                  <a:rPr lang="en-US" sz="2400" dirty="0">
                    <a:solidFill>
                      <a:srgbClr val="000000"/>
                    </a:solidFill>
                    <a:latin typeface="Arial"/>
                    <a:cs typeface="Arial"/>
                  </a:rPr>
                  <a:t>e of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/>
                    <a:cs typeface="Arial"/>
                  </a:rPr>
                  <a:t> there is a unique polynomial with constant term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and shares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2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,…,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.</m:t>
                    </m:r>
                  </m:oMath>
                </a14:m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38F8AB-C298-384C-898F-E20BE7D64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1" y="3102059"/>
                <a:ext cx="8352929" cy="830997"/>
              </a:xfrm>
              <a:prstGeom prst="rect">
                <a:avLst/>
              </a:prstGeom>
              <a:blipFill>
                <a:blip r:embed="rId5"/>
                <a:stretch>
                  <a:fillRect l="-1062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BA8ED9-EF58-E345-92C2-A6543C243E93}"/>
                  </a:ext>
                </a:extLst>
              </p:cNvPr>
              <p:cNvSpPr txBox="1"/>
              <p:nvPr/>
            </p:nvSpPr>
            <p:spPr>
              <a:xfrm>
                <a:off x="539552" y="4182179"/>
                <a:ext cx="83529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Arial"/>
                    <a:cs typeface="Arial"/>
                  </a:rPr>
                  <a:t>Corollary: for every value of the secret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Arial"/>
                    <a:cs typeface="Arial"/>
                  </a:rPr>
                  <a:t>is equally likely given the shares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2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,…,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𝑠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𝑡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Arial"/>
                          </a:rPr>
                          <m:t>−1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Arial"/>
                      </a:rPr>
                      <m:t>.</m:t>
                    </m:r>
                  </m:oMath>
                </a14:m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In other words, the secret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</a:rPr>
                  <a:t>is perfectly hidden 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shares.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BA8ED9-EF58-E345-92C2-A6543C243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182179"/>
                <a:ext cx="8352929" cy="1200329"/>
              </a:xfrm>
              <a:prstGeom prst="rect">
                <a:avLst/>
              </a:prstGeom>
              <a:blipFill>
                <a:blip r:embed="rId6"/>
                <a:stretch>
                  <a:fillRect l="-1062" t="-4211" r="-182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23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Active Attacks 1: Malleability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6" name="Picture 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D92983A4-2422-3D4E-A7BB-45D8BF90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29989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63DCC1-E734-3D4E-BD1A-2EEC05E9A1DB}"/>
              </a:ext>
            </a:extLst>
          </p:cNvPr>
          <p:cNvCxnSpPr/>
          <p:nvPr/>
        </p:nvCxnSpPr>
        <p:spPr>
          <a:xfrm>
            <a:off x="2411760" y="2807951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762D5D5-F0CB-C84E-97F4-769086662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112" y="224520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8F39D9D2-8B3A-AB4F-9F2E-A70B5EC32CC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59832" y="2059036"/>
                <a:ext cx="3429087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</m:oMath>
                </a14:m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400" i="1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Enc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(pk,$100)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8F39D9D2-8B3A-AB4F-9F2E-A70B5EC32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059036"/>
                <a:ext cx="3429087" cy="792088"/>
              </a:xfrm>
              <a:prstGeom prst="rect">
                <a:avLst/>
              </a:prstGeom>
              <a:blipFill>
                <a:blip r:embed="rId5"/>
                <a:stretch>
                  <a:fillRect l="-2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63">
            <a:extLst>
              <a:ext uri="{FF2B5EF4-FFF2-40B4-BE49-F238E27FC236}">
                <a16:creationId xmlns:a16="http://schemas.microsoft.com/office/drawing/2014/main" id="{A6A21B34-1E04-5244-A6D3-64E0AE2B0264}"/>
              </a:ext>
            </a:extLst>
          </p:cNvPr>
          <p:cNvSpPr txBox="1">
            <a:spLocks noChangeArrowheads="1"/>
          </p:cNvSpPr>
          <p:nvPr/>
        </p:nvSpPr>
        <p:spPr>
          <a:xfrm>
            <a:off x="7445424" y="2325893"/>
            <a:ext cx="57606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i="1" dirty="0" err="1">
                <a:latin typeface="American Typewriter" charset="0"/>
                <a:ea typeface="American Typewriter" charset="0"/>
                <a:cs typeface="American Typewriter" charset="0"/>
              </a:rPr>
              <a:t>sk</a:t>
            </a:r>
            <a:endParaRPr lang="en-US" sz="2400" i="1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6" name="Subtitle 1">
            <a:extLst>
              <a:ext uri="{FF2B5EF4-FFF2-40B4-BE49-F238E27FC236}">
                <a16:creationId xmlns:a16="http://schemas.microsoft.com/office/drawing/2014/main" id="{59692CB3-4A07-B54A-99D5-24A6E9DC3079}"/>
              </a:ext>
            </a:extLst>
          </p:cNvPr>
          <p:cNvSpPr txBox="1">
            <a:spLocks/>
          </p:cNvSpPr>
          <p:nvPr/>
        </p:nvSpPr>
        <p:spPr>
          <a:xfrm>
            <a:off x="395536" y="5373216"/>
            <a:ext cx="8553493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ATTACK: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Adversary could modify (“maul”) an encryption of m into an encryption of a related message m’.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36DCAB0-4E92-AB45-A803-0BA5D0980D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92" y="3838232"/>
            <a:ext cx="964342" cy="960149"/>
          </a:xfrm>
          <a:prstGeom prst="rect">
            <a:avLst/>
          </a:prstGeom>
        </p:spPr>
      </p:pic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9E11FBFB-CFC8-F049-8A81-AFBFD899D66B}"/>
              </a:ext>
            </a:extLst>
          </p:cNvPr>
          <p:cNvCxnSpPr>
            <a:cxnSpLocks/>
          </p:cNvCxnSpPr>
          <p:nvPr/>
        </p:nvCxnSpPr>
        <p:spPr>
          <a:xfrm>
            <a:off x="2843808" y="2807951"/>
            <a:ext cx="922333" cy="895901"/>
          </a:xfrm>
          <a:prstGeom prst="curvedConnector3">
            <a:avLst/>
          </a:prstGeom>
          <a:ln w="508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383BC3-6396-3F4D-932F-37D78F10A724}"/>
              </a:ext>
            </a:extLst>
          </p:cNvPr>
          <p:cNvCxnSpPr>
            <a:cxnSpLocks/>
          </p:cNvCxnSpPr>
          <p:nvPr/>
        </p:nvCxnSpPr>
        <p:spPr>
          <a:xfrm flipV="1">
            <a:off x="4636560" y="3672047"/>
            <a:ext cx="1761459" cy="83707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BA5B019A-A2D0-DC4E-9910-BA9246213E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 rot="20066060">
                <a:off x="3948182" y="3266031"/>
                <a:ext cx="3429087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c’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</m:oMath>
                </a14:m>
                <a:r>
                  <a:rPr lang="en-US" sz="2400" i="1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Enc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(pk,$101)</a:t>
                </a: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BA5B019A-A2D0-DC4E-9910-BA9246213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66060">
                <a:off x="3948182" y="3266031"/>
                <a:ext cx="3429087" cy="792088"/>
              </a:xfrm>
              <a:prstGeom prst="rect">
                <a:avLst/>
              </a:prstGeom>
              <a:blipFill>
                <a:blip r:embed="rId7"/>
                <a:stretch>
                  <a:fillRect l="-738" b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41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40568" y="2348880"/>
            <a:ext cx="10363200" cy="1728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Tool 2: Oblivious Transfer</a:t>
            </a:r>
          </a:p>
        </p:txBody>
      </p:sp>
    </p:spTree>
    <p:extLst>
      <p:ext uri="{BB962C8B-B14F-4D97-AF65-F5344CB8AC3E}">
        <p14:creationId xmlns:p14="http://schemas.microsoft.com/office/powerpoint/2010/main" val="3497127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Oblivious Transfer (OT)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036" y="4298032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 Sender holds two bits/strings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036" y="4298032"/>
                <a:ext cx="8193924" cy="609600"/>
              </a:xfrm>
              <a:prstGeom prst="rect">
                <a:avLst/>
              </a:prstGeom>
              <a:blipFill>
                <a:blip r:embed="rId6"/>
                <a:stretch>
                  <a:fillRect l="-108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48" y="4835624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 Receiver holds a choice bit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548" y="4835624"/>
                <a:ext cx="8193924" cy="609600"/>
              </a:xfrm>
              <a:prstGeom prst="rect">
                <a:avLst/>
              </a:prstGeom>
              <a:blipFill>
                <a:blip r:embed="rId7"/>
                <a:stretch>
                  <a:fillRect l="-927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200" y="5483696"/>
                <a:ext cx="863432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Receiver should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, sender should learn nothing. </a:t>
                </a:r>
              </a:p>
            </p:txBody>
          </p:sp>
        </mc:Choice>
        <mc:Fallback xmlns="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200" y="5483696"/>
                <a:ext cx="8634320" cy="609600"/>
              </a:xfrm>
              <a:prstGeom prst="rect">
                <a:avLst/>
              </a:prstGeom>
              <a:blipFill>
                <a:blip r:embed="rId8"/>
                <a:stretch>
                  <a:fillRect l="-881" b="-8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41">
            <a:extLst>
              <a:ext uri="{FF2B5EF4-FFF2-40B4-BE49-F238E27FC236}">
                <a16:creationId xmlns:a16="http://schemas.microsoft.com/office/drawing/2014/main" id="{08ABA92F-969F-3F4E-8931-EA61057FE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5996356"/>
            <a:ext cx="7157392" cy="81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dirty="0"/>
              <a:t>(We will consider </a:t>
            </a:r>
            <a:r>
              <a:rPr lang="en-US" altLang="en-US" sz="2000" b="1" dirty="0">
                <a:solidFill>
                  <a:srgbClr val="FF0000"/>
                </a:solidFill>
              </a:rPr>
              <a:t>honest-but-curious</a:t>
            </a:r>
            <a:r>
              <a:rPr lang="en-US" altLang="en-US" sz="2000" dirty="0"/>
              <a:t> adversaries; formal definition in a little bit…)</a:t>
            </a:r>
          </a:p>
        </p:txBody>
      </p: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</p:spTree>
    <p:extLst>
      <p:ext uri="{BB962C8B-B14F-4D97-AF65-F5344CB8AC3E}">
        <p14:creationId xmlns:p14="http://schemas.microsoft.com/office/powerpoint/2010/main" val="302647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Why OT? The Dating Problem</a:t>
            </a:r>
          </a:p>
        </p:txBody>
      </p:sp>
      <p:pic>
        <p:nvPicPr>
          <p:cNvPr id="21" name="Picture 20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CCA0BE8-3FB8-044F-89B3-B29C12D9B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52" y="214563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354CEECC-D323-0D44-9C92-98050796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06084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Callout 22">
                <a:extLst>
                  <a:ext uri="{FF2B5EF4-FFF2-40B4-BE49-F238E27FC236}">
                    <a16:creationId xmlns:a16="http://schemas.microsoft.com/office/drawing/2014/main" id="{B6466DA2-8D6F-AD4B-8B26-3C2C5C238F51}"/>
                  </a:ext>
                </a:extLst>
              </p:cNvPr>
              <p:cNvSpPr/>
              <p:nvPr/>
            </p:nvSpPr>
            <p:spPr>
              <a:xfrm>
                <a:off x="1283234" y="1187624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Callout 22">
                <a:extLst>
                  <a:ext uri="{FF2B5EF4-FFF2-40B4-BE49-F238E27FC236}">
                    <a16:creationId xmlns:a16="http://schemas.microsoft.com/office/drawing/2014/main" id="{B6466DA2-8D6F-AD4B-8B26-3C2C5C238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234" y="1187624"/>
                <a:ext cx="1560574" cy="777986"/>
              </a:xfrm>
              <a:prstGeom prst="wedgeEllipseCallou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61DBF56E-55B1-F843-B5A7-5C9D97C31EEF}"/>
                  </a:ext>
                </a:extLst>
              </p:cNvPr>
              <p:cNvSpPr/>
              <p:nvPr/>
            </p:nvSpPr>
            <p:spPr>
              <a:xfrm>
                <a:off x="6804248" y="1138846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61DBF56E-55B1-F843-B5A7-5C9D97C31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138846"/>
                <a:ext cx="1560574" cy="777986"/>
              </a:xfrm>
              <a:prstGeom prst="wedgeEllipse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C624D128-832E-BD4F-A28D-3E405A8BEF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87824" y="1124744"/>
                <a:ext cx="3420380" cy="9361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Alice and Bob want to compute the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C624D128-832E-BD4F-A28D-3E405A8BE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124744"/>
                <a:ext cx="3420380" cy="936104"/>
              </a:xfrm>
              <a:prstGeom prst="rect">
                <a:avLst/>
              </a:prstGeom>
              <a:blipFill>
                <a:blip r:embed="rId7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C0CDB14-4467-2C41-966E-7D0067EFE802}"/>
              </a:ext>
            </a:extLst>
          </p:cNvPr>
          <p:cNvSpPr/>
          <p:nvPr/>
        </p:nvSpPr>
        <p:spPr>
          <a:xfrm>
            <a:off x="4926646" y="29156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57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Why OT? The Dating Problem</a:t>
            </a:r>
          </a:p>
        </p:txBody>
      </p:sp>
      <p:pic>
        <p:nvPicPr>
          <p:cNvPr id="21" name="Picture 20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CCA0BE8-3FB8-044F-89B3-B29C12D9B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52" y="214563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354CEECC-D323-0D44-9C92-98050796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06084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Callout 22">
                <a:extLst>
                  <a:ext uri="{FF2B5EF4-FFF2-40B4-BE49-F238E27FC236}">
                    <a16:creationId xmlns:a16="http://schemas.microsoft.com/office/drawing/2014/main" id="{B6466DA2-8D6F-AD4B-8B26-3C2C5C238F51}"/>
                  </a:ext>
                </a:extLst>
              </p:cNvPr>
              <p:cNvSpPr/>
              <p:nvPr/>
            </p:nvSpPr>
            <p:spPr>
              <a:xfrm>
                <a:off x="1283234" y="1187624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Callout 22">
                <a:extLst>
                  <a:ext uri="{FF2B5EF4-FFF2-40B4-BE49-F238E27FC236}">
                    <a16:creationId xmlns:a16="http://schemas.microsoft.com/office/drawing/2014/main" id="{B6466DA2-8D6F-AD4B-8B26-3C2C5C238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234" y="1187624"/>
                <a:ext cx="1560574" cy="777986"/>
              </a:xfrm>
              <a:prstGeom prst="wedgeEllipseCallou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61DBF56E-55B1-F843-B5A7-5C9D97C31EEF}"/>
                  </a:ext>
                </a:extLst>
              </p:cNvPr>
              <p:cNvSpPr/>
              <p:nvPr/>
            </p:nvSpPr>
            <p:spPr>
              <a:xfrm>
                <a:off x="6804248" y="1138846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61DBF56E-55B1-F843-B5A7-5C9D97C31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138846"/>
                <a:ext cx="1560574" cy="777986"/>
              </a:xfrm>
              <a:prstGeom prst="wedgeEllipse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C624D128-832E-BD4F-A28D-3E405A8BEF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87824" y="1124744"/>
                <a:ext cx="3420380" cy="9361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Alice and Bob want to compute the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C624D128-832E-BD4F-A28D-3E405A8BE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124744"/>
                <a:ext cx="3420380" cy="936104"/>
              </a:xfrm>
              <a:prstGeom prst="rect">
                <a:avLst/>
              </a:prstGeom>
              <a:blipFill>
                <a:blip r:embed="rId7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9B4A66F3-D090-3F4A-90CE-F21E997C590D}"/>
              </a:ext>
            </a:extLst>
          </p:cNvPr>
          <p:cNvGrpSpPr/>
          <p:nvPr/>
        </p:nvGrpSpPr>
        <p:grpSpPr>
          <a:xfrm>
            <a:off x="971600" y="3645024"/>
            <a:ext cx="1214314" cy="1062372"/>
            <a:chOff x="1632077" y="2144627"/>
            <a:chExt cx="1214314" cy="106237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DFC293-5380-F240-B63B-FABBD3AF3E14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CD3E41-779D-4F46-91A5-E2057562F425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41">
                  <a:extLst>
                    <a:ext uri="{FF2B5EF4-FFF2-40B4-BE49-F238E27FC236}">
                      <a16:creationId xmlns:a16="http://schemas.microsoft.com/office/drawing/2014/main" id="{CE8C2B23-E457-9640-82BC-5F148D01A5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5" name="Rectangle 41">
                  <a:extLst>
                    <a:ext uri="{FF2B5EF4-FFF2-40B4-BE49-F238E27FC236}">
                      <a16:creationId xmlns:a16="http://schemas.microsoft.com/office/drawing/2014/main" id="{CE8C2B23-E457-9640-82BC-5F148D01A5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41">
                  <a:extLst>
                    <a:ext uri="{FF2B5EF4-FFF2-40B4-BE49-F238E27FC236}">
                      <a16:creationId xmlns:a16="http://schemas.microsoft.com/office/drawing/2014/main" id="{43A0B7E6-04F9-174A-B7B3-AA2304987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077" y="2597399"/>
                  <a:ext cx="1206178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6" name="Rectangle 41">
                  <a:extLst>
                    <a:ext uri="{FF2B5EF4-FFF2-40B4-BE49-F238E27FC236}">
                      <a16:creationId xmlns:a16="http://schemas.microsoft.com/office/drawing/2014/main" id="{43A0B7E6-04F9-174A-B7B3-AA23049874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2077" y="2597399"/>
                  <a:ext cx="1206178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13B51343-6E8F-0847-90DE-CCB601C6C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192" y="3792996"/>
                <a:ext cx="258280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Choice bit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13B51343-6E8F-0847-90DE-CCB601C6C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192" y="3792996"/>
                <a:ext cx="2582802" cy="609600"/>
              </a:xfrm>
              <a:prstGeom prst="rect">
                <a:avLst/>
              </a:prstGeom>
              <a:blipFill>
                <a:blip r:embed="rId10"/>
                <a:stretch>
                  <a:fillRect l="-3431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B5E568-8B22-BC40-B1A5-F7F82366A3A1}"/>
              </a:ext>
            </a:extLst>
          </p:cNvPr>
          <p:cNvCxnSpPr>
            <a:cxnSpLocks/>
          </p:cNvCxnSpPr>
          <p:nvPr/>
        </p:nvCxnSpPr>
        <p:spPr>
          <a:xfrm>
            <a:off x="2987824" y="4097796"/>
            <a:ext cx="3096344" cy="0"/>
          </a:xfrm>
          <a:prstGeom prst="straightConnector1">
            <a:avLst/>
          </a:prstGeom>
          <a:noFill/>
          <a:ln w="635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sp>
        <p:nvSpPr>
          <p:cNvPr id="41" name="Rectangle 3">
            <a:extLst>
              <a:ext uri="{FF2B5EF4-FFF2-40B4-BE49-F238E27FC236}">
                <a16:creationId xmlns:a16="http://schemas.microsoft.com/office/drawing/2014/main" id="{C0355E1D-0B05-184A-94B9-CD6B39B1A9A1}"/>
              </a:ext>
            </a:extLst>
          </p:cNvPr>
          <p:cNvSpPr txBox="1">
            <a:spLocks noChangeArrowheads="1"/>
          </p:cNvSpPr>
          <p:nvPr/>
        </p:nvSpPr>
        <p:spPr>
          <a:xfrm>
            <a:off x="3163268" y="3573016"/>
            <a:ext cx="2736304" cy="4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Run an OT protocol</a:t>
            </a:r>
            <a:endParaRPr lang="en-US" sz="2400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19838C3-D875-9D4A-8400-67479ED60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215" y="4725144"/>
                <a:ext cx="4747785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Bob gets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en-US" sz="2400" dirty="0"/>
                  <a:t>=1, and 0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en-US" sz="2400" dirty="0"/>
                  <a:t>=0 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19838C3-D875-9D4A-8400-67479ED60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6215" y="4725144"/>
                <a:ext cx="4747785" cy="609600"/>
              </a:xfrm>
              <a:prstGeom prst="rect">
                <a:avLst/>
              </a:prstGeom>
              <a:blipFill>
                <a:blip r:embed="rId11"/>
                <a:stretch>
                  <a:fillRect l="-1867" b="-8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6EFF9B09-66D2-A24C-8100-E120FCF78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521188"/>
            <a:ext cx="789490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 dirty="0"/>
              <a:t>Here is a way to write the OT selection function: 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F8042C3-A3FA-3940-A630-35408757C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3764" y="5508346"/>
                <a:ext cx="425084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F8042C3-A3FA-3940-A630-35408757C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3764" y="5508346"/>
                <a:ext cx="4250844" cy="609600"/>
              </a:xfrm>
              <a:prstGeom prst="rect">
                <a:avLst/>
              </a:prstGeom>
              <a:blipFill>
                <a:blip r:embed="rId12"/>
                <a:stretch>
                  <a:fillRect b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C0CDB14-4467-2C41-966E-7D0067EFE802}"/>
              </a:ext>
            </a:extLst>
          </p:cNvPr>
          <p:cNvSpPr/>
          <p:nvPr/>
        </p:nvSpPr>
        <p:spPr>
          <a:xfrm>
            <a:off x="4926646" y="29156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E675BAB-46FC-2F48-9FEF-D28234E60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7945" y="6022524"/>
                <a:ext cx="4504421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w</a:t>
                </a:r>
                <a:r>
                  <a:rPr lang="en-US" altLang="en-US" sz="2400" b="0" dirty="0"/>
                  <a:t>hich, in this case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en-US" altLang="en-US" sz="2400" b="0" dirty="0"/>
                  <a:t>. 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E675BAB-46FC-2F48-9FEF-D28234E60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7945" y="6022524"/>
                <a:ext cx="4504421" cy="609600"/>
              </a:xfrm>
              <a:prstGeom prst="rect">
                <a:avLst/>
              </a:prstGeom>
              <a:blipFill>
                <a:blip r:embed="rId13"/>
                <a:stretch>
                  <a:fillRect l="-1972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4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2" grpId="1"/>
      <p:bldP spid="44" grpId="0"/>
      <p:bldP spid="45" grpId="0"/>
      <p:bldP spid="4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The Billionaires’ Problem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19BE0A6B-0AC7-F549-884F-48878C0A7249}"/>
              </a:ext>
            </a:extLst>
          </p:cNvPr>
          <p:cNvSpPr/>
          <p:nvPr/>
        </p:nvSpPr>
        <p:spPr>
          <a:xfrm>
            <a:off x="899592" y="1126679"/>
            <a:ext cx="1440160" cy="612648"/>
          </a:xfrm>
          <a:prstGeom prst="wedgeRoundRectCallout">
            <a:avLst>
              <a:gd name="adj1" fmla="val 32089"/>
              <a:gd name="adj2" fmla="val 98320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 worth: $X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5EA4B6-0FC0-B744-936A-B6C83E4A81EB}"/>
              </a:ext>
            </a:extLst>
          </p:cNvPr>
          <p:cNvSpPr/>
          <p:nvPr/>
        </p:nvSpPr>
        <p:spPr>
          <a:xfrm>
            <a:off x="6444208" y="1042116"/>
            <a:ext cx="1440160" cy="612648"/>
          </a:xfrm>
          <a:prstGeom prst="wedgeRoundRectCallout">
            <a:avLst>
              <a:gd name="adj1" fmla="val 32089"/>
              <a:gd name="adj2" fmla="val 98320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 worth: $Y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4F28D4D-9DA2-0F49-AE4F-F8AAFBFAB6B4}"/>
              </a:ext>
            </a:extLst>
          </p:cNvPr>
          <p:cNvSpPr txBox="1">
            <a:spLocks noChangeArrowheads="1"/>
          </p:cNvSpPr>
          <p:nvPr/>
        </p:nvSpPr>
        <p:spPr>
          <a:xfrm>
            <a:off x="-756592" y="3796411"/>
            <a:ext cx="10363200" cy="769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alibri" pitchFamily="34" charset="0"/>
              </a:rPr>
              <a:t>Who is richer?</a:t>
            </a:r>
          </a:p>
        </p:txBody>
      </p:sp>
      <p:pic>
        <p:nvPicPr>
          <p:cNvPr id="9" name="Picture 8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8E6AF14F-AD89-4142-B234-C9E725AF4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42" y="2048383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AA0F580E-8791-474C-83D1-6AF40F991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488" y="193015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43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The Billionaires’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4F28D4D-9DA2-0F49-AE4F-F8AAFBFAB6B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64195" y="2251892"/>
                <a:ext cx="2441104" cy="4091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4F28D4D-9DA2-0F49-AE4F-F8AAFBFAB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5" y="2251892"/>
                <a:ext cx="2441104" cy="409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F367C9A-EECF-0844-836F-309E1B9D7A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444208" y="2235400"/>
                <a:ext cx="2441104" cy="4091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F367C9A-EECF-0844-836F-309E1B9D7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235400"/>
                <a:ext cx="2441104" cy="409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 </a:t>
                </a:r>
                <a:br>
                  <a:rPr lang="en-US" sz="2400" dirty="0">
                    <a:latin typeface="Calibri" pitchFamily="34" charset="0"/>
                  </a:rPr>
                </a:br>
                <a:r>
                  <a:rPr lang="en-US" sz="2400" dirty="0">
                    <a:latin typeface="Calibri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  <a:blipFill>
                <a:blip r:embed="rId5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0430D38A-6AB9-7F46-85B1-8FAFA7582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42" y="1242975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BA4586BC-F7DC-3F45-8EB0-24322DDC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488" y="1124744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1F252F-2222-7546-A8B6-38A7328DF13B}"/>
              </a:ext>
            </a:extLst>
          </p:cNvPr>
          <p:cNvCxnSpPr>
            <a:cxnSpLocks/>
          </p:cNvCxnSpPr>
          <p:nvPr/>
        </p:nvCxnSpPr>
        <p:spPr>
          <a:xfrm flipH="1">
            <a:off x="1616088" y="2661023"/>
            <a:ext cx="219608" cy="74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F1BF9B-0EAD-6245-93C5-8B1EC565709D}"/>
              </a:ext>
            </a:extLst>
          </p:cNvPr>
          <p:cNvCxnSpPr>
            <a:cxnSpLocks/>
          </p:cNvCxnSpPr>
          <p:nvPr/>
        </p:nvCxnSpPr>
        <p:spPr>
          <a:xfrm flipH="1">
            <a:off x="6663231" y="2636912"/>
            <a:ext cx="933105" cy="71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180528" y="4066129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itchFamily="34" charset="0"/>
                  </a:rPr>
                  <a:t> = 1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itchFamily="34" charset="0"/>
                  </a:rPr>
                  <a:t> location and 0 elsewhere</a:t>
                </a: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4066129"/>
                <a:ext cx="4335000" cy="908278"/>
              </a:xfrm>
              <a:prstGeom prst="rect">
                <a:avLst/>
              </a:prstGeom>
              <a:blipFill>
                <a:blip r:embed="rId8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A49788FA-55BC-644A-8DDB-DADF95EBB58B}"/>
              </a:ext>
            </a:extLst>
          </p:cNvPr>
          <p:cNvGrpSpPr/>
          <p:nvPr/>
        </p:nvGrpSpPr>
        <p:grpSpPr>
          <a:xfrm>
            <a:off x="395536" y="3429000"/>
            <a:ext cx="3168352" cy="481139"/>
            <a:chOff x="395536" y="3429000"/>
            <a:chExt cx="3168352" cy="4811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032BD1-8A93-F84C-8FC3-DF04BDE91C07}"/>
                </a:ext>
              </a:extLst>
            </p:cNvPr>
            <p:cNvSpPr/>
            <p:nvPr/>
          </p:nvSpPr>
          <p:spPr>
            <a:xfrm>
              <a:off x="395536" y="3501008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0CA2CC-6FD8-5741-8C27-D7D0CD989063}"/>
                </a:ext>
              </a:extLst>
            </p:cNvPr>
            <p:cNvCxnSpPr/>
            <p:nvPr/>
          </p:nvCxnSpPr>
          <p:spPr>
            <a:xfrm>
              <a:off x="1429742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E84F30-5765-C44B-A73B-677E3C3EFD4F}"/>
                </a:ext>
              </a:extLst>
            </p:cNvPr>
            <p:cNvCxnSpPr/>
            <p:nvPr/>
          </p:nvCxnSpPr>
          <p:spPr>
            <a:xfrm>
              <a:off x="1763688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2FA606-BDC4-514C-AF4A-C265DE5D8853}"/>
                </a:ext>
              </a:extLst>
            </p:cNvPr>
            <p:cNvCxnSpPr/>
            <p:nvPr/>
          </p:nvCxnSpPr>
          <p:spPr>
            <a:xfrm>
              <a:off x="205172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DCA825F-D8B2-9E4E-BE47-1C3D14CB6301}"/>
                </a:ext>
              </a:extLst>
            </p:cNvPr>
            <p:cNvCxnSpPr/>
            <p:nvPr/>
          </p:nvCxnSpPr>
          <p:spPr>
            <a:xfrm>
              <a:off x="241176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DE005A-A4CF-4142-9770-A417F31FA24A}"/>
                </a:ext>
              </a:extLst>
            </p:cNvPr>
            <p:cNvCxnSpPr/>
            <p:nvPr/>
          </p:nvCxnSpPr>
          <p:spPr>
            <a:xfrm>
              <a:off x="1115616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806392" y="4061895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itchFamily="34" charset="0"/>
                  </a:rPr>
                  <a:t> = 1 from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itchFamily="34" charset="0"/>
                  </a:rPr>
                  <a:t> location onwards</a:t>
                </a:r>
              </a:p>
            </p:txBody>
          </p:sp>
        </mc:Choice>
        <mc:Fallback xmlns="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392" y="4061895"/>
                <a:ext cx="4335000" cy="908278"/>
              </a:xfrm>
              <a:prstGeom prst="rect">
                <a:avLst/>
              </a:prstGeom>
              <a:blipFill>
                <a:blip r:embed="rId15"/>
                <a:stretch>
                  <a:fillRect l="-11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E197381-1975-D449-8155-3BF594873547}"/>
              </a:ext>
            </a:extLst>
          </p:cNvPr>
          <p:cNvGrpSpPr/>
          <p:nvPr/>
        </p:nvGrpSpPr>
        <p:grpSpPr>
          <a:xfrm>
            <a:off x="5789256" y="3400262"/>
            <a:ext cx="3195503" cy="481139"/>
            <a:chOff x="5789256" y="3400262"/>
            <a:chExt cx="3195503" cy="4811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B44AAB-FD16-BF43-9D6B-3D262DDB61D1}"/>
                </a:ext>
              </a:extLst>
            </p:cNvPr>
            <p:cNvSpPr/>
            <p:nvPr/>
          </p:nvSpPr>
          <p:spPr>
            <a:xfrm>
              <a:off x="5789256" y="3472270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D4B13C-8548-EB4D-8F49-B6B3A86C7A7C}"/>
                </a:ext>
              </a:extLst>
            </p:cNvPr>
            <p:cNvCxnSpPr/>
            <p:nvPr/>
          </p:nvCxnSpPr>
          <p:spPr>
            <a:xfrm>
              <a:off x="6823462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297339-907F-6E4E-91A5-90C0D6BE913E}"/>
                </a:ext>
              </a:extLst>
            </p:cNvPr>
            <p:cNvCxnSpPr/>
            <p:nvPr/>
          </p:nvCxnSpPr>
          <p:spPr>
            <a:xfrm>
              <a:off x="7157408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14B6E6-4D9C-BC44-AB84-3E063B5CBC51}"/>
                </a:ext>
              </a:extLst>
            </p:cNvPr>
            <p:cNvCxnSpPr/>
            <p:nvPr/>
          </p:nvCxnSpPr>
          <p:spPr>
            <a:xfrm>
              <a:off x="744544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61818C-BDCA-544D-B090-E4020B6409E2}"/>
                </a:ext>
              </a:extLst>
            </p:cNvPr>
            <p:cNvCxnSpPr/>
            <p:nvPr/>
          </p:nvCxnSpPr>
          <p:spPr>
            <a:xfrm>
              <a:off x="780548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68ACD89-06A2-4241-A893-88E5F81BD825}"/>
                </a:ext>
              </a:extLst>
            </p:cNvPr>
            <p:cNvCxnSpPr/>
            <p:nvPr/>
          </p:nvCxnSpPr>
          <p:spPr>
            <a:xfrm>
              <a:off x="6509336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B443E2A-8711-D24A-8B2B-3B0FEDAB5F39}"/>
                </a:ext>
              </a:extLst>
            </p:cNvPr>
            <p:cNvCxnSpPr/>
            <p:nvPr/>
          </p:nvCxnSpPr>
          <p:spPr>
            <a:xfrm>
              <a:off x="8167792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794891-BCCA-5240-86FC-6B738E992F4B}"/>
                </a:ext>
              </a:extLst>
            </p:cNvPr>
            <p:cNvCxnSpPr/>
            <p:nvPr/>
          </p:nvCxnSpPr>
          <p:spPr>
            <a:xfrm>
              <a:off x="8552711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9984" y="4599337"/>
                <a:ext cx="7916271" cy="16379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4" y="4599337"/>
                <a:ext cx="7916271" cy="1637975"/>
              </a:xfrm>
              <a:prstGeom prst="rect">
                <a:avLst/>
              </a:prstGeom>
              <a:blipFill>
                <a:blip r:embed="rId23"/>
                <a:stretch>
                  <a:fillRect t="-53846" b="-9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3">
            <a:extLst>
              <a:ext uri="{FF2B5EF4-FFF2-40B4-BE49-F238E27FC236}">
                <a16:creationId xmlns:a16="http://schemas.microsoft.com/office/drawing/2014/main" id="{C72B3362-9E71-BD4C-A5D9-B8453C0A339B}"/>
              </a:ext>
            </a:extLst>
          </p:cNvPr>
          <p:cNvSpPr txBox="1">
            <a:spLocks noChangeArrowheads="1"/>
          </p:cNvSpPr>
          <p:nvPr/>
        </p:nvSpPr>
        <p:spPr>
          <a:xfrm>
            <a:off x="897032" y="5860746"/>
            <a:ext cx="7131352" cy="908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Calibri" pitchFamily="34" charset="0"/>
              </a:rPr>
              <a:t>Compute each AND individually and sum it up?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D0C31CF-B511-0E46-823C-F55953E4C8D9}"/>
              </a:ext>
            </a:extLst>
          </p:cNvPr>
          <p:cNvCxnSpPr/>
          <p:nvPr/>
        </p:nvCxnSpPr>
        <p:spPr>
          <a:xfrm>
            <a:off x="1115616" y="6309320"/>
            <a:ext cx="648072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8" grpId="0"/>
      <p:bldP spid="55" grpId="0"/>
      <p:bldP spid="5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-533400" y="44624"/>
                <a:ext cx="10363200" cy="1143000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891637"/>
                    </a:solidFill>
                    <a:latin typeface="Calibri" pitchFamily="34" charset="0"/>
                  </a:rPr>
                  <a:t>Detour: OT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>
                    <a:solidFill>
                      <a:srgbClr val="891637"/>
                    </a:solidFill>
                    <a:latin typeface="Calibri" pitchFamily="34" charset="0"/>
                  </a:rPr>
                  <a:t> Secret-Shared-AND</a:t>
                </a:r>
              </a:p>
            </p:txBody>
          </p:sp>
        </mc:Choice>
        <mc:Fallback xmlns="">
          <p:sp>
            <p:nvSpPr>
              <p:cNvPr id="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533400" y="44624"/>
                <a:ext cx="10363200" cy="1143000"/>
              </a:xfr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6FE8CF83-45C4-1D4E-B45D-C9BCAED4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4563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BFE6B2F-2F5F-D148-8C23-57A87DC2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98" y="206084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Callout 58">
                <a:extLst>
                  <a:ext uri="{FF2B5EF4-FFF2-40B4-BE49-F238E27FC236}">
                    <a16:creationId xmlns:a16="http://schemas.microsoft.com/office/drawing/2014/main" id="{1CD40D52-803D-6444-9DD6-5FF12B88150E}"/>
                  </a:ext>
                </a:extLst>
              </p:cNvPr>
              <p:cNvSpPr/>
              <p:nvPr/>
            </p:nvSpPr>
            <p:spPr>
              <a:xfrm>
                <a:off x="699034" y="1187624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Oval Callout 58">
                <a:extLst>
                  <a:ext uri="{FF2B5EF4-FFF2-40B4-BE49-F238E27FC236}">
                    <a16:creationId xmlns:a16="http://schemas.microsoft.com/office/drawing/2014/main" id="{1CD40D52-803D-6444-9DD6-5FF12B881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4" y="1187624"/>
                <a:ext cx="1560574" cy="777986"/>
              </a:xfrm>
              <a:prstGeom prst="wedgeEllipse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Callout 60">
                <a:extLst>
                  <a:ext uri="{FF2B5EF4-FFF2-40B4-BE49-F238E27FC236}">
                    <a16:creationId xmlns:a16="http://schemas.microsoft.com/office/drawing/2014/main" id="{D29DD50D-6D6C-E740-BE52-E32B68D1D226}"/>
                  </a:ext>
                </a:extLst>
              </p:cNvPr>
              <p:cNvSpPr/>
              <p:nvPr/>
            </p:nvSpPr>
            <p:spPr>
              <a:xfrm>
                <a:off x="7259898" y="1138846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Callout 60">
                <a:extLst>
                  <a:ext uri="{FF2B5EF4-FFF2-40B4-BE49-F238E27FC236}">
                    <a16:creationId xmlns:a16="http://schemas.microsoft.com/office/drawing/2014/main" id="{D29DD50D-6D6C-E740-BE52-E32B68D1D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898" y="1138846"/>
                <a:ext cx="1560574" cy="777986"/>
              </a:xfrm>
              <a:prstGeom prst="wedgeEllipseCallou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D720825A-7BDC-904D-8056-36F23DBE99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16219" y="1071512"/>
                <a:ext cx="4472632" cy="9361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Alice gets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b="0" dirty="0"/>
                  <a:t>, Bob gets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b="0" dirty="0"/>
                  <a:t> </a:t>
                </a:r>
                <a:r>
                  <a:rPr lang="en-US" sz="2400" b="0" dirty="0" err="1"/>
                  <a:t>s.t.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D720825A-7BDC-904D-8056-36F23DBE9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219" y="1071512"/>
                <a:ext cx="4472632" cy="936104"/>
              </a:xfrm>
              <a:prstGeom prst="rect">
                <a:avLst/>
              </a:prstGeom>
              <a:blipFill>
                <a:blip r:embed="rId8"/>
                <a:stretch>
                  <a:fillRect t="-2703" b="-6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A7D4296-D824-6A48-982E-BEA4F29193CE}"/>
              </a:ext>
            </a:extLst>
          </p:cNvPr>
          <p:cNvGrpSpPr/>
          <p:nvPr/>
        </p:nvGrpSpPr>
        <p:grpSpPr>
          <a:xfrm>
            <a:off x="467544" y="3645024"/>
            <a:ext cx="1800200" cy="1062372"/>
            <a:chOff x="1632077" y="2144627"/>
            <a:chExt cx="1800200" cy="106237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B90B11-0178-FE49-AC32-56DC8A039252}"/>
                </a:ext>
              </a:extLst>
            </p:cNvPr>
            <p:cNvSpPr/>
            <p:nvPr/>
          </p:nvSpPr>
          <p:spPr>
            <a:xfrm>
              <a:off x="1634659" y="2245671"/>
              <a:ext cx="1613021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A5899E0-CA21-A84D-A7F8-541099A6FC51}"/>
                </a:ext>
              </a:extLst>
            </p:cNvPr>
            <p:cNvCxnSpPr>
              <a:cxnSpLocks/>
              <a:stCxn id="64" idx="1"/>
              <a:endCxn id="64" idx="3"/>
            </p:cNvCxnSpPr>
            <p:nvPr/>
          </p:nvCxnSpPr>
          <p:spPr>
            <a:xfrm>
              <a:off x="1634659" y="2706692"/>
              <a:ext cx="16130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41">
                  <a:extLst>
                    <a:ext uri="{FF2B5EF4-FFF2-40B4-BE49-F238E27FC236}">
                      <a16:creationId xmlns:a16="http://schemas.microsoft.com/office/drawing/2014/main" id="{706EF30E-802D-EC43-8AD8-B1C01ECC5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6" name="Rectangle 41">
                  <a:extLst>
                    <a:ext uri="{FF2B5EF4-FFF2-40B4-BE49-F238E27FC236}">
                      <a16:creationId xmlns:a16="http://schemas.microsoft.com/office/drawing/2014/main" id="{706EF30E-802D-EC43-8AD8-B1C01ECC5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41">
                  <a:extLst>
                    <a:ext uri="{FF2B5EF4-FFF2-40B4-BE49-F238E27FC236}">
                      <a16:creationId xmlns:a16="http://schemas.microsoft.com/office/drawing/2014/main" id="{C3455061-3B57-2947-A747-A64755D4D4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077" y="2597399"/>
                  <a:ext cx="18002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a14:m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7" name="Rectangle 41">
                  <a:extLst>
                    <a:ext uri="{FF2B5EF4-FFF2-40B4-BE49-F238E27FC236}">
                      <a16:creationId xmlns:a16="http://schemas.microsoft.com/office/drawing/2014/main" id="{C3455061-3B57-2947-A747-A64755D4D4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2077" y="2597399"/>
                  <a:ext cx="1800200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C3AC6E5C-1B6B-D649-9B60-55982C448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192" y="3792996"/>
                <a:ext cx="258280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Choice bit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C3AC6E5C-1B6B-D649-9B60-55982C448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192" y="3792996"/>
                <a:ext cx="2582802" cy="609600"/>
              </a:xfrm>
              <a:prstGeom prst="rect">
                <a:avLst/>
              </a:prstGeom>
              <a:blipFill>
                <a:blip r:embed="rId11"/>
                <a:stretch>
                  <a:fillRect l="-3431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CE44567-96B5-B54B-8B9A-E4F9BBCA3EA6}"/>
              </a:ext>
            </a:extLst>
          </p:cNvPr>
          <p:cNvCxnSpPr>
            <a:cxnSpLocks/>
          </p:cNvCxnSpPr>
          <p:nvPr/>
        </p:nvCxnSpPr>
        <p:spPr>
          <a:xfrm>
            <a:off x="2987824" y="4097796"/>
            <a:ext cx="3096344" cy="0"/>
          </a:xfrm>
          <a:prstGeom prst="straightConnector1">
            <a:avLst/>
          </a:prstGeom>
          <a:noFill/>
          <a:ln w="635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sp>
        <p:nvSpPr>
          <p:cNvPr id="70" name="Rectangle 3">
            <a:extLst>
              <a:ext uri="{FF2B5EF4-FFF2-40B4-BE49-F238E27FC236}">
                <a16:creationId xmlns:a16="http://schemas.microsoft.com/office/drawing/2014/main" id="{5C70837D-2C1B-724A-962A-0C7BB25ED3F8}"/>
              </a:ext>
            </a:extLst>
          </p:cNvPr>
          <p:cNvSpPr txBox="1">
            <a:spLocks noChangeArrowheads="1"/>
          </p:cNvSpPr>
          <p:nvPr/>
        </p:nvSpPr>
        <p:spPr>
          <a:xfrm>
            <a:off x="3163268" y="3573016"/>
            <a:ext cx="2736304" cy="4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Run an OT protocol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05D6902-8302-8E49-957C-22B60B19C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930025"/>
            <a:ext cx="789490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 dirty="0"/>
              <a:t>Bob gets 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F3E2208-49EB-2E46-BE05-D4F99CFEB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531" y="5927491"/>
                <a:ext cx="249146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F3E2208-49EB-2E46-BE05-D4F99CFEB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8531" y="5927491"/>
                <a:ext cx="2491462" cy="609600"/>
              </a:xfrm>
              <a:prstGeom prst="rect">
                <a:avLst/>
              </a:prstGeom>
              <a:blipFill>
                <a:blip r:embed="rId12"/>
                <a:stretch>
                  <a:fillRect b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F8ED8594-8BFB-5445-98D3-F248266D95BB}"/>
              </a:ext>
            </a:extLst>
          </p:cNvPr>
          <p:cNvSpPr/>
          <p:nvPr/>
        </p:nvSpPr>
        <p:spPr>
          <a:xfrm>
            <a:off x="4926646" y="29156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3">
                <a:extLst>
                  <a:ext uri="{FF2B5EF4-FFF2-40B4-BE49-F238E27FC236}">
                    <a16:creationId xmlns:a16="http://schemas.microsoft.com/office/drawing/2014/main" id="{9225E2A2-FC5E-C141-BF8C-FF9764E3526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8472" y="2986826"/>
                <a:ext cx="1770272" cy="5519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Output: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6" name="Rectangle 3">
                <a:extLst>
                  <a:ext uri="{FF2B5EF4-FFF2-40B4-BE49-F238E27FC236}">
                    <a16:creationId xmlns:a16="http://schemas.microsoft.com/office/drawing/2014/main" id="{9225E2A2-FC5E-C141-BF8C-FF9764E3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72" y="2986826"/>
                <a:ext cx="1770272" cy="551989"/>
              </a:xfrm>
              <a:prstGeom prst="rect">
                <a:avLst/>
              </a:prstGeom>
              <a:blipFill>
                <a:blip r:embed="rId1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3">
                <a:extLst>
                  <a:ext uri="{FF2B5EF4-FFF2-40B4-BE49-F238E27FC236}">
                    <a16:creationId xmlns:a16="http://schemas.microsoft.com/office/drawing/2014/main" id="{FCE4BF71-9989-8541-9DE1-489FB32D23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702866" y="3068960"/>
                <a:ext cx="1770272" cy="5519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Output: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7" name="Rectangle 3">
                <a:extLst>
                  <a:ext uri="{FF2B5EF4-FFF2-40B4-BE49-F238E27FC236}">
                    <a16:creationId xmlns:a16="http://schemas.microsoft.com/office/drawing/2014/main" id="{FCE4BF71-9989-8541-9DE1-489FB32D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866" y="3068960"/>
                <a:ext cx="1770272" cy="551989"/>
              </a:xfrm>
              <a:prstGeom prst="rect">
                <a:avLst/>
              </a:prstGeom>
              <a:blipFill>
                <a:blip r:embed="rId14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6DE018-DBA1-7645-8A61-9BCF7AF4EE9D}"/>
                  </a:ext>
                </a:extLst>
              </p:cNvPr>
              <p:cNvSpPr/>
              <p:nvPr/>
            </p:nvSpPr>
            <p:spPr>
              <a:xfrm>
                <a:off x="4315385" y="6001457"/>
                <a:ext cx="2689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6DE018-DBA1-7645-8A61-9BCF7AF4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385" y="6001457"/>
                <a:ext cx="2689454" cy="461665"/>
              </a:xfrm>
              <a:prstGeom prst="rect">
                <a:avLst/>
              </a:prstGeom>
              <a:blipFill>
                <a:blip r:embed="rId1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333AA1-0650-1D48-AAE2-AAC1996DA5B5}"/>
                  </a:ext>
                </a:extLst>
              </p:cNvPr>
              <p:cNvSpPr/>
              <p:nvPr/>
            </p:nvSpPr>
            <p:spPr>
              <a:xfrm>
                <a:off x="6863861" y="6001457"/>
                <a:ext cx="20224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𝛼𝛽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333AA1-0650-1D48-AAE2-AAC1996DA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61" y="6001457"/>
                <a:ext cx="2022413" cy="461665"/>
              </a:xfrm>
              <a:prstGeom prst="rect">
                <a:avLst/>
              </a:prstGeom>
              <a:blipFill>
                <a:blip r:embed="rId1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76FEBB5-5BCB-0A49-97CE-780C004CD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746" y="5301208"/>
                <a:ext cx="789490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Alice outputs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76FEBB5-5BCB-0A49-97CE-780C004CD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746" y="5301208"/>
                <a:ext cx="7894907" cy="609600"/>
              </a:xfrm>
              <a:prstGeom prst="rect">
                <a:avLst/>
              </a:prstGeom>
              <a:blipFill>
                <a:blip r:embed="rId17"/>
                <a:stretch>
                  <a:fillRect l="-112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11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73" grpId="0"/>
      <p:bldP spid="4" grpId="0"/>
      <p:bldP spid="5" grpId="0"/>
      <p:bldP spid="7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The Billionaires’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 </a:t>
                </a:r>
                <a:br>
                  <a:rPr lang="en-US" sz="2400" dirty="0">
                    <a:latin typeface="Calibri" pitchFamily="34" charset="0"/>
                  </a:rPr>
                </a:br>
                <a:r>
                  <a:rPr lang="en-US" sz="2400" dirty="0">
                    <a:latin typeface="Calibri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  <a:blipFill>
                <a:blip r:embed="rId3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0430D38A-6AB9-7F46-85B1-8FAFA7582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42" y="1242975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BA4586BC-F7DC-3F45-8EB0-24322DDC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488" y="1124744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217492" y="2456349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7492" y="2456349"/>
                <a:ext cx="4335000" cy="908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A49788FA-55BC-644A-8DDB-DADF95EBB58B}"/>
              </a:ext>
            </a:extLst>
          </p:cNvPr>
          <p:cNvGrpSpPr/>
          <p:nvPr/>
        </p:nvGrpSpPr>
        <p:grpSpPr>
          <a:xfrm>
            <a:off x="395536" y="2161594"/>
            <a:ext cx="3168352" cy="481139"/>
            <a:chOff x="395536" y="3429000"/>
            <a:chExt cx="3168352" cy="4811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032BD1-8A93-F84C-8FC3-DF04BDE91C07}"/>
                </a:ext>
              </a:extLst>
            </p:cNvPr>
            <p:cNvSpPr/>
            <p:nvPr/>
          </p:nvSpPr>
          <p:spPr>
            <a:xfrm>
              <a:off x="395536" y="3501008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0CA2CC-6FD8-5741-8C27-D7D0CD989063}"/>
                </a:ext>
              </a:extLst>
            </p:cNvPr>
            <p:cNvCxnSpPr/>
            <p:nvPr/>
          </p:nvCxnSpPr>
          <p:spPr>
            <a:xfrm>
              <a:off x="1429742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E84F30-5765-C44B-A73B-677E3C3EFD4F}"/>
                </a:ext>
              </a:extLst>
            </p:cNvPr>
            <p:cNvCxnSpPr/>
            <p:nvPr/>
          </p:nvCxnSpPr>
          <p:spPr>
            <a:xfrm>
              <a:off x="1763688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2FA606-BDC4-514C-AF4A-C265DE5D8853}"/>
                </a:ext>
              </a:extLst>
            </p:cNvPr>
            <p:cNvCxnSpPr/>
            <p:nvPr/>
          </p:nvCxnSpPr>
          <p:spPr>
            <a:xfrm>
              <a:off x="205172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DCA825F-D8B2-9E4E-BE47-1C3D14CB6301}"/>
                </a:ext>
              </a:extLst>
            </p:cNvPr>
            <p:cNvCxnSpPr/>
            <p:nvPr/>
          </p:nvCxnSpPr>
          <p:spPr>
            <a:xfrm>
              <a:off x="241176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DE005A-A4CF-4142-9770-A417F31FA24A}"/>
                </a:ext>
              </a:extLst>
            </p:cNvPr>
            <p:cNvCxnSpPr/>
            <p:nvPr/>
          </p:nvCxnSpPr>
          <p:spPr>
            <a:xfrm>
              <a:off x="1115616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49128" y="2433975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128" y="2433975"/>
                <a:ext cx="4335000" cy="9082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E197381-1975-D449-8155-3BF594873547}"/>
              </a:ext>
            </a:extLst>
          </p:cNvPr>
          <p:cNvGrpSpPr/>
          <p:nvPr/>
        </p:nvGrpSpPr>
        <p:grpSpPr>
          <a:xfrm>
            <a:off x="5789256" y="2132856"/>
            <a:ext cx="3195503" cy="481139"/>
            <a:chOff x="5789256" y="3400262"/>
            <a:chExt cx="3195503" cy="4811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B44AAB-FD16-BF43-9D6B-3D262DDB61D1}"/>
                </a:ext>
              </a:extLst>
            </p:cNvPr>
            <p:cNvSpPr/>
            <p:nvPr/>
          </p:nvSpPr>
          <p:spPr>
            <a:xfrm>
              <a:off x="5789256" y="3472270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D4B13C-8548-EB4D-8F49-B6B3A86C7A7C}"/>
                </a:ext>
              </a:extLst>
            </p:cNvPr>
            <p:cNvCxnSpPr/>
            <p:nvPr/>
          </p:nvCxnSpPr>
          <p:spPr>
            <a:xfrm>
              <a:off x="6823462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297339-907F-6E4E-91A5-90C0D6BE913E}"/>
                </a:ext>
              </a:extLst>
            </p:cNvPr>
            <p:cNvCxnSpPr/>
            <p:nvPr/>
          </p:nvCxnSpPr>
          <p:spPr>
            <a:xfrm>
              <a:off x="7157408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14B6E6-4D9C-BC44-AB84-3E063B5CBC51}"/>
                </a:ext>
              </a:extLst>
            </p:cNvPr>
            <p:cNvCxnSpPr/>
            <p:nvPr/>
          </p:nvCxnSpPr>
          <p:spPr>
            <a:xfrm>
              <a:off x="744544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61818C-BDCA-544D-B090-E4020B6409E2}"/>
                </a:ext>
              </a:extLst>
            </p:cNvPr>
            <p:cNvCxnSpPr/>
            <p:nvPr/>
          </p:nvCxnSpPr>
          <p:spPr>
            <a:xfrm>
              <a:off x="780548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68ACD89-06A2-4241-A893-88E5F81BD825}"/>
                </a:ext>
              </a:extLst>
            </p:cNvPr>
            <p:cNvCxnSpPr/>
            <p:nvPr/>
          </p:nvCxnSpPr>
          <p:spPr>
            <a:xfrm>
              <a:off x="6509336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B443E2A-8711-D24A-8B2B-3B0FEDAB5F39}"/>
                </a:ext>
              </a:extLst>
            </p:cNvPr>
            <p:cNvCxnSpPr/>
            <p:nvPr/>
          </p:nvCxnSpPr>
          <p:spPr>
            <a:xfrm>
              <a:off x="8167792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794891-BCCA-5240-86FC-6B738E992F4B}"/>
                </a:ext>
              </a:extLst>
            </p:cNvPr>
            <p:cNvCxnSpPr/>
            <p:nvPr/>
          </p:nvCxnSpPr>
          <p:spPr>
            <a:xfrm>
              <a:off x="8552711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1560" y="2674809"/>
                <a:ext cx="7916271" cy="16379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674809"/>
                <a:ext cx="7916271" cy="1637975"/>
              </a:xfrm>
              <a:prstGeom prst="rect">
                <a:avLst/>
              </a:prstGeom>
              <a:blipFill>
                <a:blip r:embed="rId21"/>
                <a:stretch>
                  <a:fillRect t="-53846" b="-9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61A0F9-51C3-9248-A226-4EA1D49B5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4293096"/>
                <a:ext cx="789490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1. Alice and Bob run many OTs to get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s.t.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61A0F9-51C3-9248-A226-4EA1D49B5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4293096"/>
                <a:ext cx="7894907" cy="609600"/>
              </a:xfrm>
              <a:prstGeom prst="rect">
                <a:avLst/>
              </a:prstGeom>
              <a:blipFill>
                <a:blip r:embed="rId22"/>
                <a:stretch>
                  <a:fillRect l="-1286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126034-E70A-A44D-9820-A113F3669995}"/>
                  </a:ext>
                </a:extLst>
              </p:cNvPr>
              <p:cNvSpPr/>
              <p:nvPr/>
            </p:nvSpPr>
            <p:spPr>
              <a:xfrm>
                <a:off x="2987824" y="4902696"/>
                <a:ext cx="31772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126034-E70A-A44D-9820-A113F3669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902696"/>
                <a:ext cx="3177216" cy="461665"/>
              </a:xfrm>
              <a:prstGeom prst="rect">
                <a:avLst/>
              </a:prstGeom>
              <a:blipFill>
                <a:blip r:embed="rId2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7A4FAE-00B3-DF4D-BA3A-EDE9594B3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5411688"/>
                <a:ext cx="818293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2</a:t>
                </a:r>
                <a:r>
                  <a:rPr lang="en-US" altLang="en-US" sz="2400" b="0" dirty="0"/>
                  <a:t>. Alice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400" dirty="0"/>
                  <a:t>and Bob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e>
                      <m:sub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7A4FAE-00B3-DF4D-BA3A-EDE9594B3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5411688"/>
                <a:ext cx="8182939" cy="609600"/>
              </a:xfrm>
              <a:prstGeom prst="rect">
                <a:avLst/>
              </a:prstGeom>
              <a:blipFill>
                <a:blip r:embed="rId24"/>
                <a:stretch>
                  <a:fillRect l="-1240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7241FE8-41DF-C44B-8681-334208B1E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6347792"/>
                <a:ext cx="816995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1" i="1" dirty="0"/>
                  <a:t>Check (correctness):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⨁"/>
                            <m:subHide m:val="on"/>
                            <m:supHide m:val="on"/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nary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</m:e>
                      <m:sub/>
                    </m:sSub>
                    <m:d>
                      <m:dPr>
                        <m:begChr m:val="⟨"/>
                        <m:endChr m:val="⟩"/>
                        <m:ctrlPr>
                          <a:rPr 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7241FE8-41DF-C44B-8681-334208B1E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6347792"/>
                <a:ext cx="8169952" cy="609600"/>
              </a:xfrm>
              <a:prstGeom prst="rect">
                <a:avLst/>
              </a:prstGeom>
              <a:blipFill>
                <a:blip r:embed="rId25"/>
                <a:stretch>
                  <a:fillRect l="-1242" t="-57143" b="-10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C8D18B6-302D-EB40-B991-B38A5CC6F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5843736"/>
                <a:ext cx="818293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3</a:t>
                </a:r>
                <a:r>
                  <a:rPr lang="en-US" altLang="en-US" sz="2400" b="0" dirty="0"/>
                  <a:t>. Alice reveals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en-US" sz="2400" dirty="0"/>
                  <a:t> and Bob reveals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C8D18B6-302D-EB40-B991-B38A5CC6F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5843736"/>
                <a:ext cx="8182939" cy="609600"/>
              </a:xfrm>
              <a:prstGeom prst="rect">
                <a:avLst/>
              </a:prstGeom>
              <a:blipFill>
                <a:blip r:embed="rId26"/>
                <a:stretch>
                  <a:fillRect l="-1240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21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9" grpId="0"/>
      <p:bldP spid="5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The Billionaires’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 </a:t>
                </a:r>
                <a:br>
                  <a:rPr lang="en-US" sz="2400" dirty="0">
                    <a:latin typeface="Calibri" pitchFamily="34" charset="0"/>
                  </a:rPr>
                </a:br>
                <a:r>
                  <a:rPr lang="en-US" sz="2400" dirty="0">
                    <a:latin typeface="Calibri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  <a:blipFill>
                <a:blip r:embed="rId3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0430D38A-6AB9-7F46-85B1-8FAFA7582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42" y="1242975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BA4586BC-F7DC-3F45-8EB0-24322DDC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488" y="1124744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217492" y="2456349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7492" y="2456349"/>
                <a:ext cx="4335000" cy="908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A49788FA-55BC-644A-8DDB-DADF95EBB58B}"/>
              </a:ext>
            </a:extLst>
          </p:cNvPr>
          <p:cNvGrpSpPr/>
          <p:nvPr/>
        </p:nvGrpSpPr>
        <p:grpSpPr>
          <a:xfrm>
            <a:off x="395536" y="2161594"/>
            <a:ext cx="3168352" cy="481139"/>
            <a:chOff x="395536" y="3429000"/>
            <a:chExt cx="3168352" cy="4811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032BD1-8A93-F84C-8FC3-DF04BDE91C07}"/>
                </a:ext>
              </a:extLst>
            </p:cNvPr>
            <p:cNvSpPr/>
            <p:nvPr/>
          </p:nvSpPr>
          <p:spPr>
            <a:xfrm>
              <a:off x="395536" y="3501008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0CA2CC-6FD8-5741-8C27-D7D0CD989063}"/>
                </a:ext>
              </a:extLst>
            </p:cNvPr>
            <p:cNvCxnSpPr/>
            <p:nvPr/>
          </p:nvCxnSpPr>
          <p:spPr>
            <a:xfrm>
              <a:off x="1429742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E84F30-5765-C44B-A73B-677E3C3EFD4F}"/>
                </a:ext>
              </a:extLst>
            </p:cNvPr>
            <p:cNvCxnSpPr/>
            <p:nvPr/>
          </p:nvCxnSpPr>
          <p:spPr>
            <a:xfrm>
              <a:off x="1763688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2FA606-BDC4-514C-AF4A-C265DE5D8853}"/>
                </a:ext>
              </a:extLst>
            </p:cNvPr>
            <p:cNvCxnSpPr/>
            <p:nvPr/>
          </p:nvCxnSpPr>
          <p:spPr>
            <a:xfrm>
              <a:off x="205172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DCA825F-D8B2-9E4E-BE47-1C3D14CB6301}"/>
                </a:ext>
              </a:extLst>
            </p:cNvPr>
            <p:cNvCxnSpPr/>
            <p:nvPr/>
          </p:nvCxnSpPr>
          <p:spPr>
            <a:xfrm>
              <a:off x="241176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DE005A-A4CF-4142-9770-A417F31FA24A}"/>
                </a:ext>
              </a:extLst>
            </p:cNvPr>
            <p:cNvCxnSpPr/>
            <p:nvPr/>
          </p:nvCxnSpPr>
          <p:spPr>
            <a:xfrm>
              <a:off x="1115616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49128" y="2433975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128" y="2433975"/>
                <a:ext cx="4335000" cy="9082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E197381-1975-D449-8155-3BF594873547}"/>
              </a:ext>
            </a:extLst>
          </p:cNvPr>
          <p:cNvGrpSpPr/>
          <p:nvPr/>
        </p:nvGrpSpPr>
        <p:grpSpPr>
          <a:xfrm>
            <a:off x="5789256" y="2132856"/>
            <a:ext cx="3195503" cy="481139"/>
            <a:chOff x="5789256" y="3400262"/>
            <a:chExt cx="3195503" cy="4811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B44AAB-FD16-BF43-9D6B-3D262DDB61D1}"/>
                </a:ext>
              </a:extLst>
            </p:cNvPr>
            <p:cNvSpPr/>
            <p:nvPr/>
          </p:nvSpPr>
          <p:spPr>
            <a:xfrm>
              <a:off x="5789256" y="3472270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D4B13C-8548-EB4D-8F49-B6B3A86C7A7C}"/>
                </a:ext>
              </a:extLst>
            </p:cNvPr>
            <p:cNvCxnSpPr/>
            <p:nvPr/>
          </p:nvCxnSpPr>
          <p:spPr>
            <a:xfrm>
              <a:off x="6823462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297339-907F-6E4E-91A5-90C0D6BE913E}"/>
                </a:ext>
              </a:extLst>
            </p:cNvPr>
            <p:cNvCxnSpPr/>
            <p:nvPr/>
          </p:nvCxnSpPr>
          <p:spPr>
            <a:xfrm>
              <a:off x="7157408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14B6E6-4D9C-BC44-AB84-3E063B5CBC51}"/>
                </a:ext>
              </a:extLst>
            </p:cNvPr>
            <p:cNvCxnSpPr/>
            <p:nvPr/>
          </p:nvCxnSpPr>
          <p:spPr>
            <a:xfrm>
              <a:off x="744544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61818C-BDCA-544D-B090-E4020B6409E2}"/>
                </a:ext>
              </a:extLst>
            </p:cNvPr>
            <p:cNvCxnSpPr/>
            <p:nvPr/>
          </p:nvCxnSpPr>
          <p:spPr>
            <a:xfrm>
              <a:off x="780548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68ACD89-06A2-4241-A893-88E5F81BD825}"/>
                </a:ext>
              </a:extLst>
            </p:cNvPr>
            <p:cNvCxnSpPr/>
            <p:nvPr/>
          </p:nvCxnSpPr>
          <p:spPr>
            <a:xfrm>
              <a:off x="6509336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B443E2A-8711-D24A-8B2B-3B0FEDAB5F39}"/>
                </a:ext>
              </a:extLst>
            </p:cNvPr>
            <p:cNvCxnSpPr/>
            <p:nvPr/>
          </p:nvCxnSpPr>
          <p:spPr>
            <a:xfrm>
              <a:off x="8167792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794891-BCCA-5240-86FC-6B738E992F4B}"/>
                </a:ext>
              </a:extLst>
            </p:cNvPr>
            <p:cNvCxnSpPr/>
            <p:nvPr/>
          </p:nvCxnSpPr>
          <p:spPr>
            <a:xfrm>
              <a:off x="8552711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1560" y="2674809"/>
                <a:ext cx="7916271" cy="16379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674809"/>
                <a:ext cx="7916271" cy="1637975"/>
              </a:xfrm>
              <a:prstGeom prst="rect">
                <a:avLst/>
              </a:prstGeom>
              <a:blipFill>
                <a:blip r:embed="rId21"/>
                <a:stretch>
                  <a:fillRect t="-53846" b="-9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61A0F9-51C3-9248-A226-4EA1D49B5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4293096"/>
                <a:ext cx="789490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1. Alice and Bob run many OTs to get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s.t.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61A0F9-51C3-9248-A226-4EA1D49B5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4293096"/>
                <a:ext cx="7894907" cy="609600"/>
              </a:xfrm>
              <a:prstGeom prst="rect">
                <a:avLst/>
              </a:prstGeom>
              <a:blipFill>
                <a:blip r:embed="rId22"/>
                <a:stretch>
                  <a:fillRect l="-1286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126034-E70A-A44D-9820-A113F3669995}"/>
                  </a:ext>
                </a:extLst>
              </p:cNvPr>
              <p:cNvSpPr/>
              <p:nvPr/>
            </p:nvSpPr>
            <p:spPr>
              <a:xfrm>
                <a:off x="2987824" y="4902696"/>
                <a:ext cx="31772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126034-E70A-A44D-9820-A113F3669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902696"/>
                <a:ext cx="3177216" cy="461665"/>
              </a:xfrm>
              <a:prstGeom prst="rect">
                <a:avLst/>
              </a:prstGeom>
              <a:blipFill>
                <a:blip r:embed="rId2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7A4FAE-00B3-DF4D-BA3A-EDE9594B3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5411688"/>
                <a:ext cx="818293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2</a:t>
                </a:r>
                <a:r>
                  <a:rPr lang="en-US" altLang="en-US" sz="2400" b="0" dirty="0"/>
                  <a:t>. Alice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400" dirty="0"/>
                  <a:t>and Bob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e>
                      <m:sub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7A4FAE-00B3-DF4D-BA3A-EDE9594B3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5411688"/>
                <a:ext cx="8182939" cy="609600"/>
              </a:xfrm>
              <a:prstGeom prst="rect">
                <a:avLst/>
              </a:prstGeom>
              <a:blipFill>
                <a:blip r:embed="rId24"/>
                <a:stretch>
                  <a:fillRect l="-1240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17241FE8-41DF-C44B-8681-334208B1E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24" y="6093296"/>
            <a:ext cx="875900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i="1" dirty="0"/>
              <a:t>Check (privacy): Alice &amp; Bob get a bunch of random bits.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24673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“OT is Complete”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FABC81-3B15-E64D-B413-AEF3A54F584C}"/>
              </a:ext>
            </a:extLst>
          </p:cNvPr>
          <p:cNvSpPr txBox="1">
            <a:spLocks noChangeArrowheads="1"/>
          </p:cNvSpPr>
          <p:nvPr/>
        </p:nvSpPr>
        <p:spPr>
          <a:xfrm>
            <a:off x="107335" y="1772816"/>
            <a:ext cx="903281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</a:t>
            </a:r>
            <a:r>
              <a:rPr lang="en-US" sz="3200" i="1" dirty="0"/>
              <a:t> (lec18-19):</a:t>
            </a:r>
            <a:r>
              <a:rPr lang="en-US" sz="3200" b="0" dirty="0"/>
              <a:t> OT can solve not just love and money, but </a:t>
            </a:r>
            <a:r>
              <a:rPr lang="en-US" sz="3200" b="1" i="1" dirty="0">
                <a:solidFill>
                  <a:srgbClr val="0000FF"/>
                </a:solidFill>
              </a:rPr>
              <a:t>any</a:t>
            </a:r>
            <a:r>
              <a:rPr lang="en-US" sz="3200" b="0" dirty="0"/>
              <a:t> tw</a:t>
            </a:r>
            <a:r>
              <a:rPr lang="en-US" sz="3200" dirty="0"/>
              <a:t>o-party (and multi-party) problem efficiently.</a:t>
            </a:r>
            <a:r>
              <a:rPr lang="en-US" sz="3200" b="0" dirty="0"/>
              <a:t> 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6ED89-4EA2-1A46-9BE9-700F46D17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861048"/>
            <a:ext cx="2383534" cy="25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476672"/>
            <a:ext cx="92525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Active Attacks 2: Chosen-Ciphertext Attack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6" name="Picture 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D92983A4-2422-3D4E-A7BB-45D8BF903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2121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63DCC1-E734-3D4E-BD1A-2EEC05E9A1DB}"/>
              </a:ext>
            </a:extLst>
          </p:cNvPr>
          <p:cNvCxnSpPr/>
          <p:nvPr/>
        </p:nvCxnSpPr>
        <p:spPr>
          <a:xfrm>
            <a:off x="2339752" y="2599179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762D5D5-F0CB-C84E-97F4-769086662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104" y="2036435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8F39D9D2-8B3A-AB4F-9F2E-A70B5EC32CC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87824" y="1850264"/>
                <a:ext cx="3429087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c*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</m:oMath>
                </a14:m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400" i="1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Enc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(</a:t>
                </a:r>
                <a:r>
                  <a:rPr lang="en-US" sz="2400" i="1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pk,m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8F39D9D2-8B3A-AB4F-9F2E-A70B5EC32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850264"/>
                <a:ext cx="3429087" cy="792088"/>
              </a:xfrm>
              <a:prstGeom prst="rect">
                <a:avLst/>
              </a:prstGeom>
              <a:blipFill>
                <a:blip r:embed="rId5"/>
                <a:stretch>
                  <a:fillRect l="-2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63">
            <a:extLst>
              <a:ext uri="{FF2B5EF4-FFF2-40B4-BE49-F238E27FC236}">
                <a16:creationId xmlns:a16="http://schemas.microsoft.com/office/drawing/2014/main" id="{A6A21B34-1E04-5244-A6D3-64E0AE2B0264}"/>
              </a:ext>
            </a:extLst>
          </p:cNvPr>
          <p:cNvSpPr txBox="1">
            <a:spLocks noChangeArrowheads="1"/>
          </p:cNvSpPr>
          <p:nvPr/>
        </p:nvSpPr>
        <p:spPr>
          <a:xfrm>
            <a:off x="7373416" y="2117121"/>
            <a:ext cx="57606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i="1" dirty="0" err="1">
                <a:latin typeface="American Typewriter" charset="0"/>
                <a:ea typeface="American Typewriter" charset="0"/>
                <a:cs typeface="American Typewriter" charset="0"/>
              </a:rPr>
              <a:t>sk</a:t>
            </a:r>
            <a:endParaRPr lang="en-US" sz="2400" i="1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6" name="Subtitle 1">
            <a:extLst>
              <a:ext uri="{FF2B5EF4-FFF2-40B4-BE49-F238E27FC236}">
                <a16:creationId xmlns:a16="http://schemas.microsoft.com/office/drawing/2014/main" id="{59692CB3-4A07-B54A-99D5-24A6E9DC3079}"/>
              </a:ext>
            </a:extLst>
          </p:cNvPr>
          <p:cNvSpPr txBox="1">
            <a:spLocks/>
          </p:cNvSpPr>
          <p:nvPr/>
        </p:nvSpPr>
        <p:spPr>
          <a:xfrm>
            <a:off x="395536" y="4797152"/>
            <a:ext cx="8553493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ATTACK: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Adversary may have access to a decryption “oracle” and can use it to break security of a ”target” ciphertext </a:t>
            </a:r>
            <a:r>
              <a:rPr lang="en-US" sz="2400" i="1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c*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 or even extract the secret key!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36DCAB0-4E92-AB45-A803-0BA5D0980D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171" y="3537379"/>
            <a:ext cx="964342" cy="96014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E98405-6904-BB45-967B-2FB617988ECC}"/>
              </a:ext>
            </a:extLst>
          </p:cNvPr>
          <p:cNvCxnSpPr>
            <a:cxnSpLocks/>
          </p:cNvCxnSpPr>
          <p:nvPr/>
        </p:nvCxnSpPr>
        <p:spPr>
          <a:xfrm flipV="1">
            <a:off x="5608696" y="2998934"/>
            <a:ext cx="872232" cy="77659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headEnd type="none"/>
            <a:tailEnd type="arrow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05AD4D-85B4-A14C-B324-E35C5491023F}"/>
              </a:ext>
            </a:extLst>
          </p:cNvPr>
          <p:cNvCxnSpPr>
            <a:cxnSpLocks/>
          </p:cNvCxnSpPr>
          <p:nvPr/>
        </p:nvCxnSpPr>
        <p:spPr>
          <a:xfrm flipH="1">
            <a:off x="5892189" y="3297506"/>
            <a:ext cx="710327" cy="69059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dash"/>
            <a:headEnd type="none"/>
            <a:tailEnd type="arrow"/>
          </a:ln>
          <a:effectLst/>
        </p:spPr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2AAFA4-ED5A-7946-B998-1C6E04B9EE00}"/>
              </a:ext>
            </a:extLst>
          </p:cNvPr>
          <p:cNvSpPr/>
          <p:nvPr/>
        </p:nvSpPr>
        <p:spPr>
          <a:xfrm>
            <a:off x="6560927" y="1700808"/>
            <a:ext cx="1539465" cy="1506973"/>
          </a:xfrm>
          <a:prstGeom prst="round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ubtitle 1">
            <a:extLst>
              <a:ext uri="{FF2B5EF4-FFF2-40B4-BE49-F238E27FC236}">
                <a16:creationId xmlns:a16="http://schemas.microsoft.com/office/drawing/2014/main" id="{36DA2A3B-B4C3-A049-82B1-9C24146095EF}"/>
              </a:ext>
            </a:extLst>
          </p:cNvPr>
          <p:cNvSpPr txBox="1">
            <a:spLocks/>
          </p:cNvSpPr>
          <p:nvPr/>
        </p:nvSpPr>
        <p:spPr>
          <a:xfrm>
            <a:off x="425620" y="5033941"/>
            <a:ext cx="8553493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 fact,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  <a:hlinkClick r:id="rId7"/>
              </a:rPr>
              <a:t>Bleichenbacher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showed how to extract the entire secret key given only a “ciphertext verification” oracle.</a:t>
            </a:r>
          </a:p>
        </p:txBody>
      </p:sp>
    </p:spTree>
    <p:extLst>
      <p:ext uri="{BB962C8B-B14F-4D97-AF65-F5344CB8AC3E}">
        <p14:creationId xmlns:p14="http://schemas.microsoft.com/office/powerpoint/2010/main" val="23200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40568" y="2348880"/>
            <a:ext cx="10363200" cy="1728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Defining Security:</a:t>
            </a:r>
            <a:br>
              <a:rPr lang="en-US" b="1" dirty="0">
                <a:solidFill>
                  <a:srgbClr val="891637"/>
                </a:solidFill>
                <a:latin typeface="Calibri" pitchFamily="34" charset="0"/>
              </a:rPr>
            </a:br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The Ideal/Real Paradigm</a:t>
            </a:r>
          </a:p>
        </p:txBody>
      </p:sp>
    </p:spTree>
    <p:extLst>
      <p:ext uri="{BB962C8B-B14F-4D97-AF65-F5344CB8AC3E}">
        <p14:creationId xmlns:p14="http://schemas.microsoft.com/office/powerpoint/2010/main" val="2355508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Definition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41">
            <a:extLst>
              <a:ext uri="{FF2B5EF4-FFF2-40B4-BE49-F238E27FC236}">
                <a16:creationId xmlns:a16="http://schemas.microsoft.com/office/drawing/2014/main" id="{72EE5411-76A1-3C41-8F68-A48EABA3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4077072"/>
            <a:ext cx="748983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Receiver Security: Sender should not learn b.</a:t>
            </a:r>
          </a:p>
        </p:txBody>
      </p: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2" y="4725522"/>
                <a:ext cx="8244409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Define Sender’s view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𝑉𝑖𝑒𝑤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= her random coins and the protocol messages.</a:t>
                </a:r>
              </a:p>
            </p:txBody>
          </p:sp>
        </mc:Choice>
        <mc:Fallback xmlns="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725522"/>
                <a:ext cx="8244409" cy="1007734"/>
              </a:xfrm>
              <a:prstGeom prst="rect">
                <a:avLst/>
              </a:prstGeom>
              <a:blipFill>
                <a:blip r:embed="rId8"/>
                <a:stretch>
                  <a:fillRect l="-1077" b="-37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86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Definition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41">
            <a:extLst>
              <a:ext uri="{FF2B5EF4-FFF2-40B4-BE49-F238E27FC236}">
                <a16:creationId xmlns:a16="http://schemas.microsoft.com/office/drawing/2014/main" id="{72EE5411-76A1-3C41-8F68-A48EABA3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4077072"/>
            <a:ext cx="748983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Receiver Security: Sender should not learn b.</a:t>
            </a:r>
          </a:p>
        </p:txBody>
      </p: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There exists a PPT simulator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𝑆𝐼𝑀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en-US" sz="2400" dirty="0"/>
                  <a:t> such that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dirty="0"/>
                  <a:t>: </a:t>
                </a:r>
              </a:p>
            </p:txBody>
          </p:sp>
        </mc:Choice>
        <mc:Fallback xmlns="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blipFill>
                <a:blip r:embed="rId8"/>
                <a:stretch>
                  <a:fillRect l="-1131" b="-37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5B7B62FA-AAD4-B04A-9618-D5AC137EE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𝑆𝐼𝑀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𝑉𝑖𝑒𝑤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5B7B62FA-AAD4-B04A-9618-D5AC137EE3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0381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Definition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2" y="4077072"/>
                <a:ext cx="7489833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1" dirty="0"/>
                  <a:t>Sender Security: Receiver should not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b="1" dirty="0"/>
                  <a:t>.</a:t>
                </a:r>
              </a:p>
            </p:txBody>
          </p:sp>
        </mc:Choice>
        <mc:Fallback xmlns="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077072"/>
                <a:ext cx="7489833" cy="609600"/>
              </a:xfrm>
              <a:prstGeom prst="rect">
                <a:avLst/>
              </a:prstGeom>
              <a:blipFill>
                <a:blip r:embed="rId6"/>
                <a:stretch>
                  <a:fillRect l="-118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2" y="4725522"/>
                <a:ext cx="8244409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Define Receiver’s view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𝑉𝑖𝑒𝑤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= his random coins and the protocol messages.</a:t>
                </a:r>
              </a:p>
            </p:txBody>
          </p:sp>
        </mc:Choice>
        <mc:Fallback xmlns="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725522"/>
                <a:ext cx="8244409" cy="1007734"/>
              </a:xfrm>
              <a:prstGeom prst="rect">
                <a:avLst/>
              </a:prstGeom>
              <a:blipFill>
                <a:blip r:embed="rId9"/>
                <a:stretch>
                  <a:fillRect l="-1077" b="-37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2283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Definition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2" y="4077072"/>
                <a:ext cx="7489833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1" dirty="0"/>
                  <a:t>Sender Security: Receiver should not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b="1" dirty="0"/>
                  <a:t>.</a:t>
                </a:r>
              </a:p>
            </p:txBody>
          </p:sp>
        </mc:Choice>
        <mc:Fallback xmlns="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077072"/>
                <a:ext cx="7489833" cy="609600"/>
              </a:xfrm>
              <a:prstGeom prst="rect">
                <a:avLst/>
              </a:prstGeom>
              <a:blipFill>
                <a:blip r:embed="rId6"/>
                <a:stretch>
                  <a:fillRect l="-118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E9935515-9AF8-E54E-ABEF-52999F04C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There exists a PPT simulator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𝑆𝐼𝑀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en-US" sz="2400" dirty="0"/>
                  <a:t> such that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dirty="0"/>
                  <a:t>: </a:t>
                </a:r>
              </a:p>
            </p:txBody>
          </p:sp>
        </mc:Choice>
        <mc:Fallback xmlns="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E9935515-9AF8-E54E-ABEF-52999F04C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blipFill>
                <a:blip r:embed="rId9"/>
                <a:stretch>
                  <a:fillRect l="-1131" b="-37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4CDB3AA4-EFD8-C849-AA37-3834E4C75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𝑆𝐼𝑀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𝑉𝑖𝑒𝑤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4CDB3AA4-EFD8-C849-AA37-3834E4C75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5313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40568" y="2348880"/>
            <a:ext cx="10363200" cy="1728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Protocols</a:t>
            </a:r>
          </a:p>
        </p:txBody>
      </p:sp>
    </p:spTree>
    <p:extLst>
      <p:ext uri="{BB962C8B-B14F-4D97-AF65-F5344CB8AC3E}">
        <p14:creationId xmlns:p14="http://schemas.microsoft.com/office/powerpoint/2010/main" val="14368306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1: Trapdoor Permutations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199656" y="3717032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41">
                <a:extLst>
                  <a:ext uri="{FF2B5EF4-FFF2-40B4-BE49-F238E27FC236}">
                    <a16:creationId xmlns:a16="http://schemas.microsoft.com/office/drawing/2014/main" id="{EC58205A-8D6B-6B4E-8CD8-457344BCA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928" y="3068960"/>
                <a:ext cx="2556724" cy="954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Pick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altLang="en-US" sz="2400" dirty="0"/>
                  <a:t> and RSA exponent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Rectangle 41">
                <a:extLst>
                  <a:ext uri="{FF2B5EF4-FFF2-40B4-BE49-F238E27FC236}">
                    <a16:creationId xmlns:a16="http://schemas.microsoft.com/office/drawing/2014/main" id="{EC58205A-8D6B-6B4E-8CD8-457344BCA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928" y="3068960"/>
                <a:ext cx="2556724" cy="954441"/>
              </a:xfrm>
              <a:prstGeom prst="rect">
                <a:avLst/>
              </a:prstGeom>
              <a:blipFill>
                <a:blip r:embed="rId5"/>
                <a:stretch>
                  <a:fillRect l="-3465" r="-3465" b="-657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3069452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3069452"/>
                <a:ext cx="504056" cy="609600"/>
              </a:xfrm>
              <a:prstGeom prst="rect">
                <a:avLst/>
              </a:prstGeom>
              <a:blipFill>
                <a:blip r:embed="rId6"/>
                <a:stretch>
                  <a:fillRect r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199656" y="5013176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1">
                <a:extLst>
                  <a:ext uri="{FF2B5EF4-FFF2-40B4-BE49-F238E27FC236}">
                    <a16:creationId xmlns:a16="http://schemas.microsoft.com/office/drawing/2014/main" id="{8CA0878E-C553-0945-8881-8D89DFB55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326" y="3834639"/>
                <a:ext cx="3393438" cy="962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Choose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and 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5" name="Rectangle 41">
                <a:extLst>
                  <a:ext uri="{FF2B5EF4-FFF2-40B4-BE49-F238E27FC236}">
                    <a16:creationId xmlns:a16="http://schemas.microsoft.com/office/drawing/2014/main" id="{8CA0878E-C553-0945-8881-8D89DFB55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0326" y="3834639"/>
                <a:ext cx="3393438" cy="962513"/>
              </a:xfrm>
              <a:prstGeom prst="rect">
                <a:avLst/>
              </a:prstGeom>
              <a:blipFill>
                <a:blip r:embed="rId7"/>
                <a:stretch>
                  <a:fillRect l="-2612" r="-4851" b="-51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41">
            <a:extLst>
              <a:ext uri="{FF2B5EF4-FFF2-40B4-BE49-F238E27FC236}">
                <a16:creationId xmlns:a16="http://schemas.microsoft.com/office/drawing/2014/main" id="{7F088B95-805B-4C4D-8AA2-D682DED03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659726"/>
            <a:ext cx="83260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For concreteness, let’s use the RSA trapdoor permutation.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8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9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ACA188AB-0125-EB41-8F4E-7183C845B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359" y="4554719"/>
                <a:ext cx="3393438" cy="962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Choose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ACA188AB-0125-EB41-8F4E-7183C845B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8359" y="4554719"/>
                <a:ext cx="3393438" cy="962513"/>
              </a:xfrm>
              <a:prstGeom prst="rect">
                <a:avLst/>
              </a:prstGeom>
              <a:blipFill>
                <a:blip r:embed="rId10"/>
                <a:stretch>
                  <a:fillRect l="-26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3818079" y="4456331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79" y="4456331"/>
                <a:ext cx="915827" cy="46166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271664" y="6165304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96" y="5555704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296" y="5555704"/>
                <a:ext cx="2449317" cy="609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59E2799-DC15-664A-9071-5C1F577DA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35" y="5208148"/>
                <a:ext cx="3345237" cy="1338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and one-time pad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using hardcore bits</a:t>
                </a:r>
              </a:p>
            </p:txBody>
          </p:sp>
        </mc:Choice>
        <mc:Fallback xmlns=""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59E2799-DC15-664A-9071-5C1F577DA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35" y="5208148"/>
                <a:ext cx="3345237" cy="1338247"/>
              </a:xfrm>
              <a:prstGeom prst="rect">
                <a:avLst/>
              </a:prstGeom>
              <a:blipFill>
                <a:blip r:embed="rId13"/>
                <a:stretch>
                  <a:fillRect l="-2273" b="-47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795" y="6093296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795" y="6093296"/>
                <a:ext cx="2449317" cy="609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5FC7A3D3-484A-174F-986A-DCC6A64C9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470" y="5860504"/>
                <a:ext cx="3027111" cy="962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Bob can 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but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 </a:t>
                </a:r>
              </a:p>
            </p:txBody>
          </p:sp>
        </mc:Choice>
        <mc:Fallback xmlns=""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5FC7A3D3-484A-174F-986A-DCC6A64C9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1470" y="5860504"/>
                <a:ext cx="3027111" cy="962513"/>
              </a:xfrm>
              <a:prstGeom prst="rect">
                <a:avLst/>
              </a:prstGeom>
              <a:blipFill>
                <a:blip r:embed="rId15"/>
                <a:stretch>
                  <a:fillRect l="-2929" b="-64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77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22" grpId="0"/>
      <p:bldP spid="21" grpId="0"/>
      <p:bldP spid="25" grpId="0"/>
      <p:bldP spid="26" grpId="0"/>
      <p:bldP spid="27" grpId="0"/>
      <p:bldP spid="2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1: Trapdoor Permutations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199656" y="1556792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blipFill>
                <a:blip r:embed="rId5"/>
                <a:stretch>
                  <a:fillRect r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199656" y="2257653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7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271664" y="3126651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1">
            <a:extLst>
              <a:ext uri="{FF2B5EF4-FFF2-40B4-BE49-F238E27FC236}">
                <a16:creationId xmlns:a16="http://schemas.microsoft.com/office/drawing/2014/main" id="{A59E2799-DC15-664A-9071-5C1F577D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717032"/>
            <a:ext cx="7468321" cy="13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How about Bob’s security </a:t>
            </a:r>
            <a:br>
              <a:rPr lang="en-US" altLang="en-US" sz="2400" b="1" dirty="0"/>
            </a:br>
            <a:r>
              <a:rPr lang="en-US" altLang="en-US" sz="2400" dirty="0"/>
              <a:t>(a.k.a. Why does Alice not learn Bob’s choice bit)?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83ED5178-49BD-D043-8205-F783764BA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039" y="4641778"/>
                <a:ext cx="7468321" cy="20995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Alice’s view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one of which is chosen randomly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en-US" sz="2400" dirty="0"/>
                  <a:t> and the other by raising a random number to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sz="2400" dirty="0"/>
                  <a:t>-</a:t>
                </a:r>
                <a:r>
                  <a:rPr lang="en-US" altLang="en-US" sz="2400" dirty="0" err="1"/>
                  <a:t>th</a:t>
                </a:r>
                <a:r>
                  <a:rPr lang="en-US" altLang="en-US" sz="2400" dirty="0"/>
                  <a:t> power. They look exactly the same!</a:t>
                </a:r>
              </a:p>
            </p:txBody>
          </p:sp>
        </mc:Choice>
        <mc:Fallback xmlns="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83ED5178-49BD-D043-8205-F783764BA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039" y="4641778"/>
                <a:ext cx="7468321" cy="2099590"/>
              </a:xfrm>
              <a:prstGeom prst="rect">
                <a:avLst/>
              </a:prstGeom>
              <a:blipFill>
                <a:blip r:embed="rId11"/>
                <a:stretch>
                  <a:fillRect l="-1361" r="-5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9812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1: Trapdoor Permutations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199656" y="1556792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blipFill>
                <a:blip r:embed="rId5"/>
                <a:stretch>
                  <a:fillRect r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199656" y="2257653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7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271664" y="3126651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1">
            <a:extLst>
              <a:ext uri="{FF2B5EF4-FFF2-40B4-BE49-F238E27FC236}">
                <a16:creationId xmlns:a16="http://schemas.microsoft.com/office/drawing/2014/main" id="{A59E2799-DC15-664A-9071-5C1F577D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717032"/>
            <a:ext cx="7468321" cy="13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How about Bob’s security </a:t>
            </a:r>
            <a:br>
              <a:rPr lang="en-US" altLang="en-US" sz="2400" b="1" dirty="0"/>
            </a:br>
            <a:r>
              <a:rPr lang="en-US" altLang="en-US" sz="2400" dirty="0"/>
              <a:t>(a.k.a. Why does Alice not learn Bob’s choice bit)?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41">
            <a:extLst>
              <a:ext uri="{FF2B5EF4-FFF2-40B4-BE49-F238E27FC236}">
                <a16:creationId xmlns:a16="http://schemas.microsoft.com/office/drawing/2014/main" id="{83ED5178-49BD-D043-8205-F783764BA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5327892"/>
            <a:ext cx="7468321" cy="61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i="1" dirty="0"/>
              <a:t>Exercise</a:t>
            </a:r>
            <a:r>
              <a:rPr lang="en-US" altLang="en-US" sz="2400" dirty="0"/>
              <a:t>: Show how to construct the simulator.</a:t>
            </a:r>
          </a:p>
        </p:txBody>
      </p:sp>
    </p:spTree>
    <p:extLst>
      <p:ext uri="{BB962C8B-B14F-4D97-AF65-F5344CB8AC3E}">
        <p14:creationId xmlns:p14="http://schemas.microsoft.com/office/powerpoint/2010/main" val="26853315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1: Trapdoor Permutations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199656" y="1556792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blipFill>
                <a:blip r:embed="rId5"/>
                <a:stretch>
                  <a:fillRect r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199656" y="2257653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7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271664" y="3126651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1">
            <a:extLst>
              <a:ext uri="{FF2B5EF4-FFF2-40B4-BE49-F238E27FC236}">
                <a16:creationId xmlns:a16="http://schemas.microsoft.com/office/drawing/2014/main" id="{A59E2799-DC15-664A-9071-5C1F577D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717032"/>
            <a:ext cx="8010834" cy="13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How about Alice’s security </a:t>
            </a:r>
            <a:br>
              <a:rPr lang="en-US" altLang="en-US" sz="2400" b="1" dirty="0"/>
            </a:br>
            <a:r>
              <a:rPr lang="en-US" altLang="en-US" sz="2400" dirty="0"/>
              <a:t>(a.k.a. Why does Bob not learn both of Alice’s bits)?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83ED5178-49BD-D043-8205-F783764BA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039" y="4641778"/>
                <a:ext cx="7906433" cy="20995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Assuming Bob is semi-honest, he chose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uniformly at random, so the hardcore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altLang="en-US" sz="2400" dirty="0"/>
                  <a:t> is computationally hidden from him.</a:t>
                </a:r>
              </a:p>
            </p:txBody>
          </p:sp>
        </mc:Choice>
        <mc:Fallback xmlns="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83ED5178-49BD-D043-8205-F783764BA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039" y="4641778"/>
                <a:ext cx="7906433" cy="2099590"/>
              </a:xfrm>
              <a:prstGeom prst="rect">
                <a:avLst/>
              </a:prstGeom>
              <a:blipFill>
                <a:blip r:embed="rId11"/>
                <a:stretch>
                  <a:fillRect l="-12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25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404664"/>
            <a:ext cx="8712968" cy="6768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IND-CCA Security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8071B-CAD2-294F-9E6D-65E8FEFF5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104" y="-27384"/>
            <a:ext cx="1524947" cy="1518316"/>
          </a:xfrm>
          <a:prstGeom prst="rect">
            <a:avLst/>
          </a:prstGeom>
        </p:spPr>
      </p:pic>
      <p:sp>
        <p:nvSpPr>
          <p:cNvPr id="5" name="Rectangle 63">
            <a:extLst>
              <a:ext uri="{FF2B5EF4-FFF2-40B4-BE49-F238E27FC236}">
                <a16:creationId xmlns:a16="http://schemas.microsoft.com/office/drawing/2014/main" id="{3E027AEC-C050-6649-BFAA-67304227AC56}"/>
              </a:ext>
            </a:extLst>
          </p:cNvPr>
          <p:cNvSpPr txBox="1">
            <a:spLocks noChangeArrowheads="1"/>
          </p:cNvSpPr>
          <p:nvPr/>
        </p:nvSpPr>
        <p:spPr>
          <a:xfrm>
            <a:off x="8127689" y="1211951"/>
            <a:ext cx="836799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Eve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4960F9-46F9-E74D-810D-DF6FB69FB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" y="-1"/>
            <a:ext cx="1199431" cy="1420685"/>
          </a:xfrm>
          <a:prstGeom prst="rect">
            <a:avLst/>
          </a:prstGeom>
        </p:spPr>
      </p:pic>
      <p:sp>
        <p:nvSpPr>
          <p:cNvPr id="7" name="Rectangle 63">
            <a:extLst>
              <a:ext uri="{FF2B5EF4-FFF2-40B4-BE49-F238E27FC236}">
                <a16:creationId xmlns:a16="http://schemas.microsoft.com/office/drawing/2014/main" id="{CF59D266-FD5F-394B-A583-222A4ED4F723}"/>
              </a:ext>
            </a:extLst>
          </p:cNvPr>
          <p:cNvSpPr txBox="1">
            <a:spLocks noChangeArrowheads="1"/>
          </p:cNvSpPr>
          <p:nvPr/>
        </p:nvSpPr>
        <p:spPr>
          <a:xfrm>
            <a:off x="-55879" y="1211951"/>
            <a:ext cx="2035591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Challenger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1A1C94-C46D-6748-9094-E9766E80305D}"/>
              </a:ext>
            </a:extLst>
          </p:cNvPr>
          <p:cNvCxnSpPr>
            <a:cxnSpLocks/>
          </p:cNvCxnSpPr>
          <p:nvPr/>
        </p:nvCxnSpPr>
        <p:spPr>
          <a:xfrm>
            <a:off x="3491880" y="2044617"/>
            <a:ext cx="223224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4E10B9-E05A-5740-9CD8-E7C960500664}"/>
                  </a:ext>
                </a:extLst>
              </p:cNvPr>
              <p:cNvSpPr/>
              <p:nvPr/>
            </p:nvSpPr>
            <p:spPr>
              <a:xfrm>
                <a:off x="780601" y="1856233"/>
                <a:ext cx="239822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𝑝𝑘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𝑠𝑘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𝐺𝑒𝑛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4E10B9-E05A-5740-9CD8-E7C960500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01" y="1856233"/>
                <a:ext cx="2398221" cy="4001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2BA248-AB8A-9643-A42A-8E9FA5AB54ED}"/>
                  </a:ext>
                </a:extLst>
              </p:cNvPr>
              <p:cNvSpPr/>
              <p:nvPr/>
            </p:nvSpPr>
            <p:spPr>
              <a:xfrm>
                <a:off x="4244732" y="1556792"/>
                <a:ext cx="53360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𝑝𝑘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E2BA248-AB8A-9643-A42A-8E9FA5AB5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732" y="1556792"/>
                <a:ext cx="533608" cy="400110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91B51B-89C3-E549-8AB1-56DBD22114F0}"/>
                  </a:ext>
                </a:extLst>
              </p:cNvPr>
              <p:cNvSpPr/>
              <p:nvPr/>
            </p:nvSpPr>
            <p:spPr>
              <a:xfrm>
                <a:off x="-36512" y="3874533"/>
                <a:ext cx="128002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𝑏</m:t>
                    </m:r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91B51B-89C3-E549-8AB1-56DBD2211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3874533"/>
                <a:ext cx="1280029" cy="400110"/>
              </a:xfrm>
              <a:prstGeom prst="rect">
                <a:avLst/>
              </a:prstGeom>
              <a:blipFill>
                <a:blip r:embed="rId7"/>
                <a:stretch>
                  <a:fillRect t="-6061" r="-3960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2082C2D-9ECA-C049-B5DB-9CBF1E3EBA37}"/>
                  </a:ext>
                </a:extLst>
              </p:cNvPr>
              <p:cNvSpPr/>
              <p:nvPr/>
            </p:nvSpPr>
            <p:spPr>
              <a:xfrm>
                <a:off x="1066408" y="3871093"/>
                <a:ext cx="220688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𝐸𝑛𝑐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𝑝𝑘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2082C2D-9ECA-C049-B5DB-9CBF1E3EB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408" y="3871093"/>
                <a:ext cx="2206886" cy="400110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85E845D-9FFD-C940-90BD-FBFE285FF11F}"/>
              </a:ext>
            </a:extLst>
          </p:cNvPr>
          <p:cNvGrpSpPr/>
          <p:nvPr/>
        </p:nvGrpSpPr>
        <p:grpSpPr>
          <a:xfrm>
            <a:off x="3620883" y="5589240"/>
            <a:ext cx="2118257" cy="400110"/>
            <a:chOff x="3429258" y="4687931"/>
            <a:chExt cx="2118257" cy="40011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316D79F-808E-254D-9A39-026D2CAEDA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9258" y="5088041"/>
              <a:ext cx="2118257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4A73C4-C30E-B741-962E-9C935D7F0B3C}"/>
                    </a:ext>
                  </a:extLst>
                </p:cNvPr>
                <p:cNvSpPr/>
                <p:nvPr/>
              </p:nvSpPr>
              <p:spPr>
                <a:xfrm>
                  <a:off x="4208413" y="4687931"/>
                  <a:ext cx="44595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714A73C4-C30E-B741-962E-9C935D7F0B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8413" y="4687931"/>
                  <a:ext cx="445956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84E58F93-D593-EC41-9149-9EC55FB7D98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367736" y="4653136"/>
                <a:ext cx="3237166" cy="24109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Eve wins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400" dirty="0">
                    <a:ea typeface="American Typewriter" charset="0"/>
                    <a:cs typeface="American Typewriter" charset="0"/>
                  </a:rPr>
                  <a:t>IND-CCA secure  if no PPT Eve can win with prob.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negl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84E58F93-D593-EC41-9149-9EC55FB7D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736" y="4653136"/>
                <a:ext cx="3237166" cy="2410960"/>
              </a:xfrm>
              <a:prstGeom prst="rect">
                <a:avLst/>
              </a:prstGeom>
              <a:blipFill>
                <a:blip r:embed="rId10"/>
                <a:stretch>
                  <a:fillRect l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3968B59-D6F6-D748-B1FA-FAB9B82E207A}"/>
              </a:ext>
            </a:extLst>
          </p:cNvPr>
          <p:cNvGrpSpPr/>
          <p:nvPr/>
        </p:nvGrpSpPr>
        <p:grpSpPr>
          <a:xfrm>
            <a:off x="3563888" y="3458655"/>
            <a:ext cx="3676206" cy="884143"/>
            <a:chOff x="3372263" y="3267794"/>
            <a:chExt cx="3676206" cy="88414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DA76A80-16CD-814D-BA40-99C7BC680AC0}"/>
                </a:ext>
              </a:extLst>
            </p:cNvPr>
            <p:cNvCxnSpPr>
              <a:cxnSpLocks/>
            </p:cNvCxnSpPr>
            <p:nvPr/>
          </p:nvCxnSpPr>
          <p:spPr>
            <a:xfrm>
              <a:off x="3372263" y="4151937"/>
              <a:ext cx="2232248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CFB01B6-88EB-A84B-A901-E58C7320CAAF}"/>
                    </a:ext>
                  </a:extLst>
                </p:cNvPr>
                <p:cNvSpPr/>
                <p:nvPr/>
              </p:nvSpPr>
              <p:spPr>
                <a:xfrm>
                  <a:off x="4237352" y="3731763"/>
                  <a:ext cx="47262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CFB01B6-88EB-A84B-A901-E58C7320CA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352" y="3731763"/>
                  <a:ext cx="472629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540AEE1-65D6-C041-8C2B-A7F8E9952F85}"/>
                    </a:ext>
                  </a:extLst>
                </p:cNvPr>
                <p:cNvSpPr/>
                <p:nvPr/>
              </p:nvSpPr>
              <p:spPr>
                <a:xfrm>
                  <a:off x="5003871" y="3270077"/>
                  <a:ext cx="204459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=|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540AEE1-65D6-C041-8C2B-A7F8E9952F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3871" y="3270077"/>
                  <a:ext cx="2044598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6AB0F46-B020-F949-A360-F9B482A4EE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2263" y="3692333"/>
              <a:ext cx="2118257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E938939-85B7-F049-9F1C-BB60135E178B}"/>
                    </a:ext>
                  </a:extLst>
                </p:cNvPr>
                <p:cNvSpPr/>
                <p:nvPr/>
              </p:nvSpPr>
              <p:spPr>
                <a:xfrm>
                  <a:off x="4020335" y="3267794"/>
                  <a:ext cx="100098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E938939-85B7-F049-9F1C-BB60135E17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0335" y="3267794"/>
                  <a:ext cx="1000980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CA7AAC-7699-3E40-A67C-6763E4F8C589}"/>
              </a:ext>
            </a:extLst>
          </p:cNvPr>
          <p:cNvGrpSpPr/>
          <p:nvPr/>
        </p:nvGrpSpPr>
        <p:grpSpPr>
          <a:xfrm>
            <a:off x="3495937" y="2184817"/>
            <a:ext cx="2232248" cy="884143"/>
            <a:chOff x="3372263" y="3033388"/>
            <a:chExt cx="2232248" cy="884143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9D64D99-87C4-BC4A-8C26-816AFEDF0D37}"/>
                </a:ext>
              </a:extLst>
            </p:cNvPr>
            <p:cNvCxnSpPr>
              <a:cxnSpLocks/>
            </p:cNvCxnSpPr>
            <p:nvPr/>
          </p:nvCxnSpPr>
          <p:spPr>
            <a:xfrm>
              <a:off x="3372263" y="3917531"/>
              <a:ext cx="2232248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625DD11-4343-9046-BD56-CF8CB38760BB}"/>
                    </a:ext>
                  </a:extLst>
                </p:cNvPr>
                <p:cNvSpPr/>
                <p:nvPr/>
              </p:nvSpPr>
              <p:spPr>
                <a:xfrm>
                  <a:off x="3740323" y="3497357"/>
                  <a:ext cx="150765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𝑫𝒆𝒄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𝒔𝒌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625DD11-4343-9046-BD56-CF8CB38760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323" y="3497357"/>
                  <a:ext cx="1507657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D67BC48-FBFC-1B4E-8B2E-4D2F1B1C92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2263" y="3457927"/>
              <a:ext cx="2118257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98BA97A-B8D0-7D4E-85CA-A958A82AB862}"/>
                    </a:ext>
                  </a:extLst>
                </p:cNvPr>
                <p:cNvSpPr/>
                <p:nvPr/>
              </p:nvSpPr>
              <p:spPr>
                <a:xfrm>
                  <a:off x="4223203" y="3033388"/>
                  <a:ext cx="45179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98BA97A-B8D0-7D4E-85CA-A958A82AB8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3203" y="3033388"/>
                  <a:ext cx="451790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2B7C733-6EA5-004D-AA88-5111415E7013}"/>
              </a:ext>
            </a:extLst>
          </p:cNvPr>
          <p:cNvSpPr/>
          <p:nvPr/>
        </p:nvSpPr>
        <p:spPr>
          <a:xfrm>
            <a:off x="6300192" y="4724165"/>
            <a:ext cx="3401366" cy="2992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FF5A227-3708-D64F-9475-E18582D17725}"/>
              </a:ext>
            </a:extLst>
          </p:cNvPr>
          <p:cNvGrpSpPr/>
          <p:nvPr/>
        </p:nvGrpSpPr>
        <p:grpSpPr>
          <a:xfrm>
            <a:off x="3516427" y="4424016"/>
            <a:ext cx="2232248" cy="884143"/>
            <a:chOff x="3372263" y="3033388"/>
            <a:chExt cx="2232248" cy="884143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A335EE9-3D29-D743-9E25-A2B14BBB9306}"/>
                </a:ext>
              </a:extLst>
            </p:cNvPr>
            <p:cNvCxnSpPr>
              <a:cxnSpLocks/>
            </p:cNvCxnSpPr>
            <p:nvPr/>
          </p:nvCxnSpPr>
          <p:spPr>
            <a:xfrm>
              <a:off x="3372263" y="3917531"/>
              <a:ext cx="2232248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D99F682-B04B-2A41-AED0-3B1D60DC8F94}"/>
                    </a:ext>
                  </a:extLst>
                </p:cNvPr>
                <p:cNvSpPr/>
                <p:nvPr/>
              </p:nvSpPr>
              <p:spPr>
                <a:xfrm>
                  <a:off x="3740323" y="3497357"/>
                  <a:ext cx="150765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𝑫𝒆𝒄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𝒔𝒌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3D99F682-B04B-2A41-AED0-3B1D60DC8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323" y="3497357"/>
                  <a:ext cx="1507657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32AC798-E936-CA42-BA3B-3F3AF8BD9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2263" y="3457927"/>
              <a:ext cx="2118257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FE96D76-1F6E-4D4B-BABC-66E66AFE81F3}"/>
                    </a:ext>
                  </a:extLst>
                </p:cNvPr>
                <p:cNvSpPr/>
                <p:nvPr/>
              </p:nvSpPr>
              <p:spPr>
                <a:xfrm>
                  <a:off x="4223203" y="3033388"/>
                  <a:ext cx="451790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FE96D76-1F6E-4D4B-BABC-66E66AFE81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3203" y="3033388"/>
                  <a:ext cx="451790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F4F592-9ED4-8D45-8824-55DC3B9DBC9D}"/>
              </a:ext>
            </a:extLst>
          </p:cNvPr>
          <p:cNvGrpSpPr/>
          <p:nvPr/>
        </p:nvGrpSpPr>
        <p:grpSpPr>
          <a:xfrm>
            <a:off x="3491880" y="4413984"/>
            <a:ext cx="2232248" cy="884143"/>
            <a:chOff x="3372263" y="3033388"/>
            <a:chExt cx="2232248" cy="884143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DB75F23-1050-684F-A3B9-BA89D45F2550}"/>
                </a:ext>
              </a:extLst>
            </p:cNvPr>
            <p:cNvCxnSpPr>
              <a:cxnSpLocks/>
            </p:cNvCxnSpPr>
            <p:nvPr/>
          </p:nvCxnSpPr>
          <p:spPr>
            <a:xfrm>
              <a:off x="3372263" y="3917531"/>
              <a:ext cx="2232248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0DFCC4E-AD39-804E-9CA3-D8DCE9E3B2E2}"/>
                    </a:ext>
                  </a:extLst>
                </p:cNvPr>
                <p:cNvSpPr/>
                <p:nvPr/>
              </p:nvSpPr>
              <p:spPr>
                <a:xfrm>
                  <a:off x="3740323" y="3497357"/>
                  <a:ext cx="150765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𝑫𝒆𝒄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𝒔𝒌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0DFCC4E-AD39-804E-9CA3-D8DCE9E3B2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0323" y="3497357"/>
                  <a:ext cx="1507657" cy="400110"/>
                </a:xfrm>
                <a:prstGeom prst="rect">
                  <a:avLst/>
                </a:prstGeom>
                <a:blipFill>
                  <a:blip r:embed="rId1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4785EED-E67C-F640-B5DB-721AB27105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72263" y="3457927"/>
              <a:ext cx="2118257" cy="0"/>
            </a:xfrm>
            <a:prstGeom prst="straightConnector1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headEnd type="none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679DBD8-0E1A-DC4A-B7B2-F20120D7DA47}"/>
                    </a:ext>
                  </a:extLst>
                </p:cNvPr>
                <p:cNvSpPr/>
                <p:nvPr/>
              </p:nvSpPr>
              <p:spPr>
                <a:xfrm>
                  <a:off x="4223203" y="3033388"/>
                  <a:ext cx="101688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679DBD8-0E1A-DC4A-B7B2-F20120D7DA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3203" y="3033388"/>
                  <a:ext cx="1016881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Curved Right Arrow 45">
            <a:extLst>
              <a:ext uri="{FF2B5EF4-FFF2-40B4-BE49-F238E27FC236}">
                <a16:creationId xmlns:a16="http://schemas.microsoft.com/office/drawing/2014/main" id="{7AF64D4F-8CC6-4B41-A5B9-4A0DD2D4ECF6}"/>
              </a:ext>
            </a:extLst>
          </p:cNvPr>
          <p:cNvSpPr/>
          <p:nvPr/>
        </p:nvSpPr>
        <p:spPr>
          <a:xfrm flipV="1">
            <a:off x="2497579" y="2384872"/>
            <a:ext cx="731520" cy="854047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Curved Right Arrow 46">
            <a:extLst>
              <a:ext uri="{FF2B5EF4-FFF2-40B4-BE49-F238E27FC236}">
                <a16:creationId xmlns:a16="http://schemas.microsoft.com/office/drawing/2014/main" id="{C815CF91-6874-C946-B003-256DC369999C}"/>
              </a:ext>
            </a:extLst>
          </p:cNvPr>
          <p:cNvSpPr/>
          <p:nvPr/>
        </p:nvSpPr>
        <p:spPr>
          <a:xfrm flipV="1">
            <a:off x="2511449" y="4624071"/>
            <a:ext cx="731520" cy="854047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57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from Trapdoor Permutations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199656" y="1556792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blipFill>
                <a:blip r:embed="rId5"/>
                <a:stretch>
                  <a:fillRect r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199656" y="2257653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7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271664" y="3126651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1">
            <a:extLst>
              <a:ext uri="{FF2B5EF4-FFF2-40B4-BE49-F238E27FC236}">
                <a16:creationId xmlns:a16="http://schemas.microsoft.com/office/drawing/2014/main" id="{A59E2799-DC15-664A-9071-5C1F577D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717032"/>
            <a:ext cx="8010834" cy="13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How about Alice’s security </a:t>
            </a:r>
            <a:br>
              <a:rPr lang="en-US" altLang="en-US" sz="2400" b="1" dirty="0"/>
            </a:br>
            <a:r>
              <a:rPr lang="en-US" altLang="en-US" sz="2400" dirty="0"/>
              <a:t>(a.k.a. Why does Bob not learn both of Alice’s bits)?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41">
            <a:extLst>
              <a:ext uri="{FF2B5EF4-FFF2-40B4-BE49-F238E27FC236}">
                <a16:creationId xmlns:a16="http://schemas.microsoft.com/office/drawing/2014/main" id="{AEFF504F-777F-0540-9701-30C6EA37A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5327892"/>
            <a:ext cx="7468321" cy="61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i="1" dirty="0"/>
              <a:t>Exercise</a:t>
            </a:r>
            <a:r>
              <a:rPr lang="en-US" altLang="en-US" sz="2400" dirty="0"/>
              <a:t>: Show how to construct the simulator.</a:t>
            </a:r>
          </a:p>
        </p:txBody>
      </p:sp>
    </p:spTree>
    <p:extLst>
      <p:ext uri="{BB962C8B-B14F-4D97-AF65-F5344CB8AC3E}">
        <p14:creationId xmlns:p14="http://schemas.microsoft.com/office/powerpoint/2010/main" val="26943873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5375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2: Oblivious PKE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707904" y="3861048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5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6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612662" y="5122640"/>
            <a:ext cx="2187666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882060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5375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2: Oblivious PKE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5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6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055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5375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2: Additive HE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707904" y="3861048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p:sp>
        <p:nvSpPr>
          <p:cNvPr id="15" name="Rectangle 41">
            <a:extLst>
              <a:ext uri="{FF2B5EF4-FFF2-40B4-BE49-F238E27FC236}">
                <a16:creationId xmlns:a16="http://schemas.microsoft.com/office/drawing/2014/main" id="{8CA0878E-C553-0945-8881-8D89DFB55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106" y="2564904"/>
            <a:ext cx="3393438" cy="9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Encrypt choice bit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5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6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6344151" y="3284984"/>
                <a:ext cx="22854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Enc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151" y="3284984"/>
                <a:ext cx="2285497" cy="461665"/>
              </a:xfrm>
              <a:prstGeom prst="rect">
                <a:avLst/>
              </a:prstGeom>
              <a:blipFill>
                <a:blip r:embed="rId7"/>
                <a:stretch>
                  <a:fillRect r="-556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612662" y="5122640"/>
            <a:ext cx="2187666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920" y="4437112"/>
                <a:ext cx="371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Eval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𝑆𝐸𝐿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0920" y="4437112"/>
                <a:ext cx="3719317" cy="609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1">
            <a:extLst>
              <a:ext uri="{FF2B5EF4-FFF2-40B4-BE49-F238E27FC236}">
                <a16:creationId xmlns:a16="http://schemas.microsoft.com/office/drawing/2014/main" id="{A59E2799-DC15-664A-9071-5C1F577D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1" y="3299447"/>
            <a:ext cx="2913189" cy="133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Homomorphically evaluate the selection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0BC39B3-BB16-6F4D-BCC9-0DB32C7B9521}"/>
                  </a:ext>
                </a:extLst>
              </p:cNvPr>
              <p:cNvSpPr/>
              <p:nvPr/>
            </p:nvSpPr>
            <p:spPr>
              <a:xfrm>
                <a:off x="4456671" y="3327607"/>
                <a:ext cx="4044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0BC39B3-BB16-6F4D-BCC9-0DB32C7B9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71" y="3327607"/>
                <a:ext cx="40440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7A19D2-27C0-474B-8582-91A6D3063C96}"/>
                  </a:ext>
                </a:extLst>
              </p:cNvPr>
              <p:cNvSpPr/>
              <p:nvPr/>
            </p:nvSpPr>
            <p:spPr>
              <a:xfrm>
                <a:off x="124418" y="4637694"/>
                <a:ext cx="2123728" cy="735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𝑺𝑬𝑳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7A19D2-27C0-474B-8582-91A6D3063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18" y="4637694"/>
                <a:ext cx="2123728" cy="735522"/>
              </a:xfrm>
              <a:prstGeom prst="rect">
                <a:avLst/>
              </a:prstGeom>
              <a:blipFill>
                <a:blip r:embed="rId10"/>
                <a:stretch>
                  <a:fillRect l="-1190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87E88E17-0279-1743-BC72-1E2ADED46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6432" y="4524198"/>
                <a:ext cx="2740077" cy="962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Decrypt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87E88E17-0279-1743-BC72-1E2ADED46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6432" y="4524198"/>
                <a:ext cx="2740077" cy="962513"/>
              </a:xfrm>
              <a:prstGeom prst="rect">
                <a:avLst/>
              </a:prstGeom>
              <a:blipFill>
                <a:blip r:embed="rId11"/>
                <a:stretch>
                  <a:fillRect l="-3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41">
            <a:extLst>
              <a:ext uri="{FF2B5EF4-FFF2-40B4-BE49-F238E27FC236}">
                <a16:creationId xmlns:a16="http://schemas.microsoft.com/office/drawing/2014/main" id="{5CF24021-F176-C546-8D53-CE0F399A8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54" y="5733256"/>
            <a:ext cx="7906433" cy="49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i="1" dirty="0"/>
              <a:t>Bob’s security</a:t>
            </a:r>
            <a:r>
              <a:rPr lang="en-US" altLang="en-US" sz="2400" dirty="0"/>
              <a:t>: computational, from CPA-security of Enc.</a:t>
            </a:r>
          </a:p>
        </p:txBody>
      </p:sp>
      <p:sp>
        <p:nvSpPr>
          <p:cNvPr id="30" name="Rectangle 41">
            <a:extLst>
              <a:ext uri="{FF2B5EF4-FFF2-40B4-BE49-F238E27FC236}">
                <a16:creationId xmlns:a16="http://schemas.microsoft.com/office/drawing/2014/main" id="{32CB811D-C0A3-FE4C-96CA-8AA0295A0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53" y="6237312"/>
            <a:ext cx="8640547" cy="49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i="1" dirty="0"/>
              <a:t>Alice’s security</a:t>
            </a:r>
            <a:r>
              <a:rPr lang="en-US" altLang="en-US" sz="2400" dirty="0"/>
              <a:t>: statistical, from function-privacy of Eval.</a:t>
            </a:r>
          </a:p>
        </p:txBody>
      </p:sp>
    </p:spTree>
    <p:extLst>
      <p:ext uri="{BB962C8B-B14F-4D97-AF65-F5344CB8AC3E}">
        <p14:creationId xmlns:p14="http://schemas.microsoft.com/office/powerpoint/2010/main" val="131956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5" grpId="0"/>
      <p:bldP spid="26" grpId="0"/>
      <p:bldP spid="20" grpId="0"/>
      <p:bldP spid="2" grpId="0"/>
      <p:bldP spid="23" grpId="0"/>
      <p:bldP spid="28" grpId="0"/>
      <p:bldP spid="3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96552" y="197768"/>
            <a:ext cx="98298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Many More Constructions of OT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F2C4B54-93B9-5140-A107-1615C16150F1}"/>
              </a:ext>
            </a:extLst>
          </p:cNvPr>
          <p:cNvSpPr txBox="1">
            <a:spLocks noChangeArrowheads="1"/>
          </p:cNvSpPr>
          <p:nvPr/>
        </p:nvSpPr>
        <p:spPr>
          <a:xfrm>
            <a:off x="399220" y="2132856"/>
            <a:ext cx="8637276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</a:t>
            </a:r>
            <a:r>
              <a:rPr lang="en-US" sz="3200" i="1" dirty="0"/>
              <a:t>:</a:t>
            </a:r>
            <a:r>
              <a:rPr lang="en-US" sz="3200" b="0" dirty="0"/>
              <a:t> OT protocols can be constructed based on the hardnes</a:t>
            </a:r>
            <a:r>
              <a:rPr lang="en-US" sz="3200" dirty="0"/>
              <a:t>s of the Diffie-Hellman problem, factoring, quadratic </a:t>
            </a:r>
            <a:r>
              <a:rPr lang="en-US" sz="3200" dirty="0" err="1"/>
              <a:t>residuosity</a:t>
            </a:r>
            <a:r>
              <a:rPr lang="en-US" sz="3200" dirty="0"/>
              <a:t>, LWE, elliptic curve isogeny problem etc. etc.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2694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Secure 2PC from OT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FABC81-3B15-E64D-B413-AEF3A54F584C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772816"/>
            <a:ext cx="903281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 </a:t>
            </a:r>
            <a:r>
              <a:rPr lang="en-US" sz="3200" b="1" dirty="0"/>
              <a:t>[Goldreich-Micali-Wigderson’87]</a:t>
            </a:r>
            <a:r>
              <a:rPr lang="en-US" sz="3200" dirty="0"/>
              <a:t>:</a:t>
            </a:r>
            <a:r>
              <a:rPr lang="en-US" sz="3200" b="0" dirty="0"/>
              <a:t> </a:t>
            </a:r>
            <a:br>
              <a:rPr lang="en-US" sz="3200" b="0" dirty="0"/>
            </a:br>
            <a:r>
              <a:rPr lang="en-US" sz="3200" b="0" dirty="0"/>
              <a:t>OT can solve </a:t>
            </a:r>
            <a:r>
              <a:rPr lang="en-US" sz="3200" b="1" i="1" dirty="0">
                <a:solidFill>
                  <a:srgbClr val="0000FF"/>
                </a:solidFill>
              </a:rPr>
              <a:t>any</a:t>
            </a:r>
            <a:r>
              <a:rPr lang="en-US" sz="3200" b="0" dirty="0"/>
              <a:t> tw</a:t>
            </a:r>
            <a:r>
              <a:rPr lang="en-US" sz="3200" dirty="0"/>
              <a:t>o-party computation problem.</a:t>
            </a:r>
            <a:r>
              <a:rPr lang="en-US" sz="3200" b="0" dirty="0"/>
              <a:t> 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6ED89-4EA2-1A46-9BE9-700F46D17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861048"/>
            <a:ext cx="2383534" cy="25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3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332656"/>
            <a:ext cx="92525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CCA-Secure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4D9AA9B7-3297-7549-8CE0-DE9310FF3A50}"/>
              </a:ext>
            </a:extLst>
          </p:cNvPr>
          <p:cNvSpPr txBox="1">
            <a:spLocks/>
          </p:cNvSpPr>
          <p:nvPr/>
        </p:nvSpPr>
        <p:spPr>
          <a:xfrm>
            <a:off x="755576" y="1844824"/>
            <a:ext cx="7920880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NIZK Proofs of Knowledge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should help!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F6BFABF0-52FE-7A46-B9E8-68E02E851DDC}"/>
              </a:ext>
            </a:extLst>
          </p:cNvPr>
          <p:cNvSpPr txBox="1">
            <a:spLocks/>
          </p:cNvSpPr>
          <p:nvPr/>
        </p:nvSpPr>
        <p:spPr>
          <a:xfrm>
            <a:off x="755576" y="2636912"/>
            <a:ext cx="7920880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Idea: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encrypting party attaches an NIZK proof of knowledge of the underlying message to the ciphertext. 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1">
                <a:extLst>
                  <a:ext uri="{FF2B5EF4-FFF2-40B4-BE49-F238E27FC236}">
                    <a16:creationId xmlns:a16="http://schemas.microsoft.com/office/drawing/2014/main" id="{3BAD5F40-EBE6-C748-97A9-394CDFA0EB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4152529"/>
                <a:ext cx="8818039" cy="572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: 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c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CPAEnc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;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proof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 Unicode MS" pitchFamily="34" charset="-128"/>
                        </a:rPr>
                        <m:t>π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𝑡h𝑎𝑡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 “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𝐼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𝑘𝑛𝑜𝑤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𝑎𝑛𝑑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𝑟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”)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7" name="Subtitle 1">
                <a:extLst>
                  <a:ext uri="{FF2B5EF4-FFF2-40B4-BE49-F238E27FC236}">
                    <a16:creationId xmlns:a16="http://schemas.microsoft.com/office/drawing/2014/main" id="{3BAD5F40-EBE6-C748-97A9-394CDFA0E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152529"/>
                <a:ext cx="8818039" cy="572615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1">
            <a:extLst>
              <a:ext uri="{FF2B5EF4-FFF2-40B4-BE49-F238E27FC236}">
                <a16:creationId xmlns:a16="http://schemas.microsoft.com/office/drawing/2014/main" id="{8311467B-0800-9140-8849-29ABD6AF3648}"/>
              </a:ext>
            </a:extLst>
          </p:cNvPr>
          <p:cNvSpPr txBox="1">
            <a:spLocks/>
          </p:cNvSpPr>
          <p:nvPr/>
        </p:nvSpPr>
        <p:spPr>
          <a:xfrm>
            <a:off x="755576" y="5085184"/>
            <a:ext cx="7920880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This idea will turn out to be useful, but NIZK proofs themselves can be malleable!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9" name="Subtitle 1">
            <a:extLst>
              <a:ext uri="{FF2B5EF4-FFF2-40B4-BE49-F238E27FC236}">
                <a16:creationId xmlns:a16="http://schemas.microsoft.com/office/drawing/2014/main" id="{3ECA1F6A-D231-7E48-A21F-1EAF9F4FC356}"/>
              </a:ext>
            </a:extLst>
          </p:cNvPr>
          <p:cNvSpPr txBox="1">
            <a:spLocks/>
          </p:cNvSpPr>
          <p:nvPr/>
        </p:nvSpPr>
        <p:spPr>
          <a:xfrm>
            <a:off x="-252536" y="980728"/>
            <a:ext cx="92525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(Intuition)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203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332656"/>
            <a:ext cx="92525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CCA-Secure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1C0D148E-9BD7-1D43-8097-AD739D7C41E2}"/>
              </a:ext>
            </a:extLst>
          </p:cNvPr>
          <p:cNvSpPr txBox="1">
            <a:spLocks/>
          </p:cNvSpPr>
          <p:nvPr/>
        </p:nvSpPr>
        <p:spPr>
          <a:xfrm>
            <a:off x="611560" y="3212976"/>
            <a:ext cx="792088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OUR GOAL: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Hard to modify an encryption of m into an encryption of a related message, say m+1. 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EE6447EB-2B6A-BD44-AEF1-C47BDBF53F65}"/>
              </a:ext>
            </a:extLst>
          </p:cNvPr>
          <p:cNvSpPr txBox="1">
            <a:spLocks/>
          </p:cNvSpPr>
          <p:nvPr/>
        </p:nvSpPr>
        <p:spPr>
          <a:xfrm>
            <a:off x="611560" y="3212976"/>
            <a:ext cx="792088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OUR GOAL: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Hard to modify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 encryption of m into an encryption of a related message, say m+1. 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4D9AA9B7-3297-7549-8CE0-DE9310FF3A50}"/>
              </a:ext>
            </a:extLst>
          </p:cNvPr>
          <p:cNvSpPr txBox="1">
            <a:spLocks/>
          </p:cNvSpPr>
          <p:nvPr/>
        </p:nvSpPr>
        <p:spPr>
          <a:xfrm>
            <a:off x="611560" y="2132856"/>
            <a:ext cx="7920880" cy="129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 </a:t>
            </a: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should help!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84ECD6E-A5C1-344F-BED6-B499D0602B8E}"/>
              </a:ext>
            </a:extLst>
          </p:cNvPr>
          <p:cNvSpPr txBox="1">
            <a:spLocks/>
          </p:cNvSpPr>
          <p:nvPr/>
        </p:nvSpPr>
        <p:spPr>
          <a:xfrm>
            <a:off x="-252536" y="980728"/>
            <a:ext cx="92525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(Intuition)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504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-108520" y="332656"/>
            <a:ext cx="92525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CCA-Secure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ubtitle 1">
                <a:extLst>
                  <a:ext uri="{FF2B5EF4-FFF2-40B4-BE49-F238E27FC236}">
                    <a16:creationId xmlns:a16="http://schemas.microsoft.com/office/drawing/2014/main" id="{FC68F821-C307-7D47-96E9-9651524A8F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68560" y="2132856"/>
                <a:ext cx="8818039" cy="572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: 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c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CPAEnc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𝑝𝑘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;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𝑆𝑖𝑔𝑛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𝑠𝑔𝑘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𝑣𝑘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6" name="Subtitle 1">
                <a:extLst>
                  <a:ext uri="{FF2B5EF4-FFF2-40B4-BE49-F238E27FC236}">
                    <a16:creationId xmlns:a16="http://schemas.microsoft.com/office/drawing/2014/main" id="{FC68F821-C307-7D47-96E9-9651524A8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8560" y="2132856"/>
                <a:ext cx="8818039" cy="572615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1">
                <a:extLst>
                  <a:ext uri="{FF2B5EF4-FFF2-40B4-BE49-F238E27FC236}">
                    <a16:creationId xmlns:a16="http://schemas.microsoft.com/office/drawing/2014/main" id="{2E150F3B-3ADE-4146-B1BE-4323F669AB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1005679" y="2139330"/>
                <a:ext cx="8818039" cy="5726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𝐶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: (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c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CPAEnc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𝑝𝑘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;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𝑟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𝑆𝑖𝑔𝑛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𝑐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)</m:t>
                      </m:r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7" name="Subtitle 1">
                <a:extLst>
                  <a:ext uri="{FF2B5EF4-FFF2-40B4-BE49-F238E27FC236}">
                    <a16:creationId xmlns:a16="http://schemas.microsoft.com/office/drawing/2014/main" id="{2E150F3B-3ADE-4146-B1BE-4323F669A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5679" y="2139330"/>
                <a:ext cx="8818039" cy="572615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ubtitle 1">
            <a:extLst>
              <a:ext uri="{FF2B5EF4-FFF2-40B4-BE49-F238E27FC236}">
                <a16:creationId xmlns:a16="http://schemas.microsoft.com/office/drawing/2014/main" id="{3AA6E1E2-7982-2442-9325-BE1F8FE30F96}"/>
              </a:ext>
            </a:extLst>
          </p:cNvPr>
          <p:cNvSpPr txBox="1">
            <a:spLocks/>
          </p:cNvSpPr>
          <p:nvPr/>
        </p:nvSpPr>
        <p:spPr>
          <a:xfrm>
            <a:off x="683568" y="1340768"/>
            <a:ext cx="7920880" cy="639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start with </a:t>
            </a:r>
            <a:r>
              <a:rPr lang="en-US" sz="2800" b="1" dirty="0">
                <a:solidFill>
                  <a:srgbClr val="0000FF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Signatures.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ubtitle 1">
                <a:extLst>
                  <a:ext uri="{FF2B5EF4-FFF2-40B4-BE49-F238E27FC236}">
                    <a16:creationId xmlns:a16="http://schemas.microsoft.com/office/drawing/2014/main" id="{5D33BC29-83AF-6447-94B4-91C57355FA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9632" y="2785288"/>
                <a:ext cx="7884368" cy="12961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where the </a:t>
                </a:r>
                <a:r>
                  <a:rPr lang="en-US" sz="240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encryptor</a:t>
                </a:r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produces a signing / verification key pair by running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𝑠𝑔𝑘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𝑣𝑘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𝑆𝑖𝑔𝑛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𝐺𝑒𝑛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1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9" name="Subtitle 1">
                <a:extLst>
                  <a:ext uri="{FF2B5EF4-FFF2-40B4-BE49-F238E27FC236}">
                    <a16:creationId xmlns:a16="http://schemas.microsoft.com/office/drawing/2014/main" id="{5D33BC29-83AF-6447-94B4-91C57355F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785288"/>
                <a:ext cx="7884368" cy="1296144"/>
              </a:xfrm>
              <a:prstGeom prst="rect">
                <a:avLst/>
              </a:prstGeom>
              <a:blipFill>
                <a:blip r:embed="rId5"/>
                <a:stretch>
                  <a:fillRect l="-1125" t="-2913" r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ubtitle 1">
            <a:extLst>
              <a:ext uri="{FF2B5EF4-FFF2-40B4-BE49-F238E27FC236}">
                <a16:creationId xmlns:a16="http://schemas.microsoft.com/office/drawing/2014/main" id="{9198898D-8E86-AF4A-8FAF-751B6D970D20}"/>
              </a:ext>
            </a:extLst>
          </p:cNvPr>
          <p:cNvSpPr txBox="1">
            <a:spLocks/>
          </p:cNvSpPr>
          <p:nvPr/>
        </p:nvSpPr>
        <p:spPr>
          <a:xfrm>
            <a:off x="683568" y="3861048"/>
            <a:ext cx="7920880" cy="6398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Is this CCA-secure/non-malleable?</a:t>
            </a:r>
            <a:endParaRPr lang="en-US" sz="2800" i="1" dirty="0">
              <a:solidFill>
                <a:schemeClr val="tx1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A84FE9-5322-1E4E-84A0-5252F1477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16" y="4014174"/>
            <a:ext cx="2438772" cy="24387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066AEFC5-D1A4-FA4C-9C69-9634115149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1485" y="4517335"/>
                <a:ext cx="4725889" cy="12088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If the adversary changes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, all bets are off! </a:t>
                </a:r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3" name="Subtitle 1">
                <a:extLst>
                  <a:ext uri="{FF2B5EF4-FFF2-40B4-BE49-F238E27FC236}">
                    <a16:creationId xmlns:a16="http://schemas.microsoft.com/office/drawing/2014/main" id="{066AEFC5-D1A4-FA4C-9C69-963411514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85" y="4517335"/>
                <a:ext cx="4725889" cy="1208824"/>
              </a:xfrm>
              <a:prstGeom prst="rect">
                <a:avLst/>
              </a:prstGeom>
              <a:blipFill>
                <a:blip r:embed="rId7"/>
                <a:stretch>
                  <a:fillRect l="-2413" t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ubtitle 1">
                <a:extLst>
                  <a:ext uri="{FF2B5EF4-FFF2-40B4-BE49-F238E27FC236}">
                    <a16:creationId xmlns:a16="http://schemas.microsoft.com/office/drawing/2014/main" id="{7398E838-A305-134C-922A-DAD1999C7B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0207" y="5517232"/>
                <a:ext cx="5806009" cy="12088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Lesson: NEED to “tie” the ciphertext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c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𝑣𝑘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in a “meaningful” way.</a:t>
                </a:r>
                <a:endParaRPr lang="en-US" sz="2800" i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14" name="Subtitle 1">
                <a:extLst>
                  <a:ext uri="{FF2B5EF4-FFF2-40B4-BE49-F238E27FC236}">
                    <a16:creationId xmlns:a16="http://schemas.microsoft.com/office/drawing/2014/main" id="{7398E838-A305-134C-922A-DAD1999C7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07" y="5517232"/>
                <a:ext cx="5806009" cy="1208824"/>
              </a:xfrm>
              <a:prstGeom prst="rect">
                <a:avLst/>
              </a:prstGeom>
              <a:blipFill>
                <a:blip r:embed="rId8"/>
                <a:stretch>
                  <a:fillRect l="-1965" t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15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49593</TotalTime>
  <Words>4054</Words>
  <Application>Microsoft Macintosh PowerPoint</Application>
  <PresentationFormat>On-screen Show (4:3)</PresentationFormat>
  <Paragraphs>656</Paragraphs>
  <Slides>65</Slides>
  <Notes>65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American Typewriter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Secure Computation</vt:lpstr>
      <vt:lpstr>Secure Two-Party Computation</vt:lpstr>
      <vt:lpstr>Secure Two-Party Computation</vt:lpstr>
      <vt:lpstr>Tool 1: Secret Sharing</vt:lpstr>
      <vt:lpstr>PowerPoint Presentation</vt:lpstr>
      <vt:lpstr>PowerPoint Presentation</vt:lpstr>
      <vt:lpstr>PowerPoint Presentation</vt:lpstr>
      <vt:lpstr>PowerPoint Presentation</vt:lpstr>
      <vt:lpstr>Shamir’s t-out-of-n Secret Sharing</vt:lpstr>
      <vt:lpstr>Shamir’s 2-out-of-n Secret Sharing</vt:lpstr>
      <vt:lpstr>Shamir’s 2-out-of-n Secret Sharing</vt:lpstr>
      <vt:lpstr>Shamir’s 2-out-of-n Secret Sharing</vt:lpstr>
      <vt:lpstr>Shamir’s t-out-of-n Secret Sharing</vt:lpstr>
      <vt:lpstr>Shamir’s t-out-of-n Secret Sharing</vt:lpstr>
      <vt:lpstr>Shamir’s t-out-of-n Secret Sharing</vt:lpstr>
      <vt:lpstr>Shamir’s t-out-of-n Secret Sharing</vt:lpstr>
      <vt:lpstr>Shamir’s t-out-of-n Secret Sharing</vt:lpstr>
      <vt:lpstr>Shamir’s t-out-of-n Secret Sharing</vt:lpstr>
      <vt:lpstr>Tool 2: Oblivious Transfer</vt:lpstr>
      <vt:lpstr>Oblivious Transfer (OT)</vt:lpstr>
      <vt:lpstr>Why OT? The Dating Problem</vt:lpstr>
      <vt:lpstr>Why OT? The Dating Problem</vt:lpstr>
      <vt:lpstr>The Billionaires’ Problem</vt:lpstr>
      <vt:lpstr>The Billionaires’ Problem</vt:lpstr>
      <vt:lpstr>Detour: OT ⇒ Secret-Shared-AND</vt:lpstr>
      <vt:lpstr>The Billionaires’ Problem</vt:lpstr>
      <vt:lpstr>The Billionaires’ Problem</vt:lpstr>
      <vt:lpstr>“OT is Complete”</vt:lpstr>
      <vt:lpstr>Defining Security: The Ideal/Real Paradigm</vt:lpstr>
      <vt:lpstr>OT Definition</vt:lpstr>
      <vt:lpstr>OT Definition</vt:lpstr>
      <vt:lpstr>OT Definition</vt:lpstr>
      <vt:lpstr>OT Definition</vt:lpstr>
      <vt:lpstr>OT Protocols</vt:lpstr>
      <vt:lpstr>OT Protocol 1: Trapdoor Permutations</vt:lpstr>
      <vt:lpstr>OT Protocol 1: Trapdoor Permutations</vt:lpstr>
      <vt:lpstr>OT Protocol 1: Trapdoor Permutations</vt:lpstr>
      <vt:lpstr>OT Protocol 1: Trapdoor Permutations</vt:lpstr>
      <vt:lpstr>OT from Trapdoor Permutations</vt:lpstr>
      <vt:lpstr>OT Protocol 2: Oblivious PKE</vt:lpstr>
      <vt:lpstr>OT Protocol 2: Oblivious PKE</vt:lpstr>
      <vt:lpstr>OT Protocol 2: Additive HE</vt:lpstr>
      <vt:lpstr>Many More Constructions of OT</vt:lpstr>
      <vt:lpstr>Secure 2PC from 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1261</cp:revision>
  <dcterms:created xsi:type="dcterms:W3CDTF">2014-03-14T23:52:55Z</dcterms:created>
  <dcterms:modified xsi:type="dcterms:W3CDTF">2023-11-08T15:31:46Z</dcterms:modified>
</cp:coreProperties>
</file>