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529" r:id="rId2"/>
    <p:sldId id="569" r:id="rId3"/>
    <p:sldId id="601" r:id="rId4"/>
    <p:sldId id="602" r:id="rId5"/>
    <p:sldId id="308" r:id="rId6"/>
    <p:sldId id="578" r:id="rId7"/>
    <p:sldId id="605" r:id="rId8"/>
    <p:sldId id="606" r:id="rId9"/>
    <p:sldId id="607" r:id="rId10"/>
    <p:sldId id="589" r:id="rId11"/>
    <p:sldId id="579" r:id="rId12"/>
    <p:sldId id="608" r:id="rId13"/>
    <p:sldId id="609" r:id="rId14"/>
    <p:sldId id="603" r:id="rId15"/>
    <p:sldId id="619" r:id="rId16"/>
    <p:sldId id="551" r:id="rId17"/>
    <p:sldId id="612" r:id="rId18"/>
    <p:sldId id="615" r:id="rId19"/>
    <p:sldId id="616" r:id="rId20"/>
    <p:sldId id="617" r:id="rId21"/>
    <p:sldId id="582" r:id="rId22"/>
    <p:sldId id="592" r:id="rId23"/>
    <p:sldId id="593" r:id="rId24"/>
    <p:sldId id="594" r:id="rId25"/>
    <p:sldId id="595" r:id="rId26"/>
    <p:sldId id="583" r:id="rId27"/>
    <p:sldId id="597" r:id="rId28"/>
    <p:sldId id="596" r:id="rId29"/>
    <p:sldId id="620" r:id="rId30"/>
    <p:sldId id="599" r:id="rId31"/>
    <p:sldId id="621" r:id="rId32"/>
    <p:sldId id="585" r:id="rId33"/>
    <p:sldId id="60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1637"/>
    <a:srgbClr val="762416"/>
    <a:srgbClr val="EA968D"/>
    <a:srgbClr val="1E177C"/>
    <a:srgbClr val="9290EA"/>
    <a:srgbClr val="FF0000"/>
    <a:srgbClr val="1A17A5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/>
    <p:restoredTop sz="76240" autoAdjust="0"/>
  </p:normalViewPr>
  <p:slideViewPr>
    <p:cSldViewPr>
      <p:cViewPr varScale="1">
        <p:scale>
          <a:sx n="95" d="100"/>
          <a:sy n="95" d="100"/>
        </p:scale>
        <p:origin x="64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317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766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781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76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en-US" sz="1200" i="1" dirty="0">
                <a:cs typeface="Arial" charset="0"/>
              </a:rPr>
              <a:t>as opposed to “security through obscurity”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771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30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010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220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214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73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6108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602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63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672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183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736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774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702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498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8933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49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980731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930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232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29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57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89229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369" indent="-342369">
              <a:spcBef>
                <a:spcPct val="20000"/>
              </a:spcBef>
            </a:pPr>
            <a:endParaRPr lang="en-US" altLang="en-US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7F925377-09F5-4664-8E13-C0CFC4818178}" type="slidenum">
              <a:rPr lang="en-US" altLang="en-US" sz="1200"/>
              <a:pPr algn="r"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43243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77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274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621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2021-09-07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it6875.github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wmf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8.png"/><Relationship Id="rId5" Type="http://schemas.openxmlformats.org/officeDocument/2006/relationships/image" Target="../media/image38.png"/><Relationship Id="rId10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9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53.png"/><Relationship Id="rId5" Type="http://schemas.openxmlformats.org/officeDocument/2006/relationships/image" Target="../media/image38.png"/><Relationship Id="rId10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image" Target="../media/image66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0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7.png"/><Relationship Id="rId5" Type="http://schemas.openxmlformats.org/officeDocument/2006/relationships/image" Target="../media/image80.png"/><Relationship Id="rId15" Type="http://schemas.openxmlformats.org/officeDocument/2006/relationships/image" Target="../media/image91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8864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6.875/18.425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3682752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2996952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B37B9-ED9B-2344-8B34-590274FE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52" y="594928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Calibri" pitchFamily="34" charset="0"/>
              </a:rPr>
              <a:t>Course website: </a:t>
            </a:r>
            <a:r>
              <a:rPr lang="en-US" sz="2400" b="1" i="1" dirty="0">
                <a:latin typeface="Calibri" pitchFamily="34" charset="0"/>
              </a:rPr>
              <a:t>https://mit6875.github.io/ 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Administrivia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09043058-4D18-9549-BFE5-A103F4D0018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412776"/>
            <a:ext cx="703033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Course website,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central point of reference.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2324C791-6C85-984C-B7D5-19037D91C9AB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1863129"/>
            <a:ext cx="3366149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  <a:hlinkClick r:id="rId3"/>
              </a:rPr>
              <a:t>https://mit6875.github.io</a:t>
            </a:r>
            <a:r>
              <a:rPr lang="en-US" altLang="en-US" sz="20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8AD26595-9F05-4B41-982E-563C1A3CCB3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3150047"/>
            <a:ext cx="756084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Homework (95%):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6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, we will count your best 5.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449CC310-ACB0-3C45-8117-E43143540654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3888432"/>
            <a:ext cx="792088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Class Participation (5%):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Lecture, Recitations, Piazza.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58CD94B5-4A86-C849-AC7D-6129A66F789B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2439193"/>
            <a:ext cx="554461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Piazza for questions,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Gradescope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for </a:t>
            </a:r>
            <a:r>
              <a:rPr lang="en-US" alt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psets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0200F9BB-2F54-F640-979D-0F97FB36DEB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599433"/>
            <a:ext cx="7920880" cy="86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Prerequisites: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Algorithms, Probability &amp; Discrete Math, but most of all, “mathematical maturity”.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AFA4BDC-13D0-2749-957F-04053B4230D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5562921"/>
            <a:ext cx="8388424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(Optional) special recitations: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one on basic complexity theory </a:t>
            </a:r>
            <a:r>
              <a:rPr lang="en-US" altLang="en-US" sz="20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(next Friday 9/17, watch your email!) </a:t>
            </a:r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another on number theory. </a:t>
            </a:r>
          </a:p>
        </p:txBody>
      </p:sp>
    </p:spTree>
    <p:extLst>
      <p:ext uri="{BB962C8B-B14F-4D97-AF65-F5344CB8AC3E}">
        <p14:creationId xmlns:p14="http://schemas.microsoft.com/office/powerpoint/2010/main" val="173158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1115616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0475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CE4B7-E0E3-C544-B0F5-DF3C671AEAD9}"/>
              </a:ext>
            </a:extLst>
          </p:cNvPr>
          <p:cNvCxnSpPr>
            <a:cxnSpLocks/>
          </p:cNvCxnSpPr>
          <p:nvPr/>
        </p:nvCxnSpPr>
        <p:spPr>
          <a:xfrm>
            <a:off x="4678722" y="2580430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C8BDC1E6-D41A-F141-BB86-9FBBA581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00" y="3315046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6F1A3A69-AC4B-0A48-98EF-F7A6EBBFF853}"/>
              </a:ext>
            </a:extLst>
          </p:cNvPr>
          <p:cNvSpPr txBox="1">
            <a:spLocks noChangeArrowheads="1"/>
          </p:cNvSpPr>
          <p:nvPr/>
        </p:nvSpPr>
        <p:spPr>
          <a:xfrm>
            <a:off x="3203848" y="4098766"/>
            <a:ext cx="3060340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Eavesdropper “Eve”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57EA21A9-F4AD-DE41-B2F3-86A3FD2EEF6B}"/>
              </a:ext>
            </a:extLst>
          </p:cNvPr>
          <p:cNvSpPr/>
          <p:nvPr/>
        </p:nvSpPr>
        <p:spPr>
          <a:xfrm>
            <a:off x="1403648" y="1596081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5B42A3A9-32FB-FA44-8DE2-31E2A63B7DF7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4968552"/>
            <a:ext cx="8840018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Alice wants to send a message M to Bob without revealing it to Eve. </a:t>
            </a:r>
          </a:p>
        </p:txBody>
      </p:sp>
    </p:spTree>
    <p:extLst>
      <p:ext uri="{BB962C8B-B14F-4D97-AF65-F5344CB8AC3E}">
        <p14:creationId xmlns:p14="http://schemas.microsoft.com/office/powerpoint/2010/main" val="35042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1111143" y="304436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6104273" y="298290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CE4B7-E0E3-C544-B0F5-DF3C671AEAD9}"/>
              </a:ext>
            </a:extLst>
          </p:cNvPr>
          <p:cNvCxnSpPr>
            <a:cxnSpLocks/>
          </p:cNvCxnSpPr>
          <p:nvPr/>
        </p:nvCxnSpPr>
        <p:spPr>
          <a:xfrm>
            <a:off x="4678722" y="2580430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C8BDC1E6-D41A-F141-BB86-9FBBA581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00" y="3315046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6F1A3A69-AC4B-0A48-98EF-F7A6EBBFF853}"/>
              </a:ext>
            </a:extLst>
          </p:cNvPr>
          <p:cNvSpPr txBox="1">
            <a:spLocks noChangeArrowheads="1"/>
          </p:cNvSpPr>
          <p:nvPr/>
        </p:nvSpPr>
        <p:spPr>
          <a:xfrm>
            <a:off x="3203848" y="4098766"/>
            <a:ext cx="3060340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Eavesdropper “Eve”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57EA21A9-F4AD-DE41-B2F3-86A3FD2EEF6B}"/>
              </a:ext>
            </a:extLst>
          </p:cNvPr>
          <p:cNvSpPr/>
          <p:nvPr/>
        </p:nvSpPr>
        <p:spPr>
          <a:xfrm>
            <a:off x="1403648" y="1596081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5B42A3A9-32FB-FA44-8DE2-31E2A63B7DF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963749"/>
            <a:ext cx="8578472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SETUP: Alice and Bob meet beforehand to agree on a secret key k.</a:t>
            </a:r>
          </a:p>
        </p:txBody>
      </p:sp>
    </p:spTree>
    <p:extLst>
      <p:ext uri="{BB962C8B-B14F-4D97-AF65-F5344CB8AC3E}">
        <p14:creationId xmlns:p14="http://schemas.microsoft.com/office/powerpoint/2010/main" val="17882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8712968" cy="164269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Key Notion: Secret-key Encryption	</a:t>
            </a:r>
          </a:p>
          <a:p>
            <a:r>
              <a:rPr lang="en-US" sz="24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(or Symmetric-key Encryption)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356899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092610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021559"/>
            <a:ext cx="648072" cy="670672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1111143" y="286106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6104273" y="279959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/>
              <p:nvPr/>
            </p:nvSpPr>
            <p:spPr>
              <a:xfrm>
                <a:off x="1331640" y="1412776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412776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5B42A3A9-32FB-FA44-8DE2-31E2A63B7DF7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3573016"/>
            <a:ext cx="7543874" cy="908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Three (possibly probabilistic) polynomial-time algorithms: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4E41DD70-1439-6F40-B62C-D9EF6DE0780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26040" y="4402023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Key Generation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Gen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Gen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4E41DD70-1439-6F40-B62C-D9EF6DE07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40" y="4402023"/>
                <a:ext cx="7030336" cy="546871"/>
              </a:xfrm>
              <a:prstGeom prst="rect">
                <a:avLst/>
              </a:prstGeom>
              <a:blipFill>
                <a:blip r:embed="rId5"/>
                <a:stretch>
                  <a:fillRect l="-108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E03AB97-9511-6846-A92B-074483983A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26040" y="5330401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Encryption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Enc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E03AB97-9511-6846-A92B-074483983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40" y="5330401"/>
                <a:ext cx="7030336" cy="546871"/>
              </a:xfrm>
              <a:prstGeom prst="rect">
                <a:avLst/>
              </a:prstGeom>
              <a:blipFill>
                <a:blip r:embed="rId6"/>
                <a:stretch>
                  <a:fillRect l="-108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B196C954-4549-8949-91B0-07B76E39F3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26040" y="6122489"/>
                <a:ext cx="7030336" cy="5468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Decryption Algorithm </a:t>
                </a:r>
                <a:r>
                  <a:rPr lang="en-US" alt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Dec</a:t>
                </a:r>
                <a:r>
                  <a:rPr lang="en-US" alt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Dec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B196C954-4549-8949-91B0-07B76E39F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40" y="6122489"/>
                <a:ext cx="7030336" cy="546871"/>
              </a:xfrm>
              <a:prstGeom prst="rect">
                <a:avLst/>
              </a:prstGeom>
              <a:blipFill>
                <a:blip r:embed="rId7"/>
                <a:stretch>
                  <a:fillRect l="-108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/>
              <p:nvPr/>
            </p:nvSpPr>
            <p:spPr>
              <a:xfrm>
                <a:off x="2925670" y="1841550"/>
                <a:ext cx="34342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Calibri" panose="020F0502020204030204" pitchFamily="34" charset="0"/>
                  </a:rPr>
                  <a:t>Ciphertext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670" y="1841550"/>
                <a:ext cx="3434273" cy="461665"/>
              </a:xfrm>
              <a:prstGeom prst="rect">
                <a:avLst/>
              </a:prstGeom>
              <a:blipFill>
                <a:blip r:embed="rId8"/>
                <a:stretch>
                  <a:fillRect l="-2952" t="-5263" r="-73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/>
              <p:nvPr/>
            </p:nvSpPr>
            <p:spPr>
              <a:xfrm>
                <a:off x="7299693" y="2158364"/>
                <a:ext cx="18101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 panose="02040503050406030204" pitchFamily="18" charset="0"/>
                          <a:ea typeface="American Typewriter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De</m:t>
                      </m:r>
                      <m:r>
                        <m:rPr>
                          <m:sty m:val="p"/>
                        </m:rPr>
                        <a:rPr lang="en-US" alt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693" y="2158364"/>
                <a:ext cx="1810175" cy="400110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63">
            <a:extLst>
              <a:ext uri="{FF2B5EF4-FFF2-40B4-BE49-F238E27FC236}">
                <a16:creationId xmlns:a16="http://schemas.microsoft.com/office/drawing/2014/main" id="{02A6A4E3-BBB6-8F43-A0BF-B348C929A435}"/>
              </a:ext>
            </a:extLst>
          </p:cNvPr>
          <p:cNvSpPr txBox="1">
            <a:spLocks noChangeArrowheads="1"/>
          </p:cNvSpPr>
          <p:nvPr/>
        </p:nvSpPr>
        <p:spPr>
          <a:xfrm>
            <a:off x="2939988" y="4877491"/>
            <a:ext cx="3388849" cy="3674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i="1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Has to be probabilistic</a:t>
            </a:r>
          </a:p>
        </p:txBody>
      </p:sp>
    </p:spTree>
    <p:extLst>
      <p:ext uri="{BB962C8B-B14F-4D97-AF65-F5344CB8AC3E}">
        <p14:creationId xmlns:p14="http://schemas.microsoft.com/office/powerpoint/2010/main" val="25493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" grpId="0"/>
      <p:bldP spid="6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Worst-case Adversary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" name="Picture 19" descr="MCj04359310000[1]">
            <a:extLst>
              <a:ext uri="{FF2B5EF4-FFF2-40B4-BE49-F238E27FC236}">
                <a16:creationId xmlns:a16="http://schemas.microsoft.com/office/drawing/2014/main" id="{ABF951DB-ADFB-E140-B7C5-E3149832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88640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86C2698-0832-474A-9599-E970446C2E31}"/>
              </a:ext>
            </a:extLst>
          </p:cNvPr>
          <p:cNvSpPr>
            <a:spLocks/>
          </p:cNvSpPr>
          <p:nvPr/>
        </p:nvSpPr>
        <p:spPr bwMode="auto">
          <a:xfrm>
            <a:off x="755576" y="1556792"/>
            <a:ext cx="8208912" cy="61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An arbitrary computationally </a:t>
            </a:r>
            <a:r>
              <a:rPr lang="en-US" altLang="en-US" sz="2400" i="1" dirty="0">
                <a:cs typeface="Arial" charset="0"/>
              </a:rPr>
              <a:t>unbounded</a:t>
            </a:r>
            <a:r>
              <a:rPr lang="en-US" altLang="en-US" sz="2400" dirty="0">
                <a:cs typeface="Arial" charset="0"/>
              </a:rPr>
              <a:t> algorithm </a:t>
            </a:r>
            <a:r>
              <a:rPr lang="en-US" altLang="en-US" sz="2400" b="1" dirty="0">
                <a:solidFill>
                  <a:srgbClr val="FF0000"/>
                </a:solidFill>
                <a:cs typeface="Arial" charset="0"/>
              </a:rPr>
              <a:t>EVE</a:t>
            </a:r>
            <a:r>
              <a:rPr lang="en-US" altLang="en-US" sz="2400" dirty="0">
                <a:cs typeface="Arial" charset="0"/>
              </a:rPr>
              <a:t>.*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633B025-0005-9D4A-87CE-EA2327D65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576" y="2348880"/>
                <a:ext cx="8172400" cy="1584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dirty="0">
                    <a:cs typeface="Arial" charset="0"/>
                  </a:rPr>
                  <a:t>Knows Alice and Bob’s algorithms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𝐺𝑒𝑛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𝐸𝑛𝑐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𝐷𝑒𝑐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but does not know the key nor their internal randomness. </a:t>
                </a:r>
                <a:br>
                  <a:rPr lang="en-US" altLang="en-US" sz="2400" dirty="0">
                    <a:cs typeface="Arial" charset="0"/>
                  </a:rPr>
                </a:br>
                <a:r>
                  <a:rPr lang="en-US" altLang="en-US" sz="2400" dirty="0">
                    <a:cs typeface="Arial" charset="0"/>
                  </a:rPr>
                  <a:t>	(</a:t>
                </a:r>
                <a:r>
                  <a:rPr lang="en-US" altLang="en-US" sz="2000" i="1" dirty="0" err="1">
                    <a:cs typeface="Arial" charset="0"/>
                  </a:rPr>
                  <a:t>Kerckhoff’s</a:t>
                </a:r>
                <a:r>
                  <a:rPr lang="en-US" altLang="en-US" sz="2000" i="1" dirty="0">
                    <a:cs typeface="Arial" charset="0"/>
                  </a:rPr>
                  <a:t> principle or Shannon’s maxim</a:t>
                </a:r>
                <a:r>
                  <a:rPr lang="en-US" altLang="en-US" sz="2400" dirty="0">
                    <a:cs typeface="Arial" charset="0"/>
                  </a:rPr>
                  <a:t>)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633B025-0005-9D4A-87CE-EA2327D65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348880"/>
                <a:ext cx="8172400" cy="1584176"/>
              </a:xfrm>
              <a:prstGeom prst="rect">
                <a:avLst/>
              </a:prstGeom>
              <a:blipFill>
                <a:blip r:embed="rId4"/>
                <a:stretch>
                  <a:fillRect l="-1085" t="-3175" r="-4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F31AFD-8010-454F-8FC3-E30EA649F87E}"/>
              </a:ext>
            </a:extLst>
          </p:cNvPr>
          <p:cNvSpPr>
            <a:spLocks/>
          </p:cNvSpPr>
          <p:nvPr/>
        </p:nvSpPr>
        <p:spPr bwMode="auto">
          <a:xfrm>
            <a:off x="755576" y="4149080"/>
            <a:ext cx="777686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Can see the ciphertexts going through the channel </a:t>
            </a:r>
            <a:r>
              <a:rPr lang="en-US" altLang="en-US" sz="2000" i="1" dirty="0">
                <a:cs typeface="Arial" charset="0"/>
              </a:rPr>
              <a:t>(but cannot modify them… we will come to that later)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33CCC1D-D29C-734F-AF65-A65DA23485DF}"/>
              </a:ext>
            </a:extLst>
          </p:cNvPr>
          <p:cNvSpPr>
            <a:spLocks/>
          </p:cNvSpPr>
          <p:nvPr/>
        </p:nvSpPr>
        <p:spPr bwMode="auto">
          <a:xfrm>
            <a:off x="890210" y="5423791"/>
            <a:ext cx="790313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solidFill>
                  <a:srgbClr val="FF0000"/>
                </a:solidFill>
                <a:cs typeface="Arial" charset="0"/>
              </a:rPr>
              <a:t>Security Definition: What is she trying to learn?</a:t>
            </a:r>
            <a:endParaRPr lang="en-US" altLang="en-US" sz="2000" b="1" i="1" dirty="0">
              <a:solidFill>
                <a:srgbClr val="FF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4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7D49793-0E3C-0141-8AC9-61C3CCBFF0A6}"/>
              </a:ext>
            </a:extLst>
          </p:cNvPr>
          <p:cNvSpPr/>
          <p:nvPr/>
        </p:nvSpPr>
        <p:spPr>
          <a:xfrm>
            <a:off x="6399418" y="6257891"/>
            <a:ext cx="89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cs typeface="Arial" charset="0"/>
              </a:rPr>
              <a:t>A-priori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DECA4D-B33D-A24E-899F-DAE629FF83F4}"/>
              </a:ext>
            </a:extLst>
          </p:cNvPr>
          <p:cNvSpPr/>
          <p:nvPr/>
        </p:nvSpPr>
        <p:spPr>
          <a:xfrm>
            <a:off x="2195736" y="6257891"/>
            <a:ext cx="129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cs typeface="Arial" charset="0"/>
              </a:rPr>
              <a:t>A-posteriori</a:t>
            </a:r>
            <a:endParaRPr lang="en-US" dirty="0"/>
          </a:p>
        </p:txBody>
      </p:sp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292874"/>
            <a:ext cx="8712968" cy="7598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Shannon’s Perfect Secrecy Definition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356899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092610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021559"/>
            <a:ext cx="648072" cy="6706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83B9F4AA-5928-5D41-ABB3-C6EA77DC7B9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1143" y="2861063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Key k</a:t>
                </a:r>
                <a:r>
                  <a:rPr lang="en-US" altLang="en-US" sz="20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endParaRPr lang="en-US" altLang="en-US" sz="20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83B9F4AA-5928-5D41-ABB3-C6EA77DC7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43" y="2861063"/>
                <a:ext cx="1656184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E4F38A42-6FC8-1146-959A-90A4B6A6DB2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04273" y="2799598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Key k</a:t>
                </a:r>
                <a:r>
                  <a:rPr lang="en-US" altLang="en-US" sz="20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r>
                  <a:rPr lang="en-US" altLang="en-US" sz="20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0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E4F38A42-6FC8-1146-959A-90A4B6A6D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73" y="2799598"/>
                <a:ext cx="1656184" cy="378039"/>
              </a:xfrm>
              <a:prstGeom prst="rect">
                <a:avLst/>
              </a:prstGeom>
              <a:blipFill>
                <a:blip r:embed="rId5"/>
                <a:stretch>
                  <a:fillRect t="-1290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/>
              <p:nvPr/>
            </p:nvSpPr>
            <p:spPr>
              <a:xfrm>
                <a:off x="683568" y="1412776"/>
                <a:ext cx="1300617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ℳ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ular Callout 11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412776"/>
                <a:ext cx="1300617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/>
              <p:nvPr/>
            </p:nvSpPr>
            <p:spPr>
              <a:xfrm>
                <a:off x="3506932" y="1876436"/>
                <a:ext cx="21301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Enc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32" y="1876436"/>
                <a:ext cx="2130135" cy="461665"/>
              </a:xfrm>
              <a:prstGeom prst="rect">
                <a:avLst/>
              </a:prstGeom>
              <a:blipFill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6A8DDA78-CC72-F340-AA50-6F8F0ED40EE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1241571"/>
                <a:ext cx="4779106" cy="5468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Message space (probability distribution)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ℳ</m:t>
                    </m:r>
                  </m:oMath>
                </a14:m>
                <a:r>
                  <a:rPr lang="en-US" altLang="en-US" sz="20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6A8DDA78-CC72-F340-AA50-6F8F0ED4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241571"/>
                <a:ext cx="4779106" cy="546871"/>
              </a:xfrm>
              <a:prstGeom prst="rect">
                <a:avLst/>
              </a:prstGeom>
              <a:blipFill>
                <a:blip r:embed="rId8"/>
                <a:stretch>
                  <a:fillRect l="-1058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9D4E6FB1-527C-6E4A-BC39-05E048B4CEE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67127" y="3284984"/>
                <a:ext cx="1588649" cy="5468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0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Key space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r>
                  <a:rPr lang="en-US" altLang="en-US" sz="20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0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9D4E6FB1-527C-6E4A-BC39-05E048B4C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27" y="3284984"/>
                <a:ext cx="1588649" cy="546871"/>
              </a:xfrm>
              <a:prstGeom prst="rect">
                <a:avLst/>
              </a:prstGeom>
              <a:blipFill>
                <a:blip r:embed="rId9"/>
                <a:stretch>
                  <a:fillRect l="-3968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E1F49416-2C50-A04B-B119-3C8631B6FC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06932" y="2474942"/>
                <a:ext cx="2261764" cy="5468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0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Ciphertext space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</m:oMath>
                </a14:m>
                <a:r>
                  <a:rPr lang="en-US" altLang="en-US" sz="20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0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E1F49416-2C50-A04B-B119-3C8631B6F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932" y="2474942"/>
                <a:ext cx="2261764" cy="546871"/>
              </a:xfrm>
              <a:prstGeom prst="rect">
                <a:avLst/>
              </a:prstGeom>
              <a:blipFill>
                <a:blip r:embed="rId10"/>
                <a:stretch>
                  <a:fillRect l="-2793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F82CCD5-73C0-5742-A58A-B76B8B133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572" y="5157192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F82CCD5-73C0-5742-A58A-B76B8B133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572" y="5157192"/>
                <a:ext cx="8172908" cy="613417"/>
              </a:xfrm>
              <a:prstGeom prst="rect">
                <a:avLst/>
              </a:prstGeom>
              <a:blipFill>
                <a:blip r:embed="rId11"/>
                <a:stretch>
                  <a:fillRect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56A3549-A73F-1F4B-9DCE-009236449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413" y="5839919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F56A3549-A73F-1F4B-9DCE-009236449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413" y="5839919"/>
                <a:ext cx="7920880" cy="6134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34B497-6780-9940-A3E6-EB243BE091BA}"/>
              </a:ext>
            </a:extLst>
          </p:cNvPr>
          <p:cNvCxnSpPr>
            <a:cxnSpLocks/>
          </p:cNvCxnSpPr>
          <p:nvPr/>
        </p:nvCxnSpPr>
        <p:spPr>
          <a:xfrm>
            <a:off x="4678722" y="2420888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23" name="Picture 19" descr="MCj04359310000[1]">
            <a:extLst>
              <a:ext uri="{FF2B5EF4-FFF2-40B4-BE49-F238E27FC236}">
                <a16:creationId xmlns:a16="http://schemas.microsoft.com/office/drawing/2014/main" id="{1A122E8E-476C-624B-93E6-5B52BF081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00" y="3155504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F7B238-B2CB-5549-8140-1AE2F5EAF819}"/>
              </a:ext>
            </a:extLst>
          </p:cNvPr>
          <p:cNvSpPr/>
          <p:nvPr/>
        </p:nvSpPr>
        <p:spPr>
          <a:xfrm>
            <a:off x="578824" y="5229200"/>
            <a:ext cx="518987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75FB66-D887-724F-858B-05850F2F867F}"/>
              </a:ext>
            </a:extLst>
          </p:cNvPr>
          <p:cNvSpPr/>
          <p:nvPr/>
        </p:nvSpPr>
        <p:spPr>
          <a:xfrm>
            <a:off x="1331640" y="5851722"/>
            <a:ext cx="4203284" cy="713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9BA62-AFDA-D24A-8C54-8D4FC0EBD03C}"/>
              </a:ext>
            </a:extLst>
          </p:cNvPr>
          <p:cNvSpPr/>
          <p:nvPr/>
        </p:nvSpPr>
        <p:spPr>
          <a:xfrm>
            <a:off x="5628810" y="5832927"/>
            <a:ext cx="3263670" cy="794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3158202-BEFF-CA4E-B370-E5C4A296F391}"/>
              </a:ext>
            </a:extLst>
          </p:cNvPr>
          <p:cNvSpPr>
            <a:spLocks/>
          </p:cNvSpPr>
          <p:nvPr/>
        </p:nvSpPr>
        <p:spPr bwMode="auto">
          <a:xfrm>
            <a:off x="2555776" y="4360107"/>
            <a:ext cx="4419066" cy="613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IDEA: A-posteriori = A-priori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3EF978-A201-9040-9BE2-6BA2D24EE36C}"/>
              </a:ext>
            </a:extLst>
          </p:cNvPr>
          <p:cNvSpPr/>
          <p:nvPr/>
        </p:nvSpPr>
        <p:spPr>
          <a:xfrm>
            <a:off x="683568" y="5157192"/>
            <a:ext cx="7416824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  <p:bldP spid="2" grpId="1"/>
      <p:bldP spid="17" grpId="0" animBg="1"/>
      <p:bldP spid="17" grpId="1" animBg="1"/>
      <p:bldP spid="18" grpId="0" animBg="1"/>
      <p:bldP spid="18" grpId="1" animBg="1"/>
      <p:bldP spid="18" grpId="2" animBg="1"/>
      <p:bldP spid="19" grpId="1" animBg="1"/>
      <p:bldP spid="19" grpId="2" animBg="1"/>
      <p:bldP spid="9" grpId="0" animBg="1"/>
      <p:bldP spid="24" grpId="0" animBg="1"/>
      <p:bldP spid="25" grpId="0" animBg="1"/>
      <p:bldP spid="2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3">
            <a:extLst>
              <a:ext uri="{FF2B5EF4-FFF2-40B4-BE49-F238E27FC236}">
                <a16:creationId xmlns:a16="http://schemas.microsoft.com/office/drawing/2014/main" id="{CBD4E65A-9505-494A-8335-393FAE74F5E6}"/>
              </a:ext>
            </a:extLst>
          </p:cNvPr>
          <p:cNvSpPr txBox="1">
            <a:spLocks noChangeArrowheads="1"/>
          </p:cNvSpPr>
          <p:nvPr/>
        </p:nvSpPr>
        <p:spPr>
          <a:xfrm>
            <a:off x="766826" y="1340768"/>
            <a:ext cx="837717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Perfect indistinguishability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 Turing test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1898527"/>
                <a:ext cx="7632848" cy="6663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ea typeface="+mn-ea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ea typeface="+mn-ea"/>
                    <a:cs typeface="Arial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0" lang="en-US" alt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  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𝑐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en-US" sz="2400" dirty="0">
                        <a:cs typeface="Arial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  <m:r>
                      <a:rPr kumimoji="0" lang="en-US" alt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898527"/>
                <a:ext cx="7632848" cy="666377"/>
              </a:xfrm>
              <a:prstGeom prst="rect">
                <a:avLst/>
              </a:prstGeom>
              <a:blipFill>
                <a:blip r:embed="rId3"/>
                <a:stretch>
                  <a:fillRect l="-166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204C32-1AC8-224D-83D4-B561FA586F79}"/>
              </a:ext>
            </a:extLst>
          </p:cNvPr>
          <p:cNvSpPr/>
          <p:nvPr/>
        </p:nvSpPr>
        <p:spPr>
          <a:xfrm>
            <a:off x="1403648" y="3615931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0C642C-7FE7-734B-A066-9A566CD9A14C}"/>
              </a:ext>
            </a:extLst>
          </p:cNvPr>
          <p:cNvSpPr/>
          <p:nvPr/>
        </p:nvSpPr>
        <p:spPr>
          <a:xfrm>
            <a:off x="5292080" y="3615931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D401C2E1-BDAA-2444-80BB-B41B25FFF583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3692297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C67EE80D-BC80-A840-B4C8-2EF99E18163A}"/>
              </a:ext>
            </a:extLst>
          </p:cNvPr>
          <p:cNvSpPr txBox="1">
            <a:spLocks noChangeArrowheads="1"/>
          </p:cNvSpPr>
          <p:nvPr/>
        </p:nvSpPr>
        <p:spPr>
          <a:xfrm>
            <a:off x="5580112" y="3698727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1670" y="4770267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𝑐</m:t>
                      </m:r>
                      <m:r>
                        <a:rPr kumimoji="0" lang="en-US" alt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0" y="4770267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72100" y="4729424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𝑐</m:t>
                      </m:r>
                      <m:r>
                        <a:rPr kumimoji="0" lang="en-US" alt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𝑚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4729424"/>
                <a:ext cx="2196244" cy="386925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9" descr="MCj04359310000[1]">
            <a:extLst>
              <a:ext uri="{FF2B5EF4-FFF2-40B4-BE49-F238E27FC236}">
                <a16:creationId xmlns:a16="http://schemas.microsoft.com/office/drawing/2014/main" id="{1C242B0B-B8A7-AD4B-A155-40F7DE82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04" y="5560147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3">
            <a:extLst>
              <a:ext uri="{FF2B5EF4-FFF2-40B4-BE49-F238E27FC236}">
                <a16:creationId xmlns:a16="http://schemas.microsoft.com/office/drawing/2014/main" id="{18DA5E60-402E-4A4B-9D4E-A770C0B43A67}"/>
              </a:ext>
            </a:extLst>
          </p:cNvPr>
          <p:cNvSpPr txBox="1">
            <a:spLocks noChangeArrowheads="1"/>
          </p:cNvSpPr>
          <p:nvPr/>
        </p:nvSpPr>
        <p:spPr>
          <a:xfrm>
            <a:off x="2381817" y="5560147"/>
            <a:ext cx="6294639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+mj-ea"/>
                <a:cs typeface="+mj-cs"/>
              </a:rPr>
              <a:t>is a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merican Typewriter" charset="0"/>
                <a:ea typeface="+mj-ea"/>
                <a:cs typeface="+mj-cs"/>
              </a:rPr>
              <a:t>distinguisher</a:t>
            </a:r>
            <a:r>
              <a:rPr lang="en-US" altLang="en-US" sz="2400" dirty="0">
                <a:solidFill>
                  <a:prstClr val="black"/>
                </a:solidFill>
                <a:latin typeface="American Typewriter" charset="0"/>
              </a:rPr>
              <a:t> (that gets c and tries to guess which world she’s in)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4266211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k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←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266211"/>
                <a:ext cx="2196244" cy="386925"/>
              </a:xfrm>
              <a:prstGeom prst="rect">
                <a:avLst/>
              </a:prstGeom>
              <a:blipFill>
                <a:blip r:embed="rId7"/>
                <a:stretch>
                  <a:fillRect l="-4023" t="-25806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16116" y="422536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k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←</m:t>
                    </m:r>
                    <m:r>
                      <m:rPr>
                        <m:nor/>
                      </m:rPr>
                      <a: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4225368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598" t="-25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129DFF-D908-8F43-96AC-CD50304A940D}"/>
              </a:ext>
            </a:extLst>
          </p:cNvPr>
          <p:cNvCxnSpPr/>
          <p:nvPr/>
        </p:nvCxnSpPr>
        <p:spPr>
          <a:xfrm>
            <a:off x="-684584" y="3212976"/>
            <a:ext cx="1044116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1">
            <a:extLst>
              <a:ext uri="{FF2B5EF4-FFF2-40B4-BE49-F238E27FC236}">
                <a16:creationId xmlns:a16="http://schemas.microsoft.com/office/drawing/2014/main" id="{3689EC23-711F-644B-9C73-231B3CAFA3A5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Indistinguishability Definition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577396-D080-8A44-876F-EBE36089555E}"/>
                  </a:ext>
                </a:extLst>
              </p:cNvPr>
              <p:cNvSpPr/>
              <p:nvPr/>
            </p:nvSpPr>
            <p:spPr>
              <a:xfrm>
                <a:off x="2019058" y="2564904"/>
                <a:ext cx="50307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⁡[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Apple Chancery" panose="03020702040506060504" pitchFamily="66" charset="-79"/>
                              <a:ea typeface="Brush Script MT" panose="03060802040406070304" pitchFamily="66" charset="-122"/>
                              <a:cs typeface="Apple Chancery" panose="03020702040506060504" pitchFamily="66" charset="-79"/>
                            </a:rPr>
                            <m:t>K</m:t>
                          </m:r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⁡[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Apple Chancery" panose="03020702040506060504" pitchFamily="66" charset="-79"/>
                              <a:ea typeface="Brush Script MT" panose="03060802040406070304" pitchFamily="66" charset="-122"/>
                              <a:cs typeface="Apple Chancery" panose="03020702040506060504" pitchFamily="66" charset="-79"/>
                            </a:rPr>
                            <m:t>K</m:t>
                          </m:r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en-US" sz="24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577396-D080-8A44-876F-EBE360895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58" y="2564904"/>
                <a:ext cx="5030736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F8DD51F4-B573-E54A-B289-32BCDAF96364}"/>
              </a:ext>
            </a:extLst>
          </p:cNvPr>
          <p:cNvSpPr/>
          <p:nvPr/>
        </p:nvSpPr>
        <p:spPr>
          <a:xfrm>
            <a:off x="1656601" y="2492896"/>
            <a:ext cx="6044423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244424-AAD5-334B-A437-BCBFE5294A87}"/>
              </a:ext>
            </a:extLst>
          </p:cNvPr>
          <p:cNvSpPr/>
          <p:nvPr/>
        </p:nvSpPr>
        <p:spPr>
          <a:xfrm>
            <a:off x="4355976" y="1971601"/>
            <a:ext cx="2186935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D985B2-74DA-4D45-B84C-2656C213CADC}"/>
              </a:ext>
            </a:extLst>
          </p:cNvPr>
          <p:cNvSpPr/>
          <p:nvPr/>
        </p:nvSpPr>
        <p:spPr>
          <a:xfrm>
            <a:off x="827584" y="1873917"/>
            <a:ext cx="7848872" cy="1207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  <p:bldP spid="17" grpId="0"/>
      <p:bldP spid="20" grpId="0"/>
      <p:bldP spid="22" grpId="0"/>
      <p:bldP spid="24" grpId="0"/>
      <p:bldP spid="25" grpId="0"/>
      <p:bldP spid="27" grpId="0" animBg="1"/>
      <p:bldP spid="28" grpId="0" animBg="1"/>
      <p:bldP spid="29" grpId="0" animBg="1"/>
      <p:bldP spid="2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Two Definitions are Equivalent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FC8EA-98A9-7A4B-BB65-D04461BC7C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616" y="2492896"/>
                <a:ext cx="6984776" cy="14775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solidFill>
                      <a:srgbClr val="0000FF"/>
                    </a:solidFill>
                    <a:cs typeface="Arial" charset="0"/>
                  </a:rPr>
                  <a:t>THEOREM</a:t>
                </a:r>
                <a:r>
                  <a:rPr lang="en-US" altLang="en-US" sz="2400" dirty="0">
                    <a:cs typeface="Arial" charset="0"/>
                  </a:rPr>
                  <a:t>: An encryption scheme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Arial" charset="0"/>
                      </a:rPr>
                      <m:t>Gen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Arial" charset="0"/>
                      </a:rPr>
                      <m:t>Enc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Arial" charset="0"/>
                      </a:rPr>
                      <m:t>Dec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satisfies perfect secrecy IFF it satisfies perfect indistinguishability.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FC8EA-98A9-7A4B-BB65-D04461BC7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2492896"/>
                <a:ext cx="6984776" cy="1477513"/>
              </a:xfrm>
              <a:prstGeom prst="rect">
                <a:avLst/>
              </a:prstGeom>
              <a:blipFill>
                <a:blip r:embed="rId3"/>
                <a:stretch>
                  <a:fillRect l="-1085" t="-2521"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0D1547-F1EF-AE43-9E12-ACBD2767778D}"/>
              </a:ext>
            </a:extLst>
          </p:cNvPr>
          <p:cNvSpPr>
            <a:spLocks/>
          </p:cNvSpPr>
          <p:nvPr/>
        </p:nvSpPr>
        <p:spPr bwMode="auto">
          <a:xfrm>
            <a:off x="1115616" y="4509120"/>
            <a:ext cx="7920880" cy="61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PROOF</a:t>
            </a:r>
            <a:r>
              <a:rPr lang="en-US" altLang="en-US" sz="2400" dirty="0">
                <a:cs typeface="Arial" charset="0"/>
              </a:rPr>
              <a:t>: Simple use of Bayes’ Theorem.</a:t>
            </a:r>
          </a:p>
        </p:txBody>
      </p:sp>
    </p:spTree>
    <p:extLst>
      <p:ext uri="{BB962C8B-B14F-4D97-AF65-F5344CB8AC3E}">
        <p14:creationId xmlns:p14="http://schemas.microsoft.com/office/powerpoint/2010/main" val="23522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Secrecy</a:t>
                </a:r>
                <a:endParaRPr lang="en-US" sz="2400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14035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KNOW (IND)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blipFill>
                <a:blip r:embed="rId4"/>
                <a:stretch>
                  <a:fillRect l="-1242"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WANT (SEC)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blipFill>
                <a:blip r:embed="rId6"/>
                <a:stretch>
                  <a:fillRect l="-1242" t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4301FD-1402-D74C-A006-144276625461}"/>
              </a:ext>
            </a:extLst>
          </p:cNvPr>
          <p:cNvCxnSpPr/>
          <p:nvPr/>
        </p:nvCxnSpPr>
        <p:spPr>
          <a:xfrm>
            <a:off x="-82424" y="4077072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61A31B0-50CC-384A-8C1A-FAE024FC6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558" y="4244873"/>
                <a:ext cx="8722442" cy="480271"/>
              </a:xfrm>
              <a:prstGeom prst="rect">
                <a:avLst/>
              </a:prstGeom>
              <a:noFill/>
              <a:ln w="25400">
                <a:solidFill>
                  <a:schemeClr val="accent1">
                    <a:shade val="95000"/>
                    <a:satMod val="10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" charset="0"/>
                  </a:rPr>
                  <a:t>Key Observation: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400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4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</m:e>
                            </m:d>
                            <m: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Pr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⁡[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e>
                    </m:d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.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61A31B0-50CC-384A-8C1A-FAE024FC6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1558" y="4244873"/>
                <a:ext cx="8722442" cy="480271"/>
              </a:xfrm>
              <a:prstGeom prst="rect">
                <a:avLst/>
              </a:prstGeom>
              <a:blipFill>
                <a:blip r:embed="rId8"/>
                <a:stretch>
                  <a:fillRect l="-1016" t="-7500" r="-290" b="-20000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l-GR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𝜶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2CA2F54-9992-8F45-A620-36B80092E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5229201"/>
                <a:ext cx="9721080" cy="480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ℳ</m:t>
                                    </m:r>
                                  </m:e>
                                </m:d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|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⁡[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endParaRPr lang="en-US" altLang="en-US" sz="2400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2CA2F54-9992-8F45-A620-36B80092E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5229201"/>
                <a:ext cx="9721080" cy="480271"/>
              </a:xfrm>
              <a:prstGeom prst="rect">
                <a:avLst/>
              </a:prstGeom>
              <a:blipFill>
                <a:blip r:embed="rId10"/>
                <a:stretch>
                  <a:fillRect t="-117949" b="-179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65E795F-14F4-3847-A31B-CF71F00B3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7592" y="5731847"/>
                <a:ext cx="8676964" cy="480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en-US" sz="2400" dirty="0">
                  <a:ea typeface="Cambria Math" panose="02040503050406030204" pitchFamily="18" charset="0"/>
                  <a:cs typeface="Arial" charset="0"/>
                </a:endParaRP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sz="2400" dirty="0"/>
                  <a:t>	 </a:t>
                </a: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endParaRPr lang="en-US" altLang="en-US" sz="2400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65E795F-14F4-3847-A31B-CF71F00B3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7592" y="5731847"/>
                <a:ext cx="8676964" cy="480271"/>
              </a:xfrm>
              <a:prstGeom prst="rect">
                <a:avLst/>
              </a:prstGeom>
              <a:blipFill>
                <a:blip r:embed="rId11"/>
                <a:stretch>
                  <a:fillRect t="-120513" b="-179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253D691-299A-6244-A926-D99268C06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5507" y="6309321"/>
                <a:ext cx="6192688" cy="480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𝛼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e>
                        </m:d>
                      </m:e>
                    </m:nary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𝛼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253D691-299A-6244-A926-D99268C06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5507" y="6309321"/>
                <a:ext cx="6192688" cy="480271"/>
              </a:xfrm>
              <a:prstGeom prst="rect">
                <a:avLst/>
              </a:prstGeom>
              <a:blipFill>
                <a:blip r:embed="rId12"/>
                <a:stretch>
                  <a:fillRect t="-117949" b="-179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F5C43F-D485-0A47-A952-17DDCC1F05E7}"/>
              </a:ext>
            </a:extLst>
          </p:cNvPr>
          <p:cNvSpPr>
            <a:spLocks/>
          </p:cNvSpPr>
          <p:nvPr/>
        </p:nvSpPr>
        <p:spPr bwMode="auto">
          <a:xfrm>
            <a:off x="481408" y="4748929"/>
            <a:ext cx="9721080" cy="48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0" dirty="0">
                <a:solidFill>
                  <a:schemeClr val="tx1"/>
                </a:solidFill>
                <a:ea typeface="Cambria Math" panose="02040503050406030204" pitchFamily="18" charset="0"/>
                <a:cs typeface="Arial" charset="0"/>
              </a:rPr>
              <a:t>Proof: </a:t>
            </a:r>
            <a:r>
              <a:rPr lang="en-US" altLang="en-US" sz="2400" i="1" dirty="0">
                <a:ea typeface="Cambria Math" panose="02040503050406030204" pitchFamily="18" charset="0"/>
                <a:cs typeface="Arial" charset="0"/>
              </a:rPr>
              <a:t>definition of </a:t>
            </a:r>
            <a:r>
              <a:rPr lang="en-US" altLang="en-US" sz="2400" b="0" i="1" dirty="0">
                <a:solidFill>
                  <a:schemeClr val="tx1"/>
                </a:solidFill>
                <a:ea typeface="Cambria Math" panose="02040503050406030204" pitchFamily="18" charset="0"/>
                <a:cs typeface="Arial" charset="0"/>
              </a:rPr>
              <a:t>conditional probability</a:t>
            </a:r>
            <a:r>
              <a:rPr lang="en-US" altLang="en-US" sz="2400" b="0" dirty="0">
                <a:solidFill>
                  <a:schemeClr val="tx1"/>
                </a:solidFill>
                <a:ea typeface="Cambria Math" panose="02040503050406030204" pitchFamily="18" charset="0"/>
                <a:cs typeface="Arial" charset="0"/>
              </a:rPr>
              <a:t>.</a:t>
            </a:r>
            <a:endParaRPr lang="en-US" altLang="en-US" sz="2400" dirty="0">
              <a:ea typeface="Cambria Math" panose="02040503050406030204" pitchFamily="18" charset="0"/>
              <a:cs typeface="Arial" charset="0"/>
            </a:endParaRPr>
          </a:p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sz="2400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68940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Secrecy</a:t>
                </a:r>
                <a:endParaRPr lang="en-US" sz="2400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14035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KNOW (IND)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blipFill>
                <a:blip r:embed="rId4"/>
                <a:stretch>
                  <a:fillRect l="-1242"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WANT (SEC)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blipFill>
                <a:blip r:embed="rId6"/>
                <a:stretch>
                  <a:fillRect l="-1242" t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4301FD-1402-D74C-A006-144276625461}"/>
              </a:ext>
            </a:extLst>
          </p:cNvPr>
          <p:cNvCxnSpPr/>
          <p:nvPr/>
        </p:nvCxnSpPr>
        <p:spPr>
          <a:xfrm>
            <a:off x="-82424" y="4077072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l-GR" alt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𝜶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cs typeface="Arial" charset="0"/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B507F8D-165E-964F-AB49-F595B820B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8304" y="2059605"/>
                <a:ext cx="874004" cy="613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B608FFC-FA2B-7842-8EF9-826B57B1AA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4569766"/>
                <a:ext cx="9468544" cy="95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|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</m:e>
                            </m:d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en-US" sz="2400" dirty="0">
                    <a:cs typeface="Arial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ℳ</m:t>
                                    </m:r>
                                  </m:e>
                                </m:d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|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⁡[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⁡[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</m:e>
                        </m:d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B608FFC-FA2B-7842-8EF9-826B57B1A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569766"/>
                <a:ext cx="9468544" cy="956130"/>
              </a:xfrm>
              <a:prstGeom prst="rect">
                <a:avLst/>
              </a:prstGeom>
              <a:blipFill>
                <a:blip r:embed="rId9"/>
                <a:stretch>
                  <a:fillRect l="-1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1934B46-7209-0D43-BF33-82FFA5D3D7AF}"/>
              </a:ext>
            </a:extLst>
          </p:cNvPr>
          <p:cNvSpPr/>
          <p:nvPr/>
        </p:nvSpPr>
        <p:spPr>
          <a:xfrm>
            <a:off x="408493" y="4172862"/>
            <a:ext cx="89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ea typeface="Cambria Math" panose="02040503050406030204" pitchFamily="18" charset="0"/>
                <a:cs typeface="Arial" charset="0"/>
              </a:rPr>
              <a:t>Proof: </a:t>
            </a:r>
            <a:endParaRPr lang="en-US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1FE016-D5D3-DD49-B34F-B7D3B23E6462}"/>
              </a:ext>
            </a:extLst>
          </p:cNvPr>
          <p:cNvSpPr/>
          <p:nvPr/>
        </p:nvSpPr>
        <p:spPr>
          <a:xfrm>
            <a:off x="8172400" y="4633429"/>
            <a:ext cx="962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(Bayes)</a:t>
            </a:r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DB050CC3-9036-6A4A-B950-CD38F35A4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952" y="5353190"/>
                <a:ext cx="3444225" cy="95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ea typeface="Cambria Math" panose="02040503050406030204" pitchFamily="18" charset="0"/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⁡[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⁡[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</m:e>
                        </m:d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]</m:t>
                        </m:r>
                      </m:den>
                    </m:f>
                  </m:oMath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DB050CC3-9036-6A4A-B950-CD38F35A4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5353190"/>
                <a:ext cx="3444225" cy="956130"/>
              </a:xfrm>
              <a:prstGeom prst="rect">
                <a:avLst/>
              </a:prstGeom>
              <a:blipFill>
                <a:blip r:embed="rId10"/>
                <a:stretch>
                  <a:fillRect l="-25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5115B4B-E5F8-CC46-9E09-C5FF5EE78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952" y="6093296"/>
                <a:ext cx="3672408" cy="956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ea typeface="Cambria Math" panose="02040503050406030204" pitchFamily="18" charset="0"/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α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⁡[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α</m:t>
                        </m:r>
                      </m:den>
                    </m:f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Pr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⁡[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]</m:t>
                    </m:r>
                  </m:oMath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5115B4B-E5F8-CC46-9E09-C5FF5EE78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6093296"/>
                <a:ext cx="3672408" cy="956130"/>
              </a:xfrm>
              <a:prstGeom prst="rect">
                <a:avLst/>
              </a:prstGeom>
              <a:blipFill>
                <a:blip r:embed="rId11"/>
                <a:stretch>
                  <a:fillRect l="-24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404A170-29DA-5046-B40D-12A1BFB4DA14}"/>
              </a:ext>
            </a:extLst>
          </p:cNvPr>
          <p:cNvSpPr/>
          <p:nvPr/>
        </p:nvSpPr>
        <p:spPr>
          <a:xfrm>
            <a:off x="7966141" y="6237312"/>
            <a:ext cx="1214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(key obs.)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12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Course Staff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7" name="Rectangle 63">
            <a:extLst>
              <a:ext uri="{FF2B5EF4-FFF2-40B4-BE49-F238E27FC236}">
                <a16:creationId xmlns:a16="http://schemas.microsoft.com/office/drawing/2014/main" id="{E5735224-712A-794C-BAB9-C380B4CC83AC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2147232"/>
            <a:ext cx="180020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American Typewriter" charset="0"/>
                <a:ea typeface="American Typewriter" charset="0"/>
                <a:cs typeface="American Typewriter" charset="0"/>
              </a:rPr>
              <a:t>Instructor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7F0B9C19-B984-8142-9548-7DE4171FB04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3553244"/>
            <a:ext cx="345638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Lali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Devadas (</a:t>
            </a:r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lali@mit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EC72E513-95E9-FE42-B821-51D58518C761}"/>
              </a:ext>
            </a:extLst>
          </p:cNvPr>
          <p:cNvSpPr txBox="1">
            <a:spLocks noChangeArrowheads="1"/>
          </p:cNvSpPr>
          <p:nvPr/>
        </p:nvSpPr>
        <p:spPr>
          <a:xfrm>
            <a:off x="4067944" y="6291015"/>
            <a:ext cx="446449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Sacha </a:t>
            </a:r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Servan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-Schreiber (3s@mit)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4C2F6379-B724-1B41-9F08-DFCC42C26135}"/>
              </a:ext>
            </a:extLst>
          </p:cNvPr>
          <p:cNvSpPr txBox="1">
            <a:spLocks noChangeArrowheads="1"/>
          </p:cNvSpPr>
          <p:nvPr/>
        </p:nvSpPr>
        <p:spPr>
          <a:xfrm>
            <a:off x="-303586" y="4875059"/>
            <a:ext cx="4104456" cy="7141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Vinod Vaikuntanathan</a:t>
            </a:r>
          </a:p>
          <a:p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(</a:t>
            </a:r>
            <a:r>
              <a:rPr lang="en-US" altLang="en-US" sz="2000" dirty="0" err="1">
                <a:latin typeface="American Typewriter" charset="0"/>
                <a:ea typeface="American Typewriter" charset="0"/>
                <a:cs typeface="American Typewriter" charset="0"/>
              </a:rPr>
              <a:t>vinodv@mit</a:t>
            </a:r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CABE8E-EE70-DE4A-85A9-8A38CB5C2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65"/>
          <a:stretch/>
        </p:blipFill>
        <p:spPr>
          <a:xfrm>
            <a:off x="725485" y="2661200"/>
            <a:ext cx="2046315" cy="2090018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4EDDB25F-3040-BA42-B830-799786E8FDB1}"/>
              </a:ext>
            </a:extLst>
          </p:cNvPr>
          <p:cNvSpPr txBox="1">
            <a:spLocks noChangeArrowheads="1"/>
          </p:cNvSpPr>
          <p:nvPr/>
        </p:nvSpPr>
        <p:spPr>
          <a:xfrm>
            <a:off x="5796136" y="908720"/>
            <a:ext cx="720080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latin typeface="American Typewriter" charset="0"/>
                <a:ea typeface="American Typewriter" charset="0"/>
                <a:cs typeface="American Typewriter" charset="0"/>
              </a:rPr>
              <a:t>TAs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799EC4-92AB-2B42-804A-CBCF1E238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18" y="4184799"/>
            <a:ext cx="2046315" cy="2046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235FE7-234A-894D-8C4C-8F5670083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018" y="1425494"/>
            <a:ext cx="2046314" cy="20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7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2. Secrecy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Indistinguishability </a:t>
                </a:r>
                <a:endParaRPr lang="en-US" sz="2400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14035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KNOW (IND)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′∈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25CED-6CA1-924F-B7CC-590829E8A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412776"/>
                <a:ext cx="8172908" cy="613417"/>
              </a:xfrm>
              <a:prstGeom prst="rect">
                <a:avLst/>
              </a:prstGeom>
              <a:blipFill>
                <a:blip r:embed="rId4"/>
                <a:stretch>
                  <a:fillRect l="-1242" t="-81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C60D485-4425-854F-A04B-C7D9CE08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071721"/>
                <a:ext cx="7920880" cy="613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cs typeface="Arial" charset="0"/>
                  </a:rPr>
                  <a:t>WE WANT (SEC)</a:t>
                </a:r>
                <a:r>
                  <a:rPr lang="en-US" altLang="en-US" sz="2400" dirty="0"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∀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Supp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, 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385A57D-4FCB-9449-A958-AAB841F32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695" y="2780928"/>
                <a:ext cx="8172908" cy="613417"/>
              </a:xfrm>
              <a:prstGeom prst="rect">
                <a:avLst/>
              </a:prstGeom>
              <a:blipFill>
                <a:blip r:embed="rId6"/>
                <a:stretch>
                  <a:fillRect l="-1242" t="-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|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ℳ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ℳ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496D142-11B7-1E4A-A91A-65986F709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463655"/>
                <a:ext cx="7920880" cy="613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4301FD-1402-D74C-A006-144276625461}"/>
              </a:ext>
            </a:extLst>
          </p:cNvPr>
          <p:cNvCxnSpPr/>
          <p:nvPr/>
        </p:nvCxnSpPr>
        <p:spPr>
          <a:xfrm>
            <a:off x="-82424" y="4077072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E5E54-C12A-F845-B2C6-F716E25E8ED2}"/>
              </a:ext>
            </a:extLst>
          </p:cNvPr>
          <p:cNvSpPr/>
          <p:nvPr/>
        </p:nvSpPr>
        <p:spPr>
          <a:xfrm>
            <a:off x="408493" y="4294647"/>
            <a:ext cx="894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ea typeface="Cambria Math" panose="02040503050406030204" pitchFamily="18" charset="0"/>
                <a:cs typeface="Arial" charset="0"/>
              </a:rPr>
              <a:t>Proof: 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F4270FC4-F97D-CA42-B4C0-CF28E69A7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612" y="4244385"/>
                <a:ext cx="6984776" cy="48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Pr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𝒦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ℳ</m:t>
                          </m:r>
                        </m:e>
                      </m:d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𝑐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|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ℳ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𝑚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]</m:t>
                      </m:r>
                    </m:oMath>
                  </m:oMathPara>
                </a14:m>
                <a:endParaRPr lang="en-US" altLang="en-US" sz="2400" dirty="0">
                  <a:cs typeface="Arial" charset="0"/>
                </a:endParaRP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F4270FC4-F97D-CA42-B4C0-CF28E69A73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612" y="4244385"/>
                <a:ext cx="6984776" cy="480759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8F9329D-FAFF-3442-B993-5AAD4D60F1DA}"/>
                  </a:ext>
                </a:extLst>
              </p:cNvPr>
              <p:cNvSpPr/>
              <p:nvPr/>
            </p:nvSpPr>
            <p:spPr>
              <a:xfrm>
                <a:off x="2339752" y="4892456"/>
                <a:ext cx="5328592" cy="691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cs typeface="Arial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𝑚</m:t>
                                </m:r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|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𝐸𝑛𝑐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𝒦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,</m:t>
                                    </m:r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charset="0"/>
                                      </a:rPr>
                                      <m:t>ℳ</m:t>
                                    </m:r>
                                  </m:e>
                                </m:d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=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Pr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⁡[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𝐸𝑛𝑐</m:t>
                            </m:r>
                            <m:d>
                              <m:dPr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𝒦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,</m:t>
                                </m:r>
                                <m:r>
                                  <a:rPr lang="en-US" alt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charset="0"/>
                                  </a:rPr>
                                  <m:t>ℳ</m:t>
                                </m:r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=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𝑐</m:t>
                            </m:r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]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Pr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⁡[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=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8F9329D-FAFF-3442-B993-5AAD4D60F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4892456"/>
                <a:ext cx="5328592" cy="691536"/>
              </a:xfrm>
              <a:prstGeom prst="rect">
                <a:avLst/>
              </a:prstGeom>
              <a:blipFill>
                <a:blip r:embed="rId9"/>
                <a:stretch>
                  <a:fillRect l="-190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46AB3E-ABC5-0744-92A3-CAE1741D43D4}"/>
                  </a:ext>
                </a:extLst>
              </p:cNvPr>
              <p:cNvSpPr/>
              <p:nvPr/>
            </p:nvSpPr>
            <p:spPr>
              <a:xfrm>
                <a:off x="2339752" y="5617784"/>
                <a:ext cx="53285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Pr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⁡[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</m:e>
                    </m:d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𝑐</m:t>
                    </m:r>
                  </m:oMath>
                </a14:m>
                <a:r>
                  <a:rPr lang="en-US" sz="2400" dirty="0"/>
                  <a:t>]</a:t>
                </a: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46AB3E-ABC5-0744-92A3-CAE1741D4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617784"/>
                <a:ext cx="5328592" cy="461665"/>
              </a:xfrm>
              <a:prstGeom prst="rect">
                <a:avLst/>
              </a:prstGeom>
              <a:blipFill>
                <a:blip r:embed="rId10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C83DAC2-6119-5F43-81D9-72B2F2CB1190}"/>
              </a:ext>
            </a:extLst>
          </p:cNvPr>
          <p:cNvSpPr/>
          <p:nvPr/>
        </p:nvSpPr>
        <p:spPr>
          <a:xfrm>
            <a:off x="8028384" y="4949050"/>
            <a:ext cx="962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(Bayes)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A05736-62DE-1B4E-B5A1-552228DB905D}"/>
              </a:ext>
            </a:extLst>
          </p:cNvPr>
          <p:cNvSpPr/>
          <p:nvPr/>
        </p:nvSpPr>
        <p:spPr>
          <a:xfrm>
            <a:off x="7099444" y="5589240"/>
            <a:ext cx="1929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(because of SEC)</a:t>
            </a:r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CC7D8-B2E1-CD4C-BDCD-71C766CCBCE0}"/>
                  </a:ext>
                </a:extLst>
              </p:cNvPr>
              <p:cNvSpPr/>
              <p:nvPr/>
            </p:nvSpPr>
            <p:spPr>
              <a:xfrm>
                <a:off x="2314146" y="6202657"/>
                <a:ext cx="31428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a:rPr lang="en-US" altLang="en-US" sz="2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  <m:r>
                                    <a:rPr lang="en-US" alt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CC7D8-B2E1-CD4C-BDCD-71C766CCB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146" y="6202657"/>
                <a:ext cx="314284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09578B3-7F6B-BB44-A50D-3082D6670A4F}"/>
              </a:ext>
            </a:extLst>
          </p:cNvPr>
          <p:cNvSpPr/>
          <p:nvPr/>
        </p:nvSpPr>
        <p:spPr>
          <a:xfrm>
            <a:off x="7596336" y="6197242"/>
            <a:ext cx="141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00FF"/>
                </a:solidFill>
                <a:ea typeface="Cambria Math" panose="02040503050406030204" pitchFamily="18" charset="0"/>
                <a:cs typeface="Arial" charset="0"/>
              </a:rPr>
              <a:t>(symmetry)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4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" grpId="0"/>
      <p:bldP spid="18" grpId="0"/>
      <p:bldP spid="19" grpId="0"/>
      <p:bldP spid="20" grpId="0"/>
      <p:bldP spid="8" grpId="0"/>
      <p:bldP spid="2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C51BE535-8BF5-C44E-A39F-E9C1EA88BB48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556792"/>
            <a:ext cx="4752528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The One-time Pad Construction: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5A1A82-DBEA-DE4E-9256-3B68E9E168CB}"/>
              </a:ext>
            </a:extLst>
          </p:cNvPr>
          <p:cNvSpPr/>
          <p:nvPr/>
        </p:nvSpPr>
        <p:spPr>
          <a:xfrm>
            <a:off x="467544" y="1484784"/>
            <a:ext cx="8496944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C665DCD6-009D-4442-AEE0-65597A3C637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2132856"/>
                <a:ext cx="748883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Choose 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-bit string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k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at random, i.e.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altLang="en-US" sz="2400" b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{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0</m:t>
                    </m:r>
                    <m:r>
                      <a:rPr lang="en-US" altLang="en-US" sz="2400" b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1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C665DCD6-009D-4442-AEE0-65597A3C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132856"/>
                <a:ext cx="7488832" cy="432048"/>
              </a:xfrm>
              <a:prstGeom prst="rect">
                <a:avLst/>
              </a:prstGeom>
              <a:blipFill>
                <a:blip r:embed="rId3"/>
                <a:stretch>
                  <a:fillRect l="-169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509FFDC1-99E5-E945-B4AE-E6D20F2DB60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2708920"/>
                <a:ext cx="784887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, where M is an n-bit message: Output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509FFDC1-99E5-E945-B4AE-E6D20F2DB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08920"/>
                <a:ext cx="7848872" cy="432048"/>
              </a:xfrm>
              <a:prstGeom prst="rect">
                <a:avLst/>
              </a:prstGeom>
              <a:blipFill>
                <a:blip r:embed="rId4"/>
                <a:stretch>
                  <a:fillRect l="-162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126E1A2-146D-9345-AB1E-2D15640E03B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3284984"/>
                <a:ext cx="748883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Output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126E1A2-146D-9345-AB1E-2D15640E0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4984"/>
                <a:ext cx="7488832" cy="432048"/>
              </a:xfrm>
              <a:prstGeom prst="rect">
                <a:avLst/>
              </a:prstGeom>
              <a:blipFill>
                <a:blip r:embed="rId5"/>
                <a:stretch>
                  <a:fillRect l="-169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>
                <a:extLst>
                  <a:ext uri="{FF2B5EF4-FFF2-40B4-BE49-F238E27FC236}">
                    <a16:creationId xmlns:a16="http://schemas.microsoft.com/office/drawing/2014/main" id="{0563495E-6380-8B44-841F-6DBFF5954CF5}"/>
                  </a:ext>
                </a:extLst>
              </p:cNvPr>
              <p:cNvSpPr/>
              <p:nvPr/>
            </p:nvSpPr>
            <p:spPr>
              <a:xfrm>
                <a:off x="3347864" y="4359914"/>
                <a:ext cx="4752528" cy="1750731"/>
              </a:xfrm>
              <a:prstGeom prst="wedgeRectCallout">
                <a:avLst>
                  <a:gd name="adj1" fmla="val 48790"/>
                  <a:gd name="adj2" fmla="val -12142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u="sng" dirty="0">
                    <a:solidFill>
                      <a:schemeClr val="tx1"/>
                    </a:solidFill>
                  </a:rPr>
                  <a:t> bitwise exclusive OR (or XOR)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0 =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1 = 0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1 =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0 = 1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 = a + b (mod 2)</a:t>
                </a:r>
              </a:p>
            </p:txBody>
          </p:sp>
        </mc:Choice>
        <mc:Fallback xmlns="">
          <p:sp>
            <p:nvSpPr>
              <p:cNvPr id="4" name="Rectangular Callout 3">
                <a:extLst>
                  <a:ext uri="{FF2B5EF4-FFF2-40B4-BE49-F238E27FC236}">
                    <a16:creationId xmlns:a16="http://schemas.microsoft.com/office/drawing/2014/main" id="{0563495E-6380-8B44-841F-6DBFF5954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359914"/>
                <a:ext cx="4752528" cy="1750731"/>
              </a:xfrm>
              <a:prstGeom prst="wedgeRectCallout">
                <a:avLst>
                  <a:gd name="adj1" fmla="val 48790"/>
                  <a:gd name="adj2" fmla="val -121427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29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B5E5D9EF-7B99-134F-A78F-AA48276DA8B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077072"/>
                <a:ext cx="784887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Correctness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𝑘</m:t>
                        </m:r>
                      </m:e>
                    </m:d>
                    <m:r>
                      <a:rPr lang="en-US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B5E5D9EF-7B99-134F-A78F-AA48276D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77072"/>
                <a:ext cx="7848872" cy="432048"/>
              </a:xfrm>
              <a:prstGeom prst="rect">
                <a:avLst/>
              </a:prstGeom>
              <a:blipFill>
                <a:blip r:embed="rId3"/>
                <a:stretch>
                  <a:fillRect l="-1131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3">
            <a:extLst>
              <a:ext uri="{FF2B5EF4-FFF2-40B4-BE49-F238E27FC236}">
                <a16:creationId xmlns:a16="http://schemas.microsoft.com/office/drawing/2014/main" id="{73FB0FFF-3F9C-9C46-B48D-22E0C247AD67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556792"/>
            <a:ext cx="4752528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The One-time Pad Construction: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D576C-04CC-DE43-AB1F-7BAE2B3DDD83}"/>
              </a:ext>
            </a:extLst>
          </p:cNvPr>
          <p:cNvSpPr/>
          <p:nvPr/>
        </p:nvSpPr>
        <p:spPr>
          <a:xfrm>
            <a:off x="467544" y="1484784"/>
            <a:ext cx="8496944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5A615FBE-F032-984F-8A37-71C0AC65E36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2132856"/>
                <a:ext cx="748883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Choose 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-bit string </a:t>
                </a:r>
                <a:r>
                  <a:rPr lang="en-US" alt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k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at random, i.e.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altLang="en-US" sz="2400" b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{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0</m:t>
                    </m:r>
                    <m:r>
                      <a:rPr lang="en-US" altLang="en-US" sz="2400" b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1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5A615FBE-F032-984F-8A37-71C0AC65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132856"/>
                <a:ext cx="7488832" cy="432048"/>
              </a:xfrm>
              <a:prstGeom prst="rect">
                <a:avLst/>
              </a:prstGeom>
              <a:blipFill>
                <a:blip r:embed="rId4"/>
                <a:stretch>
                  <a:fillRect l="-169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CE6C058-4E75-B641-8DB2-502260067F4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2708920"/>
                <a:ext cx="784887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, where M is an n-bit message: Output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CE6C058-4E75-B641-8DB2-502260067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08920"/>
                <a:ext cx="7848872" cy="432048"/>
              </a:xfrm>
              <a:prstGeom prst="rect">
                <a:avLst/>
              </a:prstGeom>
              <a:blipFill>
                <a:blip r:embed="rId5"/>
                <a:stretch>
                  <a:fillRect l="-162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13EB7621-8FE5-E245-82AC-2AE1B97ADA8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3284984"/>
                <a:ext cx="7488832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Output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13EB7621-8FE5-E245-82AC-2AE1B97A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4984"/>
                <a:ext cx="7488832" cy="432048"/>
              </a:xfrm>
              <a:prstGeom prst="rect">
                <a:avLst/>
              </a:prstGeom>
              <a:blipFill>
                <a:blip r:embed="rId6"/>
                <a:stretch>
                  <a:fillRect l="-169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82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8935DDC2-17A3-3E40-BE7A-3421DF05F28F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077072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achieves Perfect Indistinguishability (and therefore perfect secrecy).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For any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blipFill>
                <a:blip r:embed="rId3"/>
                <a:stretch>
                  <a:fillRect l="-1131" t="-2439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5301208"/>
                <a:ext cx="8208912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 b="0" i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black"/>
                            </a:solidFill>
                            <a:latin typeface="Apple Chancery" panose="03020702040506060504" pitchFamily="66" charset="-79"/>
                            <a:ea typeface="Brush Script MT" panose="03060802040406070304" pitchFamily="66" charset="-122"/>
                            <a:cs typeface="Apple Chancery" panose="03020702040506060504" pitchFamily="66" charset="-79"/>
                          </a:rPr>
                          <m:t>K</m:t>
                        </m:r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black"/>
                            </a:solidFill>
                            <a:latin typeface="Apple Chancery" panose="03020702040506060504" pitchFamily="66" charset="-79"/>
                            <a:ea typeface="Brush Script MT" panose="03060802040406070304" pitchFamily="66" charset="-122"/>
                            <a:cs typeface="Apple Chancery" panose="03020702040506060504" pitchFamily="66" charset="-79"/>
                          </a:rPr>
                          <m:t>K</m:t>
                        </m:r>
                        <m: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=1/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301208"/>
                <a:ext cx="8208912" cy="108012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4E6415D-23F2-3D47-8091-180D69269EBD}"/>
              </a:ext>
            </a:extLst>
          </p:cNvPr>
          <p:cNvSpPr/>
          <p:nvPr/>
        </p:nvSpPr>
        <p:spPr>
          <a:xfrm>
            <a:off x="3275856" y="5517232"/>
            <a:ext cx="216024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44EE59-5307-4B4F-82E7-7230F235EB14}"/>
              </a:ext>
            </a:extLst>
          </p:cNvPr>
          <p:cNvSpPr/>
          <p:nvPr/>
        </p:nvSpPr>
        <p:spPr>
          <a:xfrm>
            <a:off x="5508104" y="5517232"/>
            <a:ext cx="223224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DC09D-A8B0-1346-AB54-2B405D671575}"/>
              </a:ext>
            </a:extLst>
          </p:cNvPr>
          <p:cNvSpPr/>
          <p:nvPr/>
        </p:nvSpPr>
        <p:spPr>
          <a:xfrm>
            <a:off x="7812360" y="5517232"/>
            <a:ext cx="933019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04F9A5-FC24-5F41-8CE4-D18DFA18B73E}"/>
              </a:ext>
            </a:extLst>
          </p:cNvPr>
          <p:cNvGrpSpPr/>
          <p:nvPr/>
        </p:nvGrpSpPr>
        <p:grpSpPr>
          <a:xfrm>
            <a:off x="467544" y="1484784"/>
            <a:ext cx="8496944" cy="2376264"/>
            <a:chOff x="467544" y="1484784"/>
            <a:chExt cx="8496944" cy="2376264"/>
          </a:xfrm>
        </p:grpSpPr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AA288FE9-7ED7-454D-8A82-E854714C8D3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9552" y="1556792"/>
              <a:ext cx="4752528" cy="43204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en-US" sz="2400" b="1" dirty="0">
                  <a:latin typeface="+mn-lt"/>
                  <a:ea typeface="American Typewriter" charset="0"/>
                  <a:cs typeface="American Typewriter" charset="0"/>
                </a:rPr>
                <a:t>The One-time Pad Construction: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2BD7FC-88FD-7C4E-8999-39E3D04EAE43}"/>
                </a:ext>
              </a:extLst>
            </p:cNvPr>
            <p:cNvSpPr/>
            <p:nvPr/>
          </p:nvSpPr>
          <p:spPr>
            <a:xfrm>
              <a:off x="467544" y="1484784"/>
              <a:ext cx="8496944" cy="2376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F7946284-C8D3-4347-81BD-A79D713547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Choose an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𝑛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-bit string </a:t>
                  </a:r>
                  <a:r>
                    <a:rPr lang="en-US" altLang="en-US" sz="2400" dirty="0">
                      <a:solidFill>
                        <a:srgbClr val="0000FF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k</a:t>
                  </a:r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at random, i.e.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{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0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en-US" sz="2400" dirty="0"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F7946284-C8D3-4347-81BD-A79D71354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blipFill>
                  <a:blip r:embed="rId5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31E3C3B6-A9D7-AD44-8687-41F33A502B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, where M is an n-bit message: Output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31E3C3B6-A9D7-AD44-8687-41F33A502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blipFill>
                  <a:blip r:embed="rId6"/>
                  <a:stretch>
                    <a:fillRect l="-162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77DD2771-09ED-DA45-9739-34B1D141FF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𝐷𝑒𝑐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Output </a:t>
                  </a:r>
                  <a14:m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77DD2771-09ED-DA45-9739-34B1D141F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blipFill>
                  <a:blip r:embed="rId7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25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8935DDC2-17A3-3E40-BE7A-3421DF05F28F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077072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achieves Perfect Indistinguishability (and therefore perfect secrecy).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For any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blipFill>
                <a:blip r:embed="rId3"/>
                <a:stretch>
                  <a:fillRect l="-1131" t="-2439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5544616"/>
                <a:ext cx="8208912" cy="6480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 b="0" i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black"/>
                            </a:solidFill>
                            <a:latin typeface="Apple Chancery" panose="03020702040506060504" pitchFamily="66" charset="-79"/>
                            <a:ea typeface="Brush Script MT" panose="03060802040406070304" pitchFamily="66" charset="-122"/>
                            <a:cs typeface="Apple Chancery" panose="03020702040506060504" pitchFamily="66" charset="-79"/>
                          </a:rPr>
                          <m:t>K</m:t>
                        </m:r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2400" dirty="0">
                            <a:solidFill>
                              <a:prstClr val="black"/>
                            </a:solidFill>
                            <a:latin typeface="Apple Chancery" panose="03020702040506060504" pitchFamily="66" charset="-79"/>
                            <a:ea typeface="Brush Script MT" panose="03060802040406070304" pitchFamily="66" charset="-122"/>
                            <a:cs typeface="Apple Chancery" panose="03020702040506060504" pitchFamily="66" charset="-79"/>
                          </a:rPr>
                          <m:t>K</m:t>
                        </m:r>
                        <m: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⨁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=1/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544616"/>
                <a:ext cx="8208912" cy="648072"/>
              </a:xfrm>
              <a:prstGeom prst="rect">
                <a:avLst/>
              </a:prstGeom>
              <a:blipFill>
                <a:blip r:embed="rId4"/>
                <a:stretch>
                  <a:fillRect l="-154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731AA733-E29A-0D46-8591-0D67588B716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5877272"/>
                <a:ext cx="8208912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Apple Chancery" panose="03020702040506060504" pitchFamily="66" charset="-79"/>
                              <a:ea typeface="Brush Script MT" panose="03060802040406070304" pitchFamily="66" charset="-122"/>
                              <a:cs typeface="Apple Chancery" panose="03020702040506060504" pitchFamily="66" charset="-79"/>
                            </a:rPr>
                            <m:t>K</m:t>
                          </m:r>
                          <m:r>
                            <a:rPr lang="en-US" altLang="en-US" sz="240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⨁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′</m:t>
                          </m:r>
                        </m:e>
                      </m:d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⨁</m:t>
                          </m:r>
                          <m:r>
                            <m:rPr>
                              <m:nor/>
                            </m:rPr>
                            <a:rPr lang="en-US" altLang="en-US" sz="2400" dirty="0">
                              <a:solidFill>
                                <a:prstClr val="black"/>
                              </a:solidFill>
                              <a:latin typeface="Apple Chancery" panose="03020702040506060504" pitchFamily="66" charset="-79"/>
                              <a:ea typeface="Brush Script MT" panose="03060802040406070304" pitchFamily="66" charset="-122"/>
                              <a:cs typeface="Apple Chancery" panose="03020702040506060504" pitchFamily="66" charset="-79"/>
                            </a:rPr>
                            <m:t>K</m:t>
                          </m:r>
                          <m:r>
                            <a:rPr lang="en-US" altLang="en-US" sz="240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</m:d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d>
                            <m:d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solidFill>
                                    <a:prstClr val="black"/>
                                  </a:solidFill>
                                  <a:latin typeface="Apple Chancery" panose="03020702040506060504" pitchFamily="66" charset="-79"/>
                                  <a:ea typeface="Brush Script MT" panose="03060802040406070304" pitchFamily="66" charset="-122"/>
                                  <a:cs typeface="Apple Chancery" panose="03020702040506060504" pitchFamily="66" charset="-79"/>
                                </a:rPr>
                                <m:t>K</m:t>
                              </m:r>
                              <m:r>
                                <a:rPr lang="en-US" altLang="en-US" sz="2400" b="0" i="0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,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  <m:r>
                                <a:rPr lang="en-US" altLang="en-US" sz="2400" b="0" i="0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731AA733-E29A-0D46-8591-0D67588B7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877272"/>
                <a:ext cx="8208912" cy="10801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A4BA77D-51D4-F346-B3B6-EBE6326A974F}"/>
              </a:ext>
            </a:extLst>
          </p:cNvPr>
          <p:cNvGrpSpPr/>
          <p:nvPr/>
        </p:nvGrpSpPr>
        <p:grpSpPr>
          <a:xfrm>
            <a:off x="467544" y="1484784"/>
            <a:ext cx="8496944" cy="2376264"/>
            <a:chOff x="467544" y="1484784"/>
            <a:chExt cx="8496944" cy="2376264"/>
          </a:xfrm>
        </p:grpSpPr>
        <p:sp>
          <p:nvSpPr>
            <p:cNvPr id="14" name="Rectangle 63">
              <a:extLst>
                <a:ext uri="{FF2B5EF4-FFF2-40B4-BE49-F238E27FC236}">
                  <a16:creationId xmlns:a16="http://schemas.microsoft.com/office/drawing/2014/main" id="{8A2F2900-97F6-E64A-9AD0-CF07A213D93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9552" y="1556792"/>
              <a:ext cx="4752528" cy="43204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en-US" sz="2400" b="1" dirty="0">
                  <a:latin typeface="+mn-lt"/>
                  <a:ea typeface="American Typewriter" charset="0"/>
                  <a:cs typeface="American Typewriter" charset="0"/>
                </a:rPr>
                <a:t>The One-time Pad Construction: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C48B23-F6A5-C149-8884-DC6FB8498ED3}"/>
                </a:ext>
              </a:extLst>
            </p:cNvPr>
            <p:cNvSpPr/>
            <p:nvPr/>
          </p:nvSpPr>
          <p:spPr>
            <a:xfrm>
              <a:off x="467544" y="1484784"/>
              <a:ext cx="8496944" cy="2376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A193A392-1DA1-E446-9180-1CA458CB5B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Choose an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𝑛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-bit string </a:t>
                  </a:r>
                  <a:r>
                    <a:rPr lang="en-US" altLang="en-US" sz="2400" dirty="0">
                      <a:solidFill>
                        <a:srgbClr val="0000FF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k</a:t>
                  </a:r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at random, i.e.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{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0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en-US" sz="2400" dirty="0"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A193A392-1DA1-E446-9180-1CA458CB5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blipFill>
                  <a:blip r:embed="rId6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A749A008-2F3C-264B-A6FE-F0A8167FE5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, where M is an n-bit message: Output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A749A008-2F3C-264B-A6FE-F0A8167FE5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blipFill>
                  <a:blip r:embed="rId7"/>
                  <a:stretch>
                    <a:fillRect l="-162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0392E916-E149-F449-B775-60442C7285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𝐷𝑒𝑐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Output </a:t>
                  </a:r>
                  <a14:m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0392E916-E149-F449-B775-60442C728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blipFill>
                  <a:blip r:embed="rId8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367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is Achievable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8935DDC2-17A3-3E40-BE7A-3421DF05F28F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077072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achieves Perfect Indistinguishability (and therefore perfect secrecy).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For any </a:t>
                </a:r>
                <a:r>
                  <a:rPr lang="en-US" altLang="en-US" sz="2400" i="1" dirty="0">
                    <a:latin typeface="+mn-lt"/>
                    <a:ea typeface="American Typewriter" charset="0"/>
                    <a:cs typeface="American Typewriter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74DC780-D3E9-E147-B226-8B3E8E3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7848872" cy="504056"/>
              </a:xfrm>
              <a:prstGeom prst="rect">
                <a:avLst/>
              </a:prstGeom>
              <a:blipFill>
                <a:blip r:embed="rId3"/>
                <a:stretch>
                  <a:fillRect l="-1131" t="-2439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71700" y="5302731"/>
                <a:ext cx="6156684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ea typeface="American Typewriter" charset="0"/>
                    <a:cs typeface="American Typewriter" charset="0"/>
                  </a:rPr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 b="0" i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Enc</m:t>
                        </m:r>
                        <m:d>
                          <m:d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pple Chancery" panose="03020702040506060504" pitchFamily="66" charset="-79"/>
                                <a:ea typeface="Brush Script MT" panose="03060802040406070304" pitchFamily="66" charset="-122"/>
                                <a:cs typeface="Apple Chancery" panose="03020702040506060504" pitchFamily="66" charset="-79"/>
                              </a:rPr>
                              <m:t>K</m:t>
                            </m:r>
                            <m:r>
                              <a:rPr lang="en-US" altLang="en-US" sz="240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  <m:r>
                              <a:rPr lang="en-US" altLang="en-US" sz="240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=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0F2F92F-035B-DB49-AD62-A485EE001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00" y="5302731"/>
                <a:ext cx="6156684" cy="1080120"/>
              </a:xfrm>
              <a:prstGeom prst="rect">
                <a:avLst/>
              </a:prstGeom>
              <a:blipFill>
                <a:blip r:embed="rId4"/>
                <a:stretch>
                  <a:fillRect l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938BD2E3-3175-8A41-B1B3-2132BED386B6}"/>
              </a:ext>
            </a:extLst>
          </p:cNvPr>
          <p:cNvSpPr txBox="1">
            <a:spLocks noChangeArrowheads="1"/>
          </p:cNvSpPr>
          <p:nvPr/>
        </p:nvSpPr>
        <p:spPr>
          <a:xfrm>
            <a:off x="529099" y="6130823"/>
            <a:ext cx="909192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0" dirty="0">
                <a:ea typeface="American Typewriter" charset="0"/>
                <a:cs typeface="American Typewriter" charset="0"/>
              </a:rPr>
              <a:t>QED.</a:t>
            </a:r>
            <a:endParaRPr lang="en-US" alt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978FCD-22B4-8E41-AA06-DF8996D955A0}"/>
              </a:ext>
            </a:extLst>
          </p:cNvPr>
          <p:cNvGrpSpPr/>
          <p:nvPr/>
        </p:nvGrpSpPr>
        <p:grpSpPr>
          <a:xfrm>
            <a:off x="467544" y="1484784"/>
            <a:ext cx="8496944" cy="2376264"/>
            <a:chOff x="467544" y="1484784"/>
            <a:chExt cx="8496944" cy="2376264"/>
          </a:xfrm>
        </p:grpSpPr>
        <p:sp>
          <p:nvSpPr>
            <p:cNvPr id="15" name="Rectangle 63">
              <a:extLst>
                <a:ext uri="{FF2B5EF4-FFF2-40B4-BE49-F238E27FC236}">
                  <a16:creationId xmlns:a16="http://schemas.microsoft.com/office/drawing/2014/main" id="{D9E38022-23C8-824D-83E0-6E68A1531C0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39552" y="1556792"/>
              <a:ext cx="4752528" cy="432048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en-US" sz="2400" b="1" dirty="0">
                  <a:latin typeface="+mn-lt"/>
                  <a:ea typeface="American Typewriter" charset="0"/>
                  <a:cs typeface="American Typewriter" charset="0"/>
                </a:rPr>
                <a:t>The One-time Pad Construction: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1AD245-A989-F444-9244-12257E091DF5}"/>
                </a:ext>
              </a:extLst>
            </p:cNvPr>
            <p:cNvSpPr/>
            <p:nvPr/>
          </p:nvSpPr>
          <p:spPr>
            <a:xfrm>
              <a:off x="467544" y="1484784"/>
              <a:ext cx="8496944" cy="2376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D772FD35-CCB3-7947-8135-6AFACBC061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Choose an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𝑛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-bit string </a:t>
                  </a:r>
                  <a:r>
                    <a:rPr lang="en-US" altLang="en-US" sz="2400" dirty="0">
                      <a:solidFill>
                        <a:srgbClr val="0000FF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k</a:t>
                  </a:r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at random, i.e.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{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0</m:t>
                      </m:r>
                      <m:r>
                        <a:rPr lang="en-US" altLang="en-US" sz="2400" b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</m:t>
                      </m:r>
                      <m:sSup>
                        <m:sSupPr>
                          <m:ctrlPr>
                            <a:rPr lang="en-US" alt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en-US" sz="24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en-US" sz="2400" dirty="0"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17" name="Rectangle 63">
                  <a:extLst>
                    <a:ext uri="{FF2B5EF4-FFF2-40B4-BE49-F238E27FC236}">
                      <a16:creationId xmlns:a16="http://schemas.microsoft.com/office/drawing/2014/main" id="{D772FD35-CCB3-7947-8135-6AFACBC06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132856"/>
                  <a:ext cx="7488832" cy="432048"/>
                </a:xfrm>
                <a:prstGeom prst="rect">
                  <a:avLst/>
                </a:prstGeom>
                <a:blipFill>
                  <a:blip r:embed="rId5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76ECDFA8-82AC-744B-ABF4-44AD097AA2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, where M is an n-bit message: Output </a:t>
                  </a:r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18" name="Rectangle 63">
                  <a:extLst>
                    <a:ext uri="{FF2B5EF4-FFF2-40B4-BE49-F238E27FC236}">
                      <a16:creationId xmlns:a16="http://schemas.microsoft.com/office/drawing/2014/main" id="{76ECDFA8-82AC-744B-ABF4-44AD097AA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708920"/>
                  <a:ext cx="7848872" cy="432048"/>
                </a:xfrm>
                <a:prstGeom prst="rect">
                  <a:avLst/>
                </a:prstGeom>
                <a:blipFill>
                  <a:blip r:embed="rId6"/>
                  <a:stretch>
                    <a:fillRect l="-162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26ADFA96-5698-0F4B-B60F-AF6D2494D7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𝐷𝑒𝑐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):</m:t>
                      </m:r>
                    </m:oMath>
                  </a14:m>
                  <a:r>
                    <a:rPr lang="en-US" alt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Output </a:t>
                  </a:r>
                  <a14:m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⨁</m:t>
                      </m:r>
                      <m:r>
                        <a:rPr lang="en-US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a14:m>
                  <a:endParaRPr lang="en-US" alt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19" name="Rectangle 63">
                  <a:extLst>
                    <a:ext uri="{FF2B5EF4-FFF2-40B4-BE49-F238E27FC236}">
                      <a16:creationId xmlns:a16="http://schemas.microsoft.com/office/drawing/2014/main" id="{26ADFA96-5698-0F4B-B60F-AF6D2494D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3284984"/>
                  <a:ext cx="7488832" cy="432048"/>
                </a:xfrm>
                <a:prstGeom prst="rect">
                  <a:avLst/>
                </a:prstGeom>
                <a:blipFill>
                  <a:blip r:embed="rId7"/>
                  <a:stretch>
                    <a:fillRect l="-169" t="-11429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10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Reusing a One-time Pad?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B2E07172-C2A2-5D45-9926-A7377C6F4A4A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263987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Key 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D30297-2880-F54C-A281-42335DC85556}"/>
              </a:ext>
            </a:extLst>
          </p:cNvPr>
          <p:cNvCxnSpPr>
            <a:cxnSpLocks/>
          </p:cNvCxnSpPr>
          <p:nvPr/>
        </p:nvCxnSpPr>
        <p:spPr>
          <a:xfrm flipH="1">
            <a:off x="2699792" y="2415048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3">
            <a:extLst>
              <a:ext uri="{FF2B5EF4-FFF2-40B4-BE49-F238E27FC236}">
                <a16:creationId xmlns:a16="http://schemas.microsoft.com/office/drawing/2014/main" id="{312626EA-7B08-8944-B0E3-BC5E1674EC69}"/>
              </a:ext>
            </a:extLst>
          </p:cNvPr>
          <p:cNvSpPr txBox="1">
            <a:spLocks noChangeArrowheads="1"/>
          </p:cNvSpPr>
          <p:nvPr/>
        </p:nvSpPr>
        <p:spPr>
          <a:xfrm>
            <a:off x="6156176" y="257694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Key k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6C3DA54A-9411-C248-AF3D-EA188260DA78}"/>
              </a:ext>
            </a:extLst>
          </p:cNvPr>
          <p:cNvSpPr/>
          <p:nvPr/>
        </p:nvSpPr>
        <p:spPr>
          <a:xfrm>
            <a:off x="1070056" y="1275627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m0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44B28B4C-DD1C-5A47-B779-45A38B6AD9F7}"/>
              </a:ext>
            </a:extLst>
          </p:cNvPr>
          <p:cNvSpPr txBox="1">
            <a:spLocks noChangeArrowheads="1"/>
          </p:cNvSpPr>
          <p:nvPr/>
        </p:nvSpPr>
        <p:spPr>
          <a:xfrm>
            <a:off x="2735796" y="444295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A4447C2-6CC6-804B-A3EE-3BD1140B82F8}"/>
                  </a:ext>
                </a:extLst>
              </p:cNvPr>
              <p:cNvSpPr/>
              <p:nvPr/>
            </p:nvSpPr>
            <p:spPr>
              <a:xfrm>
                <a:off x="3498209" y="1886613"/>
                <a:ext cx="20147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0=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0⊕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A4447C2-6CC6-804B-A3EE-3BD1140B8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09" y="1886613"/>
                <a:ext cx="2014719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30AD84A-ACAB-914A-B9E7-EE27281D66EE}"/>
              </a:ext>
            </a:extLst>
          </p:cNvPr>
          <p:cNvSpPr/>
          <p:nvPr/>
        </p:nvSpPr>
        <p:spPr>
          <a:xfrm>
            <a:off x="5796136" y="3861048"/>
            <a:ext cx="3168352" cy="273630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D941D5-A5D4-0C4C-A2B4-E99A762ABF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028384" y="4393913"/>
            <a:ext cx="648072" cy="670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DEE9EA-C75E-5149-BF55-0B263F9DE3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193156" y="4375755"/>
            <a:ext cx="864096" cy="706988"/>
          </a:xfrm>
          <a:prstGeom prst="rect">
            <a:avLst/>
          </a:prstGeom>
        </p:spPr>
      </p:pic>
      <p:sp>
        <p:nvSpPr>
          <p:cNvPr id="14" name="Rectangle 63">
            <a:extLst>
              <a:ext uri="{FF2B5EF4-FFF2-40B4-BE49-F238E27FC236}">
                <a16:creationId xmlns:a16="http://schemas.microsoft.com/office/drawing/2014/main" id="{CADFFFA1-1126-5C4A-B876-5E2894464496}"/>
              </a:ext>
            </a:extLst>
          </p:cNvPr>
          <p:cNvSpPr txBox="1">
            <a:spLocks noChangeArrowheads="1"/>
          </p:cNvSpPr>
          <p:nvPr/>
        </p:nvSpPr>
        <p:spPr>
          <a:xfrm>
            <a:off x="5688124" y="6150703"/>
            <a:ext cx="3384376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Super-secure Whisper room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EE54D4-E717-5C43-9271-7B76F62733F6}"/>
              </a:ext>
            </a:extLst>
          </p:cNvPr>
          <p:cNvCxnSpPr>
            <a:cxnSpLocks/>
          </p:cNvCxnSpPr>
          <p:nvPr/>
        </p:nvCxnSpPr>
        <p:spPr>
          <a:xfrm flipH="1">
            <a:off x="2699792" y="4642485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C87B2B-54A2-A94C-8079-68560CEA5D5E}"/>
                  </a:ext>
                </a:extLst>
              </p:cNvPr>
              <p:cNvSpPr/>
              <p:nvPr/>
            </p:nvSpPr>
            <p:spPr>
              <a:xfrm>
                <a:off x="3498209" y="4114050"/>
                <a:ext cx="1934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400" b="0" dirty="0">
                    <a:ea typeface="American Typewriter" charset="0"/>
                    <a:cs typeface="American Typewriter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1⊕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C87B2B-54A2-A94C-8079-68560CEA5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209" y="4114050"/>
                <a:ext cx="1934569" cy="461665"/>
              </a:xfrm>
              <a:prstGeom prst="rect">
                <a:avLst/>
              </a:prstGeom>
              <a:blipFill>
                <a:blip r:embed="rId5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1C80ABCC-7247-D344-9D24-6C01254B19B9}"/>
              </a:ext>
            </a:extLst>
          </p:cNvPr>
          <p:cNvSpPr/>
          <p:nvPr/>
        </p:nvSpPr>
        <p:spPr>
          <a:xfrm>
            <a:off x="971600" y="3856987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301E1-98F8-AB48-933F-23C66AA0FD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20788" y="4378196"/>
            <a:ext cx="864096" cy="7069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E1967F-6DE3-474F-8E94-C58DD17030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4307145"/>
            <a:ext cx="648072" cy="6706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4CA4A0-F4F2-764D-B19C-005908B15668}"/>
              </a:ext>
            </a:extLst>
          </p:cNvPr>
          <p:cNvCxnSpPr/>
          <p:nvPr/>
        </p:nvCxnSpPr>
        <p:spPr>
          <a:xfrm>
            <a:off x="-108520" y="3284984"/>
            <a:ext cx="972108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3">
            <a:extLst>
              <a:ext uri="{FF2B5EF4-FFF2-40B4-BE49-F238E27FC236}">
                <a16:creationId xmlns:a16="http://schemas.microsoft.com/office/drawing/2014/main" id="{BE0B740C-DB9B-F442-B12B-E3999002B35B}"/>
              </a:ext>
            </a:extLst>
          </p:cNvPr>
          <p:cNvSpPr txBox="1">
            <a:spLocks noChangeArrowheads="1"/>
          </p:cNvSpPr>
          <p:nvPr/>
        </p:nvSpPr>
        <p:spPr>
          <a:xfrm>
            <a:off x="88802" y="331862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000" i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 week later:</a:t>
            </a:r>
          </a:p>
        </p:txBody>
      </p:sp>
      <p:pic>
        <p:nvPicPr>
          <p:cNvPr id="24" name="Picture 19" descr="MCj04359310000[1]">
            <a:extLst>
              <a:ext uri="{FF2B5EF4-FFF2-40B4-BE49-F238E27FC236}">
                <a16:creationId xmlns:a16="http://schemas.microsoft.com/office/drawing/2014/main" id="{B78E873C-CFD4-FD45-B321-787822D46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603" y="2825200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ubtitle 1">
            <a:extLst>
              <a:ext uri="{FF2B5EF4-FFF2-40B4-BE49-F238E27FC236}">
                <a16:creationId xmlns:a16="http://schemas.microsoft.com/office/drawing/2014/main" id="{A3A27ACB-2C46-B94E-8E34-DAF6449F05F8}"/>
              </a:ext>
            </a:extLst>
          </p:cNvPr>
          <p:cNvSpPr txBox="1">
            <a:spLocks/>
          </p:cNvSpPr>
          <p:nvPr/>
        </p:nvSpPr>
        <p:spPr>
          <a:xfrm>
            <a:off x="2049346" y="5710446"/>
            <a:ext cx="4824536" cy="509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this </a:t>
            </a:r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still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perfectly secret?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3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2 -0.01111 L -0.62517 -0.3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16" y="-179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49 -0.02152 L -0.1566 -0.36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6" y="-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2" grpId="0"/>
      <p:bldP spid="10" grpId="0" animBg="1"/>
      <p:bldP spid="14" grpId="0"/>
      <p:bldP spid="16" grpId="0"/>
      <p:bldP spid="17" grpId="0" animBg="1"/>
      <p:bldP spid="23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Reusing a One-time Pad?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1185922D-14F5-FE46-8EEE-F19F0C0ECEA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340768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does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achieve Perfect Indistinguishability (and therefore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perfect secrecy).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31258" y="2492895"/>
                <a:ext cx="8089213" cy="772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Perfect indistinguishability requires that for all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1′),(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0,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1)∈{0,1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8" y="2492895"/>
                <a:ext cx="8089213" cy="772997"/>
              </a:xfrm>
              <a:prstGeom prst="rect">
                <a:avLst/>
              </a:prstGeom>
              <a:blipFill>
                <a:blip r:embed="rId3"/>
                <a:stretch>
                  <a:fillRect l="-1254" t="-9677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3592107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92107"/>
                <a:ext cx="7848872" cy="504056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6107" y="4077072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0′)=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1′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07" y="4077072"/>
                <a:ext cx="7848872" cy="504056"/>
              </a:xfrm>
              <a:prstGeom prst="rect">
                <a:avLst/>
              </a:prstGeom>
              <a:blipFill>
                <a:blip r:embed="rId5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5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Reusing a One-time Pad?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1185922D-14F5-FE46-8EEE-F19F0C0ECEA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340768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does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achieve Perfect Indistinguishability (and therefore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perfect secrecy).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31258" y="2492896"/>
                <a:ext cx="8089213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We want to pick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1′),(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0,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1)∈{0,1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8" y="2492896"/>
                <a:ext cx="8089213" cy="936104"/>
              </a:xfrm>
              <a:prstGeom prst="rect">
                <a:avLst/>
              </a:prstGeom>
              <a:blipFill>
                <a:blip r:embed="rId3"/>
                <a:stretch>
                  <a:fillRect l="-12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3501008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01008"/>
                <a:ext cx="7848872" cy="504056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6107" y="3985973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0′)=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1′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07" y="3985973"/>
                <a:ext cx="7848872" cy="50405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581128"/>
                <a:ext cx="6984776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𝐏𝐢𝐜𝐤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𝒎</m:t>
                          </m:r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𝟎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𝒎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𝐚𝐧𝐝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.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81128"/>
                <a:ext cx="6984776" cy="792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C315309-CA47-804D-87C0-4EC5332C642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8032" y="5301208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C315309-CA47-804D-87C0-4EC5332C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2" y="5301208"/>
                <a:ext cx="7848872" cy="504056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9673B086-6510-7043-8BD7-C667320A39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805264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,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=1/</m:t>
                      </m:r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9673B086-6510-7043-8BD7-C667320A3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805264"/>
                <a:ext cx="7848872" cy="504056"/>
              </a:xfrm>
              <a:prstGeom prst="rect">
                <a:avLst/>
              </a:prstGeom>
              <a:blipFill>
                <a:blip r:embed="rId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4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Reusing a One-time Pad?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1185922D-14F5-FE46-8EEE-F19F0C0ECEA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340768"/>
            <a:ext cx="7848872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u="sng" dirty="0">
                <a:latin typeface="+mn-lt"/>
                <a:ea typeface="American Typewriter" charset="0"/>
                <a:cs typeface="American Typewriter" charset="0"/>
              </a:rPr>
              <a:t>Claim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One-time Pad does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achieve Perfect Indistinguishability (and therefore </a:t>
            </a:r>
            <a:r>
              <a:rPr lang="en-US" altLang="en-US" sz="2400" b="1" i="1" dirty="0">
                <a:latin typeface="+mn-lt"/>
                <a:ea typeface="American Typewriter" charset="0"/>
                <a:cs typeface="American Typewriter" charset="0"/>
              </a:rPr>
              <a:t>not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 perfect secrecy).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31258" y="2492896"/>
                <a:ext cx="8089213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u="sng" dirty="0">
                    <a:latin typeface="+mn-lt"/>
                    <a:ea typeface="American Typewriter" charset="0"/>
                    <a:cs typeface="American Typewriter" charset="0"/>
                  </a:rPr>
                  <a:t>Proof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: We want to pick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1′),(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0,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1)∈{0,1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E7F5BF5F-5FD2-5F44-BAB0-A73B93AF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58" y="2492896"/>
                <a:ext cx="8089213" cy="936104"/>
              </a:xfrm>
              <a:prstGeom prst="rect">
                <a:avLst/>
              </a:prstGeom>
              <a:blipFill>
                <a:blip r:embed="rId3"/>
                <a:stretch>
                  <a:fillRect l="-12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3501008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C075ED36-29DC-9742-A70C-99B6EDE4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01008"/>
                <a:ext cx="7848872" cy="504056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6107" y="3985973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0′)=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0 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𝑎𝑛𝑑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1′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𝑐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1]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723839BE-A328-9A4A-A08F-919AA5AD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07" y="3985973"/>
                <a:ext cx="7848872" cy="504056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581128"/>
                <a:ext cx="6984776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𝐏𝐢𝐜𝐤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𝒎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𝒎</m:t>
                          </m:r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𝟎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≠</m:t>
                      </m:r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𝒎</m:t>
                      </m:r>
                      <m:sSup>
                        <m:sSupPr>
                          <m:ctrlP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𝐚𝐧𝐝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 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𝟎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𝟏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𝒄</m:t>
                      </m:r>
                      <m:r>
                        <a:rPr lang="en-US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.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C28711A3-049C-6140-B4CD-81369AF54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81128"/>
                <a:ext cx="6984776" cy="792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F9DB5E0B-EFAB-2044-B4C0-8FB7E62B833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8032" y="5301208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0)=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𝑐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]=1/</m:t>
                      </m:r>
                      <m:sSup>
                        <m:sSup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F9DB5E0B-EFAB-2044-B4C0-8FB7E62B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2" y="5301208"/>
                <a:ext cx="7848872" cy="504056"/>
              </a:xfrm>
              <a:prstGeom prst="rect">
                <a:avLst/>
              </a:prstGeom>
              <a:blipFill>
                <a:blip r:embed="rId7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F7536699-068C-F445-BBBD-B106F3AD64C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7504" y="5877272"/>
                <a:ext cx="7848872" cy="5040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r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Enc</m:t>
                      </m:r>
                      <m:d>
                        <m:dPr>
                          <m:ctrl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k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0′)=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c</m:t>
                          </m:r>
                          <m: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Enc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(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1′</m:t>
                          </m:r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]=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0</m:t>
                      </m:r>
                    </m:oMath>
                  </m:oMathPara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F7536699-068C-F445-BBBD-B106F3AD6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877272"/>
                <a:ext cx="7848872" cy="504056"/>
              </a:xfrm>
              <a:prstGeom prst="rect">
                <a:avLst/>
              </a:prstGeom>
              <a:blipFill>
                <a:blip r:embed="rId8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09222EE-BA83-3B44-89CD-9FDB381A94A9}"/>
              </a:ext>
            </a:extLst>
          </p:cNvPr>
          <p:cNvSpPr/>
          <p:nvPr/>
        </p:nvSpPr>
        <p:spPr>
          <a:xfrm>
            <a:off x="8136904" y="6184395"/>
            <a:ext cx="418075" cy="3409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50" name="Rectangle 36"/>
              <p:cNvSpPr>
                <a:spLocks noChangeArrowheads="1"/>
              </p:cNvSpPr>
              <p:nvPr/>
            </p:nvSpPr>
            <p:spPr bwMode="auto">
              <a:xfrm>
                <a:off x="396652" y="188640"/>
                <a:ext cx="8458200" cy="864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/>
                <a:r>
                  <a:rPr lang="en-US" sz="4400" b="1" dirty="0">
                    <a:solidFill>
                      <a:srgbClr val="891637"/>
                    </a:solidFill>
                    <a:latin typeface="Calibri" pitchFamily="34" charset="0"/>
                  </a:rPr>
                  <a:t>Crypto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400" b="1" dirty="0">
                    <a:solidFill>
                      <a:srgbClr val="891637"/>
                    </a:solidFill>
                    <a:latin typeface="Calibri" pitchFamily="34" charset="0"/>
                  </a:rPr>
                  <a:t> Cryptocurrencies</a:t>
                </a:r>
              </a:p>
            </p:txBody>
          </p:sp>
        </mc:Choice>
        <mc:Fallback>
          <p:sp>
            <p:nvSpPr>
              <p:cNvPr id="2050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652" y="188640"/>
                <a:ext cx="8458200" cy="864096"/>
              </a:xfrm>
              <a:prstGeom prst="rect">
                <a:avLst/>
              </a:prstGeom>
              <a:blipFill>
                <a:blip r:embed="rId3"/>
                <a:stretch>
                  <a:fillRect t="-7143" b="-27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5AFC0A9-FEE3-A84B-A074-855E1C0C06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t="10526" r="10526" b="10526"/>
          <a:stretch/>
        </p:blipFill>
        <p:spPr>
          <a:xfrm>
            <a:off x="3635896" y="1412776"/>
            <a:ext cx="1728192" cy="17281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D4641C-B02D-3047-86E7-F1F648D16B60}"/>
              </a:ext>
            </a:extLst>
          </p:cNvPr>
          <p:cNvSpPr>
            <a:spLocks/>
          </p:cNvSpPr>
          <p:nvPr/>
        </p:nvSpPr>
        <p:spPr bwMode="auto">
          <a:xfrm>
            <a:off x="611560" y="2063130"/>
            <a:ext cx="3024336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6.875 is </a:t>
            </a:r>
            <a:r>
              <a:rPr lang="en-US" altLang="en-US" sz="2400" b="1" i="1" dirty="0">
                <a:solidFill>
                  <a:srgbClr val="FF0000"/>
                </a:solidFill>
                <a:cs typeface="Arial" charset="0"/>
              </a:rPr>
              <a:t>not</a:t>
            </a:r>
            <a:r>
              <a:rPr lang="en-US" altLang="en-US" sz="2400" b="1" dirty="0">
                <a:cs typeface="Arial" charset="0"/>
              </a:rPr>
              <a:t> about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E50092-E95B-6348-B65F-0F9A6A27A2D8}"/>
              </a:ext>
            </a:extLst>
          </p:cNvPr>
          <p:cNvGrpSpPr/>
          <p:nvPr/>
        </p:nvGrpSpPr>
        <p:grpSpPr>
          <a:xfrm>
            <a:off x="-232625" y="3212976"/>
            <a:ext cx="9609250" cy="6416600"/>
            <a:chOff x="-232625" y="3212976"/>
            <a:chExt cx="9609250" cy="64166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D6A0A0-EF22-CC46-B7E8-8DBA50476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2625" y="3212976"/>
              <a:ext cx="9609250" cy="6416600"/>
            </a:xfrm>
            <a:prstGeom prst="rect">
              <a:avLst/>
            </a:prstGeom>
          </p:spPr>
        </p:pic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FBDD8713-8AEE-B545-BE9B-16ECC2AF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17" y="3501008"/>
              <a:ext cx="4192107" cy="4274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indent="0">
                <a:spcBef>
                  <a:spcPct val="20000"/>
                </a:spcBef>
                <a:buClr>
                  <a:srgbClr val="0000CC"/>
                </a:buClr>
              </a:pPr>
              <a:r>
                <a:rPr lang="en-US" altLang="en-US" sz="2400" b="1" dirty="0">
                  <a:cs typeface="Arial" charset="0"/>
                </a:rPr>
                <a:t>6.875 </a:t>
              </a:r>
              <a:r>
                <a:rPr lang="en-US" altLang="en-US" sz="2400" b="1" i="1" dirty="0">
                  <a:solidFill>
                    <a:srgbClr val="0000FF"/>
                  </a:solidFill>
                  <a:cs typeface="Arial" charset="0"/>
                </a:rPr>
                <a:t>is</a:t>
              </a:r>
              <a:r>
                <a:rPr lang="en-US" altLang="en-US" sz="2400" b="1" dirty="0">
                  <a:cs typeface="Arial" charset="0"/>
                </a:rPr>
                <a:t> about foundations: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6961015-078B-A148-AEF2-4544569C6F84}"/>
                </a:ext>
              </a:extLst>
            </p:cNvPr>
            <p:cNvSpPr/>
            <p:nvPr/>
          </p:nvSpPr>
          <p:spPr>
            <a:xfrm>
              <a:off x="1043608" y="4362822"/>
              <a:ext cx="2232248" cy="1010394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Digital Signatures 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36D3AE2-7893-2545-B6FA-E1A0B4375B3A}"/>
                </a:ext>
              </a:extLst>
            </p:cNvPr>
            <p:cNvSpPr/>
            <p:nvPr/>
          </p:nvSpPr>
          <p:spPr>
            <a:xfrm>
              <a:off x="5724128" y="4221088"/>
              <a:ext cx="2232248" cy="1010394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Public-key Encryption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D9879B4-BC5C-F34E-9B5C-AA8C65138ED2}"/>
                </a:ext>
              </a:extLst>
            </p:cNvPr>
            <p:cNvSpPr/>
            <p:nvPr/>
          </p:nvSpPr>
          <p:spPr>
            <a:xfrm>
              <a:off x="6444208" y="5713244"/>
              <a:ext cx="2113321" cy="617852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Pseudorandomness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F6E6E98-F86C-814B-BAEC-A7A9F92539BE}"/>
                </a:ext>
              </a:extLst>
            </p:cNvPr>
            <p:cNvSpPr/>
            <p:nvPr/>
          </p:nvSpPr>
          <p:spPr>
            <a:xfrm>
              <a:off x="3323614" y="4216524"/>
              <a:ext cx="2296317" cy="717798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Zero-knowledge Proofs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3D60124-33D5-F047-B78F-994438DA87ED}"/>
                </a:ext>
              </a:extLst>
            </p:cNvPr>
            <p:cNvSpPr/>
            <p:nvPr/>
          </p:nvSpPr>
          <p:spPr>
            <a:xfrm>
              <a:off x="975569" y="5807546"/>
              <a:ext cx="2296317" cy="717798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Homomorphic Encryption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D9E02B4-3D1D-FB4D-88C7-D920D154F018}"/>
                </a:ext>
              </a:extLst>
            </p:cNvPr>
            <p:cNvSpPr/>
            <p:nvPr/>
          </p:nvSpPr>
          <p:spPr>
            <a:xfrm>
              <a:off x="3714139" y="5619186"/>
              <a:ext cx="2296317" cy="717798"/>
            </a:xfrm>
            <a:custGeom>
              <a:avLst/>
              <a:gdLst>
                <a:gd name="connsiteX0" fmla="*/ 0 w 1775011"/>
                <a:gd name="connsiteY0" fmla="*/ 242047 h 1425389"/>
                <a:gd name="connsiteX1" fmla="*/ 0 w 1775011"/>
                <a:gd name="connsiteY1" fmla="*/ 242047 h 1425389"/>
                <a:gd name="connsiteX2" fmla="*/ 13447 w 1775011"/>
                <a:gd name="connsiteY2" fmla="*/ 887506 h 1425389"/>
                <a:gd name="connsiteX3" fmla="*/ 26894 w 1775011"/>
                <a:gd name="connsiteY3" fmla="*/ 941294 h 1425389"/>
                <a:gd name="connsiteX4" fmla="*/ 174811 w 1775011"/>
                <a:gd name="connsiteY4" fmla="*/ 1062318 h 1425389"/>
                <a:gd name="connsiteX5" fmla="*/ 201706 w 1775011"/>
                <a:gd name="connsiteY5" fmla="*/ 1089212 h 1425389"/>
                <a:gd name="connsiteX6" fmla="*/ 282388 w 1775011"/>
                <a:gd name="connsiteY6" fmla="*/ 1143000 h 1425389"/>
                <a:gd name="connsiteX7" fmla="*/ 322729 w 1775011"/>
                <a:gd name="connsiteY7" fmla="*/ 1183341 h 1425389"/>
                <a:gd name="connsiteX8" fmla="*/ 363070 w 1775011"/>
                <a:gd name="connsiteY8" fmla="*/ 1196789 h 1425389"/>
                <a:gd name="connsiteX9" fmla="*/ 457200 w 1775011"/>
                <a:gd name="connsiteY9" fmla="*/ 1223683 h 1425389"/>
                <a:gd name="connsiteX10" fmla="*/ 497541 w 1775011"/>
                <a:gd name="connsiteY10" fmla="*/ 1250577 h 1425389"/>
                <a:gd name="connsiteX11" fmla="*/ 618564 w 1775011"/>
                <a:gd name="connsiteY11" fmla="*/ 1317812 h 1425389"/>
                <a:gd name="connsiteX12" fmla="*/ 699247 w 1775011"/>
                <a:gd name="connsiteY12" fmla="*/ 1385047 h 1425389"/>
                <a:gd name="connsiteX13" fmla="*/ 806823 w 1775011"/>
                <a:gd name="connsiteY13" fmla="*/ 1411941 h 1425389"/>
                <a:gd name="connsiteX14" fmla="*/ 860611 w 1775011"/>
                <a:gd name="connsiteY14" fmla="*/ 1425389 h 1425389"/>
                <a:gd name="connsiteX15" fmla="*/ 1223682 w 1775011"/>
                <a:gd name="connsiteY15" fmla="*/ 1411941 h 1425389"/>
                <a:gd name="connsiteX16" fmla="*/ 1304364 w 1775011"/>
                <a:gd name="connsiteY16" fmla="*/ 1358153 h 1425389"/>
                <a:gd name="connsiteX17" fmla="*/ 1344706 w 1775011"/>
                <a:gd name="connsiteY17" fmla="*/ 1331259 h 1425389"/>
                <a:gd name="connsiteX18" fmla="*/ 1398494 w 1775011"/>
                <a:gd name="connsiteY18" fmla="*/ 1264024 h 1425389"/>
                <a:gd name="connsiteX19" fmla="*/ 1465729 w 1775011"/>
                <a:gd name="connsiteY19" fmla="*/ 1210236 h 1425389"/>
                <a:gd name="connsiteX20" fmla="*/ 1492623 w 1775011"/>
                <a:gd name="connsiteY20" fmla="*/ 1169894 h 1425389"/>
                <a:gd name="connsiteX21" fmla="*/ 1586753 w 1775011"/>
                <a:gd name="connsiteY21" fmla="*/ 1089212 h 1425389"/>
                <a:gd name="connsiteX22" fmla="*/ 1667435 w 1775011"/>
                <a:gd name="connsiteY22" fmla="*/ 981636 h 1425389"/>
                <a:gd name="connsiteX23" fmla="*/ 1721223 w 1775011"/>
                <a:gd name="connsiteY23" fmla="*/ 847165 h 1425389"/>
                <a:gd name="connsiteX24" fmla="*/ 1734670 w 1775011"/>
                <a:gd name="connsiteY24" fmla="*/ 793377 h 1425389"/>
                <a:gd name="connsiteX25" fmla="*/ 1761564 w 1775011"/>
                <a:gd name="connsiteY25" fmla="*/ 645459 h 1425389"/>
                <a:gd name="connsiteX26" fmla="*/ 1775011 w 1775011"/>
                <a:gd name="connsiteY26" fmla="*/ 578224 h 1425389"/>
                <a:gd name="connsiteX27" fmla="*/ 1734670 w 1775011"/>
                <a:gd name="connsiteY27" fmla="*/ 430306 h 1425389"/>
                <a:gd name="connsiteX28" fmla="*/ 1694329 w 1775011"/>
                <a:gd name="connsiteY28" fmla="*/ 389965 h 1425389"/>
                <a:gd name="connsiteX29" fmla="*/ 1653988 w 1775011"/>
                <a:gd name="connsiteY29" fmla="*/ 309283 h 1425389"/>
                <a:gd name="connsiteX30" fmla="*/ 1586753 w 1775011"/>
                <a:gd name="connsiteY30" fmla="*/ 188259 h 1425389"/>
                <a:gd name="connsiteX31" fmla="*/ 1546411 w 1775011"/>
                <a:gd name="connsiteY31" fmla="*/ 161365 h 1425389"/>
                <a:gd name="connsiteX32" fmla="*/ 1506070 w 1775011"/>
                <a:gd name="connsiteY32" fmla="*/ 121024 h 1425389"/>
                <a:gd name="connsiteX33" fmla="*/ 1452282 w 1775011"/>
                <a:gd name="connsiteY33" fmla="*/ 94130 h 1425389"/>
                <a:gd name="connsiteX34" fmla="*/ 1344706 w 1775011"/>
                <a:gd name="connsiteY34" fmla="*/ 53789 h 1425389"/>
                <a:gd name="connsiteX35" fmla="*/ 1277470 w 1775011"/>
                <a:gd name="connsiteY35" fmla="*/ 40341 h 1425389"/>
                <a:gd name="connsiteX36" fmla="*/ 1223682 w 1775011"/>
                <a:gd name="connsiteY36" fmla="*/ 26894 h 1425389"/>
                <a:gd name="connsiteX37" fmla="*/ 1183341 w 1775011"/>
                <a:gd name="connsiteY37" fmla="*/ 13447 h 1425389"/>
                <a:gd name="connsiteX38" fmla="*/ 1116106 w 1775011"/>
                <a:gd name="connsiteY38" fmla="*/ 0 h 1425389"/>
                <a:gd name="connsiteX39" fmla="*/ 685800 w 1775011"/>
                <a:gd name="connsiteY39" fmla="*/ 13447 h 1425389"/>
                <a:gd name="connsiteX40" fmla="*/ 484094 w 1775011"/>
                <a:gd name="connsiteY40" fmla="*/ 40341 h 1425389"/>
                <a:gd name="connsiteX41" fmla="*/ 282388 w 1775011"/>
                <a:gd name="connsiteY41" fmla="*/ 53789 h 1425389"/>
                <a:gd name="connsiteX42" fmla="*/ 242047 w 1775011"/>
                <a:gd name="connsiteY42" fmla="*/ 67236 h 1425389"/>
                <a:gd name="connsiteX43" fmla="*/ 201706 w 1775011"/>
                <a:gd name="connsiteY43" fmla="*/ 94130 h 1425389"/>
                <a:gd name="connsiteX44" fmla="*/ 134470 w 1775011"/>
                <a:gd name="connsiteY44" fmla="*/ 121024 h 1425389"/>
                <a:gd name="connsiteX45" fmla="*/ 134470 w 1775011"/>
                <a:gd name="connsiteY45" fmla="*/ 121024 h 142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5011" h="1425389">
                  <a:moveTo>
                    <a:pt x="0" y="242047"/>
                  </a:moveTo>
                  <a:lnTo>
                    <a:pt x="0" y="242047"/>
                  </a:lnTo>
                  <a:cubicBezTo>
                    <a:pt x="4482" y="457200"/>
                    <a:pt x="5176" y="672465"/>
                    <a:pt x="13447" y="887506"/>
                  </a:cubicBezTo>
                  <a:cubicBezTo>
                    <a:pt x="14157" y="905973"/>
                    <a:pt x="16643" y="925917"/>
                    <a:pt x="26894" y="941294"/>
                  </a:cubicBezTo>
                  <a:cubicBezTo>
                    <a:pt x="96873" y="1046263"/>
                    <a:pt x="88267" y="975777"/>
                    <a:pt x="174811" y="1062318"/>
                  </a:cubicBezTo>
                  <a:cubicBezTo>
                    <a:pt x="183776" y="1071283"/>
                    <a:pt x="191563" y="1081605"/>
                    <a:pt x="201706" y="1089212"/>
                  </a:cubicBezTo>
                  <a:cubicBezTo>
                    <a:pt x="227564" y="1108605"/>
                    <a:pt x="259532" y="1120144"/>
                    <a:pt x="282388" y="1143000"/>
                  </a:cubicBezTo>
                  <a:cubicBezTo>
                    <a:pt x="295835" y="1156447"/>
                    <a:pt x="306906" y="1172792"/>
                    <a:pt x="322729" y="1183341"/>
                  </a:cubicBezTo>
                  <a:cubicBezTo>
                    <a:pt x="334523" y="1191204"/>
                    <a:pt x="349441" y="1192895"/>
                    <a:pt x="363070" y="1196789"/>
                  </a:cubicBezTo>
                  <a:cubicBezTo>
                    <a:pt x="481299" y="1230570"/>
                    <a:pt x="360447" y="1191433"/>
                    <a:pt x="457200" y="1223683"/>
                  </a:cubicBezTo>
                  <a:cubicBezTo>
                    <a:pt x="470647" y="1232648"/>
                    <a:pt x="483086" y="1243349"/>
                    <a:pt x="497541" y="1250577"/>
                  </a:cubicBezTo>
                  <a:cubicBezTo>
                    <a:pt x="565180" y="1284397"/>
                    <a:pt x="533763" y="1233013"/>
                    <a:pt x="618564" y="1317812"/>
                  </a:cubicBezTo>
                  <a:cubicBezTo>
                    <a:pt x="638862" y="1338109"/>
                    <a:pt x="669829" y="1374349"/>
                    <a:pt x="699247" y="1385047"/>
                  </a:cubicBezTo>
                  <a:cubicBezTo>
                    <a:pt x="733984" y="1397679"/>
                    <a:pt x="770964" y="1402976"/>
                    <a:pt x="806823" y="1411941"/>
                  </a:cubicBezTo>
                  <a:lnTo>
                    <a:pt x="860611" y="1425389"/>
                  </a:lnTo>
                  <a:cubicBezTo>
                    <a:pt x="981635" y="1420906"/>
                    <a:pt x="1102844" y="1419997"/>
                    <a:pt x="1223682" y="1411941"/>
                  </a:cubicBezTo>
                  <a:cubicBezTo>
                    <a:pt x="1269918" y="1408858"/>
                    <a:pt x="1270295" y="1386543"/>
                    <a:pt x="1304364" y="1358153"/>
                  </a:cubicBezTo>
                  <a:cubicBezTo>
                    <a:pt x="1316780" y="1347807"/>
                    <a:pt x="1333278" y="1342687"/>
                    <a:pt x="1344706" y="1331259"/>
                  </a:cubicBezTo>
                  <a:cubicBezTo>
                    <a:pt x="1365001" y="1310964"/>
                    <a:pt x="1378199" y="1284319"/>
                    <a:pt x="1398494" y="1264024"/>
                  </a:cubicBezTo>
                  <a:cubicBezTo>
                    <a:pt x="1418789" y="1243729"/>
                    <a:pt x="1445434" y="1230531"/>
                    <a:pt x="1465729" y="1210236"/>
                  </a:cubicBezTo>
                  <a:cubicBezTo>
                    <a:pt x="1477157" y="1198808"/>
                    <a:pt x="1481195" y="1181322"/>
                    <a:pt x="1492623" y="1169894"/>
                  </a:cubicBezTo>
                  <a:cubicBezTo>
                    <a:pt x="1584178" y="1078338"/>
                    <a:pt x="1474285" y="1233812"/>
                    <a:pt x="1586753" y="1089212"/>
                  </a:cubicBezTo>
                  <a:cubicBezTo>
                    <a:pt x="1703717" y="938831"/>
                    <a:pt x="1559980" y="1089091"/>
                    <a:pt x="1667435" y="981636"/>
                  </a:cubicBezTo>
                  <a:cubicBezTo>
                    <a:pt x="1685364" y="936812"/>
                    <a:pt x="1709514" y="894000"/>
                    <a:pt x="1721223" y="847165"/>
                  </a:cubicBezTo>
                  <a:cubicBezTo>
                    <a:pt x="1725705" y="829236"/>
                    <a:pt x="1730661" y="811418"/>
                    <a:pt x="1734670" y="793377"/>
                  </a:cubicBezTo>
                  <a:cubicBezTo>
                    <a:pt x="1751277" y="718643"/>
                    <a:pt x="1746968" y="725737"/>
                    <a:pt x="1761564" y="645459"/>
                  </a:cubicBezTo>
                  <a:cubicBezTo>
                    <a:pt x="1765653" y="622972"/>
                    <a:pt x="1770529" y="600636"/>
                    <a:pt x="1775011" y="578224"/>
                  </a:cubicBezTo>
                  <a:cubicBezTo>
                    <a:pt x="1765686" y="512952"/>
                    <a:pt x="1771338" y="481642"/>
                    <a:pt x="1734670" y="430306"/>
                  </a:cubicBezTo>
                  <a:cubicBezTo>
                    <a:pt x="1723617" y="414831"/>
                    <a:pt x="1707776" y="403412"/>
                    <a:pt x="1694329" y="389965"/>
                  </a:cubicBezTo>
                  <a:cubicBezTo>
                    <a:pt x="1660528" y="288563"/>
                    <a:pt x="1706124" y="413556"/>
                    <a:pt x="1653988" y="309283"/>
                  </a:cubicBezTo>
                  <a:cubicBezTo>
                    <a:pt x="1629466" y="260238"/>
                    <a:pt x="1650351" y="230657"/>
                    <a:pt x="1586753" y="188259"/>
                  </a:cubicBezTo>
                  <a:cubicBezTo>
                    <a:pt x="1573306" y="179294"/>
                    <a:pt x="1558827" y="171711"/>
                    <a:pt x="1546411" y="161365"/>
                  </a:cubicBezTo>
                  <a:cubicBezTo>
                    <a:pt x="1531802" y="149191"/>
                    <a:pt x="1521545" y="132077"/>
                    <a:pt x="1506070" y="121024"/>
                  </a:cubicBezTo>
                  <a:cubicBezTo>
                    <a:pt x="1489758" y="109373"/>
                    <a:pt x="1470600" y="102271"/>
                    <a:pt x="1452282" y="94130"/>
                  </a:cubicBezTo>
                  <a:cubicBezTo>
                    <a:pt x="1436416" y="87078"/>
                    <a:pt x="1370053" y="60126"/>
                    <a:pt x="1344706" y="53789"/>
                  </a:cubicBezTo>
                  <a:cubicBezTo>
                    <a:pt x="1322533" y="48245"/>
                    <a:pt x="1299782" y="45299"/>
                    <a:pt x="1277470" y="40341"/>
                  </a:cubicBezTo>
                  <a:cubicBezTo>
                    <a:pt x="1259429" y="36332"/>
                    <a:pt x="1241452" y="31971"/>
                    <a:pt x="1223682" y="26894"/>
                  </a:cubicBezTo>
                  <a:cubicBezTo>
                    <a:pt x="1210053" y="23000"/>
                    <a:pt x="1197092" y="16885"/>
                    <a:pt x="1183341" y="13447"/>
                  </a:cubicBezTo>
                  <a:cubicBezTo>
                    <a:pt x="1161168" y="7904"/>
                    <a:pt x="1138518" y="4482"/>
                    <a:pt x="1116106" y="0"/>
                  </a:cubicBezTo>
                  <a:lnTo>
                    <a:pt x="685800" y="13447"/>
                  </a:lnTo>
                  <a:cubicBezTo>
                    <a:pt x="460111" y="24456"/>
                    <a:pt x="656916" y="23881"/>
                    <a:pt x="484094" y="40341"/>
                  </a:cubicBezTo>
                  <a:cubicBezTo>
                    <a:pt x="417013" y="46730"/>
                    <a:pt x="349623" y="49306"/>
                    <a:pt x="282388" y="53789"/>
                  </a:cubicBezTo>
                  <a:cubicBezTo>
                    <a:pt x="268941" y="58271"/>
                    <a:pt x="254725" y="60897"/>
                    <a:pt x="242047" y="67236"/>
                  </a:cubicBezTo>
                  <a:cubicBezTo>
                    <a:pt x="227592" y="74464"/>
                    <a:pt x="216561" y="87764"/>
                    <a:pt x="201706" y="94130"/>
                  </a:cubicBezTo>
                  <a:cubicBezTo>
                    <a:pt x="123037" y="127845"/>
                    <a:pt x="167410" y="88084"/>
                    <a:pt x="134470" y="121024"/>
                  </a:cubicBezTo>
                  <a:lnTo>
                    <a:pt x="134470" y="121024"/>
                  </a:ln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Threshold Cryptography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66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has its Price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AADFE92-A22C-404A-BD50-CD66DE55C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572" y="1484785"/>
                <a:ext cx="7884876" cy="10801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solidFill>
                      <a:srgbClr val="0000FF"/>
                    </a:solidFill>
                    <a:cs typeface="Arial" charset="0"/>
                  </a:rPr>
                  <a:t>THEOREM</a:t>
                </a:r>
                <a:r>
                  <a:rPr lang="en-US" altLang="en-US" sz="2400" dirty="0">
                    <a:cs typeface="Arial" charset="0"/>
                  </a:rPr>
                  <a:t>: For any perfectly secure encryption scheme,</a:t>
                </a: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cs typeface="Arial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≥|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AADFE92-A22C-404A-BD50-CD66DE55C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572" y="1484785"/>
                <a:ext cx="7884876" cy="1080120"/>
              </a:xfrm>
              <a:prstGeom prst="rect">
                <a:avLst/>
              </a:prstGeom>
              <a:blipFill>
                <a:blip r:embed="rId3"/>
                <a:stretch>
                  <a:fillRect l="-1122" t="-4545" r="-801"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FA4DD9-703D-6F4F-A628-75C5DA888CF6}"/>
                  </a:ext>
                </a:extLst>
              </p:cNvPr>
              <p:cNvSpPr/>
              <p:nvPr/>
            </p:nvSpPr>
            <p:spPr>
              <a:xfrm>
                <a:off x="801976" y="2780928"/>
                <a:ext cx="81625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PROOF (by picture): Assume for contradiction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</m:e>
                    </m:d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 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FA4DD9-703D-6F4F-A628-75C5DA888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76" y="2780928"/>
                <a:ext cx="8162512" cy="461665"/>
              </a:xfrm>
              <a:prstGeom prst="rect">
                <a:avLst/>
              </a:prstGeom>
              <a:blipFill>
                <a:blip r:embed="rId4"/>
                <a:stretch>
                  <a:fillRect l="-124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B488F6-2D41-5A43-BABA-7E7FB3EA07D3}"/>
              </a:ext>
            </a:extLst>
          </p:cNvPr>
          <p:cNvSpPr/>
          <p:nvPr/>
        </p:nvSpPr>
        <p:spPr>
          <a:xfrm>
            <a:off x="755576" y="3645024"/>
            <a:ext cx="1872208" cy="3096344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6143D4-35D0-B14B-8801-889A3687D97E}"/>
              </a:ext>
            </a:extLst>
          </p:cNvPr>
          <p:cNvSpPr/>
          <p:nvPr/>
        </p:nvSpPr>
        <p:spPr>
          <a:xfrm>
            <a:off x="4139952" y="3645024"/>
            <a:ext cx="1872208" cy="2952328"/>
          </a:xfrm>
          <a:prstGeom prst="ellipse">
            <a:avLst/>
          </a:prstGeom>
          <a:solidFill>
            <a:schemeClr val="accent6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/>
              <p:nvPr/>
            </p:nvSpPr>
            <p:spPr>
              <a:xfrm>
                <a:off x="2108751" y="3458616"/>
                <a:ext cx="605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1" y="3458616"/>
                <a:ext cx="6054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/>
              <p:nvPr/>
            </p:nvSpPr>
            <p:spPr>
              <a:xfrm>
                <a:off x="5490863" y="3458616"/>
                <a:ext cx="4492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63" y="3458616"/>
                <a:ext cx="44928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40439EF-B2BD-D84D-9AAE-B4CC001CE998}"/>
              </a:ext>
            </a:extLst>
          </p:cNvPr>
          <p:cNvSpPr/>
          <p:nvPr/>
        </p:nvSpPr>
        <p:spPr>
          <a:xfrm>
            <a:off x="4788024" y="44371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/>
              <p:nvPr/>
            </p:nvSpPr>
            <p:spPr>
              <a:xfrm>
                <a:off x="4932040" y="4206279"/>
                <a:ext cx="3506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206279"/>
                <a:ext cx="3506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61216A4-0DB4-0849-ABB8-E3CD8C4D8B0E}"/>
              </a:ext>
            </a:extLst>
          </p:cNvPr>
          <p:cNvGrpSpPr/>
          <p:nvPr/>
        </p:nvGrpSpPr>
        <p:grpSpPr>
          <a:xfrm>
            <a:off x="1835696" y="3933056"/>
            <a:ext cx="2952328" cy="1543526"/>
            <a:chOff x="1835696" y="3933056"/>
            <a:chExt cx="2952328" cy="154352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57354C-1C2E-554E-9108-61C957DC060A}"/>
                </a:ext>
              </a:extLst>
            </p:cNvPr>
            <p:cNvCxnSpPr/>
            <p:nvPr/>
          </p:nvCxnSpPr>
          <p:spPr>
            <a:xfrm>
              <a:off x="1835696" y="4365104"/>
              <a:ext cx="28803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26EB183-1C36-8A45-BCE6-1CC22C635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6" y="4509120"/>
              <a:ext cx="2880320" cy="3913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0A37EA8-72D5-0841-A7B0-EBBAFE687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5696" y="4653136"/>
              <a:ext cx="2952328" cy="823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F8CE3DF-369F-EC42-93CA-87E284893F45}"/>
                    </a:ext>
                  </a:extLst>
                </p:cNvPr>
                <p:cNvSpPr/>
                <p:nvPr/>
              </p:nvSpPr>
              <p:spPr>
                <a:xfrm>
                  <a:off x="2771800" y="3933056"/>
                  <a:ext cx="3709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F8CE3DF-369F-EC42-93CA-87E284893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933056"/>
                  <a:ext cx="37093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5B4DFD1-4092-2E4C-87B8-239998D2BA45}"/>
                    </a:ext>
                  </a:extLst>
                </p:cNvPr>
                <p:cNvSpPr/>
                <p:nvPr/>
              </p:nvSpPr>
              <p:spPr>
                <a:xfrm>
                  <a:off x="2771800" y="4365104"/>
                  <a:ext cx="4235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5B4DFD1-4092-2E4C-87B8-239998D2B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365104"/>
                  <a:ext cx="42351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A96115-2EB4-C344-82B5-8D5D8633B3D4}"/>
                    </a:ext>
                  </a:extLst>
                </p:cNvPr>
                <p:cNvSpPr/>
                <p:nvPr/>
              </p:nvSpPr>
              <p:spPr>
                <a:xfrm>
                  <a:off x="2771800" y="4797152"/>
                  <a:ext cx="4828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A96115-2EB4-C344-82B5-8D5D8633B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797152"/>
                  <a:ext cx="48282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812BD272-DF0C-E348-99B1-443F04722CD9}"/>
              </a:ext>
            </a:extLst>
          </p:cNvPr>
          <p:cNvSpPr/>
          <p:nvPr/>
        </p:nvSpPr>
        <p:spPr>
          <a:xfrm>
            <a:off x="1022412" y="3890665"/>
            <a:ext cx="978496" cy="215185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8B093B1-F7EF-F649-BFA3-C42C5E5547CC}"/>
                  </a:ext>
                </a:extLst>
              </p:cNvPr>
              <p:cNvSpPr/>
              <p:nvPr/>
            </p:nvSpPr>
            <p:spPr>
              <a:xfrm>
                <a:off x="6736544" y="3990256"/>
                <a:ext cx="19740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400" dirty="0">
                    <a:cs typeface="Arial" charset="0"/>
                  </a:rPr>
                  <a:t>Pick any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∈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8B093B1-F7EF-F649-BFA3-C42C5E554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44" y="3990256"/>
                <a:ext cx="1974002" cy="461665"/>
              </a:xfrm>
              <a:prstGeom prst="rect">
                <a:avLst/>
              </a:prstGeom>
              <a:blipFill>
                <a:blip r:embed="rId11"/>
                <a:stretch>
                  <a:fillRect l="-512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BF5BBCF4-4AE5-3543-8B8E-ED1FD3A75B18}"/>
              </a:ext>
            </a:extLst>
          </p:cNvPr>
          <p:cNvSpPr/>
          <p:nvPr/>
        </p:nvSpPr>
        <p:spPr>
          <a:xfrm>
            <a:off x="6736544" y="4533222"/>
            <a:ext cx="22466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cs typeface="Arial" charset="0"/>
              </a:rPr>
              <a:t>Look at the set of possible </a:t>
            </a:r>
            <a:r>
              <a:rPr lang="en-US" altLang="en-US" sz="2400" dirty="0" err="1">
                <a:cs typeface="Arial" charset="0"/>
              </a:rPr>
              <a:t>msgs</a:t>
            </a:r>
            <a:endParaRPr lang="en-US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B0FAE9-8ECE-BE4B-AEF3-E48A125E2611}"/>
              </a:ext>
            </a:extLst>
          </p:cNvPr>
          <p:cNvSpPr/>
          <p:nvPr/>
        </p:nvSpPr>
        <p:spPr>
          <a:xfrm>
            <a:off x="6736544" y="5430416"/>
            <a:ext cx="2246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cs typeface="Arial" charset="0"/>
              </a:rPr>
              <a:t>Distinct keys!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/>
              <p:nvPr/>
            </p:nvSpPr>
            <p:spPr>
              <a:xfrm>
                <a:off x="1907704" y="5579948"/>
                <a:ext cx="15430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𝓚</m:t>
                          </m:r>
                        </m:e>
                      </m:d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&lt;|</m:t>
                      </m:r>
                      <m:r>
                        <a:rPr lang="en-US" alt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𝓜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|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579948"/>
                <a:ext cx="1543051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250A9041-2A94-E641-9E2C-F403D9FD3F73}"/>
              </a:ext>
            </a:extLst>
          </p:cNvPr>
          <p:cNvGrpSpPr/>
          <p:nvPr/>
        </p:nvGrpSpPr>
        <p:grpSpPr>
          <a:xfrm>
            <a:off x="1141529" y="4149080"/>
            <a:ext cx="622159" cy="1512168"/>
            <a:chOff x="1141529" y="4149080"/>
            <a:chExt cx="622159" cy="15121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1CED424-080E-D543-B602-CE4B113FC96F}"/>
                </a:ext>
              </a:extLst>
            </p:cNvPr>
            <p:cNvSpPr/>
            <p:nvPr/>
          </p:nvSpPr>
          <p:spPr>
            <a:xfrm>
              <a:off x="1619672" y="4293096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9D6D9E4-0081-D949-BE57-03A58238C29B}"/>
                    </a:ext>
                  </a:extLst>
                </p:cNvPr>
                <p:cNvSpPr/>
                <p:nvPr/>
              </p:nvSpPr>
              <p:spPr>
                <a:xfrm>
                  <a:off x="1187624" y="4149080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9D6D9E4-0081-D949-BE57-03A58238C2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4149080"/>
                  <a:ext cx="4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33F452-62CB-1141-A950-630D76A2EA44}"/>
                </a:ext>
              </a:extLst>
            </p:cNvPr>
            <p:cNvSpPr/>
            <p:nvPr/>
          </p:nvSpPr>
          <p:spPr>
            <a:xfrm>
              <a:off x="1619672" y="4859868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176FEC8-748A-9E48-B32C-8AF45FCB1DDC}"/>
                    </a:ext>
                  </a:extLst>
                </p:cNvPr>
                <p:cNvSpPr/>
                <p:nvPr/>
              </p:nvSpPr>
              <p:spPr>
                <a:xfrm>
                  <a:off x="1187624" y="4715852"/>
                  <a:ext cx="4908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176FEC8-748A-9E48-B32C-8AF45FCB1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4715852"/>
                  <a:ext cx="49084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6ED77F5-CC0E-CC42-BECE-3B857C6D14A0}"/>
                </a:ext>
              </a:extLst>
            </p:cNvPr>
            <p:cNvSpPr/>
            <p:nvPr/>
          </p:nvSpPr>
          <p:spPr>
            <a:xfrm>
              <a:off x="1619672" y="5435932"/>
              <a:ext cx="144016" cy="144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F7EFED5-5C26-FA41-9A4E-D3CBDB19A0A8}"/>
                    </a:ext>
                  </a:extLst>
                </p:cNvPr>
                <p:cNvSpPr/>
                <p:nvPr/>
              </p:nvSpPr>
              <p:spPr>
                <a:xfrm>
                  <a:off x="1141529" y="5291916"/>
                  <a:ext cx="5501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′′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F7EFED5-5C26-FA41-9A4E-D3CBDB19A0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529" y="5291916"/>
                  <a:ext cx="55015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FF9898AB-56AF-F048-8B47-9D4D6C8133FD}"/>
              </a:ext>
            </a:extLst>
          </p:cNvPr>
          <p:cNvSpPr/>
          <p:nvPr/>
        </p:nvSpPr>
        <p:spPr>
          <a:xfrm>
            <a:off x="1688224" y="629164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/>
              <p:nvPr/>
            </p:nvSpPr>
            <p:spPr>
              <a:xfrm>
                <a:off x="1256176" y="6147628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𝒎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76" y="6147628"/>
                <a:ext cx="45236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1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/>
      <p:bldP spid="42" grpId="0" animBg="1"/>
      <p:bldP spid="37" grpId="0"/>
      <p:bldP spid="38" grpId="0"/>
      <p:bldP spid="41" grpId="0"/>
      <p:bldP spid="40" grpId="0" animBg="1"/>
      <p:bldP spid="45" grpId="0" animBg="1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Secrecy has its Price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AADFE92-A22C-404A-BD50-CD66DE55C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572" y="1484785"/>
                <a:ext cx="7884876" cy="10801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b="1" dirty="0">
                    <a:solidFill>
                      <a:srgbClr val="0000FF"/>
                    </a:solidFill>
                    <a:cs typeface="Arial" charset="0"/>
                  </a:rPr>
                  <a:t>THEOREM</a:t>
                </a:r>
                <a:r>
                  <a:rPr lang="en-US" altLang="en-US" sz="2400" dirty="0">
                    <a:cs typeface="Arial" charset="0"/>
                  </a:rPr>
                  <a:t>: For any perfectly secure encryption scheme,</a:t>
                </a: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cs typeface="Arial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≥|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altLang="en-US" sz="2400" dirty="0">
                    <a:cs typeface="Arial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AADFE92-A22C-404A-BD50-CD66DE55C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572" y="1484785"/>
                <a:ext cx="7884876" cy="1080120"/>
              </a:xfrm>
              <a:prstGeom prst="rect">
                <a:avLst/>
              </a:prstGeom>
              <a:blipFill>
                <a:blip r:embed="rId3"/>
                <a:stretch>
                  <a:fillRect l="-1122" t="-4545" r="-801"/>
                </a:stretch>
              </a:blipFill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FA4DD9-703D-6F4F-A628-75C5DA888CF6}"/>
                  </a:ext>
                </a:extLst>
              </p:cNvPr>
              <p:cNvSpPr/>
              <p:nvPr/>
            </p:nvSpPr>
            <p:spPr>
              <a:xfrm>
                <a:off x="801976" y="2780928"/>
                <a:ext cx="81625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PROOF (by picture): Assume for contradiction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sz="24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</m:e>
                    </m:d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  <a:cs typeface="Arial" charset="0"/>
                  </a:rPr>
                  <a:t> 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AFA4DD9-703D-6F4F-A628-75C5DA888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76" y="2780928"/>
                <a:ext cx="8162512" cy="461665"/>
              </a:xfrm>
              <a:prstGeom prst="rect">
                <a:avLst/>
              </a:prstGeom>
              <a:blipFill>
                <a:blip r:embed="rId4"/>
                <a:stretch>
                  <a:fillRect l="-124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3B488F6-2D41-5A43-BABA-7E7FB3EA07D3}"/>
              </a:ext>
            </a:extLst>
          </p:cNvPr>
          <p:cNvSpPr/>
          <p:nvPr/>
        </p:nvSpPr>
        <p:spPr>
          <a:xfrm>
            <a:off x="755576" y="3645024"/>
            <a:ext cx="1872208" cy="3096344"/>
          </a:xfrm>
          <a:prstGeom prst="ellipse">
            <a:avLst/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6143D4-35D0-B14B-8801-889A3687D97E}"/>
              </a:ext>
            </a:extLst>
          </p:cNvPr>
          <p:cNvSpPr/>
          <p:nvPr/>
        </p:nvSpPr>
        <p:spPr>
          <a:xfrm>
            <a:off x="4139952" y="3645024"/>
            <a:ext cx="1872208" cy="2952328"/>
          </a:xfrm>
          <a:prstGeom prst="ellipse">
            <a:avLst/>
          </a:prstGeom>
          <a:solidFill>
            <a:schemeClr val="accent6">
              <a:lumMod val="40000"/>
              <a:lumOff val="60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/>
              <p:nvPr/>
            </p:nvSpPr>
            <p:spPr>
              <a:xfrm>
                <a:off x="2108751" y="3458616"/>
                <a:ext cx="605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44C042-5B55-A842-842A-EB8AC4A3A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1" y="3458616"/>
                <a:ext cx="6054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/>
              <p:nvPr/>
            </p:nvSpPr>
            <p:spPr>
              <a:xfrm>
                <a:off x="5490863" y="3458616"/>
                <a:ext cx="4492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99502A-8A35-EA41-BD2B-A254B9EF4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63" y="3458616"/>
                <a:ext cx="44928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40439EF-B2BD-D84D-9AAE-B4CC001CE998}"/>
              </a:ext>
            </a:extLst>
          </p:cNvPr>
          <p:cNvSpPr/>
          <p:nvPr/>
        </p:nvSpPr>
        <p:spPr>
          <a:xfrm>
            <a:off x="4788024" y="44371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/>
              <p:nvPr/>
            </p:nvSpPr>
            <p:spPr>
              <a:xfrm>
                <a:off x="4932040" y="4206279"/>
                <a:ext cx="3506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650C00-4683-884B-B529-912CA727E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206279"/>
                <a:ext cx="3506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57354C-1C2E-554E-9108-61C957DC060A}"/>
              </a:ext>
            </a:extLst>
          </p:cNvPr>
          <p:cNvCxnSpPr/>
          <p:nvPr/>
        </p:nvCxnSpPr>
        <p:spPr>
          <a:xfrm>
            <a:off x="1835696" y="4365104"/>
            <a:ext cx="2880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6EB183-1C36-8A45-BCE6-1CC22C635C05}"/>
              </a:ext>
            </a:extLst>
          </p:cNvPr>
          <p:cNvCxnSpPr>
            <a:cxnSpLocks/>
          </p:cNvCxnSpPr>
          <p:nvPr/>
        </p:nvCxnSpPr>
        <p:spPr>
          <a:xfrm flipV="1">
            <a:off x="1835696" y="4509120"/>
            <a:ext cx="2880320" cy="391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A37EA8-72D5-0841-A7B0-EBBAFE687EE9}"/>
              </a:ext>
            </a:extLst>
          </p:cNvPr>
          <p:cNvCxnSpPr>
            <a:cxnSpLocks/>
          </p:cNvCxnSpPr>
          <p:nvPr/>
        </p:nvCxnSpPr>
        <p:spPr>
          <a:xfrm flipV="1">
            <a:off x="1835696" y="4653136"/>
            <a:ext cx="2952328" cy="8234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F8CE3DF-369F-EC42-93CA-87E284893F45}"/>
                  </a:ext>
                </a:extLst>
              </p:cNvPr>
              <p:cNvSpPr/>
              <p:nvPr/>
            </p:nvSpPr>
            <p:spPr>
              <a:xfrm>
                <a:off x="2771800" y="3933056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F8CE3DF-369F-EC42-93CA-87E284893F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933056"/>
                <a:ext cx="3709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B4DFD1-4092-2E4C-87B8-239998D2BA45}"/>
                  </a:ext>
                </a:extLst>
              </p:cNvPr>
              <p:cNvSpPr/>
              <p:nvPr/>
            </p:nvSpPr>
            <p:spPr>
              <a:xfrm>
                <a:off x="2771800" y="4365104"/>
                <a:ext cx="423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B4DFD1-4092-2E4C-87B8-239998D2B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365104"/>
                <a:ext cx="4235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A96115-2EB4-C344-82B5-8D5D8633B3D4}"/>
                  </a:ext>
                </a:extLst>
              </p:cNvPr>
              <p:cNvSpPr/>
              <p:nvPr/>
            </p:nvSpPr>
            <p:spPr>
              <a:xfrm>
                <a:off x="2771800" y="4797152"/>
                <a:ext cx="482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A96115-2EB4-C344-82B5-8D5D8633B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797152"/>
                <a:ext cx="4828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812BD272-DF0C-E348-99B1-443F04722CD9}"/>
              </a:ext>
            </a:extLst>
          </p:cNvPr>
          <p:cNvSpPr/>
          <p:nvPr/>
        </p:nvSpPr>
        <p:spPr>
          <a:xfrm>
            <a:off x="1022412" y="3890665"/>
            <a:ext cx="978496" cy="2151856"/>
          </a:xfrm>
          <a:prstGeom prst="ellipse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/>
              <p:nvPr/>
            </p:nvSpPr>
            <p:spPr>
              <a:xfrm>
                <a:off x="1907704" y="5579948"/>
                <a:ext cx="154305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dPr>
                        <m:e>
                          <m:r>
                            <a:rPr lang="en-US" alt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𝓚</m:t>
                          </m:r>
                        </m:e>
                      </m:d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&lt;|</m:t>
                      </m:r>
                      <m:r>
                        <a:rPr lang="en-US" alt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𝓜</m:t>
                      </m:r>
                      <m:r>
                        <a:rPr lang="en-US" altLang="en-US" b="1" i="1" smtClean="0">
                          <a:latin typeface="Cambria Math" panose="02040503050406030204" pitchFamily="18" charset="0"/>
                          <a:cs typeface="Arial" charset="0"/>
                        </a:rPr>
                        <m:t>|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7360A98-D8B9-AB42-899A-B1F7C1DFB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579948"/>
                <a:ext cx="1543051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11CED424-080E-D543-B602-CE4B113FC96F}"/>
              </a:ext>
            </a:extLst>
          </p:cNvPr>
          <p:cNvSpPr/>
          <p:nvPr/>
        </p:nvSpPr>
        <p:spPr>
          <a:xfrm>
            <a:off x="1619672" y="429309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D6D9E4-0081-D949-BE57-03A58238C29B}"/>
                  </a:ext>
                </a:extLst>
              </p:cNvPr>
              <p:cNvSpPr/>
              <p:nvPr/>
            </p:nvSpPr>
            <p:spPr>
              <a:xfrm>
                <a:off x="1187624" y="4149080"/>
                <a:ext cx="4355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D6D9E4-0081-D949-BE57-03A58238C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149080"/>
                <a:ext cx="4355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633F452-62CB-1141-A950-630D76A2EA44}"/>
              </a:ext>
            </a:extLst>
          </p:cNvPr>
          <p:cNvSpPr/>
          <p:nvPr/>
        </p:nvSpPr>
        <p:spPr>
          <a:xfrm>
            <a:off x="1619672" y="485986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176FEC8-748A-9E48-B32C-8AF45FCB1DDC}"/>
                  </a:ext>
                </a:extLst>
              </p:cNvPr>
              <p:cNvSpPr/>
              <p:nvPr/>
            </p:nvSpPr>
            <p:spPr>
              <a:xfrm>
                <a:off x="1187624" y="4715852"/>
                <a:ext cx="490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176FEC8-748A-9E48-B32C-8AF45FCB1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715852"/>
                <a:ext cx="4908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A6ED77F5-CC0E-CC42-BECE-3B857C6D14A0}"/>
              </a:ext>
            </a:extLst>
          </p:cNvPr>
          <p:cNvSpPr/>
          <p:nvPr/>
        </p:nvSpPr>
        <p:spPr>
          <a:xfrm>
            <a:off x="1619672" y="543593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F7EFED5-5C26-FA41-9A4E-D3CBDB19A0A8}"/>
                  </a:ext>
                </a:extLst>
              </p:cNvPr>
              <p:cNvSpPr/>
              <p:nvPr/>
            </p:nvSpPr>
            <p:spPr>
              <a:xfrm>
                <a:off x="1141529" y="5291916"/>
                <a:ext cx="550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F7EFED5-5C26-FA41-9A4E-D3CBDB19A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529" y="5291916"/>
                <a:ext cx="5501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FF9898AB-56AF-F048-8B47-9D4D6C8133FD}"/>
              </a:ext>
            </a:extLst>
          </p:cNvPr>
          <p:cNvSpPr/>
          <p:nvPr/>
        </p:nvSpPr>
        <p:spPr>
          <a:xfrm>
            <a:off x="1688224" y="6291644"/>
            <a:ext cx="144016" cy="144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/>
              <p:nvPr/>
            </p:nvSpPr>
            <p:spPr>
              <a:xfrm>
                <a:off x="1256176" y="6147628"/>
                <a:ext cx="452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𝒎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53DC9-AF17-9A40-8654-3E4250DFB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76" y="6147628"/>
                <a:ext cx="45236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BD5D43-D59F-2845-A5AD-BECAB1781507}"/>
                  </a:ext>
                </a:extLst>
              </p:cNvPr>
              <p:cNvSpPr/>
              <p:nvPr/>
            </p:nvSpPr>
            <p:spPr>
              <a:xfrm>
                <a:off x="6222031" y="4315742"/>
                <a:ext cx="28077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r>
                                    <a:rPr lang="en-US" altLang="en-US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&gt;0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BD5D43-D59F-2845-A5AD-BECAB1781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031" y="4315742"/>
                <a:ext cx="280775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04290DC-BA3F-DB4F-A80D-0B4EA9E5E5C8}"/>
                  </a:ext>
                </a:extLst>
              </p:cNvPr>
              <p:cNvSpPr/>
              <p:nvPr/>
            </p:nvSpPr>
            <p:spPr>
              <a:xfrm>
                <a:off x="6228184" y="4797152"/>
                <a:ext cx="28077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</m:ctrlPr>
                            </m:dPr>
                            <m:e>
                              <m:r>
                                <a:rPr lang="en-US" alt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𝐸𝑛𝑐</m:t>
                              </m:r>
                              <m:d>
                                <m:dPr>
                                  <m:ctrlPr>
                                    <a:rPr lang="en-US" alt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𝒦</m:t>
                                  </m:r>
                                  <m:r>
                                    <a:rPr lang="en-US" altLang="en-US" sz="20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en-US" sz="200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sz="20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=</m:t>
                              </m:r>
                              <m:r>
                                <a:rPr lang="en-US" alt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04290DC-BA3F-DB4F-A80D-0B4EA9E5E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797152"/>
                <a:ext cx="280775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B3DD8F1-6C50-9741-B373-A2868A1A08E9}"/>
                  </a:ext>
                </a:extLst>
              </p:cNvPr>
              <p:cNvSpPr/>
              <p:nvPr/>
            </p:nvSpPr>
            <p:spPr>
              <a:xfrm>
                <a:off x="6450504" y="5258797"/>
                <a:ext cx="8435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𝑸𝑬𝑫</m:t>
                      </m:r>
                      <m:r>
                        <a:rPr lang="en-US" alt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charset="0"/>
                        </a:rPr>
                        <m:t>.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B3DD8F1-6C50-9741-B373-A2868A1A0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504" y="5258797"/>
                <a:ext cx="843500" cy="400110"/>
              </a:xfrm>
              <a:prstGeom prst="rect">
                <a:avLst/>
              </a:prstGeom>
              <a:blipFill>
                <a:blip r:embed="rId1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8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16632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So, what are we to do?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1AA2-6CBF-C548-9214-A8DEB633E038}"/>
              </a:ext>
            </a:extLst>
          </p:cNvPr>
          <p:cNvSpPr>
            <a:spLocks/>
          </p:cNvSpPr>
          <p:nvPr/>
        </p:nvSpPr>
        <p:spPr bwMode="auto">
          <a:xfrm>
            <a:off x="753380" y="980728"/>
            <a:ext cx="8208912" cy="47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solidFill>
                  <a:srgbClr val="0000FF"/>
                </a:solidFill>
                <a:cs typeface="Arial" charset="0"/>
              </a:rPr>
              <a:t>RELAX the definition: </a:t>
            </a:r>
            <a:br>
              <a:rPr lang="en-US" altLang="en-US" sz="2400" b="1" dirty="0">
                <a:solidFill>
                  <a:srgbClr val="0000FF"/>
                </a:solidFill>
                <a:cs typeface="Arial" charset="0"/>
              </a:rPr>
            </a:br>
            <a:r>
              <a:rPr lang="en-US" altLang="en-US" sz="2400" b="1" dirty="0">
                <a:solidFill>
                  <a:srgbClr val="0000FF"/>
                </a:solidFill>
                <a:cs typeface="Arial" charset="0"/>
              </a:rPr>
              <a:t>	</a:t>
            </a:r>
            <a:endParaRPr lang="en-US" altLang="en-US" sz="2400" dirty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EC1B2F-205E-0146-AC61-F298FADD0F88}"/>
              </a:ext>
            </a:extLst>
          </p:cNvPr>
          <p:cNvSpPr/>
          <p:nvPr/>
        </p:nvSpPr>
        <p:spPr>
          <a:xfrm>
            <a:off x="1014536" y="1484784"/>
            <a:ext cx="7686600" cy="507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cs typeface="Arial" charset="0"/>
              </a:rPr>
              <a:t>EVE is an arbitrary </a:t>
            </a:r>
            <a:r>
              <a:rPr lang="en-US" altLang="en-US" sz="2400" b="1" i="1" dirty="0">
                <a:solidFill>
                  <a:srgbClr val="FF0000"/>
                </a:solidFill>
                <a:cs typeface="Arial" charset="0"/>
              </a:rPr>
              <a:t>computationally</a:t>
            </a:r>
            <a:r>
              <a:rPr lang="en-US" altLang="en-US" sz="2400" b="1" dirty="0">
                <a:cs typeface="Arial" charset="0"/>
              </a:rPr>
              <a:t> </a:t>
            </a:r>
            <a:r>
              <a:rPr lang="en-US" altLang="en-US" sz="2400" b="1" i="1" dirty="0">
                <a:solidFill>
                  <a:srgbClr val="FF0000"/>
                </a:solidFill>
                <a:cs typeface="Arial" charset="0"/>
              </a:rPr>
              <a:t>bounded</a:t>
            </a:r>
            <a:r>
              <a:rPr lang="en-US" altLang="en-US" sz="2400" b="1" dirty="0">
                <a:cs typeface="Arial" charset="0"/>
              </a:rPr>
              <a:t> algorithm</a:t>
            </a:r>
            <a:r>
              <a:rPr lang="en-US" altLang="en-US" sz="2400" dirty="0">
                <a:cs typeface="Arial" charset="0"/>
              </a:rPr>
              <a:t>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E152B7-1AD1-1A48-8491-8CBB689D5C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2"/>
          <a:stretch/>
        </p:blipFill>
        <p:spPr>
          <a:xfrm>
            <a:off x="899592" y="3086583"/>
            <a:ext cx="5976664" cy="3897200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6588F09-04EB-F14B-B837-D641B146AA8E}"/>
              </a:ext>
            </a:extLst>
          </p:cNvPr>
          <p:cNvSpPr/>
          <p:nvPr/>
        </p:nvSpPr>
        <p:spPr>
          <a:xfrm>
            <a:off x="753380" y="2258274"/>
            <a:ext cx="1296144" cy="690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E3F6C4-9352-9548-B6BF-972611364324}"/>
              </a:ext>
            </a:extLst>
          </p:cNvPr>
          <p:cNvSpPr>
            <a:spLocks/>
          </p:cNvSpPr>
          <p:nvPr/>
        </p:nvSpPr>
        <p:spPr bwMode="auto">
          <a:xfrm>
            <a:off x="2483768" y="6398951"/>
            <a:ext cx="2226196" cy="3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 err="1">
                <a:cs typeface="Arial" charset="0"/>
              </a:rPr>
              <a:t>Pseudorandomness</a:t>
            </a:r>
            <a:endParaRPr lang="en-US" altLang="en-US" dirty="0">
              <a:cs typeface="Arial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CDECF0B-24CA-B84F-904E-B2B4C1784409}"/>
              </a:ext>
            </a:extLst>
          </p:cNvPr>
          <p:cNvSpPr>
            <a:spLocks/>
          </p:cNvSpPr>
          <p:nvPr/>
        </p:nvSpPr>
        <p:spPr bwMode="auto">
          <a:xfrm>
            <a:off x="1259632" y="5397469"/>
            <a:ext cx="1224136" cy="3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ZK proofs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3275996-195F-9242-9C3E-301E87EFDC1C}"/>
              </a:ext>
            </a:extLst>
          </p:cNvPr>
          <p:cNvSpPr>
            <a:spLocks/>
          </p:cNvSpPr>
          <p:nvPr/>
        </p:nvSpPr>
        <p:spPr bwMode="auto">
          <a:xfrm>
            <a:off x="4026768" y="5606863"/>
            <a:ext cx="2376264" cy="3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Public-key encryption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60D524-1C62-3A45-B3F5-4E1FD9BD0FD6}"/>
              </a:ext>
            </a:extLst>
          </p:cNvPr>
          <p:cNvSpPr/>
          <p:nvPr/>
        </p:nvSpPr>
        <p:spPr>
          <a:xfrm>
            <a:off x="2049524" y="2309812"/>
            <a:ext cx="4824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cs typeface="Arial" charset="0"/>
              </a:rPr>
              <a:t>+ number theory/geometry/combinatorics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CBB8E0-B545-1F41-BA16-038C25BF19BC}"/>
              </a:ext>
            </a:extLst>
          </p:cNvPr>
          <p:cNvSpPr/>
          <p:nvPr/>
        </p:nvSpPr>
        <p:spPr>
          <a:xfrm>
            <a:off x="899592" y="3071143"/>
            <a:ext cx="4824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cs typeface="Arial" charset="0"/>
              </a:rPr>
              <a:t>the promised crypto land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CABE01A-9F7E-8242-8AC5-3F3BB9889554}"/>
              </a:ext>
            </a:extLst>
          </p:cNvPr>
          <p:cNvSpPr>
            <a:spLocks/>
          </p:cNvSpPr>
          <p:nvPr/>
        </p:nvSpPr>
        <p:spPr bwMode="auto">
          <a:xfrm>
            <a:off x="2699792" y="3585341"/>
            <a:ext cx="3240360" cy="342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Fully homomorphic encryption</a:t>
            </a:r>
          </a:p>
        </p:txBody>
      </p:sp>
    </p:spTree>
    <p:extLst>
      <p:ext uri="{BB962C8B-B14F-4D97-AF65-F5344CB8AC3E}">
        <p14:creationId xmlns:p14="http://schemas.microsoft.com/office/powerpoint/2010/main" val="8952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6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 Summarize…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CB923487-2787-7E43-BCB1-11923C822925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340768"/>
            <a:ext cx="7848872" cy="10801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Secure Communication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: a quintessential problem in cryptography.</a:t>
            </a:r>
            <a:endParaRPr lang="en-US" altLang="en-US" sz="24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B08D87CE-0B7B-BD43-B9A1-7C5BEAFC6206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2492896"/>
            <a:ext cx="8424936" cy="10801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We saw two equivalent definitions of security:</a:t>
            </a:r>
          </a:p>
          <a:p>
            <a:pPr algn="l"/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	Shannon’s perfect indistinguishability and perfect secrecy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ED2B203A-CEF2-F14E-A2A3-E7E96E7A81AE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645024"/>
            <a:ext cx="8424936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One-time pad achieves perfect secrecy.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8180BC3B-3BD4-234F-920E-2393F22BB6BB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4437112"/>
            <a:ext cx="8424936" cy="1008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A Serious Limitation: 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Any perfectly secure encryption scheme needs keys that are at least as long as the messages.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F958905-D3EA-D046-96C4-36C0CFFF01EA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5589240"/>
            <a:ext cx="8352928" cy="86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Next Lecture: Overcoming the limitation 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with</a:t>
            </a:r>
            <a:r>
              <a:rPr lang="en-US" altLang="en-US" sz="2400" b="1" dirty="0">
                <a:latin typeface="+mn-lt"/>
                <a:ea typeface="American Typewriter" charset="0"/>
                <a:cs typeface="American Typewriter" charset="0"/>
              </a:rPr>
              <a:t> </a:t>
            </a: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Computationally Bounded Adversaries.</a:t>
            </a:r>
          </a:p>
        </p:txBody>
      </p:sp>
    </p:spTree>
    <p:extLst>
      <p:ext uri="{BB962C8B-B14F-4D97-AF65-F5344CB8AC3E}">
        <p14:creationId xmlns:p14="http://schemas.microsoft.com/office/powerpoint/2010/main" val="87746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0DC95-DDDE-0C48-ABAA-5304D7E5D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1900178" cy="223224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01FDD9A-ED8C-0944-8155-1CAD6A68E878}"/>
              </a:ext>
            </a:extLst>
          </p:cNvPr>
          <p:cNvSpPr>
            <a:spLocks/>
          </p:cNvSpPr>
          <p:nvPr/>
        </p:nvSpPr>
        <p:spPr bwMode="auto">
          <a:xfrm>
            <a:off x="2511738" y="2564904"/>
            <a:ext cx="69127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“A Mathematical Theory of Communication” (1948)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0A6674C-F09C-134F-B225-4C5A4D90620D}"/>
              </a:ext>
            </a:extLst>
          </p:cNvPr>
          <p:cNvSpPr>
            <a:spLocks/>
          </p:cNvSpPr>
          <p:nvPr/>
        </p:nvSpPr>
        <p:spPr bwMode="auto">
          <a:xfrm>
            <a:off x="2511738" y="1556792"/>
            <a:ext cx="69127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“Communication Theory of Secrecy Systems” (1945)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59FF362-B2D8-6743-9E79-99F34AC0C520}"/>
              </a:ext>
            </a:extLst>
          </p:cNvPr>
          <p:cNvSpPr>
            <a:spLocks/>
          </p:cNvSpPr>
          <p:nvPr/>
        </p:nvSpPr>
        <p:spPr bwMode="auto">
          <a:xfrm>
            <a:off x="4455954" y="2060848"/>
            <a:ext cx="136815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i="1" dirty="0">
                <a:cs typeface="Arial" charset="0"/>
              </a:rPr>
              <a:t>preceded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A1FB4D8-3B9A-C64A-96E0-490E72379387}"/>
              </a:ext>
            </a:extLst>
          </p:cNvPr>
          <p:cNvSpPr>
            <a:spLocks/>
          </p:cNvSpPr>
          <p:nvPr/>
        </p:nvSpPr>
        <p:spPr bwMode="auto">
          <a:xfrm>
            <a:off x="3303826" y="3068960"/>
            <a:ext cx="45720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i="1" dirty="0">
                <a:cs typeface="Arial" charset="0"/>
              </a:rPr>
              <a:t>which founded </a:t>
            </a:r>
            <a:r>
              <a:rPr lang="en-US" altLang="en-US" sz="2000" b="1" i="1" dirty="0">
                <a:solidFill>
                  <a:srgbClr val="0000FF"/>
                </a:solidFill>
                <a:cs typeface="Arial" charset="0"/>
              </a:rPr>
              <a:t>Information Theory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86CB488-CEF0-DB4C-80F1-FC6C1778EF70}"/>
              </a:ext>
            </a:extLst>
          </p:cNvPr>
          <p:cNvSpPr>
            <a:spLocks/>
          </p:cNvSpPr>
          <p:nvPr/>
        </p:nvSpPr>
        <p:spPr bwMode="auto">
          <a:xfrm>
            <a:off x="467544" y="3645024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b="1" dirty="0">
                <a:solidFill>
                  <a:srgbClr val="0000FF"/>
                </a:solidFill>
                <a:cs typeface="Arial" charset="0"/>
              </a:rPr>
              <a:t>Claude E. Shannon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E9FA0C-86E8-D243-A958-1F7555D507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293096"/>
            <a:ext cx="1944216" cy="1944216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707CA1A-002A-4E40-A321-9C075C65C8F9}"/>
              </a:ext>
            </a:extLst>
          </p:cNvPr>
          <p:cNvSpPr>
            <a:spLocks/>
          </p:cNvSpPr>
          <p:nvPr/>
        </p:nvSpPr>
        <p:spPr bwMode="auto">
          <a:xfrm>
            <a:off x="6372200" y="6255986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b="1" dirty="0">
                <a:solidFill>
                  <a:srgbClr val="0000FF"/>
                </a:solidFill>
                <a:cs typeface="Arial" charset="0"/>
              </a:rPr>
              <a:t>Alan M. Turing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685E9E-CC5B-8948-A174-CB31B3ED7F95}"/>
              </a:ext>
            </a:extLst>
          </p:cNvPr>
          <p:cNvSpPr>
            <a:spLocks/>
          </p:cNvSpPr>
          <p:nvPr/>
        </p:nvSpPr>
        <p:spPr bwMode="auto">
          <a:xfrm>
            <a:off x="267145" y="4581128"/>
            <a:ext cx="691276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Cryptanalysis of the Enigma Machine (~1938-39)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4F4E1A7-D94B-9143-BB28-301FD934541E}"/>
              </a:ext>
            </a:extLst>
          </p:cNvPr>
          <p:cNvSpPr>
            <a:spLocks/>
          </p:cNvSpPr>
          <p:nvPr/>
        </p:nvSpPr>
        <p:spPr bwMode="auto">
          <a:xfrm>
            <a:off x="251520" y="5177607"/>
            <a:ext cx="576064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“On Computable Numbers, with an Application to the </a:t>
            </a:r>
            <a:r>
              <a:rPr lang="en-US" altLang="en-US" sz="2000" dirty="0" err="1">
                <a:cs typeface="Arial" charset="0"/>
              </a:rPr>
              <a:t>Entscheidungsproblem</a:t>
            </a:r>
            <a:r>
              <a:rPr lang="en-US" altLang="en-US" sz="2000" dirty="0">
                <a:cs typeface="Arial" charset="0"/>
              </a:rPr>
              <a:t>” (1936)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1F4F868-9C51-4845-8D9D-89A051FB3A86}"/>
              </a:ext>
            </a:extLst>
          </p:cNvPr>
          <p:cNvSpPr>
            <a:spLocks/>
          </p:cNvSpPr>
          <p:nvPr/>
        </p:nvSpPr>
        <p:spPr bwMode="auto">
          <a:xfrm>
            <a:off x="845840" y="6021288"/>
            <a:ext cx="487828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i="1" dirty="0">
                <a:cs typeface="Arial" charset="0"/>
              </a:rPr>
              <a:t>which gave birth to </a:t>
            </a:r>
            <a:r>
              <a:rPr lang="en-US" altLang="en-US" sz="2000" b="1" i="1" dirty="0">
                <a:solidFill>
                  <a:srgbClr val="0000FF"/>
                </a:solidFill>
                <a:cs typeface="Arial" charset="0"/>
              </a:rPr>
              <a:t>Computer Science</a:t>
            </a: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86F57EB2-9EEE-7443-95D1-2E496D9AB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52" y="188640"/>
            <a:ext cx="84582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891637"/>
                </a:solidFill>
                <a:latin typeface="Calibri" pitchFamily="34" charset="0"/>
              </a:rPr>
              <a:t>The Intellectual Origins</a:t>
            </a:r>
          </a:p>
        </p:txBody>
      </p:sp>
    </p:spTree>
    <p:extLst>
      <p:ext uri="{BB962C8B-B14F-4D97-AF65-F5344CB8AC3E}">
        <p14:creationId xmlns:p14="http://schemas.microsoft.com/office/powerpoint/2010/main" val="23181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35896" y="3365444"/>
            <a:ext cx="1747900" cy="814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4" name="Oval 13"/>
          <p:cNvSpPr/>
          <p:nvPr/>
        </p:nvSpPr>
        <p:spPr>
          <a:xfrm>
            <a:off x="107504" y="3149420"/>
            <a:ext cx="2376264" cy="1224136"/>
          </a:xfrm>
          <a:prstGeom prst="ellipse">
            <a:avLst/>
          </a:prstGeom>
          <a:solidFill>
            <a:srgbClr val="FF0000">
              <a:alpha val="28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Security, Privacy,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Integrity</a:t>
            </a:r>
          </a:p>
        </p:txBody>
      </p:sp>
      <p:sp>
        <p:nvSpPr>
          <p:cNvPr id="15" name="Oval 14"/>
          <p:cNvSpPr/>
          <p:nvPr/>
        </p:nvSpPr>
        <p:spPr>
          <a:xfrm>
            <a:off x="6516216" y="3077412"/>
            <a:ext cx="2376264" cy="1224136"/>
          </a:xfrm>
          <a:prstGeom prst="ellipse">
            <a:avLst/>
          </a:prstGeom>
          <a:solidFill>
            <a:srgbClr val="0000FF">
              <a:alpha val="15000"/>
            </a:srgbClr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Math and Theoretical CS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55776" y="3421537"/>
            <a:ext cx="93610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/>
          </p:cNvSpPr>
          <p:nvPr/>
        </p:nvSpPr>
        <p:spPr bwMode="auto">
          <a:xfrm>
            <a:off x="2444824" y="2985026"/>
            <a:ext cx="119107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Problems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55776" y="4301548"/>
            <a:ext cx="936104" cy="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/>
          </p:cNvSpPr>
          <p:nvPr/>
        </p:nvSpPr>
        <p:spPr bwMode="auto">
          <a:xfrm>
            <a:off x="2444824" y="4335529"/>
            <a:ext cx="119107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Solutions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508104" y="4211450"/>
            <a:ext cx="936104" cy="0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445950" y="3365444"/>
            <a:ext cx="998258" cy="0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/>
          </p:cNvSpPr>
          <p:nvPr/>
        </p:nvSpPr>
        <p:spPr bwMode="auto">
          <a:xfrm>
            <a:off x="5527812" y="2985026"/>
            <a:ext cx="119107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Tools</a:t>
            </a:r>
          </a:p>
        </p:txBody>
      </p:sp>
      <p:sp>
        <p:nvSpPr>
          <p:cNvPr id="32" name="Content Placeholder 2"/>
          <p:cNvSpPr>
            <a:spLocks/>
          </p:cNvSpPr>
          <p:nvPr/>
        </p:nvSpPr>
        <p:spPr bwMode="auto">
          <a:xfrm>
            <a:off x="5508104" y="4292654"/>
            <a:ext cx="119107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Ideas</a:t>
            </a:r>
          </a:p>
        </p:txBody>
      </p:sp>
      <p:pic>
        <p:nvPicPr>
          <p:cNvPr id="12" name="Picture 7" descr="MCj029021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921" y="2141308"/>
            <a:ext cx="1328737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Content Placeholder 2"/>
          <p:cNvSpPr>
            <a:spLocks/>
          </p:cNvSpPr>
          <p:nvPr/>
        </p:nvSpPr>
        <p:spPr bwMode="auto">
          <a:xfrm rot="1654468">
            <a:off x="4499490" y="1981790"/>
            <a:ext cx="1452308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Definitions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E9C22A-11AE-EA4E-B3F3-5443CF311DBC}"/>
              </a:ext>
            </a:extLst>
          </p:cNvPr>
          <p:cNvSpPr>
            <a:spLocks/>
          </p:cNvSpPr>
          <p:nvPr/>
        </p:nvSpPr>
        <p:spPr bwMode="auto">
          <a:xfrm>
            <a:off x="1657962" y="4925636"/>
            <a:ext cx="1407096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Encryption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2A8559A-FBE3-FE42-A112-D4979DF6353A}"/>
              </a:ext>
            </a:extLst>
          </p:cNvPr>
          <p:cNvSpPr>
            <a:spLocks/>
          </p:cNvSpPr>
          <p:nvPr/>
        </p:nvSpPr>
        <p:spPr bwMode="auto">
          <a:xfrm>
            <a:off x="1657962" y="5366880"/>
            <a:ext cx="2376264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Digital Signatures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66AC5C5-A581-484F-93B0-DD895BCE7E5B}"/>
              </a:ext>
            </a:extLst>
          </p:cNvPr>
          <p:cNvSpPr>
            <a:spLocks/>
          </p:cNvSpPr>
          <p:nvPr/>
        </p:nvSpPr>
        <p:spPr bwMode="auto">
          <a:xfrm>
            <a:off x="1660503" y="5819707"/>
            <a:ext cx="4107396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Pseudorandom Functions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DBB0921-13D0-B045-93D8-AD0112512514}"/>
              </a:ext>
            </a:extLst>
          </p:cNvPr>
          <p:cNvSpPr>
            <a:spLocks/>
          </p:cNvSpPr>
          <p:nvPr/>
        </p:nvSpPr>
        <p:spPr bwMode="auto">
          <a:xfrm>
            <a:off x="6087108" y="4920570"/>
            <a:ext cx="244533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Interactive Proofs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0A226E4-5C1C-0B40-B5FC-3C8DA9D16DBE}"/>
              </a:ext>
            </a:extLst>
          </p:cNvPr>
          <p:cNvSpPr>
            <a:spLocks/>
          </p:cNvSpPr>
          <p:nvPr/>
        </p:nvSpPr>
        <p:spPr bwMode="auto">
          <a:xfrm>
            <a:off x="4510100" y="5366978"/>
            <a:ext cx="4417567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Probabilistically checkable Proofs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94E034A-13A7-D042-B082-33019AC0F5CC}"/>
              </a:ext>
            </a:extLst>
          </p:cNvPr>
          <p:cNvSpPr>
            <a:spLocks/>
          </p:cNvSpPr>
          <p:nvPr/>
        </p:nvSpPr>
        <p:spPr bwMode="auto">
          <a:xfrm>
            <a:off x="5369968" y="5772189"/>
            <a:ext cx="3234480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Locally decodable Codes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6CC4059-4AC3-C34D-ABCB-BFA2F166F91B}"/>
              </a:ext>
            </a:extLst>
          </p:cNvPr>
          <p:cNvSpPr>
            <a:spLocks/>
          </p:cNvSpPr>
          <p:nvPr/>
        </p:nvSpPr>
        <p:spPr bwMode="auto">
          <a:xfrm>
            <a:off x="1707395" y="6202145"/>
            <a:ext cx="94004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…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7876E88-B93D-784B-B97A-BA729255080A}"/>
              </a:ext>
            </a:extLst>
          </p:cNvPr>
          <p:cNvSpPr>
            <a:spLocks/>
          </p:cNvSpPr>
          <p:nvPr/>
        </p:nvSpPr>
        <p:spPr bwMode="auto">
          <a:xfrm>
            <a:off x="7550388" y="6218597"/>
            <a:ext cx="940042" cy="46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cs typeface="Arial" charset="0"/>
              </a:rPr>
              <a:t>…</a:t>
            </a: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AA2FE1CB-87F7-A84C-8EE7-18D9D025C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52" y="188640"/>
            <a:ext cx="845820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891637"/>
                </a:solidFill>
                <a:latin typeface="Calibri" pitchFamily="34" charset="0"/>
              </a:rPr>
              <a:t>Modern Cryptography: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3C2125-755D-3E4D-886C-04A8EFF69C0E}"/>
              </a:ext>
            </a:extLst>
          </p:cNvPr>
          <p:cNvSpPr/>
          <p:nvPr/>
        </p:nvSpPr>
        <p:spPr>
          <a:xfrm>
            <a:off x="1835696" y="908720"/>
            <a:ext cx="5494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prstClr val="black"/>
                </a:solidFill>
                <a:cs typeface="Arial" charset="0"/>
              </a:rPr>
              <a:t>Practice to Theory and Back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81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/>
      <p:bldP spid="31" grpId="0"/>
      <p:bldP spid="32" grpId="0"/>
      <p:bldP spid="33" grpId="0"/>
      <p:bldP spid="16" grpId="0"/>
      <p:bldP spid="17" grpId="0"/>
      <p:bldP spid="18" grpId="0"/>
      <p:bldP spid="19" grpId="0"/>
      <p:bldP spid="21" grpId="0"/>
      <p:bldP spid="23" grpId="0"/>
      <p:bldP spid="28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6.875 Themes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05AC-D88A-3348-9C79-B2EE346EDC80}"/>
              </a:ext>
            </a:extLst>
          </p:cNvPr>
          <p:cNvSpPr>
            <a:spLocks/>
          </p:cNvSpPr>
          <p:nvPr/>
        </p:nvSpPr>
        <p:spPr bwMode="auto">
          <a:xfrm>
            <a:off x="683568" y="1849388"/>
            <a:ext cx="837780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1. The Omnipresent, Worst-case, Adversary.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160C2B-D277-784D-A91B-4400C45ACA06}"/>
              </a:ext>
            </a:extLst>
          </p:cNvPr>
          <p:cNvSpPr>
            <a:spLocks/>
          </p:cNvSpPr>
          <p:nvPr/>
        </p:nvSpPr>
        <p:spPr bwMode="auto">
          <a:xfrm>
            <a:off x="971600" y="2574032"/>
            <a:ext cx="7848872" cy="9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Central idea.</a:t>
            </a:r>
            <a:r>
              <a:rPr lang="en-US" altLang="en-US" sz="2400" dirty="0">
                <a:cs typeface="Arial" charset="0"/>
              </a:rPr>
              <a:t> model the adversary: what they know, what they can do, and what their goals are.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D436B0-691B-1846-BFAA-01971DEF9E1E}"/>
              </a:ext>
            </a:extLst>
          </p:cNvPr>
          <p:cNvSpPr>
            <a:spLocks/>
          </p:cNvSpPr>
          <p:nvPr/>
        </p:nvSpPr>
        <p:spPr bwMode="auto">
          <a:xfrm>
            <a:off x="971600" y="3645024"/>
            <a:ext cx="7848872" cy="9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Definitions will be our friend. </a:t>
            </a:r>
          </a:p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If you cannot define something, you cannot achieve it.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9FCCED-9ED2-A145-ABE7-33C36C5879A3}"/>
              </a:ext>
            </a:extLst>
          </p:cNvPr>
          <p:cNvSpPr>
            <a:spLocks/>
          </p:cNvSpPr>
          <p:nvPr/>
        </p:nvSpPr>
        <p:spPr bwMode="auto">
          <a:xfrm>
            <a:off x="971600" y="4797152"/>
            <a:ext cx="7848872" cy="9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A key takeaway from 6.875: </a:t>
            </a:r>
          </a:p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	</a:t>
            </a:r>
            <a:r>
              <a:rPr lang="en-US" altLang="en-US" sz="2400" dirty="0">
                <a:cs typeface="Arial" charset="0"/>
              </a:rPr>
              <a:t>Cryptographic (or, adversarial) thinking.</a:t>
            </a:r>
          </a:p>
        </p:txBody>
      </p:sp>
      <p:pic>
        <p:nvPicPr>
          <p:cNvPr id="7" name="Picture 19" descr="MCj04359310000[1]">
            <a:extLst>
              <a:ext uri="{FF2B5EF4-FFF2-40B4-BE49-F238E27FC236}">
                <a16:creationId xmlns:a16="http://schemas.microsoft.com/office/drawing/2014/main" id="{7428BD7A-1BE4-334C-908D-B7754D1F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478102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528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6.875 Themes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05AC-D88A-3348-9C79-B2EE346EDC80}"/>
              </a:ext>
            </a:extLst>
          </p:cNvPr>
          <p:cNvSpPr>
            <a:spLocks/>
          </p:cNvSpPr>
          <p:nvPr/>
        </p:nvSpPr>
        <p:spPr bwMode="auto">
          <a:xfrm>
            <a:off x="683568" y="1484784"/>
            <a:ext cx="8377808" cy="114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2. Computational Hardness will be our enabler. </a:t>
            </a:r>
            <a:br>
              <a:rPr lang="en-US" altLang="en-US" sz="2400" b="1" dirty="0">
                <a:cs typeface="Arial" charset="0"/>
              </a:rPr>
            </a:br>
            <a:r>
              <a:rPr lang="en-US" altLang="en-US" sz="2400" b="1" dirty="0">
                <a:cs typeface="Arial" charset="0"/>
              </a:rPr>
              <a:t>	</a:t>
            </a:r>
            <a:r>
              <a:rPr lang="en-US" altLang="en-US" sz="2400" i="1" dirty="0">
                <a:cs typeface="Arial" charset="0"/>
              </a:rPr>
              <a:t>(starting lecture 2)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E4B6A5-C099-884C-8AFD-55529F684530}"/>
              </a:ext>
            </a:extLst>
          </p:cNvPr>
          <p:cNvSpPr>
            <a:spLocks/>
          </p:cNvSpPr>
          <p:nvPr/>
        </p:nvSpPr>
        <p:spPr bwMode="auto">
          <a:xfrm>
            <a:off x="1043608" y="2569468"/>
            <a:ext cx="7848872" cy="99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Central theme:</a:t>
            </a:r>
            <a:r>
              <a:rPr lang="en-US" altLang="en-US" sz="2400" dirty="0">
                <a:cs typeface="Arial" charset="0"/>
              </a:rPr>
              <a:t> </a:t>
            </a: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the cryptographic leash</a:t>
            </a:r>
            <a:r>
              <a:rPr lang="en-US" altLang="en-US" sz="2400" dirty="0">
                <a:cs typeface="Arial" charset="0"/>
              </a:rPr>
              <a:t>. Use computational hardness to “tame” the adversary.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71F935-2FBB-AB46-9806-5EFD448EE829}"/>
              </a:ext>
            </a:extLst>
          </p:cNvPr>
          <p:cNvSpPr>
            <a:spLocks/>
          </p:cNvSpPr>
          <p:nvPr/>
        </p:nvSpPr>
        <p:spPr bwMode="auto">
          <a:xfrm>
            <a:off x="1043608" y="3649588"/>
            <a:ext cx="7848872" cy="42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A classical source of hard problems: number theory</a:t>
            </a:r>
            <a:r>
              <a:rPr lang="en-US" altLang="en-US" sz="2400" dirty="0">
                <a:cs typeface="Arial" charset="0"/>
              </a:rPr>
              <a:t>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2F87F5-9B78-A441-B048-F35890D228FA}"/>
              </a:ext>
            </a:extLst>
          </p:cNvPr>
          <p:cNvSpPr/>
          <p:nvPr/>
        </p:nvSpPr>
        <p:spPr>
          <a:xfrm>
            <a:off x="1403648" y="4268043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TimesNewRomanPSMT"/>
              </a:rPr>
              <a:t>“Both Gauss and lesser mathematicians may be justified in rejoicing that there is one such science [number theory] at any rate, whose very remoteness from ordinary human activities should keep it gentle and clean” </a:t>
            </a:r>
            <a:endParaRPr lang="en-US" i="1" dirty="0"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8794C2-69C8-EA46-A286-163CBFBA79C1}"/>
              </a:ext>
            </a:extLst>
          </p:cNvPr>
          <p:cNvSpPr/>
          <p:nvPr/>
        </p:nvSpPr>
        <p:spPr>
          <a:xfrm>
            <a:off x="1417131" y="521830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Arial" charset="0"/>
              </a:rPr>
              <a:t>[G. H. Hardy, “A Mathematician’s Apology”]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A0D7B5-7DD2-544C-8D65-AA06BBFE1ACA}"/>
              </a:ext>
            </a:extLst>
          </p:cNvPr>
          <p:cNvSpPr>
            <a:spLocks/>
          </p:cNvSpPr>
          <p:nvPr/>
        </p:nvSpPr>
        <p:spPr bwMode="auto">
          <a:xfrm>
            <a:off x="948036" y="5877272"/>
            <a:ext cx="7848872" cy="42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solidFill>
                  <a:srgbClr val="0000FF"/>
                </a:solidFill>
                <a:cs typeface="Arial" charset="0"/>
              </a:rPr>
              <a:t>More recently: geometry, coding theory, combinatorics.</a:t>
            </a:r>
            <a:r>
              <a:rPr lang="en-US" altLang="en-US" sz="2400" dirty="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973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6.875 Themes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05AC-D88A-3348-9C79-B2EE346EDC80}"/>
              </a:ext>
            </a:extLst>
          </p:cNvPr>
          <p:cNvSpPr>
            <a:spLocks/>
          </p:cNvSpPr>
          <p:nvPr/>
        </p:nvSpPr>
        <p:spPr bwMode="auto">
          <a:xfrm>
            <a:off x="683568" y="1484784"/>
            <a:ext cx="837780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cs typeface="Arial" charset="0"/>
              </a:rPr>
              <a:t>3. Security Proofs via Reductions.</a:t>
            </a:r>
            <a:endParaRPr lang="en-US" altLang="en-US" sz="2400" i="1" dirty="0"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E4B6A5-C099-884C-8AFD-55529F684530}"/>
              </a:ext>
            </a:extLst>
          </p:cNvPr>
          <p:cNvSpPr>
            <a:spLocks/>
          </p:cNvSpPr>
          <p:nvPr/>
        </p:nvSpPr>
        <p:spPr bwMode="auto">
          <a:xfrm>
            <a:off x="1043608" y="2204864"/>
            <a:ext cx="7848872" cy="114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cs typeface="Arial" charset="0"/>
              </a:rPr>
              <a:t>“If there is an (efficient) adversary that breaks scheme A </a:t>
            </a:r>
            <a:r>
              <a:rPr lang="en-US" altLang="en-US" sz="2400" dirty="0" err="1">
                <a:cs typeface="Arial" charset="0"/>
              </a:rPr>
              <a:t>w.r.t.</a:t>
            </a:r>
            <a:r>
              <a:rPr lang="en-US" altLang="en-US" sz="2400" dirty="0">
                <a:cs typeface="Arial" charset="0"/>
              </a:rPr>
              <a:t> definition D, then there is an (efficient) adversary that factors large numbers.”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71F935-2FBB-AB46-9806-5EFD448EE829}"/>
              </a:ext>
            </a:extLst>
          </p:cNvPr>
          <p:cNvSpPr>
            <a:spLocks/>
          </p:cNvSpPr>
          <p:nvPr/>
        </p:nvSpPr>
        <p:spPr bwMode="auto">
          <a:xfrm>
            <a:off x="1043608" y="5589240"/>
            <a:ext cx="8100392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cs typeface="Arial" charset="0"/>
              </a:rPr>
              <a:t>Our reductions will be probabilistic and significantly more involved than the NP-hardness reductions in, say, 6.045.</a:t>
            </a:r>
            <a:endParaRPr lang="en-US" altLang="en-US" sz="2400" dirty="0">
              <a:cs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B46A1-1976-6A45-8570-471CCC1E1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80" y="3573016"/>
            <a:ext cx="1663385" cy="166338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08CD59-48ED-F640-85D5-C2842E252478}"/>
              </a:ext>
            </a:extLst>
          </p:cNvPr>
          <p:cNvSpPr>
            <a:spLocks/>
          </p:cNvSpPr>
          <p:nvPr/>
        </p:nvSpPr>
        <p:spPr bwMode="auto">
          <a:xfrm>
            <a:off x="1043608" y="4078544"/>
            <a:ext cx="8100392" cy="102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i="1" dirty="0">
                <a:solidFill>
                  <a:srgbClr val="0000FF"/>
                </a:solidFill>
                <a:cs typeface="Arial" charset="0"/>
              </a:rPr>
              <a:t>“Science wins either way”</a:t>
            </a:r>
            <a:endParaRPr lang="en-US" altLang="en-US" sz="2400" b="1" dirty="0">
              <a:solidFill>
                <a:srgbClr val="0000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9453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6.875 Topics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C3A064-F7D7-D64E-96FB-1A20DBBE5609}"/>
              </a:ext>
            </a:extLst>
          </p:cNvPr>
          <p:cNvGrpSpPr/>
          <p:nvPr/>
        </p:nvGrpSpPr>
        <p:grpSpPr>
          <a:xfrm>
            <a:off x="1080120" y="1124744"/>
            <a:ext cx="7812360" cy="5544616"/>
            <a:chOff x="1080120" y="1124744"/>
            <a:chExt cx="7812360" cy="5544616"/>
          </a:xfrm>
        </p:grpSpPr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9AD735BA-D998-7C4E-B8F0-61AD837CA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1124744"/>
              <a:ext cx="6324600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 err="1">
                  <a:cs typeface="Arial" charset="0"/>
                </a:rPr>
                <a:t>Pseudorandomness</a:t>
              </a:r>
              <a:endParaRPr lang="en-US" altLang="en-US" sz="2400" dirty="0">
                <a:cs typeface="Arial" charset="0"/>
              </a:endParaRP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EF4A7B24-6868-9545-9F2F-B1F243E90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1700808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Secret-key Encryption and Authentication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E8A9DE76-8E0F-DC4E-92B5-57A299724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2276872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Public-key Encryption and Digital Signatures</a:t>
              </a: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3FF26FC8-CF5E-DA4D-862A-051AB1907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5085184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Homomorphic Encryption</a:t>
              </a: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D273C845-9507-1B4E-8D18-6995C378C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4509120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Private Information Retrieval</a:t>
              </a: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E65EF9D1-02B7-7642-B717-7DC94BA8B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3356992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Zero-knowledge Proofs</a:t>
              </a: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AE2BA0E6-14F3-BD4E-B7A5-3F7818336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3933056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Secure Multiparty Computation</a:t>
              </a:r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581F4A06-4FC6-B441-A819-7261D9B3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5589240"/>
              <a:ext cx="7812360" cy="1080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Advanced topics: </a:t>
              </a:r>
              <a:br>
                <a:rPr lang="en-US" altLang="en-US" sz="2400" dirty="0">
                  <a:cs typeface="Arial" charset="0"/>
                </a:rPr>
              </a:br>
              <a:r>
                <a:rPr lang="en-US" altLang="en-US" sz="2400" dirty="0">
                  <a:cs typeface="Arial" charset="0"/>
                </a:rPr>
                <a:t>	Threshold Cryptography, Differential Privacy,…  </a:t>
              </a:r>
            </a:p>
          </p:txBody>
        </p: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5F94FED5-2258-8548-9EEF-0A9DBE79A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20" y="2815583"/>
              <a:ext cx="7128792" cy="613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rgbClr val="0000CC"/>
                </a:buClr>
                <a:buFont typeface="Wingdings" pitchFamily="2" charset="2"/>
                <a:buChar char="t"/>
              </a:pPr>
              <a:r>
                <a:rPr lang="en-US" altLang="en-US" sz="2400" dirty="0">
                  <a:cs typeface="Arial" charset="0"/>
                </a:rPr>
                <a:t>Cryptographic Hashing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96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|57.2|26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40242</TotalTime>
  <Words>2231</Words>
  <Application>Microsoft Macintosh PowerPoint</Application>
  <PresentationFormat>On-screen Show (4:3)</PresentationFormat>
  <Paragraphs>337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American Typewriter</vt:lpstr>
      <vt:lpstr>Apple Chancery</vt:lpstr>
      <vt:lpstr>Arial</vt:lpstr>
      <vt:lpstr>Calibri</vt:lpstr>
      <vt:lpstr>Cambria Math</vt:lpstr>
      <vt:lpstr>Courier New</vt:lpstr>
      <vt:lpstr>TimesNewRomanPSMT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1097</cp:revision>
  <dcterms:created xsi:type="dcterms:W3CDTF">2014-03-14T23:52:55Z</dcterms:created>
  <dcterms:modified xsi:type="dcterms:W3CDTF">2021-09-09T01:35:07Z</dcterms:modified>
</cp:coreProperties>
</file>