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29" r:id="rId2"/>
    <p:sldId id="569" r:id="rId3"/>
    <p:sldId id="477" r:id="rId4"/>
    <p:sldId id="530" r:id="rId5"/>
    <p:sldId id="531" r:id="rId6"/>
    <p:sldId id="551" r:id="rId7"/>
    <p:sldId id="552" r:id="rId8"/>
    <p:sldId id="532" r:id="rId9"/>
    <p:sldId id="556" r:id="rId10"/>
    <p:sldId id="553" r:id="rId11"/>
    <p:sldId id="536" r:id="rId12"/>
    <p:sldId id="554" r:id="rId13"/>
    <p:sldId id="555" r:id="rId14"/>
    <p:sldId id="535" r:id="rId15"/>
    <p:sldId id="537" r:id="rId16"/>
    <p:sldId id="538" r:id="rId17"/>
    <p:sldId id="557" r:id="rId18"/>
    <p:sldId id="558" r:id="rId19"/>
    <p:sldId id="559" r:id="rId20"/>
    <p:sldId id="560" r:id="rId21"/>
    <p:sldId id="561" r:id="rId22"/>
    <p:sldId id="562" r:id="rId23"/>
    <p:sldId id="539" r:id="rId24"/>
    <p:sldId id="548" r:id="rId25"/>
    <p:sldId id="549" r:id="rId26"/>
    <p:sldId id="550" r:id="rId27"/>
    <p:sldId id="563" r:id="rId28"/>
    <p:sldId id="564" r:id="rId29"/>
    <p:sldId id="543" r:id="rId30"/>
    <p:sldId id="546" r:id="rId31"/>
    <p:sldId id="545" r:id="rId32"/>
    <p:sldId id="547" r:id="rId33"/>
    <p:sldId id="565" r:id="rId34"/>
    <p:sldId id="570" r:id="rId35"/>
    <p:sldId id="56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EA968D"/>
    <a:srgbClr val="1E177C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6250" autoAdjust="0"/>
  </p:normalViewPr>
  <p:slideViewPr>
    <p:cSldViewPr>
      <p:cViewPr varScale="1">
        <p:scale>
          <a:sx n="71" d="100"/>
          <a:sy n="71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92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5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0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8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5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0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1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358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454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73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24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77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2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85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485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61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23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536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318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250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08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57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2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98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36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368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894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19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0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0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90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6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7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11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 &amp; Berkeley CS276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0429" y="20812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Still subject to Shannon’s impossibility!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7E5AE8-1DFD-1045-A383-4CC2D227C198}"/>
              </a:ext>
            </a:extLst>
          </p:cNvPr>
          <p:cNvSpPr/>
          <p:nvPr/>
        </p:nvSpPr>
        <p:spPr>
          <a:xfrm>
            <a:off x="3025079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8EF948-C3B2-D74D-90BD-E7FF3179168C}"/>
              </a:ext>
            </a:extLst>
          </p:cNvPr>
          <p:cNvSpPr/>
          <p:nvPr/>
        </p:nvSpPr>
        <p:spPr>
          <a:xfrm>
            <a:off x="6444208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530FD8-4326-1647-B55E-7DD9467681F2}"/>
              </a:ext>
            </a:extLst>
          </p:cNvPr>
          <p:cNvSpPr/>
          <p:nvPr/>
        </p:nvSpPr>
        <p:spPr>
          <a:xfrm>
            <a:off x="7028656" y="2145603"/>
            <a:ext cx="172887" cy="1537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D05804B-0D9A-A24C-816C-1B765259A1DA}"/>
              </a:ext>
            </a:extLst>
          </p:cNvPr>
          <p:cNvSpPr txBox="1">
            <a:spLocks noChangeArrowheads="1"/>
          </p:cNvSpPr>
          <p:nvPr/>
        </p:nvSpPr>
        <p:spPr>
          <a:xfrm>
            <a:off x="7201543" y="2067259"/>
            <a:ext cx="249795" cy="3411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25035F-1DEA-B04D-9995-C54B67DB78D8}"/>
              </a:ext>
            </a:extLst>
          </p:cNvPr>
          <p:cNvGrpSpPr/>
          <p:nvPr/>
        </p:nvGrpSpPr>
        <p:grpSpPr>
          <a:xfrm>
            <a:off x="812342" y="2143284"/>
            <a:ext cx="6317194" cy="1287760"/>
            <a:chOff x="812342" y="3488988"/>
            <a:chExt cx="6317194" cy="1287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CE4C84-5D90-F847-A0A6-F4CE59C9B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159" y="3504308"/>
              <a:ext cx="338437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F447E1-F32A-F841-8CC1-12282A0C72CD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>
              <a:off x="3696722" y="3645024"/>
              <a:ext cx="3432814" cy="113172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85345F-4958-9C4D-9A2B-D2C14388642D}"/>
                </a:ext>
              </a:extLst>
            </p:cNvPr>
            <p:cNvSpPr/>
            <p:nvPr/>
          </p:nvSpPr>
          <p:spPr>
            <a:xfrm>
              <a:off x="3304870" y="3488988"/>
              <a:ext cx="783704" cy="1287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3">
              <a:extLst>
                <a:ext uri="{FF2B5EF4-FFF2-40B4-BE49-F238E27FC236}">
                  <a16:creationId xmlns:a16="http://schemas.microsoft.com/office/drawing/2014/main" id="{1D050A69-9042-CB46-B14A-2218DF08D20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2342" y="3645024"/>
              <a:ext cx="2180871" cy="113172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latin typeface="American Typewriter" charset="0"/>
                  <a:ea typeface="American Typewriter" charset="0"/>
                  <a:cs typeface="American Typewriter" charset="0"/>
                </a:rPr>
                <a:t>Set of messages consistent with c</a:t>
              </a:r>
            </a:p>
            <a:p>
              <a:pPr algn="l"/>
              <a:r>
                <a:rPr lang="en-US" sz="1800" dirty="0">
                  <a:latin typeface="American Typewriter" charset="0"/>
                  <a:ea typeface="American Typewriter" charset="0"/>
                  <a:cs typeface="American Typewriter" charset="0"/>
                </a:rPr>
                <a:t>= {D(</a:t>
              </a:r>
              <a:r>
                <a:rPr lang="en-US" sz="1800" dirty="0" err="1">
                  <a:latin typeface="American Typewriter" charset="0"/>
                  <a:ea typeface="American Typewriter" charset="0"/>
                  <a:cs typeface="American Typewriter" charset="0"/>
                </a:rPr>
                <a:t>k,c</a:t>
              </a:r>
              <a:r>
                <a:rPr lang="en-US" sz="1800" dirty="0">
                  <a:latin typeface="American Typewriter" charset="0"/>
                  <a:ea typeface="American Typewriter" charset="0"/>
                  <a:cs typeface="American Typewriter" charset="0"/>
                </a:rPr>
                <a:t>): all k} </a:t>
              </a:r>
              <a:endParaRPr lang="en-US" altLang="en-US" sz="18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03C62AEA-D732-944F-9225-3D3387FE1955}"/>
              </a:ext>
            </a:extLst>
          </p:cNvPr>
          <p:cNvSpPr txBox="1">
            <a:spLocks noChangeArrowheads="1"/>
          </p:cNvSpPr>
          <p:nvPr/>
        </p:nvSpPr>
        <p:spPr>
          <a:xfrm>
            <a:off x="3203222" y="1458549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Messages n+1 bits </a:t>
            </a:r>
            <a:endParaRPr lang="en-US" alt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664077-189F-ED4A-A2BE-A4CA0B35B24E}"/>
              </a:ext>
            </a:extLst>
          </p:cNvPr>
          <p:cNvGrpSpPr/>
          <p:nvPr/>
        </p:nvGrpSpPr>
        <p:grpSpPr>
          <a:xfrm>
            <a:off x="3419872" y="2460909"/>
            <a:ext cx="422682" cy="1475743"/>
            <a:chOff x="3419872" y="3806613"/>
            <a:chExt cx="422682" cy="14757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73CC67-EC77-054A-A1BB-469736BBD97E}"/>
                </a:ext>
              </a:extLst>
            </p:cNvPr>
            <p:cNvSpPr/>
            <p:nvPr/>
          </p:nvSpPr>
          <p:spPr>
            <a:xfrm>
              <a:off x="3419872" y="3884957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blipFill>
                  <a:blip r:embed="rId4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D01EAC-EC69-3C44-99A6-EF6F3FCC7CAD}"/>
                </a:ext>
              </a:extLst>
            </p:cNvPr>
            <p:cNvSpPr/>
            <p:nvPr/>
          </p:nvSpPr>
          <p:spPr>
            <a:xfrm>
              <a:off x="3419872" y="5019512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blipFill>
                  <a:blip r:embed="rId5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63">
            <a:extLst>
              <a:ext uri="{FF2B5EF4-FFF2-40B4-BE49-F238E27FC236}">
                <a16:creationId xmlns:a16="http://schemas.microsoft.com/office/drawing/2014/main" id="{AA07ADD4-C543-1440-8B4E-011DE17D4A15}"/>
              </a:ext>
            </a:extLst>
          </p:cNvPr>
          <p:cNvSpPr txBox="1">
            <a:spLocks noChangeArrowheads="1"/>
          </p:cNvSpPr>
          <p:nvPr/>
        </p:nvSpPr>
        <p:spPr>
          <a:xfrm>
            <a:off x="6496443" y="1393533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American Typewriter" charset="0"/>
                <a:ea typeface="American Typewriter" charset="0"/>
                <a:cs typeface="American Typewriter" charset="0"/>
              </a:rPr>
              <a:t>ciphertexts </a:t>
            </a:r>
            <a:endParaRPr lang="en-US" altLang="en-US" sz="18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Consider Eve that picks a random key k and </a:t>
                </a:r>
                <a:b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outputs 0 if D(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k,c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American Typewriter" charset="0"/>
                </a:endParaRPr>
              </a:p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outputs 1 if 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D(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k,c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and a random bit if neither holds.</a:t>
                </a: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blipFill>
                <a:blip r:embed="rId6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w.p</a:t>
                </a:r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blipFill>
                <a:blip r:embed="rId7"/>
                <a:stretch>
                  <a:fillRect l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3">
            <a:extLst>
              <a:ext uri="{FF2B5EF4-FFF2-40B4-BE49-F238E27FC236}">
                <a16:creationId xmlns:a16="http://schemas.microsoft.com/office/drawing/2014/main" id="{1D4D5E63-8C3F-214E-ACCE-959A1304496C}"/>
              </a:ext>
            </a:extLst>
          </p:cNvPr>
          <p:cNvSpPr txBox="1">
            <a:spLocks noChangeArrowheads="1"/>
          </p:cNvSpPr>
          <p:nvPr/>
        </p:nvSpPr>
        <p:spPr>
          <a:xfrm>
            <a:off x="5259724" y="5096592"/>
            <a:ext cx="1544524" cy="5646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w.p</a:t>
            </a:r>
            <a:r>
              <a:rPr lang="en-US" sz="24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0</a:t>
            </a:r>
            <a:endParaRPr lang="en-US" alt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Bottomline: 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Pr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[EVE succeeds]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dirty="0"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1/2 +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American Typewriter" panose="02090604020004020304" pitchFamily="18" charset="77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blipFill>
                <a:blip r:embed="rId8"/>
                <a:stretch>
                  <a:fillRect l="-116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Functions that grow slower than 1/p(n) for any polynomial p.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negligible</a:t>
                </a: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if 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for every polynomial function p,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Cambria Math" panose="02040503050406030204" pitchFamily="18" charset="0"/>
                    <a:cs typeface="American Typewriter" charset="0"/>
                  </a:rPr>
                  <a:t>	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(n) &lt; 1/p(n)</a:t>
                </a:r>
                <a:endParaRPr lang="en-US" altLang="en-US" sz="2400" b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2" r="-18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3">
            <a:extLst>
              <a:ext uri="{FF2B5EF4-FFF2-40B4-BE49-F238E27FC236}">
                <a16:creationId xmlns:a16="http://schemas.microsoft.com/office/drawing/2014/main" id="{26E4D5B7-3F6C-734C-98D6-5E2E30F3A4D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338772"/>
            <a:ext cx="8892480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Key property: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Events that occur with negligible probability look </a:t>
            </a:r>
            <a:r>
              <a:rPr lang="en-US" sz="2400" b="1" i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to poly-time algorithms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like they </a:t>
            </a:r>
            <a:r>
              <a:rPr lang="en-US" sz="2400" b="1" i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never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occur.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Functions that grow slower than 1/p(n) for any polynomial p.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negligible</a:t>
                </a: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if 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for every polynomial function p,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Cambria Math" panose="02040503050406030204" pitchFamily="18" charset="0"/>
                    <a:cs typeface="American Typewriter" charset="0"/>
                  </a:rPr>
                  <a:t>	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(n) &lt; 1/p(n)</a:t>
                </a:r>
                <a:endParaRPr lang="en-US" altLang="en-US" sz="2400" b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2" r="-18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Functions that grow slower than 1/p(n) for any polynomial p.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negligible</a:t>
                </a: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if 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for every polynomial function p,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Cambria Math" panose="02040503050406030204" pitchFamily="18" charset="0"/>
                    <a:cs typeface="American Typewriter" charset="0"/>
                  </a:rPr>
                  <a:t>	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(n) &lt; 1/p(n)</a:t>
                </a:r>
                <a:endParaRPr lang="en-US" altLang="en-US" sz="2400" b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2" r="-18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if n is prime and </a:t>
                </a:r>
                <a:b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otherwise.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ED955-1665-6C42-9FD7-BB96FD87747D}"/>
              </a:ext>
            </a:extLst>
          </p:cNvPr>
          <p:cNvSpPr/>
          <p:nvPr/>
        </p:nvSpPr>
        <p:spPr>
          <a:xfrm>
            <a:off x="179512" y="4085741"/>
            <a:ext cx="8640960" cy="197330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C3C3D8-8EA0-1045-8754-D18F805BA8A5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658365-35CA-3543-8B31-F3F79B518B35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28544BB4-2152-9147-BB84-2F034E6A86F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BC444D1B-E4B5-C543-83FD-A5AE24E577C8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B4FB8EB-214B-E745-99ED-38EFDE63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83514858-4142-1348-AA92-F4FBF390483D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American Typewriter" charset="0"/>
              </a:rPr>
              <a:t>is a distinguisher.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EVE, </a:t>
                </a:r>
                <a:r>
                  <a:rPr lang="en-US" altLang="en-US" sz="32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there is a negligible function </a:t>
                </a:r>
                <a14:m>
                  <m:oMath xmlns:m="http://schemas.openxmlformats.org/officeDocument/2006/math">
                    <m:r>
                      <a:rPr lang="en-US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32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altLang="en-US" sz="32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</a:t>
                </a:r>
                <a:r>
                  <a:rPr lang="en-US" altLang="en-US" sz="2400" b="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.t.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≤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𝜇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blipFill>
                <a:blip r:embed="rId6"/>
                <a:stretch>
                  <a:fillRect l="-1012" t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EC7E816-5796-7E43-865B-25B6B8E0D6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7" y="3112247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1520" y="242088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First Crypto Tool: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Generators (PRG)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8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ECB8D415-6FC2-7F42-B7C8-0B833C767F8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412777"/>
                <a:ext cx="8776048" cy="129614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is a pseudorandom generator if for no </a:t>
                </a:r>
                <a:r>
                  <a:rPr lang="en-US" altLang="en-US" sz="2400" dirty="0" err="1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. EVE can 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ECB8D415-6FC2-7F42-B7C8-0B833C7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12777"/>
                <a:ext cx="8776048" cy="1296144"/>
              </a:xfrm>
              <a:prstGeom prst="rect">
                <a:avLst/>
              </a:prstGeom>
              <a:blipFill>
                <a:blip r:embed="rId3"/>
                <a:stretch>
                  <a:fillRect l="-1010" r="-28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BACBE00-F84B-214C-9072-83B7A0B34D12}"/>
                  </a:ext>
                </a:extLst>
              </p:cNvPr>
              <p:cNvSpPr/>
              <p:nvPr/>
            </p:nvSpPr>
            <p:spPr>
              <a:xfrm>
                <a:off x="827584" y="2996954"/>
                <a:ext cx="45038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= uniform distribution on n bits.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BACBE00-F84B-214C-9072-83B7A0B34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96954"/>
                <a:ext cx="4503862" cy="461665"/>
              </a:xfrm>
              <a:prstGeom prst="rect">
                <a:avLst/>
              </a:prstGeom>
              <a:blipFill>
                <a:blip r:embed="rId4"/>
                <a:stretch>
                  <a:fillRect t="-5405" r="-84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E787B6-8BA0-B846-93BA-2ECCF718604F}"/>
                  </a:ext>
                </a:extLst>
              </p:cNvPr>
              <p:cNvSpPr/>
              <p:nvPr/>
            </p:nvSpPr>
            <p:spPr>
              <a:xfrm>
                <a:off x="827584" y="3515819"/>
                <a:ext cx="5106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= uniform distribution on n+1 bits.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E787B6-8BA0-B846-93BA-2ECCF7186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515819"/>
                <a:ext cx="5106591" cy="461665"/>
              </a:xfrm>
              <a:prstGeom prst="rect">
                <a:avLst/>
              </a:prstGeom>
              <a:blipFill>
                <a:blip r:embed="rId5"/>
                <a:stretch>
                  <a:fillRect t="-5405" r="-74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ECB8D415-6FC2-7F42-B7C8-0B833C767F8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1412776"/>
                <a:ext cx="9073008" cy="252027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is a </a:t>
                </a:r>
                <a:r>
                  <a:rPr lang="en-US" altLang="en-US" sz="24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pseudorandom generator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if for for all </a:t>
                </a:r>
                <a:r>
                  <a:rPr lang="en-US" altLang="en-US" sz="2400" dirty="0" err="1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. EVE, there is a negligible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|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𝑦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merican Typewriter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br>
                  <a:rPr lang="en-US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=0]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|   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≤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n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ECB8D415-6FC2-7F42-B7C8-0B833C7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412776"/>
                <a:ext cx="9073008" cy="2520279"/>
              </a:xfrm>
              <a:prstGeom prst="rect">
                <a:avLst/>
              </a:prstGeom>
              <a:blipFill>
                <a:blip r:embed="rId3"/>
                <a:stretch>
                  <a:fillRect l="-83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BB8D34-7472-244A-89F9-1255ECBFF748}"/>
                  </a:ext>
                </a:extLst>
              </p:cNvPr>
              <p:cNvSpPr/>
              <p:nvPr/>
            </p:nvSpPr>
            <p:spPr>
              <a:xfrm>
                <a:off x="285346" y="4869160"/>
                <a:ext cx="8391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Question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happens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definition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EVE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unbounded</m:t>
                      </m:r>
                      <m:r>
                        <a:rPr lang="en-US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BB8D34-7472-244A-89F9-1255ECBFF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46" y="4869160"/>
                <a:ext cx="8391110" cy="461665"/>
              </a:xfrm>
              <a:prstGeom prst="rect">
                <a:avLst/>
              </a:prstGeom>
              <a:blipFill>
                <a:blip r:embed="rId4"/>
                <a:stretch>
                  <a:fillRect l="-302" r="-151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  <a:blipFill>
                <a:blip r:embed="rId4"/>
                <a:stretch>
                  <a:fillRect t="-8108" r="-46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827584" y="2751311"/>
                <a:ext cx="61176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-bit </a:t>
                </a:r>
                <a:r>
                  <a:rPr lang="en-US" sz="2400" dirty="0"/>
                  <a:t>message: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51311"/>
                <a:ext cx="6117637" cy="461665"/>
              </a:xfrm>
              <a:prstGeom prst="rect">
                <a:avLst/>
              </a:prstGeom>
              <a:blipFill>
                <a:blip r:embed="rId5"/>
                <a:stretch>
                  <a:fillRect t="-8108" r="-124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Expand k into a (n+1)-bit pseudorandom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  <a:blipFill>
                <a:blip r:embed="rId6"/>
                <a:stretch>
                  <a:fillRect l="-119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/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One-time pad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:  ciphertext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  <a:blipFill>
                <a:blip r:embed="rId7"/>
                <a:stretch>
                  <a:fillRect l="-158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  <a:blipFill>
                <a:blip r:embed="rId8"/>
                <a:stretch>
                  <a:fillRect l="-35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  <a:blipFill>
                <a:blip r:embed="rId10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blipFill>
                <a:blip r:embed="rId4"/>
                <a:stretch>
                  <a:fillRect l="-1012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by contradiction.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1101197" y="2780928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Piazza Time-zone Survey &amp; Office hours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7F0B9C19-B984-8142-9548-7DE4171FB04A}"/>
              </a:ext>
            </a:extLst>
          </p:cNvPr>
          <p:cNvSpPr txBox="1">
            <a:spLocks noChangeArrowheads="1"/>
          </p:cNvSpPr>
          <p:nvPr/>
        </p:nvSpPr>
        <p:spPr>
          <a:xfrm>
            <a:off x="1101197" y="3226690"/>
            <a:ext cx="8038448" cy="17281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PS1 Released, due Sept 15</a:t>
            </a:r>
            <a:endParaRPr lang="en-US" altLang="en-US" sz="2400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7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ρ</m:t>
                          </m:r>
                          <m: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sSup>
                                <m:sSupPr>
                                  <m:ctrlPr>
                                    <a:rPr lang="en-US" alt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{0,1}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𝐺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(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)⨁</m:t>
                              </m:r>
                              <m:sSub>
                                <m:sSubPr>
                                  <m:ctrlP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blipFill>
                <a:blip r:embed="rId4"/>
                <a:stretch>
                  <a:fillRect l="-1019" t="-24476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by contradiction.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/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ρ</m:t>
                        </m:r>
                      </m:e>
                      <m:sup>
                        <m: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 ←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′⨁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prstClr val="black"/>
                  </a:solidFill>
                  <a:ea typeface="American Typewriter" charset="0"/>
                  <a:cs typeface="American Typewriter" charset="0"/>
                </a:endParaRPr>
              </a:p>
              <a:p>
                <a:pPr lvl="0"/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>
                      <m:f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  <a:blipFill>
                <a:blip r:embed="rId5"/>
                <a:stretch>
                  <a:fillRect l="-82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3D232B93-C4B8-DE4C-B0B7-3726B004EE56}"/>
              </a:ext>
            </a:extLst>
          </p:cNvPr>
          <p:cNvSpPr txBox="1">
            <a:spLocks noChangeArrowheads="1"/>
          </p:cNvSpPr>
          <p:nvPr/>
        </p:nvSpPr>
        <p:spPr>
          <a:xfrm>
            <a:off x="253262" y="5589240"/>
            <a:ext cx="8712968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This will give us a distinguisher EVE’ for G, contradicting the assumption that G is a pseudorandom generator. QED.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Get as input a string y, run EVE(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y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⨁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) for a random b, and let EVE’s output </a:t>
                </a:r>
                <a:r>
                  <a:rPr lang="en-US" altLang="en-US" sz="2400" dirty="0">
                    <a:ea typeface="American Typewriter" charset="0"/>
                    <a:cs typeface="American Typewriter" charset="0"/>
                  </a:rPr>
                  <a:t>be b’.  O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utput “PRG” if b=b’ and “RANDOM” otherwise.</a:t>
                </a:r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blipFill>
                <a:blip r:embed="rId4"/>
                <a:stretch>
                  <a:fillRect l="-97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Distinguisher EVE’ for G.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/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𝑝𝑠𝑒𝑢𝑑𝑜𝑟𝑎𝑛𝑑𝑜𝑚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ρ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≥</m:t>
                    </m:r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+1/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/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ρ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/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𝑝𝑠𝑒𝑢𝑑𝑜𝑟𝑎𝑛𝑑𝑜𝑚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 − </m:t>
                        </m:r>
                      </m:e>
                    </m:func>
                  </m:oMath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𝑟𝑎𝑛𝑑𝑜𝑚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/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  <a:blipFill>
                <a:blip r:embed="rId7"/>
                <a:stretch>
                  <a:fillRect l="-986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966D95-FC37-394E-AC6D-5308B425B3EB}"/>
              </a:ext>
            </a:extLst>
          </p:cNvPr>
          <p:cNvSpPr/>
          <p:nvPr/>
        </p:nvSpPr>
        <p:spPr>
          <a:xfrm>
            <a:off x="8244408" y="6054315"/>
            <a:ext cx="432048" cy="448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  <a:blipFill>
                <a:blip r:embed="rId4"/>
                <a:stretch>
                  <a:fillRect l="-4494" r="-674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92D04F-8485-844E-AEBC-E1E79A411E50}"/>
              </a:ext>
            </a:extLst>
          </p:cNvPr>
          <p:cNvSpPr/>
          <p:nvPr/>
        </p:nvSpPr>
        <p:spPr>
          <a:xfrm>
            <a:off x="1331640" y="2080011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/>
              <p:nvPr/>
            </p:nvSpPr>
            <p:spPr>
              <a:xfrm>
                <a:off x="334760" y="4063136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0" y="4063136"/>
                <a:ext cx="1125628" cy="646331"/>
              </a:xfrm>
              <a:prstGeom prst="rect">
                <a:avLst/>
              </a:prstGeom>
              <a:blipFill>
                <a:blip r:embed="rId5"/>
                <a:stretch>
                  <a:fillRect l="-3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53178DD-DA27-3349-8C9F-56D809FAA99D}"/>
              </a:ext>
            </a:extLst>
          </p:cNvPr>
          <p:cNvSpPr/>
          <p:nvPr/>
        </p:nvSpPr>
        <p:spPr>
          <a:xfrm>
            <a:off x="1331640" y="284248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(Exercise: If P=NP, PRGs do not exist.)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62BA6A-C694-8747-BC66-2116500DDB11}"/>
                  </a:ext>
                </a:extLst>
              </p:cNvPr>
              <p:cNvSpPr/>
              <p:nvPr/>
            </p:nvSpPr>
            <p:spPr>
              <a:xfrm>
                <a:off x="1331640" y="4116559"/>
                <a:ext cx="72728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How do we encrypt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sz="2400" dirty="0"/>
                  <a:t> message bits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 bits?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62BA6A-C694-8747-BC66-2116500DD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16559"/>
                <a:ext cx="7272808" cy="461665"/>
              </a:xfrm>
              <a:prstGeom prst="rect">
                <a:avLst/>
              </a:prstGeom>
              <a:blipFill>
                <a:blip r:embed="rId6"/>
                <a:stretch>
                  <a:fillRect l="-1220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AC31A9B-C2B8-5144-A25B-89B71D68DA82}"/>
              </a:ext>
            </a:extLst>
          </p:cNvPr>
          <p:cNvSpPr/>
          <p:nvPr/>
        </p:nvSpPr>
        <p:spPr>
          <a:xfrm>
            <a:off x="1366337" y="4974267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(Length extension: If there is a PRG  that stretches by one bit, there is one that stretches by </a:t>
            </a:r>
            <a:r>
              <a:rPr lang="en-US" sz="2400" dirty="0" err="1"/>
              <a:t>polynomially</a:t>
            </a:r>
            <a:r>
              <a:rPr lang="en-US" sz="2400" dirty="0"/>
              <a:t> many bits) </a:t>
            </a:r>
          </a:p>
        </p:txBody>
      </p:sp>
    </p:spTree>
    <p:extLst>
      <p:ext uri="{BB962C8B-B14F-4D97-AF65-F5344CB8AC3E}">
        <p14:creationId xmlns:p14="http://schemas.microsoft.com/office/powerpoint/2010/main" val="32943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4AD8-0058-3745-8467-4F9403370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r="14632" b="50000"/>
          <a:stretch/>
        </p:blipFill>
        <p:spPr>
          <a:xfrm>
            <a:off x="1115616" y="4149080"/>
            <a:ext cx="1922336" cy="96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01D4E-3F39-7248-B597-2A4AF9FE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18" y="3447475"/>
            <a:ext cx="3286570" cy="183157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10A1F65-89FD-2B49-99F4-FF630E077803}"/>
              </a:ext>
            </a:extLst>
          </p:cNvPr>
          <p:cNvSpPr/>
          <p:nvPr/>
        </p:nvSpPr>
        <p:spPr>
          <a:xfrm>
            <a:off x="4096297" y="4012613"/>
            <a:ext cx="745878" cy="856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6DCC6-A82C-CF42-8D5F-F54416E7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854720" y="4821639"/>
            <a:ext cx="1701056" cy="179042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9018244C-7312-BF4B-A4E1-A3AC8D9EC4E0}"/>
              </a:ext>
            </a:extLst>
          </p:cNvPr>
          <p:cNvSpPr txBox="1">
            <a:spLocks noChangeArrowheads="1"/>
          </p:cNvSpPr>
          <p:nvPr/>
        </p:nvSpPr>
        <p:spPr>
          <a:xfrm rot="19419969">
            <a:off x="254447" y="5136768"/>
            <a:ext cx="1296144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00FF"/>
                </a:solidFill>
                <a:latin typeface="Apple Chancery" panose="03020702040506060504" pitchFamily="66" charset="-79"/>
                <a:ea typeface="American Typewriter" charset="0"/>
                <a:cs typeface="Apple Chancery" panose="03020702040506060504" pitchFamily="66" charset="-79"/>
              </a:rPr>
              <a:t>MATH</a:t>
            </a:r>
            <a:endParaRPr lang="en-US" altLang="en-US" sz="2400" b="1" dirty="0">
              <a:solidFill>
                <a:srgbClr val="0000FF"/>
              </a:solidFill>
              <a:latin typeface="Apple Chancery" panose="03020702040506060504" pitchFamily="66" charset="-79"/>
              <a:ea typeface="American Typewriter" charset="0"/>
              <a:cs typeface="Apple Chancery" panose="03020702040506060504" pitchFamily="66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CC932-2329-634C-A973-3DDB1427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8DCE0625-C6B8-AD47-8DF5-334528D5CE7A}"/>
              </a:ext>
            </a:extLst>
          </p:cNvPr>
          <p:cNvSpPr txBox="1">
            <a:spLocks noChangeArrowheads="1"/>
          </p:cNvSpPr>
          <p:nvPr/>
        </p:nvSpPr>
        <p:spPr>
          <a:xfrm>
            <a:off x="5804377" y="4755392"/>
            <a:ext cx="3672408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Rijndael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(now the Advanced Encryption Standard)</a:t>
            </a:r>
          </a:p>
        </p:txBody>
      </p:sp>
    </p:spTree>
    <p:extLst>
      <p:ext uri="{BB962C8B-B14F-4D97-AF65-F5344CB8AC3E}">
        <p14:creationId xmlns:p14="http://schemas.microsoft.com/office/powerpoint/2010/main" val="37635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E1379B01-2803-D44A-9127-00AB620B2BF2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933056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Do extensive </a:t>
            </a:r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cryptanalysis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4F3A0-46D9-B04B-AAE8-8CB45F8E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3654">
            <a:off x="2498502" y="4999401"/>
            <a:ext cx="1584591" cy="102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8549B-605B-6E4E-BB88-9DBDDBE70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5E16D-01A8-C947-AD52-7B7742E3C9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r="17210"/>
          <a:stretch/>
        </p:blipFill>
        <p:spPr>
          <a:xfrm>
            <a:off x="5812797" y="4797152"/>
            <a:ext cx="792089" cy="1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844824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Reduce to simpler primitives.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434956BF-CBEA-244F-BDE1-7795C111DCC1}"/>
              </a:ext>
            </a:extLst>
          </p:cNvPr>
          <p:cNvSpPr txBox="1">
            <a:spLocks noChangeArrowheads="1"/>
          </p:cNvSpPr>
          <p:nvPr/>
        </p:nvSpPr>
        <p:spPr>
          <a:xfrm>
            <a:off x="3730987" y="5085184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FEC0755-0561-EB4D-8706-F0C13932A4CD}"/>
              </a:ext>
            </a:extLst>
          </p:cNvPr>
          <p:cNvSpPr txBox="1">
            <a:spLocks noChangeArrowheads="1"/>
          </p:cNvSpPr>
          <p:nvPr/>
        </p:nvSpPr>
        <p:spPr>
          <a:xfrm>
            <a:off x="-612576" y="6287970"/>
            <a:ext cx="10621180" cy="669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well-studied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, average-case hard, problems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6389113-1FF6-0241-B63F-3BC97A1DD42C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420888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“Science wins either way” –Silvio Micali</a:t>
            </a:r>
            <a:endParaRPr lang="en-US" altLang="en-US" sz="2400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BA1E4-139D-714A-8AA2-EA8131E6F3BA}"/>
              </a:ext>
            </a:extLst>
          </p:cNvPr>
          <p:cNvCxnSpPr>
            <a:cxnSpLocks/>
          </p:cNvCxnSpPr>
          <p:nvPr/>
        </p:nvCxnSpPr>
        <p:spPr>
          <a:xfrm flipV="1">
            <a:off x="4181037" y="5760030"/>
            <a:ext cx="0" cy="40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3F7561-88D6-0740-8F02-CDA64ABCDEF2}"/>
              </a:ext>
            </a:extLst>
          </p:cNvPr>
          <p:cNvCxnSpPr>
            <a:cxnSpLocks/>
          </p:cNvCxnSpPr>
          <p:nvPr/>
        </p:nvCxnSpPr>
        <p:spPr>
          <a:xfrm flipV="1">
            <a:off x="4427984" y="4653136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3">
            <a:extLst>
              <a:ext uri="{FF2B5EF4-FFF2-40B4-BE49-F238E27FC236}">
                <a16:creationId xmlns:a16="http://schemas.microsoft.com/office/drawing/2014/main" id="{EF835A04-AB18-3443-8272-B5C1306ED0E3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3978290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B0E58-58B7-C74F-908C-CCC1941F2161}"/>
              </a:ext>
            </a:extLst>
          </p:cNvPr>
          <p:cNvCxnSpPr>
            <a:cxnSpLocks/>
          </p:cNvCxnSpPr>
          <p:nvPr/>
        </p:nvCxnSpPr>
        <p:spPr>
          <a:xfrm flipV="1">
            <a:off x="5616116" y="3995834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519357CF-DB64-1647-AA27-7E76E93BD84D}"/>
              </a:ext>
            </a:extLst>
          </p:cNvPr>
          <p:cNvSpPr txBox="1">
            <a:spLocks noChangeArrowheads="1"/>
          </p:cNvSpPr>
          <p:nvPr/>
        </p:nvSpPr>
        <p:spPr>
          <a:xfrm>
            <a:off x="5904148" y="3320988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C5E6AAE2-B90A-7D40-BFF4-7FEB08E2CC51}"/>
              </a:ext>
            </a:extLst>
          </p:cNvPr>
          <p:cNvSpPr txBox="1">
            <a:spLocks noChangeArrowheads="1"/>
          </p:cNvSpPr>
          <p:nvPr/>
        </p:nvSpPr>
        <p:spPr>
          <a:xfrm>
            <a:off x="2293694" y="4315713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Hashing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2B13D-11A9-0C42-B0FF-6C253C3CC9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51883" y="4990559"/>
            <a:ext cx="67910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F09FB-D2DA-A74A-A7E7-35ECFF6D61C0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343575" y="3978290"/>
            <a:ext cx="752192" cy="109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3">
            <a:extLst>
              <a:ext uri="{FF2B5EF4-FFF2-40B4-BE49-F238E27FC236}">
                <a16:creationId xmlns:a16="http://schemas.microsoft.com/office/drawing/2014/main" id="{65220DBB-E943-5F41-80AE-DE3BF03B4DB7}"/>
              </a:ext>
            </a:extLst>
          </p:cNvPr>
          <p:cNvSpPr txBox="1">
            <a:spLocks noChangeArrowheads="1"/>
          </p:cNvSpPr>
          <p:nvPr/>
        </p:nvSpPr>
        <p:spPr>
          <a:xfrm>
            <a:off x="2705556" y="3303444"/>
            <a:ext cx="1276037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Digital Signatures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5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178090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A PRG Candidate from the hardness of Subset-sum: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  <a:p>
                <a:pPr algn="l"/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blipFill>
                <a:blip r:embed="rId3"/>
                <a:stretch>
                  <a:fillRect l="-1180" t="-12621" r="-337" b="-36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are random (n+1)-bit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are random bits.</a:t>
                </a:r>
              </a:p>
              <a:p>
                <a:pPr algn="l"/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blipFill>
                <a:blip r:embed="rId4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75485003-4717-6444-80D6-7CEF6D4DE89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4459729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Beautiful Function: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4668808-C2FF-5F45-BE4D-ADA681406DF1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2" y="5085184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G is a one-way function, then G is a PRG  (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Pset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1).</a:t>
            </a:r>
          </a:p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2931503E-9388-DA45-8EE0-90A176E1AEC4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3" y="5733256"/>
            <a:ext cx="7833265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If lattice problems are hard on the worst-case, G is a PRG (6.876 Fall18 / CS294-168 Spring20)</a:t>
            </a:r>
          </a:p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  <a:blipFill>
                <a:blip r:embed="rId4"/>
                <a:stretch>
                  <a:fillRect l="-4494" r="-674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92D04F-8485-844E-AEBC-E1E79A411E50}"/>
              </a:ext>
            </a:extLst>
          </p:cNvPr>
          <p:cNvSpPr/>
          <p:nvPr/>
        </p:nvSpPr>
        <p:spPr>
          <a:xfrm>
            <a:off x="1331640" y="2080011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/>
              <p:nvPr/>
            </p:nvSpPr>
            <p:spPr>
              <a:xfrm>
                <a:off x="334760" y="4063136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0" y="4063136"/>
                <a:ext cx="1125628" cy="646331"/>
              </a:xfrm>
              <a:prstGeom prst="rect">
                <a:avLst/>
              </a:prstGeom>
              <a:blipFill>
                <a:blip r:embed="rId5"/>
                <a:stretch>
                  <a:fillRect l="-3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53178DD-DA27-3349-8C9F-56D809FAA99D}"/>
              </a:ext>
            </a:extLst>
          </p:cNvPr>
          <p:cNvSpPr/>
          <p:nvPr/>
        </p:nvSpPr>
        <p:spPr>
          <a:xfrm>
            <a:off x="1331640" y="2842482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(Exercise: If P=NP, PRGs do not exist.)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62BA6A-C694-8747-BC66-2116500DDB11}"/>
                  </a:ext>
                </a:extLst>
              </p:cNvPr>
              <p:cNvSpPr/>
              <p:nvPr/>
            </p:nvSpPr>
            <p:spPr>
              <a:xfrm>
                <a:off x="1331640" y="4116559"/>
                <a:ext cx="72728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How do we encrypt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sz="2400" dirty="0"/>
                  <a:t> message bits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 bits?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62BA6A-C694-8747-BC66-2116500DD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16559"/>
                <a:ext cx="7272808" cy="461665"/>
              </a:xfrm>
              <a:prstGeom prst="rect">
                <a:avLst/>
              </a:prstGeom>
              <a:blipFill>
                <a:blip r:embed="rId6"/>
                <a:stretch>
                  <a:fillRect l="-1220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AC31A9B-C2B8-5144-A25B-89B71D68DA82}"/>
              </a:ext>
            </a:extLst>
          </p:cNvPr>
          <p:cNvSpPr/>
          <p:nvPr/>
        </p:nvSpPr>
        <p:spPr>
          <a:xfrm>
            <a:off x="1366337" y="4974267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(Length extension: If there is a PRG  that stretches by one bit, there is one that stretches by </a:t>
            </a:r>
            <a:r>
              <a:rPr lang="en-US" sz="2400" dirty="0" err="1"/>
              <a:t>polynomially</a:t>
            </a:r>
            <a:r>
              <a:rPr lang="en-US" sz="2400" dirty="0"/>
              <a:t> many bits) </a:t>
            </a:r>
          </a:p>
        </p:txBody>
      </p:sp>
    </p:spTree>
    <p:extLst>
      <p:ext uri="{BB962C8B-B14F-4D97-AF65-F5344CB8AC3E}">
        <p14:creationId xmlns:p14="http://schemas.microsoft.com/office/powerpoint/2010/main" val="117118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6A8ED1F6-78CF-8444-A163-416762BDB56E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Secure Communication Problem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588224" y="186794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03648" y="1852076"/>
            <a:ext cx="864096" cy="706988"/>
          </a:xfrm>
          <a:prstGeom prst="rect">
            <a:avLst/>
          </a:prstGeom>
        </p:spPr>
      </p:pic>
      <p:sp>
        <p:nvSpPr>
          <p:cNvPr id="23" name="Rectangle 63">
            <a:extLst>
              <a:ext uri="{FF2B5EF4-FFF2-40B4-BE49-F238E27FC236}">
                <a16:creationId xmlns:a16="http://schemas.microsoft.com/office/drawing/2014/main" id="{AE1DE581-8087-6F4C-B958-1D8BEA330218}"/>
              </a:ext>
            </a:extLst>
          </p:cNvPr>
          <p:cNvSpPr txBox="1">
            <a:spLocks noChangeArrowheads="1"/>
          </p:cNvSpPr>
          <p:nvPr/>
        </p:nvSpPr>
        <p:spPr>
          <a:xfrm>
            <a:off x="1007604" y="312601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198010DE-D7EA-CA4F-A538-964D8FAECDFB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63987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926040" y="449540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Alice and Bob have a common key 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96339-08A5-7E4C-AA32-99B7061BDF11}"/>
              </a:ext>
            </a:extLst>
          </p:cNvPr>
          <p:cNvCxnSpPr>
            <a:cxnSpLocks/>
          </p:cNvCxnSpPr>
          <p:nvPr/>
        </p:nvCxnSpPr>
        <p:spPr>
          <a:xfrm flipH="1">
            <a:off x="2699792" y="2415048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3">
            <a:extLst>
              <a:ext uri="{FF2B5EF4-FFF2-40B4-BE49-F238E27FC236}">
                <a16:creationId xmlns:a16="http://schemas.microsoft.com/office/drawing/2014/main" id="{2CEB4EA8-DC38-5A48-B545-258A5FB01EF1}"/>
              </a:ext>
            </a:extLst>
          </p:cNvPr>
          <p:cNvSpPr txBox="1">
            <a:spLocks noChangeArrowheads="1"/>
          </p:cNvSpPr>
          <p:nvPr/>
        </p:nvSpPr>
        <p:spPr>
          <a:xfrm>
            <a:off x="6120172" y="30630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id="{7B6C8484-AD99-2F47-AC46-D5EE89EF60C1}"/>
              </a:ext>
            </a:extLst>
          </p:cNvPr>
          <p:cNvSpPr txBox="1">
            <a:spLocks noChangeArrowheads="1"/>
          </p:cNvSpPr>
          <p:nvPr/>
        </p:nvSpPr>
        <p:spPr>
          <a:xfrm>
            <a:off x="6156176" y="257694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1D24BA-922D-0549-8E14-E755119F3D43}"/>
              </a:ext>
            </a:extLst>
          </p:cNvPr>
          <p:cNvCxnSpPr>
            <a:cxnSpLocks/>
          </p:cNvCxnSpPr>
          <p:nvPr/>
        </p:nvCxnSpPr>
        <p:spPr>
          <a:xfrm>
            <a:off x="4426694" y="2396721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44" name="Picture 19" descr="MCj04359310000[1]">
            <a:extLst>
              <a:ext uri="{FF2B5EF4-FFF2-40B4-BE49-F238E27FC236}">
                <a16:creationId xmlns:a16="http://schemas.microsoft.com/office/drawing/2014/main" id="{5060735A-0B4C-0448-B4DA-F6A6850E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72" y="3131337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63">
            <a:extLst>
              <a:ext uri="{FF2B5EF4-FFF2-40B4-BE49-F238E27FC236}">
                <a16:creationId xmlns:a16="http://schemas.microsoft.com/office/drawing/2014/main" id="{762BBA17-5643-8241-ACA7-AEE41BD4DF41}"/>
              </a:ext>
            </a:extLst>
          </p:cNvPr>
          <p:cNvSpPr txBox="1">
            <a:spLocks noChangeArrowheads="1"/>
          </p:cNvSpPr>
          <p:nvPr/>
        </p:nvSpPr>
        <p:spPr>
          <a:xfrm>
            <a:off x="3563888" y="391505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7F0B9C19-B984-8142-9548-7DE4171FB04A}"/>
              </a:ext>
            </a:extLst>
          </p:cNvPr>
          <p:cNvSpPr txBox="1">
            <a:spLocks noChangeArrowheads="1"/>
          </p:cNvSpPr>
          <p:nvPr/>
        </p:nvSpPr>
        <p:spPr>
          <a:xfrm>
            <a:off x="926040" y="4941168"/>
            <a:ext cx="8470496" cy="17281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Algorithms (Gen, </a:t>
            </a:r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Enc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, Dec)	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Correctness: Dec(k, </a:t>
            </a:r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Enc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k,m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)) = m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No Eve learns anything about m.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E7F4A564-6105-E146-88B1-574A10A4BFD5}"/>
              </a:ext>
            </a:extLst>
          </p:cNvPr>
          <p:cNvSpPr/>
          <p:nvPr/>
        </p:nvSpPr>
        <p:spPr>
          <a:xfrm>
            <a:off x="1070056" y="127562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826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3">
            <a:extLst>
              <a:ext uri="{FF2B5EF4-FFF2-40B4-BE49-F238E27FC236}">
                <a16:creationId xmlns:a16="http://schemas.microsoft.com/office/drawing/2014/main" id="{C66071DC-A4C6-6C49-90BD-1CAFA87560CA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9B9F0B9F-4C7D-D541-932B-9A4DEF8FC24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8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68D56-1AA4-8C46-906E-B305D77E5107}"/>
              </a:ext>
            </a:extLst>
          </p:cNvPr>
          <p:cNvGrpSpPr/>
          <p:nvPr/>
        </p:nvGrpSpPr>
        <p:grpSpPr>
          <a:xfrm>
            <a:off x="845586" y="4077072"/>
            <a:ext cx="3582398" cy="1029278"/>
            <a:chOff x="845586" y="4415946"/>
            <a:chExt cx="3582398" cy="10292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2F82922-C5C7-D443-B562-DDB4F5BC8020}"/>
                </a:ext>
              </a:extLst>
            </p:cNvPr>
            <p:cNvSpPr/>
            <p:nvPr/>
          </p:nvSpPr>
          <p:spPr>
            <a:xfrm>
              <a:off x="15476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3">
              <a:extLst>
                <a:ext uri="{FF2B5EF4-FFF2-40B4-BE49-F238E27FC236}">
                  <a16:creationId xmlns:a16="http://schemas.microsoft.com/office/drawing/2014/main" id="{72DEF588-E12C-9342-BD9A-3C1283877B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456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9DCC6F-B12D-3B47-B996-594D43EF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586" y="5013176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44597" y="4426529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7" y="4426529"/>
                  <a:ext cx="504056" cy="453214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184D68-A03D-E344-88B2-EB3121593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5013176"/>
              <a:ext cx="1800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blipFill>
                  <a:blip r:embed="rId5"/>
                  <a:stretch>
                    <a:fillRect t="-14286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14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14262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485129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74302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44597" y="4087655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97" y="4087655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74302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78396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96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44597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97" y="4113076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73" r="-3181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20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97DB92BB-1BF0-9A4C-B1E4-AB2CD6A5E7BD}"/>
              </a:ext>
            </a:extLst>
          </p:cNvPr>
          <p:cNvSpPr txBox="1">
            <a:spLocks noChangeArrowheads="1"/>
          </p:cNvSpPr>
          <p:nvPr/>
        </p:nvSpPr>
        <p:spPr>
          <a:xfrm>
            <a:off x="822792" y="6183294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Also called a stream cipher by the applied people.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 flipV="1">
            <a:off x="8026703" y="5063840"/>
            <a:ext cx="400840" cy="501627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27123" y="5565467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23" y="5565467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548680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Are we all set with encryption?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1" name="Rectangle 63">
            <a:extLst>
              <a:ext uri="{FF2B5EF4-FFF2-40B4-BE49-F238E27FC236}">
                <a16:creationId xmlns:a16="http://schemas.microsoft.com/office/drawing/2014/main" id="{C2301442-5B15-D643-8139-39E20996F207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448557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To encrypt the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i-th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bit, use the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i-th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pseudorandom bit.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id="{A1A126EC-1A9D-F649-882B-48B73A03ECEE}"/>
              </a:ext>
            </a:extLst>
          </p:cNvPr>
          <p:cNvSpPr txBox="1">
            <a:spLocks noChangeArrowheads="1"/>
          </p:cNvSpPr>
          <p:nvPr/>
        </p:nvSpPr>
        <p:spPr>
          <a:xfrm>
            <a:off x="1158879" y="3042031"/>
            <a:ext cx="748883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Runtime  (an efficiency issue) 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3" name="Rectangle 63">
            <a:extLst>
              <a:ext uri="{FF2B5EF4-FFF2-40B4-BE49-F238E27FC236}">
                <a16:creationId xmlns:a16="http://schemas.microsoft.com/office/drawing/2014/main" id="{239E1A0F-A892-A54D-88B4-0679CAB54C8C}"/>
              </a:ext>
            </a:extLst>
          </p:cNvPr>
          <p:cNvSpPr txBox="1">
            <a:spLocks noChangeArrowheads="1"/>
          </p:cNvSpPr>
          <p:nvPr/>
        </p:nvSpPr>
        <p:spPr>
          <a:xfrm>
            <a:off x="1158879" y="4025939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Need to remember state (a security issue)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4" name="Rectangle 63">
            <a:extLst>
              <a:ext uri="{FF2B5EF4-FFF2-40B4-BE49-F238E27FC236}">
                <a16:creationId xmlns:a16="http://schemas.microsoft.com/office/drawing/2014/main" id="{C341AC74-56AB-8D4E-9D45-2D7CACD3A1F2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4914169"/>
            <a:ext cx="7172055" cy="11791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In a couple of weeks, Shafi will solve both problems in one shot.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5" name="Rectangle 63">
            <a:extLst>
              <a:ext uri="{FF2B5EF4-FFF2-40B4-BE49-F238E27FC236}">
                <a16:creationId xmlns:a16="http://schemas.microsoft.com/office/drawing/2014/main" id="{32F2B8B9-74DB-6740-BCF3-6E10897FBC75}"/>
              </a:ext>
            </a:extLst>
          </p:cNvPr>
          <p:cNvSpPr txBox="1">
            <a:spLocks noChangeArrowheads="1"/>
          </p:cNvSpPr>
          <p:nvPr/>
        </p:nvSpPr>
        <p:spPr>
          <a:xfrm>
            <a:off x="935088" y="2245293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Two problems: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Define one-way functions (OWF),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Hardcore bits (HCB),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593891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725144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Show that OWF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  <a:b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	(how to construct a PRG from any OWF*)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25144"/>
                <a:ext cx="9217024" cy="843221"/>
              </a:xfrm>
              <a:prstGeom prst="rect">
                <a:avLst/>
              </a:prstGeom>
              <a:blipFill>
                <a:blip r:embed="rId3"/>
                <a:stretch>
                  <a:fillRect l="-964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7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682503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Perfect secrecy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A Posteriori = A Priori 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386104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6AE33124-A7DF-7C4D-A554-B3B28F13A42D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6012135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The two definitions are equivalent!</a:t>
            </a:r>
            <a:endParaRPr lang="en-US" altLang="en-US" sz="2400" b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2420888"/>
                <a:ext cx="7056784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𝑀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𝑀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𝑀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0888"/>
                <a:ext cx="7056784" cy="1286991"/>
              </a:xfrm>
              <a:prstGeom prst="rect">
                <a:avLst/>
              </a:prstGeom>
              <a:blipFill>
                <a:blip r:embed="rId3"/>
                <a:stretch>
                  <a:fillRect l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blipFill>
                <a:blip r:embed="rId4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 perfectly secure scheme?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One-time Pad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 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blipFill>
                <a:blip r:embed="rId3"/>
                <a:stretch>
                  <a:fillRect l="-1056" t="-13889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44905" y="2352179"/>
            <a:ext cx="8055096" cy="88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However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 Keys are as long as Messages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WORSE, Shannon’s theorem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: </a:t>
                </a:r>
                <a:b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</a:t>
                </a:r>
                <a:r>
                  <a:rPr lang="en-US" sz="2400" b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any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perfectly secure scheme, |key|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|message|.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blipFill>
                <a:blip r:embed="rId4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EE8F0E9B-4DB8-4044-A83D-E297A3469C50}"/>
              </a:ext>
            </a:extLst>
          </p:cNvPr>
          <p:cNvSpPr txBox="1">
            <a:spLocks/>
          </p:cNvSpPr>
          <p:nvPr/>
        </p:nvSpPr>
        <p:spPr>
          <a:xfrm>
            <a:off x="539552" y="4869160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overcome Shannon’s conundrum?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2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496808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first rewrite…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134076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as a Turing test</a:t>
            </a:r>
            <a:endParaRPr lang="en-US" alt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967859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967859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3044225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3050655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412219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412219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40813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4081352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653136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American Typewriter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American Typewriter" charset="0"/>
              </a:rPr>
              <a:t>distinguisher</a:t>
            </a:r>
            <a:r>
              <a:rPr lang="en-US" altLang="en-US" sz="2400" dirty="0">
                <a:latin typeface="American Typewriter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589240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89240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361813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1813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3577296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3577296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023" t="-22581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29DFF-D908-8F43-96AC-CD50304A940D}"/>
              </a:ext>
            </a:extLst>
          </p:cNvPr>
          <p:cNvCxnSpPr/>
          <p:nvPr/>
        </p:nvCxnSpPr>
        <p:spPr>
          <a:xfrm>
            <a:off x="-684584" y="2708920"/>
            <a:ext cx="10441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496808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first rewrite…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134076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as a Turing test</a:t>
            </a:r>
            <a:endParaRPr lang="en-US" alt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967859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967859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3044225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3050655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412219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412219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40813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4081352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653136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American Typewriter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American Typewriter" charset="0"/>
              </a:rPr>
              <a:t>distinguisher</a:t>
            </a:r>
            <a:r>
              <a:rPr lang="en-US" altLang="en-US" sz="2400" dirty="0">
                <a:latin typeface="American Typewriter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733256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33256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t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361813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1813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3577296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3577296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023" t="-22581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29DFF-D908-8F43-96AC-CD50304A940D}"/>
              </a:ext>
            </a:extLst>
          </p:cNvPr>
          <p:cNvCxnSpPr/>
          <p:nvPr/>
        </p:nvCxnSpPr>
        <p:spPr>
          <a:xfrm>
            <a:off x="-684584" y="2708920"/>
            <a:ext cx="10441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7667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Axiom of Modern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70207"/>
            <a:ext cx="9307034" cy="7506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atin typeface="American Typewriter" charset="0"/>
                <a:ea typeface="American Typewriter" charset="0"/>
                <a:cs typeface="American Typewriter" charset="0"/>
              </a:rPr>
              <a:t>Feasible Computation = Probabilistic polynomial-time*</a:t>
            </a:r>
            <a:endParaRPr lang="en-US" altLang="en-US" sz="2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549121FB-494C-FB43-9FEB-6B801495CE0C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371163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3200" b="1" dirty="0" err="1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p.p.t</a:t>
            </a:r>
            <a:r>
              <a:rPr lang="en-US" sz="3200" b="1" dirty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= Probabilistic polynomial-time)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E19F318B-40E7-5B4E-91A6-228A78A6F2A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93747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So, Alice and Bob are </a:t>
            </a:r>
            <a:r>
              <a:rPr lang="en-US" sz="2400" b="1" dirty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fixed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p.p.t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. algorithms. 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	(e.g., run in time n^2)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6030ABF4-5609-9546-B640-15F3DAB217D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04606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Eve is </a:t>
            </a:r>
            <a:r>
              <a:rPr lang="en-US" sz="2400" b="1" dirty="0">
                <a:solidFill>
                  <a:srgbClr val="C0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any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p.p.t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. algorithm. 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	(e.g., run in time n^4, or n^100, or n^10000,…)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A5CCF718-7288-1741-A0F2-E15988364DA7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6493924"/>
            <a:ext cx="4752528" cy="3194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* in recent years, quantum polynomial-time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20092AFF-28A0-9147-A37E-02D3D3D58148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924944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(polynomial in a security parameter n)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468560" y="368660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D8752-D946-2647-94D0-8A754EFE8588}"/>
              </a:ext>
            </a:extLst>
          </p:cNvPr>
          <p:cNvSpPr/>
          <p:nvPr/>
        </p:nvSpPr>
        <p:spPr>
          <a:xfrm>
            <a:off x="179512" y="4085741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882C07-7AE4-0344-9EF3-1B862B88EB03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C06676-C66D-E24E-B50E-1ACCAFD5E328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6941D262-7FBD-DB4F-B235-928C80A41D5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C565B37E-1575-1640-AA12-0094318A15DE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AF1223B-8F42-8A40-843D-FFA080A9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3E606113-3536-7C49-8A74-DB27DC4E1F88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American Typewriter" charset="0"/>
              </a:rPr>
              <a:t>is a </a:t>
            </a:r>
            <a:r>
              <a:rPr lang="en-US" altLang="en-US" sz="2400" b="1" dirty="0" err="1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p.p.t</a:t>
            </a:r>
            <a:r>
              <a:rPr lang="en-US" altLang="en-US" sz="24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. </a:t>
            </a:r>
            <a:r>
              <a:rPr lang="en-US" altLang="en-US" sz="2400" dirty="0">
                <a:latin typeface="American Typewriter" charset="0"/>
              </a:rPr>
              <a:t>distinguisher.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blipFill>
                <a:blip r:embed="rId6"/>
                <a:stretch>
                  <a:fillRect l="-1012" t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9" y="5689966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570944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Still subject to Shannon’s impossibility!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A6006EB7-DC1D-5245-8E2F-32F4B5989251}"/>
              </a:ext>
            </a:extLst>
          </p:cNvPr>
          <p:cNvSpPr txBox="1">
            <a:spLocks/>
          </p:cNvSpPr>
          <p:nvPr/>
        </p:nvSpPr>
        <p:spPr>
          <a:xfrm>
            <a:off x="7276492" y="457112"/>
            <a:ext cx="1935832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(take 1)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38255</TotalTime>
  <Words>2196</Words>
  <Application>Microsoft Macintosh PowerPoint</Application>
  <PresentationFormat>On-screen Show (4:3)</PresentationFormat>
  <Paragraphs>295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Brush Script MT</vt:lpstr>
      <vt:lpstr>American Typewriter</vt:lpstr>
      <vt:lpstr>Apple Chancery</vt:lpstr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Microsoft Office User</cp:lastModifiedBy>
  <cp:revision>931</cp:revision>
  <dcterms:created xsi:type="dcterms:W3CDTF">2014-03-14T23:52:55Z</dcterms:created>
  <dcterms:modified xsi:type="dcterms:W3CDTF">2020-09-03T18:14:35Z</dcterms:modified>
</cp:coreProperties>
</file>