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29" r:id="rId2"/>
    <p:sldId id="579" r:id="rId3"/>
    <p:sldId id="571" r:id="rId4"/>
    <p:sldId id="582" r:id="rId5"/>
    <p:sldId id="573" r:id="rId6"/>
    <p:sldId id="583" r:id="rId7"/>
    <p:sldId id="584" r:id="rId8"/>
    <p:sldId id="585" r:id="rId9"/>
    <p:sldId id="615" r:id="rId10"/>
    <p:sldId id="581" r:id="rId11"/>
    <p:sldId id="574" r:id="rId12"/>
    <p:sldId id="580" r:id="rId13"/>
    <p:sldId id="575" r:id="rId14"/>
    <p:sldId id="587" r:id="rId15"/>
    <p:sldId id="620" r:id="rId16"/>
    <p:sldId id="604" r:id="rId17"/>
    <p:sldId id="616" r:id="rId18"/>
    <p:sldId id="577" r:id="rId19"/>
    <p:sldId id="588" r:id="rId20"/>
    <p:sldId id="589" r:id="rId21"/>
    <p:sldId id="590" r:id="rId22"/>
    <p:sldId id="591" r:id="rId23"/>
    <p:sldId id="592" r:id="rId24"/>
    <p:sldId id="593" r:id="rId25"/>
    <p:sldId id="594" r:id="rId26"/>
    <p:sldId id="595" r:id="rId27"/>
    <p:sldId id="596" r:id="rId28"/>
    <p:sldId id="597" r:id="rId29"/>
    <p:sldId id="598" r:id="rId30"/>
    <p:sldId id="599" r:id="rId31"/>
    <p:sldId id="617" r:id="rId32"/>
    <p:sldId id="601" r:id="rId33"/>
    <p:sldId id="576" r:id="rId34"/>
    <p:sldId id="600" r:id="rId35"/>
    <p:sldId id="602" r:id="rId36"/>
    <p:sldId id="603" r:id="rId37"/>
    <p:sldId id="605" r:id="rId38"/>
    <p:sldId id="606" r:id="rId39"/>
    <p:sldId id="618" r:id="rId40"/>
    <p:sldId id="609" r:id="rId41"/>
    <p:sldId id="610" r:id="rId42"/>
    <p:sldId id="611" r:id="rId43"/>
    <p:sldId id="61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47"/>
    <p:restoredTop sz="76250" autoAdjust="0"/>
  </p:normalViewPr>
  <p:slideViewPr>
    <p:cSldViewPr>
      <p:cViewPr varScale="1">
        <p:scale>
          <a:sx n="67" d="100"/>
          <a:sy n="67" d="100"/>
        </p:scale>
        <p:origin x="184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Poll:  F(</a:t>
            </a:r>
            <a:r>
              <a:rPr lang="en-US" baseline="0" dirty="0" err="1"/>
              <a:t>xy</a:t>
            </a:r>
            <a:r>
              <a:rPr lang="en-US" baseline="0" dirty="0"/>
              <a:t>) = F(x) || y  is it one-way?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7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24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9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199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67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13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32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940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128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70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69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548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5068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548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932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0464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1020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204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8472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0741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By def of how D works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b is random</a:t>
            </a:r>
          </a:p>
          <a:p>
            <a:pPr marL="228600" indent="-228600">
              <a:buAutoNum type="arabicPeriod"/>
            </a:pPr>
            <a:r>
              <a:rPr lang="en-US" baseline="0" dirty="0"/>
              <a:t>Syntactic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</a:t>
            </a:r>
            <a:r>
              <a:rPr lang="en-US" baseline="0" dirty="0" err="1"/>
              <a:t>pr</a:t>
            </a:r>
            <a:r>
              <a:rPr lang="en-US" baseline="0" dirty="0"/>
              <a:t>[D(..)=0] = 1 – </a:t>
            </a:r>
            <a:r>
              <a:rPr lang="en-US" baseline="0" dirty="0" err="1"/>
              <a:t>pr</a:t>
            </a:r>
            <a:r>
              <a:rPr lang="en-US" baseline="0" dirty="0"/>
              <a:t>[D(..) = 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541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7986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421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851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03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5330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08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941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45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771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8084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183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938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60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4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6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9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49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5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2020-09-08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0.png"/><Relationship Id="rId4" Type="http://schemas.openxmlformats.org/officeDocument/2006/relationships/image" Target="../media/image1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 &amp; Berkeley CS276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3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CA32C7-D772-1844-BFF3-9BDD484CFDFA}"/>
              </a:ext>
            </a:extLst>
          </p:cNvPr>
          <p:cNvSpPr/>
          <p:nvPr/>
        </p:nvSpPr>
        <p:spPr>
          <a:xfrm>
            <a:off x="829616" y="3707740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computing partial information about an inverse?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699D8-28A2-5647-8535-0A007727024E}"/>
              </a:ext>
            </a:extLst>
          </p:cNvPr>
          <p:cNvSpPr/>
          <p:nvPr/>
        </p:nvSpPr>
        <p:spPr>
          <a:xfrm>
            <a:off x="794629" y="4509120"/>
            <a:ext cx="7905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Exercise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There are one-way functions for which it is easy to compute the first half of the bits of the inverse.</a:t>
            </a:r>
          </a:p>
        </p:txBody>
      </p:sp>
    </p:spTree>
    <p:extLst>
      <p:ext uri="{BB962C8B-B14F-4D97-AF65-F5344CB8AC3E}">
        <p14:creationId xmlns:p14="http://schemas.microsoft.com/office/powerpoint/2010/main" val="26577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A32C7-D772-1844-BFF3-9BDD484CFDFA}"/>
                  </a:ext>
                </a:extLst>
              </p:cNvPr>
              <p:cNvSpPr/>
              <p:nvPr/>
            </p:nvSpPr>
            <p:spPr>
              <a:xfrm>
                <a:off x="829616" y="3707740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Nevertheless, there has to be a hardcore set of hard to invert inputs. Concretely: Does there necessarily exist </a:t>
                </a:r>
                <a:r>
                  <a:rPr lang="en-US" sz="2400" u="sng" dirty="0"/>
                  <a:t>some bit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that is hard to compute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A32C7-D772-1844-BFF3-9BDD484CF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6" y="3707740"/>
                <a:ext cx="7905927" cy="1200329"/>
              </a:xfrm>
              <a:prstGeom prst="rect">
                <a:avLst/>
              </a:prstGeom>
              <a:blipFill>
                <a:blip r:embed="rId4"/>
                <a:stretch>
                  <a:fillRect l="-112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4B674F4-9432-0540-8FC8-D15F431E38BC}"/>
              </a:ext>
            </a:extLst>
          </p:cNvPr>
          <p:cNvSpPr/>
          <p:nvPr/>
        </p:nvSpPr>
        <p:spPr>
          <a:xfrm>
            <a:off x="1473387" y="5190291"/>
            <a:ext cx="6614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bit can be guessed correctly </a:t>
            </a:r>
            <a:r>
              <a:rPr lang="en-US" sz="2400" dirty="0" err="1"/>
              <a:t>w.p</a:t>
            </a:r>
            <a:r>
              <a:rPr lang="en-US" sz="2400" dirty="0"/>
              <a:t>. 1/2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F6A195-0E76-2E4D-A084-E0FE9B4C8E97}"/>
                  </a:ext>
                </a:extLst>
              </p:cNvPr>
              <p:cNvSpPr/>
              <p:nvPr/>
            </p:nvSpPr>
            <p:spPr>
              <a:xfrm>
                <a:off x="1486072" y="5838363"/>
                <a:ext cx="66143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“hard to compute”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“hard to guess with probability non-negligibly better than 1/2”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F6A195-0E76-2E4D-A084-E0FE9B4C8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072" y="5838363"/>
                <a:ext cx="6614320" cy="830997"/>
              </a:xfrm>
              <a:prstGeom prst="rect">
                <a:avLst/>
              </a:prstGeom>
              <a:blipFill>
                <a:blip r:embed="rId5"/>
                <a:stretch>
                  <a:fillRect l="-114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3F372A-4965-9A4C-A684-FDDD18ABF2E2}"/>
                  </a:ext>
                </a:extLst>
              </p:cNvPr>
              <p:cNvSpPr/>
              <p:nvPr/>
            </p:nvSpPr>
            <p:spPr>
              <a:xfrm>
                <a:off x="827583" y="3701930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Nevertheless, there has to be a hardcore set of hard to invert inputs. Concretely: Does there exist </a:t>
                </a:r>
                <a:r>
                  <a:rPr lang="en-US" sz="2400" u="sng" dirty="0"/>
                  <a:t>some bit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u="sng" dirty="0"/>
                  <a:t> that is hard to guess with probability non-negligibly better than 1/2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3F372A-4965-9A4C-A684-FDDD18AB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701930"/>
                <a:ext cx="7905927" cy="1200329"/>
              </a:xfrm>
              <a:prstGeom prst="rect">
                <a:avLst/>
              </a:prstGeom>
              <a:blipFill>
                <a:blip r:embed="rId6"/>
                <a:stretch>
                  <a:fillRect l="-1122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42537" y="3750131"/>
            <a:ext cx="7920880" cy="1344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3059668"/>
            <a:ext cx="3371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BIT (Take 1)</a:t>
            </a:r>
          </a:p>
        </p:txBody>
      </p:sp>
    </p:spTree>
    <p:extLst>
      <p:ext uri="{BB962C8B-B14F-4D97-AF65-F5344CB8AC3E}">
        <p14:creationId xmlns:p14="http://schemas.microsoft.com/office/powerpoint/2010/main" val="12899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2" grpId="0" animBg="1"/>
      <p:bldP spid="9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27584" y="3524815"/>
            <a:ext cx="7920880" cy="2496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3059668"/>
            <a:ext cx="3371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BIT (Take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/>
              <p:nvPr/>
            </p:nvSpPr>
            <p:spPr>
              <a:xfrm>
                <a:off x="867435" y="3744614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bit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hardcore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3744614"/>
                <a:ext cx="7905927" cy="1200329"/>
              </a:xfrm>
              <a:prstGeom prst="rect">
                <a:avLst/>
              </a:prstGeom>
              <a:blipFill>
                <a:blip r:embed="rId4"/>
                <a:stretch>
                  <a:fillRect l="-112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/>
              <p:nvPr/>
            </p:nvSpPr>
            <p:spPr>
              <a:xfrm>
                <a:off x="907286" y="496394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4963944"/>
                <a:ext cx="7905927" cy="783804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7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Does every one-way function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have a hardcore bit?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E65E97-D4EB-AC40-9714-44D027B7A933}"/>
                  </a:ext>
                </a:extLst>
              </p:cNvPr>
              <p:cNvSpPr/>
              <p:nvPr/>
            </p:nvSpPr>
            <p:spPr>
              <a:xfrm>
                <a:off x="755576" y="2348880"/>
                <a:ext cx="8388424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solidFill>
                      <a:srgbClr val="FF0000"/>
                    </a:solidFill>
                  </a:rPr>
                  <a:t>(Hard) Exercise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/>
                  <a:t>There are functions that are one-way, yet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bit is somewhat easy to predict (say,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E65E97-D4EB-AC40-9714-44D027B7A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48880"/>
                <a:ext cx="8388424" cy="983218"/>
              </a:xfrm>
              <a:prstGeom prst="rect">
                <a:avLst/>
              </a:prstGeom>
              <a:blipFill>
                <a:blip r:embed="rId3"/>
                <a:stretch>
                  <a:fillRect l="-1057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F78519D-B6A3-9948-B48C-74A8971E589B}"/>
              </a:ext>
            </a:extLst>
          </p:cNvPr>
          <p:cNvSpPr/>
          <p:nvPr/>
        </p:nvSpPr>
        <p:spPr>
          <a:xfrm>
            <a:off x="770602" y="393305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we will generalize the notion of a hardcore “bit”. </a:t>
            </a:r>
          </a:p>
        </p:txBody>
      </p:sp>
    </p:spTree>
    <p:extLst>
      <p:ext uri="{BB962C8B-B14F-4D97-AF65-F5344CB8AC3E}">
        <p14:creationId xmlns:p14="http://schemas.microsoft.com/office/powerpoint/2010/main" val="2891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27584" y="2093947"/>
            <a:ext cx="7920880" cy="2496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</a:t>
            </a:r>
            <a:r>
              <a:rPr lang="en-US" sz="2400" b="1" dirty="0">
                <a:solidFill>
                  <a:srgbClr val="FF0000"/>
                </a:solidFill>
              </a:rPr>
              <a:t>PREDICATE</a:t>
            </a:r>
            <a:r>
              <a:rPr lang="en-US" sz="2400" b="1" dirty="0">
                <a:solidFill>
                  <a:schemeClr val="tx2"/>
                </a:solidFill>
              </a:rPr>
              <a:t> (Definition)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/>
              <p:nvPr/>
            </p:nvSpPr>
            <p:spPr>
              <a:xfrm>
                <a:off x="867435" y="2313746"/>
                <a:ext cx="7905927" cy="12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/>
                    </m:sSup>
                  </m:oMath>
                </a14:m>
                <a:r>
                  <a:rPr lang="en-US" sz="2400" dirty="0"/>
                  <a:t> is a hardcore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sz="2400" dirty="0"/>
                  <a:t>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2313746"/>
                <a:ext cx="7905927" cy="1232453"/>
              </a:xfrm>
              <a:prstGeom prst="rect">
                <a:avLst/>
              </a:prstGeom>
              <a:blipFill>
                <a:blip r:embed="rId3"/>
                <a:stretch>
                  <a:fillRect l="-1122" t="-2041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/>
              <p:nvPr/>
            </p:nvSpPr>
            <p:spPr>
              <a:xfrm>
                <a:off x="907286" y="353307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3533076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3576FA1-968C-304B-8AED-74B5B48D3B34}"/>
              </a:ext>
            </a:extLst>
          </p:cNvPr>
          <p:cNvSpPr/>
          <p:nvPr/>
        </p:nvSpPr>
        <p:spPr>
          <a:xfrm>
            <a:off x="867434" y="5026512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 us, henceforth, a hardcore bit will mean a hardcore predicate.</a:t>
            </a:r>
          </a:p>
        </p:txBody>
      </p:sp>
    </p:spTree>
    <p:extLst>
      <p:ext uri="{BB962C8B-B14F-4D97-AF65-F5344CB8AC3E}">
        <p14:creationId xmlns:p14="http://schemas.microsoft.com/office/powerpoint/2010/main" val="27980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Predicate (in pictures)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2841195" y="3737907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x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 flipV="1">
            <a:off x="3347728" y="3077521"/>
            <a:ext cx="1800200" cy="927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 rot="20041848">
            <a:off x="3273118" y="2437616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75D31-6B02-2D44-98FB-C5FD8C6DB008}"/>
              </a:ext>
            </a:extLst>
          </p:cNvPr>
          <p:cNvCxnSpPr>
            <a:cxnSpLocks/>
          </p:cNvCxnSpPr>
          <p:nvPr/>
        </p:nvCxnSpPr>
        <p:spPr>
          <a:xfrm>
            <a:off x="3347728" y="4337249"/>
            <a:ext cx="1800200" cy="656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540B9A70-491B-B645-BAC9-383D5F2E4B84}"/>
              </a:ext>
            </a:extLst>
          </p:cNvPr>
          <p:cNvSpPr txBox="1">
            <a:spLocks noChangeArrowheads="1"/>
          </p:cNvSpPr>
          <p:nvPr/>
        </p:nvSpPr>
        <p:spPr>
          <a:xfrm rot="1165159">
            <a:off x="3347110" y="4777742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D8B96952-295B-6141-BC32-D1D2B1F09A26}"/>
              </a:ext>
            </a:extLst>
          </p:cNvPr>
          <p:cNvSpPr txBox="1">
            <a:spLocks noChangeArrowheads="1"/>
          </p:cNvSpPr>
          <p:nvPr/>
        </p:nvSpPr>
        <p:spPr>
          <a:xfrm>
            <a:off x="5291808" y="2479776"/>
            <a:ext cx="120759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F(x)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81FBD58E-89EE-1C45-86FE-F4A74FED3E10}"/>
              </a:ext>
            </a:extLst>
          </p:cNvPr>
          <p:cNvSpPr txBox="1">
            <a:spLocks noChangeArrowheads="1"/>
          </p:cNvSpPr>
          <p:nvPr/>
        </p:nvSpPr>
        <p:spPr>
          <a:xfrm>
            <a:off x="5291808" y="4572039"/>
            <a:ext cx="120759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B(x)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2B255-9227-9343-A699-1676E117A092}"/>
              </a:ext>
            </a:extLst>
          </p:cNvPr>
          <p:cNvCxnSpPr>
            <a:cxnSpLocks/>
          </p:cNvCxnSpPr>
          <p:nvPr/>
        </p:nvCxnSpPr>
        <p:spPr>
          <a:xfrm>
            <a:off x="5661771" y="3199686"/>
            <a:ext cx="0" cy="146576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3">
            <a:extLst>
              <a:ext uri="{FF2B5EF4-FFF2-40B4-BE49-F238E27FC236}">
                <a16:creationId xmlns:a16="http://schemas.microsoft.com/office/drawing/2014/main" id="{B3C745F8-0201-184F-8A3C-0F4F45262387}"/>
              </a:ext>
            </a:extLst>
          </p:cNvPr>
          <p:cNvSpPr txBox="1">
            <a:spLocks noChangeArrowheads="1"/>
          </p:cNvSpPr>
          <p:nvPr/>
        </p:nvSpPr>
        <p:spPr>
          <a:xfrm>
            <a:off x="5901658" y="3531526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Hard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Discussion on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1C3B-8D1B-894B-AF42-06402DC7481B}"/>
              </a:ext>
            </a:extLst>
          </p:cNvPr>
          <p:cNvSpPr/>
          <p:nvPr/>
        </p:nvSpPr>
        <p:spPr>
          <a:xfrm>
            <a:off x="827584" y="1805915"/>
            <a:ext cx="7920880" cy="22229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F203E-A77F-3047-AA05-351032FBDE7D}"/>
              </a:ext>
            </a:extLst>
          </p:cNvPr>
          <p:cNvSpPr/>
          <p:nvPr/>
        </p:nvSpPr>
        <p:spPr>
          <a:xfrm>
            <a:off x="827584" y="1340768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</a:t>
            </a:r>
            <a:r>
              <a:rPr lang="en-US" sz="2400" b="1" dirty="0">
                <a:solidFill>
                  <a:srgbClr val="FF0000"/>
                </a:solidFill>
              </a:rPr>
              <a:t>PREDICATE</a:t>
            </a:r>
            <a:r>
              <a:rPr lang="en-US" sz="2400" b="1" dirty="0">
                <a:solidFill>
                  <a:schemeClr val="tx2"/>
                </a:solidFill>
              </a:rPr>
              <a:t> (Definition)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2D42A8-D89F-454E-8DE5-A71085F56A17}"/>
                  </a:ext>
                </a:extLst>
              </p:cNvPr>
              <p:cNvSpPr/>
              <p:nvPr/>
            </p:nvSpPr>
            <p:spPr>
              <a:xfrm>
                <a:off x="867435" y="2025714"/>
                <a:ext cx="7905927" cy="12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bit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/>
                    </m:sSup>
                  </m:oMath>
                </a14:m>
                <a:r>
                  <a:rPr lang="en-US" sz="2400" dirty="0"/>
                  <a:t> is a hardcore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sz="2400" dirty="0"/>
                  <a:t> (HCP)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2D42A8-D89F-454E-8DE5-A71085F56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2025714"/>
                <a:ext cx="7905927" cy="1232453"/>
              </a:xfrm>
              <a:prstGeom prst="rect">
                <a:avLst/>
              </a:prstGeom>
              <a:blipFill>
                <a:blip r:embed="rId3"/>
                <a:stretch>
                  <a:fillRect l="-1122" t="-3061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241BBA-73D2-5E46-B871-CF0567AAA7BC}"/>
                  </a:ext>
                </a:extLst>
              </p:cNvPr>
              <p:cNvSpPr/>
              <p:nvPr/>
            </p:nvSpPr>
            <p:spPr>
              <a:xfrm>
                <a:off x="907286" y="324504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241BBA-73D2-5E46-B871-CF0567AAA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3245044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C2C2D13-A920-754F-A5EE-FFFB27FD899F}"/>
              </a:ext>
            </a:extLst>
          </p:cNvPr>
          <p:cNvSpPr/>
          <p:nvPr/>
        </p:nvSpPr>
        <p:spPr>
          <a:xfrm>
            <a:off x="827584" y="4149080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Definition of HCP makes sense for </a:t>
            </a:r>
            <a:r>
              <a:rPr lang="en-US" sz="2400" i="1" dirty="0"/>
              <a:t>any</a:t>
            </a:r>
            <a:r>
              <a:rPr lang="en-US" sz="2400" dirty="0"/>
              <a:t> function family, not just one-way functions.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06D0B1-AEE1-D642-872C-2F9CA0030A64}"/>
              </a:ext>
            </a:extLst>
          </p:cNvPr>
          <p:cNvSpPr/>
          <p:nvPr/>
        </p:nvSpPr>
        <p:spPr>
          <a:xfrm>
            <a:off x="834843" y="4941168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Some functions can have information-theoretically hard to guess predicates (e.g., compressing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DD68F3-3D55-E14D-B24B-B3859CF5C1B3}"/>
                  </a:ext>
                </a:extLst>
              </p:cNvPr>
              <p:cNvSpPr/>
              <p:nvPr/>
            </p:nvSpPr>
            <p:spPr>
              <a:xfrm>
                <a:off x="842102" y="5805264"/>
                <a:ext cx="83018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We’ll be interested in settings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uniquely determined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yet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is hard to predict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DD68F3-3D55-E14D-B24B-B3859CF5C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2" y="5805264"/>
                <a:ext cx="8301898" cy="830997"/>
              </a:xfrm>
              <a:prstGeom prst="rect">
                <a:avLst/>
              </a:prstGeom>
              <a:blipFill>
                <a:blip r:embed="rId5"/>
                <a:stretch>
                  <a:fillRect l="-1069" t="-2985" r="-15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9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284782-FD4D-084B-A9C0-DFF65B51C863}"/>
              </a:ext>
            </a:extLst>
          </p:cNvPr>
          <p:cNvSpPr/>
          <p:nvPr/>
        </p:nvSpPr>
        <p:spPr>
          <a:xfrm>
            <a:off x="827584" y="2093947"/>
            <a:ext cx="7920880" cy="1911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/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a one-way permutation,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 associated hardcore predicate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28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1C85745-A5D8-1840-8794-0B0F063981B2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/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Then,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124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  <a:blipFill>
                <a:blip r:embed="rId6"/>
                <a:stretch>
                  <a:fillRect l="-112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49FB44-E8D1-554F-9F3B-E69962141E4E}"/>
                  </a:ext>
                </a:extLst>
              </p:cNvPr>
              <p:cNvSpPr/>
              <p:nvPr/>
            </p:nvSpPr>
            <p:spPr>
              <a:xfrm>
                <a:off x="842537" y="5229200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stretches by one bit. Shafi will tell you how to extend the stretch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to any poly number of bits.)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49FB44-E8D1-554F-9F3B-E69962141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7" y="5229200"/>
                <a:ext cx="7905927" cy="830997"/>
              </a:xfrm>
              <a:prstGeom prst="rect">
                <a:avLst/>
              </a:prstGeom>
              <a:blipFill>
                <a:blip r:embed="rId7"/>
                <a:stretch>
                  <a:fillRect l="-96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6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284782-FD4D-084B-A9C0-DFF65B51C863}"/>
              </a:ext>
            </a:extLst>
          </p:cNvPr>
          <p:cNvSpPr/>
          <p:nvPr/>
        </p:nvSpPr>
        <p:spPr>
          <a:xfrm>
            <a:off x="827584" y="2093947"/>
            <a:ext cx="7920880" cy="1911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/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a one-way permutation,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 associated hardcore predicate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28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1C85745-A5D8-1840-8794-0B0F063981B2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/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Then,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124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  <a:blipFill>
                <a:blip r:embed="rId6"/>
                <a:stretch>
                  <a:fillRect l="-112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3DBC13-0084-E948-BB13-30316C1DF23B}"/>
              </a:ext>
            </a:extLst>
          </p:cNvPr>
          <p:cNvSpPr/>
          <p:nvPr/>
        </p:nvSpPr>
        <p:spPr>
          <a:xfrm>
            <a:off x="842537" y="5271591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Proof (next slide)</a:t>
            </a:r>
            <a:r>
              <a:rPr lang="en-US" sz="2400" dirty="0"/>
              <a:t>: From Distinguishing to Predicting.</a:t>
            </a:r>
          </a:p>
        </p:txBody>
      </p:sp>
    </p:spTree>
    <p:extLst>
      <p:ext uri="{BB962C8B-B14F-4D97-AF65-F5344CB8AC3E}">
        <p14:creationId xmlns:p14="http://schemas.microsoft.com/office/powerpoint/2010/main" val="31862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462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Roadmap of the Course: Worlds in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4072C032-4500-FA47-9A8D-32E5A99D969F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22506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374C2-7912-AE46-93F5-B3C834CA316C}"/>
              </a:ext>
            </a:extLst>
          </p:cNvPr>
          <p:cNvCxnSpPr>
            <a:cxnSpLocks/>
          </p:cNvCxnSpPr>
          <p:nvPr/>
        </p:nvCxnSpPr>
        <p:spPr>
          <a:xfrm flipV="1">
            <a:off x="4824028" y="5490458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3">
            <a:extLst>
              <a:ext uri="{FF2B5EF4-FFF2-40B4-BE49-F238E27FC236}">
                <a16:creationId xmlns:a16="http://schemas.microsoft.com/office/drawing/2014/main" id="{C972F493-01EC-CB4B-80A2-4D47867B525D}"/>
              </a:ext>
            </a:extLst>
          </p:cNvPr>
          <p:cNvSpPr txBox="1">
            <a:spLocks noChangeArrowheads="1"/>
          </p:cNvSpPr>
          <p:nvPr/>
        </p:nvSpPr>
        <p:spPr>
          <a:xfrm>
            <a:off x="5112060" y="4815612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D387A389-CA48-3F41-A3F3-15CD43D52B3F}"/>
              </a:ext>
            </a:extLst>
          </p:cNvPr>
          <p:cNvSpPr txBox="1">
            <a:spLocks noChangeArrowheads="1"/>
          </p:cNvSpPr>
          <p:nvPr/>
        </p:nvSpPr>
        <p:spPr>
          <a:xfrm>
            <a:off x="7600474" y="412748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Secret-key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99F90D-7DCB-E94C-A25E-9F0AA95117DD}"/>
              </a:ext>
            </a:extLst>
          </p:cNvPr>
          <p:cNvCxnSpPr>
            <a:cxnSpLocks/>
          </p:cNvCxnSpPr>
          <p:nvPr/>
        </p:nvCxnSpPr>
        <p:spPr>
          <a:xfrm flipV="1">
            <a:off x="6012160" y="4850700"/>
            <a:ext cx="2088232" cy="546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9B933B-4ED5-CA4E-A034-9B87716F2AA1}"/>
              </a:ext>
            </a:extLst>
          </p:cNvPr>
          <p:cNvGrpSpPr/>
          <p:nvPr/>
        </p:nvGrpSpPr>
        <p:grpSpPr>
          <a:xfrm>
            <a:off x="1385607" y="2602649"/>
            <a:ext cx="6214867" cy="3657280"/>
            <a:chOff x="1385607" y="2602649"/>
            <a:chExt cx="6214867" cy="365728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E304C1-E54F-7147-9703-C6E07048B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160" y="4833156"/>
              <a:ext cx="57606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C16200D9-9419-1944-B9A9-69EAE5C90E5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415831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PRF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7F90F474-A56F-5546-B540-6D104335FED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89738" y="5153035"/>
              <a:ext cx="1096018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Hashing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804F08-89EB-1C46-BD6B-24F233F18E4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447927" y="5827881"/>
              <a:ext cx="67910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89A9A3-22CB-2942-BE4F-B0A2E94F4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293" y="4269019"/>
              <a:ext cx="736275" cy="884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CCFE5980-CF04-A043-B3EA-1FF718893D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5607" y="3594173"/>
              <a:ext cx="1276037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Digital Signatures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BEDC6B-D0C0-D540-951A-2F01E340E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242" y="3594173"/>
              <a:ext cx="0" cy="565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206CFA58-80FE-A449-9D5A-33E181EB801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290740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PRP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E39334-A76E-F047-8FB9-89EBC6608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063" y="4269020"/>
              <a:ext cx="881082" cy="56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53916590-F815-7542-ABF0-7E445228A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9912" y="3618250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Bit Commitment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0937A6-C50C-BA46-8BB1-C5F670505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888" y="3276344"/>
              <a:ext cx="0" cy="36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FCFE6862-5499-B045-8E9B-42B41EC2858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07659" y="2602649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Zero-Knowledge  proofs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A25B9F8-5DE9-854C-8A60-5B3FFF744286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7167772" y="4464907"/>
              <a:ext cx="432702" cy="18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63">
            <a:extLst>
              <a:ext uri="{FF2B5EF4-FFF2-40B4-BE49-F238E27FC236}">
                <a16:creationId xmlns:a16="http://schemas.microsoft.com/office/drawing/2014/main" id="{17334587-909C-5F40-890B-E84171F9657C}"/>
              </a:ext>
            </a:extLst>
          </p:cNvPr>
          <p:cNvSpPr txBox="1">
            <a:spLocks noChangeArrowheads="1"/>
          </p:cNvSpPr>
          <p:nvPr/>
        </p:nvSpPr>
        <p:spPr>
          <a:xfrm>
            <a:off x="314041" y="278807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Lecture 2-6, 11-12</a:t>
            </a:r>
          </a:p>
        </p:txBody>
      </p:sp>
      <p:sp>
        <p:nvSpPr>
          <p:cNvPr id="38" name="Rectangle 63">
            <a:extLst>
              <a:ext uri="{FF2B5EF4-FFF2-40B4-BE49-F238E27FC236}">
                <a16:creationId xmlns:a16="http://schemas.microsoft.com/office/drawing/2014/main" id="{80DE944B-BF64-3342-AE59-AD5DC3EBBF98}"/>
              </a:ext>
            </a:extLst>
          </p:cNvPr>
          <p:cNvSpPr txBox="1">
            <a:spLocks noChangeArrowheads="1"/>
          </p:cNvSpPr>
          <p:nvPr/>
        </p:nvSpPr>
        <p:spPr>
          <a:xfrm>
            <a:off x="3807659" y="131399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Public-key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0644FE46-B84C-EE41-83D3-20C8396433CD}"/>
              </a:ext>
            </a:extLst>
          </p:cNvPr>
          <p:cNvSpPr txBox="1">
            <a:spLocks noChangeArrowheads="1"/>
          </p:cNvSpPr>
          <p:nvPr/>
        </p:nvSpPr>
        <p:spPr>
          <a:xfrm>
            <a:off x="373833" y="1446701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Lecture 7-10,…</a:t>
            </a: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79FCB0B7-9D6D-A04E-A208-7F42F10212F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476672"/>
            <a:ext cx="754016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7192F5-6DE5-5C48-8562-B82DDC253B83}"/>
              </a:ext>
            </a:extLst>
          </p:cNvPr>
          <p:cNvCxnSpPr>
            <a:cxnSpLocks/>
          </p:cNvCxnSpPr>
          <p:nvPr/>
        </p:nvCxnSpPr>
        <p:spPr>
          <a:xfrm flipV="1">
            <a:off x="4509973" y="945314"/>
            <a:ext cx="0" cy="3686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3">
            <a:extLst>
              <a:ext uri="{FF2B5EF4-FFF2-40B4-BE49-F238E27FC236}">
                <a16:creationId xmlns:a16="http://schemas.microsoft.com/office/drawing/2014/main" id="{E8B7AD93-2804-4947-99E5-D83B78B0C18E}"/>
              </a:ext>
            </a:extLst>
          </p:cNvPr>
          <p:cNvSpPr txBox="1">
            <a:spLocks noChangeArrowheads="1"/>
          </p:cNvSpPr>
          <p:nvPr/>
        </p:nvSpPr>
        <p:spPr>
          <a:xfrm>
            <a:off x="306394" y="240231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Minicrypt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43" name="Rectangle 63">
            <a:extLst>
              <a:ext uri="{FF2B5EF4-FFF2-40B4-BE49-F238E27FC236}">
                <a16:creationId xmlns:a16="http://schemas.microsoft.com/office/drawing/2014/main" id="{FAE8B997-A458-F64C-BBBE-5C8C36492C68}"/>
              </a:ext>
            </a:extLst>
          </p:cNvPr>
          <p:cNvSpPr txBox="1">
            <a:spLocks noChangeArrowheads="1"/>
          </p:cNvSpPr>
          <p:nvPr/>
        </p:nvSpPr>
        <p:spPr>
          <a:xfrm>
            <a:off x="370348" y="1028770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Cryptomania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070EE4-C84B-7F45-9082-A237CC0CCB61}"/>
              </a:ext>
            </a:extLst>
          </p:cNvPr>
          <p:cNvCxnSpPr/>
          <p:nvPr/>
        </p:nvCxnSpPr>
        <p:spPr>
          <a:xfrm>
            <a:off x="-612576" y="2204864"/>
            <a:ext cx="1029714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3">
            <a:extLst>
              <a:ext uri="{FF2B5EF4-FFF2-40B4-BE49-F238E27FC236}">
                <a16:creationId xmlns:a16="http://schemas.microsoft.com/office/drawing/2014/main" id="{406B8D09-0761-0547-9064-B01A9FAFB4E9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12554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 animBg="1"/>
      <p:bldP spid="11" grpId="0" animBg="1"/>
      <p:bldP spid="28" grpId="0" animBg="1"/>
      <p:bldP spid="37" grpId="0"/>
      <p:bldP spid="38" grpId="0" animBg="1"/>
      <p:bldP spid="39" grpId="0"/>
      <p:bldP spid="40" grpId="0"/>
      <p:bldP spid="42" grpId="0"/>
      <p:bldP spid="43" grpId="0"/>
      <p:bldP spid="3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distinguisher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12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3822139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822139"/>
                <a:ext cx="7905927" cy="830997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15E5DE-F8D1-B147-8631-52034AF0E3D2}"/>
                  </a:ext>
                </a:extLst>
              </p:cNvPr>
              <p:cNvSpPr/>
              <p:nvPr/>
            </p:nvSpPr>
            <p:spPr>
              <a:xfrm>
                <a:off x="855966" y="4973810"/>
                <a:ext cx="7905927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Think: D outputs “1”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1E177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D thinks its input is pseudorandom</a:t>
                </a:r>
                <a:endParaRPr lang="en-US" sz="2400" dirty="0">
                  <a:solidFill>
                    <a:srgbClr val="1E177C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15E5DE-F8D1-B147-8631-52034AF0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6" y="4973810"/>
                <a:ext cx="7905927" cy="470000"/>
              </a:xfrm>
              <a:prstGeom prst="rect">
                <a:avLst/>
              </a:prstGeom>
              <a:blipFill>
                <a:blip r:embed="rId7"/>
                <a:stretch>
                  <a:fillRect l="-962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 and B is its hardcore predicate 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122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594521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distinguisher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594521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122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411017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10171"/>
                <a:ext cx="7905927" cy="830997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65A045-E5B2-1242-8F27-DD9A43C70F3B}"/>
                  </a:ext>
                </a:extLst>
              </p:cNvPr>
              <p:cNvSpPr/>
              <p:nvPr/>
            </p:nvSpPr>
            <p:spPr>
              <a:xfrm>
                <a:off x="812848" y="5271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construct a hardcore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show: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65A045-E5B2-1242-8F27-DD9A43C70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8" y="5271591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122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C5DFB3-0FA8-314E-BCEC-A35509DBF041}"/>
                  </a:ext>
                </a:extLst>
              </p:cNvPr>
              <p:cNvSpPr/>
              <p:nvPr/>
            </p:nvSpPr>
            <p:spPr>
              <a:xfrm>
                <a:off x="812848" y="5669532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C5DFB3-0FA8-314E-BCEC-A35509DBF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8" y="5669532"/>
                <a:ext cx="7905927" cy="783804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6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 and B is its hardcore predicate 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122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594521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distinguisher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594521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122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411017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10171"/>
                <a:ext cx="7905927" cy="830997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65A045-E5B2-1242-8F27-DD9A43C70F3B}"/>
                  </a:ext>
                </a:extLst>
              </p:cNvPr>
              <p:cNvSpPr/>
              <p:nvPr/>
            </p:nvSpPr>
            <p:spPr>
              <a:xfrm>
                <a:off x="812848" y="5271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construct a hardcore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show: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65A045-E5B2-1242-8F27-DD9A43C70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8" y="5271591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122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C5DFB3-0FA8-314E-BCEC-A35509DBF041}"/>
                  </a:ext>
                </a:extLst>
              </p:cNvPr>
              <p:cNvSpPr/>
              <p:nvPr/>
            </p:nvSpPr>
            <p:spPr>
              <a:xfrm>
                <a:off x="812848" y="5669532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CC5DFB3-0FA8-314E-BCEC-A35509DBF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8" y="5669532"/>
                <a:ext cx="7905927" cy="783804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57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3DBC13-0084-E948-BB13-30316C1DF23B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By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2F189C-B807-5D42-B951-2B34537B4407}"/>
                  </a:ext>
                </a:extLst>
              </p:cNvPr>
              <p:cNvSpPr/>
              <p:nvPr/>
            </p:nvSpPr>
            <p:spPr>
              <a:xfrm>
                <a:off x="424063" y="4650808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02F189C-B807-5D42-B951-2B34537B4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63" y="4650808"/>
                <a:ext cx="790592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8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syntactic change: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EC16A-8878-5E4D-B58E-ECB23AAF4C73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6B3EBA-91E8-4D40-9E33-D7184C76F34A}"/>
              </a:ext>
            </a:extLst>
          </p:cNvPr>
          <p:cNvSpPr/>
          <p:nvPr/>
        </p:nvSpPr>
        <p:spPr>
          <a:xfrm>
            <a:off x="812847" y="4852610"/>
            <a:ext cx="6639473" cy="415499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Rewriting the second term: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AEF63E-44B4-C042-A073-AF004AEAAE7D}"/>
                  </a:ext>
                </a:extLst>
              </p:cNvPr>
              <p:cNvSpPr/>
              <p:nvPr/>
            </p:nvSpPr>
            <p:spPr>
              <a:xfrm rot="2046628">
                <a:off x="1154187" y="5232975"/>
                <a:ext cx="8213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AEF63E-44B4-C042-A073-AF004AEAA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628">
                <a:off x="1154187" y="5232975"/>
                <a:ext cx="82130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6018AE-1533-7C41-9B9A-A14CB49EBA6C}"/>
                  </a:ext>
                </a:extLst>
              </p:cNvPr>
              <p:cNvSpPr/>
              <p:nvPr/>
            </p:nvSpPr>
            <p:spPr>
              <a:xfrm>
                <a:off x="-943655" y="5870178"/>
                <a:ext cx="11377264" cy="6882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6018AE-1533-7C41-9B9A-A14CB49EB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3655" y="5870178"/>
                <a:ext cx="11377264" cy="688265"/>
              </a:xfrm>
              <a:prstGeom prst="rect">
                <a:avLst/>
              </a:prstGeom>
              <a:blipFill>
                <a:blip r:embed="rId7"/>
                <a:stretch>
                  <a:fillRect t="-3636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8198D6D-9166-3141-8633-4B9A3557076C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226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6B3EBA-91E8-4D40-9E33-D7184C76F34A}"/>
              </a:ext>
            </a:extLst>
          </p:cNvPr>
          <p:cNvSpPr/>
          <p:nvPr/>
        </p:nvSpPr>
        <p:spPr>
          <a:xfrm>
            <a:off x="812847" y="4852610"/>
            <a:ext cx="6639473" cy="415499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437112"/>
                <a:ext cx="954853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Rewriting the second term (again):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AEF63E-44B4-C042-A073-AF004AEAAE7D}"/>
                  </a:ext>
                </a:extLst>
              </p:cNvPr>
              <p:cNvSpPr/>
              <p:nvPr/>
            </p:nvSpPr>
            <p:spPr>
              <a:xfrm rot="2046628">
                <a:off x="1154187" y="5232975"/>
                <a:ext cx="8213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2AEF63E-44B4-C042-A073-AF004AEAA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628">
                <a:off x="1154187" y="5232975"/>
                <a:ext cx="82130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6018AE-1533-7C41-9B9A-A14CB49EBA6C}"/>
                  </a:ext>
                </a:extLst>
              </p:cNvPr>
              <p:cNvSpPr/>
              <p:nvPr/>
            </p:nvSpPr>
            <p:spPr>
              <a:xfrm>
                <a:off x="-943655" y="5870178"/>
                <a:ext cx="11377264" cy="662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)|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6018AE-1533-7C41-9B9A-A14CB49EB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3655" y="5870178"/>
                <a:ext cx="11377264" cy="662104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95C4B20-8C51-4149-A8B2-5EAE45ED5654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2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172566"/>
                <a:ext cx="9548537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172566"/>
                <a:ext cx="9548537" cy="1200650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4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Putting things together: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D9B9C-802A-A74A-9594-DD2B7F98B35B}"/>
              </a:ext>
            </a:extLst>
          </p:cNvPr>
          <p:cNvSpPr/>
          <p:nvPr/>
        </p:nvSpPr>
        <p:spPr>
          <a:xfrm>
            <a:off x="792013" y="5775647"/>
            <a:ext cx="7905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 English:  D says “1” more often when fed with the “right bit” than the “wrong bit”.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5694F7-86DF-A743-83E6-210BBE59447D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63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/>
              <p:nvPr/>
            </p:nvSpPr>
            <p:spPr>
              <a:xfrm>
                <a:off x="-584049" y="4172566"/>
                <a:ext cx="9548537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2CAF740-3911-CF45-9BCC-C9DD3DE03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4049" y="4172566"/>
                <a:ext cx="9548537" cy="1200650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4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276872"/>
                <a:ext cx="7905927" cy="830997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FD7F7E9-937B-9349-9033-0E84DDF68A53}"/>
              </a:ext>
            </a:extLst>
          </p:cNvPr>
          <p:cNvSpPr/>
          <p:nvPr/>
        </p:nvSpPr>
        <p:spPr>
          <a:xfrm>
            <a:off x="792014" y="364850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Putting things together: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2D9B9C-802A-A74A-9594-DD2B7F98B35B}"/>
              </a:ext>
            </a:extLst>
          </p:cNvPr>
          <p:cNvSpPr/>
          <p:nvPr/>
        </p:nvSpPr>
        <p:spPr>
          <a:xfrm>
            <a:off x="792013" y="5775647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Now, let’s use D to </a:t>
            </a:r>
            <a:r>
              <a:rPr lang="en-US" sz="2400" b="1" i="1" dirty="0">
                <a:solidFill>
                  <a:srgbClr val="FF0000"/>
                </a:solidFill>
              </a:rPr>
              <a:t>predict</a:t>
            </a:r>
            <a:r>
              <a:rPr lang="en-US" sz="2400" b="1" dirty="0"/>
              <a:t> the right bit.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54CF66-C34B-A442-86CD-30EC6B04A43E}"/>
                  </a:ext>
                </a:extLst>
              </p:cNvPr>
              <p:cNvSpPr/>
              <p:nvPr/>
            </p:nvSpPr>
            <p:spPr>
              <a:xfrm>
                <a:off x="-166481" y="4358806"/>
                <a:ext cx="12100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(∗)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54CF66-C34B-A442-86CD-30EC6B04A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481" y="4358806"/>
                <a:ext cx="1210089" cy="830997"/>
              </a:xfrm>
              <a:prstGeom prst="rect">
                <a:avLst/>
              </a:prstGeom>
              <a:blipFill>
                <a:blip r:embed="rId6"/>
                <a:stretch>
                  <a:fillRect l="-6316" r="-6316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7D0EC9B-AAE2-D744-8DDD-D115FC484C81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look closely at 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282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2BBDB-6ABE-3D49-BD44-B261D3DED782}"/>
              </a:ext>
            </a:extLst>
          </p:cNvPr>
          <p:cNvSpPr/>
          <p:nvPr/>
        </p:nvSpPr>
        <p:spPr>
          <a:xfrm>
            <a:off x="683568" y="1527175"/>
            <a:ext cx="7848872" cy="2164901"/>
          </a:xfrm>
          <a:prstGeom prst="rect">
            <a:avLst/>
          </a:prstGeom>
          <a:solidFill>
            <a:schemeClr val="accent1">
              <a:alpha val="1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3DBC13-0084-E948-BB13-30316C1DF23B}"/>
              </a:ext>
            </a:extLst>
          </p:cNvPr>
          <p:cNvSpPr/>
          <p:nvPr/>
        </p:nvSpPr>
        <p:spPr>
          <a:xfrm>
            <a:off x="812847" y="1527175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Predictor A works as follows: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EFA042-3E95-CD45-8B80-77558D1EF97D}"/>
                  </a:ext>
                </a:extLst>
              </p:cNvPr>
              <p:cNvSpPr/>
              <p:nvPr/>
            </p:nvSpPr>
            <p:spPr>
              <a:xfrm>
                <a:off x="827584" y="1959223"/>
                <a:ext cx="75608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Get as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Pick a random bit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400" dirty="0"/>
                  <a:t>and feed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with input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.   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EFA042-3E95-CD45-8B80-77558D1EF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59223"/>
                <a:ext cx="7560840" cy="830997"/>
              </a:xfrm>
              <a:prstGeom prst="rect">
                <a:avLst/>
              </a:prstGeom>
              <a:blipFill>
                <a:blip r:embed="rId4"/>
                <a:stretch>
                  <a:fillRect l="-1173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FB253C-F9BB-5544-A778-38D8B4844B22}"/>
                  </a:ext>
                </a:extLst>
              </p:cNvPr>
              <p:cNvSpPr/>
              <p:nvPr/>
            </p:nvSpPr>
            <p:spPr>
              <a:xfrm>
                <a:off x="827584" y="2733876"/>
                <a:ext cx="7704856" cy="83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says “1”,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/>
                  <a:t> as the prediction for the hardcore bit and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says “0”,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FB253C-F9BB-5544-A778-38D8B4844B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33876"/>
                <a:ext cx="7704856" cy="839140"/>
              </a:xfrm>
              <a:prstGeom prst="rect">
                <a:avLst/>
              </a:prstGeom>
              <a:blipFill>
                <a:blip r:embed="rId5"/>
                <a:stretch>
                  <a:fillRect l="-1151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29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functions* + HCB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Predictor 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/>
              <p:nvPr/>
            </p:nvSpPr>
            <p:spPr>
              <a:xfrm>
                <a:off x="-1044624" y="121055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4624" y="121055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/>
              <p:nvPr/>
            </p:nvSpPr>
            <p:spPr>
              <a:xfrm>
                <a:off x="1058561" y="1760042"/>
                <a:ext cx="85539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1" y="1760042"/>
                <a:ext cx="8553999" cy="830997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/>
              <p:nvPr/>
            </p:nvSpPr>
            <p:spPr>
              <a:xfrm>
                <a:off x="122457" y="2593513"/>
                <a:ext cx="907300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7" y="2593513"/>
                <a:ext cx="9073008" cy="1153136"/>
              </a:xfrm>
              <a:prstGeom prst="rect">
                <a:avLst/>
              </a:prstGeom>
              <a:blipFill>
                <a:blip r:embed="rId5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/>
              <p:nvPr/>
            </p:nvSpPr>
            <p:spPr>
              <a:xfrm>
                <a:off x="-339497" y="3746649"/>
                <a:ext cx="9073008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9497" y="3746649"/>
                <a:ext cx="9073008" cy="1200650"/>
              </a:xfrm>
              <a:prstGeom prst="rect">
                <a:avLst/>
              </a:prstGeom>
              <a:blipFill>
                <a:blip r:embed="rId6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/>
              <p:nvPr/>
            </p:nvSpPr>
            <p:spPr>
              <a:xfrm>
                <a:off x="-324544" y="4898777"/>
                <a:ext cx="9073008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4544" y="4898777"/>
                <a:ext cx="9073008" cy="1200650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/>
              <p:nvPr/>
            </p:nvSpPr>
            <p:spPr>
              <a:xfrm>
                <a:off x="1316483" y="5988198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(∗)</m:t>
                          </m:r>
                        </m:e>
                      </m:func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483" y="5988198"/>
                <a:ext cx="2002326" cy="783804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/>
              <p:nvPr/>
            </p:nvSpPr>
            <p:spPr>
              <a:xfrm>
                <a:off x="3275856" y="5949280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949280"/>
                <a:ext cx="2002326" cy="783804"/>
              </a:xfrm>
              <a:prstGeom prst="rect">
                <a:avLst/>
              </a:prstGeom>
              <a:blipFill>
                <a:blip r:embed="rId9"/>
                <a:stretch>
                  <a:fillRect r="-188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C61D0B8-AE8B-5148-B6E2-7893695B7A0B}"/>
              </a:ext>
            </a:extLst>
          </p:cNvPr>
          <p:cNvSpPr/>
          <p:nvPr/>
        </p:nvSpPr>
        <p:spPr>
          <a:xfrm>
            <a:off x="8388424" y="6380100"/>
            <a:ext cx="374993" cy="391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3" grpId="0"/>
      <p:bldP spid="14" grpId="0"/>
      <p:bldP spid="20" grpId="0"/>
      <p:bldP spid="25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4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Hardcore Predicate for all OWF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3D720-AC28-7B46-AF2F-69F7C6F7A728}"/>
              </a:ext>
            </a:extLst>
          </p:cNvPr>
          <p:cNvSpPr/>
          <p:nvPr/>
        </p:nvSpPr>
        <p:spPr>
          <a:xfrm>
            <a:off x="683568" y="177281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shoot for a </a:t>
            </a:r>
            <a:r>
              <a:rPr lang="en-US" sz="2400" i="1" dirty="0"/>
              <a:t>universal</a:t>
            </a:r>
            <a:r>
              <a:rPr lang="en-US" sz="2400" dirty="0"/>
              <a:t> hardcore predicate.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9A9C4-10C7-D04F-B06F-65AE5FA8312A}"/>
                  </a:ext>
                </a:extLst>
              </p:cNvPr>
              <p:cNvSpPr/>
              <p:nvPr/>
            </p:nvSpPr>
            <p:spPr>
              <a:xfrm>
                <a:off x="698521" y="2535287"/>
                <a:ext cx="83379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i.e., a single predicate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where it is hard to guess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9A9C4-10C7-D04F-B06F-65AE5FA83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535287"/>
                <a:ext cx="8337975" cy="461665"/>
              </a:xfrm>
              <a:prstGeom prst="rect">
                <a:avLst/>
              </a:prstGeom>
              <a:blipFill>
                <a:blip r:embed="rId3"/>
                <a:stretch>
                  <a:fillRect l="-106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2D993D0-2250-0C4C-B068-A2F4A6B73E83}"/>
              </a:ext>
            </a:extLst>
          </p:cNvPr>
          <p:cNvSpPr/>
          <p:nvPr/>
        </p:nvSpPr>
        <p:spPr>
          <a:xfrm>
            <a:off x="683568" y="3501008"/>
            <a:ext cx="833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 this possible?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AC1B2B-C50C-DC43-97D7-888BB1156272}"/>
                  </a:ext>
                </a:extLst>
              </p:cNvPr>
              <p:cNvSpPr/>
              <p:nvPr/>
            </p:nvSpPr>
            <p:spPr>
              <a:xfrm>
                <a:off x="698521" y="4347229"/>
                <a:ext cx="833797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 the answer is “no”. Pick your favorite amazing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I claim that you can construct a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for which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not hard-core. I will leave it to you as an exercise.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AC1B2B-C50C-DC43-97D7-888BB1156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4347229"/>
                <a:ext cx="8337975" cy="1200329"/>
              </a:xfrm>
              <a:prstGeom prst="rect">
                <a:avLst/>
              </a:prstGeom>
              <a:blipFill>
                <a:blip r:embed="rId4"/>
                <a:stretch>
                  <a:fillRect l="-1064" t="-2083" r="-106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292749A-94C1-1F40-9F90-F3D3926BA142}"/>
              </a:ext>
            </a:extLst>
          </p:cNvPr>
          <p:cNvSpPr/>
          <p:nvPr/>
        </p:nvSpPr>
        <p:spPr>
          <a:xfrm>
            <a:off x="698521" y="5775647"/>
            <a:ext cx="833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So, what is one to do?</a:t>
            </a:r>
          </a:p>
        </p:txBody>
      </p:sp>
    </p:spTree>
    <p:extLst>
      <p:ext uri="{BB962C8B-B14F-4D97-AF65-F5344CB8AC3E}">
        <p14:creationId xmlns:p14="http://schemas.microsoft.com/office/powerpoint/2010/main" val="12346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556792"/>
            <a:ext cx="792088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That is, for every one-way function F, every PPT A,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  <a:blipFill>
                <a:blip r:embed="rId4"/>
                <a:stretch>
                  <a:fillRect l="-1122" t="-1600" r="-801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  <a:blipFill>
                <a:blip r:embed="rId5"/>
                <a:stretch>
                  <a:fillRect t="-124324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/>
              <p:nvPr/>
            </p:nvSpPr>
            <p:spPr>
              <a:xfrm>
                <a:off x="683568" y="5445224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Alternative Interpretation 1</a:t>
                </a:r>
                <a:r>
                  <a:rPr lang="en-US" sz="2400" dirty="0"/>
                  <a:t>: 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is a related one-way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which has a </a:t>
                </a:r>
                <a:r>
                  <a:rPr lang="en-US" sz="2400" i="1" dirty="0"/>
                  <a:t>deterministic</a:t>
                </a:r>
                <a:r>
                  <a:rPr lang="en-US" sz="2400" dirty="0"/>
                  <a:t> hardcore predicate.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224"/>
                <a:ext cx="7905927" cy="1200329"/>
              </a:xfrm>
              <a:prstGeom prst="rect">
                <a:avLst/>
              </a:prstGeom>
              <a:blipFill>
                <a:blip r:embed="rId7"/>
                <a:stretch>
                  <a:fillRect l="-1124" t="-3158" r="-176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8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556792"/>
            <a:ext cx="792088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That is, for every one-way function F, every PPT A,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  <a:blipFill>
                <a:blip r:embed="rId4"/>
                <a:stretch>
                  <a:fillRect l="-1122" t="-1600" r="-801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  <a:blipFill>
                <a:blip r:embed="rId5"/>
                <a:stretch>
                  <a:fillRect t="-124324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/>
              <p:nvPr/>
            </p:nvSpPr>
            <p:spPr>
              <a:xfrm>
                <a:off x="683568" y="5445224"/>
                <a:ext cx="828092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Alternative Interpretation 2</a:t>
                </a:r>
                <a:r>
                  <a:rPr lang="en-US" sz="2400" dirty="0"/>
                  <a:t>: 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exists</a:t>
                </a:r>
                <a:r>
                  <a:rPr lang="en-US" sz="2400" dirty="0"/>
                  <a:t> (non-uniformly) a (possibly different) hardcore predicate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 </a:t>
                </a:r>
                <a:r>
                  <a:rPr lang="en-US" sz="2400" b="1" dirty="0">
                    <a:solidFill>
                      <a:srgbClr val="1E177C"/>
                    </a:solidFill>
                  </a:rPr>
                  <a:t>(Cool open problem: remove the non-uniformity)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224"/>
                <a:ext cx="8280920" cy="1200329"/>
              </a:xfrm>
              <a:prstGeom prst="rect">
                <a:avLst/>
              </a:prstGeom>
              <a:blipFill>
                <a:blip r:embed="rId7"/>
                <a:stretch>
                  <a:fillRect l="-1072" t="-3158" r="-76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3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/>
              <p:nvPr/>
            </p:nvSpPr>
            <p:spPr>
              <a:xfrm>
                <a:off x="395536" y="235418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54185"/>
                <a:ext cx="8712968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need to show an inverter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96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395536" y="4223414"/>
                <a:ext cx="871296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23414"/>
                <a:ext cx="8712968" cy="509178"/>
              </a:xfrm>
              <a:prstGeom prst="rect">
                <a:avLst/>
              </a:prstGeom>
              <a:blipFill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  <a:blipFill>
                <a:blip r:embed="rId7"/>
                <a:stretch>
                  <a:fillRect l="-121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works as follows: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96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1267108" y="4119463"/>
                <a:ext cx="746640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6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runs the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times, on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=100..0,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=010…0</m:t>
                    </m:r>
                  </m:oMath>
                </a14:m>
                <a:r>
                  <a:rPr lang="en-US" sz="2400" dirty="0"/>
                  <a:t>,… are the unit vectors.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08" y="4119463"/>
                <a:ext cx="7466402" cy="1200329"/>
              </a:xfrm>
              <a:prstGeom prst="rect">
                <a:avLst/>
              </a:prstGeom>
              <a:blipFill>
                <a:blip r:embed="rId5"/>
                <a:stretch>
                  <a:fillRect l="-1188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  <a:blipFill>
                <a:blip r:embed="rId6"/>
                <a:stretch>
                  <a:fillRect l="-121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/>
              <p:nvPr/>
            </p:nvSpPr>
            <p:spPr>
              <a:xfrm>
                <a:off x="831649" y="5805264"/>
                <a:ext cx="7905927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perfect, it returns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bit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invocation.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5805264"/>
                <a:ext cx="7905927" cy="844077"/>
              </a:xfrm>
              <a:prstGeom prst="rect">
                <a:avLst/>
              </a:prstGeom>
              <a:blipFill>
                <a:blip r:embed="rId8"/>
                <a:stretch>
                  <a:fillRect l="-962" t="-2941" r="-1603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C2EA7-8136-364D-9A12-AE4BF81DF774}"/>
              </a:ext>
            </a:extLst>
          </p:cNvPr>
          <p:cNvSpPr/>
          <p:nvPr/>
        </p:nvSpPr>
        <p:spPr>
          <a:xfrm>
            <a:off x="770529" y="4194797"/>
            <a:ext cx="7761911" cy="218635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2136E2-77E0-9A4E-8391-A7E554F8B102}"/>
              </a:ext>
            </a:extLst>
          </p:cNvPr>
          <p:cNvSpPr/>
          <p:nvPr/>
        </p:nvSpPr>
        <p:spPr>
          <a:xfrm>
            <a:off x="831649" y="357301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need an </a:t>
            </a:r>
            <a:r>
              <a:rPr lang="en-US" sz="2400" b="1" dirty="0">
                <a:solidFill>
                  <a:srgbClr val="FF0000"/>
                </a:solidFill>
              </a:rPr>
              <a:t>averaging argument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8921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OK, now let’s assume less: assume a pretty good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892173" cy="461665"/>
              </a:xfrm>
              <a:prstGeom prst="rect">
                <a:avLst/>
              </a:prstGeom>
              <a:blipFill>
                <a:blip r:embed="rId4"/>
                <a:stretch>
                  <a:fillRect l="-112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783804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7C2F801D-3F35-0E49-9117-155E329914EA}"/>
              </a:ext>
            </a:extLst>
          </p:cNvPr>
          <p:cNvSpPr/>
          <p:nvPr/>
        </p:nvSpPr>
        <p:spPr>
          <a:xfrm>
            <a:off x="96064" y="3067280"/>
            <a:ext cx="731520" cy="20179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827584" y="4194797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Claim: 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94797"/>
                <a:ext cx="8712968" cy="461665"/>
              </a:xfrm>
              <a:prstGeom prst="rect">
                <a:avLst/>
              </a:prstGeom>
              <a:blipFill>
                <a:blip r:embed="rId6"/>
                <a:stretch>
                  <a:fillRect l="-1019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/>
              <p:nvPr/>
            </p:nvSpPr>
            <p:spPr>
              <a:xfrm>
                <a:off x="461824" y="4525688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4" y="4525688"/>
                <a:ext cx="8712968" cy="783804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/>
              <p:nvPr/>
            </p:nvSpPr>
            <p:spPr>
              <a:xfrm>
                <a:off x="827584" y="5919663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Call these the good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919663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l="-1019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6A48391-5CCE-8A45-B077-6F75D4F25E8D}"/>
              </a:ext>
            </a:extLst>
          </p:cNvPr>
          <p:cNvSpPr/>
          <p:nvPr/>
        </p:nvSpPr>
        <p:spPr>
          <a:xfrm>
            <a:off x="827584" y="5343599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Proof: Exercise in counting.</a:t>
            </a:r>
          </a:p>
        </p:txBody>
      </p:sp>
    </p:spTree>
    <p:extLst>
      <p:ext uri="{BB962C8B-B14F-4D97-AF65-F5344CB8AC3E}">
        <p14:creationId xmlns:p14="http://schemas.microsoft.com/office/powerpoint/2010/main" val="2281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" grpId="0" animBg="1"/>
      <p:bldP spid="14" grpId="0"/>
      <p:bldP spid="15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754632" y="3045366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755576" y="25649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111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predicts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2" t="-1500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7596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(by union bound)</a:t>
            </a:r>
          </a:p>
        </p:txBody>
      </p:sp>
    </p:spTree>
    <p:extLst>
      <p:ext uri="{BB962C8B-B14F-4D97-AF65-F5344CB8AC3E}">
        <p14:creationId xmlns:p14="http://schemas.microsoft.com/office/powerpoint/2010/main" val="503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/>
      <p:bldP spid="19" grpId="0"/>
      <p:bldP spid="20" grpId="0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754632" y="2909073"/>
            <a:ext cx="8209856" cy="29368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1521531" y="4006552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31" y="4006552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1202577" y="3483735"/>
                <a:ext cx="7977935" cy="381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times: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77" y="3483735"/>
                <a:ext cx="7977935" cy="381541"/>
              </a:xfrm>
              <a:prstGeom prst="rect">
                <a:avLst/>
              </a:prstGeom>
              <a:blipFill>
                <a:blip r:embed="rId6"/>
                <a:stretch>
                  <a:fillRect l="-1113" t="-6452" b="-5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1187624" y="4880248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80248"/>
                <a:ext cx="7977935" cy="461665"/>
              </a:xfrm>
              <a:prstGeom prst="rect">
                <a:avLst/>
              </a:prstGeom>
              <a:blipFill>
                <a:blip r:embed="rId7"/>
                <a:stretch>
                  <a:fillRect l="-127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779240" y="2993399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40" y="2993399"/>
                <a:ext cx="7977935" cy="461665"/>
              </a:xfrm>
              <a:prstGeom prst="rect">
                <a:avLst/>
              </a:prstGeom>
              <a:blipFill>
                <a:blip r:embed="rId8"/>
                <a:stretch>
                  <a:fillRect l="-11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770529" y="5384304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5384304"/>
                <a:ext cx="7977935" cy="461665"/>
              </a:xfrm>
              <a:prstGeom prst="rect">
                <a:avLst/>
              </a:prstGeom>
              <a:blipFill>
                <a:blip r:embed="rId9"/>
                <a:stretch>
                  <a:fillRect l="-11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1D6966A-C01A-3C45-8B8C-4F8542BDFBCB}"/>
              </a:ext>
            </a:extLst>
          </p:cNvPr>
          <p:cNvSpPr/>
          <p:nvPr/>
        </p:nvSpPr>
        <p:spPr>
          <a:xfrm>
            <a:off x="779240" y="242088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Inverter A: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EB243-3882-4841-B4D2-36B3DFF37B26}"/>
              </a:ext>
            </a:extLst>
          </p:cNvPr>
          <p:cNvSpPr/>
          <p:nvPr/>
        </p:nvSpPr>
        <p:spPr>
          <a:xfrm>
            <a:off x="820107" y="612605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Analysis: Chernoff + Union Bound</a:t>
            </a:r>
          </a:p>
        </p:txBody>
      </p:sp>
    </p:spTree>
    <p:extLst>
      <p:ext uri="{BB962C8B-B14F-4D97-AF65-F5344CB8AC3E}">
        <p14:creationId xmlns:p14="http://schemas.microsoft.com/office/powerpoint/2010/main" val="11779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(Informally)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94346C-9B6B-D44E-8219-B2284F450CAE}"/>
              </a:ext>
            </a:extLst>
          </p:cNvPr>
          <p:cNvSpPr/>
          <p:nvPr/>
        </p:nvSpPr>
        <p:spPr>
          <a:xfrm>
            <a:off x="2267744" y="2348880"/>
            <a:ext cx="1152128" cy="2376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654418-3DDA-FE45-BBD0-F5D1E0FE77DF}"/>
              </a:ext>
            </a:extLst>
          </p:cNvPr>
          <p:cNvSpPr/>
          <p:nvPr/>
        </p:nvSpPr>
        <p:spPr>
          <a:xfrm>
            <a:off x="5580112" y="2060848"/>
            <a:ext cx="1152128" cy="30243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47872B-EA98-0F4D-9B18-80DF64CA1D70}"/>
              </a:ext>
            </a:extLst>
          </p:cNvPr>
          <p:cNvCxnSpPr>
            <a:cxnSpLocks/>
          </p:cNvCxnSpPr>
          <p:nvPr/>
        </p:nvCxnSpPr>
        <p:spPr>
          <a:xfrm>
            <a:off x="2987824" y="1916832"/>
            <a:ext cx="276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4210654" y="1259508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CEF0DDCE-28AF-2641-B035-F679A71696B1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4663573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domain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3D438B08-65EF-284E-947E-A1A1AB2876F4}"/>
              </a:ext>
            </a:extLst>
          </p:cNvPr>
          <p:cNvSpPr txBox="1">
            <a:spLocks noChangeArrowheads="1"/>
          </p:cNvSpPr>
          <p:nvPr/>
        </p:nvSpPr>
        <p:spPr>
          <a:xfrm>
            <a:off x="5652121" y="5034051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>
            <a:off x="3641661" y="3212976"/>
            <a:ext cx="16504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>
            <a:off x="3707904" y="232653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B6155-D818-0243-8FD4-3A3FE1598A0F}"/>
              </a:ext>
            </a:extLst>
          </p:cNvPr>
          <p:cNvCxnSpPr>
            <a:cxnSpLocks/>
          </p:cNvCxnSpPr>
          <p:nvPr/>
        </p:nvCxnSpPr>
        <p:spPr>
          <a:xfrm flipH="1">
            <a:off x="3707904" y="4293096"/>
            <a:ext cx="1556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3">
            <a:extLst>
              <a:ext uri="{FF2B5EF4-FFF2-40B4-BE49-F238E27FC236}">
                <a16:creationId xmlns:a16="http://schemas.microsoft.com/office/drawing/2014/main" id="{531D150F-D62C-204F-B351-7FFB4C2EFC7C}"/>
              </a:ext>
            </a:extLst>
          </p:cNvPr>
          <p:cNvSpPr txBox="1">
            <a:spLocks noChangeArrowheads="1"/>
          </p:cNvSpPr>
          <p:nvPr/>
        </p:nvSpPr>
        <p:spPr>
          <a:xfrm>
            <a:off x="3822822" y="3513219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Hard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Proof (will not do in class)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755576" y="25649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Pairwise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44ADE-B62D-E84A-A6F0-71BBF8E9D7D0}"/>
              </a:ext>
            </a:extLst>
          </p:cNvPr>
          <p:cNvSpPr/>
          <p:nvPr/>
        </p:nvSpPr>
        <p:spPr>
          <a:xfrm>
            <a:off x="755576" y="3399383"/>
            <a:ext cx="871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Reference: Goldreich Book Part 1, Section 2.5.2.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www.wisdom.weizmann.ac.il</a:t>
            </a:r>
            <a:r>
              <a:rPr lang="en-US" sz="2000" dirty="0"/>
              <a:t>/~</a:t>
            </a:r>
            <a:r>
              <a:rPr lang="en-US" sz="2000" dirty="0" err="1"/>
              <a:t>oded</a:t>
            </a:r>
            <a:r>
              <a:rPr lang="en-US" sz="2000" dirty="0"/>
              <a:t>/</a:t>
            </a:r>
            <a:r>
              <a:rPr lang="en-US" sz="2000" dirty="0" err="1"/>
              <a:t>PSBookFrag</a:t>
            </a:r>
            <a:r>
              <a:rPr lang="en-US" sz="2000" dirty="0"/>
              <a:t>/part2N.ps</a:t>
            </a:r>
          </a:p>
        </p:txBody>
      </p:sp>
    </p:spTree>
    <p:extLst>
      <p:ext uri="{BB962C8B-B14F-4D97-AF65-F5344CB8AC3E}">
        <p14:creationId xmlns:p14="http://schemas.microsoft.com/office/powerpoint/2010/main" val="836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Coding-Theoretic View of GL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55576" y="1772816"/>
                <a:ext cx="8712968" cy="86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{0,1}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/>
                  <a:t>  can be viewed as a highly redundant, exponentially long encoding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Hadamard code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8712968" cy="867225"/>
              </a:xfrm>
              <a:prstGeom prst="rect">
                <a:avLst/>
              </a:prstGeom>
              <a:blipFill>
                <a:blip r:embed="rId3"/>
                <a:stretch>
                  <a:fillRect l="-1017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/>
              <p:nvPr/>
            </p:nvSpPr>
            <p:spPr>
              <a:xfrm>
                <a:off x="772054" y="2995691"/>
                <a:ext cx="87129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can be thought of as providing access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noisy</a:t>
                </a:r>
                <a:r>
                  <a:rPr lang="en-US" sz="2400" dirty="0"/>
                  <a:t> codeword.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" y="2995691"/>
                <a:ext cx="8712968" cy="830997"/>
              </a:xfrm>
              <a:prstGeom prst="rect">
                <a:avLst/>
              </a:prstGeom>
              <a:blipFill>
                <a:blip r:embed="rId4"/>
                <a:stretch>
                  <a:fillRect l="-101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/>
              <p:nvPr/>
            </p:nvSpPr>
            <p:spPr>
              <a:xfrm>
                <a:off x="827584" y="5301208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real proof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list-decoding algorithm </a:t>
                </a:r>
                <a:r>
                  <a:rPr lang="en-US" sz="2400" dirty="0"/>
                  <a:t>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301208"/>
                <a:ext cx="8712968" cy="983218"/>
              </a:xfrm>
              <a:prstGeom prst="rect">
                <a:avLst/>
              </a:prstGeom>
              <a:blipFill>
                <a:blip r:embed="rId5"/>
                <a:stretch>
                  <a:fillRect l="-1019" t="-3797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/>
              <p:nvPr/>
            </p:nvSpPr>
            <p:spPr>
              <a:xfrm>
                <a:off x="772054" y="4114561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we proved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unique decoding </a:t>
                </a:r>
                <a:r>
                  <a:rPr lang="en-US" sz="2400" dirty="0"/>
                  <a:t>algorithm 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" y="4114561"/>
                <a:ext cx="8712968" cy="983218"/>
              </a:xfrm>
              <a:prstGeom prst="rect">
                <a:avLst/>
              </a:prstGeom>
              <a:blipFill>
                <a:blip r:embed="rId6"/>
                <a:stretch>
                  <a:fillRect l="-1019" t="-5195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412776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Defined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36975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Defined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305859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3.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581128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4.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81128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4EEBCECA-C68B-AB43-B212-B85B3CE10F22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3835482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(showed proof for an important special case)</a:t>
            </a:r>
            <a:endParaRPr lang="en-US" alt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DC0BC843-F3D1-9145-9F0E-658BDA9E08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5322083"/>
                <a:ext cx="7185847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(in fact, one-way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PRG, but that’s a much harder theorem)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400" i="1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DC0BC843-F3D1-9145-9F0E-658BDA9E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322083"/>
                <a:ext cx="7185847" cy="843221"/>
              </a:xfrm>
              <a:prstGeom prst="rect">
                <a:avLst/>
              </a:prstGeom>
              <a:blipFill>
                <a:blip r:embed="rId4"/>
                <a:stretch>
                  <a:fillRect l="-1235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2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92494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Lecture: Back to PRGs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34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(Take 1)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7920880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3BAC0F-83E8-AA4E-8A3A-51F271372DC1}"/>
                  </a:ext>
                </a:extLst>
              </p:cNvPr>
              <p:cNvSpPr/>
              <p:nvPr/>
            </p:nvSpPr>
            <p:spPr>
              <a:xfrm>
                <a:off x="823301" y="4221088"/>
                <a:ext cx="8391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all x.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3BAC0F-83E8-AA4E-8A3A-51F271372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4221088"/>
                <a:ext cx="8391110" cy="461665"/>
              </a:xfrm>
              <a:prstGeom prst="rect">
                <a:avLst/>
              </a:prstGeom>
              <a:blipFill>
                <a:blip r:embed="rId5"/>
                <a:stretch>
                  <a:fillRect l="-105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BA7A6C-0F46-8142-B9FB-A303E2F4D852}"/>
                  </a:ext>
                </a:extLst>
              </p:cNvPr>
              <p:cNvSpPr/>
              <p:nvPr/>
            </p:nvSpPr>
            <p:spPr>
              <a:xfrm>
                <a:off x="827584" y="4941168"/>
                <a:ext cx="83164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is one-way according to the above definition. </a:t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In fact, impossible to find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the</a:t>
                </a:r>
                <a:r>
                  <a:rPr lang="en-US" sz="2400" dirty="0">
                    <a:solidFill>
                      <a:prstClr val="black"/>
                    </a:solidFill>
                  </a:rPr>
                  <a:t> inverse even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has unbounded time.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BA7A6C-0F46-8142-B9FB-A303E2F4D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41168"/>
                <a:ext cx="8316416" cy="1200329"/>
              </a:xfrm>
              <a:prstGeom prst="rect">
                <a:avLst/>
              </a:prstGeom>
              <a:blipFill>
                <a:blip r:embed="rId6"/>
                <a:stretch>
                  <a:fillRect l="-1067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EC88CDE-8E8F-A045-9AD3-BD40CFF7F40B}"/>
              </a:ext>
            </a:extLst>
          </p:cNvPr>
          <p:cNvSpPr/>
          <p:nvPr/>
        </p:nvSpPr>
        <p:spPr>
          <a:xfrm>
            <a:off x="823300" y="6279703"/>
            <a:ext cx="8141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Conclusion: not a useful/meaningful definition.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(Take 1)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7920880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0BB0021-DEF3-EB49-9A31-68F6B4BB83E0}"/>
              </a:ext>
            </a:extLst>
          </p:cNvPr>
          <p:cNvSpPr/>
          <p:nvPr/>
        </p:nvSpPr>
        <p:spPr>
          <a:xfrm>
            <a:off x="783450" y="4224863"/>
            <a:ext cx="8391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E177C"/>
                </a:solidFill>
              </a:rPr>
              <a:t>The Right Definition: </a:t>
            </a:r>
            <a:r>
              <a:rPr lang="en-US" sz="2400" dirty="0">
                <a:solidFill>
                  <a:schemeClr val="tx1"/>
                </a:solidFill>
              </a:rPr>
              <a:t>Impossible to find </a:t>
            </a:r>
            <a:r>
              <a:rPr lang="en-US" sz="2400" b="1" i="1" dirty="0">
                <a:solidFill>
                  <a:srgbClr val="1E177C"/>
                </a:solidFill>
              </a:rPr>
              <a:t>an</a:t>
            </a:r>
            <a:r>
              <a:rPr lang="en-US" sz="2400" dirty="0">
                <a:solidFill>
                  <a:schemeClr val="tx1"/>
                </a:solidFill>
              </a:rPr>
              <a:t> inverse in </a:t>
            </a:r>
            <a:r>
              <a:rPr lang="en-US" sz="2400" dirty="0" err="1">
                <a:solidFill>
                  <a:schemeClr val="tx1"/>
                </a:solidFill>
              </a:rPr>
              <a:t>p.p.t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2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Functions: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8253046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83379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833797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3DA0756-031A-3847-B125-72D2299A17F4}"/>
              </a:ext>
            </a:extLst>
          </p:cNvPr>
          <p:cNvSpPr/>
          <p:nvPr/>
        </p:nvSpPr>
        <p:spPr>
          <a:xfrm>
            <a:off x="823301" y="5791829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One-way Permutations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E53139-9AC1-184E-A3B6-5091DA9F34D6}"/>
                  </a:ext>
                </a:extLst>
              </p:cNvPr>
              <p:cNvSpPr/>
              <p:nvPr/>
            </p:nvSpPr>
            <p:spPr>
              <a:xfrm>
                <a:off x="823301" y="6237309"/>
                <a:ext cx="61249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One-to-one one-way functions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E53139-9AC1-184E-A3B6-5091DA9F3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6237309"/>
                <a:ext cx="6124963" cy="461665"/>
              </a:xfrm>
              <a:prstGeom prst="rect">
                <a:avLst/>
              </a:prstGeom>
              <a:blipFill>
                <a:blip r:embed="rId5"/>
                <a:stretch>
                  <a:fillRect l="-1449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F1BCF8-2886-5D4B-AC3C-B87A0B14D419}"/>
              </a:ext>
            </a:extLst>
          </p:cNvPr>
          <p:cNvSpPr/>
          <p:nvPr/>
        </p:nvSpPr>
        <p:spPr>
          <a:xfrm>
            <a:off x="792088" y="433548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always find </a:t>
            </a:r>
            <a:r>
              <a:rPr lang="en-US" sz="2400" i="1" dirty="0"/>
              <a:t>an</a:t>
            </a:r>
            <a:r>
              <a:rPr lang="en-US" sz="2400" dirty="0"/>
              <a:t> inverse with unbounded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51D316-6DB4-A948-A3F7-567D789F56FC}"/>
              </a:ext>
            </a:extLst>
          </p:cNvPr>
          <p:cNvSpPr/>
          <p:nvPr/>
        </p:nvSpPr>
        <p:spPr>
          <a:xfrm>
            <a:off x="838666" y="4983559"/>
            <a:ext cx="798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 but should be hard with probabilistic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8830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Functions: Candidates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F59AF52-4EDD-5B44-BBDE-962AF06D2AB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2318874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  <a:p>
                <a:pPr algn="l"/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F59AF52-4EDD-5B44-BBDE-962AF06D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318874"/>
                <a:ext cx="7524836" cy="1296144"/>
              </a:xfrm>
              <a:prstGeom prst="rect">
                <a:avLst/>
              </a:prstGeom>
              <a:blipFill>
                <a:blip r:embed="rId3"/>
                <a:stretch>
                  <a:fillRect l="-1180" t="-13592" r="-337" b="-36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08305B3F-BACB-0B41-BAAC-FEBEC8E648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304369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are random n-bit 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are random bits.</a:t>
                </a:r>
              </a:p>
              <a:p>
                <a:pPr algn="l"/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08305B3F-BACB-0B41-BAAC-FEBEC8E64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304369"/>
                <a:ext cx="7524836" cy="1296144"/>
              </a:xfrm>
              <a:prstGeom prst="rect">
                <a:avLst/>
              </a:prstGeom>
              <a:blipFill>
                <a:blip r:embed="rId4"/>
                <a:stretch>
                  <a:fillRect l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3">
            <a:extLst>
              <a:ext uri="{FF2B5EF4-FFF2-40B4-BE49-F238E27FC236}">
                <a16:creationId xmlns:a16="http://schemas.microsoft.com/office/drawing/2014/main" id="{38442C4D-675B-094B-9FAB-5F1327398163}"/>
              </a:ext>
            </a:extLst>
          </p:cNvPr>
          <p:cNvSpPr txBox="1">
            <a:spLocks noChangeArrowheads="1"/>
          </p:cNvSpPr>
          <p:nvPr/>
        </p:nvSpPr>
        <p:spPr>
          <a:xfrm>
            <a:off x="981109" y="2132856"/>
            <a:ext cx="2432665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Subset sum:</a:t>
            </a:r>
          </a:p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1D80CAE4-B929-C540-84FB-1A76B5488BB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4426491"/>
            <a:ext cx="8172400" cy="202684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One-way functions candidates are abundant in nature. </a:t>
            </a:r>
          </a:p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We will see many other candidates from number theory, coding theory, combinatorics later in class.</a:t>
            </a:r>
          </a:p>
          <a:p>
            <a:pPr algn="l"/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41276</TotalTime>
  <Words>2866</Words>
  <Application>Microsoft Macintosh PowerPoint</Application>
  <PresentationFormat>On-screen Show (4:3)</PresentationFormat>
  <Paragraphs>339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 Unicode MS</vt:lpstr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Microsoft Office User</cp:lastModifiedBy>
  <cp:revision>982</cp:revision>
  <dcterms:created xsi:type="dcterms:W3CDTF">2014-03-14T23:52:55Z</dcterms:created>
  <dcterms:modified xsi:type="dcterms:W3CDTF">2020-09-08T18:12:32Z</dcterms:modified>
</cp:coreProperties>
</file>