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91" r:id="rId2"/>
    <p:sldId id="1121" r:id="rId3"/>
    <p:sldId id="985" r:id="rId4"/>
    <p:sldId id="986" r:id="rId5"/>
    <p:sldId id="987" r:id="rId6"/>
    <p:sldId id="988" r:id="rId7"/>
    <p:sldId id="923" r:id="rId8"/>
    <p:sldId id="990" r:id="rId9"/>
    <p:sldId id="960" r:id="rId10"/>
    <p:sldId id="991" r:id="rId11"/>
    <p:sldId id="1117" r:id="rId12"/>
    <p:sldId id="981" r:id="rId13"/>
    <p:sldId id="1116" r:id="rId14"/>
    <p:sldId id="982" r:id="rId15"/>
    <p:sldId id="1118" r:id="rId16"/>
    <p:sldId id="983" r:id="rId17"/>
    <p:sldId id="984" r:id="rId18"/>
    <p:sldId id="992" r:id="rId19"/>
    <p:sldId id="965" r:id="rId20"/>
    <p:sldId id="995" r:id="rId21"/>
    <p:sldId id="994" r:id="rId22"/>
    <p:sldId id="969" r:id="rId23"/>
    <p:sldId id="968" r:id="rId24"/>
    <p:sldId id="970" r:id="rId25"/>
    <p:sldId id="1093" r:id="rId26"/>
    <p:sldId id="996" r:id="rId27"/>
    <p:sldId id="903" r:id="rId28"/>
    <p:sldId id="927" r:id="rId29"/>
    <p:sldId id="1113" r:id="rId30"/>
    <p:sldId id="928" r:id="rId31"/>
    <p:sldId id="1120" r:id="rId32"/>
    <p:sldId id="1122" r:id="rId33"/>
    <p:sldId id="1119" r:id="rId34"/>
    <p:sldId id="930" r:id="rId35"/>
    <p:sldId id="1114" r:id="rId36"/>
    <p:sldId id="1101" r:id="rId37"/>
    <p:sldId id="931" r:id="rId38"/>
    <p:sldId id="1100" r:id="rId39"/>
    <p:sldId id="1103" r:id="rId40"/>
    <p:sldId id="1104" r:id="rId41"/>
    <p:sldId id="1094" r:id="rId42"/>
    <p:sldId id="1095" r:id="rId43"/>
    <p:sldId id="1096" r:id="rId44"/>
    <p:sldId id="1105" r:id="rId45"/>
    <p:sldId id="1099" r:id="rId46"/>
    <p:sldId id="1108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8000"/>
    <a:srgbClr val="FFFFFF"/>
    <a:srgbClr val="FF0000"/>
    <a:srgbClr val="CCFFFF"/>
    <a:srgbClr val="FF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9"/>
    <p:restoredTop sz="80480" autoAdjust="0"/>
  </p:normalViewPr>
  <p:slideViewPr>
    <p:cSldViewPr>
      <p:cViewPr varScale="1">
        <p:scale>
          <a:sx n="91" d="100"/>
          <a:sy n="91" d="100"/>
        </p:scale>
        <p:origin x="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DD44CA4-EF56-4837-8DAA-E0134103E20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6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EBE8A7-B0B6-4ABF-B508-B72332E8C3D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3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973814-D273-44DE-8A42-CA90F1B6E23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Write proof for myself.</a:t>
            </a:r>
          </a:p>
        </p:txBody>
      </p:sp>
    </p:spTree>
    <p:extLst>
      <p:ext uri="{BB962C8B-B14F-4D97-AF65-F5344CB8AC3E}">
        <p14:creationId xmlns:p14="http://schemas.microsoft.com/office/powerpoint/2010/main" val="285024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F27EB0-8ADD-4233-BA7D-5E86D1F1E4DB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5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261D96A-2302-1C48-9281-61840AA72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E8CBE69-89B9-374D-845D-F9F7AF3D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Where did we use the fact that f is a permutation?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That f(x) iterated j times is the same distribution as f(x)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s∈U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2,…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(n)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G(s): P(b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2,…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)&gt; ½ + </a:t>
            </a:r>
            <a:r>
              <a:rPr lang="el-G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849C796-B0E1-4342-B65B-8A41115D0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D4B840-17BE-FC49-A168-99E6CA7B2C71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480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261D96A-2302-1C48-9281-61840AA72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E8CBE69-89B9-374D-845D-F9F7AF3D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Where did we use the fact that f is a permutation?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That f(x) iterated j times is the same distribution as f(x)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s∈U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2,…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(n)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G(s): P(b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2,…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)&gt; ½ + </a:t>
            </a:r>
            <a:r>
              <a:rPr lang="el-G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849C796-B0E1-4342-B65B-8A41115D0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D4B840-17BE-FC49-A168-99E6CA7B2C71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211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51C65283-95FC-9743-9A5A-CF0A8AD48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DCDA33-BC73-484D-8B96-A763C0C8309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3174DB5-62AD-2A4D-86A4-A65BED632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975E0B-C59B-2041-A4E7-2EDADDD09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Uses the fact that BPP has Poly size circuits</a:t>
            </a:r>
          </a:p>
        </p:txBody>
      </p:sp>
    </p:spTree>
    <p:extLst>
      <p:ext uri="{BB962C8B-B14F-4D97-AF65-F5344CB8AC3E}">
        <p14:creationId xmlns:p14="http://schemas.microsoft.com/office/powerpoint/2010/main" val="126540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CE8F1B-5706-7F44-BC97-5972F507E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BBDF17-6727-B947-80F0-91F9D2B7BFD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418CA8E-CD38-D845-9DFC-69E9A9A45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8C7F461-9A90-FF47-BC56-663E94570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Uses the fact that BPP has Poly size circuits</a:t>
            </a:r>
          </a:p>
        </p:txBody>
      </p:sp>
    </p:spTree>
    <p:extLst>
      <p:ext uri="{BB962C8B-B14F-4D97-AF65-F5344CB8AC3E}">
        <p14:creationId xmlns:p14="http://schemas.microsoft.com/office/powerpoint/2010/main" val="426951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1946425-7E25-C740-BDEF-415DF747D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4D60FF-BF1F-FB46-9377-9F25C6E11E18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A0D752C-E818-2D4B-BA73-9585BCB32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D04FDC7-8FB0-784F-8615-5AB176B34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Uses the fact that BPP has Poly size circuits</a:t>
            </a:r>
          </a:p>
        </p:txBody>
      </p:sp>
    </p:spTree>
    <p:extLst>
      <p:ext uri="{BB962C8B-B14F-4D97-AF65-F5344CB8AC3E}">
        <p14:creationId xmlns:p14="http://schemas.microsoft.com/office/powerpoint/2010/main" val="322105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r>
              <a:rPr lang="en-US" altLang="en-US" sz="1200" dirty="0"/>
              <a:t>Truly random or biased?</a:t>
            </a:r>
          </a:p>
          <a:p>
            <a:pPr defTabSz="762000"/>
            <a:r>
              <a:rPr lang="en-US" altLang="en-US" sz="1200" dirty="0"/>
              <a:t>Biased. However, can process the output of sources to get unbiased bit assuming some mathematical model of source [</a:t>
            </a:r>
            <a:r>
              <a:rPr lang="en-US" altLang="en-US" sz="1200" dirty="0" err="1"/>
              <a:t>vonNeuman</a:t>
            </a:r>
            <a:r>
              <a:rPr lang="en-US" altLang="en-US" sz="1200" dirty="0"/>
              <a:t>, Elias, Blum]</a:t>
            </a:r>
          </a:p>
          <a:p>
            <a:pPr defTabSz="762000"/>
            <a:r>
              <a:rPr lang="en-US" altLang="en-US" dirty="0">
                <a:solidFill>
                  <a:srgbClr val="000000"/>
                </a:solidFill>
              </a:rPr>
              <a:t>Pseudo Random Number Generators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41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0F6D24E-668D-DB41-B183-33E6034D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5F8216-E2F8-F144-85F5-E7B526C8A52C}" type="slidenum">
              <a:rPr lang="en-US" altLang="en-US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76AC677-194B-AD46-B516-5353A9797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8C31A17-A6D9-CB4C-991F-A5DF51A71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Uses the fact that BPP has Poly size circuits</a:t>
            </a:r>
          </a:p>
        </p:txBody>
      </p:sp>
    </p:spTree>
    <p:extLst>
      <p:ext uri="{BB962C8B-B14F-4D97-AF65-F5344CB8AC3E}">
        <p14:creationId xmlns:p14="http://schemas.microsoft.com/office/powerpoint/2010/main" val="3169880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33A81BAC-069C-094A-9E0D-F3EF642E2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69FB1F68-37DF-7D4C-BF70-7B81EB76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proof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B4ED9BEE-91F5-BE4F-BFC3-365CBCCD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B121F1-6056-D848-88FE-0996F27B7245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1137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57B27508-DF7C-E844-89B4-3AD7DFCAF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88FCF8D9-0D62-624A-80A3-7C6C8B14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proof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969D43F1-D5A2-184D-8759-732D690FC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EE16B85-52B1-D345-AEA7-ACB7EF7A44AF}" type="slidenum">
              <a:rPr lang="en-US" altLang="en-US" sz="1200"/>
              <a:pPr/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349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0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</a:t>
            </a:r>
            <a:r>
              <a:rPr lang="en-US" dirty="0"/>
              <a:t>So far: one-way functions and permutations.</a:t>
            </a:r>
          </a:p>
          <a:p>
            <a:r>
              <a:rPr lang="en-US" dirty="0"/>
              <a:t>2. Review definition of one-way function. </a:t>
            </a:r>
          </a:p>
          <a:p>
            <a:r>
              <a:rPr lang="en-US" dirty="0"/>
              <a:t>3.</a:t>
            </a:r>
            <a:r>
              <a:rPr lang="en-US" baseline="0" dirty="0"/>
              <a:t> Example: discrete logarithm, which is in fact a permutation (one-to-one and onto function).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8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56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51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4E7C70-7F21-485B-A1BE-5250E6287CC8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3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3622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6.875 Lecture </a:t>
            </a:r>
            <a:r>
              <a:rPr lang="en-US" altLang="en-US" b="1" dirty="0">
                <a:latin typeface="Arial Narrow" panose="020B0606020202030204" pitchFamily="34" charset="0"/>
              </a:rPr>
              <a:t>4</a:t>
            </a:r>
            <a:br>
              <a:rPr lang="en-US" altLang="en-US" b="1" dirty="0">
                <a:latin typeface="Arial Narrow" panose="020B0606020202030204" pitchFamily="34" charset="0"/>
              </a:rPr>
            </a:br>
            <a:b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Spring 2020</a:t>
            </a:r>
            <a:b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Lecturer: </a:t>
            </a:r>
            <a:r>
              <a:rPr lang="en-US" altLang="en-US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Shafi</a:t>
            </a: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Goldwasser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PRG Def 1: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39964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strings; m is shorthand for m(n).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 deterministic polynomial-time computable function G: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is a PRG which “passes all poly time statistical tests” if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for every PPT algorithm D, there is a negligible function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negl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3"/>
                <a:stretch>
                  <a:fillRect l="-1608" t="-7143" b="-188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3882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9355" y="4419600"/>
            <a:ext cx="6502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latin typeface="Arial Narrow" panose="020B0606020202030204" pitchFamily="34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(G(U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)) = 1 ] –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latin typeface="Arial Narrow" panose="020B0606020202030204" pitchFamily="34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) = 1 ] </a:t>
            </a:r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negl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78590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PRG Def 1: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39964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We call D that takes a sequence and outputs 0 or 1 </a:t>
            </a:r>
          </a:p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a </a:t>
            </a:r>
            <a:r>
              <a:rPr lang="en-US" altLang="en-US" sz="2800" kern="0" dirty="0">
                <a:solidFill>
                  <a:srgbClr val="3366FF"/>
                </a:solidFill>
                <a:latin typeface="Arial Narrow" panose="020B0606020202030204" pitchFamily="34" charset="0"/>
              </a:rPr>
              <a:t>s</a:t>
            </a:r>
            <a:r>
              <a:rPr lang="en-US" altLang="en-US" sz="2800" i="1" kern="0" dirty="0">
                <a:solidFill>
                  <a:srgbClr val="3366FF"/>
                </a:solidFill>
                <a:latin typeface="Arial Narrow" panose="020B0606020202030204" pitchFamily="34" charset="0"/>
              </a:rPr>
              <a:t>tatistical test.</a:t>
            </a:r>
            <a:r>
              <a:rPr lang="en-US" altLang="en-US" sz="2800" i="1" kern="0" dirty="0">
                <a:latin typeface="Arial Narrow" panose="020B0606020202030204" pitchFamily="34" charset="0"/>
              </a:rPr>
              <a:t>. </a:t>
            </a:r>
            <a:endParaRPr lang="en-US" altLang="en-US" sz="2800" kern="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 deterministic polynomial-time computable function G: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altLang="en-US" sz="2800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PRG 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which “passes all poly time statistical tests” if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for every PPT algorithm D, there is a negligible function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negl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3"/>
                <a:stretch>
                  <a:fillRect l="-1608" t="-7143" b="-188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3882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9355" y="4419600"/>
            <a:ext cx="6502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latin typeface="Arial Narrow" panose="020B0606020202030204" pitchFamily="34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(G(U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)) = 1 ] –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latin typeface="Arial Narrow" panose="020B0606020202030204" pitchFamily="34" charset="0"/>
              </a:rPr>
              <a:t>D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) = 1 ] </a:t>
            </a:r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negl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2215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4022188"/>
            <a:ext cx="3276600" cy="16764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PRG Def 1: Indistinguishability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2000" y="3886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WORLD 1: The Pseudorandom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838200" y="4800600"/>
                <a:ext cx="16764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 G(U</a:t>
                </a:r>
                <a:r>
                  <a:rPr lang="en-US" altLang="en-US" sz="2800" kern="0" baseline="-25000" dirty="0">
                    <a:latin typeface="Arial Narrow" panose="020B060602020203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800600"/>
                <a:ext cx="1676400" cy="685800"/>
              </a:xfrm>
              <a:prstGeom prst="rect">
                <a:avLst/>
              </a:prstGeom>
              <a:blipFill>
                <a:blip r:embed="rId3"/>
                <a:stretch>
                  <a:fillRect l="-7636" t="-98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5452210" y="4038600"/>
            <a:ext cx="3276600" cy="1676400"/>
          </a:xfrm>
          <a:prstGeom prst="rect">
            <a:avLst/>
          </a:prstGeom>
          <a:solidFill>
            <a:srgbClr val="3366FF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62600" y="39624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WORLD 2: The Truly 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5638800" y="4876800"/>
                <a:ext cx="16764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 U</a:t>
                </a:r>
                <a:r>
                  <a:rPr lang="en-US" altLang="en-US" sz="2800" kern="0" baseline="-25000" dirty="0">
                    <a:latin typeface="Arial Narrow" panose="020B0606020202030204" pitchFamily="34" charset="0"/>
                  </a:rPr>
                  <a:t>m</a:t>
                </a:r>
                <a:endParaRPr lang="en-US" altLang="en-US" sz="2800" kern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876800"/>
                <a:ext cx="1676400" cy="685800"/>
              </a:xfrm>
              <a:prstGeom prst="rect">
                <a:avLst/>
              </a:prstGeom>
              <a:blipFill>
                <a:blip r:embed="rId4"/>
                <a:stretch>
                  <a:fillRect l="-7273" t="-8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25" y="4648200"/>
            <a:ext cx="845917" cy="20574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5867400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Arial Narrow" panose="020B0606020202030204" pitchFamily="34" charset="0"/>
              </a:rPr>
              <a:t>PPT Distinguisher gets y but cannot tell which world she is 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77078" y="1447800"/>
                <a:ext cx="8686800" cy="198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Def: 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 deterministic function G: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is a strong PRG  if m &gt; n and for every PPT algorithm </a:t>
                </a:r>
                <a:r>
                  <a:rPr lang="en-US" altLang="en-US" sz="2800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     there is a negligible function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negl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that: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     </a:t>
                </a:r>
                <a:endParaRPr lang="en-US" altLang="en-US" kern="0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78" y="1447800"/>
                <a:ext cx="8686800" cy="1981200"/>
              </a:xfrm>
              <a:prstGeom prst="rect">
                <a:avLst/>
              </a:prstGeom>
              <a:blipFill>
                <a:blip r:embed="rId6"/>
                <a:stretch>
                  <a:fillRect l="-1462" t="-3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22064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9355" y="2782669"/>
            <a:ext cx="6502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solidFill>
                  <a:srgbClr val="3366FF"/>
                </a:solidFill>
                <a:latin typeface="Arial Narrow" panose="020B0606020202030204" pitchFamily="34" charset="0"/>
              </a:rPr>
              <a:t>D(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G(U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  <a:r>
              <a:rPr lang="en-US" altLang="en-US" sz="2800" b="1" dirty="0">
                <a:solidFill>
                  <a:srgbClr val="3366FF"/>
                </a:solidFill>
                <a:latin typeface="Arial Narrow" panose="020B0606020202030204" pitchFamily="34" charset="0"/>
              </a:rPr>
              <a:t>)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= 1 ] –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Pr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[ </a:t>
            </a:r>
            <a:r>
              <a:rPr lang="en-US" altLang="en-US" sz="2800" b="1" dirty="0">
                <a:solidFill>
                  <a:srgbClr val="3366FF"/>
                </a:solidFill>
                <a:latin typeface="Arial Narrow" panose="020B0606020202030204" pitchFamily="34" charset="0"/>
              </a:rPr>
              <a:t>D(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U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US" altLang="en-US" sz="2800" b="1" dirty="0">
                <a:solidFill>
                  <a:srgbClr val="3366FF"/>
                </a:solidFill>
                <a:latin typeface="Arial Narrow" panose="020B0606020202030204" pitchFamily="34" charset="0"/>
              </a:rPr>
              <a:t>)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= 1 ] </a:t>
            </a:r>
            <a:r>
              <a:rPr lang="en-US" alt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|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en-US" sz="28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negl</a:t>
            </a:r>
            <a:r>
              <a:rPr lang="en-US" altLang="en-US" sz="2800" b="1" dirty="0">
                <a:solidFill>
                  <a:srgbClr val="FF0000"/>
                </a:solidFill>
                <a:latin typeface="Arial Narrow" panose="020B0606020202030204" pitchFamily="34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71572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4537-5F32-584D-A4E8-89888F9D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this a good definition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63566BE-3019-F14A-964A-59122A21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62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altLang="en-US" sz="3600" kern="0" dirty="0">
                <a:latin typeface="Arial" panose="020B0604020202020204" pitchFamily="34" charset="0"/>
                <a:cs typeface="Arial" panose="020B0604020202020204" pitchFamily="34" charset="0"/>
              </a:rPr>
              <a:t>Good for all Applications:</a:t>
            </a:r>
            <a:r>
              <a:rPr lang="en-US" altLang="en-US" sz="3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long as we can find truly random seeds, can replace </a:t>
            </a:r>
            <a:r>
              <a:rPr lang="en-US" altLang="en-US" sz="2800" kern="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randomness </a:t>
            </a:r>
            <a:r>
              <a:rPr lang="en-US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</a:t>
            </a:r>
            <a:r>
              <a:rPr lang="en-US" altLang="en-US" sz="2800" kern="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PRG(seed) </a:t>
            </a:r>
            <a:r>
              <a:rPr lang="en-US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“computational” </a:t>
            </a:r>
            <a:r>
              <a:rPr lang="en-US" altLang="ja-JP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setting.</a:t>
            </a:r>
          </a:p>
          <a:p>
            <a:pPr algn="l"/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behaves differently, </a:t>
            </a:r>
          </a:p>
          <a:p>
            <a:pPr algn="l"/>
            <a:r>
              <a:rPr lang="en-US" altLang="en-US" sz="28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convert “application”=statistical test </a:t>
            </a:r>
            <a:endParaRPr lang="en-US" altLang="en-US" sz="32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CD2F5E70-2F86-FF4A-B916-4A2668A1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34951"/>
            <a:ext cx="762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altLang="en-US" sz="3200" kern="0" dirty="0">
                <a:latin typeface="Arial Narrow" panose="020B0604020202020204" pitchFamily="34" charset="0"/>
                <a:cs typeface="Arial Narrow" panose="020B0604020202020204" pitchFamily="34" charset="0"/>
              </a:rPr>
              <a:t>But: </a:t>
            </a:r>
            <a:r>
              <a:rPr lang="en-US" altLang="en-US" sz="3200" kern="0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its hard to work with.  How do you show that generator G passes ALL statistical tests? </a:t>
            </a:r>
          </a:p>
        </p:txBody>
      </p:sp>
    </p:spTree>
    <p:extLst>
      <p:ext uri="{BB962C8B-B14F-4D97-AF65-F5344CB8AC3E}">
        <p14:creationId xmlns:p14="http://schemas.microsoft.com/office/powerpoint/2010/main" val="12709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PRG Def 2: (Next-bit) Unpredictability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Definition [Next-bit Unpredictability]: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 deterministic polynomial-time computable function G: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is a PRG if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for every PPT algorithm PRED and every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[1..m], there is a negligible function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negl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2"/>
                <a:stretch>
                  <a:fillRect l="-1608" t="-7143" r="-1754" b="-188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457200" y="1374912"/>
            <a:ext cx="8534400" cy="3882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66800" y="4419600"/>
                <a:ext cx="7117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[ y 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G(U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):  PRED(y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2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…y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i-1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 =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] = ½ +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negl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(n)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19600"/>
                <a:ext cx="7117654" cy="523220"/>
              </a:xfrm>
              <a:prstGeom prst="rect">
                <a:avLst/>
              </a:prstGeom>
              <a:blipFill>
                <a:blip r:embed="rId3"/>
                <a:stretch>
                  <a:fillRect l="-1964" t="-14634" r="-71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5715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</a:t>
            </a:r>
            <a:r>
              <a:rPr lang="en-US" altLang="en-US" sz="2800" kern="0" dirty="0" err="1">
                <a:latin typeface="Arial Narrow" panose="020B0606020202030204" pitchFamily="34" charset="0"/>
              </a:rPr>
              <a:t>y</a:t>
            </a:r>
            <a:r>
              <a:rPr lang="en-US" altLang="en-US" sz="2800" kern="0" baseline="-25000" dirty="0" err="1">
                <a:latin typeface="Arial Narrow" panose="020B0606020202030204" pitchFamily="34" charset="0"/>
              </a:rPr>
              <a:t>i</a:t>
            </a:r>
            <a:r>
              <a:rPr lang="en-US" altLang="en-US" sz="2800" kern="0" dirty="0">
                <a:latin typeface="Arial Narrow" panose="020B0606020202030204" pitchFamily="34" charset="0"/>
              </a:rPr>
              <a:t> denotes the </a:t>
            </a:r>
            <a:r>
              <a:rPr lang="en-US" altLang="en-US" sz="2800" kern="0" dirty="0" err="1">
                <a:latin typeface="Arial Narrow" panose="020B0606020202030204" pitchFamily="34" charset="0"/>
              </a:rPr>
              <a:t>i-th</a:t>
            </a:r>
            <a:r>
              <a:rPr lang="en-US" altLang="en-US" sz="2800" kern="0" dirty="0">
                <a:latin typeface="Arial Narrow" panose="020B0606020202030204" pitchFamily="34" charset="0"/>
              </a:rPr>
              <a:t> bit of y. </a:t>
            </a:r>
            <a:br>
              <a:rPr lang="en-US" altLang="en-US" sz="2800" kern="0" dirty="0">
                <a:latin typeface="Arial Narrow" panose="020B0606020202030204" pitchFamily="34" charset="0"/>
              </a:rPr>
            </a:br>
            <a:r>
              <a:rPr lang="en-US" altLang="en-US" sz="2800" kern="0" dirty="0">
                <a:latin typeface="Arial Narrow" panose="020B0606020202030204" pitchFamily="34" charset="0"/>
              </a:rPr>
              <a:t>y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1…</a:t>
            </a:r>
            <a:r>
              <a:rPr lang="en-US" altLang="en-US" sz="2800" kern="0" baseline="-25000" dirty="0" err="1">
                <a:latin typeface="Arial Narrow" panose="020B0606020202030204" pitchFamily="34" charset="0"/>
              </a:rPr>
              <a:t>i</a:t>
            </a:r>
            <a:r>
              <a:rPr lang="en-US" altLang="en-US" sz="2800" kern="0" dirty="0">
                <a:latin typeface="Arial Narrow" panose="020B0606020202030204" pitchFamily="34" charset="0"/>
              </a:rPr>
              <a:t> denotes the first </a:t>
            </a:r>
            <a:r>
              <a:rPr lang="en-US" altLang="en-US" sz="2800" kern="0" dirty="0" err="1">
                <a:latin typeface="Arial Narrow" panose="020B0606020202030204" pitchFamily="34" charset="0"/>
              </a:rPr>
              <a:t>i</a:t>
            </a:r>
            <a:r>
              <a:rPr lang="en-US" altLang="en-US" sz="2800" kern="0" dirty="0">
                <a:latin typeface="Arial Narrow" panose="020B0606020202030204" pitchFamily="34" charset="0"/>
              </a:rPr>
              <a:t> bits of y.</a:t>
            </a:r>
          </a:p>
        </p:txBody>
      </p:sp>
    </p:spTree>
    <p:extLst>
      <p:ext uri="{BB962C8B-B14F-4D97-AF65-F5344CB8AC3E}">
        <p14:creationId xmlns:p14="http://schemas.microsoft.com/office/powerpoint/2010/main" val="307019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PRG Def 2: (Next-bit) Unpredictability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Definition [Next-bit Unpredictability]: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A deterministic polynomial-time computable function G: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{0,1}</a:t>
                </a:r>
                <a:r>
                  <a:rPr lang="en-US" altLang="en-US" sz="2800" kern="0" baseline="30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is a PRG  </a:t>
                </a:r>
              </a:p>
              <a:p>
                <a:pPr marL="514350" indent="-514350"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m &gt; n and </a:t>
                </a:r>
              </a:p>
              <a:p>
                <a:pPr marL="514350" indent="-514350">
                  <a:buAutoNum type="alphaLcParenBoth"/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or every PPT algorithm PRED and every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[1..m], there is a negligible function </a:t>
                </a:r>
                <a:r>
                  <a:rPr lang="en-US" altLang="en-US" sz="2800" kern="0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negl</a:t>
                </a: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2"/>
                <a:stretch>
                  <a:fillRect l="-1608" t="-7143" r="-731" b="-188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457200" y="1374912"/>
            <a:ext cx="8534400" cy="3882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66800" y="4419600"/>
                <a:ext cx="7117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[ y 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G(U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):  PRED(y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2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…y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i-1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 =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] = ½ +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negl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(n)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19600"/>
                <a:ext cx="7117654" cy="523220"/>
              </a:xfrm>
              <a:prstGeom prst="rect">
                <a:avLst/>
              </a:prstGeom>
              <a:blipFill>
                <a:blip r:embed="rId3"/>
                <a:stretch>
                  <a:fillRect l="-1964" t="-14634" r="-71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5715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Call PRED a “next-bit test” and if (b) holds, we say that G “passes all next bit tests “</a:t>
            </a:r>
          </a:p>
        </p:txBody>
      </p:sp>
    </p:spTree>
    <p:extLst>
      <p:ext uri="{BB962C8B-B14F-4D97-AF65-F5344CB8AC3E}">
        <p14:creationId xmlns:p14="http://schemas.microsoft.com/office/powerpoint/2010/main" val="371103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368287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Theorem: </a:t>
            </a:r>
            <a:r>
              <a:rPr lang="en-US" altLang="en-US" sz="2800" kern="0" dirty="0">
                <a:latin typeface="Arial Narrow" panose="020B0606020202030204" pitchFamily="34" charset="0"/>
                <a:cs typeface="Arial" panose="020B0604020202020204" pitchFamily="34" charset="0"/>
              </a:rPr>
              <a:t>A PRG G passes all polynomial time statistical tests if and only if it passes all polynomial time next-bit tests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371600"/>
            <a:ext cx="8534400" cy="1066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3048000"/>
                <a:ext cx="86106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b="1" kern="0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Proof: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By counter positive.[ if predictable then distinguishable]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Suppose there is a next-bit test PRED, a polynomial p and an index </a:t>
                </a:r>
                <a:r>
                  <a:rPr lang="en-US" altLang="en-US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such that</a:t>
                </a:r>
              </a:p>
              <a:p>
                <a:pPr lvl="0"/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altLang="en-US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[ PRED(G(U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kern="0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1…</a:t>
                </a:r>
                <a:r>
                  <a:rPr lang="en-US" altLang="en-US" kern="0" baseline="-25000" dirty="0" err="1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 = G(U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kern="0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] &gt; 1/2 + 1/p(n)</a:t>
                </a:r>
                <a:b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</a:br>
                <a:endParaRPr lang="en-US" altLang="en-US" kern="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We know that </a:t>
                </a:r>
                <a:r>
                  <a:rPr lang="en-US" altLang="en-US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[ PRED(</a:t>
                </a:r>
                <a:r>
                  <a:rPr lang="en-US" altLang="en-US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altLang="en-US" kern="0" baseline="-250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 = 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i+1 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en-US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1/2 since 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is uniformly random and independent of 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,u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,…,</a:t>
                </a:r>
                <a:r>
                  <a:rPr lang="en-US" altLang="en-US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altLang="en-US" kern="0" baseline="-250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and this its impossible to guess it correctly better than 1/2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Thus, PRED is a (ppt) statistical test which distinguishes between G(U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 and U</a:t>
                </a:r>
                <a:r>
                  <a:rPr lang="en-US" altLang="en-US" kern="0" baseline="-250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, and thus G is not indistinguishable. QED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0"/>
                <a:ext cx="8610600" cy="3785652"/>
              </a:xfrm>
              <a:prstGeom prst="rect">
                <a:avLst/>
              </a:prstGeom>
              <a:blipFill>
                <a:blip r:embed="rId2"/>
                <a:stretch>
                  <a:fillRect l="-1180" t="-1678" r="-1770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 bwMode="auto">
          <a:xfrm>
            <a:off x="539262" y="2509442"/>
            <a:ext cx="1054608" cy="405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31971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Def 1 and Def 2 are Equivalent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68287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Theorem: </a:t>
            </a:r>
            <a:r>
              <a:rPr lang="en-US" altLang="en-US" sz="2800" kern="0" dirty="0">
                <a:latin typeface="Arial Narrow" panose="020B0606020202030204" pitchFamily="34" charset="0"/>
                <a:cs typeface="Arial" panose="020B0604020202020204" pitchFamily="34" charset="0"/>
              </a:rPr>
              <a:t>A PRG G satisfies all polynomial time statistical tests if and only if it   passes all next-bit tests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71600"/>
            <a:ext cx="8534400" cy="1066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flipH="1">
            <a:off x="533400" y="2563368"/>
            <a:ext cx="1219200" cy="3649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084016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b="1" kern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Proof:  </a:t>
            </a:r>
            <a:r>
              <a:rPr lang="en-US" altLang="en-US" b="1" kern="0" dirty="0">
                <a:solidFill>
                  <a:srgbClr val="3366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By counter positive</a:t>
            </a:r>
            <a:br>
              <a:rPr lang="en-US" altLang="en-US" b="1" kern="0" dirty="0">
                <a:solidFill>
                  <a:srgbClr val="3366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Suppose now that G does not pass some polynomial time statistical test DIST. </a:t>
            </a:r>
          </a:p>
          <a:p>
            <a:pPr>
              <a:buFontTx/>
              <a:buNone/>
            </a:pPr>
            <a:endParaRPr lang="en-US" altLang="en-US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Then we will show that A can be converted into a next bit test PRED. </a:t>
            </a:r>
          </a:p>
          <a:p>
            <a:pPr>
              <a:buFontTx/>
              <a:buNone/>
            </a:pPr>
            <a:endParaRPr lang="en-US" altLang="en-US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That is, show the existence of a bit position j </a:t>
            </a:r>
            <a:r>
              <a:rPr lang="en-US" altLang="en-US" dirty="0" err="1">
                <a:latin typeface="Arial Narrow" panose="020B0606020202030204" pitchFamily="34" charset="0"/>
                <a:cs typeface="Arial" panose="020B0604020202020204" pitchFamily="34" charset="0"/>
              </a:rPr>
              <a:t>s.t.</a:t>
            </a: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 for </a:t>
            </a:r>
          </a:p>
          <a:p>
            <a:pPr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sufficiently large n, PRED can predict the value of j-</a:t>
            </a:r>
            <a:r>
              <a:rPr lang="en-US" altLang="en-US" dirty="0" err="1">
                <a:latin typeface="Arial Narrow" panose="020B0606020202030204" pitchFamily="34" charset="0"/>
                <a:cs typeface="Arial" panose="020B0604020202020204" pitchFamily="34" charset="0"/>
              </a:rPr>
              <a:t>th</a:t>
            </a: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 output bit of G by reading only a prefix of length j-1.</a:t>
            </a:r>
          </a:p>
          <a:p>
            <a:pPr lvl="0"/>
            <a:r>
              <a:rPr lang="en-US" altLang="en-US" b="1" kern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7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Def 1 and Def 2 are Equivalent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68287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Theorem: </a:t>
            </a:r>
            <a:r>
              <a:rPr lang="en-US" altLang="en-US" sz="2800" kern="0" dirty="0">
                <a:latin typeface="Arial Narrow" panose="020B0606020202030204" pitchFamily="34" charset="0"/>
                <a:cs typeface="Arial" panose="020B0604020202020204" pitchFamily="34" charset="0"/>
              </a:rPr>
              <a:t>A PRG G satisfies the indistinguishability </a:t>
            </a:r>
            <a:r>
              <a:rPr lang="en-US" altLang="en-US" sz="2800" kern="0" dirty="0" err="1">
                <a:latin typeface="Arial Narrow" panose="020B0606020202030204" pitchFamily="34" charset="0"/>
                <a:cs typeface="Arial" panose="020B0604020202020204" pitchFamily="34" charset="0"/>
              </a:rPr>
              <a:t>def</a:t>
            </a:r>
            <a:r>
              <a:rPr lang="en-US" altLang="en-US" sz="2800" kern="0" dirty="0">
                <a:latin typeface="Arial Narrow" panose="020B0606020202030204" pitchFamily="34" charset="0"/>
                <a:cs typeface="Arial" panose="020B0604020202020204" pitchFamily="34" charset="0"/>
              </a:rPr>
              <a:t> if and only if it is next-bit unpredictable.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71600"/>
            <a:ext cx="8534400" cy="1066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flipH="1">
            <a:off x="533400" y="2563368"/>
            <a:ext cx="76200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547408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kern="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Proof:</a:t>
            </a:r>
            <a:r>
              <a:rPr lang="en-US" altLang="en-US" kern="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By contradiction. TWO STEPS.</a:t>
            </a:r>
          </a:p>
          <a:p>
            <a:pPr lvl="0"/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STEP 1:</a:t>
            </a:r>
            <a:r>
              <a:rPr lang="en-US" altLang="en-US" kern="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HYBRID ARGUMENT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STEP 2: </a:t>
            </a:r>
            <a:r>
              <a:rPr lang="en-US" altLang="en-US" kern="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From Distinguishing to Predicting</a:t>
            </a:r>
          </a:p>
        </p:txBody>
      </p:sp>
    </p:spTree>
    <p:extLst>
      <p:ext uri="{BB962C8B-B14F-4D97-AF65-F5344CB8AC3E}">
        <p14:creationId xmlns:p14="http://schemas.microsoft.com/office/powerpoint/2010/main" val="86988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Distinguishers and Predictors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763000" cy="3200400"/>
          </a:xfrm>
        </p:spPr>
        <p:txBody>
          <a:bodyPr/>
          <a:lstStyle/>
          <a:p>
            <a:pPr lvl="1"/>
            <a:r>
              <a:rPr lang="en-US" altLang="en-US" dirty="0">
                <a:latin typeface="Arial Narrow" panose="020B0606020202030204" pitchFamily="34" charset="0"/>
              </a:rPr>
              <a:t>Given a distinguisher algorithm DIST with advantage </a:t>
            </a:r>
            <a:r>
              <a:rPr lang="el-GR" altLang="ja-JP" dirty="0">
                <a:latin typeface="Arial Narrow" panose="020B0606020202030204" pitchFamily="34" charset="0"/>
                <a:cs typeface="Arial" panose="020B0604020202020204" pitchFamily="34" charset="0"/>
              </a:rPr>
              <a:t>ε</a:t>
            </a:r>
            <a:r>
              <a:rPr lang="en-US" altLang="en-US" dirty="0">
                <a:latin typeface="Arial Narrow" panose="020B0606020202030204" pitchFamily="34" charset="0"/>
              </a:rPr>
              <a:t>, we have:</a:t>
            </a:r>
          </a:p>
          <a:p>
            <a:pPr lvl="1" algn="ctr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Arial Narrow" panose="020B0606020202030204" pitchFamily="34" charset="0"/>
              </a:rPr>
              <a:t>| </a:t>
            </a:r>
            <a:r>
              <a:rPr lang="en-US" altLang="en-US" sz="2400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Pr</a:t>
            </a:r>
            <a:r>
              <a:rPr lang="en-US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[ DIST(G(U</a:t>
            </a:r>
            <a:r>
              <a:rPr lang="en-US" altLang="ja-JP" sz="2400" baseline="-250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</a:t>
            </a:r>
            <a:r>
              <a:rPr lang="en-US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)) = 1] –  </a:t>
            </a:r>
            <a:r>
              <a:rPr lang="en-US" altLang="ja-JP" sz="2400" dirty="0" err="1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</a:t>
            </a:r>
            <a:r>
              <a:rPr lang="en-US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[DIST(U</a:t>
            </a:r>
            <a:r>
              <a:rPr lang="en-US" altLang="ja-JP" sz="2400" baseline="-250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= 1] </a:t>
            </a:r>
            <a:r>
              <a:rPr lang="en-US" altLang="ja-JP" sz="32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  <a:r>
              <a:rPr lang="en-US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&gt; </a:t>
            </a:r>
            <a:r>
              <a:rPr lang="el-GR" altLang="ja-JP" sz="2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ε</a:t>
            </a:r>
            <a:endParaRPr lang="en-US" altLang="ja-JP" sz="2400" dirty="0">
              <a:solidFill>
                <a:schemeClr val="accent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Define m+1 </a:t>
            </a:r>
            <a:r>
              <a:rPr lang="en-US" altLang="en-US" b="1" u="sng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hybrid</a:t>
            </a:r>
            <a:r>
              <a:rPr lang="en-US" altLang="en-US" dirty="0">
                <a:latin typeface="Arial Narrow" panose="020B0606020202030204" pitchFamily="34" charset="0"/>
                <a:cs typeface="Arial" panose="020B0604020202020204" pitchFamily="34" charset="0"/>
              </a:rPr>
              <a:t>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80631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772400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List Decoding View of </a:t>
            </a:r>
            <a:b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Hard Core Predicates</a:t>
            </a:r>
            <a:b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&lt;</a:t>
            </a:r>
            <a:r>
              <a:rPr lang="en-US" altLang="en-US" sz="2800" dirty="0" err="1">
                <a:solidFill>
                  <a:srgbClr val="008000"/>
                </a:solidFill>
                <a:latin typeface="Arial Narrow" panose="020B0606020202030204" pitchFamily="34" charset="0"/>
              </a:rPr>
              <a:t>x,r</a:t>
            </a:r>
            <a:r>
              <a:rPr lang="en-US" altLang="en-US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&gt; </a:t>
            </a:r>
            <a:r>
              <a:rPr lang="en-US" altLang="en-US" sz="2800" i="1" dirty="0">
                <a:solidFill>
                  <a:schemeClr val="tx1"/>
                </a:solidFill>
                <a:latin typeface="Arial Narrow" panose="020B0606020202030204" pitchFamily="34" charset="0"/>
              </a:rPr>
              <a:t>can be thought </a:t>
            </a:r>
            <a: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of as a highly redundant code for x 		== </a:t>
            </a:r>
            <a:r>
              <a:rPr lang="en-US" altLang="en-US" sz="2800" dirty="0" err="1">
                <a:solidFill>
                  <a:srgbClr val="008000"/>
                </a:solidFill>
                <a:latin typeface="Arial Narrow" panose="020B0606020202030204" pitchFamily="34" charset="0"/>
              </a:rPr>
              <a:t>Hadamard</a:t>
            </a:r>
            <a:r>
              <a:rPr lang="en-US" altLang="en-US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 code</a:t>
            </a:r>
            <a:br>
              <a:rPr lang="en-US" altLang="en-US" sz="2800" dirty="0">
                <a:solidFill>
                  <a:srgbClr val="008000"/>
                </a:solidFill>
                <a:latin typeface="Arial Narrow" panose="020B0606020202030204" pitchFamily="34" charset="0"/>
              </a:rPr>
            </a:br>
            <a:br>
              <a:rPr lang="en-US" alt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PRED(F</a:t>
            </a:r>
            <a:r>
              <a:rPr lang="en-US" altLang="ja-JP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(x), r) </a:t>
            </a:r>
            <a:r>
              <a:rPr lang="en-US" altLang="ja-JP" sz="2800" i="1" dirty="0">
                <a:solidFill>
                  <a:schemeClr val="tx1"/>
                </a:solidFill>
                <a:latin typeface="Arial Narrow" panose="020B0606020202030204" pitchFamily="34" charset="0"/>
              </a:rPr>
              <a:t>can be thought </a:t>
            </a:r>
            <a: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of as providing access to a noisy code word. </a:t>
            </a:r>
            <a:b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ja-JP" sz="2800" dirty="0">
                <a:solidFill>
                  <a:srgbClr val="008000"/>
                </a:solidFill>
                <a:latin typeface="Arial Narrow" panose="020B0606020202030204" pitchFamily="34" charset="0"/>
              </a:rPr>
              <a:t>THE REDUCTION </a:t>
            </a:r>
            <a: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described </a:t>
            </a:r>
            <a:r>
              <a:rPr lang="en-US" altLang="ja-JP" sz="2800" i="1" dirty="0">
                <a:solidFill>
                  <a:schemeClr val="tx1"/>
                </a:solidFill>
                <a:latin typeface="Arial Narrow" panose="020B0606020202030204" pitchFamily="34" charset="0"/>
              </a:rPr>
              <a:t>can be thought of</a:t>
            </a:r>
            <a: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as (list) decoding of the &lt;</a:t>
            </a:r>
            <a:r>
              <a:rPr lang="en-US" altLang="ja-JP" sz="2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x,r</a:t>
            </a:r>
            <a:r>
              <a:rPr lang="en-US" altLang="ja-JP" sz="2800" dirty="0">
                <a:solidFill>
                  <a:schemeClr val="tx1"/>
                </a:solidFill>
                <a:latin typeface="Arial Narrow" panose="020B0606020202030204" pitchFamily="34" charset="0"/>
              </a:rPr>
              <a:t>&gt; Hadamard code</a:t>
            </a:r>
            <a:endParaRPr lang="en-US" alt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9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5181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Hybrid Distributions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1824335"/>
            <a:ext cx="5638800" cy="461665"/>
            <a:chOff x="609600" y="2128837"/>
            <a:chExt cx="5638800" cy="461665"/>
          </a:xfrm>
        </p:grpSpPr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609600" y="2128837"/>
              <a:ext cx="11416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0</a:t>
              </a:r>
              <a:r>
                <a:rPr lang="en-US" altLang="en-US" dirty="0">
                  <a:latin typeface="Arial Narrow" panose="020B0606020202030204" pitchFamily="34" charset="0"/>
                </a:rPr>
                <a:t> = U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1"/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/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/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/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/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6243935"/>
            <a:ext cx="5638800" cy="461665"/>
            <a:chOff x="609600" y="4491335"/>
            <a:chExt cx="5638800" cy="461665"/>
          </a:xfrm>
        </p:grpSpPr>
        <p:sp>
          <p:nvSpPr>
            <p:cNvPr id="39941" name="Rectangle 6"/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>
              <a:off x="609600" y="4491335"/>
              <a:ext cx="15616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 err="1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 err="1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 = G(U</a:t>
              </a:r>
              <a:r>
                <a:rPr lang="en-US" altLang="ja-JP" baseline="-25000" dirty="0">
                  <a:latin typeface="Arial Narrow" panose="020B0606020202030204" pitchFamily="34" charset="0"/>
                </a:rPr>
                <a:t>n</a:t>
              </a:r>
              <a:r>
                <a:rPr lang="en-US" altLang="ja-JP" dirty="0">
                  <a:latin typeface="Arial Narrow" panose="020B0606020202030204" pitchFamily="34" charset="0"/>
                </a:rPr>
                <a:t>):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/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/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/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30"/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/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/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3927395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311" y="3246060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7" name="Text Box 62"/>
          <p:cNvSpPr txBox="1">
            <a:spLocks noChangeArrowheads="1"/>
          </p:cNvSpPr>
          <p:nvPr/>
        </p:nvSpPr>
        <p:spPr bwMode="auto">
          <a:xfrm>
            <a:off x="5397568" y="2616317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8" name="Text Box 63"/>
          <p:cNvSpPr txBox="1">
            <a:spLocks noChangeArrowheads="1"/>
          </p:cNvSpPr>
          <p:nvPr/>
        </p:nvSpPr>
        <p:spPr bwMode="auto">
          <a:xfrm>
            <a:off x="2882968" y="2616317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9" name="Text Box 64"/>
          <p:cNvSpPr txBox="1">
            <a:spLocks noChangeArrowheads="1"/>
          </p:cNvSpPr>
          <p:nvPr/>
        </p:nvSpPr>
        <p:spPr bwMode="auto">
          <a:xfrm>
            <a:off x="2882968" y="4994573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40000" name="Text Box 65"/>
          <p:cNvSpPr txBox="1">
            <a:spLocks noChangeArrowheads="1"/>
          </p:cNvSpPr>
          <p:nvPr/>
        </p:nvSpPr>
        <p:spPr bwMode="auto">
          <a:xfrm>
            <a:off x="5397568" y="4948535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477000" y="4254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477000" y="8826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010400" y="3048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010400" y="7575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9111" y="5562600"/>
            <a:ext cx="5653089" cy="461665"/>
            <a:chOff x="595311" y="2433935"/>
            <a:chExt cx="5653089" cy="461665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"/>
              <p:cNvSpPr>
                <a:spLocks noChangeArrowheads="1"/>
              </p:cNvSpPr>
              <p:nvPr/>
            </p:nvSpPr>
            <p:spPr bwMode="auto">
              <a:xfrm>
                <a:off x="6817199" y="1828800"/>
                <a:ext cx="2326801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i such that DIST distinguishes between D</a:t>
                </a:r>
                <a:r>
                  <a:rPr lang="en-US" altLang="en-US" baseline="-25000" dirty="0">
                    <a:latin typeface="Arial Narrow" panose="020B0606020202030204" pitchFamily="34" charset="0"/>
                  </a:rPr>
                  <a:t>i-1</a:t>
                </a:r>
                <a:r>
                  <a:rPr lang="en-US" altLang="en-US" dirty="0">
                    <a:latin typeface="Arial Narrow" panose="020B0606020202030204" pitchFamily="34" charset="0"/>
                  </a:rPr>
                  <a:t> and D</a:t>
                </a:r>
                <a:r>
                  <a:rPr lang="en-US" altLang="en-US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altLang="en-US" dirty="0">
                    <a:latin typeface="Arial Narrow" panose="020B0606020202030204" pitchFamily="34" charset="0"/>
                  </a:rPr>
                  <a:t> with advantage  </a:t>
                </a:r>
              </a:p>
            </p:txBody>
          </p:sp>
        </mc:Choice>
        <mc:Fallback xmlns="">
          <p:sp>
            <p:nvSpPr>
              <p:cNvPr id="9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7199" y="1828800"/>
                <a:ext cx="2326801" cy="1569660"/>
              </a:xfrm>
              <a:prstGeom prst="rect">
                <a:avLst/>
              </a:prstGeom>
              <a:blipFill>
                <a:blip r:embed="rId3"/>
                <a:stretch>
                  <a:fillRect l="-3927" t="-2724" r="-2880" b="-85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934200" y="3622595"/>
                <a:ext cx="1016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r>
                  <a:rPr lang="el-GR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ε 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/ m</a:t>
                </a:r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3622595"/>
                <a:ext cx="1016625" cy="461665"/>
              </a:xfrm>
              <a:prstGeom prst="rect">
                <a:avLst/>
              </a:prstGeom>
              <a:blipFill>
                <a:blip r:embed="rId4"/>
                <a:stretch>
                  <a:fillRect l="-602" t="-9211" r="-9036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400800" y="3567425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/>
      <p:bldP spid="39998" grpId="0"/>
      <p:bldP spid="39999" grpId="0"/>
      <p:bldP spid="40000" grpId="0"/>
      <p:bldP spid="91" grpId="0"/>
      <p:bldP spid="92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5181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Hybrid Distributions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281535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311" y="1600200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477000" y="4254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477000" y="8826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010400" y="3048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010400" y="7575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934200" y="1981200"/>
                <a:ext cx="1016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r>
                  <a:rPr lang="el-GR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ε 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/ m</a:t>
                </a:r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981200"/>
                <a:ext cx="1016625" cy="461665"/>
              </a:xfrm>
              <a:prstGeom prst="rect">
                <a:avLst/>
              </a:prstGeom>
              <a:blipFill>
                <a:blip r:embed="rId3"/>
                <a:stretch>
                  <a:fillRect l="-602" t="-9211" r="-9036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400800" y="1926030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3276600"/>
                <a:ext cx="8077200" cy="3505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800" kern="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Define: </a:t>
                </a:r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sz="2800" kern="0" baseline="-2500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 = </a:t>
                </a:r>
                <a:r>
                  <a:rPr lang="en-US" altLang="en-US" sz="2800" kern="0" dirty="0" err="1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[y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 D</a:t>
                </a:r>
                <a:r>
                  <a:rPr lang="en-US" altLang="en-US" sz="2800" kern="0" baseline="-2500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</a:rPr>
                  <a:t>: DIST(y) = 1]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altLang="en-US" sz="2400" kern="0" dirty="0">
                    <a:latin typeface="Arial Narrow" panose="020B0606020202030204" pitchFamily="34" charset="0"/>
                  </a:rPr>
                  <a:t> Then: </a:t>
                </a:r>
                <a:r>
                  <a:rPr lang="en-US" altLang="en-US" sz="2400" kern="0" dirty="0">
                    <a:solidFill>
                      <a:srgbClr val="0033CC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sz="2400" kern="0" baseline="-25000" dirty="0">
                    <a:solidFill>
                      <a:srgbClr val="0033CC"/>
                    </a:solidFill>
                    <a:latin typeface="Arial Narrow" panose="020B0606020202030204" pitchFamily="34" charset="0"/>
                  </a:rPr>
                  <a:t>0 </a:t>
                </a:r>
                <a:r>
                  <a:rPr lang="en-US" altLang="en-US" sz="2400" kern="0" dirty="0">
                    <a:latin typeface="Arial Narrow" panose="020B0606020202030204" pitchFamily="34" charset="0"/>
                  </a:rPr>
                  <a:t>= </a:t>
                </a:r>
                <a:r>
                  <a:rPr lang="en-US" altLang="en-US" sz="2400" kern="0" dirty="0" err="1">
                    <a:latin typeface="Arial Narrow" panose="020B0606020202030204" pitchFamily="34" charset="0"/>
                  </a:rPr>
                  <a:t>Pr</a:t>
                </a:r>
                <a:r>
                  <a:rPr lang="en-US" altLang="en-US" sz="2400" kern="0" dirty="0">
                    <a:latin typeface="Arial Narrow" panose="020B0606020202030204" pitchFamily="34" charset="0"/>
                  </a:rPr>
                  <a:t> </a:t>
                </a:r>
                <a:r>
                  <a:rPr lang="en-US" altLang="ja-JP" sz="2400" kern="0" dirty="0">
                    <a:latin typeface="Arial Narrow" panose="020B0606020202030204" pitchFamily="34" charset="0"/>
                  </a:rPr>
                  <a:t>[y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24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kern="0" dirty="0">
                    <a:latin typeface="Arial Narrow" panose="020B0606020202030204" pitchFamily="34" charset="0"/>
                  </a:rPr>
                  <a:t>U</a:t>
                </a:r>
                <a:r>
                  <a:rPr lang="en-US" altLang="ja-JP" sz="2400" kern="0" baseline="-25000" dirty="0">
                    <a:latin typeface="Arial Narrow" panose="020B0606020202030204" pitchFamily="34" charset="0"/>
                  </a:rPr>
                  <a:t>m</a:t>
                </a:r>
                <a:r>
                  <a:rPr lang="en-US" altLang="ja-JP" sz="2400" kern="0" dirty="0">
                    <a:latin typeface="Arial Narrow" panose="020B0606020202030204" pitchFamily="34" charset="0"/>
                  </a:rPr>
                  <a:t>: DIST(y) =1]  and</a:t>
                </a:r>
              </a:p>
              <a:p>
                <a:pPr marL="457200" lvl="1" indent="0">
                  <a:spcAft>
                    <a:spcPts val="1200"/>
                  </a:spcAft>
                  <a:buFontTx/>
                  <a:buNone/>
                </a:pPr>
                <a:r>
                  <a:rPr lang="en-US" altLang="ja-JP" sz="2400" kern="0" dirty="0">
                    <a:solidFill>
                      <a:srgbClr val="0033CC"/>
                    </a:solidFill>
                    <a:latin typeface="Arial Narrow" panose="020B0606020202030204" pitchFamily="34" charset="0"/>
                  </a:rPr>
                  <a:t>	         p</a:t>
                </a:r>
                <a:r>
                  <a:rPr lang="en-US" altLang="ja-JP" sz="2400" kern="0" baseline="-25000" dirty="0">
                    <a:solidFill>
                      <a:srgbClr val="0033CC"/>
                    </a:solidFill>
                    <a:latin typeface="Arial Narrow" panose="020B0606020202030204" pitchFamily="34" charset="0"/>
                  </a:rPr>
                  <a:t>m </a:t>
                </a:r>
                <a:r>
                  <a:rPr lang="en-US" altLang="ja-JP" sz="2400" kern="0" dirty="0">
                    <a:latin typeface="Arial Narrow" panose="020B0606020202030204" pitchFamily="34" charset="0"/>
                  </a:rPr>
                  <a:t>= </a:t>
                </a:r>
                <a:r>
                  <a:rPr lang="en-US" altLang="ja-JP" sz="2400" kern="0" dirty="0" err="1">
                    <a:latin typeface="Arial Narrow" panose="020B0606020202030204" pitchFamily="34" charset="0"/>
                  </a:rPr>
                  <a:t>Pr</a:t>
                </a:r>
                <a:r>
                  <a:rPr lang="en-US" altLang="ja-JP" sz="2400" kern="0" dirty="0">
                    <a:latin typeface="Arial Narrow" panose="020B0606020202030204" pitchFamily="34" charset="0"/>
                  </a:rPr>
                  <a:t> [y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24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kern="0" dirty="0">
                    <a:latin typeface="Arial Narrow" panose="020B0606020202030204" pitchFamily="34" charset="0"/>
                  </a:rPr>
                  <a:t>G(U</a:t>
                </a:r>
                <a:r>
                  <a:rPr lang="en-US" altLang="ja-JP" sz="2400" kern="0" baseline="-25000" dirty="0">
                    <a:latin typeface="Arial Narrow" panose="020B0606020202030204" pitchFamily="34" charset="0"/>
                    <a:sym typeface="Wingdings" panose="05000000000000000000" pitchFamily="2" charset="2"/>
                  </a:rPr>
                  <a:t>n</a:t>
                </a:r>
                <a:r>
                  <a:rPr lang="en-US" altLang="ja-JP" sz="2400" kern="0" dirty="0">
                    <a:latin typeface="Arial Narrow" panose="020B0606020202030204" pitchFamily="34" charset="0"/>
                    <a:sym typeface="Wingdings" panose="05000000000000000000" pitchFamily="2" charset="2"/>
                  </a:rPr>
                  <a:t>):</a:t>
                </a:r>
                <a:r>
                  <a:rPr lang="en-US" altLang="ja-JP" sz="2400" kern="0" dirty="0">
                    <a:latin typeface="Arial Narrow" panose="020B0606020202030204" pitchFamily="34" charset="0"/>
                  </a:rPr>
                  <a:t> DIST(y)=1]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 err="1">
                    <a:latin typeface="Arial Narrow" panose="020B0606020202030204" pitchFamily="34" charset="0"/>
                  </a:rPr>
                  <a:t>Wlog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 this. implies 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sz="2800" kern="0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– p</a:t>
                </a:r>
                <a:r>
                  <a:rPr lang="en-US" altLang="en-US" sz="2800" kern="0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i-1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&gt; </a:t>
                </a:r>
                <a:r>
                  <a:rPr lang="el-GR" altLang="en-US" sz="28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ε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/m. </a:t>
                </a:r>
                <a:r>
                  <a:rPr lang="en-US" altLang="en-US" sz="2000" kern="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[exercise: deal with absolute values]</a:t>
                </a:r>
                <a:endParaRPr lang="en-US" altLang="ja-JP" sz="2800" kern="0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THEN: </a:t>
                </a:r>
                <a:r>
                  <a:rPr lang="en-US" altLang="en-US" sz="2800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Can design a predictor (next-bit test) PRED for </a:t>
                </a:r>
                <a:r>
                  <a:rPr lang="en-US" altLang="en-US" sz="2800" kern="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i-th</a:t>
                </a:r>
                <a:r>
                  <a:rPr lang="en-US" altLang="en-US" sz="2800" kern="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bit of pseudo-random sequences given the (i-1)-bit prefix.</a:t>
                </a:r>
              </a:p>
            </p:txBody>
          </p:sp>
        </mc:Choice>
        <mc:Fallback>
          <p:sp>
            <p:nvSpPr>
              <p:cNvPr id="9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76600"/>
                <a:ext cx="8077200" cy="3505200"/>
              </a:xfrm>
              <a:prstGeom prst="rect">
                <a:avLst/>
              </a:prstGeom>
              <a:blipFill>
                <a:blip r:embed="rId4"/>
                <a:stretch>
                  <a:fillRect l="-1572" t="-2174" r="-472" b="-10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Predictor PRED for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baseline="30000" dirty="0" err="1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bit: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114800"/>
          </a:xfrm>
        </p:spPr>
        <p:txBody>
          <a:bodyPr/>
          <a:lstStyle/>
          <a:p>
            <a:pPr marL="57150" indent="0"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 input: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 y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…y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	</a:t>
            </a:r>
          </a:p>
          <a:p>
            <a:pPr marL="57150" indent="0"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PRED:</a:t>
            </a:r>
            <a:endParaRPr lang="en-US" altLang="en-US" baseline="-25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flip a coin: </a:t>
            </a: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{0,1}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 u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…u</a:t>
            </a:r>
            <a:r>
              <a:rPr lang="en-US" alt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ja-JP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m-</a:t>
            </a:r>
            <a:r>
              <a:rPr lang="en-US" altLang="ja-JP" baseline="-25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endParaRPr lang="en-US" altLang="ja-JP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Run  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DIST(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D outputs 1, output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D outputs 0, output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c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(intuition: 1 is a vote for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psr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bit since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&gt;p</a:t>
            </a:r>
            <a:r>
              <a:rPr lang="en-US" alt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57150" indent="0">
              <a:buFontTx/>
              <a:buNone/>
            </a:pPr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" indent="0" algn="ctr">
              <a:spcAft>
                <a:spcPts val="1200"/>
              </a:spcAft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[PRED(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ja-JP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ja-JP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ja-JP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 ½ + </a:t>
            </a:r>
            <a:r>
              <a:rPr lang="el-GR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/m.</a:t>
            </a:r>
          </a:p>
          <a:p>
            <a:pPr marL="57150" indent="0" algn="ctr">
              <a:spcAft>
                <a:spcPts val="1200"/>
              </a:spcAft>
              <a:buFontTx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latin typeface="Arial Narrow" panose="020B0606020202030204" pitchFamily="34" charset="0"/>
                <a:cs typeface="Arial" panose="020B0604020202020204" pitchFamily="34" charset="0"/>
              </a:rPr>
              <a:t>Distinguishing to Prediction: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143000"/>
                <a:ext cx="8305800" cy="265180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Recall: </a:t>
                </a:r>
                <a:r>
                  <a:rPr lang="en-US" altLang="en-US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–p</a:t>
                </a:r>
                <a:r>
                  <a:rPr lang="en-US" altLang="en-US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i-1</a:t>
                </a:r>
                <a:r>
                  <a:rPr lang="en-US" altLang="en-US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&gt; </a:t>
                </a:r>
                <a:r>
                  <a:rPr lang="el-GR" altLang="en-US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ε</a:t>
                </a:r>
                <a:r>
                  <a:rPr lang="en-US" altLang="en-US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/m</a:t>
                </a:r>
                <a:r>
                  <a:rPr lang="en-US" altLang="ja-JP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 		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i.e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prob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D outputs 1 higher when </a:t>
                </a:r>
                <a:r>
                  <a:rPr lang="en-US" altLang="en-US" sz="2400" dirty="0" err="1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i-th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bit is from the output of 	the PRG as opposed to random)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dirty="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Let distribution D</a:t>
                </a:r>
                <a:r>
                  <a:rPr lang="en-US" altLang="en-US" baseline="-25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ja-JP" altLang="en-US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ja-JP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be D</a:t>
                </a:r>
                <a:r>
                  <a:rPr lang="en-US" altLang="ja-JP" baseline="-25000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ja-JP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with </a:t>
                </a:r>
                <a:r>
                  <a:rPr lang="en-US" altLang="ja-JP" dirty="0" err="1">
                    <a:latin typeface="Arial Narrow" panose="020B0606020202030204" pitchFamily="34" charset="0"/>
                    <a:cs typeface="Arial" panose="020B0604020202020204" pitchFamily="34" charset="0"/>
                  </a:rPr>
                  <a:t>i-th</a:t>
                </a:r>
                <a:r>
                  <a:rPr lang="en-US" altLang="ja-JP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 bit flipped and  </a:t>
                </a:r>
                <a:br>
                  <a:rPr lang="en-US" altLang="ja-JP" dirty="0">
                    <a:latin typeface="Arial Narrow" panose="020B0606020202030204" pitchFamily="34" charset="0"/>
                    <a:cs typeface="Arial" panose="020B0604020202020204" pitchFamily="34" charset="0"/>
                  </a:rPr>
                </a:br>
                <a:r>
                  <a:rPr lang="en-US" altLang="ja-JP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altLang="ja-JP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ja-JP" baseline="-25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ja-JP" altLang="en-US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ja-JP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[y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D</a:t>
                </a:r>
                <a:r>
                  <a:rPr lang="en-US" altLang="en-US" baseline="-250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’: D</a:t>
                </a:r>
                <a:r>
                  <a:rPr lang="en-US" altLang="ja-JP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IST(y) = 1]</a:t>
                </a:r>
                <a:endParaRPr lang="en-US" altLang="en-US" dirty="0">
                  <a:solidFill>
                    <a:schemeClr val="accent2"/>
                  </a:solidFill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 Narrow" panose="020B0606020202030204" pitchFamily="34" charset="0"/>
                </a:endParaRPr>
              </a:p>
              <a:p>
                <a:pPr marL="0" lvl="1" indent="0">
                  <a:lnSpc>
                    <a:spcPct val="90000"/>
                  </a:lnSpc>
                  <a:buFontTx/>
                  <a:buNone/>
                </a:pPr>
                <a:r>
                  <a:rPr lang="en-US" altLang="en-US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Claim: p</a:t>
                </a:r>
                <a:r>
                  <a:rPr lang="en-US" altLang="en-US" b="1" baseline="-25000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i-1</a:t>
                </a:r>
                <a:r>
                  <a:rPr lang="en-US" altLang="en-US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= (p</a:t>
                </a:r>
                <a:r>
                  <a:rPr lang="en-US" altLang="en-US" b="1" baseline="-25000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+ p</a:t>
                </a:r>
                <a:r>
                  <a:rPr lang="en-US" altLang="en-US" b="1" baseline="-25000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ja-JP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)/2</a:t>
                </a:r>
              </a:p>
              <a:p>
                <a:pPr marL="0" lvl="1" indent="0">
                  <a:lnSpc>
                    <a:spcPct val="90000"/>
                  </a:lnSpc>
                  <a:buFontTx/>
                  <a:buNone/>
                </a:pPr>
                <a:r>
                  <a:rPr lang="en-US" altLang="en-US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Proof: Exercise.</a:t>
                </a:r>
              </a:p>
            </p:txBody>
          </p:sp>
        </mc:Choice>
        <mc:Fallback>
          <p:sp>
            <p:nvSpPr>
              <p:cNvPr id="4403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143000"/>
                <a:ext cx="8305800" cy="2651807"/>
              </a:xfrm>
              <a:blipFill>
                <a:blip r:embed="rId3"/>
                <a:stretch>
                  <a:fillRect l="-1682" t="-5263" b="-6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12229" y="4107205"/>
            <a:ext cx="1698171" cy="2896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293429" y="4818924"/>
            <a:ext cx="1698171" cy="28960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038600" y="3962401"/>
            <a:ext cx="6238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</a:t>
            </a:r>
            <a:r>
              <a:rPr lang="en-US" altLang="en-US" baseline="-25000" dirty="0">
                <a:latin typeface="Arial Narrow" panose="020B0606020202030204" pitchFamily="34" charset="0"/>
              </a:rPr>
              <a:t>i-1</a:t>
            </a:r>
            <a:r>
              <a:rPr lang="en-US" alt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038600" y="4746522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en-US" alt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5312229" y="4818924"/>
            <a:ext cx="1981200" cy="2896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5595257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878286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161314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6444343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6727371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7010400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7293429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7576455" y="4773108"/>
            <a:ext cx="1" cy="335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7859486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8142514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8425543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8708571" y="4818924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7010400" y="4107205"/>
            <a:ext cx="1981200" cy="28960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5595257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5878286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6161314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6444343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6727371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7010400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7293429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7576457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7859486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142514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425543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8708571" y="4107205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7293429" y="5782937"/>
            <a:ext cx="1698171" cy="28960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4038600" y="5710535"/>
            <a:ext cx="628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</a:t>
            </a:r>
            <a:r>
              <a:rPr lang="en-US" altLang="en-US" baseline="-25000" dirty="0">
                <a:latin typeface="Arial Narrow" panose="020B0606020202030204" pitchFamily="34" charset="0"/>
              </a:rPr>
              <a:t>i</a:t>
            </a:r>
            <a:r>
              <a:rPr lang="ja-JP" altLang="en-US" dirty="0">
                <a:latin typeface="Arial Narrow" panose="020B0606020202030204" pitchFamily="34" charset="0"/>
              </a:rPr>
              <a:t>’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312229" y="5782937"/>
            <a:ext cx="1698171" cy="2896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5595257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5878286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6161314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6444343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6727371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>
            <a:off x="7576457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7859486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>
            <a:off x="8142514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8425543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7010400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7293429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8708571" y="5782937"/>
            <a:ext cx="0" cy="289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7010400" y="5782937"/>
            <a:ext cx="283029" cy="28960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>
            <a:off x="7162800" y="5108532"/>
            <a:ext cx="0" cy="651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6858000" y="5696908"/>
                <a:ext cx="5863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5696908"/>
                <a:ext cx="586324" cy="461665"/>
              </a:xfrm>
              <a:prstGeom prst="rect">
                <a:avLst/>
              </a:prstGeom>
              <a:blipFill>
                <a:blip r:embed="rId4"/>
                <a:stretch>
                  <a:fillRect r="-10417"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6858000" y="4719935"/>
                <a:ext cx="5863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4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4719935"/>
                <a:ext cx="58632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5"/>
              <p:cNvSpPr>
                <a:spLocks noChangeArrowheads="1"/>
              </p:cNvSpPr>
              <p:nvPr/>
            </p:nvSpPr>
            <p:spPr bwMode="auto">
              <a:xfrm>
                <a:off x="6881276" y="3962400"/>
                <a:ext cx="5863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5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1276" y="3962400"/>
                <a:ext cx="58632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-1066800" y="-152400"/>
            <a:ext cx="7772400" cy="1143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Proof of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33338" y="838200"/>
                <a:ext cx="8831263" cy="4114800"/>
              </a:xfrm>
            </p:spPr>
            <p:txBody>
              <a:bodyPr/>
              <a:lstStyle/>
              <a:p>
                <a:pPr lvl="1">
                  <a:buFontTx/>
                  <a:buNone/>
                </a:pPr>
                <a:r>
                  <a:rPr lang="en-US" altLang="en-US" dirty="0" err="1">
                    <a:latin typeface="Arial" panose="020B0604020202020204" pitchFamily="34" charset="0"/>
                  </a:rPr>
                  <a:t>Pr</a:t>
                </a:r>
                <a:r>
                  <a:rPr lang="en-US" altLang="ja-JP" dirty="0">
                    <a:latin typeface="Arial" panose="020B0604020202020204" pitchFamily="34" charset="0"/>
                    <a:sym typeface="Symbol" panose="05050102010706020507" pitchFamily="18" charset="2"/>
                  </a:rPr>
                  <a:t>[</a:t>
                </a:r>
                <a:r>
                  <a:rPr lang="en-US" altLang="en-US" dirty="0">
                    <a:latin typeface="Arial Narrow" panose="020B060602020203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D</a:t>
                </a:r>
                <a:r>
                  <a:rPr lang="en-US" altLang="en-US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altLang="en-US" dirty="0">
                    <a:latin typeface="Arial Narrow" panose="020B0606020202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ja-JP" dirty="0">
                    <a:latin typeface="Arial" panose="020B0604020202020204" pitchFamily="34" charset="0"/>
                    <a:sym typeface="Symbol" panose="05050102010706020507" pitchFamily="18" charset="2"/>
                  </a:rPr>
                  <a:t>PRED(</a:t>
                </a:r>
                <a:r>
                  <a:rPr lang="en-US" altLang="ja-JP" dirty="0">
                    <a:latin typeface="Arial" panose="020B0604020202020204" pitchFamily="34" charset="0"/>
                  </a:rPr>
                  <a:t>y</a:t>
                </a:r>
                <a:r>
                  <a:rPr lang="en-US" altLang="ja-JP" baseline="-25000" dirty="0">
                    <a:latin typeface="Arial" panose="020B0604020202020204" pitchFamily="34" charset="0"/>
                  </a:rPr>
                  <a:t>1</a:t>
                </a:r>
                <a:r>
                  <a:rPr lang="en-US" altLang="ja-JP" dirty="0">
                    <a:latin typeface="Arial" panose="020B0604020202020204" pitchFamily="34" charset="0"/>
                  </a:rPr>
                  <a:t>…</a:t>
                </a:r>
                <a:r>
                  <a:rPr lang="en-US" altLang="ja-JP" baseline="-25000" dirty="0">
                    <a:latin typeface="Arial" panose="020B0604020202020204" pitchFamily="34" charset="0"/>
                  </a:rPr>
                  <a:t>i-1</a:t>
                </a:r>
                <a:r>
                  <a:rPr lang="en-US" altLang="ja-JP" dirty="0">
                    <a:latin typeface="Arial" panose="020B0604020202020204" pitchFamily="34" charset="0"/>
                  </a:rPr>
                  <a:t>) = </a:t>
                </a:r>
                <a:r>
                  <a:rPr lang="en-US" altLang="ja-JP" dirty="0" err="1">
                    <a:latin typeface="Arial" panose="020B0604020202020204" pitchFamily="34" charset="0"/>
                  </a:rPr>
                  <a:t>y</a:t>
                </a:r>
                <a:r>
                  <a:rPr lang="en-US" altLang="ja-JP" baseline="-25000" dirty="0" err="1">
                    <a:latin typeface="Arial" panose="020B0604020202020204" pitchFamily="34" charset="0"/>
                  </a:rPr>
                  <a:t>j</a:t>
                </a:r>
                <a:r>
                  <a:rPr lang="en-US" altLang="ja-JP" dirty="0">
                    <a:latin typeface="Arial" panose="020B0604020202020204" pitchFamily="34" charset="0"/>
                  </a:rPr>
                  <a:t>] =</a:t>
                </a:r>
              </a:p>
              <a:p>
                <a:pPr lvl="1"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c and </a:t>
                </a:r>
                <a:r>
                  <a:rPr lang="en-US" altLang="en-US" dirty="0">
                    <a:latin typeface="Arial" panose="020B0604020202020204" pitchFamily="34" charset="0"/>
                  </a:rPr>
                  <a:t>DIST(</a:t>
                </a:r>
                <a:r>
                  <a:rPr lang="en-US" altLang="en-US" dirty="0" err="1">
                    <a:latin typeface="Arial" panose="020B0604020202020204" pitchFamily="34" charset="0"/>
                  </a:rPr>
                  <a:t>ycu</a:t>
                </a:r>
                <a:r>
                  <a:rPr lang="en-US" altLang="en-US" dirty="0">
                    <a:latin typeface="Arial" panose="020B0604020202020204" pitchFamily="34" charset="0"/>
                  </a:rPr>
                  <a:t>) = 1]+</a:t>
                </a:r>
              </a:p>
              <a:p>
                <a:pPr lvl="1"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j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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and </a:t>
                </a:r>
                <a:r>
                  <a:rPr lang="en-US" altLang="en-US" dirty="0">
                    <a:latin typeface="Arial" panose="020B0604020202020204" pitchFamily="34" charset="0"/>
                  </a:rPr>
                  <a:t>DIST(</a:t>
                </a:r>
                <a:r>
                  <a:rPr lang="en-US" altLang="en-US" dirty="0" err="1">
                    <a:latin typeface="Arial" panose="020B0604020202020204" pitchFamily="34" charset="0"/>
                  </a:rPr>
                  <a:t>ycu</a:t>
                </a:r>
                <a:r>
                  <a:rPr lang="en-US" altLang="en-US" dirty="0">
                    <a:latin typeface="Arial" panose="020B0604020202020204" pitchFamily="34" charset="0"/>
                  </a:rPr>
                  <a:t>) = 0]=</a:t>
                </a:r>
              </a:p>
              <a:p>
                <a:pPr lvl="1"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[c=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] </a:t>
                </a:r>
                <a:r>
                  <a:rPr lang="en-US" altLang="en-US" dirty="0" err="1">
                    <a:latin typeface="Arial" panose="020B0604020202020204" pitchFamily="34" charset="0"/>
                  </a:rPr>
                  <a:t>Pr</a:t>
                </a:r>
                <a:r>
                  <a:rPr lang="en-US" altLang="en-US" dirty="0">
                    <a:latin typeface="Arial" panose="020B0604020202020204" pitchFamily="34" charset="0"/>
                  </a:rPr>
                  <a:t>[DIST(</a:t>
                </a:r>
                <a:r>
                  <a:rPr lang="en-US" altLang="en-US" dirty="0" err="1">
                    <a:latin typeface="Arial" panose="020B0604020202020204" pitchFamily="34" charset="0"/>
                  </a:rPr>
                  <a:t>ycu</a:t>
                </a:r>
                <a:r>
                  <a:rPr lang="en-US" altLang="en-US" dirty="0">
                    <a:latin typeface="Arial" panose="020B0604020202020204" pitchFamily="34" charset="0"/>
                  </a:rPr>
                  <a:t>) = 1|y</a:t>
                </a:r>
                <a:r>
                  <a:rPr lang="en-US" altLang="en-US" baseline="-25000" dirty="0"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latin typeface="Arial" panose="020B0604020202020204" pitchFamily="34" charset="0"/>
                  </a:rPr>
                  <a:t> = c ]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+ </a:t>
                </a:r>
              </a:p>
              <a:p>
                <a:pPr lvl="1"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[|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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=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 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Pr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[DIST(</a:t>
                </a:r>
                <a:r>
                  <a:rPr lang="en-US" altLang="en-US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ycu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 = 0|y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= 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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|) =</a:t>
                </a:r>
              </a:p>
              <a:p>
                <a:pPr lvl="1">
                  <a:buFontTx/>
                  <a:buNone/>
                </a:pP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½(p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+(1-p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ja-JP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))=1/2 +1/2(p</a:t>
                </a:r>
                <a:r>
                  <a:rPr lang="en-US" altLang="ja-JP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-p</a:t>
                </a:r>
                <a:r>
                  <a:rPr lang="en-US" altLang="ja-JP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ja-JP" altLang="en-US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ja-JP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 = </a:t>
                </a:r>
              </a:p>
              <a:p>
                <a:pPr lvl="1">
                  <a:buFontTx/>
                  <a:buNone/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½ + ½(p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-(2p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i-1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-p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))=</a:t>
                </a:r>
              </a:p>
              <a:p>
                <a:pPr lvl="1">
                  <a:buFontTx/>
                  <a:buNone/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½  + (p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-p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i-1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)=1/2+</a:t>
                </a:r>
                <a:r>
                  <a:rPr lang="el-GR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ε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/m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We used that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i-1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= (p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+ 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ja-JP" altLang="en-US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)/2 and thus </a:t>
                </a:r>
                <a:r>
                  <a:rPr lang="en-US" altLang="ja-JP" dirty="0"/>
                  <a:t>p</a:t>
                </a:r>
                <a:r>
                  <a:rPr lang="en-US" altLang="ja-JP" baseline="-25000" dirty="0"/>
                  <a:t>i</a:t>
                </a:r>
                <a:r>
                  <a:rPr lang="ja-JP" altLang="en-US"/>
                  <a:t>‘</a:t>
                </a:r>
                <a:r>
                  <a:rPr lang="en-US" altLang="ja-JP" dirty="0"/>
                  <a:t> = 2p</a:t>
                </a:r>
                <a:r>
                  <a:rPr lang="en-US" altLang="ja-JP" baseline="-25000" dirty="0"/>
                  <a:t>i-1</a:t>
                </a:r>
                <a:r>
                  <a:rPr lang="en-US" altLang="ja-JP" dirty="0"/>
                  <a:t> – p</a:t>
                </a:r>
                <a:r>
                  <a:rPr lang="en-US" altLang="ja-JP" baseline="-25000" dirty="0"/>
                  <a:t>i</a:t>
                </a:r>
                <a:endParaRPr lang="en-US" altLang="ja-JP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– p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i-1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&gt; </a:t>
                </a:r>
                <a:r>
                  <a:rPr lang="el-GR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ε</a:t>
                </a:r>
                <a:r>
                  <a:rPr lang="en-US" altLang="en-US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/m</a:t>
                </a:r>
              </a:p>
              <a:p>
                <a:pPr lvl="1"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 lvl="1"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 lvl="1"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 lvl="1">
                  <a:buFontTx/>
                  <a:buNone/>
                </a:pPr>
                <a:endParaRPr lang="en-US" altLang="en-US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1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33338" y="838200"/>
                <a:ext cx="8831263" cy="4114800"/>
              </a:xfrm>
              <a:blipFill>
                <a:blip r:embed="rId3"/>
                <a:stretch>
                  <a:fillRect t="-1852" b="-49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553200" y="304800"/>
            <a:ext cx="25908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y =  y</a:t>
            </a:r>
            <a:r>
              <a:rPr lang="en-US" altLang="en-US" sz="2800" baseline="-250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800" baseline="-2500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…y</a:t>
            </a:r>
            <a:r>
              <a:rPr lang="en-US" altLang="en-US" sz="2800" baseline="-25000">
                <a:solidFill>
                  <a:schemeClr val="accent2"/>
                </a:solidFill>
                <a:latin typeface="Arial" panose="020B0604020202020204" pitchFamily="34" charset="0"/>
              </a:rPr>
              <a:t>j-1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332288" y="4343400"/>
            <a:ext cx="1828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465888" y="48006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480425" y="4191000"/>
            <a:ext cx="643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Comic Sans MS" panose="030F0702030302020204" pitchFamily="66" charset="0"/>
              </a:rPr>
              <a:t>D</a:t>
            </a:r>
            <a:r>
              <a:rPr lang="en-US" altLang="en-US" baseline="-25000" dirty="0">
                <a:latin typeface="Comic Sans MS" panose="030F0702030302020204" pitchFamily="66" charset="0"/>
              </a:rPr>
              <a:t>i-1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8480425" y="4724400"/>
            <a:ext cx="465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Comic Sans MS" panose="030F0702030302020204" pitchFamily="66" charset="0"/>
              </a:rPr>
              <a:t>D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332288" y="4800600"/>
            <a:ext cx="21336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6370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9418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52466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5514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8562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61610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64658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67706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70754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73802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76850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7989888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161088" y="4343400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46370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49418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2466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55514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8562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1610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64658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67706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H="1">
            <a:off x="6542088" y="4343400"/>
            <a:ext cx="53340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73802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76850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7989888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465888" y="5334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8480425" y="5257800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err="1">
                <a:latin typeface="Comic Sans MS" panose="030F0702030302020204" pitchFamily="66" charset="0"/>
              </a:rPr>
              <a:t>D’</a:t>
            </a:r>
            <a:r>
              <a:rPr lang="en-US" altLang="en-US" baseline="-25000" dirty="0" err="1">
                <a:latin typeface="Comic Sans MS" panose="030F0702030302020204" pitchFamily="66" charset="0"/>
              </a:rPr>
              <a:t>i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4332288" y="5334000"/>
            <a:ext cx="1828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aseline="30000"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46370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49418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52466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55514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58562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67706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70754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>
            <a:off x="73802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76850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61610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64658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7989888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Rectangle 49"/>
          <p:cNvSpPr>
            <a:spLocks noChangeArrowheads="1"/>
          </p:cNvSpPr>
          <p:nvPr/>
        </p:nvSpPr>
        <p:spPr bwMode="auto">
          <a:xfrm>
            <a:off x="6161088" y="5334000"/>
            <a:ext cx="304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6313488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831B3D7-8EBB-B444-AA5B-ABDF8382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9144000" cy="1143000"/>
          </a:xfrm>
        </p:spPr>
        <p:txBody>
          <a:bodyPr/>
          <a:lstStyle/>
          <a:p>
            <a:pPr algn="l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Lets call a PRG that satisfied passes all polynomial time statistical tests a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Cryptographically Strong PRG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(CSPRG)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9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752600" y="2133600"/>
            <a:ext cx="6477000" cy="1143000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  <a:t>Part 2:</a:t>
            </a:r>
            <a:b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</a:br>
            <a: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  <a:t>One-way Permutation +</a:t>
            </a:r>
            <a:b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</a:br>
            <a: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  <a:t>Hardcore Bits = </a:t>
            </a:r>
            <a:b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</a:br>
            <a:r>
              <a:rPr lang="en-US" altLang="en-US" b="1" dirty="0">
                <a:solidFill>
                  <a:srgbClr val="3366FF"/>
                </a:solidFill>
                <a:latin typeface="Arial Narrow" panose="020B0606020202030204" pitchFamily="34" charset="0"/>
              </a:rPr>
              <a:t>Pseudorandom Generator </a:t>
            </a:r>
            <a:endParaRPr lang="en-US" altLang="en-US" sz="3600" b="1" dirty="0">
              <a:solidFill>
                <a:srgbClr val="3366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7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8076694-A08D-AF48-82A1-E9FB6A3340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 lIns="90488" tIns="44450" rIns="90488" bIns="44450"/>
          <a:lstStyle/>
          <a:p>
            <a:pPr defTabSz="762000"/>
            <a:r>
              <a:rPr lang="en-US" altLang="en-US" sz="3600" dirty="0">
                <a:latin typeface="Arial Narrow" panose="020B0604020202020204" pitchFamily="34" charset="0"/>
                <a:cs typeface="Arial Narrow" panose="020B0604020202020204" pitchFamily="34" charset="0"/>
              </a:rPr>
              <a:t>Linear Congruential Generators</a:t>
            </a:r>
            <a:endParaRPr lang="en-US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DBC78DBE-1815-024E-9FEB-5B4DD150AC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1371600"/>
            <a:ext cx="6400800" cy="1752600"/>
          </a:xfrm>
        </p:spPr>
        <p:txBody>
          <a:bodyPr lIns="90488" tIns="44450" rIns="90488" bIns="44450"/>
          <a:lstStyle/>
          <a:p>
            <a:pPr marL="342900" indent="-342900" algn="l" defTabSz="762000"/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en-US" sz="2400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  truly random seed</a:t>
            </a:r>
          </a:p>
          <a:p>
            <a:pPr marL="342900" indent="-342900" algn="l" defTabSz="762000"/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r>
              <a:rPr lang="en-US" altLang="en-US" sz="2400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i+1 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3366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altLang="en-US" sz="2400" dirty="0">
                <a:solidFill>
                  <a:schemeClr val="hlin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r>
              <a:rPr lang="en-US" altLang="en-US" sz="2400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+ </a:t>
            </a:r>
            <a:r>
              <a:rPr lang="en-US" altLang="en-US" sz="2400" dirty="0">
                <a:solidFill>
                  <a:srgbClr val="3366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 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mod </a:t>
            </a:r>
            <a:r>
              <a:rPr lang="en-US" altLang="en-US" sz="2400" dirty="0">
                <a:solidFill>
                  <a:srgbClr val="3366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</a:p>
          <a:p>
            <a:pPr marL="342900" indent="-342900" algn="l" defTabSz="762000"/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(where </a:t>
            </a:r>
            <a:r>
              <a:rPr lang="en-US" altLang="en-US" sz="2400" dirty="0" err="1">
                <a:solidFill>
                  <a:srgbClr val="3366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a,b,M</a:t>
            </a:r>
            <a:r>
              <a:rPr lang="en-US" altLang="en-US" sz="2400" dirty="0">
                <a:solidFill>
                  <a:srgbClr val="3366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altLang="en-US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the generator)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2F89FBC6-87AE-8A46-9DD1-B48C44E8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752600"/>
            <a:ext cx="107561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 x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 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3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86AE898D-E9D2-3F47-88B0-040D8B53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24000"/>
            <a:ext cx="15113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AEDEF01C-3A68-0E45-A89F-FE5021B0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52600"/>
            <a:ext cx="4023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r>
              <a:rPr lang="en-US" altLang="en-US" baseline="-2500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BBEE5509-E197-FD4E-93E4-F57E9D7B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1239838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LCG</a:t>
            </a:r>
          </a:p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(a.b.M</a:t>
            </a:r>
            <a:r>
              <a:rPr lang="en-US" altLang="en-US">
                <a:solidFill>
                  <a:schemeClr val="folHlin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</a:p>
          <a:p>
            <a:pPr latinLnBrk="1"/>
            <a:endParaRPr lang="en-US" altLang="en-US">
              <a:solidFill>
                <a:schemeClr val="folHlin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28F2E773-FAB8-FD4C-9764-D9473DCF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6541856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63DE8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Predictable !!!              </a:t>
            </a:r>
            <a:r>
              <a:rPr lang="en-US" altLang="en-US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Even if a,b,M unknown [Pl]</a:t>
            </a:r>
          </a:p>
          <a:p>
            <a:r>
              <a:rPr lang="en-US" altLang="en-US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                                                Even if truncated [FHLK</a:t>
            </a:r>
            <a:r>
              <a:rPr lang="en-US" altLang="en-US">
                <a:solidFill>
                  <a:schemeClr val="folHlin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]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7C1ADD3E-2CDE-9244-8689-116D6134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6800"/>
            <a:ext cx="289983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Of course, predictability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sp>
        <p:nvSpPr>
          <p:cNvPr id="32777" name="AutoShape 10">
            <a:extLst>
              <a:ext uri="{FF2B5EF4-FFF2-40B4-BE49-F238E27FC236}">
                <a16:creationId xmlns:a16="http://schemas.microsoft.com/office/drawing/2014/main" id="{DD98FF49-4C83-0840-9196-18718B44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977900" cy="139700"/>
          </a:xfrm>
          <a:prstGeom prst="rightArrow">
            <a:avLst>
              <a:gd name="adj1" fmla="val 50000"/>
              <a:gd name="adj2" fmla="val 3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0B1DAFF7-12CC-6A45-A41F-F40B880B7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410200"/>
            <a:ext cx="850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735BFCA9-0B06-3D46-ACF2-7B6705074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673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80" name="Rectangle 13">
            <a:extLst>
              <a:ext uri="{FF2B5EF4-FFF2-40B4-BE49-F238E27FC236}">
                <a16:creationId xmlns:a16="http://schemas.microsoft.com/office/drawing/2014/main" id="{EFD15928-9480-DA4D-A956-3EC0CB40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4578350"/>
            <a:ext cx="4066820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insecurity within any crypto</a:t>
            </a:r>
          </a:p>
          <a:p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 application as the pseudo random</a:t>
            </a:r>
          </a:p>
          <a:p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sequence of x</a:t>
            </a:r>
            <a:r>
              <a:rPr lang="en-US" altLang="en-US" baseline="-25000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ja-JP" altLang="en-US">
                <a:latin typeface="Arial Narrow" panose="020B0604020202020204" pitchFamily="34" charset="0"/>
                <a:cs typeface="Arial Narrow" panose="020B0604020202020204" pitchFamily="34" charset="0"/>
              </a:rPr>
              <a:t>’</a:t>
            </a:r>
            <a:r>
              <a:rPr lang="en-US" altLang="ja-JP">
                <a:latin typeface="Arial Narrow" panose="020B0604020202020204" pitchFamily="34" charset="0"/>
                <a:cs typeface="Arial Narrow" panose="020B0604020202020204" pitchFamily="34" charset="0"/>
              </a:rPr>
              <a:t>s can be hidden</a:t>
            </a:r>
          </a:p>
          <a:p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 </a:t>
            </a:r>
            <a:r>
              <a:rPr lang="en-US" altLang="en-US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 particular: can</a:t>
            </a:r>
            <a:r>
              <a:rPr lang="ja-JP" altLang="en-US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’</a:t>
            </a:r>
            <a:r>
              <a:rPr lang="en-US" altLang="ja-JP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 use prediction</a:t>
            </a:r>
          </a:p>
          <a:p>
            <a:r>
              <a:rPr lang="en-US" altLang="en-US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algorithms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 </a:t>
            </a:r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But should raise great </a:t>
            </a:r>
          </a:p>
          <a:p>
            <a:r>
              <a:rPr lang="en-US" altLang="en-US">
                <a:latin typeface="Arial Narrow" panose="020B0604020202020204" pitchFamily="34" charset="0"/>
                <a:cs typeface="Arial Narrow" panose="020B0604020202020204" pitchFamily="34" charset="0"/>
              </a:rPr>
              <a:t>concern</a:t>
            </a:r>
          </a:p>
        </p:txBody>
      </p:sp>
      <p:sp>
        <p:nvSpPr>
          <p:cNvPr id="32781" name="Line 14">
            <a:extLst>
              <a:ext uri="{FF2B5EF4-FFF2-40B4-BE49-F238E27FC236}">
                <a16:creationId xmlns:a16="http://schemas.microsoft.com/office/drawing/2014/main" id="{A1F161F8-3502-6C45-A743-0426AF98F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1059265A-2119-2C41-B8EB-79EB59608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11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D3A7D8F-A25B-CE4D-8917-C8CE73373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Cryptographically Strong- PSRG </a:t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from one-way 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D08D9F0-31FF-D24D-87D2-369E96E1D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f be one-way permutation.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random seed s  in {0,1}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f(s) 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(s) 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(s) … f 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in reverse order </a:t>
            </a:r>
          </a:p>
          <a:p>
            <a:pPr lvl="1">
              <a:buFontTx/>
              <a:buNone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Intuitively, Why good?  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Unpredictable: From f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can’t compute  f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so good ? 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 though you cannot predict  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(s) some bits of it  may  be predictable. </a:t>
            </a:r>
          </a:p>
        </p:txBody>
      </p:sp>
    </p:spTree>
    <p:extLst>
      <p:ext uri="{BB962C8B-B14F-4D97-AF65-F5344CB8AC3E}">
        <p14:creationId xmlns:p14="http://schemas.microsoft.com/office/powerpoint/2010/main" val="12269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latin typeface="Arial Narrow" panose="020B0606020202030204" pitchFamily="34" charset="0"/>
              </a:rPr>
              <a:t>Recall: Hard Core Predicates for OWF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sz="2800" b="1" kern="0" dirty="0">
                <a:solidFill>
                  <a:srgbClr val="FF0000"/>
                </a:solidFill>
                <a:latin typeface="Arial Narrow" panose="020B0606020202030204" pitchFamily="34" charset="0"/>
                <a:ea typeface="MS PGothic" charset="0"/>
              </a:rPr>
              <a:t>DEFINITION:</a:t>
            </a:r>
            <a:r>
              <a:rPr lang="en-US" sz="2800" kern="0" dirty="0">
                <a:solidFill>
                  <a:srgbClr val="FF0000"/>
                </a:solidFill>
                <a:latin typeface="Arial Narrow" panose="020B0606020202030204" pitchFamily="34" charset="0"/>
                <a:ea typeface="MS PGothic" charset="0"/>
              </a:rPr>
              <a:t> </a:t>
            </a:r>
            <a:r>
              <a:rPr lang="en-US" sz="2800" kern="0" dirty="0">
                <a:latin typeface="Arial Narrow" panose="020B0606020202030204" pitchFamily="34" charset="0"/>
                <a:ea typeface="MS PGothic" charset="0"/>
              </a:rPr>
              <a:t>A </a:t>
            </a:r>
            <a:r>
              <a:rPr 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panose="020B0606020202030204" pitchFamily="34" charset="0"/>
                <a:ea typeface="MS PGothic" charset="0"/>
              </a:rPr>
              <a:t>hard-core predicate</a:t>
            </a:r>
            <a:r>
              <a:rPr lang="en-US" sz="2800" kern="0" dirty="0">
                <a:solidFill>
                  <a:srgbClr val="FF0000"/>
                </a:solidFill>
                <a:latin typeface="Arial Narrow" panose="020B0606020202030204" pitchFamily="34" charset="0"/>
                <a:ea typeface="MS PGothic" charset="0"/>
              </a:rPr>
              <a:t> </a:t>
            </a:r>
            <a:r>
              <a:rPr lang="en-US" sz="2800" kern="0" dirty="0">
                <a:latin typeface="Arial Narrow" panose="020B0606020202030204" pitchFamily="34" charset="0"/>
                <a:ea typeface="MS PGothic" charset="0"/>
              </a:rPr>
              <a:t>for a one-way function F:{0,1}* →  {0,1}* is a Boolean predicate B: {0,1}* →  {0,1} such that:</a:t>
            </a:r>
          </a:p>
        </p:txBody>
      </p:sp>
      <p:sp>
        <p:nvSpPr>
          <p:cNvPr id="8196" name="Line 6"/>
          <p:cNvSpPr>
            <a:spLocks noChangeShapeType="1"/>
          </p:cNvSpPr>
          <p:nvPr/>
        </p:nvSpPr>
        <p:spPr bwMode="auto">
          <a:xfrm>
            <a:off x="5243513" y="4084638"/>
            <a:ext cx="28956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4846638" y="3673475"/>
            <a:ext cx="47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5014913" y="4206875"/>
            <a:ext cx="0" cy="12192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V="1">
            <a:off x="5319713" y="4237038"/>
            <a:ext cx="26670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6234113" y="3571875"/>
            <a:ext cx="747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Arial Narrow" panose="020B0606020202030204" pitchFamily="34" charset="0"/>
              </a:rPr>
              <a:t>Easy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8199438" y="3673475"/>
            <a:ext cx="77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F(X)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5027613" y="4457700"/>
            <a:ext cx="74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Arial Narrow" panose="020B0606020202030204" pitchFamily="34" charset="0"/>
              </a:rPr>
              <a:t>Easy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4710113" y="5481638"/>
            <a:ext cx="77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B(X)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607175" y="4964113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Unpredictable</a:t>
            </a:r>
          </a:p>
        </p:txBody>
      </p:sp>
      <p:sp>
        <p:nvSpPr>
          <p:cNvPr id="8205" name="Freeform 1"/>
          <p:cNvSpPr>
            <a:spLocks/>
          </p:cNvSpPr>
          <p:nvPr/>
        </p:nvSpPr>
        <p:spPr bwMode="auto">
          <a:xfrm>
            <a:off x="5421313" y="3203575"/>
            <a:ext cx="2647950" cy="552450"/>
          </a:xfrm>
          <a:custGeom>
            <a:avLst/>
            <a:gdLst>
              <a:gd name="T0" fmla="*/ 2647950 w 2647950"/>
              <a:gd name="T1" fmla="*/ 552450 h 552477"/>
              <a:gd name="T2" fmla="*/ 1270000 w 2647950"/>
              <a:gd name="T3" fmla="*/ 27 h 552477"/>
              <a:gd name="T4" fmla="*/ 0 w 2647950"/>
              <a:gd name="T5" fmla="*/ 533401 h 5524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7950" h="552477">
                <a:moveTo>
                  <a:pt x="2647950" y="552477"/>
                </a:moveTo>
                <a:cubicBezTo>
                  <a:pt x="2179637" y="277839"/>
                  <a:pt x="1711325" y="3202"/>
                  <a:pt x="1270000" y="27"/>
                </a:cubicBezTo>
                <a:cubicBezTo>
                  <a:pt x="828675" y="-3148"/>
                  <a:pt x="414337" y="265139"/>
                  <a:pt x="0" y="533427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1"/>
          <p:cNvSpPr txBox="1">
            <a:spLocks noChangeArrowheads="1"/>
          </p:cNvSpPr>
          <p:nvPr/>
        </p:nvSpPr>
        <p:spPr bwMode="auto">
          <a:xfrm>
            <a:off x="6234113" y="2746375"/>
            <a:ext cx="73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 Narrow" panose="020B0606020202030204" pitchFamily="34" charset="0"/>
              </a:rPr>
              <a:t>Hard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25450" y="3292475"/>
            <a:ext cx="4116388" cy="3336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512763" y="3349625"/>
            <a:ext cx="4029075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Arial Narrow" panose="020B0606020202030204" pitchFamily="34" charset="0"/>
                <a:sym typeface="Symbol" panose="05050102010706020507" pitchFamily="18" charset="2"/>
              </a:rPr>
              <a:t></a:t>
            </a:r>
            <a:r>
              <a:rPr lang="en-US" altLang="en-US" sz="2800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PPT algorithm </a:t>
            </a:r>
            <a:r>
              <a:rPr lang="en-US" altLang="en-US" sz="2400" b="1" dirty="0">
                <a:latin typeface="Arial Narrow" panose="020B0606020202030204" pitchFamily="34" charset="0"/>
              </a:rPr>
              <a:t>PRED</a:t>
            </a:r>
            <a:r>
              <a:rPr lang="en-US" altLang="en-US" sz="2400" dirty="0">
                <a:latin typeface="Arial Narrow" panose="020B0606020202030204" pitchFamily="34" charset="0"/>
              </a:rPr>
              <a:t> (“predictor”), there is a negligible function </a:t>
            </a:r>
            <a:r>
              <a:rPr lang="en-US" altLang="en-US" sz="2400" dirty="0" err="1">
                <a:latin typeface="Arial Narrow" panose="020B0606020202030204" pitchFamily="34" charset="0"/>
              </a:rPr>
              <a:t>negl</a:t>
            </a:r>
            <a:r>
              <a:rPr lang="en-US" altLang="en-US" sz="2400" dirty="0">
                <a:latin typeface="Arial Narrow" panose="020B0606020202030204" pitchFamily="34" charset="0"/>
              </a:rPr>
              <a:t>(.) such that: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    		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Prob [ PRED(f(x)) = B(x) ]= ½ + </a:t>
            </a:r>
            <a:r>
              <a:rPr lang="en-US" altLang="en-US" sz="2400" dirty="0" err="1">
                <a:latin typeface="Arial Narrow" panose="020B0606020202030204" pitchFamily="34" charset="0"/>
              </a:rPr>
              <a:t>negl</a:t>
            </a:r>
            <a:r>
              <a:rPr lang="en-US" altLang="en-US" sz="2400" dirty="0">
                <a:latin typeface="Arial Narrow" panose="020B0606020202030204" pitchFamily="34" charset="0"/>
              </a:rPr>
              <a:t>(n)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12763" y="5562600"/>
            <a:ext cx="402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  <a:sym typeface="Symbol" panose="05050102010706020507" pitchFamily="18" charset="2"/>
              </a:rPr>
              <a:t>(probability over random x in {0,1}</a:t>
            </a:r>
            <a:r>
              <a:rPr lang="en-US" altLang="en-US" sz="2000" baseline="30000">
                <a:latin typeface="Arial Narrow" panose="020B060602020203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Arial Narrow" panose="020B0606020202030204" pitchFamily="34" charset="0"/>
                <a:sym typeface="Symbol" panose="05050102010706020507" pitchFamily="18" charset="2"/>
              </a:rPr>
              <a:t> and P’s coins )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21111"/>
          <a:stretch/>
        </p:blipFill>
        <p:spPr>
          <a:xfrm>
            <a:off x="-26126" y="2514600"/>
            <a:ext cx="9170126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" y="5459715"/>
            <a:ext cx="9144000" cy="208408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25908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Cryptography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5791200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en-US" sz="36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Randomness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999" y="533400"/>
            <a:ext cx="878694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sz="2800" kern="0" dirty="0">
                <a:latin typeface="Arial Narrow" panose="020B0606020202030204" pitchFamily="34" charset="0"/>
                <a:ea typeface="MS PGothic" charset="0"/>
              </a:rPr>
              <a:t>Randomness is the foundation of cryptography:</a:t>
            </a:r>
          </a:p>
          <a:p>
            <a:pPr>
              <a:defRPr/>
            </a:pPr>
            <a:r>
              <a:rPr lang="en-US" altLang="en-US" sz="2400" dirty="0">
                <a:latin typeface="Arial Narrow" panose="020B0606020202030204" pitchFamily="34" charset="0"/>
              </a:rPr>
              <a:t>Cryptographic keys have to be unpredictable to the adversary</a:t>
            </a:r>
          </a:p>
          <a:p>
            <a:pPr>
              <a:defRPr/>
            </a:pPr>
            <a:r>
              <a:rPr lang="en-US" sz="2400" dirty="0">
                <a:latin typeface="Arial Narrow" panose="020B0606020202030204" pitchFamily="34" charset="0"/>
              </a:rPr>
              <a:t>Cryptographic algorithms use additional randomness (beyond the key)</a:t>
            </a:r>
          </a:p>
          <a:p>
            <a:pPr defTabSz="762000"/>
            <a:r>
              <a:rPr lang="en-US" altLang="en-US" sz="2400" dirty="0">
                <a:latin typeface="Arial Narrow" panose="020B0606020202030204" pitchFamily="34" charset="0"/>
              </a:rPr>
              <a:t>If the random bits are revealed (or are predictable) the  entire structure collapses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4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DBF1295-1982-AB4B-9716-A2D7F1B41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Constructing PSRG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7747012D-956A-3A44-9DBC-3CB3F7EE5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 there exist  one-way-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 with hard core bit B, then there exist  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CS PRG    G:{0,1}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-&gt;{0,1}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m(n)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any polynomial m.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altLang="en-US" sz="24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m be a polynomial function, set  m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=m(n)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input seed s from U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G:  	 (1) compute   f(s)  f(f(s))  …   f(f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(s))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	 (2) compute   B(s)  B(f(s)) … B(f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(s))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output                   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ja-JP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…          y</a:t>
            </a:r>
            <a:r>
              <a:rPr lang="en-US" altLang="ja-JP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buFontTx/>
              <a:buNone/>
            </a:pPr>
            <a:endParaRPr lang="en-US" altLang="en-US" sz="2400" baseline="-250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Cost of computing </a:t>
            </a:r>
            <a:r>
              <a:rPr lang="en-US" altLang="en-US" sz="2400" dirty="0" err="1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US" altLang="en-US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is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O(</a:t>
            </a:r>
            <a:r>
              <a:rPr lang="en-US" altLang="en-US" sz="2400" dirty="0" err="1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*cost of evaluating f)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0660" name="Text Box 4">
            <a:extLst>
              <a:ext uri="{FF2B5EF4-FFF2-40B4-BE49-F238E27FC236}">
                <a16:creationId xmlns:a16="http://schemas.microsoft.com/office/drawing/2014/main" id="{9E52A333-F949-BF4B-9C18-D48BCF3EA8E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277773" y="4605987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=</a:t>
            </a:r>
          </a:p>
        </p:txBody>
      </p:sp>
      <p:sp>
        <p:nvSpPr>
          <p:cNvPr id="710661" name="Text Box 5">
            <a:extLst>
              <a:ext uri="{FF2B5EF4-FFF2-40B4-BE49-F238E27FC236}">
                <a16:creationId xmlns:a16="http://schemas.microsoft.com/office/drawing/2014/main" id="{7E8F2866-5FCF-F146-8CC6-FEACABF626CD}"/>
              </a:ext>
            </a:extLst>
          </p:cNvPr>
          <p:cNvSpPr txBox="1">
            <a:spLocks noChangeArrowheads="1"/>
          </p:cNvSpPr>
          <p:nvPr/>
        </p:nvSpPr>
        <p:spPr bwMode="auto">
          <a:xfrm rot="5491728">
            <a:off x="4065600" y="4640072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=</a:t>
            </a:r>
          </a:p>
        </p:txBody>
      </p:sp>
      <p:sp>
        <p:nvSpPr>
          <p:cNvPr id="710662" name="Text Box 6">
            <a:extLst>
              <a:ext uri="{FF2B5EF4-FFF2-40B4-BE49-F238E27FC236}">
                <a16:creationId xmlns:a16="http://schemas.microsoft.com/office/drawing/2014/main" id="{3AB8638F-D4E3-7B40-B5ED-9B2DF1F1A0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485228" y="4587826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MS PGothic" charset="0"/>
                <a:cs typeface="MS PGothic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05702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929DB15A-8CE7-5847-B03D-8D74A826D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Picture Better than 1000 words</a:t>
            </a:r>
            <a:endParaRPr lang="he-IL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27EF759-54CE-504E-B0D8-36BECE96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562600"/>
            <a:ext cx="8229600" cy="129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Remark: Can make </a:t>
            </a:r>
            <a:r>
              <a:rPr lang="en-US" altLang="en-US" sz="2800" dirty="0" err="1">
                <a:solidFill>
                  <a:srgbClr val="0033CC"/>
                </a:solidFill>
              </a:rPr>
              <a:t>f</a:t>
            </a:r>
            <a:r>
              <a:rPr lang="en-US" altLang="en-US" sz="2800" baseline="30000" dirty="0" err="1">
                <a:solidFill>
                  <a:srgbClr val="0033CC"/>
                </a:solidFill>
              </a:rPr>
              <a:t>m</a:t>
            </a:r>
            <a:r>
              <a:rPr lang="en-US" altLang="en-US" sz="2800" dirty="0">
                <a:solidFill>
                  <a:srgbClr val="0033CC"/>
                </a:solidFill>
              </a:rPr>
              <a:t>(x)</a:t>
            </a:r>
            <a:r>
              <a:rPr lang="en-US" altLang="en-US" sz="2800" dirty="0"/>
              <a:t> public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But not any other internal state</a:t>
            </a: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16ACD84D-2733-A642-8C52-B8F6DC3C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3FE5D46E-5292-FC46-88EE-0D4AA5465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A1488414-CC00-EF42-8F26-654FE6FA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C48D5647-BB43-B448-A948-7BE636D6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s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688" name="Text Box 8">
            <a:extLst>
              <a:ext uri="{FF2B5EF4-FFF2-40B4-BE49-F238E27FC236}">
                <a16:creationId xmlns:a16="http://schemas.microsoft.com/office/drawing/2014/main" id="{B7C0491A-CFC6-B040-A6FA-ACB17E46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f(s)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689" name="Text Box 9">
            <a:extLst>
              <a:ext uri="{FF2B5EF4-FFF2-40B4-BE49-F238E27FC236}">
                <a16:creationId xmlns:a16="http://schemas.microsoft.com/office/drawing/2014/main" id="{BA8E6C37-ED99-004B-B993-C784DC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33600"/>
            <a:ext cx="167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B(s) 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690" name="Rectangle 10">
            <a:extLst>
              <a:ext uri="{FF2B5EF4-FFF2-40B4-BE49-F238E27FC236}">
                <a16:creationId xmlns:a16="http://schemas.microsoft.com/office/drawing/2014/main" id="{03BBBB1D-EC45-1441-AEC4-F92FBAF1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92" name="Line 12">
            <a:extLst>
              <a:ext uri="{FF2B5EF4-FFF2-40B4-BE49-F238E27FC236}">
                <a16:creationId xmlns:a16="http://schemas.microsoft.com/office/drawing/2014/main" id="{2EB0B294-EF37-EE4A-A8FF-2027240C6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4DC63CB9-FACB-AB4E-9D34-BACF5CC3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76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Output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39668B4A-E649-F045-A194-B7F0AE49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Internal Configuration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5" name="Line 15">
            <a:extLst>
              <a:ext uri="{FF2B5EF4-FFF2-40B4-BE49-F238E27FC236}">
                <a16:creationId xmlns:a16="http://schemas.microsoft.com/office/drawing/2014/main" id="{C77BC5C8-73E2-E347-A6AA-DFD4EFFD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002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ABA91302-7154-9641-B832-58886645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05088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698" name="Text Box 18">
            <a:extLst>
              <a:ext uri="{FF2B5EF4-FFF2-40B4-BE49-F238E27FC236}">
                <a16:creationId xmlns:a16="http://schemas.microsoft.com/office/drawing/2014/main" id="{CBA25C6D-939E-9149-B617-283D56D7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28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f</a:t>
            </a:r>
            <a:r>
              <a:rPr lang="en-US" altLang="en-US" sz="1800" baseline="30000" dirty="0">
                <a:solidFill>
                  <a:srgbClr val="0033CC"/>
                </a:solidFill>
                <a:latin typeface="Comic Sans MS" panose="030F0902030302020204" pitchFamily="66" charset="0"/>
              </a:rPr>
              <a:t>(2)</a:t>
            </a: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(s)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699" name="Rectangle 19">
            <a:extLst>
              <a:ext uri="{FF2B5EF4-FFF2-40B4-BE49-F238E27FC236}">
                <a16:creationId xmlns:a16="http://schemas.microsoft.com/office/drawing/2014/main" id="{2FFE474F-B2FC-4346-AF83-0470D85C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700" name="Text Box 20">
            <a:extLst>
              <a:ext uri="{FF2B5EF4-FFF2-40B4-BE49-F238E27FC236}">
                <a16:creationId xmlns:a16="http://schemas.microsoft.com/office/drawing/2014/main" id="{5FDE05ED-91DC-8C4E-8AB5-B52E12DF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f</a:t>
            </a:r>
            <a:r>
              <a:rPr lang="en-US" altLang="en-US" sz="1800" baseline="30000" dirty="0">
                <a:solidFill>
                  <a:srgbClr val="0033CC"/>
                </a:solidFill>
                <a:latin typeface="Comic Sans MS" panose="030F0902030302020204" pitchFamily="66" charset="0"/>
              </a:rPr>
              <a:t>(3)</a:t>
            </a: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(s)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701" name="Rectangle 21">
            <a:extLst>
              <a:ext uri="{FF2B5EF4-FFF2-40B4-BE49-F238E27FC236}">
                <a16:creationId xmlns:a16="http://schemas.microsoft.com/office/drawing/2014/main" id="{AF3F38CB-228B-3E42-9AB4-600F7439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C3ED7DBA-C625-3645-AB9E-516C2CA3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703" name="Text Box 23">
            <a:extLst>
              <a:ext uri="{FF2B5EF4-FFF2-40B4-BE49-F238E27FC236}">
                <a16:creationId xmlns:a16="http://schemas.microsoft.com/office/drawing/2014/main" id="{45522A9B-BAE9-BC48-9475-ED6AD212C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Input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4" name="Text Box 24">
            <a:extLst>
              <a:ext uri="{FF2B5EF4-FFF2-40B4-BE49-F238E27FC236}">
                <a16:creationId xmlns:a16="http://schemas.microsoft.com/office/drawing/2014/main" id="{56396AF0-0B19-AD48-8F12-5C43AADC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526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B(f(s))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705" name="Text Box 25">
            <a:extLst>
              <a:ext uri="{FF2B5EF4-FFF2-40B4-BE49-F238E27FC236}">
                <a16:creationId xmlns:a16="http://schemas.microsoft.com/office/drawing/2014/main" id="{391CB81D-29C7-CF4C-958D-C5695D95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098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B(f</a:t>
            </a:r>
            <a:r>
              <a:rPr lang="en-US" altLang="en-US" sz="1800" baseline="30000" dirty="0">
                <a:solidFill>
                  <a:srgbClr val="0033CC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aseline="30000" dirty="0">
                <a:solidFill>
                  <a:srgbClr val="0033CC"/>
                </a:solidFill>
                <a:latin typeface="Arial" panose="020B0604020202020204" pitchFamily="34" charset="0"/>
              </a:rPr>
              <a:t>(2)</a:t>
            </a: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(s))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706" name="Text Box 26">
            <a:extLst>
              <a:ext uri="{FF2B5EF4-FFF2-40B4-BE49-F238E27FC236}">
                <a16:creationId xmlns:a16="http://schemas.microsoft.com/office/drawing/2014/main" id="{0B6C97FA-9080-AD4B-BA34-668EBB6A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14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B(f</a:t>
            </a:r>
            <a:r>
              <a:rPr lang="en-US" altLang="en-US" sz="1800" baseline="30000" dirty="0">
                <a:solidFill>
                  <a:srgbClr val="0033CC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aseline="30000" dirty="0">
                <a:solidFill>
                  <a:srgbClr val="0033CC"/>
                </a:solidFill>
                <a:latin typeface="Arial" panose="020B0604020202020204" pitchFamily="34" charset="0"/>
              </a:rPr>
              <a:t>(m-1)</a:t>
            </a: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(s))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9707" name="Rectangle 27">
            <a:extLst>
              <a:ext uri="{FF2B5EF4-FFF2-40B4-BE49-F238E27FC236}">
                <a16:creationId xmlns:a16="http://schemas.microsoft.com/office/drawing/2014/main" id="{94C931E3-E377-C44D-9B15-A18B4BAB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76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708" name="Rectangle 28">
            <a:extLst>
              <a:ext uri="{FF2B5EF4-FFF2-40B4-BE49-F238E27FC236}">
                <a16:creationId xmlns:a16="http://schemas.microsoft.com/office/drawing/2014/main" id="{934C4A46-15CC-BC40-B13F-5C477358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91088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9709" name="Text Box 29">
            <a:extLst>
              <a:ext uri="{FF2B5EF4-FFF2-40B4-BE49-F238E27FC236}">
                <a16:creationId xmlns:a16="http://schemas.microsoft.com/office/drawing/2014/main" id="{8D926556-9397-E44B-8339-DB4598EF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14888"/>
            <a:ext cx="83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 err="1">
                <a:solidFill>
                  <a:srgbClr val="0033CC"/>
                </a:solidFill>
                <a:latin typeface="Comic Sans MS" panose="030F0902030302020204" pitchFamily="66" charset="0"/>
              </a:rPr>
              <a:t>f</a:t>
            </a:r>
            <a:r>
              <a:rPr lang="en-US" altLang="en-US" sz="1800" baseline="30000" dirty="0" err="1">
                <a:solidFill>
                  <a:srgbClr val="0033CC"/>
                </a:solidFill>
                <a:latin typeface="Comic Sans MS" panose="030F0902030302020204" pitchFamily="66" charset="0"/>
              </a:rPr>
              <a:t>m</a:t>
            </a:r>
            <a:r>
              <a:rPr lang="en-US" altLang="en-US" sz="1800" dirty="0">
                <a:solidFill>
                  <a:srgbClr val="0033CC"/>
                </a:solidFill>
                <a:latin typeface="Comic Sans MS" panose="030F0902030302020204" pitchFamily="66" charset="0"/>
              </a:rPr>
              <a:t>(s)</a:t>
            </a:r>
            <a:endParaRPr lang="he-IL" altLang="en-US" sz="1800" dirty="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3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9D667335-24EE-1D4C-AA82-D591D2EF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Proof : Show outputs of G pass all next-bit tests.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48EBEA6-4135-9943-8ADB-78B6D951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Suppose, for contradiction, ∃bit location j&lt;m(n) and predictor </a:t>
            </a:r>
            <a:r>
              <a:rPr lang="en-US" altLang="en-US" sz="2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s.t.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Then show a predictor PRED for Hard Core B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PRED(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f(x)):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1. compute         f(x)  f(f(x)) …            f (f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2. compute                B(f(x)) …           B(f 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				   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                     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3. Output P(y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 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endParaRPr lang="en-US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 Box 6">
            <a:extLst>
              <a:ext uri="{FF2B5EF4-FFF2-40B4-BE49-F238E27FC236}">
                <a16:creationId xmlns:a16="http://schemas.microsoft.com/office/drawing/2014/main" id="{8CCEE765-0CF1-D843-A25C-D1387C2F15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038600" y="418213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79F"/>
                </a:solidFill>
                <a:latin typeface="Comic Sans MS" panose="030F0902030302020204" pitchFamily="66" charset="0"/>
              </a:rPr>
              <a:t>=</a:t>
            </a:r>
          </a:p>
        </p:txBody>
      </p:sp>
      <p:sp>
        <p:nvSpPr>
          <p:cNvPr id="23556" name="Text Box 8">
            <a:extLst>
              <a:ext uri="{FF2B5EF4-FFF2-40B4-BE49-F238E27FC236}">
                <a16:creationId xmlns:a16="http://schemas.microsoft.com/office/drawing/2014/main" id="{9E774BC0-342B-CB46-A7DF-004C95DC4B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6092825" y="4173350"/>
            <a:ext cx="15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79F"/>
                </a:solidFill>
                <a:latin typeface="Comic Sans MS" panose="030F0902030302020204" pitchFamily="66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98A0D-8C97-9B42-B1F4-E9A06C472EBF}"/>
                  </a:ext>
                </a:extLst>
              </p:cNvPr>
              <p:cNvSpPr/>
              <p:nvPr/>
            </p:nvSpPr>
            <p:spPr>
              <a:xfrm>
                <a:off x="2593594" y="1877080"/>
                <a:ext cx="5774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[ y 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G(U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):  </a:t>
                </a:r>
                <a:r>
                  <a:rPr lang="en-US" altLang="en-US" sz="2800" b="1" dirty="0">
                    <a:solidFill>
                      <a:srgbClr val="3366FF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(y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2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…y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j-1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 =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] &gt; ½ + </a:t>
                </a:r>
                <a:r>
                  <a:rPr lang="el-GR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endParaRPr lang="en-US" altLang="en-US" sz="2800" b="1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98A0D-8C97-9B42-B1F4-E9A06C472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94" y="1877080"/>
                <a:ext cx="5774338" cy="523220"/>
              </a:xfrm>
              <a:prstGeom prst="rect">
                <a:avLst/>
              </a:prstGeom>
              <a:blipFill>
                <a:blip r:embed="rId3"/>
                <a:stretch>
                  <a:fillRect l="-219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2D5974F-5D74-7F48-9CB8-E1843A667545}"/>
              </a:ext>
            </a:extLst>
          </p:cNvPr>
          <p:cNvSpPr/>
          <p:nvPr/>
        </p:nvSpPr>
        <p:spPr bwMode="auto">
          <a:xfrm>
            <a:off x="0" y="2889266"/>
            <a:ext cx="8839200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5A239-0E15-B74C-8B1A-C16F5655D588}"/>
              </a:ext>
            </a:extLst>
          </p:cNvPr>
          <p:cNvSpPr txBox="1"/>
          <p:nvPr/>
        </p:nvSpPr>
        <p:spPr>
          <a:xfrm>
            <a:off x="609600" y="5580884"/>
            <a:ext cx="7891006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EUREKA:  the next bit </a:t>
            </a:r>
            <a:r>
              <a:rPr lang="en-US" dirty="0" err="1">
                <a:solidFill>
                  <a:srgbClr val="3366FF"/>
                </a:solidFill>
              </a:rPr>
              <a:t>y</a:t>
            </a:r>
            <a:r>
              <a:rPr lang="en-US" baseline="-25000" dirty="0" err="1">
                <a:solidFill>
                  <a:srgbClr val="3366FF"/>
                </a:solidFill>
              </a:rPr>
              <a:t>I</a:t>
            </a:r>
            <a:r>
              <a:rPr lang="en-US" baseline="-25000" dirty="0">
                <a:solidFill>
                  <a:srgbClr val="3366FF"/>
                </a:solidFill>
              </a:rPr>
              <a:t>. </a:t>
            </a:r>
            <a:r>
              <a:rPr lang="en-US" dirty="0"/>
              <a:t>in the sequence</a:t>
            </a:r>
          </a:p>
          <a:p>
            <a:r>
              <a:rPr lang="en-US" dirty="0"/>
              <a:t>should be B(f(x))</a:t>
            </a:r>
          </a:p>
          <a:p>
            <a:r>
              <a:rPr lang="en-US" b="1" dirty="0">
                <a:solidFill>
                  <a:srgbClr val="3366FF"/>
                </a:solidFill>
              </a:rPr>
              <a:t>And we assumed that P predicts next bit </a:t>
            </a:r>
            <a:r>
              <a:rPr lang="en-US" b="1" dirty="0" err="1">
                <a:solidFill>
                  <a:srgbClr val="3366FF"/>
                </a:solidFill>
              </a:rPr>
              <a:t>y</a:t>
            </a:r>
            <a:r>
              <a:rPr lang="en-US" b="1" baseline="-25000" dirty="0" err="1">
                <a:solidFill>
                  <a:srgbClr val="3366FF"/>
                </a:solidFill>
              </a:rPr>
              <a:t>i</a:t>
            </a:r>
            <a:r>
              <a:rPr lang="en-US" b="1" dirty="0">
                <a:solidFill>
                  <a:srgbClr val="3366FF"/>
                </a:solidFill>
              </a:rPr>
              <a:t> with pron. ½+</a:t>
            </a:r>
            <a:r>
              <a:rPr lang="el-GR" altLang="en-US" dirty="0">
                <a:latin typeface="Arial" panose="020B0604020202020204" pitchFamily="34" charset="0"/>
                <a:cs typeface="Arial" panose="020B0604020202020204" pitchFamily="34" charset="0"/>
              </a:rPr>
              <a:t> ε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" grpId="0" animBg="1"/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9D667335-24EE-1D4C-AA82-D591D2EF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Proof : Show outputs of G pass all next-bit tests.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48EBEA6-4135-9943-8ADB-78B6D951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Suppose, for contradiction, ∃bit location j&lt;m(n) and predictor </a:t>
            </a:r>
            <a:r>
              <a:rPr lang="en-US" altLang="en-US" sz="28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s.t.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Then show a predictor PRED for Hard Core B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PRED(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f(x)):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1. compute         f(x)  f(f(x)) …            f (f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2. compute                B(f(x)) …           B(f </a:t>
            </a:r>
            <a:r>
              <a:rPr lang="en-US" alt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				   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                     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3. Output     P(y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 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endParaRPr lang="en-US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Claim:  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[PRED(f(x)=B(x)]=Prob[ P(b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b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]&gt;½ + </a:t>
            </a:r>
            <a:r>
              <a:rPr lang="el-G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to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f is a permutation ⇒y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  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j-1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same distribution as P is expecting and will perform well on.</a:t>
            </a:r>
          </a:p>
          <a:p>
            <a:pPr marL="0" indent="0"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 Box 6">
            <a:extLst>
              <a:ext uri="{FF2B5EF4-FFF2-40B4-BE49-F238E27FC236}">
                <a16:creationId xmlns:a16="http://schemas.microsoft.com/office/drawing/2014/main" id="{8CCEE765-0CF1-D843-A25C-D1387C2F15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038600" y="418213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79F"/>
                </a:solidFill>
                <a:latin typeface="Comic Sans MS" panose="030F0902030302020204" pitchFamily="66" charset="0"/>
              </a:rPr>
              <a:t>=</a:t>
            </a:r>
          </a:p>
        </p:txBody>
      </p:sp>
      <p:sp>
        <p:nvSpPr>
          <p:cNvPr id="23556" name="Text Box 8">
            <a:extLst>
              <a:ext uri="{FF2B5EF4-FFF2-40B4-BE49-F238E27FC236}">
                <a16:creationId xmlns:a16="http://schemas.microsoft.com/office/drawing/2014/main" id="{9E774BC0-342B-CB46-A7DF-004C95DC4B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H="1" flipV="1">
            <a:off x="6092825" y="4173350"/>
            <a:ext cx="15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79F"/>
                </a:solidFill>
                <a:latin typeface="Comic Sans MS" panose="030F0902030302020204" pitchFamily="66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98A0D-8C97-9B42-B1F4-E9A06C472EBF}"/>
                  </a:ext>
                </a:extLst>
              </p:cNvPr>
              <p:cNvSpPr/>
              <p:nvPr/>
            </p:nvSpPr>
            <p:spPr>
              <a:xfrm>
                <a:off x="2593594" y="1877080"/>
                <a:ext cx="5774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Pr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[ y 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G(U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n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):  </a:t>
                </a:r>
                <a:r>
                  <a:rPr lang="en-US" altLang="en-US" sz="2800" b="1" dirty="0">
                    <a:solidFill>
                      <a:srgbClr val="3366FF"/>
                    </a:solidFill>
                    <a:latin typeface="Arial Narrow" panose="020B0606020202030204" pitchFamily="34" charset="0"/>
                  </a:rPr>
                  <a:t>P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(y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2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…y</a:t>
                </a:r>
                <a:r>
                  <a:rPr lang="en-US" altLang="en-US" sz="2800" b="1" baseline="-25000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j-1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 = </a:t>
                </a:r>
                <a:r>
                  <a:rPr lang="en-US" altLang="en-US" sz="2800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en-US" sz="2800" b="1" baseline="-25000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altLang="en-US" sz="28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] &gt; ½ + </a:t>
                </a:r>
                <a:r>
                  <a:rPr lang="el-GR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endParaRPr lang="en-US" altLang="en-US" sz="2800" b="1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E98A0D-8C97-9B42-B1F4-E9A06C472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94" y="1877080"/>
                <a:ext cx="5774338" cy="523220"/>
              </a:xfrm>
              <a:prstGeom prst="rect">
                <a:avLst/>
              </a:prstGeom>
              <a:blipFill>
                <a:blip r:embed="rId3"/>
                <a:stretch>
                  <a:fillRect l="-219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2D5974F-5D74-7F48-9CB8-E1843A667545}"/>
              </a:ext>
            </a:extLst>
          </p:cNvPr>
          <p:cNvSpPr/>
          <p:nvPr/>
        </p:nvSpPr>
        <p:spPr bwMode="auto">
          <a:xfrm>
            <a:off x="0" y="2889266"/>
            <a:ext cx="8839200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155BE709-D48E-184D-BBF9-C783D8BF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 just went through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sequence of reductions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A3CBA77-D001-9746-9D77-7652179A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Since B is hard-core for one-way function f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cannot exist </a:t>
            </a:r>
          </a:p>
          <a:p>
            <a:pPr>
              <a:buFont typeface="Lucida Grande" panose="020B0600040502020204" pitchFamily="34" charset="0"/>
              <a:buChar char="⇒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Next bit test P cannot exist</a:t>
            </a:r>
          </a:p>
          <a:p>
            <a:pPr>
              <a:buFont typeface="Lucida Grande" panose="020B0600040502020204" pitchFamily="34" charset="0"/>
              <a:buChar char="⇒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G passes all next bit tests </a:t>
            </a:r>
          </a:p>
          <a:p>
            <a:pPr>
              <a:buFont typeface="Lucida Grande" panose="020B0600040502020204" pitchFamily="34" charset="0"/>
              <a:buChar char="⇒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 passes all polynomial time statistical tests</a:t>
            </a:r>
          </a:p>
          <a:p>
            <a:pPr>
              <a:buFont typeface="Lucida Grande" panose="020B0600040502020204" pitchFamily="34" charset="0"/>
              <a:buChar char="⇒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 outputs are computationally indistinguishable from random</a:t>
            </a:r>
          </a:p>
        </p:txBody>
      </p:sp>
    </p:spTree>
    <p:extLst>
      <p:ext uri="{BB962C8B-B14F-4D97-AF65-F5344CB8AC3E}">
        <p14:creationId xmlns:p14="http://schemas.microsoft.com/office/powerpoint/2010/main" val="76348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Recall: Every OWF Has an Associated Hard Core Bit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524000"/>
                <a:ext cx="77724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b="1" dirty="0">
                    <a:solidFill>
                      <a:srgbClr val="0541FF"/>
                    </a:solidFill>
                    <a:latin typeface="Arial Narrow" panose="020B0606020202030204" pitchFamily="34" charset="0"/>
                  </a:rPr>
                  <a:t>Theorem [</a:t>
                </a:r>
                <a:r>
                  <a:rPr lang="en-US" altLang="en-US" b="1" dirty="0" err="1">
                    <a:solidFill>
                      <a:srgbClr val="0541FF"/>
                    </a:solidFill>
                    <a:latin typeface="Arial Narrow" panose="020B0606020202030204" pitchFamily="34" charset="0"/>
                  </a:rPr>
                  <a:t>GoldreichLevin</a:t>
                </a:r>
                <a:r>
                  <a:rPr lang="en-US" altLang="en-US" b="1" dirty="0">
                    <a:solidFill>
                      <a:srgbClr val="0541FF"/>
                    </a:solidFill>
                    <a:latin typeface="Arial Narrow" panose="020B0606020202030204" pitchFamily="34" charset="0"/>
                  </a:rPr>
                  <a:t>]:</a:t>
                </a:r>
                <a:r>
                  <a:rPr lang="en-US" altLang="en-US" b="1" dirty="0">
                    <a:latin typeface="Arial Narrow" panose="020B060602020203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>
                    <a:latin typeface="Arial Narrow" panose="020B0606020202030204" pitchFamily="34" charset="0"/>
                  </a:rPr>
                  <a:t>Let f be a One-way Function. 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>
                    <a:latin typeface="Arial Narrow" panose="020B0606020202030204" pitchFamily="34" charset="0"/>
                  </a:rPr>
                  <a:t>Define f’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(</a:t>
                </a:r>
                <a:r>
                  <a:rPr lang="en-US" altLang="ja-JP" dirty="0" err="1">
                    <a:latin typeface="Arial Narrow" panose="020B0606020202030204" pitchFamily="34" charset="0"/>
                  </a:rPr>
                  <a:t>x,r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) = f(x) || r where |r|=|x|=n.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ja-JP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ja-JP" dirty="0">
                    <a:latin typeface="Arial Narrow" panose="020B0606020202030204" pitchFamily="34" charset="0"/>
                  </a:rPr>
                  <a:t>Then 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B(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x,r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 mod 2 = &lt;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x,r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&gt; 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is a hard-core predicate for f’.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ja-JP" dirty="0">
                    <a:latin typeface="Arial Narrow" panose="020B0606020202030204" pitchFamily="34" charset="0"/>
                  </a:rPr>
                  <a:t>(Alternatively, {B</a:t>
                </a:r>
                <a:r>
                  <a:rPr lang="en-US" altLang="ja-JP" baseline="-25000" dirty="0">
                    <a:latin typeface="Arial Narrow" panose="020B0606020202030204" pitchFamily="34" charset="0"/>
                  </a:rPr>
                  <a:t>r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(x) = &lt;</a:t>
                </a:r>
                <a:r>
                  <a:rPr lang="en-US" altLang="ja-JP" dirty="0" err="1">
                    <a:latin typeface="Arial Narrow" panose="020B0606020202030204" pitchFamily="34" charset="0"/>
                  </a:rPr>
                  <a:t>x,r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&gt; mod 2}</a:t>
                </a:r>
                <a:r>
                  <a:rPr lang="en-US" altLang="ja-JP" baseline="-25000" dirty="0">
                    <a:latin typeface="Arial Narrow" panose="020B0606020202030204" pitchFamily="34" charset="0"/>
                  </a:rPr>
                  <a:t>r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 is a collection of hardcore predicates for f</a:t>
                </a:r>
                <a:r>
                  <a:rPr lang="en-US" altLang="ja-JP" baseline="-25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ja-JP" baseline="-25000" dirty="0" err="1">
                    <a:latin typeface="Arial Narrow" panose="020B0606020202030204" pitchFamily="34" charset="0"/>
                  </a:rPr>
                  <a:t>i</a:t>
                </a:r>
                <a:r>
                  <a:rPr lang="en-US" altLang="ja-JP" dirty="0">
                    <a:latin typeface="Arial Narrow" panose="020B0606020202030204" pitchFamily="34" charset="0"/>
                  </a:rPr>
                  <a:t>.)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ja-JP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36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524000"/>
                <a:ext cx="7772400" cy="4876800"/>
              </a:xfrm>
              <a:blipFill>
                <a:blip r:embed="rId2"/>
                <a:stretch>
                  <a:fillRect l="-2124" r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454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88B9AFA-FF3D-0A44-965B-9CA70443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 Any one-way permutation based on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Goldreich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-Levin Hard Core Bit</a:t>
            </a:r>
            <a:endParaRPr lang="he-IL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EBBE377-75D3-9E49-A308-4F7A67868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" y="6096000"/>
            <a:ext cx="8229600" cy="129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the same r and even can make </a:t>
            </a:r>
            <a:r>
              <a:rPr lang="en-US" alt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332F2833-13ED-E144-B37D-B1448A31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2209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B24A3F15-B6DF-AD4A-9BA5-B58780238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200" y="2286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8A89E962-8CCD-034D-ACA9-C16B48ED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209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B5550A40-26CC-C243-836D-F6A38DFE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88" name="Text Box 8">
            <a:extLst>
              <a:ext uri="{FF2B5EF4-FFF2-40B4-BE49-F238E27FC236}">
                <a16:creationId xmlns:a16="http://schemas.microsoft.com/office/drawing/2014/main" id="{C536E664-46DC-9142-B972-692A7929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2133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89" name="Text Box 9">
            <a:extLst>
              <a:ext uri="{FF2B5EF4-FFF2-40B4-BE49-F238E27FC236}">
                <a16:creationId xmlns:a16="http://schemas.microsoft.com/office/drawing/2014/main" id="{C50AC8F4-2587-1C4F-B718-206D1697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133600"/>
            <a:ext cx="167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B(x,r) =&lt;x,r&gt;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0" name="Rectangle 10">
            <a:extLst>
              <a:ext uri="{FF2B5EF4-FFF2-40B4-BE49-F238E27FC236}">
                <a16:creationId xmlns:a16="http://schemas.microsoft.com/office/drawing/2014/main" id="{0C66C317-0742-9C46-8EF9-C42FA566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2209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B01513A9-7E3B-464E-9C08-3039816C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209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92" name="Line 12">
            <a:extLst>
              <a:ext uri="{FF2B5EF4-FFF2-40B4-BE49-F238E27FC236}">
                <a16:creationId xmlns:a16="http://schemas.microsoft.com/office/drawing/2014/main" id="{AC2BCBFA-B592-4C4F-AAF0-789C37A9D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16764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93" name="Text Box 13">
            <a:extLst>
              <a:ext uri="{FF2B5EF4-FFF2-40B4-BE49-F238E27FC236}">
                <a16:creationId xmlns:a16="http://schemas.microsoft.com/office/drawing/2014/main" id="{0BAE23DA-F30E-494F-81C2-846A855EF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1676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he-IL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4075EF05-1EAB-5D48-B633-5437741B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524000"/>
            <a:ext cx="152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Configuration</a:t>
            </a:r>
            <a:endParaRPr lang="he-IL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5" name="Line 15">
            <a:extLst>
              <a:ext uri="{FF2B5EF4-FFF2-40B4-BE49-F238E27FC236}">
                <a16:creationId xmlns:a16="http://schemas.microsoft.com/office/drawing/2014/main" id="{27F6C265-87AE-7449-A4DB-7EC0D1AB8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17526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96" name="Text Box 16">
            <a:extLst>
              <a:ext uri="{FF2B5EF4-FFF2-40B4-BE49-F238E27FC236}">
                <a16:creationId xmlns:a16="http://schemas.microsoft.com/office/drawing/2014/main" id="{2C23C963-38AD-7B4A-A0F8-E412ACAA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133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2E580D29-0F42-9D49-98EA-B8F41E95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05088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698" name="Text Box 18">
            <a:extLst>
              <a:ext uri="{FF2B5EF4-FFF2-40B4-BE49-F238E27FC236}">
                <a16:creationId xmlns:a16="http://schemas.microsoft.com/office/drawing/2014/main" id="{66E53887-2770-C349-8042-89A3C5A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528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99" name="Rectangle 19">
            <a:extLst>
              <a:ext uri="{FF2B5EF4-FFF2-40B4-BE49-F238E27FC236}">
                <a16:creationId xmlns:a16="http://schemas.microsoft.com/office/drawing/2014/main" id="{AC4E0EF7-3AE0-3E4C-A49D-A55B945A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971800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700" name="Text Box 20">
            <a:extLst>
              <a:ext uri="{FF2B5EF4-FFF2-40B4-BE49-F238E27FC236}">
                <a16:creationId xmlns:a16="http://schemas.microsoft.com/office/drawing/2014/main" id="{F59657EC-830D-F54A-8FA6-9021FEB2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895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1" name="Rectangle 21">
            <a:extLst>
              <a:ext uri="{FF2B5EF4-FFF2-40B4-BE49-F238E27FC236}">
                <a16:creationId xmlns:a16="http://schemas.microsoft.com/office/drawing/2014/main" id="{6B603F1D-D95B-B141-9B91-73D0233A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2590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58C84527-21D5-6D4F-B490-808E395B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2971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703" name="Text Box 23">
            <a:extLst>
              <a:ext uri="{FF2B5EF4-FFF2-40B4-BE49-F238E27FC236}">
                <a16:creationId xmlns:a16="http://schemas.microsoft.com/office/drawing/2014/main" id="{C3EFB97F-764A-2F44-A0EC-01A8FEF7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600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he-IL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4" name="Text Box 24">
            <a:extLst>
              <a:ext uri="{FF2B5EF4-FFF2-40B4-BE49-F238E27FC236}">
                <a16:creationId xmlns:a16="http://schemas.microsoft.com/office/drawing/2014/main" id="{66CED328-6898-3F49-A4EC-42C4B5A03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438400"/>
            <a:ext cx="2286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B(f(x),r)=&lt;f(x),r&gt;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5" name="Text Box 25">
            <a:extLst>
              <a:ext uri="{FF2B5EF4-FFF2-40B4-BE49-F238E27FC236}">
                <a16:creationId xmlns:a16="http://schemas.microsoft.com/office/drawing/2014/main" id="{16CACF28-07EF-0448-A91E-8BF939C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909888"/>
            <a:ext cx="3505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(x),r)=&lt;f(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(x),r&gt;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6" name="Text Box 26">
            <a:extLst>
              <a:ext uri="{FF2B5EF4-FFF2-40B4-BE49-F238E27FC236}">
                <a16:creationId xmlns:a16="http://schemas.microsoft.com/office/drawing/2014/main" id="{C1A629C1-FA2E-C942-A55E-8676A304E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4814888"/>
            <a:ext cx="31242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(t-1)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(x),r)=&lt;f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(t-1)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(x),r&gt;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07" name="Rectangle 27">
            <a:extLst>
              <a:ext uri="{FF2B5EF4-FFF2-40B4-BE49-F238E27FC236}">
                <a16:creationId xmlns:a16="http://schemas.microsoft.com/office/drawing/2014/main" id="{08626A5C-F8DE-D74B-9000-77D14B60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487680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708" name="Rectangle 28">
            <a:extLst>
              <a:ext uri="{FF2B5EF4-FFF2-40B4-BE49-F238E27FC236}">
                <a16:creationId xmlns:a16="http://schemas.microsoft.com/office/drawing/2014/main" id="{8C1326D3-BE49-FD44-9196-2AB5BFD8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891088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99709" name="Text Box 29">
            <a:extLst>
              <a:ext uri="{FF2B5EF4-FFF2-40B4-BE49-F238E27FC236}">
                <a16:creationId xmlns:a16="http://schemas.microsoft.com/office/drawing/2014/main" id="{579A7733-6F7E-3943-9641-B6367C5DD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814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 baseline="30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he-IL" altLang="en-US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91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D8C3F082-EF54-A642-A77E-0E769DDA6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b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 One Way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Functions vs. </a:t>
            </a:r>
            <a:b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One Way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A396B63-1A5A-DD4E-B661-308E4036A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: If    ∃</a:t>
            </a: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one-way-functions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, 	       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         then ∃CS-PSRG    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               G:{0,1}</a:t>
            </a:r>
            <a:r>
              <a:rPr lang="en-US" alt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-&gt;{0,1}</a:t>
            </a:r>
            <a:r>
              <a:rPr lang="en-US" alt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P(n)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for any polynomial P.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Proof:   Much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Harder </a:t>
            </a:r>
          </a:p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           See web site [HILL]</a:t>
            </a:r>
          </a:p>
        </p:txBody>
      </p:sp>
    </p:spTree>
    <p:extLst>
      <p:ext uri="{BB962C8B-B14F-4D97-AF65-F5344CB8AC3E}">
        <p14:creationId xmlns:p14="http://schemas.microsoft.com/office/powerpoint/2010/main" val="1626276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5056114-2488-704C-9B59-92A8849FE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96400" cy="1143000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Generally: CS PRG with a Single bit extension can be converted to many bit extension (same proof idea)</a:t>
            </a:r>
            <a:endParaRPr lang="he-IL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8B0265EA-6F63-D245-A089-039D9B4E1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867400"/>
            <a:ext cx="8229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Question: what are the hybrids you would define to prove that this works?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1A2D1295-DE27-D348-BAE9-83CB6638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43088"/>
            <a:ext cx="12192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5" name="Line 5">
            <a:extLst>
              <a:ext uri="{FF2B5EF4-FFF2-40B4-BE49-F238E27FC236}">
                <a16:creationId xmlns:a16="http://schemas.microsoft.com/office/drawing/2014/main" id="{29883A27-F9E1-E04F-9DA8-CE5CF1432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1928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62175AC3-9656-5949-9D62-2047B8C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6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x</a:t>
            </a:r>
            <a:endParaRPr lang="he-IL" altLang="en-US" sz="18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BD962916-0520-2740-96F0-EAA4FB75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04975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 =g(x)|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489" name="Text Box 9">
            <a:extLst>
              <a:ext uri="{FF2B5EF4-FFF2-40B4-BE49-F238E27FC236}">
                <a16:creationId xmlns:a16="http://schemas.microsoft.com/office/drawing/2014/main" id="{03D80353-76B8-9D4D-9444-DA50D9FDD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6906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g(x)|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n+1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D7AD2DA6-1472-6C45-BD4E-BB0CD7CAA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90688"/>
            <a:ext cx="2286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41029D8B-0118-8C4B-83FD-D2BB2FCB0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09688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93" name="Text Box 13">
            <a:extLst>
              <a:ext uri="{FF2B5EF4-FFF2-40B4-BE49-F238E27FC236}">
                <a16:creationId xmlns:a16="http://schemas.microsoft.com/office/drawing/2014/main" id="{331F2A4C-4ED1-C94C-8024-46E8D617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309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Output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94" name="Text Box 14">
            <a:extLst>
              <a:ext uri="{FF2B5EF4-FFF2-40B4-BE49-F238E27FC236}">
                <a16:creationId xmlns:a16="http://schemas.microsoft.com/office/drawing/2014/main" id="{CC21E112-2839-F84B-9C39-EEDD57F8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004888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Internal Configuration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95" name="Line 15">
            <a:extLst>
              <a:ext uri="{FF2B5EF4-FFF2-40B4-BE49-F238E27FC236}">
                <a16:creationId xmlns:a16="http://schemas.microsoft.com/office/drawing/2014/main" id="{08515C22-EE47-7A4F-AABB-37B5906F3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385888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01" name="Rectangle 21">
            <a:extLst>
              <a:ext uri="{FF2B5EF4-FFF2-40B4-BE49-F238E27FC236}">
                <a16:creationId xmlns:a16="http://schemas.microsoft.com/office/drawing/2014/main" id="{3B140CED-EBF9-1648-AA5D-9A22AE3EA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00288"/>
            <a:ext cx="2286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03" name="Text Box 23">
            <a:extLst>
              <a:ext uri="{FF2B5EF4-FFF2-40B4-BE49-F238E27FC236}">
                <a16:creationId xmlns:a16="http://schemas.microsoft.com/office/drawing/2014/main" id="{2A48F782-B09D-3749-A9CC-6DE6F3F7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334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Arial Narrow" panose="020B0604020202020204" pitchFamily="34" charset="0"/>
              </a:rPr>
              <a:t>Input</a:t>
            </a:r>
            <a:endParaRPr lang="he-IL" altLang="en-US" sz="1800">
              <a:solidFill>
                <a:srgbClr val="000000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9" name="Text Box 30">
            <a:extLst>
              <a:ext uri="{FF2B5EF4-FFF2-40B4-BE49-F238E27FC236}">
                <a16:creationId xmlns:a16="http://schemas.microsoft.com/office/drawing/2014/main" id="{120EE3E5-A6D8-F945-8DF1-1AF0942C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097" y="1391750"/>
            <a:ext cx="2667000" cy="2092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Building Block: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Single Bit Expanding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CS-PSRG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g:{0,1}</a:t>
            </a:r>
            <a:r>
              <a:rPr lang="en-US" altLang="en-US" sz="2000" b="1" baseline="30000" dirty="0">
                <a:solidFill>
                  <a:srgbClr val="000000"/>
                </a:solidFill>
                <a:latin typeface="Comic Sans MS" panose="030F0902030302020204" pitchFamily="66" charset="0"/>
              </a:rPr>
              <a:t>n</a:t>
            </a: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  <a:sym typeface="MT Extra" pitchFamily="2" charset="77"/>
              </a:rPr>
              <a:t></a:t>
            </a:r>
            <a:r>
              <a:rPr lang="en-US" altLang="en-US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 {0,1}</a:t>
            </a:r>
            <a:r>
              <a:rPr lang="en-US" altLang="en-US" sz="2000" b="1" baseline="30000" dirty="0">
                <a:solidFill>
                  <a:srgbClr val="000000"/>
                </a:solidFill>
                <a:latin typeface="Comic Sans MS" panose="030F0902030302020204" pitchFamily="66" charset="0"/>
              </a:rPr>
              <a:t>n+1</a:t>
            </a:r>
          </a:p>
        </p:txBody>
      </p:sp>
      <p:sp>
        <p:nvSpPr>
          <p:cNvPr id="148511" name="Rectangle 31">
            <a:extLst>
              <a:ext uri="{FF2B5EF4-FFF2-40B4-BE49-F238E27FC236}">
                <a16:creationId xmlns:a16="http://schemas.microsoft.com/office/drawing/2014/main" id="{D32B5FC6-58EB-E940-8AEA-F3866757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90688"/>
            <a:ext cx="1295400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12" name="Text Box 32">
            <a:extLst>
              <a:ext uri="{FF2B5EF4-FFF2-40B4-BE49-F238E27FC236}">
                <a16:creationId xmlns:a16="http://schemas.microsoft.com/office/drawing/2014/main" id="{F8ED01DE-63FA-9042-9362-7C93B0F3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002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 =g(x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13" name="Rectangle 33">
            <a:extLst>
              <a:ext uri="{FF2B5EF4-FFF2-40B4-BE49-F238E27FC236}">
                <a16:creationId xmlns:a16="http://schemas.microsoft.com/office/drawing/2014/main" id="{EFB93EF3-8FF5-8641-8524-3F2F6A91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1295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14" name="Text Box 34">
            <a:extLst>
              <a:ext uri="{FF2B5EF4-FFF2-40B4-BE49-F238E27FC236}">
                <a16:creationId xmlns:a16="http://schemas.microsoft.com/office/drawing/2014/main" id="{B00BF448-36AD-AE41-A168-9252E99A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002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n+1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15" name="Rectangle 35">
            <a:extLst>
              <a:ext uri="{FF2B5EF4-FFF2-40B4-BE49-F238E27FC236}">
                <a16:creationId xmlns:a16="http://schemas.microsoft.com/office/drawing/2014/main" id="{FE10AA99-CA6B-564F-8AAB-31A828DB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09888"/>
            <a:ext cx="2286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16" name="Text Box 36">
            <a:extLst>
              <a:ext uri="{FF2B5EF4-FFF2-40B4-BE49-F238E27FC236}">
                <a16:creationId xmlns:a16="http://schemas.microsoft.com/office/drawing/2014/main" id="{65818BCB-7B2E-AB48-9D31-41D1D374D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098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 =g(x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17" name="Rectangle 37">
            <a:extLst>
              <a:ext uri="{FF2B5EF4-FFF2-40B4-BE49-F238E27FC236}">
                <a16:creationId xmlns:a16="http://schemas.microsoft.com/office/drawing/2014/main" id="{82F9EF46-175D-D041-8882-AD857D10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95600"/>
            <a:ext cx="1295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18" name="Text Box 38">
            <a:extLst>
              <a:ext uri="{FF2B5EF4-FFF2-40B4-BE49-F238E27FC236}">
                <a16:creationId xmlns:a16="http://schemas.microsoft.com/office/drawing/2014/main" id="{7B453FB5-15F0-1D47-80B8-B2B31AF1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098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n+1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19" name="Rectangle 39">
            <a:extLst>
              <a:ext uri="{FF2B5EF4-FFF2-40B4-BE49-F238E27FC236}">
                <a16:creationId xmlns:a16="http://schemas.microsoft.com/office/drawing/2014/main" id="{95A6E56F-7E83-9447-9E7D-C7F86BD3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91088"/>
            <a:ext cx="2286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20" name="Text Box 40">
            <a:extLst>
              <a:ext uri="{FF2B5EF4-FFF2-40B4-BE49-F238E27FC236}">
                <a16:creationId xmlns:a16="http://schemas.microsoft.com/office/drawing/2014/main" id="{11C71216-CEDE-A84E-9B1B-D3F8FC73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910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m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 =g(x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m-1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21" name="Rectangle 41">
            <a:extLst>
              <a:ext uri="{FF2B5EF4-FFF2-40B4-BE49-F238E27FC236}">
                <a16:creationId xmlns:a16="http://schemas.microsoft.com/office/drawing/2014/main" id="{80282CFF-4410-E84C-9CB3-547C9217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76800"/>
            <a:ext cx="15240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522" name="Text Box 42">
            <a:extLst>
              <a:ext uri="{FF2B5EF4-FFF2-40B4-BE49-F238E27FC236}">
                <a16:creationId xmlns:a16="http://schemas.microsoft.com/office/drawing/2014/main" id="{C5201688-20C0-4B40-9DDE-77ACAA22D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910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g(x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m</a:t>
            </a:r>
            <a:r>
              <a:rPr lang="en-US" altLang="en-US" sz="1800">
                <a:solidFill>
                  <a:srgbClr val="0033CC"/>
                </a:solidFill>
                <a:latin typeface="Comic Sans MS" panose="030F0902030302020204" pitchFamily="66" charset="0"/>
              </a:rPr>
              <a:t>)|</a:t>
            </a:r>
            <a:r>
              <a:rPr lang="en-US" altLang="en-US" sz="1800" baseline="-25000">
                <a:solidFill>
                  <a:srgbClr val="0033CC"/>
                </a:solidFill>
                <a:latin typeface="Comic Sans MS" panose="030F0902030302020204" pitchFamily="66" charset="0"/>
              </a:rPr>
              <a:t>n+1</a:t>
            </a:r>
            <a:endParaRPr lang="he-IL" altLang="en-US" sz="1800" baseline="-25000">
              <a:solidFill>
                <a:srgbClr val="0033CC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8523" name="Text Box 43">
            <a:extLst>
              <a:ext uri="{FF2B5EF4-FFF2-40B4-BE49-F238E27FC236}">
                <a16:creationId xmlns:a16="http://schemas.microsoft.com/office/drawing/2014/main" id="{EDAE6AD7-F582-8C4C-9ECE-022369C7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0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48524" name="Text Box 44">
            <a:extLst>
              <a:ext uri="{FF2B5EF4-FFF2-40B4-BE49-F238E27FC236}">
                <a16:creationId xmlns:a16="http://schemas.microsoft.com/office/drawing/2014/main" id="{D08DCB16-080D-7D4B-B501-4FD0AA44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0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mic Sans MS" panose="030F09020303020202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6691445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A2030EAF-43B2-2A43-A7A1-67F7A457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AC8379-5359-D049-80C3-96D013D49AEE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Application: De-randomization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69D01785-926E-A840-A913-7D73518C5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1148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: simulate BPP in sub-exponential time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Recall: L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 </a:t>
            </a: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BPP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implies ∃algorithm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 L  Pr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coins y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[M(x,y) accepts] &gt; 2/3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x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 L  Pr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coins y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[M(x,y) rejects] &gt; 2/3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Pseudo-Random Generator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(PRG) to generate randomness y:</a:t>
            </a: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996" name="Text Box 4">
            <a:extLst>
              <a:ext uri="{FF2B5EF4-FFF2-40B4-BE49-F238E27FC236}">
                <a16:creationId xmlns:a16="http://schemas.microsoft.com/office/drawing/2014/main" id="{EAD38971-206B-EB43-8608-B99BAD63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seed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4EF011E1-A221-1F40-A186-E7FE6C92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0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output string y</a:t>
            </a:r>
          </a:p>
        </p:txBody>
      </p:sp>
      <p:sp>
        <p:nvSpPr>
          <p:cNvPr id="468998" name="Text Box 6">
            <a:extLst>
              <a:ext uri="{FF2B5EF4-FFF2-40B4-BE49-F238E27FC236}">
                <a16:creationId xmlns:a16="http://schemas.microsoft.com/office/drawing/2014/main" id="{5A49A3FD-DEAF-604E-A316-271CF569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43525"/>
            <a:ext cx="914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100000"/>
              </a:spcBef>
              <a:spcAft>
                <a:spcPct val="100000"/>
              </a:spcAft>
            </a:pPr>
            <a:r>
              <a:rPr lang="en-US" altLang="en-US">
                <a:latin typeface="Comic Sans MS" panose="030F0902030302020204" pitchFamily="66" charset="0"/>
              </a:rPr>
              <a:t>G</a:t>
            </a:r>
          </a:p>
        </p:txBody>
      </p:sp>
      <p:cxnSp>
        <p:nvCxnSpPr>
          <p:cNvPr id="468999" name="AutoShape 7">
            <a:extLst>
              <a:ext uri="{FF2B5EF4-FFF2-40B4-BE49-F238E27FC236}">
                <a16:creationId xmlns:a16="http://schemas.microsoft.com/office/drawing/2014/main" id="{63425C1F-C701-F247-AF9C-2E34084E67E4}"/>
              </a:ext>
            </a:extLst>
          </p:cNvPr>
          <p:cNvCxnSpPr>
            <a:cxnSpLocks noChangeShapeType="1"/>
            <a:stCxn id="468996" idx="3"/>
            <a:endCxn id="468998" idx="1"/>
          </p:cNvCxnSpPr>
          <p:nvPr/>
        </p:nvCxnSpPr>
        <p:spPr bwMode="auto">
          <a:xfrm flipV="1">
            <a:off x="2590800" y="5759450"/>
            <a:ext cx="762000" cy="3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BCF82E72-4430-B440-892A-F030D1476401}"/>
              </a:ext>
            </a:extLst>
          </p:cNvPr>
          <p:cNvCxnSpPr>
            <a:cxnSpLocks noChangeShapeType="1"/>
            <a:stCxn id="468998" idx="3"/>
            <a:endCxn id="468997" idx="1"/>
          </p:cNvCxnSpPr>
          <p:nvPr/>
        </p:nvCxnSpPr>
        <p:spPr bwMode="auto">
          <a:xfrm>
            <a:off x="4267200" y="5759450"/>
            <a:ext cx="609600" cy="3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002" name="Text Box 10">
            <a:extLst>
              <a:ext uri="{FF2B5EF4-FFF2-40B4-BE49-F238E27FC236}">
                <a16:creationId xmlns:a16="http://schemas.microsoft.com/office/drawing/2014/main" id="{208A3F1D-EA10-C045-B397-E6C9C7AB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722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Run  M(x,y)</a:t>
            </a:r>
          </a:p>
        </p:txBody>
      </p:sp>
    </p:spTree>
    <p:extLst>
      <p:ext uri="{BB962C8B-B14F-4D97-AF65-F5344CB8AC3E}">
        <p14:creationId xmlns:p14="http://schemas.microsoft.com/office/powerpoint/2010/main" val="27219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468997" grpId="0" animBg="1"/>
      <p:bldP spid="468998" grpId="0" animBg="1"/>
      <p:bldP spid="4690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Sources of Randomness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1) Specialized Hardware:</a:t>
            </a:r>
            <a:r>
              <a:rPr lang="en-US" altLang="en-US" sz="2800" kern="0" dirty="0">
                <a:latin typeface="Arial Narrow" panose="020B0606020202030204" pitchFamily="34" charset="0"/>
              </a:rPr>
              <a:t> e.g., Transistor noise</a:t>
            </a:r>
          </a:p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2) User Input</a:t>
            </a:r>
            <a:r>
              <a:rPr lang="en-US" altLang="en-US" sz="2800" kern="0" dirty="0">
                <a:latin typeface="Arial Narrow" panose="020B0606020202030204" pitchFamily="34" charset="0"/>
              </a:rPr>
              <a:t>: Every time random number used, user is queried</a:t>
            </a:r>
          </a:p>
          <a:p>
            <a:pPr defTabSz="762000"/>
            <a:endParaRPr lang="en-US" altLang="en-US" sz="2800" kern="0" dirty="0"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Usually biased, but can “extract” unbiased bits assuming the source has “some structure and enough entropy” [von Neumann, Elias, Blum]</a:t>
            </a:r>
          </a:p>
          <a:p>
            <a:pPr marL="0" indent="0" defTabSz="762000">
              <a:buNone/>
            </a:pP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 Narrow" panose="020B0606020202030204" pitchFamily="34" charset="0"/>
              </a:rPr>
              <a:t>BUT: True randomness is an expensive commodity.</a:t>
            </a:r>
          </a:p>
        </p:txBody>
      </p:sp>
    </p:spTree>
    <p:extLst>
      <p:ext uri="{BB962C8B-B14F-4D97-AF65-F5344CB8AC3E}">
        <p14:creationId xmlns:p14="http://schemas.microsoft.com/office/powerpoint/2010/main" val="39105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CC0D888-C2BE-6A4B-B8C4-8279A8A2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6002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Theorem: if one way functions exist, then BPP ⊆ ∩</a:t>
            </a:r>
            <a:r>
              <a:rPr lang="en-US" altLang="en-US" sz="3600" baseline="-25000">
                <a:latin typeface="Symbol" pitchFamily="2" charset="2"/>
              </a:rPr>
              <a:t>e</a:t>
            </a:r>
            <a:r>
              <a:rPr lang="en-US" altLang="en-US" sz="3600" baseline="-25000"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DTIME (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600" baseline="30000">
                <a:latin typeface="Symbol" pitchFamily="2" charset="2"/>
              </a:rPr>
              <a:t>e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ja-JP" sz="36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5E931C10-660F-6D40-AD41-6767096CA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Given L in BPP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Convert BPP algorithm M for L into M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On n-bit input x, say M uses n’ =n</a:t>
            </a:r>
            <a:r>
              <a:rPr lang="en-US" altLang="ja-JP" baseline="30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 bits of randomness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Let m= n</a:t>
            </a:r>
            <a:r>
              <a:rPr lang="en-US" altLang="ja-JP" sz="3200" baseline="30000">
                <a:latin typeface="Symbol" pitchFamily="2" charset="2"/>
              </a:rPr>
              <a:t>e</a:t>
            </a:r>
            <a:endParaRPr lang="en-US" altLang="ja-JP" sz="3200">
              <a:latin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Take CS-PRG  G:{0,1}</a:t>
            </a:r>
            <a:r>
              <a:rPr lang="en-US" altLang="ja-JP" baseline="30000">
                <a:latin typeface="Arial" panose="020B0604020202020204" pitchFamily="34" charset="0"/>
                <a:cs typeface="Arial" panose="020B0604020202020204" pitchFamily="34" charset="0"/>
              </a:rPr>
              <a:t>m          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{0,1}</a:t>
            </a:r>
            <a:r>
              <a:rPr lang="en-US" altLang="ja-JP" baseline="30000"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Output majority{M(x,G(s)): s of length m}</a:t>
            </a:r>
          </a:p>
          <a:p>
            <a:pPr lvl="1">
              <a:lnSpc>
                <a:spcPct val="90000"/>
              </a:lnSpc>
            </a:pPr>
            <a:endParaRPr lang="en-US" altLang="ja-JP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3600" b="1">
                <a:latin typeface="Arial" panose="020B0604020202020204" pitchFamily="34" charset="0"/>
                <a:cs typeface="Arial" panose="020B0604020202020204" pitchFamily="34" charset="0"/>
              </a:rPr>
              <a:t>Observation 1: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Runtime of M’ is O(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>
                <a:latin typeface="Symbol" pitchFamily="2" charset="2"/>
              </a:rPr>
              <a:t>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5351E9-20B6-2B44-A8A7-07E56232B8D6}"/>
              </a:ext>
            </a:extLst>
          </p:cNvPr>
          <p:cNvCxnSpPr/>
          <p:nvPr/>
        </p:nvCxnSpPr>
        <p:spPr bwMode="auto">
          <a:xfrm>
            <a:off x="5029200" y="4114800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5941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486E76E9-75FC-584A-8C13-D5709FEBF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Convert BPP algorithm M into M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ja-JP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On n-bit input x, say M uses n’ bits of randomness</a:t>
            </a:r>
          </a:p>
          <a:p>
            <a:pPr lvl="1">
              <a:lnSpc>
                <a:spcPct val="90000"/>
              </a:lnSpc>
            </a:pP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Let m= n</a:t>
            </a:r>
            <a:r>
              <a:rPr lang="en-US" altLang="ja-JP" sz="1800" baseline="30000">
                <a:latin typeface="Symbol" pitchFamily="2" charset="2"/>
              </a:rPr>
              <a:t>e</a:t>
            </a:r>
            <a:endParaRPr lang="en-US" altLang="ja-JP" sz="1800">
              <a:latin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Take CS-PRG  G:{0,1}</a:t>
            </a:r>
            <a:r>
              <a:rPr lang="en-US" altLang="ja-JP" sz="1800" baseline="30000">
                <a:latin typeface="Arial" panose="020B0604020202020204" pitchFamily="34" charset="0"/>
                <a:cs typeface="Arial" panose="020B0604020202020204" pitchFamily="34" charset="0"/>
              </a:rPr>
              <a:t>m          </a:t>
            </a: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{0,1}</a:t>
            </a:r>
            <a:r>
              <a:rPr lang="en-US" altLang="ja-JP" sz="1800" baseline="30000"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</a:p>
          <a:p>
            <a:pPr lvl="1">
              <a:lnSpc>
                <a:spcPct val="90000"/>
              </a:lnSpc>
            </a:pPr>
            <a:r>
              <a:rPr lang="en-US" altLang="ja-JP" sz="1800">
                <a:latin typeface="Arial" panose="020B0604020202020204" pitchFamily="34" charset="0"/>
                <a:cs typeface="Arial" panose="020B0604020202020204" pitchFamily="34" charset="0"/>
              </a:rPr>
              <a:t>Output the majority{M(x,G(s)): s of length m}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Proof: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not.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∃L  &amp;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Symbol" pitchFamily="2" charset="2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s.t. for inf. many n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∃x in L but  M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(x) rejects which means that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M(x,y) behaves differently 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when using true randomness y  (&gt;2/3 of M(x,y) accept) vs.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when using pseudo-random  y= G(s) (&lt;1/2 of M(x,y) accept)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⇒ M(x, ) is a distinguisher between true randomness and G(s)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Case 2: ∃x not in  L which  is accepted by M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(x), then argue similarly</a:t>
            </a:r>
            <a:r>
              <a:rPr lang="is-IS" altLang="ja-JP" sz="240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35C4B8-07AF-0942-BD11-5658CC757100}"/>
              </a:ext>
            </a:extLst>
          </p:cNvPr>
          <p:cNvCxnSpPr/>
          <p:nvPr/>
        </p:nvCxnSpPr>
        <p:spPr bwMode="auto">
          <a:xfrm>
            <a:off x="3733800" y="24384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CF5C036-861E-9C43-8EF7-91F108074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6002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Theorem: if f one-way function, then </a:t>
            </a:r>
            <a:b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/>
              <a:t>BPP ⊆ ∩</a:t>
            </a:r>
            <a:r>
              <a:rPr lang="en-US" altLang="en-US" sz="3600" baseline="-25000">
                <a:latin typeface="Symbol" pitchFamily="2" charset="2"/>
              </a:rPr>
              <a:t>e&gt;0</a:t>
            </a:r>
            <a:r>
              <a:rPr lang="en-US" altLang="en-US" sz="3600"/>
              <a:t>DTIME (</a:t>
            </a:r>
            <a:r>
              <a:rPr lang="en-US" altLang="en-US" sz="2800"/>
              <a:t>2</a:t>
            </a:r>
            <a:r>
              <a:rPr lang="en-US" altLang="en-US" sz="2800" baseline="30000"/>
              <a:t>n</a:t>
            </a:r>
            <a:r>
              <a:rPr lang="en-US" altLang="en-US" sz="3600" baseline="30000">
                <a:latin typeface="Symbol" pitchFamily="2" charset="2"/>
              </a:rPr>
              <a:t>e</a:t>
            </a:r>
            <a:r>
              <a:rPr lang="en-US" altLang="en-US" sz="3600"/>
              <a:t>)</a:t>
            </a:r>
            <a:br>
              <a:rPr lang="en-US" altLang="en-US" sz="3600"/>
            </a:b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6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75691AA-5C11-9946-A9C4-4FF756625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6002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Theorem: if f one-way function, then </a:t>
            </a:r>
            <a:b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/>
              <a:t>BPP ⊆ ∩</a:t>
            </a:r>
            <a:r>
              <a:rPr lang="en-US" altLang="en-US" sz="3600" baseline="-25000">
                <a:latin typeface="Symbol" pitchFamily="2" charset="2"/>
              </a:rPr>
              <a:t>e&gt;0</a:t>
            </a:r>
            <a:r>
              <a:rPr lang="en-US" altLang="en-US" sz="3600"/>
              <a:t>DTIME (</a:t>
            </a:r>
            <a:r>
              <a:rPr lang="en-US" altLang="en-US" sz="2800"/>
              <a:t>2</a:t>
            </a:r>
            <a:r>
              <a:rPr lang="en-US" altLang="en-US" sz="2800" baseline="30000"/>
              <a:t>n</a:t>
            </a:r>
            <a:r>
              <a:rPr lang="en-US" altLang="en-US" sz="3600" baseline="30000">
                <a:latin typeface="Symbol" pitchFamily="2" charset="2"/>
              </a:rPr>
              <a:t>e</a:t>
            </a:r>
            <a:r>
              <a:rPr lang="en-US" altLang="en-US" sz="3600"/>
              <a:t>)</a:t>
            </a:r>
            <a:br>
              <a:rPr lang="en-US" altLang="en-US" sz="3600"/>
            </a:br>
            <a:endParaRPr lang="en-US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59940E6C-40EB-8047-B113-D3AA838BC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(continued)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Use M as a distinguisher between U</a:t>
            </a:r>
            <a:r>
              <a:rPr lang="en-US" altLang="ja-JP" sz="2400" baseline="-25000">
                <a:latin typeface="Arial" panose="020B0604020202020204" pitchFamily="34" charset="0"/>
                <a:cs typeface="Arial" panose="020B0604020202020204" pitchFamily="34" charset="0"/>
              </a:rPr>
              <a:t>n’ 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and G(U</a:t>
            </a:r>
            <a:r>
              <a:rPr lang="en-US" altLang="ja-JP" sz="24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ja-JP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Hardwire x to M get distinguisher D</a:t>
            </a:r>
            <a:r>
              <a:rPr lang="en-US" altLang="ja-JP" sz="2400" baseline="-25000">
                <a:latin typeface="Arial" panose="020B0604020202020204" pitchFamily="34" charset="0"/>
                <a:cs typeface="Arial" panose="020B0604020202020204" pitchFamily="34" charset="0"/>
              </a:rPr>
              <a:t>x  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(y)= M(x,y) that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On input  y can distinguish  if y=G(U</a:t>
            </a:r>
            <a:r>
              <a:rPr lang="en-US" altLang="ja-JP" sz="24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)  or y=  U</a:t>
            </a:r>
            <a:r>
              <a:rPr lang="en-US" altLang="ja-JP" sz="2400" baseline="-25000"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r>
              <a:rPr lang="en-US" altLang="ja-JP" sz="240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x∈L ⇒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Pr[D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)=1] 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≥ 2/3, but 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Pr[D</a:t>
            </a:r>
            <a:r>
              <a:rPr lang="en-US" altLang="ja-JP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(G(U</a:t>
            </a:r>
            <a:r>
              <a:rPr lang="en-US" altLang="ja-JP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= 1] 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&lt;1/2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Namely: if D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(y) =1, conclude y random else pseudo-random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  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x∉L   ⇒ Pr[D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1] ≤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1/3, but 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Pr[D</a:t>
            </a:r>
            <a:r>
              <a:rPr lang="en-US" altLang="ja-JP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</a:t>
            </a:r>
            <a:r>
              <a:rPr lang="en-US" altLang="ja-JP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1] </a:t>
            </a:r>
            <a:r>
              <a:rPr lang="en-US" altLang="ja-JP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&gt;1/2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Namely, If D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(y)= 1, conclude y pseudo=random else random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02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7FE145E-3A31-E848-9801-8561C778C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6002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Simulating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BPP</a:t>
            </a:r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 in sub-exponential time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3F1AB1F-640B-6743-962E-C3D70144E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Proof (remarks)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 dirty="0"/>
              <a:t>D</a:t>
            </a:r>
            <a:r>
              <a:rPr lang="en-US" altLang="ja-JP" sz="2400" baseline="-25000" dirty="0"/>
              <a:t>x</a:t>
            </a:r>
            <a:r>
              <a:rPr lang="en-US" altLang="ja-JP" sz="2400" dirty="0"/>
              <a:t> is a non-uniform algorithm (also called a circuit)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ja-JP" sz="2400" dirty="0"/>
              <a:t>Sequence of algorithms, one for each length n for which there exists x of length n  on which M and M’ behave differently.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accent2"/>
              </a:solidFill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sym typeface="Symbol" pitchFamily="2" charset="2"/>
              </a:rPr>
              <a:t>Contradicts the fact that f is a one-way function with respect to non-uniform algorithms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2769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F1AE967-8D5A-E14D-BEE5-E49863FE6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Application: Symmetric Encryption for long messages with short keys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0A5A241-6944-D941-B715-59B51F91C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486400"/>
          </a:xfrm>
        </p:spPr>
        <p:txBody>
          <a:bodyPr/>
          <a:lstStyle/>
          <a:p>
            <a:pPr marL="0" lvl="1" indent="0"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Let G be </a:t>
            </a:r>
            <a:r>
              <a:rPr lang="en-US" altLang="en-US" sz="2400" dirty="0">
                <a:latin typeface="Arial" panose="020B0604020202020204" pitchFamily="34" charset="0"/>
              </a:rPr>
              <a:t>CS-PRG </a:t>
            </a:r>
            <a:r>
              <a:rPr lang="en-US" altLang="en-US" dirty="0">
                <a:latin typeface="Arial" panose="020B0604020202020204" pitchFamily="34" charset="0"/>
              </a:rPr>
              <a:t>which stretches n to l(n)-bits</a:t>
            </a:r>
          </a:p>
          <a:p>
            <a:pPr marL="0" lvl="1" indent="0"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based on one-way function f.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Key Generation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Gen(1</a:t>
            </a:r>
            <a:r>
              <a:rPr lang="en-US" alt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): randomly chose n-bit seed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 domain of one-way function f </a:t>
            </a:r>
          </a:p>
          <a:p>
            <a:pPr marL="0" indent="0"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Enc(m): for  l(n)-bit message m</a:t>
            </a:r>
          </a:p>
          <a:p>
            <a:pPr marL="0" lvl="1" indent="0"/>
            <a:r>
              <a:rPr lang="en-US" altLang="en-US" sz="2400" dirty="0">
                <a:latin typeface="Arial" panose="020B0604020202020204" pitchFamily="34" charset="0"/>
              </a:rPr>
              <a:t>compute G (</a:t>
            </a:r>
            <a:r>
              <a:rPr lang="en-US" altLang="en-US" sz="2400" i="1" dirty="0">
                <a:latin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</a:rPr>
              <a:t>) , Send c=G(s) ⨁m </a:t>
            </a:r>
          </a:p>
          <a:p>
            <a:pPr marL="0" indent="0"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D(c): </a:t>
            </a:r>
          </a:p>
          <a:p>
            <a:pPr marL="0" lvl="1" indent="0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G(s), let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m=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err="1">
                <a:latin typeface="Arial" panose="020B0604020202020204" pitchFamily="34" charset="0"/>
              </a:rPr>
              <a:t>⨁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Computational Secrecy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G(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s)    ≈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uniform implies </a:t>
            </a:r>
          </a:p>
          <a:p>
            <a:pPr marL="0" indent="0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c=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 dirty="0" err="1">
                <a:latin typeface="Arial" panose="020B0604020202020204" pitchFamily="34" charset="0"/>
              </a:rPr>
              <a:t>⨁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(s) ≈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uniform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(for any m you can find)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5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7938942-9DD7-034C-8BD5-2F81087D7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Stateful encryption for many messages:</a:t>
            </a:r>
            <a:endParaRPr lang="en-US" altLang="en-US" sz="3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3ABAAB7-E7D4-2247-ABFA-6C013ABEE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4876800"/>
          </a:xfrm>
        </p:spPr>
        <p:txBody>
          <a:bodyPr/>
          <a:lstStyle/>
          <a:p>
            <a:pPr marL="0" lvl="1" indent="0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Let G be </a:t>
            </a:r>
            <a:r>
              <a:rPr lang="en-US" altLang="en-US" sz="2400">
                <a:latin typeface="Arial" panose="020B0604020202020204" pitchFamily="34" charset="0"/>
              </a:rPr>
              <a:t>CS-PSRG </a:t>
            </a:r>
            <a:r>
              <a:rPr lang="en-US" altLang="en-US">
                <a:latin typeface="Arial" panose="020B0604020202020204" pitchFamily="34" charset="0"/>
              </a:rPr>
              <a:t>which stretches n to l(n)-bits</a:t>
            </a:r>
          </a:p>
          <a:p>
            <a:pPr marL="0" lvl="1" indent="0"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based on one-way function f.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Gen(1</a:t>
            </a:r>
            <a:r>
              <a:rPr lang="en-US" altLang="en-US" sz="2800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): randomly chose n-bit seed </a:t>
            </a: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in the domain of one-way function f . Initialize </a:t>
            </a:r>
            <a:r>
              <a:rPr lang="en-US" altLang="en-US" sz="2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i=0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Enc(m</a:t>
            </a:r>
            <a:r>
              <a:rPr lang="en-US" altLang="en-US" sz="28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0" lvl="1" indent="0"/>
            <a:r>
              <a:rPr lang="en-US" altLang="en-US" sz="2400">
                <a:latin typeface="Arial" panose="020B0604020202020204" pitchFamily="34" charset="0"/>
              </a:rPr>
              <a:t>compute and send c=“</a:t>
            </a:r>
            <a:r>
              <a:rPr lang="en-US" altLang="ja-JP" sz="2400">
                <a:latin typeface="Arial" panose="020B0604020202020204" pitchFamily="34" charset="0"/>
              </a:rPr>
              <a:t>ith block of G(s)</a:t>
            </a:r>
            <a:r>
              <a:rPr lang="en-US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 ⨁m</a:t>
            </a:r>
            <a:r>
              <a:rPr lang="en-US" altLang="ja-JP" sz="2400" baseline="-25000">
                <a:latin typeface="Arial" panose="020B0604020202020204" pitchFamily="34" charset="0"/>
              </a:rPr>
              <a:t>i</a:t>
            </a:r>
            <a:r>
              <a:rPr lang="en-US" altLang="ja-JP" sz="2400">
                <a:latin typeface="Arial" panose="020B0604020202020204" pitchFamily="34" charset="0"/>
              </a:rPr>
              <a:t> </a:t>
            </a:r>
          </a:p>
          <a:p>
            <a:pPr marL="0" lvl="1" indent="0"/>
            <a:r>
              <a:rPr lang="en-US" altLang="en-US" sz="2400">
                <a:latin typeface="Arial" panose="020B0604020202020204" pitchFamily="34" charset="0"/>
              </a:rPr>
              <a:t>set i=i+1</a:t>
            </a:r>
          </a:p>
          <a:p>
            <a:pPr marL="0" indent="0"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Dec(c</a:t>
            </a:r>
            <a:r>
              <a:rPr lang="en-US" altLang="en-US" sz="2800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0" lvl="1" indent="0"/>
            <a:r>
              <a:rPr lang="en-US" altLang="en-US" sz="2400">
                <a:latin typeface="Arial" panose="020B0604020202020204" pitchFamily="34" charset="0"/>
              </a:rPr>
              <a:t>set m</a:t>
            </a:r>
            <a:r>
              <a:rPr lang="en-US" altLang="en-US" sz="2400" baseline="-25000">
                <a:latin typeface="Arial" panose="020B0604020202020204" pitchFamily="34" charset="0"/>
              </a:rPr>
              <a:t>i</a:t>
            </a:r>
            <a:r>
              <a:rPr lang="en-US" altLang="en-US" sz="2400">
                <a:latin typeface="Arial" panose="020B0604020202020204" pitchFamily="34" charset="0"/>
              </a:rPr>
              <a:t>= “</a:t>
            </a:r>
            <a:r>
              <a:rPr lang="en-US" altLang="ja-JP" sz="2400">
                <a:latin typeface="Arial" panose="020B0604020202020204" pitchFamily="34" charset="0"/>
              </a:rPr>
              <a:t>ith block of G(s)</a:t>
            </a:r>
            <a:r>
              <a:rPr lang="en-US" altLang="en-US" sz="2400">
                <a:latin typeface="Arial" panose="020B0604020202020204" pitchFamily="34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 ⨁c </a:t>
            </a:r>
          </a:p>
          <a:p>
            <a:pPr marL="0" lvl="1" indent="0"/>
            <a:r>
              <a:rPr lang="en-US" altLang="en-US" sz="2400">
                <a:latin typeface="Arial" panose="020B0604020202020204" pitchFamily="34" charset="0"/>
              </a:rPr>
              <a:t>Set i=i+1</a:t>
            </a:r>
            <a:endParaRPr lang="en-US" altLang="en-US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maintain state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. Is that inherent?	</a:t>
            </a:r>
            <a:endParaRPr lang="en-US" altLang="en-US">
              <a:latin typeface="Arial" panose="020B0604020202020204" pitchFamily="34" charset="0"/>
            </a:endParaRPr>
          </a:p>
          <a:p>
            <a:pPr marL="0" inden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8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7BC503C-7713-E14D-9C18-8195E796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09800"/>
            <a:ext cx="7772400" cy="1143000"/>
          </a:xfrm>
        </p:spPr>
        <p:txBody>
          <a:bodyPr/>
          <a:lstStyle/>
          <a:p>
            <a:pPr algn="l"/>
            <a:r>
              <a:rPr lang="en-US" altLang="en-US" sz="3600"/>
              <a:t>Questions: </a:t>
            </a:r>
            <a:br>
              <a:rPr lang="en-US" altLang="en-US" sz="3600"/>
            </a:br>
            <a:br>
              <a:rPr lang="en-US" altLang="en-US" sz="3600"/>
            </a:br>
            <a:r>
              <a:rPr lang="en-US" alt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</a:t>
            </a: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directly the i-th block output of G?</a:t>
            </a:r>
            <a:b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do Stateless Encryption of many messages?</a:t>
            </a:r>
            <a:br>
              <a:rPr lang="en-US" altLang="en-US"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If Only there were Random Number Generators…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That is: </a:t>
            </a:r>
            <a:r>
              <a:rPr lang="en-US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Deterministic</a:t>
            </a:r>
            <a:r>
              <a:rPr lang="en-US" altLang="en-US" sz="2800" kern="0" dirty="0">
                <a:latin typeface="Arial Narrow" panose="020B0606020202030204" pitchFamily="34" charset="0"/>
              </a:rPr>
              <a:t> Programs that stretch a </a:t>
            </a:r>
            <a:r>
              <a:rPr lang="en-US" altLang="ja-JP" sz="2800" kern="0" dirty="0">
                <a:latin typeface="Arial Narrow" panose="020B0606020202030204" pitchFamily="34" charset="0"/>
              </a:rPr>
              <a:t>truly random seed into a (much) longer sequence of truly random</a:t>
            </a:r>
            <a:r>
              <a:rPr lang="ja-JP" altLang="en-US" sz="2800" kern="0" dirty="0">
                <a:latin typeface="Arial Narrow" panose="020B0606020202030204" pitchFamily="34" charset="0"/>
              </a:rPr>
              <a:t> </a:t>
            </a:r>
            <a:r>
              <a:rPr lang="en-US" altLang="ja-JP" sz="2800" kern="0" dirty="0">
                <a:latin typeface="Arial Narrow" panose="020B0606020202030204" pitchFamily="34" charset="0"/>
              </a:rPr>
              <a:t>bits.</a:t>
            </a:r>
            <a:endParaRPr lang="en-US" altLang="en-US" sz="2800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35354" y="3810000"/>
            <a:ext cx="1454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11154" y="35052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09679" y="3810000"/>
            <a:ext cx="381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279F"/>
                </a:solidFill>
                <a:latin typeface="Arial Narrow" panose="020B0606020202030204" pitchFamily="34" charset="0"/>
              </a:rPr>
              <a:t>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3733800"/>
            <a:ext cx="18998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n-bit truly </a:t>
            </a:r>
          </a:p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random  “seed”</a:t>
            </a:r>
            <a:endParaRPr lang="en-US" altLang="en-US" dirty="0">
              <a:solidFill>
                <a:srgbClr val="00279F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07892" y="39243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97154" y="3894138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5486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Can such a G exist? </a:t>
            </a:r>
          </a:p>
        </p:txBody>
      </p:sp>
    </p:spTree>
    <p:extLst>
      <p:ext uri="{BB962C8B-B14F-4D97-AF65-F5344CB8AC3E}">
        <p14:creationId xmlns:p14="http://schemas.microsoft.com/office/powerpoint/2010/main" val="21233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Pseudo-random Generators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Informally: </a:t>
            </a:r>
            <a:r>
              <a:rPr lang="en-US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Deterministic</a:t>
            </a:r>
            <a:r>
              <a:rPr lang="en-US" altLang="en-US" sz="2800" kern="0" dirty="0">
                <a:latin typeface="Arial Narrow" panose="020B0606020202030204" pitchFamily="34" charset="0"/>
              </a:rPr>
              <a:t> Programs that stretch a </a:t>
            </a:r>
            <a:r>
              <a:rPr lang="ja-JP" altLang="en-US" sz="2800" kern="0" dirty="0">
                <a:latin typeface="Arial Narrow" panose="020B0606020202030204" pitchFamily="34" charset="0"/>
              </a:rPr>
              <a:t>“</a:t>
            </a:r>
            <a:r>
              <a:rPr lang="en-US" altLang="ja-JP" sz="2800" kern="0" dirty="0">
                <a:latin typeface="Arial Narrow" panose="020B0606020202030204" pitchFamily="34" charset="0"/>
              </a:rPr>
              <a:t>truly random</a:t>
            </a:r>
            <a:r>
              <a:rPr lang="ja-JP" altLang="en-US" sz="2800" kern="0" dirty="0">
                <a:latin typeface="Arial Narrow" panose="020B0606020202030204" pitchFamily="34" charset="0"/>
              </a:rPr>
              <a:t>”</a:t>
            </a:r>
            <a:r>
              <a:rPr lang="en-US" altLang="ja-JP" sz="2800" kern="0" dirty="0">
                <a:latin typeface="Arial Narrow" panose="020B0606020202030204" pitchFamily="34" charset="0"/>
              </a:rPr>
              <a:t> seed into a (much) longer sequence of </a:t>
            </a:r>
            <a:r>
              <a:rPr lang="ja-JP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seemingly random</a:t>
            </a:r>
            <a:r>
              <a:rPr lang="ja-JP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”</a:t>
            </a:r>
            <a:r>
              <a:rPr lang="en-US" altLang="ja-JP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ja-JP" sz="2800" kern="0" dirty="0">
                <a:latin typeface="Arial Narrow" panose="020B0606020202030204" pitchFamily="34" charset="0"/>
              </a:rPr>
              <a:t>bits.</a:t>
            </a:r>
            <a:endParaRPr lang="en-US" altLang="en-US" sz="2800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83274" y="3997569"/>
            <a:ext cx="1454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9074" y="3692769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5511" y="4073769"/>
            <a:ext cx="100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79F"/>
                </a:solidFill>
                <a:latin typeface="Arial Narrow" panose="020B0606020202030204" pitchFamily="34" charset="0"/>
              </a:rPr>
              <a:t>PRG 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199" y="3967407"/>
            <a:ext cx="73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seed</a:t>
            </a:r>
            <a:endParaRPr lang="en-US" altLang="en-US" dirty="0">
              <a:solidFill>
                <a:srgbClr val="00279F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055812" y="4111869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5074" y="4081707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E53163A-86EC-9E4E-90CF-5A9E54A11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34" y="5753100"/>
            <a:ext cx="858828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One Time Pads</a:t>
            </a:r>
          </a:p>
          <a:p>
            <a:pPr marL="0" indent="0" defTabSz="762000"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Enc(m</a:t>
            </a:r>
            <a:r>
              <a:rPr lang="en-US" altLang="en-US" sz="240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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  <a:r>
              <a:rPr lang="en-US" altLang="en-US" sz="2400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  <a:r>
              <a:rPr lang="en-US" altLang="en-US" sz="2400" kern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kern="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output by G</a:t>
            </a:r>
          </a:p>
        </p:txBody>
      </p:sp>
    </p:spTree>
    <p:extLst>
      <p:ext uri="{BB962C8B-B14F-4D97-AF65-F5344CB8AC3E}">
        <p14:creationId xmlns:p14="http://schemas.microsoft.com/office/powerpoint/2010/main" val="4958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TODAY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5105400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NEW NOTION: </a:t>
            </a:r>
            <a:r>
              <a:rPr lang="en-US" altLang="en-US" dirty="0">
                <a:latin typeface="Arial Narrow" panose="020B0606020202030204" pitchFamily="34" charset="0"/>
              </a:rPr>
              <a:t>Pseudo-random Generators 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dirty="0">
                <a:latin typeface="Arial Narrow" panose="020B0606020202030204" pitchFamily="34" charset="0"/>
              </a:rPr>
              <a:t>(Two different definitions; Equivalence)</a:t>
            </a:r>
          </a:p>
          <a:p>
            <a:pPr marL="0" indent="0">
              <a:buNone/>
            </a:pPr>
            <a:endParaRPr lang="en-US" altLang="en-US" dirty="0">
              <a:latin typeface="Arial Narrow" panose="020B060602020203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CONSTRUCTION </a:t>
            </a:r>
            <a:r>
              <a:rPr lang="en-US" altLang="en-US" dirty="0">
                <a:latin typeface="Arial Narrow" panose="020B0606020202030204" pitchFamily="34" charset="0"/>
              </a:rPr>
              <a:t>[Blum-Micali’82, Yao82]: 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One-way Permutations + Hardcore Bits = Pseudorandom Generator.</a:t>
            </a:r>
          </a:p>
          <a:p>
            <a:pPr marL="0" indent="0">
              <a:buFontTx/>
              <a:buNone/>
            </a:pPr>
            <a:endParaRPr lang="en-US" altLang="en-US" dirty="0">
              <a:latin typeface="Arial Narrow" panose="020B060602020203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APPLICATIONS</a:t>
            </a:r>
          </a:p>
          <a:p>
            <a:pPr marL="0" indent="0">
              <a:buNone/>
            </a:pPr>
            <a:endParaRPr lang="en-US" altLang="en-US" dirty="0">
              <a:latin typeface="Arial Narrow" panose="020B0606020202030204" pitchFamily="34" charset="0"/>
            </a:endParaRPr>
          </a:p>
          <a:p>
            <a:pPr marL="0" indent="0">
              <a:buFontTx/>
              <a:buNone/>
            </a:pPr>
            <a:endParaRPr lang="en-US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Pseudo-random Generators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Informally: </a:t>
            </a:r>
            <a:r>
              <a:rPr lang="en-US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Deterministic</a:t>
            </a:r>
            <a:r>
              <a:rPr lang="en-US" altLang="en-US" sz="2800" kern="0" dirty="0">
                <a:latin typeface="Arial Narrow" panose="020B0606020202030204" pitchFamily="34" charset="0"/>
              </a:rPr>
              <a:t> Programs that stretch a </a:t>
            </a:r>
            <a:r>
              <a:rPr lang="ja-JP" altLang="en-US" sz="2800" kern="0" dirty="0">
                <a:latin typeface="Arial Narrow" panose="020B0606020202030204" pitchFamily="34" charset="0"/>
              </a:rPr>
              <a:t>“</a:t>
            </a:r>
            <a:r>
              <a:rPr lang="en-US" altLang="ja-JP" sz="2800" kern="0" dirty="0">
                <a:latin typeface="Arial Narrow" panose="020B0606020202030204" pitchFamily="34" charset="0"/>
              </a:rPr>
              <a:t>truly random</a:t>
            </a:r>
            <a:r>
              <a:rPr lang="ja-JP" altLang="en-US" sz="2800" kern="0" dirty="0">
                <a:latin typeface="Arial Narrow" panose="020B0606020202030204" pitchFamily="34" charset="0"/>
              </a:rPr>
              <a:t>”</a:t>
            </a:r>
            <a:r>
              <a:rPr lang="en-US" altLang="ja-JP" sz="2800" kern="0" dirty="0">
                <a:latin typeface="Arial Narrow" panose="020B0606020202030204" pitchFamily="34" charset="0"/>
              </a:rPr>
              <a:t> seed into a (much) longer sequence of </a:t>
            </a:r>
            <a:r>
              <a:rPr lang="ja-JP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“</a:t>
            </a:r>
            <a:r>
              <a:rPr lang="en-US" altLang="ja-JP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seemingly random</a:t>
            </a:r>
            <a:r>
              <a:rPr lang="ja-JP" altLang="en-US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”</a:t>
            </a:r>
            <a:r>
              <a:rPr lang="en-US" altLang="ja-JP" sz="2800" b="1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ja-JP" sz="2800" kern="0" dirty="0">
                <a:latin typeface="Arial Narrow" panose="020B0606020202030204" pitchFamily="34" charset="0"/>
              </a:rPr>
              <a:t>bits.</a:t>
            </a:r>
            <a:endParaRPr lang="en-US" altLang="en-US" sz="2800" kern="0" dirty="0">
              <a:latin typeface="Arial Narrow" panose="020B0606020202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83275" y="4419600"/>
            <a:ext cx="1454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9075" y="4114800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5512" y="4495800"/>
            <a:ext cx="100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79F"/>
                </a:solidFill>
                <a:latin typeface="Arial Narrow" panose="020B0606020202030204" pitchFamily="34" charset="0"/>
              </a:rPr>
              <a:t>PRG 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200" y="4389438"/>
            <a:ext cx="73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seed</a:t>
            </a:r>
            <a:endParaRPr lang="en-US" altLang="en-US" dirty="0">
              <a:solidFill>
                <a:srgbClr val="00279F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055813" y="45339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5075" y="4503738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How to </a:t>
            </a:r>
            <a:r>
              <a:rPr lang="en-US" altLang="en-U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Define</a:t>
            </a:r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 a Strong </a:t>
            </a:r>
            <a:b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Pseudo Random Number Generator?</a:t>
            </a:r>
            <a:endParaRPr lang="en-US" alt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“as good as” a truly random string for all practical purposes.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bits”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 rot="19321580">
            <a:off x="1553761" y="3751342"/>
            <a:ext cx="5705778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THREE DEFS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3340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9" grpId="1" animBg="1"/>
      <p:bldP spid="3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16157</TotalTime>
  <Words>4384</Words>
  <Application>Microsoft Macintosh PowerPoint</Application>
  <PresentationFormat>On-screen Show (4:3)</PresentationFormat>
  <Paragraphs>493</Paragraphs>
  <Slides>46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Narrow</vt:lpstr>
      <vt:lpstr>Cambria Math</vt:lpstr>
      <vt:lpstr>Comic Sans MS</vt:lpstr>
      <vt:lpstr>Lucida Grande</vt:lpstr>
      <vt:lpstr>Symbol</vt:lpstr>
      <vt:lpstr>Times New Roman</vt:lpstr>
      <vt:lpstr>Blank Presentation</vt:lpstr>
      <vt:lpstr>6.875 Lecture 4  Spring 2020  Lecturer: Shafi Goldwasser</vt:lpstr>
      <vt:lpstr>List Decoding View of  Hard Core Predicates  &lt;x,r&gt; can be thought of as a highly redundant code for x   == Hadamard code  PRED(F(x), r) can be thought of as providing access to a noisy code word.   THE REDUCTION described can be thought of as (list) decoding of the &lt;x,r&gt; Hadamard code</vt:lpstr>
      <vt:lpstr>Cryptography</vt:lpstr>
      <vt:lpstr>Sources of Randomness</vt:lpstr>
      <vt:lpstr>If Only there were Random Number Generators…</vt:lpstr>
      <vt:lpstr>Pseudo-random Generators</vt:lpstr>
      <vt:lpstr>TODAY</vt:lpstr>
      <vt:lpstr>Pseudo-random Generators</vt:lpstr>
      <vt:lpstr>How to Define a Strong  Pseudo Random Number Generator?</vt:lpstr>
      <vt:lpstr>PRG Def 1: Indistinguishability</vt:lpstr>
      <vt:lpstr>PRG Def 1: Indistinguishability</vt:lpstr>
      <vt:lpstr>PRG Def 1: Indistinguishability</vt:lpstr>
      <vt:lpstr>Why is this a good definition</vt:lpstr>
      <vt:lpstr>PRG Def 2: (Next-bit) Unpredictability</vt:lpstr>
      <vt:lpstr>PRG Def 2: (Next-bit) Unpredictability</vt:lpstr>
      <vt:lpstr>Def 1 and Def 2 are Equivalent</vt:lpstr>
      <vt:lpstr>Def 1 and Def 2 are Equivalent</vt:lpstr>
      <vt:lpstr>Def 1 and Def 2 are Equivalent</vt:lpstr>
      <vt:lpstr>Distinguishers and Predictors</vt:lpstr>
      <vt:lpstr>Hybrid Distributions</vt:lpstr>
      <vt:lpstr>Hybrid Distributions</vt:lpstr>
      <vt:lpstr>Predictor PRED for ith bit:</vt:lpstr>
      <vt:lpstr>Distinguishing to Prediction: Analysis</vt:lpstr>
      <vt:lpstr>Proof of Claim</vt:lpstr>
      <vt:lpstr>Lets call a PRG that satisfied passes all polynomial time statistical tests a Cryptographically Strong PRG  (CSPRG)    </vt:lpstr>
      <vt:lpstr>Part 2: One-way Permutation + Hardcore Bits =  Pseudorandom Generator </vt:lpstr>
      <vt:lpstr>Linear Congruential Generators</vt:lpstr>
      <vt:lpstr>Cryptographically Strong- PSRG  from one-way permutations</vt:lpstr>
      <vt:lpstr>Recall: Hard Core Predicates for OWF</vt:lpstr>
      <vt:lpstr>Constructing PSRG</vt:lpstr>
      <vt:lpstr>Picture Better than 1000 words</vt:lpstr>
      <vt:lpstr>Proof : Show outputs of G pass all next-bit tests. </vt:lpstr>
      <vt:lpstr>Proof : Show outputs of G pass all next-bit tests. </vt:lpstr>
      <vt:lpstr>We just went through A sequence of reductions</vt:lpstr>
      <vt:lpstr>Recall: Every OWF Has an Associated Hard Core Bit</vt:lpstr>
      <vt:lpstr>Example: Any one-way permutation based on Goldreich-Levin Hard Core Bit</vt:lpstr>
      <vt:lpstr>  One Way Functions vs.  One Way Permutations</vt:lpstr>
      <vt:lpstr>More Generally: CS PRG with a Single bit extension can be converted to many bit extension (same proof idea)</vt:lpstr>
      <vt:lpstr>Application: De-randomization</vt:lpstr>
      <vt:lpstr>Theorem: if one way functions exist, then BPP ⊆ ∩e&gt;0DTIME (2ne) </vt:lpstr>
      <vt:lpstr>Theorem: if f one-way function, then  BPP ⊆ ∩e&gt;0DTIME (2ne) </vt:lpstr>
      <vt:lpstr>Theorem: if f one-way function, then  BPP ⊆ ∩e&gt;0DTIME (2ne) </vt:lpstr>
      <vt:lpstr>Simulating BPP in sub-exponential time</vt:lpstr>
      <vt:lpstr>Application: Symmetric Encryption for long messages with short keys</vt:lpstr>
      <vt:lpstr>Stateful encryption for many messages:</vt:lpstr>
      <vt:lpstr>Questions:   Can you access directly the i-th block output of G?  Can you do Stateless Encryption of many messages? 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Microsoft Office User</cp:lastModifiedBy>
  <cp:revision>856</cp:revision>
  <cp:lastPrinted>2020-09-10T06:01:49Z</cp:lastPrinted>
  <dcterms:created xsi:type="dcterms:W3CDTF">2013-02-27T00:46:17Z</dcterms:created>
  <dcterms:modified xsi:type="dcterms:W3CDTF">2020-09-11T02:54:22Z</dcterms:modified>
</cp:coreProperties>
</file>