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529" r:id="rId2"/>
    <p:sldId id="1489" r:id="rId3"/>
    <p:sldId id="722" r:id="rId4"/>
    <p:sldId id="692" r:id="rId5"/>
    <p:sldId id="723" r:id="rId6"/>
    <p:sldId id="724" r:id="rId7"/>
    <p:sldId id="726" r:id="rId8"/>
    <p:sldId id="727" r:id="rId9"/>
    <p:sldId id="728" r:id="rId10"/>
    <p:sldId id="681" r:id="rId11"/>
    <p:sldId id="1490" r:id="rId12"/>
    <p:sldId id="1491" r:id="rId13"/>
    <p:sldId id="1492" r:id="rId14"/>
    <p:sldId id="731" r:id="rId15"/>
    <p:sldId id="1493" r:id="rId16"/>
    <p:sldId id="1494" r:id="rId17"/>
    <p:sldId id="730" r:id="rId18"/>
    <p:sldId id="1508" r:id="rId19"/>
    <p:sldId id="1495" r:id="rId20"/>
    <p:sldId id="1496" r:id="rId21"/>
    <p:sldId id="1497" r:id="rId22"/>
    <p:sldId id="1506" r:id="rId23"/>
    <p:sldId id="1507" r:id="rId24"/>
    <p:sldId id="1509" r:id="rId25"/>
    <p:sldId id="1510" r:id="rId26"/>
    <p:sldId id="1511" r:id="rId27"/>
    <p:sldId id="1514" r:id="rId28"/>
    <p:sldId id="1512" r:id="rId29"/>
    <p:sldId id="1502" r:id="rId30"/>
    <p:sldId id="1498" r:id="rId31"/>
    <p:sldId id="1503" r:id="rId32"/>
    <p:sldId id="1504" r:id="rId33"/>
    <p:sldId id="1513" r:id="rId34"/>
    <p:sldId id="1515" r:id="rId35"/>
    <p:sldId id="1516" r:id="rId36"/>
    <p:sldId id="1529" r:id="rId37"/>
    <p:sldId id="1528" r:id="rId38"/>
    <p:sldId id="1530" r:id="rId39"/>
    <p:sldId id="1531" r:id="rId40"/>
    <p:sldId id="1527" r:id="rId41"/>
    <p:sldId id="1532" r:id="rId42"/>
    <p:sldId id="1533" r:id="rId43"/>
    <p:sldId id="1500" r:id="rId44"/>
    <p:sldId id="1517" r:id="rId45"/>
    <p:sldId id="1487" r:id="rId46"/>
    <p:sldId id="1488" r:id="rId47"/>
    <p:sldId id="1477" r:id="rId48"/>
    <p:sldId id="1478" r:id="rId49"/>
    <p:sldId id="1479" r:id="rId50"/>
    <p:sldId id="1538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99"/>
    <a:srgbClr val="762416"/>
    <a:srgbClr val="9290EA"/>
    <a:srgbClr val="1E177C"/>
    <a:srgbClr val="EA968D"/>
    <a:srgbClr val="FF0000"/>
    <a:srgbClr val="1A17A5"/>
    <a:srgbClr val="891637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29"/>
    <p:restoredTop sz="76309" autoAdjust="0"/>
  </p:normalViewPr>
  <p:slideViewPr>
    <p:cSldViewPr>
      <p:cViewPr varScale="1">
        <p:scale>
          <a:sx n="95" d="100"/>
          <a:sy n="95" d="100"/>
        </p:scale>
        <p:origin x="12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2022-10-31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657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427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121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294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175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654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699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982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45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669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2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7478997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055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59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584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766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63573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422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0632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32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282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66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6448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2414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5583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02227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7999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4703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4053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224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2283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0536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003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4805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2525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2222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1997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1353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6784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18242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0245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4176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790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417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8395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969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828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984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161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13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2022-10-31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1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8.png"/><Relationship Id="rId5" Type="http://schemas.openxmlformats.org/officeDocument/2006/relationships/image" Target="../media/image10.png"/><Relationship Id="rId10" Type="http://schemas.openxmlformats.org/officeDocument/2006/relationships/image" Target="../media/image17.png"/><Relationship Id="rId4" Type="http://schemas.openxmlformats.org/officeDocument/2006/relationships/image" Target="../media/image7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1.pn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4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0" Type="http://schemas.openxmlformats.org/officeDocument/2006/relationships/image" Target="../media/image22.png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9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png"/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9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1.png"/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10" Type="http://schemas.openxmlformats.org/officeDocument/2006/relationships/image" Target="../media/image38.png"/><Relationship Id="rId9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380.png"/><Relationship Id="rId4" Type="http://schemas.openxmlformats.org/officeDocument/2006/relationships/image" Target="../media/image39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0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.png"/><Relationship Id="rId7" Type="http://schemas.openxmlformats.org/officeDocument/2006/relationships/image" Target="../media/image51.png"/><Relationship Id="rId12" Type="http://schemas.openxmlformats.org/officeDocument/2006/relationships/image" Target="../media/image5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4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1.png"/><Relationship Id="rId3" Type="http://schemas.openxmlformats.org/officeDocument/2006/relationships/image" Target="../media/image4.png"/><Relationship Id="rId7" Type="http://schemas.openxmlformats.org/officeDocument/2006/relationships/image" Target="../media/image510.png"/><Relationship Id="rId12" Type="http://schemas.openxmlformats.org/officeDocument/2006/relationships/image" Target="../media/image5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11" Type="http://schemas.openxmlformats.org/officeDocument/2006/relationships/image" Target="../media/image70.png"/><Relationship Id="rId5" Type="http://schemas.openxmlformats.org/officeDocument/2006/relationships/image" Target="../media/image491.png"/><Relationship Id="rId10" Type="http://schemas.openxmlformats.org/officeDocument/2006/relationships/image" Target="../media/image530.png"/><Relationship Id="rId4" Type="http://schemas.openxmlformats.org/officeDocument/2006/relationships/image" Target="../media/image480.png"/><Relationship Id="rId9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1.png"/><Relationship Id="rId3" Type="http://schemas.openxmlformats.org/officeDocument/2006/relationships/image" Target="../media/image4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11" Type="http://schemas.openxmlformats.org/officeDocument/2006/relationships/image" Target="../media/image541.png"/><Relationship Id="rId5" Type="http://schemas.openxmlformats.org/officeDocument/2006/relationships/image" Target="../media/image491.png"/><Relationship Id="rId10" Type="http://schemas.openxmlformats.org/officeDocument/2006/relationships/image" Target="../media/image530.png"/><Relationship Id="rId4" Type="http://schemas.openxmlformats.org/officeDocument/2006/relationships/image" Target="../media/image480.png"/><Relationship Id="rId9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1.png"/><Relationship Id="rId3" Type="http://schemas.openxmlformats.org/officeDocument/2006/relationships/image" Target="../media/image4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11" Type="http://schemas.openxmlformats.org/officeDocument/2006/relationships/image" Target="../media/image541.png"/><Relationship Id="rId5" Type="http://schemas.openxmlformats.org/officeDocument/2006/relationships/image" Target="../media/image491.png"/><Relationship Id="rId10" Type="http://schemas.openxmlformats.org/officeDocument/2006/relationships/image" Target="../media/image530.png"/><Relationship Id="rId4" Type="http://schemas.openxmlformats.org/officeDocument/2006/relationships/image" Target="../media/image480.png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4.png"/><Relationship Id="rId7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1.png"/><Relationship Id="rId3" Type="http://schemas.openxmlformats.org/officeDocument/2006/relationships/image" Target="../media/image4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0.png"/><Relationship Id="rId11" Type="http://schemas.openxmlformats.org/officeDocument/2006/relationships/image" Target="../media/image101.png"/><Relationship Id="rId5" Type="http://schemas.openxmlformats.org/officeDocument/2006/relationships/image" Target="../media/image491.png"/><Relationship Id="rId10" Type="http://schemas.openxmlformats.org/officeDocument/2006/relationships/image" Target="../media/image90.png"/><Relationship Id="rId4" Type="http://schemas.openxmlformats.org/officeDocument/2006/relationships/image" Target="../media/image480.png"/><Relationship Id="rId9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NULL"/><Relationship Id="rId4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0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../media/image61.png"/><Relationship Id="rId4" Type="http://schemas.openxmlformats.org/officeDocument/2006/relationships/image" Target="../media/image49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jpeg"/><Relationship Id="rId5" Type="http://schemas.openxmlformats.org/officeDocument/2006/relationships/image" Target="../media/image63.png"/><Relationship Id="rId4" Type="http://schemas.openxmlformats.org/officeDocument/2006/relationships/image" Target="NUL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NULL"/><Relationship Id="rId4" Type="http://schemas.openxmlformats.org/officeDocument/2006/relationships/image" Target="../media/image5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jpeg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15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182988" y="4451842"/>
            <a:ext cx="1081857" cy="8851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692516" y="4347105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21032" y="5355217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164288" y="4995177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2937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4283968" y="3508928"/>
                <a:ext cx="17339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3508928"/>
                <a:ext cx="1733978" cy="523220"/>
              </a:xfrm>
              <a:prstGeom prst="rect">
                <a:avLst/>
              </a:prstGeom>
              <a:blipFill>
                <a:blip r:embed="rId4"/>
                <a:stretch>
                  <a:fillRect l="-219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5994CBBB-7E7A-C049-A3E3-3416258F8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817" y="799071"/>
            <a:ext cx="2030789" cy="203078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42C76B3-C1DF-4440-88B5-B114FA877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82" y="861925"/>
            <a:ext cx="2030788" cy="203078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E1F0383-6FB1-7A4A-B64E-8BB5A1AF1263}"/>
              </a:ext>
            </a:extLst>
          </p:cNvPr>
          <p:cNvGrpSpPr/>
          <p:nvPr/>
        </p:nvGrpSpPr>
        <p:grpSpPr>
          <a:xfrm>
            <a:off x="1187624" y="492641"/>
            <a:ext cx="2129243" cy="2384396"/>
            <a:chOff x="1921862" y="724634"/>
            <a:chExt cx="2129243" cy="238439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79F9DF-39C8-524C-96A5-8E42E25A781D}"/>
                </a:ext>
              </a:extLst>
            </p:cNvPr>
            <p:cNvSpPr/>
            <p:nvPr/>
          </p:nvSpPr>
          <p:spPr>
            <a:xfrm>
              <a:off x="2771800" y="72463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BE07CD-D881-0949-AB37-9D45651032A1}"/>
                </a:ext>
              </a:extLst>
            </p:cNvPr>
            <p:cNvSpPr/>
            <p:nvPr/>
          </p:nvSpPr>
          <p:spPr>
            <a:xfrm>
              <a:off x="1921862" y="135893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A9BBD5E-11E8-2F4C-8A0C-5A8A917E37CA}"/>
                </a:ext>
              </a:extLst>
            </p:cNvPr>
            <p:cNvSpPr/>
            <p:nvPr/>
          </p:nvSpPr>
          <p:spPr>
            <a:xfrm>
              <a:off x="3712503" y="137270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4641FBB-FF9E-4846-9763-B7645C656254}"/>
                </a:ext>
              </a:extLst>
            </p:cNvPr>
            <p:cNvSpPr/>
            <p:nvPr/>
          </p:nvSpPr>
          <p:spPr>
            <a:xfrm>
              <a:off x="2035217" y="269412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3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344DB7-02DF-9444-A228-E93FF05CB6D5}"/>
                </a:ext>
              </a:extLst>
            </p:cNvPr>
            <p:cNvSpPr/>
            <p:nvPr/>
          </p:nvSpPr>
          <p:spPr>
            <a:xfrm>
              <a:off x="3513318" y="2708920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696E4D-727A-C847-990F-A89F247FA72B}"/>
                </a:ext>
              </a:extLst>
            </p:cNvPr>
            <p:cNvSpPr/>
            <p:nvPr/>
          </p:nvSpPr>
          <p:spPr>
            <a:xfrm>
              <a:off x="2905347" y="1309942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6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4374F3-2E81-4F4C-8C1C-C18037C9BD7E}"/>
                </a:ext>
              </a:extLst>
            </p:cNvPr>
            <p:cNvSpPr/>
            <p:nvPr/>
          </p:nvSpPr>
          <p:spPr>
            <a:xfrm>
              <a:off x="2427786" y="1532691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7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C4D5C8-9A29-3742-B5CF-0722D494834D}"/>
                </a:ext>
              </a:extLst>
            </p:cNvPr>
            <p:cNvSpPr/>
            <p:nvPr/>
          </p:nvSpPr>
          <p:spPr>
            <a:xfrm>
              <a:off x="2363155" y="215490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8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AB26C5A-4404-394B-9AC1-8707B2BA4C7B}"/>
                </a:ext>
              </a:extLst>
            </p:cNvPr>
            <p:cNvSpPr/>
            <p:nvPr/>
          </p:nvSpPr>
          <p:spPr>
            <a:xfrm>
              <a:off x="3221335" y="2152323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30FF771-BAFB-5C4E-96B7-7C0D7383EF28}"/>
                </a:ext>
              </a:extLst>
            </p:cNvPr>
            <p:cNvSpPr/>
            <p:nvPr/>
          </p:nvSpPr>
          <p:spPr>
            <a:xfrm>
              <a:off x="3131840" y="1544879"/>
              <a:ext cx="4690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10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D0C4671-EA57-9243-A54A-E6AFEBE34A96}"/>
              </a:ext>
            </a:extLst>
          </p:cNvPr>
          <p:cNvGrpSpPr/>
          <p:nvPr/>
        </p:nvGrpSpPr>
        <p:grpSpPr>
          <a:xfrm>
            <a:off x="5564512" y="476672"/>
            <a:ext cx="2679896" cy="2647825"/>
            <a:chOff x="5076104" y="708665"/>
            <a:chExt cx="2679896" cy="264782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509928A-1B61-9B4C-A3D9-CE9B1D3E0680}"/>
                </a:ext>
              </a:extLst>
            </p:cNvPr>
            <p:cNvSpPr/>
            <p:nvPr/>
          </p:nvSpPr>
          <p:spPr>
            <a:xfrm>
              <a:off x="6177614" y="708665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A11C200-C71C-5445-945D-FD40F55EEC0B}"/>
                </a:ext>
              </a:extLst>
            </p:cNvPr>
            <p:cNvSpPr/>
            <p:nvPr/>
          </p:nvSpPr>
          <p:spPr>
            <a:xfrm>
              <a:off x="5463956" y="95303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3334432-FAB1-2B40-B9AA-C0DE8AC856B0}"/>
                </a:ext>
              </a:extLst>
            </p:cNvPr>
            <p:cNvSpPr/>
            <p:nvPr/>
          </p:nvSpPr>
          <p:spPr>
            <a:xfrm>
              <a:off x="5076104" y="1660738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3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227442D-A4BB-1F4F-9DEE-A9294B83A746}"/>
                </a:ext>
              </a:extLst>
            </p:cNvPr>
            <p:cNvSpPr/>
            <p:nvPr/>
          </p:nvSpPr>
          <p:spPr>
            <a:xfrm>
              <a:off x="5183234" y="240318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D53C1C-F148-814D-9D30-A2594DB238AE}"/>
                </a:ext>
              </a:extLst>
            </p:cNvPr>
            <p:cNvSpPr/>
            <p:nvPr/>
          </p:nvSpPr>
          <p:spPr>
            <a:xfrm>
              <a:off x="6049350" y="173274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E8C72E-F6ED-2E4B-86BC-7261C490027F}"/>
                </a:ext>
              </a:extLst>
            </p:cNvPr>
            <p:cNvSpPr/>
            <p:nvPr/>
          </p:nvSpPr>
          <p:spPr>
            <a:xfrm>
              <a:off x="5886206" y="2956380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B573400-B21D-404B-B200-1D125332D372}"/>
                </a:ext>
              </a:extLst>
            </p:cNvPr>
            <p:cNvSpPr/>
            <p:nvPr/>
          </p:nvSpPr>
          <p:spPr>
            <a:xfrm>
              <a:off x="6926719" y="95303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6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13A0C9E-FA13-A143-BE4F-0CCDF3586051}"/>
                </a:ext>
              </a:extLst>
            </p:cNvPr>
            <p:cNvSpPr/>
            <p:nvPr/>
          </p:nvSpPr>
          <p:spPr>
            <a:xfrm>
              <a:off x="7291387" y="1648392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8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A5A652F-2296-5844-86EF-77259BC5341A}"/>
                </a:ext>
              </a:extLst>
            </p:cNvPr>
            <p:cNvSpPr/>
            <p:nvPr/>
          </p:nvSpPr>
          <p:spPr>
            <a:xfrm>
              <a:off x="7222137" y="2342433"/>
              <a:ext cx="5338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10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12F652F-6C34-394F-B56B-52F183DFCEC7}"/>
                </a:ext>
              </a:extLst>
            </p:cNvPr>
            <p:cNvSpPr/>
            <p:nvPr/>
          </p:nvSpPr>
          <p:spPr>
            <a:xfrm>
              <a:off x="6659787" y="2939825"/>
              <a:ext cx="5338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7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BE3F3D31-30F7-D44F-9340-9C784B2BF986}"/>
              </a:ext>
            </a:extLst>
          </p:cNvPr>
          <p:cNvSpPr txBox="1">
            <a:spLocks/>
          </p:cNvSpPr>
          <p:nvPr/>
        </p:nvSpPr>
        <p:spPr>
          <a:xfrm>
            <a:off x="-14953" y="4462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ZK Proof for Graph Isomorphism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94D8CC-D9BB-C245-A3D0-A18F394F225E}"/>
              </a:ext>
            </a:extLst>
          </p:cNvPr>
          <p:cNvSpPr/>
          <p:nvPr/>
        </p:nvSpPr>
        <p:spPr>
          <a:xfrm>
            <a:off x="1530879" y="2773646"/>
            <a:ext cx="15868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Graph G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0E3CAB-8C31-D048-B812-3B8BF0C46CFA}"/>
              </a:ext>
            </a:extLst>
          </p:cNvPr>
          <p:cNvSpPr/>
          <p:nvPr/>
        </p:nvSpPr>
        <p:spPr>
          <a:xfrm>
            <a:off x="6211222" y="2912256"/>
            <a:ext cx="15868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Graph H</a:t>
            </a:r>
            <a:endParaRPr 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C39CD1-F31D-7643-AB56-CD58D8C4467C}"/>
                  </a:ext>
                </a:extLst>
              </p:cNvPr>
              <p:cNvSpPr/>
              <p:nvPr/>
            </p:nvSpPr>
            <p:spPr>
              <a:xfrm>
                <a:off x="958356" y="3916226"/>
                <a:ext cx="17339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𝐇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𝝅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𝑮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C39CD1-F31D-7643-AB56-CD58D8C44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56" y="3916226"/>
                <a:ext cx="1733978" cy="523220"/>
              </a:xfrm>
              <a:prstGeom prst="rect">
                <a:avLst/>
              </a:prstGeom>
              <a:blipFill>
                <a:blip r:embed="rId7"/>
                <a:stretch>
                  <a:fillRect l="-725" r="-289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A7B68E-AF47-EE4E-9587-BC3938859E65}"/>
                  </a:ext>
                </a:extLst>
              </p:cNvPr>
              <p:cNvSpPr/>
              <p:nvPr/>
            </p:nvSpPr>
            <p:spPr>
              <a:xfrm>
                <a:off x="2920625" y="4116272"/>
                <a:ext cx="47899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 random permutation</a:t>
                </a: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A7B68E-AF47-EE4E-9587-BC3938859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25" y="4116272"/>
                <a:ext cx="4789920" cy="461665"/>
              </a:xfrm>
              <a:prstGeom prst="rect">
                <a:avLst/>
              </a:prstGeom>
              <a:blipFill>
                <a:blip r:embed="rId8"/>
                <a:stretch>
                  <a:fillRect l="-1847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88CC916-5B42-824F-954C-5B64F664D5F5}"/>
              </a:ext>
            </a:extLst>
          </p:cNvPr>
          <p:cNvCxnSpPr>
            <a:cxnSpLocks/>
          </p:cNvCxnSpPr>
          <p:nvPr/>
        </p:nvCxnSpPr>
        <p:spPr>
          <a:xfrm>
            <a:off x="2826708" y="5263333"/>
            <a:ext cx="4423942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F01F02-0593-AA49-854F-5FA15B7DB26A}"/>
                  </a:ext>
                </a:extLst>
              </p:cNvPr>
              <p:cNvSpPr/>
              <p:nvPr/>
            </p:nvSpPr>
            <p:spPr>
              <a:xfrm>
                <a:off x="3141136" y="4716169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challenge bit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F01F02-0593-AA49-854F-5FA15B7DB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36" y="4716169"/>
                <a:ext cx="4167168" cy="523220"/>
              </a:xfrm>
              <a:prstGeom prst="rect">
                <a:avLst/>
              </a:prstGeom>
              <a:blipFill>
                <a:blip r:embed="rId9"/>
                <a:stretch>
                  <a:fillRect l="-121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94FBB5-0764-6C4D-A4DE-27D4EB7657F1}"/>
              </a:ext>
            </a:extLst>
          </p:cNvPr>
          <p:cNvCxnSpPr>
            <a:cxnSpLocks/>
          </p:cNvCxnSpPr>
          <p:nvPr/>
        </p:nvCxnSpPr>
        <p:spPr>
          <a:xfrm>
            <a:off x="2825699" y="613989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0AD263-AAA1-BF45-AE47-F14041EB66BF}"/>
                  </a:ext>
                </a:extLst>
              </p:cNvPr>
              <p:cNvSpPr/>
              <p:nvPr/>
            </p:nvSpPr>
            <p:spPr>
              <a:xfrm>
                <a:off x="2735420" y="5544236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=0: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s.t.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0AD263-AAA1-BF45-AE47-F14041EB6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420" y="5544236"/>
                <a:ext cx="5382977" cy="523220"/>
              </a:xfrm>
              <a:prstGeom prst="rect">
                <a:avLst/>
              </a:prstGeom>
              <a:blipFill>
                <a:blip r:embed="rId10"/>
                <a:stretch>
                  <a:fillRect l="-7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38C661F-9C98-2344-81E4-E4226274556D}"/>
                  </a:ext>
                </a:extLst>
              </p:cNvPr>
              <p:cNvSpPr/>
              <p:nvPr/>
            </p:nvSpPr>
            <p:spPr>
              <a:xfrm>
                <a:off x="2699792" y="6165304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=1: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s.t.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38C661F-9C98-2344-81E4-E42262745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6165304"/>
                <a:ext cx="5382977" cy="523220"/>
              </a:xfrm>
              <a:prstGeom prst="rect">
                <a:avLst/>
              </a:prstGeom>
              <a:blipFill>
                <a:blip r:embed="rId11"/>
                <a:stretch>
                  <a:fillRect l="-7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55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3" grpId="0"/>
      <p:bldP spid="65" grpId="0"/>
      <p:bldP spid="67" grpId="0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182988" y="4451842"/>
            <a:ext cx="1081857" cy="8851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692516" y="4347105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21032" y="5355217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164288" y="4995177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2937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4283968" y="3508928"/>
                <a:ext cx="17339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3508928"/>
                <a:ext cx="1733978" cy="523220"/>
              </a:xfrm>
              <a:prstGeom prst="rect">
                <a:avLst/>
              </a:prstGeom>
              <a:blipFill>
                <a:blip r:embed="rId4"/>
                <a:stretch>
                  <a:fillRect l="-219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Subtitle 1">
            <a:extLst>
              <a:ext uri="{FF2B5EF4-FFF2-40B4-BE49-F238E27FC236}">
                <a16:creationId xmlns:a16="http://schemas.microsoft.com/office/drawing/2014/main" id="{BE3F3D31-30F7-D44F-9340-9C784B2BF986}"/>
              </a:ext>
            </a:extLst>
          </p:cNvPr>
          <p:cNvSpPr txBox="1">
            <a:spLocks/>
          </p:cNvSpPr>
          <p:nvPr/>
        </p:nvSpPr>
        <p:spPr>
          <a:xfrm>
            <a:off x="-14953" y="4462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ZK Proof for Graph Isomorphism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C39CD1-F31D-7643-AB56-CD58D8C4467C}"/>
                  </a:ext>
                </a:extLst>
              </p:cNvPr>
              <p:cNvSpPr/>
              <p:nvPr/>
            </p:nvSpPr>
            <p:spPr>
              <a:xfrm>
                <a:off x="958356" y="3916226"/>
                <a:ext cx="17339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𝐇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𝝅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𝑮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C39CD1-F31D-7643-AB56-CD58D8C44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56" y="3916226"/>
                <a:ext cx="1733978" cy="523220"/>
              </a:xfrm>
              <a:prstGeom prst="rect">
                <a:avLst/>
              </a:prstGeom>
              <a:blipFill>
                <a:blip r:embed="rId5"/>
                <a:stretch>
                  <a:fillRect l="-725" r="-289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A7B68E-AF47-EE4E-9587-BC3938859E65}"/>
                  </a:ext>
                </a:extLst>
              </p:cNvPr>
              <p:cNvSpPr/>
              <p:nvPr/>
            </p:nvSpPr>
            <p:spPr>
              <a:xfrm>
                <a:off x="2920625" y="4116272"/>
                <a:ext cx="47899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 random permutation</a:t>
                </a: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A7B68E-AF47-EE4E-9587-BC3938859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25" y="4116272"/>
                <a:ext cx="4789920" cy="461665"/>
              </a:xfrm>
              <a:prstGeom prst="rect">
                <a:avLst/>
              </a:prstGeom>
              <a:blipFill>
                <a:blip r:embed="rId6"/>
                <a:stretch>
                  <a:fillRect l="-1847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88CC916-5B42-824F-954C-5B64F664D5F5}"/>
              </a:ext>
            </a:extLst>
          </p:cNvPr>
          <p:cNvCxnSpPr>
            <a:cxnSpLocks/>
          </p:cNvCxnSpPr>
          <p:nvPr/>
        </p:nvCxnSpPr>
        <p:spPr>
          <a:xfrm>
            <a:off x="2826708" y="5263333"/>
            <a:ext cx="4423942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F01F02-0593-AA49-854F-5FA15B7DB26A}"/>
                  </a:ext>
                </a:extLst>
              </p:cNvPr>
              <p:cNvSpPr/>
              <p:nvPr/>
            </p:nvSpPr>
            <p:spPr>
              <a:xfrm>
                <a:off x="3141136" y="4716169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challenge bit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F01F02-0593-AA49-854F-5FA15B7DB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36" y="4716169"/>
                <a:ext cx="4167168" cy="523220"/>
              </a:xfrm>
              <a:prstGeom prst="rect">
                <a:avLst/>
              </a:prstGeom>
              <a:blipFill>
                <a:blip r:embed="rId7"/>
                <a:stretch>
                  <a:fillRect l="-121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94FBB5-0764-6C4D-A4DE-27D4EB7657F1}"/>
              </a:ext>
            </a:extLst>
          </p:cNvPr>
          <p:cNvCxnSpPr>
            <a:cxnSpLocks/>
          </p:cNvCxnSpPr>
          <p:nvPr/>
        </p:nvCxnSpPr>
        <p:spPr>
          <a:xfrm>
            <a:off x="2825699" y="613989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0AD263-AAA1-BF45-AE47-F14041EB66BF}"/>
                  </a:ext>
                </a:extLst>
              </p:cNvPr>
              <p:cNvSpPr/>
              <p:nvPr/>
            </p:nvSpPr>
            <p:spPr>
              <a:xfrm>
                <a:off x="2735420" y="5544236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=0: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0AD263-AAA1-BF45-AE47-F14041EB6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420" y="5544236"/>
                <a:ext cx="5382977" cy="523220"/>
              </a:xfrm>
              <a:prstGeom prst="rect">
                <a:avLst/>
              </a:prstGeom>
              <a:blipFill>
                <a:blip r:embed="rId8"/>
                <a:stretch>
                  <a:fillRect l="-7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38C661F-9C98-2344-81E4-E4226274556D}"/>
                  </a:ext>
                </a:extLst>
              </p:cNvPr>
              <p:cNvSpPr/>
              <p:nvPr/>
            </p:nvSpPr>
            <p:spPr>
              <a:xfrm>
                <a:off x="2699792" y="6165304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=1: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38C661F-9C98-2344-81E4-E42262745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6165304"/>
                <a:ext cx="5382977" cy="523220"/>
              </a:xfrm>
              <a:prstGeom prst="rect">
                <a:avLst/>
              </a:prstGeom>
              <a:blipFill>
                <a:blip r:embed="rId9"/>
                <a:stretch>
                  <a:fillRect l="-7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FD74AF0A-994F-6A49-87F6-757BCFC5F874}"/>
              </a:ext>
            </a:extLst>
          </p:cNvPr>
          <p:cNvSpPr/>
          <p:nvPr/>
        </p:nvSpPr>
        <p:spPr>
          <a:xfrm>
            <a:off x="812259" y="1112667"/>
            <a:ext cx="8296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Completeness</a:t>
            </a:r>
            <a:r>
              <a:rPr lang="en-US" sz="2800" dirty="0"/>
              <a:t>: Exercise. </a:t>
            </a:r>
          </a:p>
        </p:txBody>
      </p:sp>
    </p:spTree>
    <p:extLst>
      <p:ext uri="{BB962C8B-B14F-4D97-AF65-F5344CB8AC3E}">
        <p14:creationId xmlns:p14="http://schemas.microsoft.com/office/powerpoint/2010/main" val="300030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182988" y="4451842"/>
            <a:ext cx="1081857" cy="8851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692516" y="4347105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21032" y="5355217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164288" y="4995177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2937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4283968" y="3508928"/>
                <a:ext cx="17339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3508928"/>
                <a:ext cx="1733978" cy="523220"/>
              </a:xfrm>
              <a:prstGeom prst="rect">
                <a:avLst/>
              </a:prstGeom>
              <a:blipFill>
                <a:blip r:embed="rId4"/>
                <a:stretch>
                  <a:fillRect l="-219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Subtitle 1">
            <a:extLst>
              <a:ext uri="{FF2B5EF4-FFF2-40B4-BE49-F238E27FC236}">
                <a16:creationId xmlns:a16="http://schemas.microsoft.com/office/drawing/2014/main" id="{BE3F3D31-30F7-D44F-9340-9C784B2BF986}"/>
              </a:ext>
            </a:extLst>
          </p:cNvPr>
          <p:cNvSpPr txBox="1">
            <a:spLocks/>
          </p:cNvSpPr>
          <p:nvPr/>
        </p:nvSpPr>
        <p:spPr>
          <a:xfrm>
            <a:off x="-14953" y="4462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ZK Proof for Graph Isomorphism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C39CD1-F31D-7643-AB56-CD58D8C4467C}"/>
                  </a:ext>
                </a:extLst>
              </p:cNvPr>
              <p:cNvSpPr/>
              <p:nvPr/>
            </p:nvSpPr>
            <p:spPr>
              <a:xfrm>
                <a:off x="958356" y="3916226"/>
                <a:ext cx="17339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𝐇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𝝅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𝑮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C39CD1-F31D-7643-AB56-CD58D8C44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56" y="3916226"/>
                <a:ext cx="1733978" cy="523220"/>
              </a:xfrm>
              <a:prstGeom prst="rect">
                <a:avLst/>
              </a:prstGeom>
              <a:blipFill>
                <a:blip r:embed="rId5"/>
                <a:stretch>
                  <a:fillRect l="-725" r="-289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A7B68E-AF47-EE4E-9587-BC3938859E65}"/>
                  </a:ext>
                </a:extLst>
              </p:cNvPr>
              <p:cNvSpPr/>
              <p:nvPr/>
            </p:nvSpPr>
            <p:spPr>
              <a:xfrm>
                <a:off x="2920625" y="4116272"/>
                <a:ext cx="47899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 random permutation</a:t>
                </a: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A7B68E-AF47-EE4E-9587-BC3938859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25" y="4116272"/>
                <a:ext cx="4789920" cy="461665"/>
              </a:xfrm>
              <a:prstGeom prst="rect">
                <a:avLst/>
              </a:prstGeom>
              <a:blipFill>
                <a:blip r:embed="rId6"/>
                <a:stretch>
                  <a:fillRect l="-1847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88CC916-5B42-824F-954C-5B64F664D5F5}"/>
              </a:ext>
            </a:extLst>
          </p:cNvPr>
          <p:cNvCxnSpPr>
            <a:cxnSpLocks/>
          </p:cNvCxnSpPr>
          <p:nvPr/>
        </p:nvCxnSpPr>
        <p:spPr>
          <a:xfrm>
            <a:off x="2826708" y="5263333"/>
            <a:ext cx="4423942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F01F02-0593-AA49-854F-5FA15B7DB26A}"/>
                  </a:ext>
                </a:extLst>
              </p:cNvPr>
              <p:cNvSpPr/>
              <p:nvPr/>
            </p:nvSpPr>
            <p:spPr>
              <a:xfrm>
                <a:off x="3141136" y="4716169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challenge bit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F01F02-0593-AA49-854F-5FA15B7DB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36" y="4716169"/>
                <a:ext cx="4167168" cy="523220"/>
              </a:xfrm>
              <a:prstGeom prst="rect">
                <a:avLst/>
              </a:prstGeom>
              <a:blipFill>
                <a:blip r:embed="rId7"/>
                <a:stretch>
                  <a:fillRect l="-121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94FBB5-0764-6C4D-A4DE-27D4EB7657F1}"/>
              </a:ext>
            </a:extLst>
          </p:cNvPr>
          <p:cNvCxnSpPr>
            <a:cxnSpLocks/>
          </p:cNvCxnSpPr>
          <p:nvPr/>
        </p:nvCxnSpPr>
        <p:spPr>
          <a:xfrm>
            <a:off x="2825699" y="613989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0AD263-AAA1-BF45-AE47-F14041EB66BF}"/>
                  </a:ext>
                </a:extLst>
              </p:cNvPr>
              <p:cNvSpPr/>
              <p:nvPr/>
            </p:nvSpPr>
            <p:spPr>
              <a:xfrm>
                <a:off x="2735420" y="5544236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=0: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0AD263-AAA1-BF45-AE47-F14041EB6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420" y="5544236"/>
                <a:ext cx="5382977" cy="523220"/>
              </a:xfrm>
              <a:prstGeom prst="rect">
                <a:avLst/>
              </a:prstGeom>
              <a:blipFill>
                <a:blip r:embed="rId8"/>
                <a:stretch>
                  <a:fillRect l="-7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38C661F-9C98-2344-81E4-E4226274556D}"/>
                  </a:ext>
                </a:extLst>
              </p:cNvPr>
              <p:cNvSpPr/>
              <p:nvPr/>
            </p:nvSpPr>
            <p:spPr>
              <a:xfrm>
                <a:off x="2699792" y="6165304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=1: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38C661F-9C98-2344-81E4-E42262745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6165304"/>
                <a:ext cx="5382977" cy="523220"/>
              </a:xfrm>
              <a:prstGeom prst="rect">
                <a:avLst/>
              </a:prstGeom>
              <a:blipFill>
                <a:blip r:embed="rId9"/>
                <a:stretch>
                  <a:fillRect l="-7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A24EA33-90F8-DC48-96B7-729832632202}"/>
                  </a:ext>
                </a:extLst>
              </p:cNvPr>
              <p:cNvSpPr/>
              <p:nvPr/>
            </p:nvSpPr>
            <p:spPr>
              <a:xfrm>
                <a:off x="812258" y="980728"/>
                <a:ext cx="8296245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Soundness</a:t>
                </a:r>
                <a:r>
                  <a:rPr lang="en-US" sz="2800" dirty="0"/>
                  <a:t>: Suppose G and H are non-isomorphic, and a prover could answer both the verifier challenges. Then,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A24EA33-90F8-DC48-96B7-729832632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58" y="980728"/>
                <a:ext cx="8296245" cy="1384995"/>
              </a:xfrm>
              <a:prstGeom prst="rect">
                <a:avLst/>
              </a:prstGeom>
              <a:blipFill>
                <a:blip r:embed="rId10"/>
                <a:stretch>
                  <a:fillRect l="-1527" t="-4545" r="-2137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031863E-FC9C-D949-A6A3-2E4330358E20}"/>
                  </a:ext>
                </a:extLst>
              </p:cNvPr>
              <p:cNvSpPr/>
              <p:nvPr/>
            </p:nvSpPr>
            <p:spPr>
              <a:xfrm>
                <a:off x="683568" y="2374657"/>
                <a:ext cx="829624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 In other words,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, a contradiction!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031863E-FC9C-D949-A6A3-2E4330358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374657"/>
                <a:ext cx="8296245" cy="523220"/>
              </a:xfrm>
              <a:prstGeom prst="rect">
                <a:avLst/>
              </a:prstGeom>
              <a:blipFill>
                <a:blip r:embed="rId11"/>
                <a:stretch>
                  <a:fillRect l="-611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16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182988" y="4451842"/>
            <a:ext cx="1081857" cy="8851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692516" y="4347105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21032" y="5355217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164288" y="4995177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2937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4283968" y="3508928"/>
                <a:ext cx="17339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3508928"/>
                <a:ext cx="1733978" cy="523220"/>
              </a:xfrm>
              <a:prstGeom prst="rect">
                <a:avLst/>
              </a:prstGeom>
              <a:blipFill>
                <a:blip r:embed="rId4"/>
                <a:stretch>
                  <a:fillRect l="-219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Subtitle 1">
            <a:extLst>
              <a:ext uri="{FF2B5EF4-FFF2-40B4-BE49-F238E27FC236}">
                <a16:creationId xmlns:a16="http://schemas.microsoft.com/office/drawing/2014/main" id="{BE3F3D31-30F7-D44F-9340-9C784B2BF986}"/>
              </a:ext>
            </a:extLst>
          </p:cNvPr>
          <p:cNvSpPr txBox="1">
            <a:spLocks/>
          </p:cNvSpPr>
          <p:nvPr/>
        </p:nvSpPr>
        <p:spPr>
          <a:xfrm>
            <a:off x="-14953" y="4462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ZK Proof for Graph Isomorphism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C39CD1-F31D-7643-AB56-CD58D8C4467C}"/>
                  </a:ext>
                </a:extLst>
              </p:cNvPr>
              <p:cNvSpPr/>
              <p:nvPr/>
            </p:nvSpPr>
            <p:spPr>
              <a:xfrm>
                <a:off x="958356" y="3916226"/>
                <a:ext cx="17339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𝐇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𝝅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𝑮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C39CD1-F31D-7643-AB56-CD58D8C44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356" y="3916226"/>
                <a:ext cx="1733978" cy="523220"/>
              </a:xfrm>
              <a:prstGeom prst="rect">
                <a:avLst/>
              </a:prstGeom>
              <a:blipFill>
                <a:blip r:embed="rId5"/>
                <a:stretch>
                  <a:fillRect l="-725" r="-289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A7B68E-AF47-EE4E-9587-BC3938859E65}"/>
                  </a:ext>
                </a:extLst>
              </p:cNvPr>
              <p:cNvSpPr/>
              <p:nvPr/>
            </p:nvSpPr>
            <p:spPr>
              <a:xfrm>
                <a:off x="2920625" y="4116272"/>
                <a:ext cx="47899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a random permutation</a:t>
                </a: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A7B68E-AF47-EE4E-9587-BC3938859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625" y="4116272"/>
                <a:ext cx="4789920" cy="461665"/>
              </a:xfrm>
              <a:prstGeom prst="rect">
                <a:avLst/>
              </a:prstGeom>
              <a:blipFill>
                <a:blip r:embed="rId6"/>
                <a:stretch>
                  <a:fillRect l="-1847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88CC916-5B42-824F-954C-5B64F664D5F5}"/>
              </a:ext>
            </a:extLst>
          </p:cNvPr>
          <p:cNvCxnSpPr>
            <a:cxnSpLocks/>
          </p:cNvCxnSpPr>
          <p:nvPr/>
        </p:nvCxnSpPr>
        <p:spPr>
          <a:xfrm>
            <a:off x="2826708" y="5263333"/>
            <a:ext cx="4423942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F01F02-0593-AA49-854F-5FA15B7DB26A}"/>
                  </a:ext>
                </a:extLst>
              </p:cNvPr>
              <p:cNvSpPr/>
              <p:nvPr/>
            </p:nvSpPr>
            <p:spPr>
              <a:xfrm>
                <a:off x="3141136" y="4716169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challenge bit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F01F02-0593-AA49-854F-5FA15B7DB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36" y="4716169"/>
                <a:ext cx="4167168" cy="523220"/>
              </a:xfrm>
              <a:prstGeom prst="rect">
                <a:avLst/>
              </a:prstGeom>
              <a:blipFill>
                <a:blip r:embed="rId7"/>
                <a:stretch>
                  <a:fillRect l="-121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94FBB5-0764-6C4D-A4DE-27D4EB7657F1}"/>
              </a:ext>
            </a:extLst>
          </p:cNvPr>
          <p:cNvCxnSpPr>
            <a:cxnSpLocks/>
          </p:cNvCxnSpPr>
          <p:nvPr/>
        </p:nvCxnSpPr>
        <p:spPr>
          <a:xfrm>
            <a:off x="2825699" y="613989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0AD263-AAA1-BF45-AE47-F14041EB66BF}"/>
                  </a:ext>
                </a:extLst>
              </p:cNvPr>
              <p:cNvSpPr/>
              <p:nvPr/>
            </p:nvSpPr>
            <p:spPr>
              <a:xfrm>
                <a:off x="2735420" y="5544236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=0: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0AD263-AAA1-BF45-AE47-F14041EB6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420" y="5544236"/>
                <a:ext cx="5382977" cy="523220"/>
              </a:xfrm>
              <a:prstGeom prst="rect">
                <a:avLst/>
              </a:prstGeom>
              <a:blipFill>
                <a:blip r:embed="rId8"/>
                <a:stretch>
                  <a:fillRect l="-7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38C661F-9C98-2344-81E4-E4226274556D}"/>
                  </a:ext>
                </a:extLst>
              </p:cNvPr>
              <p:cNvSpPr/>
              <p:nvPr/>
            </p:nvSpPr>
            <p:spPr>
              <a:xfrm>
                <a:off x="2699792" y="6165304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=1: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38C661F-9C98-2344-81E4-E42262745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6165304"/>
                <a:ext cx="5382977" cy="523220"/>
              </a:xfrm>
              <a:prstGeom prst="rect">
                <a:avLst/>
              </a:prstGeom>
              <a:blipFill>
                <a:blip r:embed="rId9"/>
                <a:stretch>
                  <a:fillRect l="-7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CA24EA33-90F8-DC48-96B7-729832632202}"/>
              </a:ext>
            </a:extLst>
          </p:cNvPr>
          <p:cNvSpPr/>
          <p:nvPr/>
        </p:nvSpPr>
        <p:spPr>
          <a:xfrm>
            <a:off x="812258" y="980728"/>
            <a:ext cx="8296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Zero Knowledge</a:t>
            </a:r>
            <a:r>
              <a:rPr lang="en-US" sz="2800" dirty="0"/>
              <a:t>: Exercise.</a:t>
            </a:r>
          </a:p>
        </p:txBody>
      </p:sp>
    </p:spTree>
    <p:extLst>
      <p:ext uri="{BB962C8B-B14F-4D97-AF65-F5344CB8AC3E}">
        <p14:creationId xmlns:p14="http://schemas.microsoft.com/office/powerpoint/2010/main" val="309794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Efficient Prover (given a Witness)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31618DF-6F94-9046-9E71-BC8FC01656BC}"/>
                  </a:ext>
                </a:extLst>
              </p:cNvPr>
              <p:cNvSpPr/>
              <p:nvPr/>
            </p:nvSpPr>
            <p:spPr>
              <a:xfrm>
                <a:off x="539552" y="1700808"/>
                <a:ext cx="8296245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In both these protocols, the (honest) prover is actually polynomial-time </a:t>
                </a:r>
                <a:r>
                  <a:rPr lang="en-US" sz="2800" b="1" i="1" dirty="0"/>
                  <a:t>given the NP witness </a:t>
                </a:r>
                <a:r>
                  <a:rPr lang="en-US" sz="2800" dirty="0"/>
                  <a:t>(the square root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in the case of QR, and the isomorphism in the case of graph-iso.)  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31618DF-6F94-9046-9E71-BC8FC0165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700808"/>
                <a:ext cx="8296245" cy="1815882"/>
              </a:xfrm>
              <a:prstGeom prst="rect">
                <a:avLst/>
              </a:prstGeom>
              <a:blipFill>
                <a:blip r:embed="rId3"/>
                <a:stretch>
                  <a:fillRect l="-1529" t="-3472" r="-76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68FED6-25B4-2E4F-AA72-EC19FF82D5C2}"/>
                  </a:ext>
                </a:extLst>
              </p:cNvPr>
              <p:cNvSpPr/>
              <p:nvPr/>
            </p:nvSpPr>
            <p:spPr>
              <a:xfrm>
                <a:off x="539552" y="3789040"/>
                <a:ext cx="8296245" cy="9774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Soundness is nevertheless against any, even computationally unbounded, prover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68FED6-25B4-2E4F-AA72-EC19FF82D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789040"/>
                <a:ext cx="8296245" cy="977447"/>
              </a:xfrm>
              <a:prstGeom prst="rect">
                <a:avLst/>
              </a:prstGeom>
              <a:blipFill>
                <a:blip r:embed="rId4"/>
                <a:stretch>
                  <a:fillRect l="-1529" t="-6410"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1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0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Do all NP languages have Perfect ZK proofs?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1618DF-6F94-9046-9E71-BC8FC01656BC}"/>
              </a:ext>
            </a:extLst>
          </p:cNvPr>
          <p:cNvSpPr/>
          <p:nvPr/>
        </p:nvSpPr>
        <p:spPr>
          <a:xfrm>
            <a:off x="539552" y="1196752"/>
            <a:ext cx="82962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 showed two languages with perfect ZK proofs. Can we show this for </a:t>
            </a:r>
            <a:r>
              <a:rPr lang="en-US" sz="2800" i="1" dirty="0"/>
              <a:t>all</a:t>
            </a:r>
            <a:r>
              <a:rPr lang="en-US" sz="2800" dirty="0"/>
              <a:t> NP languages?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8FED6-25B4-2E4F-AA72-EC19FF82D5C2}"/>
              </a:ext>
            </a:extLst>
          </p:cNvPr>
          <p:cNvSpPr/>
          <p:nvPr/>
        </p:nvSpPr>
        <p:spPr>
          <a:xfrm>
            <a:off x="556233" y="2473732"/>
            <a:ext cx="82962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Theorem</a:t>
            </a:r>
            <a:r>
              <a:rPr lang="en-US" sz="2800" dirty="0"/>
              <a:t> [Fortnow’89, Aiello-Hastad’87] No, unless bizarre stuff happens in complexity theory (technically: the polynomial hierarchy collapses.)  </a:t>
            </a:r>
          </a:p>
        </p:txBody>
      </p:sp>
    </p:spTree>
    <p:extLst>
      <p:ext uri="{BB962C8B-B14F-4D97-AF65-F5344CB8AC3E}">
        <p14:creationId xmlns:p14="http://schemas.microsoft.com/office/powerpoint/2010/main" val="309111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0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Do all NP languages have ZK proofs?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9F1291-D538-314A-862E-F924620969DC}"/>
              </a:ext>
            </a:extLst>
          </p:cNvPr>
          <p:cNvSpPr/>
          <p:nvPr/>
        </p:nvSpPr>
        <p:spPr>
          <a:xfrm>
            <a:off x="539551" y="1268760"/>
            <a:ext cx="8296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Nevertheless, today, we will show: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6DF76-AB3F-4C41-A3CE-9DDAA7249162}"/>
              </a:ext>
            </a:extLst>
          </p:cNvPr>
          <p:cNvSpPr/>
          <p:nvPr/>
        </p:nvSpPr>
        <p:spPr>
          <a:xfrm>
            <a:off x="553375" y="1844824"/>
            <a:ext cx="82962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Theorem</a:t>
            </a:r>
            <a:r>
              <a:rPr lang="en-US" sz="2800" dirty="0"/>
              <a:t> [Goldreich-Micali-Wigderson’87] Assuming one-way functions exist, all of NP has computational zero-knowledge proofs.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4D1A8C-D2DC-CC44-8CB5-5AEC346BFFB6}"/>
              </a:ext>
            </a:extLst>
          </p:cNvPr>
          <p:cNvSpPr/>
          <p:nvPr/>
        </p:nvSpPr>
        <p:spPr>
          <a:xfrm>
            <a:off x="539552" y="4237931"/>
            <a:ext cx="82962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0000FF"/>
                </a:solidFill>
              </a:rPr>
              <a:t>This theorem is amazing</a:t>
            </a:r>
            <a:r>
              <a:rPr lang="en-US" sz="2800" dirty="0"/>
              <a:t>: it tells us that everything that can be proved (in the sense of Euclid) can be proved in zero knowledge!</a:t>
            </a:r>
          </a:p>
        </p:txBody>
      </p:sp>
    </p:spTree>
    <p:extLst>
      <p:ext uri="{BB962C8B-B14F-4D97-AF65-F5344CB8AC3E}">
        <p14:creationId xmlns:p14="http://schemas.microsoft.com/office/powerpoint/2010/main" val="67612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 for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Hamiltonicity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51DBD-70BB-224F-9DCC-A7F13CA810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33446" r="50000" b="32817"/>
          <a:stretch/>
        </p:blipFill>
        <p:spPr>
          <a:xfrm>
            <a:off x="539552" y="884755"/>
            <a:ext cx="2905356" cy="23391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16645B-640F-BA4D-9998-59981E6FED65}"/>
              </a:ext>
            </a:extLst>
          </p:cNvPr>
          <p:cNvSpPr/>
          <p:nvPr/>
        </p:nvSpPr>
        <p:spPr>
          <a:xfrm>
            <a:off x="3223625" y="1156852"/>
            <a:ext cx="45635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NP-Complete</a:t>
            </a:r>
            <a:r>
              <a:rPr lang="en-US" sz="36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 Problem: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5A0692-8986-0A4E-899E-8B899FF94264}"/>
              </a:ext>
            </a:extLst>
          </p:cNvPr>
          <p:cNvSpPr/>
          <p:nvPr/>
        </p:nvSpPr>
        <p:spPr>
          <a:xfrm>
            <a:off x="3223625" y="1826821"/>
            <a:ext cx="54436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Every other problem in NP can be reduced to it.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CE9C07-6221-FA40-A03D-C50A3DC9293E}"/>
              </a:ext>
            </a:extLst>
          </p:cNvPr>
          <p:cNvSpPr/>
          <p:nvPr/>
        </p:nvSpPr>
        <p:spPr>
          <a:xfrm>
            <a:off x="557676" y="3247559"/>
            <a:ext cx="85508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Let us first design a protocol in the </a:t>
            </a:r>
            <a:r>
              <a:rPr lang="en-US" sz="2800" b="1" dirty="0">
                <a:solidFill>
                  <a:srgbClr val="762416"/>
                </a:solidFill>
                <a:ea typeface="Cambria Math" panose="02040503050406030204" pitchFamily="18" charset="0"/>
                <a:cs typeface="Arial Unicode MS" pitchFamily="34" charset="-128"/>
              </a:rPr>
              <a:t>lead-box</a:t>
            </a:r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 model. 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4A193E4-BB45-804C-962D-B963C8F5C992}"/>
              </a:ext>
            </a:extLst>
          </p:cNvPr>
          <p:cNvGrpSpPr/>
          <p:nvPr/>
        </p:nvGrpSpPr>
        <p:grpSpPr>
          <a:xfrm>
            <a:off x="1043608" y="1357341"/>
            <a:ext cx="1584177" cy="1351364"/>
            <a:chOff x="1043608" y="1357341"/>
            <a:chExt cx="1584177" cy="13513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DAFB6FE-529A-E842-A919-715A2CAF0253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08" y="1480017"/>
              <a:ext cx="288032" cy="196826"/>
            </a:xfrm>
            <a:prstGeom prst="line">
              <a:avLst/>
            </a:prstGeom>
            <a:ln w="508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E57A19-4C87-1F48-9CD1-95E57D7081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7428" y="1357341"/>
              <a:ext cx="1408348" cy="1"/>
            </a:xfrm>
            <a:prstGeom prst="line">
              <a:avLst/>
            </a:prstGeom>
            <a:ln w="508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CB8596E-39F9-3346-A87C-FFE367CE8B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1760" y="1412776"/>
              <a:ext cx="216025" cy="264067"/>
            </a:xfrm>
            <a:prstGeom prst="line">
              <a:avLst/>
            </a:prstGeom>
            <a:ln w="508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1D554F0-D9ED-3D48-8DD0-429122749D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7746" y="1916832"/>
              <a:ext cx="1" cy="208633"/>
            </a:xfrm>
            <a:prstGeom prst="line">
              <a:avLst/>
            </a:prstGeom>
            <a:ln w="508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CDE6CF4-0EB6-7245-A5AF-321A111863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3649" y="1942144"/>
              <a:ext cx="1" cy="208633"/>
            </a:xfrm>
            <a:prstGeom prst="line">
              <a:avLst/>
            </a:prstGeom>
            <a:ln w="508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04BA4D-005C-5041-9F98-BEC3A6D594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11760" y="2348881"/>
              <a:ext cx="216025" cy="288031"/>
            </a:xfrm>
            <a:prstGeom prst="line">
              <a:avLst/>
            </a:prstGeom>
            <a:ln w="508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AB96A3-88A6-C742-8B00-9FCCD4787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3608" y="2399318"/>
              <a:ext cx="259999" cy="237594"/>
            </a:xfrm>
            <a:prstGeom prst="line">
              <a:avLst/>
            </a:prstGeom>
            <a:ln w="508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FAA6199-644F-134B-9738-041E873DE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7428" y="2708704"/>
              <a:ext cx="1408348" cy="1"/>
            </a:xfrm>
            <a:prstGeom prst="line">
              <a:avLst/>
            </a:prstGeom>
            <a:ln w="508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181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 for 3-Coloring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51DBD-70BB-224F-9DCC-A7F13CA810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33446" r="50000" b="32817"/>
          <a:stretch/>
        </p:blipFill>
        <p:spPr>
          <a:xfrm>
            <a:off x="539552" y="884755"/>
            <a:ext cx="2905356" cy="23391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16645B-640F-BA4D-9998-59981E6FED65}"/>
              </a:ext>
            </a:extLst>
          </p:cNvPr>
          <p:cNvSpPr/>
          <p:nvPr/>
        </p:nvSpPr>
        <p:spPr>
          <a:xfrm>
            <a:off x="3223625" y="1156852"/>
            <a:ext cx="45635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NP-Complete</a:t>
            </a:r>
            <a:r>
              <a:rPr lang="en-US" sz="36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 Problem: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5A0692-8986-0A4E-899E-8B899FF94264}"/>
              </a:ext>
            </a:extLst>
          </p:cNvPr>
          <p:cNvSpPr/>
          <p:nvPr/>
        </p:nvSpPr>
        <p:spPr>
          <a:xfrm>
            <a:off x="3223625" y="1826821"/>
            <a:ext cx="54436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Every other problem in NP can be reduced to it.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9425A6-179D-1346-A0C5-000BAA62BFDF}"/>
              </a:ext>
            </a:extLst>
          </p:cNvPr>
          <p:cNvGrpSpPr/>
          <p:nvPr/>
        </p:nvGrpSpPr>
        <p:grpSpPr>
          <a:xfrm>
            <a:off x="827584" y="1175043"/>
            <a:ext cx="2055778" cy="1702482"/>
            <a:chOff x="827584" y="1175043"/>
            <a:chExt cx="2055778" cy="17024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BC0D243-58BF-274D-AA68-E50889ACFA38}"/>
                </a:ext>
              </a:extLst>
            </p:cNvPr>
            <p:cNvSpPr/>
            <p:nvPr/>
          </p:nvSpPr>
          <p:spPr>
            <a:xfrm>
              <a:off x="827584" y="1175043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5AF6065-A8D7-C243-A347-D08476314D50}"/>
                </a:ext>
              </a:extLst>
            </p:cNvPr>
            <p:cNvSpPr/>
            <p:nvPr/>
          </p:nvSpPr>
          <p:spPr>
            <a:xfrm>
              <a:off x="827584" y="2582196"/>
              <a:ext cx="288032" cy="28803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AF8EBB3-1F11-D94F-A201-0EC38FBAFD14}"/>
                </a:ext>
              </a:extLst>
            </p:cNvPr>
            <p:cNvSpPr/>
            <p:nvPr/>
          </p:nvSpPr>
          <p:spPr>
            <a:xfrm>
              <a:off x="2555776" y="1191985"/>
              <a:ext cx="288032" cy="2880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F3E6E4-287E-3F4E-B09D-F252340ACC64}"/>
                </a:ext>
              </a:extLst>
            </p:cNvPr>
            <p:cNvSpPr/>
            <p:nvPr/>
          </p:nvSpPr>
          <p:spPr>
            <a:xfrm>
              <a:off x="2195736" y="1633374"/>
              <a:ext cx="288032" cy="28803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86FD2B1-A620-6E4A-B432-1B30ED54AF06}"/>
                </a:ext>
              </a:extLst>
            </p:cNvPr>
            <p:cNvSpPr/>
            <p:nvPr/>
          </p:nvSpPr>
          <p:spPr>
            <a:xfrm>
              <a:off x="1311863" y="1601761"/>
              <a:ext cx="288032" cy="2880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4C684F-ECFE-B740-8543-2E3CDD984955}"/>
                </a:ext>
              </a:extLst>
            </p:cNvPr>
            <p:cNvSpPr/>
            <p:nvPr/>
          </p:nvSpPr>
          <p:spPr>
            <a:xfrm>
              <a:off x="1311863" y="2159858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379FD7C-1B70-FA43-BCE3-1A67B5F57E37}"/>
                </a:ext>
              </a:extLst>
            </p:cNvPr>
            <p:cNvSpPr/>
            <p:nvPr/>
          </p:nvSpPr>
          <p:spPr>
            <a:xfrm>
              <a:off x="2595330" y="2589493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6DE1547-D227-824C-8C04-627E912AEA86}"/>
                </a:ext>
              </a:extLst>
            </p:cNvPr>
            <p:cNvSpPr/>
            <p:nvPr/>
          </p:nvSpPr>
          <p:spPr>
            <a:xfrm>
              <a:off x="2142471" y="2140615"/>
              <a:ext cx="288032" cy="2880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930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CE9C07-6221-FA40-A03D-C50A3DC9293E}"/>
              </a:ext>
            </a:extLst>
          </p:cNvPr>
          <p:cNvSpPr/>
          <p:nvPr/>
        </p:nvSpPr>
        <p:spPr>
          <a:xfrm>
            <a:off x="656626" y="386661"/>
            <a:ext cx="85508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We need a commitment scheme (aka a “locking scheme” from </a:t>
            </a:r>
            <a:r>
              <a:rPr lang="en-US" sz="2800" b="1" dirty="0" err="1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pset</a:t>
            </a:r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 1).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CCA717-6683-CA46-8C10-9D302FEBDA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182988" y="2795658"/>
            <a:ext cx="1081857" cy="8851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3312C5-2D62-6E4E-9EE6-269BD57FBE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919414" y="3010142"/>
            <a:ext cx="648072" cy="670672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CEACE141-53F7-4541-B260-13E82A67EFD4}"/>
              </a:ext>
            </a:extLst>
          </p:cNvPr>
          <p:cNvSpPr txBox="1">
            <a:spLocks noChangeArrowheads="1"/>
          </p:cNvSpPr>
          <p:nvPr/>
        </p:nvSpPr>
        <p:spPr>
          <a:xfrm>
            <a:off x="921032" y="369903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Sender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57002A1C-64E9-C243-8707-08D6BDB7B69D}"/>
              </a:ext>
            </a:extLst>
          </p:cNvPr>
          <p:cNvSpPr txBox="1">
            <a:spLocks noChangeArrowheads="1"/>
          </p:cNvSpPr>
          <p:nvPr/>
        </p:nvSpPr>
        <p:spPr>
          <a:xfrm>
            <a:off x="6391186" y="3658214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Receiver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FDCC4-7B94-0540-8BBA-02AC9E8CA93C}"/>
              </a:ext>
            </a:extLst>
          </p:cNvPr>
          <p:cNvCxnSpPr>
            <a:cxnSpLocks/>
          </p:cNvCxnSpPr>
          <p:nvPr/>
        </p:nvCxnSpPr>
        <p:spPr>
          <a:xfrm>
            <a:off x="2771800" y="3501008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1EA79D88-7466-4A44-9434-D99EED24901D}"/>
              </a:ext>
            </a:extLst>
          </p:cNvPr>
          <p:cNvSpPr/>
          <p:nvPr/>
        </p:nvSpPr>
        <p:spPr>
          <a:xfrm>
            <a:off x="1574324" y="2078142"/>
            <a:ext cx="914400" cy="61264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 b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BEB11B-3E47-5C4D-8258-31FFF08B0980}"/>
              </a:ext>
            </a:extLst>
          </p:cNvPr>
          <p:cNvGrpSpPr/>
          <p:nvPr/>
        </p:nvGrpSpPr>
        <p:grpSpPr>
          <a:xfrm>
            <a:off x="4936910" y="2289780"/>
            <a:ext cx="1291274" cy="1011756"/>
            <a:chOff x="3952646" y="1273224"/>
            <a:chExt cx="1291274" cy="1011756"/>
          </a:xfrm>
        </p:grpSpPr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DB7F096F-6D4A-B142-BF4B-18EC3D2D9614}"/>
                </a:ext>
              </a:extLst>
            </p:cNvPr>
            <p:cNvSpPr/>
            <p:nvPr/>
          </p:nvSpPr>
          <p:spPr>
            <a:xfrm>
              <a:off x="3952646" y="1433674"/>
              <a:ext cx="848664" cy="851306"/>
            </a:xfrm>
            <a:prstGeom prst="cub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C90D76-4531-1045-B048-9A7561D4D776}"/>
                </a:ext>
              </a:extLst>
            </p:cNvPr>
            <p:cNvSpPr txBox="1"/>
            <p:nvPr/>
          </p:nvSpPr>
          <p:spPr>
            <a:xfrm>
              <a:off x="4128253" y="1811867"/>
              <a:ext cx="663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b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Calibri"/>
                <a:cs typeface="+mn-cs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776CB47-2A94-3947-A645-B3C926871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91708">
              <a:off x="4654881" y="1273224"/>
              <a:ext cx="589039" cy="589039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E0F22A-ED6E-6E44-9A64-77505CD2C122}"/>
              </a:ext>
            </a:extLst>
          </p:cNvPr>
          <p:cNvSpPr/>
          <p:nvPr/>
        </p:nvSpPr>
        <p:spPr>
          <a:xfrm>
            <a:off x="2717916" y="2719366"/>
            <a:ext cx="2214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Commit to b: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C3C04F-1875-6F45-93BA-59E6BBFA01E1}"/>
              </a:ext>
            </a:extLst>
          </p:cNvPr>
          <p:cNvSpPr/>
          <p:nvPr/>
        </p:nvSpPr>
        <p:spPr>
          <a:xfrm>
            <a:off x="611560" y="5168997"/>
            <a:ext cx="85508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1. Hiding: 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The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locked 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box should completely hide b.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49FCBE-ADF8-B045-8700-173829AA8DC9}"/>
              </a:ext>
            </a:extLst>
          </p:cNvPr>
          <p:cNvSpPr/>
          <p:nvPr/>
        </p:nvSpPr>
        <p:spPr>
          <a:xfrm>
            <a:off x="629948" y="5858108"/>
            <a:ext cx="8946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2</a:t>
            </a:r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. Binding: 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Sender shouldn’t be able to open to 1-b.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F09580-2CBE-774F-9E9A-E8C3734B2906}"/>
              </a:ext>
            </a:extLst>
          </p:cNvPr>
          <p:cNvCxnSpPr>
            <a:cxnSpLocks/>
          </p:cNvCxnSpPr>
          <p:nvPr/>
        </p:nvCxnSpPr>
        <p:spPr>
          <a:xfrm>
            <a:off x="2771800" y="4293096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ular Callout 30">
            <a:extLst>
              <a:ext uri="{FF2B5EF4-FFF2-40B4-BE49-F238E27FC236}">
                <a16:creationId xmlns:a16="http://schemas.microsoft.com/office/drawing/2014/main" id="{63E816F4-5600-CE48-A874-EB6E237DE2A9}"/>
              </a:ext>
            </a:extLst>
          </p:cNvPr>
          <p:cNvSpPr/>
          <p:nvPr/>
        </p:nvSpPr>
        <p:spPr>
          <a:xfrm>
            <a:off x="7776560" y="2723518"/>
            <a:ext cx="914400" cy="612648"/>
          </a:xfrm>
          <a:prstGeom prst="wedgeRectCallout">
            <a:avLst>
              <a:gd name="adj1" fmla="val -78460"/>
              <a:gd name="adj2" fmla="val 372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5DA63A-EBE2-EF47-8675-C8E975443156}"/>
              </a:ext>
            </a:extLst>
          </p:cNvPr>
          <p:cNvSpPr/>
          <p:nvPr/>
        </p:nvSpPr>
        <p:spPr>
          <a:xfrm>
            <a:off x="2782519" y="3715099"/>
            <a:ext cx="1698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Open:  b,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36972D3-56A5-A14C-9005-98D83D6796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0" b="31614"/>
          <a:stretch/>
        </p:blipFill>
        <p:spPr>
          <a:xfrm>
            <a:off x="4236779" y="3679729"/>
            <a:ext cx="1343333" cy="45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104900" y="2777480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Zero Knowledge Proofs</a:t>
            </a:r>
          </a:p>
        </p:txBody>
      </p:sp>
    </p:spTree>
    <p:extLst>
      <p:ext uri="{BB962C8B-B14F-4D97-AF65-F5344CB8AC3E}">
        <p14:creationId xmlns:p14="http://schemas.microsoft.com/office/powerpoint/2010/main" val="52994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CE9C07-6221-FA40-A03D-C50A3DC9293E}"/>
              </a:ext>
            </a:extLst>
          </p:cNvPr>
          <p:cNvSpPr/>
          <p:nvPr/>
        </p:nvSpPr>
        <p:spPr>
          <a:xfrm>
            <a:off x="395536" y="188640"/>
            <a:ext cx="87668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ea typeface="Cambria Math" panose="02040503050406030204" pitchFamily="18" charset="0"/>
                <a:cs typeface="Arial Unicode MS" pitchFamily="34" charset="-128"/>
              </a:rPr>
              <a:t>In </a:t>
            </a:r>
            <a:r>
              <a:rPr lang="en-US" sz="2800" b="1" dirty="0" err="1">
                <a:solidFill>
                  <a:srgbClr val="002060"/>
                </a:solidFill>
                <a:ea typeface="Cambria Math" panose="02040503050406030204" pitchFamily="18" charset="0"/>
                <a:cs typeface="Arial Unicode MS" pitchFamily="34" charset="-128"/>
              </a:rPr>
              <a:t>pset</a:t>
            </a:r>
            <a:r>
              <a:rPr lang="en-US" sz="2800" b="1" dirty="0">
                <a:solidFill>
                  <a:srgbClr val="002060"/>
                </a:solidFill>
                <a:ea typeface="Cambria Math" panose="02040503050406030204" pitchFamily="18" charset="0"/>
                <a:cs typeface="Arial Unicode MS" pitchFamily="34" charset="-128"/>
              </a:rPr>
              <a:t> 1, you implemented a commitment scheme using PRGs. We will later show another construction using one-way permutations.</a:t>
            </a:r>
            <a:endParaRPr lang="en-US" sz="2800" b="1" dirty="0">
              <a:solidFill>
                <a:srgbClr val="00206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CCA717-6683-CA46-8C10-9D302FEBDA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182988" y="2795658"/>
            <a:ext cx="1081857" cy="8851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3312C5-2D62-6E4E-9EE6-269BD57FBE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919414" y="3010142"/>
            <a:ext cx="648072" cy="670672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CEACE141-53F7-4541-B260-13E82A67EFD4}"/>
              </a:ext>
            </a:extLst>
          </p:cNvPr>
          <p:cNvSpPr txBox="1">
            <a:spLocks noChangeArrowheads="1"/>
          </p:cNvSpPr>
          <p:nvPr/>
        </p:nvSpPr>
        <p:spPr>
          <a:xfrm>
            <a:off x="921032" y="369903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Sender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57002A1C-64E9-C243-8707-08D6BDB7B69D}"/>
              </a:ext>
            </a:extLst>
          </p:cNvPr>
          <p:cNvSpPr txBox="1">
            <a:spLocks noChangeArrowheads="1"/>
          </p:cNvSpPr>
          <p:nvPr/>
        </p:nvSpPr>
        <p:spPr>
          <a:xfrm>
            <a:off x="6391186" y="3658214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Receiver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FDCC4-7B94-0540-8BBA-02AC9E8CA93C}"/>
              </a:ext>
            </a:extLst>
          </p:cNvPr>
          <p:cNvCxnSpPr>
            <a:cxnSpLocks/>
          </p:cNvCxnSpPr>
          <p:nvPr/>
        </p:nvCxnSpPr>
        <p:spPr>
          <a:xfrm>
            <a:off x="2771800" y="3501008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1EA79D88-7466-4A44-9434-D99EED24901D}"/>
              </a:ext>
            </a:extLst>
          </p:cNvPr>
          <p:cNvSpPr/>
          <p:nvPr/>
        </p:nvSpPr>
        <p:spPr>
          <a:xfrm>
            <a:off x="1574324" y="2078142"/>
            <a:ext cx="914400" cy="61264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 b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BEB11B-3E47-5C4D-8258-31FFF08B0980}"/>
              </a:ext>
            </a:extLst>
          </p:cNvPr>
          <p:cNvGrpSpPr/>
          <p:nvPr/>
        </p:nvGrpSpPr>
        <p:grpSpPr>
          <a:xfrm>
            <a:off x="4936910" y="2289780"/>
            <a:ext cx="1291274" cy="1011756"/>
            <a:chOff x="3952646" y="1273224"/>
            <a:chExt cx="1291274" cy="1011756"/>
          </a:xfrm>
        </p:grpSpPr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DB7F096F-6D4A-B142-BF4B-18EC3D2D9614}"/>
                </a:ext>
              </a:extLst>
            </p:cNvPr>
            <p:cNvSpPr/>
            <p:nvPr/>
          </p:nvSpPr>
          <p:spPr>
            <a:xfrm>
              <a:off x="3952646" y="1433674"/>
              <a:ext cx="848664" cy="851306"/>
            </a:xfrm>
            <a:prstGeom prst="cub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C90D76-4531-1045-B048-9A7561D4D776}"/>
                </a:ext>
              </a:extLst>
            </p:cNvPr>
            <p:cNvSpPr txBox="1"/>
            <p:nvPr/>
          </p:nvSpPr>
          <p:spPr>
            <a:xfrm>
              <a:off x="4128253" y="1811867"/>
              <a:ext cx="663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b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Calibri"/>
                <a:cs typeface="+mn-cs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776CB47-2A94-3947-A645-B3C926871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91708">
              <a:off x="4654881" y="1273224"/>
              <a:ext cx="589039" cy="589039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E0F22A-ED6E-6E44-9A64-77505CD2C122}"/>
              </a:ext>
            </a:extLst>
          </p:cNvPr>
          <p:cNvSpPr/>
          <p:nvPr/>
        </p:nvSpPr>
        <p:spPr>
          <a:xfrm>
            <a:off x="2717916" y="2719366"/>
            <a:ext cx="2214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Commit to b: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C3C04F-1875-6F45-93BA-59E6BBFA01E1}"/>
              </a:ext>
            </a:extLst>
          </p:cNvPr>
          <p:cNvSpPr/>
          <p:nvPr/>
        </p:nvSpPr>
        <p:spPr>
          <a:xfrm>
            <a:off x="611560" y="5168997"/>
            <a:ext cx="85508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1. Hiding: 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The locked box should completely hide b.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49FCBE-ADF8-B045-8700-173829AA8DC9}"/>
              </a:ext>
            </a:extLst>
          </p:cNvPr>
          <p:cNvSpPr/>
          <p:nvPr/>
        </p:nvSpPr>
        <p:spPr>
          <a:xfrm>
            <a:off x="629948" y="5858108"/>
            <a:ext cx="8946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2</a:t>
            </a:r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. Binding: 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Sender shouldn’t be able to open to 1-b.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F09580-2CBE-774F-9E9A-E8C3734B2906}"/>
              </a:ext>
            </a:extLst>
          </p:cNvPr>
          <p:cNvCxnSpPr>
            <a:cxnSpLocks/>
          </p:cNvCxnSpPr>
          <p:nvPr/>
        </p:nvCxnSpPr>
        <p:spPr>
          <a:xfrm>
            <a:off x="2771800" y="4293096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A12D7C9-D256-1F4B-90E1-4C682EF29317}"/>
              </a:ext>
            </a:extLst>
          </p:cNvPr>
          <p:cNvSpPr/>
          <p:nvPr/>
        </p:nvSpPr>
        <p:spPr>
          <a:xfrm>
            <a:off x="2782519" y="3715099"/>
            <a:ext cx="1698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Open:  b,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46DCF4-B9B3-4846-9C82-D72E2349D2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0" b="31614"/>
          <a:stretch/>
        </p:blipFill>
        <p:spPr>
          <a:xfrm>
            <a:off x="4236779" y="3679729"/>
            <a:ext cx="1343333" cy="452345"/>
          </a:xfrm>
          <a:prstGeom prst="rect">
            <a:avLst/>
          </a:prstGeom>
        </p:spPr>
      </p:pic>
      <p:sp>
        <p:nvSpPr>
          <p:cNvPr id="31" name="Rectangular Callout 30">
            <a:extLst>
              <a:ext uri="{FF2B5EF4-FFF2-40B4-BE49-F238E27FC236}">
                <a16:creationId xmlns:a16="http://schemas.microsoft.com/office/drawing/2014/main" id="{63E816F4-5600-CE48-A874-EB6E237DE2A9}"/>
              </a:ext>
            </a:extLst>
          </p:cNvPr>
          <p:cNvSpPr/>
          <p:nvPr/>
        </p:nvSpPr>
        <p:spPr>
          <a:xfrm>
            <a:off x="7776560" y="2723518"/>
            <a:ext cx="1095388" cy="612648"/>
          </a:xfrm>
          <a:prstGeom prst="wedgeRectCallout">
            <a:avLst>
              <a:gd name="adj1" fmla="val -78460"/>
              <a:gd name="adj2" fmla="val 372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ACCEPT/REJECT</a:t>
            </a:r>
          </a:p>
        </p:txBody>
      </p:sp>
    </p:spTree>
    <p:extLst>
      <p:ext uri="{BB962C8B-B14F-4D97-AF65-F5344CB8AC3E}">
        <p14:creationId xmlns:p14="http://schemas.microsoft.com/office/powerpoint/2010/main" val="259580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610C81A-8AF3-7E43-8351-2A0E4DA7EAE9}"/>
              </a:ext>
            </a:extLst>
          </p:cNvPr>
          <p:cNvGrpSpPr/>
          <p:nvPr/>
        </p:nvGrpSpPr>
        <p:grpSpPr>
          <a:xfrm>
            <a:off x="3203848" y="692696"/>
            <a:ext cx="2784570" cy="2027255"/>
            <a:chOff x="3952646" y="1267071"/>
            <a:chExt cx="1094025" cy="1017909"/>
          </a:xfrm>
        </p:grpSpPr>
        <p:sp>
          <p:nvSpPr>
            <p:cNvPr id="77" name="Cube 76">
              <a:extLst>
                <a:ext uri="{FF2B5EF4-FFF2-40B4-BE49-F238E27FC236}">
                  <a16:creationId xmlns:a16="http://schemas.microsoft.com/office/drawing/2014/main" id="{389606CC-1D3E-9042-91DC-7ECDEE6F50DE}"/>
                </a:ext>
              </a:extLst>
            </p:cNvPr>
            <p:cNvSpPr/>
            <p:nvPr/>
          </p:nvSpPr>
          <p:spPr>
            <a:xfrm>
              <a:off x="3952646" y="1433674"/>
              <a:ext cx="848664" cy="851306"/>
            </a:xfrm>
            <a:prstGeom prst="cub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50AB92A-D295-014B-80E4-6063A3C8E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91708">
              <a:off x="4609638" y="1267071"/>
              <a:ext cx="437033" cy="437033"/>
            </a:xfrm>
            <a:prstGeom prst="rect">
              <a:avLst/>
            </a:prstGeom>
          </p:spPr>
        </p:pic>
      </p:grp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 for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Hamiltonicity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406BD-79D5-9A48-A601-9D374F267F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259632" y="2305887"/>
            <a:ext cx="1081857" cy="885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72200" y="2333370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2782520" y="2769647"/>
            <a:ext cx="3229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ubtitle 1">
            <a:extLst>
              <a:ext uri="{FF2B5EF4-FFF2-40B4-BE49-F238E27FC236}">
                <a16:creationId xmlns:a16="http://schemas.microsoft.com/office/drawing/2014/main" id="{49BEB4B5-30F3-DF47-BA5E-E8D375F7A684}"/>
              </a:ext>
            </a:extLst>
          </p:cNvPr>
          <p:cNvSpPr txBox="1">
            <a:spLocks/>
          </p:cNvSpPr>
          <p:nvPr/>
        </p:nvSpPr>
        <p:spPr>
          <a:xfrm>
            <a:off x="251520" y="133993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4D0011-6F64-1C4E-8113-B10DF01DB464}"/>
              </a:ext>
            </a:extLst>
          </p:cNvPr>
          <p:cNvGrpSpPr/>
          <p:nvPr/>
        </p:nvGrpSpPr>
        <p:grpSpPr>
          <a:xfrm>
            <a:off x="6804806" y="1132708"/>
            <a:ext cx="683568" cy="723147"/>
            <a:chOff x="4248472" y="4581128"/>
            <a:chExt cx="683568" cy="72314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267C67-10D0-BA43-93FB-C99B52531812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BA802B-FD1D-9B4C-9891-121313D4869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2640D5-CA2C-5F41-B514-5AB2EBDBB34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A1C8BE-271B-334B-9EC8-2B98053C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ubtitle 1">
            <a:extLst>
              <a:ext uri="{FF2B5EF4-FFF2-40B4-BE49-F238E27FC236}">
                <a16:creationId xmlns:a16="http://schemas.microsoft.com/office/drawing/2014/main" id="{A9E84B23-33BD-1D47-9846-BADF00CEAC75}"/>
              </a:ext>
            </a:extLst>
          </p:cNvPr>
          <p:cNvSpPr txBox="1">
            <a:spLocks/>
          </p:cNvSpPr>
          <p:nvPr/>
        </p:nvSpPr>
        <p:spPr>
          <a:xfrm>
            <a:off x="5691643" y="132955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EB5A6-6583-FF46-A236-76DABF6E3A8D}"/>
              </a:ext>
            </a:extLst>
          </p:cNvPr>
          <p:cNvCxnSpPr>
            <a:cxnSpLocks/>
          </p:cNvCxnSpPr>
          <p:nvPr/>
        </p:nvCxnSpPr>
        <p:spPr>
          <a:xfrm>
            <a:off x="7488374" y="1132708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7CC291-6808-A744-974B-6C04E54F9B05}"/>
                  </a:ext>
                </a:extLst>
              </p:cNvPr>
              <p:cNvSpPr txBox="1"/>
              <p:nvPr/>
            </p:nvSpPr>
            <p:spPr>
              <a:xfrm>
                <a:off x="548624" y="3346360"/>
                <a:ext cx="191026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7CC291-6808-A744-974B-6C04E54F9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24" y="3346360"/>
                <a:ext cx="1910267" cy="1020472"/>
              </a:xfrm>
              <a:prstGeom prst="rect">
                <a:avLst/>
              </a:prstGeom>
              <a:blipFill>
                <a:blip r:embed="rId5"/>
                <a:stretch>
                  <a:fillRect l="-264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BE180FE-9262-C14E-AB17-18E9CDEF3B1B}"/>
              </a:ext>
            </a:extLst>
          </p:cNvPr>
          <p:cNvGrpSpPr/>
          <p:nvPr/>
        </p:nvGrpSpPr>
        <p:grpSpPr>
          <a:xfrm>
            <a:off x="1198763" y="716037"/>
            <a:ext cx="1212212" cy="1555077"/>
            <a:chOff x="1198763" y="921030"/>
            <a:chExt cx="1212212" cy="1555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3DB665-9A0A-ED44-B160-7D495726A084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AA143F-17FA-9E41-94DE-03C0CD76B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E74ED08-EA7F-874D-9123-E7E824199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0CA3CB6-C748-F445-A526-F11AA435F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A1192D-D428-B244-9E41-7885CA79C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EF39BB8-F65A-6843-BC32-9DDAA3BEDD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ubtitle 1">
              <a:extLst>
                <a:ext uri="{FF2B5EF4-FFF2-40B4-BE49-F238E27FC236}">
                  <a16:creationId xmlns:a16="http://schemas.microsoft.com/office/drawing/2014/main" id="{0B4DF31F-6833-0B4D-9AA5-BE96C1157CC3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55" name="Subtitle 1">
              <a:extLst>
                <a:ext uri="{FF2B5EF4-FFF2-40B4-BE49-F238E27FC236}">
                  <a16:creationId xmlns:a16="http://schemas.microsoft.com/office/drawing/2014/main" id="{495949D9-8ED3-CD4D-A62F-D211B3C8305F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56" name="Subtitle 1">
              <a:extLst>
                <a:ext uri="{FF2B5EF4-FFF2-40B4-BE49-F238E27FC236}">
                  <a16:creationId xmlns:a16="http://schemas.microsoft.com/office/drawing/2014/main" id="{F9AAE8C3-8B6E-2344-B18C-9ED8B8F89136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57" name="Subtitle 1">
              <a:extLst>
                <a:ext uri="{FF2B5EF4-FFF2-40B4-BE49-F238E27FC236}">
                  <a16:creationId xmlns:a16="http://schemas.microsoft.com/office/drawing/2014/main" id="{E7486F9E-D2AD-A248-8A78-7CEDB2418D17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0C1535B8-5A02-7148-A278-78B50B07A3C8}"/>
              </a:ext>
            </a:extLst>
          </p:cNvPr>
          <p:cNvSpPr txBox="1">
            <a:spLocks/>
          </p:cNvSpPr>
          <p:nvPr/>
        </p:nvSpPr>
        <p:spPr>
          <a:xfrm>
            <a:off x="6591050" y="782605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</a:t>
            </a:r>
          </a:p>
        </p:txBody>
      </p:sp>
      <p:sp>
        <p:nvSpPr>
          <p:cNvPr id="59" name="Subtitle 1">
            <a:extLst>
              <a:ext uri="{FF2B5EF4-FFF2-40B4-BE49-F238E27FC236}">
                <a16:creationId xmlns:a16="http://schemas.microsoft.com/office/drawing/2014/main" id="{B4272684-36B9-BE4B-9028-3D0A5C94CC02}"/>
              </a:ext>
            </a:extLst>
          </p:cNvPr>
          <p:cNvSpPr txBox="1">
            <a:spLocks/>
          </p:cNvSpPr>
          <p:nvPr/>
        </p:nvSpPr>
        <p:spPr>
          <a:xfrm>
            <a:off x="7423956" y="747203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</a:t>
            </a:r>
          </a:p>
        </p:txBody>
      </p:sp>
      <p:sp>
        <p:nvSpPr>
          <p:cNvPr id="60" name="Subtitle 1">
            <a:extLst>
              <a:ext uri="{FF2B5EF4-FFF2-40B4-BE49-F238E27FC236}">
                <a16:creationId xmlns:a16="http://schemas.microsoft.com/office/drawing/2014/main" id="{E8922EC9-A96D-AD4A-9A08-5FD52E536151}"/>
              </a:ext>
            </a:extLst>
          </p:cNvPr>
          <p:cNvSpPr txBox="1">
            <a:spLocks/>
          </p:cNvSpPr>
          <p:nvPr/>
        </p:nvSpPr>
        <p:spPr>
          <a:xfrm>
            <a:off x="6588224" y="1824864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4</a:t>
            </a:r>
          </a:p>
        </p:txBody>
      </p:sp>
      <p:sp>
        <p:nvSpPr>
          <p:cNvPr id="61" name="Subtitle 1">
            <a:extLst>
              <a:ext uri="{FF2B5EF4-FFF2-40B4-BE49-F238E27FC236}">
                <a16:creationId xmlns:a16="http://schemas.microsoft.com/office/drawing/2014/main" id="{D8A956A9-2204-5649-B855-3CFC1518E295}"/>
              </a:ext>
            </a:extLst>
          </p:cNvPr>
          <p:cNvSpPr txBox="1">
            <a:spLocks/>
          </p:cNvSpPr>
          <p:nvPr/>
        </p:nvSpPr>
        <p:spPr>
          <a:xfrm>
            <a:off x="7421130" y="1789462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B8FC6DF-99EE-6244-8A9E-8E991DF691EA}"/>
                  </a:ext>
                </a:extLst>
              </p:cNvPr>
              <p:cNvSpPr txBox="1"/>
              <p:nvPr/>
            </p:nvSpPr>
            <p:spPr>
              <a:xfrm>
                <a:off x="3383914" y="1902483"/>
                <a:ext cx="1355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B8FC6DF-99EE-6244-8A9E-8E991DF69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914" y="1902483"/>
                <a:ext cx="1355884" cy="369332"/>
              </a:xfrm>
              <a:prstGeom prst="rect">
                <a:avLst/>
              </a:prstGeom>
              <a:blipFill>
                <a:blip r:embed="rId6"/>
                <a:stretch>
                  <a:fillRect l="-4630" r="-7407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8220CFF-DF62-674D-BA13-990A909A96AA}"/>
                  </a:ext>
                </a:extLst>
              </p:cNvPr>
              <p:cNvSpPr txBox="1"/>
              <p:nvPr/>
            </p:nvSpPr>
            <p:spPr>
              <a:xfrm>
                <a:off x="494593" y="4812045"/>
                <a:ext cx="1929310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8220CFF-DF62-674D-BA13-990A909A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93" y="4812045"/>
                <a:ext cx="1929310" cy="1020472"/>
              </a:xfrm>
              <a:prstGeom prst="rect">
                <a:avLst/>
              </a:prstGeom>
              <a:blipFill>
                <a:blip r:embed="rId7"/>
                <a:stretch>
                  <a:fillRect l="-1948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2DC4BD4A-26F7-7242-855F-C9D7B35B75E3}"/>
              </a:ext>
            </a:extLst>
          </p:cNvPr>
          <p:cNvGrpSpPr/>
          <p:nvPr/>
        </p:nvGrpSpPr>
        <p:grpSpPr>
          <a:xfrm>
            <a:off x="2676703" y="4544742"/>
            <a:ext cx="1212212" cy="1555077"/>
            <a:chOff x="1198763" y="921030"/>
            <a:chExt cx="1212212" cy="1555077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8A4AE66-D139-4D4D-90CB-6CDF2CDC27A7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8BC667A-B700-C745-95AA-8C221A5AE2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4B35AD6B-4D8B-3549-BF16-AC9351C59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A6FC3A8-B249-A84C-8BA5-E938BD7D94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E6DEC6A-61DF-6B44-AEEF-184ECB0096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17B0528-DFC2-9C43-9895-E61A607A9230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Subtitle 1">
              <a:extLst>
                <a:ext uri="{FF2B5EF4-FFF2-40B4-BE49-F238E27FC236}">
                  <a16:creationId xmlns:a16="http://schemas.microsoft.com/office/drawing/2014/main" id="{46C457DA-2C78-664D-BCE4-A432AC72517C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69" name="Subtitle 1">
              <a:extLst>
                <a:ext uri="{FF2B5EF4-FFF2-40B4-BE49-F238E27FC236}">
                  <a16:creationId xmlns:a16="http://schemas.microsoft.com/office/drawing/2014/main" id="{FFD4AA0B-C0E8-D04F-9A11-E8189FEF7F85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  <p:sp>
          <p:nvSpPr>
            <p:cNvPr id="70" name="Subtitle 1">
              <a:extLst>
                <a:ext uri="{FF2B5EF4-FFF2-40B4-BE49-F238E27FC236}">
                  <a16:creationId xmlns:a16="http://schemas.microsoft.com/office/drawing/2014/main" id="{5B352033-9D4D-044C-923B-4C29C2F6AC24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71" name="Subtitle 1">
              <a:extLst>
                <a:ext uri="{FF2B5EF4-FFF2-40B4-BE49-F238E27FC236}">
                  <a16:creationId xmlns:a16="http://schemas.microsoft.com/office/drawing/2014/main" id="{5CFC097B-F65F-1A41-9AFC-8942FE048E6F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E6E105A-183F-AA4C-B6F1-0992092914B6}"/>
                  </a:ext>
                </a:extLst>
              </p:cNvPr>
              <p:cNvSpPr txBox="1"/>
              <p:nvPr/>
            </p:nvSpPr>
            <p:spPr>
              <a:xfrm>
                <a:off x="3347864" y="1567823"/>
                <a:ext cx="145289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E6E105A-183F-AA4C-B6F1-099209291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567823"/>
                <a:ext cx="1452897" cy="1020472"/>
              </a:xfrm>
              <a:prstGeom prst="rect">
                <a:avLst/>
              </a:prstGeom>
              <a:blipFill>
                <a:blip r:embed="rId8"/>
                <a:stretch>
                  <a:fillRect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33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3" grpId="0"/>
      <p:bldP spid="63" grpId="1"/>
      <p:bldP spid="64" grpId="0"/>
      <p:bldP spid="8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610C81A-8AF3-7E43-8351-2A0E4DA7EAE9}"/>
              </a:ext>
            </a:extLst>
          </p:cNvPr>
          <p:cNvGrpSpPr/>
          <p:nvPr/>
        </p:nvGrpSpPr>
        <p:grpSpPr>
          <a:xfrm>
            <a:off x="3282809" y="1006064"/>
            <a:ext cx="2359213" cy="1591436"/>
            <a:chOff x="3952646" y="1267071"/>
            <a:chExt cx="1094025" cy="1017909"/>
          </a:xfrm>
        </p:grpSpPr>
        <p:sp>
          <p:nvSpPr>
            <p:cNvPr id="77" name="Cube 76">
              <a:extLst>
                <a:ext uri="{FF2B5EF4-FFF2-40B4-BE49-F238E27FC236}">
                  <a16:creationId xmlns:a16="http://schemas.microsoft.com/office/drawing/2014/main" id="{389606CC-1D3E-9042-91DC-7ECDEE6F50DE}"/>
                </a:ext>
              </a:extLst>
            </p:cNvPr>
            <p:cNvSpPr/>
            <p:nvPr/>
          </p:nvSpPr>
          <p:spPr>
            <a:xfrm>
              <a:off x="3952646" y="1433674"/>
              <a:ext cx="848664" cy="851306"/>
            </a:xfrm>
            <a:prstGeom prst="cub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50AB92A-D295-014B-80E4-6063A3C8E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91708">
              <a:off x="4609638" y="1267071"/>
              <a:ext cx="437033" cy="437033"/>
            </a:xfrm>
            <a:prstGeom prst="rect">
              <a:avLst/>
            </a:prstGeom>
          </p:spPr>
        </p:pic>
      </p:grp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 for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Hamiltonicity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406BD-79D5-9A48-A601-9D374F267F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259632" y="2282546"/>
            <a:ext cx="1081857" cy="885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72200" y="2310029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2782520" y="2746306"/>
            <a:ext cx="3229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ubtitle 1">
            <a:extLst>
              <a:ext uri="{FF2B5EF4-FFF2-40B4-BE49-F238E27FC236}">
                <a16:creationId xmlns:a16="http://schemas.microsoft.com/office/drawing/2014/main" id="{49BEB4B5-30F3-DF47-BA5E-E8D375F7A684}"/>
              </a:ext>
            </a:extLst>
          </p:cNvPr>
          <p:cNvSpPr txBox="1">
            <a:spLocks/>
          </p:cNvSpPr>
          <p:nvPr/>
        </p:nvSpPr>
        <p:spPr>
          <a:xfrm>
            <a:off x="251520" y="1316595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4D0011-6F64-1C4E-8113-B10DF01DB464}"/>
              </a:ext>
            </a:extLst>
          </p:cNvPr>
          <p:cNvGrpSpPr/>
          <p:nvPr/>
        </p:nvGrpSpPr>
        <p:grpSpPr>
          <a:xfrm>
            <a:off x="6804806" y="1109367"/>
            <a:ext cx="683568" cy="723147"/>
            <a:chOff x="4248472" y="4581128"/>
            <a:chExt cx="683568" cy="72314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267C67-10D0-BA43-93FB-C99B52531812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BA802B-FD1D-9B4C-9891-121313D4869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2640D5-CA2C-5F41-B514-5AB2EBDBB34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A1C8BE-271B-334B-9EC8-2B98053C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ubtitle 1">
            <a:extLst>
              <a:ext uri="{FF2B5EF4-FFF2-40B4-BE49-F238E27FC236}">
                <a16:creationId xmlns:a16="http://schemas.microsoft.com/office/drawing/2014/main" id="{A9E84B23-33BD-1D47-9846-BADF00CEAC75}"/>
              </a:ext>
            </a:extLst>
          </p:cNvPr>
          <p:cNvSpPr txBox="1">
            <a:spLocks/>
          </p:cNvSpPr>
          <p:nvPr/>
        </p:nvSpPr>
        <p:spPr>
          <a:xfrm>
            <a:off x="5691643" y="1306213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EB5A6-6583-FF46-A236-76DABF6E3A8D}"/>
              </a:ext>
            </a:extLst>
          </p:cNvPr>
          <p:cNvCxnSpPr>
            <a:cxnSpLocks/>
          </p:cNvCxnSpPr>
          <p:nvPr/>
        </p:nvCxnSpPr>
        <p:spPr>
          <a:xfrm>
            <a:off x="7488374" y="1109367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E180FE-9262-C14E-AB17-18E9CDEF3B1B}"/>
              </a:ext>
            </a:extLst>
          </p:cNvPr>
          <p:cNvGrpSpPr/>
          <p:nvPr/>
        </p:nvGrpSpPr>
        <p:grpSpPr>
          <a:xfrm>
            <a:off x="1198763" y="692696"/>
            <a:ext cx="1212212" cy="1555077"/>
            <a:chOff x="1198763" y="921030"/>
            <a:chExt cx="1212212" cy="1555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3DB665-9A0A-ED44-B160-7D495726A084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AA143F-17FA-9E41-94DE-03C0CD76B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E74ED08-EA7F-874D-9123-E7E824199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0CA3CB6-C748-F445-A526-F11AA435F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A1192D-D428-B244-9E41-7885CA79C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EF39BB8-F65A-6843-BC32-9DDAA3BEDD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ubtitle 1">
              <a:extLst>
                <a:ext uri="{FF2B5EF4-FFF2-40B4-BE49-F238E27FC236}">
                  <a16:creationId xmlns:a16="http://schemas.microsoft.com/office/drawing/2014/main" id="{0B4DF31F-6833-0B4D-9AA5-BE96C1157CC3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55" name="Subtitle 1">
              <a:extLst>
                <a:ext uri="{FF2B5EF4-FFF2-40B4-BE49-F238E27FC236}">
                  <a16:creationId xmlns:a16="http://schemas.microsoft.com/office/drawing/2014/main" id="{495949D9-8ED3-CD4D-A62F-D211B3C8305F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56" name="Subtitle 1">
              <a:extLst>
                <a:ext uri="{FF2B5EF4-FFF2-40B4-BE49-F238E27FC236}">
                  <a16:creationId xmlns:a16="http://schemas.microsoft.com/office/drawing/2014/main" id="{F9AAE8C3-8B6E-2344-B18C-9ED8B8F89136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57" name="Subtitle 1">
              <a:extLst>
                <a:ext uri="{FF2B5EF4-FFF2-40B4-BE49-F238E27FC236}">
                  <a16:creationId xmlns:a16="http://schemas.microsoft.com/office/drawing/2014/main" id="{E7486F9E-D2AD-A248-8A78-7CEDB2418D17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0C1535B8-5A02-7148-A278-78B50B07A3C8}"/>
              </a:ext>
            </a:extLst>
          </p:cNvPr>
          <p:cNvSpPr txBox="1">
            <a:spLocks/>
          </p:cNvSpPr>
          <p:nvPr/>
        </p:nvSpPr>
        <p:spPr>
          <a:xfrm>
            <a:off x="6591050" y="759264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</a:t>
            </a:r>
          </a:p>
        </p:txBody>
      </p:sp>
      <p:sp>
        <p:nvSpPr>
          <p:cNvPr id="59" name="Subtitle 1">
            <a:extLst>
              <a:ext uri="{FF2B5EF4-FFF2-40B4-BE49-F238E27FC236}">
                <a16:creationId xmlns:a16="http://schemas.microsoft.com/office/drawing/2014/main" id="{B4272684-36B9-BE4B-9028-3D0A5C94CC02}"/>
              </a:ext>
            </a:extLst>
          </p:cNvPr>
          <p:cNvSpPr txBox="1">
            <a:spLocks/>
          </p:cNvSpPr>
          <p:nvPr/>
        </p:nvSpPr>
        <p:spPr>
          <a:xfrm>
            <a:off x="7423956" y="723862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</a:t>
            </a:r>
          </a:p>
        </p:txBody>
      </p:sp>
      <p:sp>
        <p:nvSpPr>
          <p:cNvPr id="60" name="Subtitle 1">
            <a:extLst>
              <a:ext uri="{FF2B5EF4-FFF2-40B4-BE49-F238E27FC236}">
                <a16:creationId xmlns:a16="http://schemas.microsoft.com/office/drawing/2014/main" id="{E8922EC9-A96D-AD4A-9A08-5FD52E536151}"/>
              </a:ext>
            </a:extLst>
          </p:cNvPr>
          <p:cNvSpPr txBox="1">
            <a:spLocks/>
          </p:cNvSpPr>
          <p:nvPr/>
        </p:nvSpPr>
        <p:spPr>
          <a:xfrm>
            <a:off x="6588224" y="1801523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4</a:t>
            </a:r>
          </a:p>
        </p:txBody>
      </p:sp>
      <p:sp>
        <p:nvSpPr>
          <p:cNvPr id="61" name="Subtitle 1">
            <a:extLst>
              <a:ext uri="{FF2B5EF4-FFF2-40B4-BE49-F238E27FC236}">
                <a16:creationId xmlns:a16="http://schemas.microsoft.com/office/drawing/2014/main" id="{D8A956A9-2204-5649-B855-3CFC1518E295}"/>
              </a:ext>
            </a:extLst>
          </p:cNvPr>
          <p:cNvSpPr txBox="1">
            <a:spLocks/>
          </p:cNvSpPr>
          <p:nvPr/>
        </p:nvSpPr>
        <p:spPr>
          <a:xfrm>
            <a:off x="7421130" y="1766121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B8FC6DF-99EE-6244-8A9E-8E991DF691EA}"/>
                  </a:ext>
                </a:extLst>
              </p:cNvPr>
              <p:cNvSpPr txBox="1"/>
              <p:nvPr/>
            </p:nvSpPr>
            <p:spPr>
              <a:xfrm>
                <a:off x="3383914" y="1879142"/>
                <a:ext cx="1355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B8FC6DF-99EE-6244-8A9E-8E991DF69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914" y="1879142"/>
                <a:ext cx="1355884" cy="369332"/>
              </a:xfrm>
              <a:prstGeom prst="rect">
                <a:avLst/>
              </a:prstGeom>
              <a:blipFill>
                <a:blip r:embed="rId5"/>
                <a:stretch>
                  <a:fillRect l="-4630" r="-7407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8220CFF-DF62-674D-BA13-990A909A96AA}"/>
                  </a:ext>
                </a:extLst>
              </p:cNvPr>
              <p:cNvSpPr txBox="1"/>
              <p:nvPr/>
            </p:nvSpPr>
            <p:spPr>
              <a:xfrm>
                <a:off x="478839" y="3416690"/>
                <a:ext cx="1929310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8220CFF-DF62-674D-BA13-990A909A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39" y="3416690"/>
                <a:ext cx="1929310" cy="1020472"/>
              </a:xfrm>
              <a:prstGeom prst="rect">
                <a:avLst/>
              </a:prstGeom>
              <a:blipFill>
                <a:blip r:embed="rId6"/>
                <a:stretch>
                  <a:fillRect l="-1961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F4CEC1-66A0-2948-B131-76DED9C5270C}"/>
              </a:ext>
            </a:extLst>
          </p:cNvPr>
          <p:cNvCxnSpPr>
            <a:cxnSpLocks/>
          </p:cNvCxnSpPr>
          <p:nvPr/>
        </p:nvCxnSpPr>
        <p:spPr>
          <a:xfrm>
            <a:off x="2752814" y="3848738"/>
            <a:ext cx="325934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57833F1-9617-BF45-9FFB-B61E96B630B4}"/>
              </a:ext>
            </a:extLst>
          </p:cNvPr>
          <p:cNvCxnSpPr>
            <a:cxnSpLocks/>
          </p:cNvCxnSpPr>
          <p:nvPr/>
        </p:nvCxnSpPr>
        <p:spPr>
          <a:xfrm>
            <a:off x="1547664" y="5072874"/>
            <a:ext cx="50447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AF005F7-26CA-A144-92D5-E76E85EB0075}"/>
                  </a:ext>
                </a:extLst>
              </p:cNvPr>
              <p:cNvSpPr/>
              <p:nvPr/>
            </p:nvSpPr>
            <p:spPr>
              <a:xfrm>
                <a:off x="2631457" y="3280514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challenge bit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AF005F7-26CA-A144-92D5-E76E85EB0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457" y="3280514"/>
                <a:ext cx="4167168" cy="523220"/>
              </a:xfrm>
              <a:prstGeom prst="rect">
                <a:avLst/>
              </a:prstGeom>
              <a:blipFill>
                <a:blip r:embed="rId7"/>
                <a:stretch>
                  <a:fillRect l="-121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91BEAD8-950D-7F44-8903-E293ECA81791}"/>
                  </a:ext>
                </a:extLst>
              </p:cNvPr>
              <p:cNvSpPr/>
              <p:nvPr/>
            </p:nvSpPr>
            <p:spPr>
              <a:xfrm>
                <a:off x="1577370" y="4496126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=0: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send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open all edges</a:t>
                </a: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91BEAD8-950D-7F44-8903-E293ECA81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70" y="4496126"/>
                <a:ext cx="5382977" cy="523220"/>
              </a:xfrm>
              <a:prstGeom prst="rect">
                <a:avLst/>
              </a:prstGeom>
              <a:blipFill>
                <a:blip r:embed="rId8"/>
                <a:stretch>
                  <a:fillRect l="-941" t="-1428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C372594-E894-AD41-B086-3B3A0B412B8F}"/>
                  </a:ext>
                </a:extLst>
              </p:cNvPr>
              <p:cNvSpPr/>
              <p:nvPr/>
            </p:nvSpPr>
            <p:spPr>
              <a:xfrm>
                <a:off x="1553326" y="5144882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=1: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open a Ham cycle in H</a:t>
                </a: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C372594-E894-AD41-B086-3B3A0B412B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326" y="5144882"/>
                <a:ext cx="5382977" cy="523220"/>
              </a:xfrm>
              <a:prstGeom prst="rect">
                <a:avLst/>
              </a:prstGeom>
              <a:blipFill>
                <a:blip r:embed="rId9"/>
                <a:stretch>
                  <a:fillRect l="-7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E2B556A-9BD8-794D-B5B0-5F7BEFE4EE0D}"/>
              </a:ext>
            </a:extLst>
          </p:cNvPr>
          <p:cNvGrpSpPr/>
          <p:nvPr/>
        </p:nvGrpSpPr>
        <p:grpSpPr>
          <a:xfrm>
            <a:off x="1076313" y="3448369"/>
            <a:ext cx="1245960" cy="957128"/>
            <a:chOff x="1076313" y="3676703"/>
            <a:chExt cx="1245960" cy="9571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7A2198-68F5-984A-8425-4EA30E93D7D2}"/>
                </a:ext>
              </a:extLst>
            </p:cNvPr>
            <p:cNvSpPr/>
            <p:nvPr/>
          </p:nvSpPr>
          <p:spPr>
            <a:xfrm>
              <a:off x="1774983" y="3676703"/>
              <a:ext cx="204729" cy="187510"/>
            </a:xfrm>
            <a:prstGeom prst="ellipse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AEE196D-AED5-5445-BFD0-52B7F1D9C60F}"/>
                </a:ext>
              </a:extLst>
            </p:cNvPr>
            <p:cNvSpPr/>
            <p:nvPr/>
          </p:nvSpPr>
          <p:spPr>
            <a:xfrm>
              <a:off x="1390907" y="4155260"/>
              <a:ext cx="204729" cy="187510"/>
            </a:xfrm>
            <a:prstGeom prst="ellipse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EAE8EF0-359F-4140-B457-DA0D6531EB10}"/>
                </a:ext>
              </a:extLst>
            </p:cNvPr>
            <p:cNvSpPr/>
            <p:nvPr/>
          </p:nvSpPr>
          <p:spPr>
            <a:xfrm>
              <a:off x="2117544" y="3938313"/>
              <a:ext cx="204729" cy="187510"/>
            </a:xfrm>
            <a:prstGeom prst="ellipse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966C5C2-5B78-C942-A560-5402F53B93F7}"/>
                </a:ext>
              </a:extLst>
            </p:cNvPr>
            <p:cNvSpPr/>
            <p:nvPr/>
          </p:nvSpPr>
          <p:spPr>
            <a:xfrm>
              <a:off x="1076313" y="4446321"/>
              <a:ext cx="204729" cy="187510"/>
            </a:xfrm>
            <a:prstGeom prst="ellipse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6E96FDD-36A8-DF49-A856-6DD16DA6A96F}"/>
                  </a:ext>
                </a:extLst>
              </p:cNvPr>
              <p:cNvSpPr/>
              <p:nvPr/>
            </p:nvSpPr>
            <p:spPr>
              <a:xfrm>
                <a:off x="3725238" y="5761403"/>
                <a:ext cx="505245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u="sng" dirty="0">
                    <a:solidFill>
                      <a:schemeClr val="tx1"/>
                    </a:solidFill>
                  </a:rPr>
                  <a:t>V (when b=0): </a:t>
                </a:r>
                <a:r>
                  <a:rPr lang="en-US" sz="2800" dirty="0">
                    <a:solidFill>
                      <a:schemeClr val="tx1"/>
                    </a:solidFill>
                  </a:rPr>
                  <a:t>Check all openings and check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6E96FDD-36A8-DF49-A856-6DD16DA6A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238" y="5761403"/>
                <a:ext cx="5052451" cy="954107"/>
              </a:xfrm>
              <a:prstGeom prst="rect">
                <a:avLst/>
              </a:prstGeom>
              <a:blipFill>
                <a:blip r:embed="rId10"/>
                <a:stretch>
                  <a:fillRect l="-752" t="-6579" r="-401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11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610C81A-8AF3-7E43-8351-2A0E4DA7EAE9}"/>
              </a:ext>
            </a:extLst>
          </p:cNvPr>
          <p:cNvGrpSpPr/>
          <p:nvPr/>
        </p:nvGrpSpPr>
        <p:grpSpPr>
          <a:xfrm>
            <a:off x="3282809" y="1006064"/>
            <a:ext cx="2359213" cy="1591436"/>
            <a:chOff x="3952646" y="1267071"/>
            <a:chExt cx="1094025" cy="1017909"/>
          </a:xfrm>
        </p:grpSpPr>
        <p:sp>
          <p:nvSpPr>
            <p:cNvPr id="77" name="Cube 76">
              <a:extLst>
                <a:ext uri="{FF2B5EF4-FFF2-40B4-BE49-F238E27FC236}">
                  <a16:creationId xmlns:a16="http://schemas.microsoft.com/office/drawing/2014/main" id="{389606CC-1D3E-9042-91DC-7ECDEE6F50DE}"/>
                </a:ext>
              </a:extLst>
            </p:cNvPr>
            <p:cNvSpPr/>
            <p:nvPr/>
          </p:nvSpPr>
          <p:spPr>
            <a:xfrm>
              <a:off x="3952646" y="1433674"/>
              <a:ext cx="848664" cy="851306"/>
            </a:xfrm>
            <a:prstGeom prst="cub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50AB92A-D295-014B-80E4-6063A3C8E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91708">
              <a:off x="4609638" y="1267071"/>
              <a:ext cx="437033" cy="437033"/>
            </a:xfrm>
            <a:prstGeom prst="rect">
              <a:avLst/>
            </a:prstGeom>
          </p:spPr>
        </p:pic>
      </p:grp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 for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Hamiltonicity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406BD-79D5-9A48-A601-9D374F267F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259632" y="2282546"/>
            <a:ext cx="1081857" cy="885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72200" y="2310029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2782520" y="2746306"/>
            <a:ext cx="3229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ubtitle 1">
            <a:extLst>
              <a:ext uri="{FF2B5EF4-FFF2-40B4-BE49-F238E27FC236}">
                <a16:creationId xmlns:a16="http://schemas.microsoft.com/office/drawing/2014/main" id="{49BEB4B5-30F3-DF47-BA5E-E8D375F7A684}"/>
              </a:ext>
            </a:extLst>
          </p:cNvPr>
          <p:cNvSpPr txBox="1">
            <a:spLocks/>
          </p:cNvSpPr>
          <p:nvPr/>
        </p:nvSpPr>
        <p:spPr>
          <a:xfrm>
            <a:off x="251520" y="1316595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4D0011-6F64-1C4E-8113-B10DF01DB464}"/>
              </a:ext>
            </a:extLst>
          </p:cNvPr>
          <p:cNvGrpSpPr/>
          <p:nvPr/>
        </p:nvGrpSpPr>
        <p:grpSpPr>
          <a:xfrm>
            <a:off x="6804806" y="1109367"/>
            <a:ext cx="683568" cy="723147"/>
            <a:chOff x="4248472" y="4581128"/>
            <a:chExt cx="683568" cy="72314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267C67-10D0-BA43-93FB-C99B52531812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BA802B-FD1D-9B4C-9891-121313D4869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2640D5-CA2C-5F41-B514-5AB2EBDBB34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A1C8BE-271B-334B-9EC8-2B98053C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ubtitle 1">
            <a:extLst>
              <a:ext uri="{FF2B5EF4-FFF2-40B4-BE49-F238E27FC236}">
                <a16:creationId xmlns:a16="http://schemas.microsoft.com/office/drawing/2014/main" id="{A9E84B23-33BD-1D47-9846-BADF00CEAC75}"/>
              </a:ext>
            </a:extLst>
          </p:cNvPr>
          <p:cNvSpPr txBox="1">
            <a:spLocks/>
          </p:cNvSpPr>
          <p:nvPr/>
        </p:nvSpPr>
        <p:spPr>
          <a:xfrm>
            <a:off x="5691643" y="1306213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EB5A6-6583-FF46-A236-76DABF6E3A8D}"/>
              </a:ext>
            </a:extLst>
          </p:cNvPr>
          <p:cNvCxnSpPr>
            <a:cxnSpLocks/>
          </p:cNvCxnSpPr>
          <p:nvPr/>
        </p:nvCxnSpPr>
        <p:spPr>
          <a:xfrm>
            <a:off x="7488374" y="1109367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E180FE-9262-C14E-AB17-18E9CDEF3B1B}"/>
              </a:ext>
            </a:extLst>
          </p:cNvPr>
          <p:cNvGrpSpPr/>
          <p:nvPr/>
        </p:nvGrpSpPr>
        <p:grpSpPr>
          <a:xfrm>
            <a:off x="1198763" y="692696"/>
            <a:ext cx="1212212" cy="1555077"/>
            <a:chOff x="1198763" y="921030"/>
            <a:chExt cx="1212212" cy="1555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3DB665-9A0A-ED44-B160-7D495726A084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AA143F-17FA-9E41-94DE-03C0CD76B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E74ED08-EA7F-874D-9123-E7E824199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0CA3CB6-C748-F445-A526-F11AA435F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A1192D-D428-B244-9E41-7885CA79C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EF39BB8-F65A-6843-BC32-9DDAA3BEDD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ubtitle 1">
              <a:extLst>
                <a:ext uri="{FF2B5EF4-FFF2-40B4-BE49-F238E27FC236}">
                  <a16:creationId xmlns:a16="http://schemas.microsoft.com/office/drawing/2014/main" id="{0B4DF31F-6833-0B4D-9AA5-BE96C1157CC3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55" name="Subtitle 1">
              <a:extLst>
                <a:ext uri="{FF2B5EF4-FFF2-40B4-BE49-F238E27FC236}">
                  <a16:creationId xmlns:a16="http://schemas.microsoft.com/office/drawing/2014/main" id="{495949D9-8ED3-CD4D-A62F-D211B3C8305F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56" name="Subtitle 1">
              <a:extLst>
                <a:ext uri="{FF2B5EF4-FFF2-40B4-BE49-F238E27FC236}">
                  <a16:creationId xmlns:a16="http://schemas.microsoft.com/office/drawing/2014/main" id="{F9AAE8C3-8B6E-2344-B18C-9ED8B8F89136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57" name="Subtitle 1">
              <a:extLst>
                <a:ext uri="{FF2B5EF4-FFF2-40B4-BE49-F238E27FC236}">
                  <a16:creationId xmlns:a16="http://schemas.microsoft.com/office/drawing/2014/main" id="{E7486F9E-D2AD-A248-8A78-7CEDB2418D17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0C1535B8-5A02-7148-A278-78B50B07A3C8}"/>
              </a:ext>
            </a:extLst>
          </p:cNvPr>
          <p:cNvSpPr txBox="1">
            <a:spLocks/>
          </p:cNvSpPr>
          <p:nvPr/>
        </p:nvSpPr>
        <p:spPr>
          <a:xfrm>
            <a:off x="6591050" y="759264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</a:t>
            </a:r>
          </a:p>
        </p:txBody>
      </p:sp>
      <p:sp>
        <p:nvSpPr>
          <p:cNvPr id="59" name="Subtitle 1">
            <a:extLst>
              <a:ext uri="{FF2B5EF4-FFF2-40B4-BE49-F238E27FC236}">
                <a16:creationId xmlns:a16="http://schemas.microsoft.com/office/drawing/2014/main" id="{B4272684-36B9-BE4B-9028-3D0A5C94CC02}"/>
              </a:ext>
            </a:extLst>
          </p:cNvPr>
          <p:cNvSpPr txBox="1">
            <a:spLocks/>
          </p:cNvSpPr>
          <p:nvPr/>
        </p:nvSpPr>
        <p:spPr>
          <a:xfrm>
            <a:off x="7423956" y="723862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</a:t>
            </a:r>
          </a:p>
        </p:txBody>
      </p:sp>
      <p:sp>
        <p:nvSpPr>
          <p:cNvPr id="60" name="Subtitle 1">
            <a:extLst>
              <a:ext uri="{FF2B5EF4-FFF2-40B4-BE49-F238E27FC236}">
                <a16:creationId xmlns:a16="http://schemas.microsoft.com/office/drawing/2014/main" id="{E8922EC9-A96D-AD4A-9A08-5FD52E536151}"/>
              </a:ext>
            </a:extLst>
          </p:cNvPr>
          <p:cNvSpPr txBox="1">
            <a:spLocks/>
          </p:cNvSpPr>
          <p:nvPr/>
        </p:nvSpPr>
        <p:spPr>
          <a:xfrm>
            <a:off x="6588224" y="1801523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4</a:t>
            </a:r>
          </a:p>
        </p:txBody>
      </p:sp>
      <p:sp>
        <p:nvSpPr>
          <p:cNvPr id="61" name="Subtitle 1">
            <a:extLst>
              <a:ext uri="{FF2B5EF4-FFF2-40B4-BE49-F238E27FC236}">
                <a16:creationId xmlns:a16="http://schemas.microsoft.com/office/drawing/2014/main" id="{D8A956A9-2204-5649-B855-3CFC1518E295}"/>
              </a:ext>
            </a:extLst>
          </p:cNvPr>
          <p:cNvSpPr txBox="1">
            <a:spLocks/>
          </p:cNvSpPr>
          <p:nvPr/>
        </p:nvSpPr>
        <p:spPr>
          <a:xfrm>
            <a:off x="7421130" y="1766121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B8FC6DF-99EE-6244-8A9E-8E991DF691EA}"/>
                  </a:ext>
                </a:extLst>
              </p:cNvPr>
              <p:cNvSpPr txBox="1"/>
              <p:nvPr/>
            </p:nvSpPr>
            <p:spPr>
              <a:xfrm>
                <a:off x="3383914" y="1879142"/>
                <a:ext cx="1355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B8FC6DF-99EE-6244-8A9E-8E991DF69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914" y="1879142"/>
                <a:ext cx="1355884" cy="369332"/>
              </a:xfrm>
              <a:prstGeom prst="rect">
                <a:avLst/>
              </a:prstGeom>
              <a:blipFill>
                <a:blip r:embed="rId5"/>
                <a:stretch>
                  <a:fillRect l="-4630" r="-7407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8220CFF-DF62-674D-BA13-990A909A96AA}"/>
                  </a:ext>
                </a:extLst>
              </p:cNvPr>
              <p:cNvSpPr txBox="1"/>
              <p:nvPr/>
            </p:nvSpPr>
            <p:spPr>
              <a:xfrm>
                <a:off x="478839" y="3416690"/>
                <a:ext cx="1929310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8220CFF-DF62-674D-BA13-990A909A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39" y="3416690"/>
                <a:ext cx="1929310" cy="1020472"/>
              </a:xfrm>
              <a:prstGeom prst="rect">
                <a:avLst/>
              </a:prstGeom>
              <a:blipFill>
                <a:blip r:embed="rId6"/>
                <a:stretch>
                  <a:fillRect l="-1961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F4CEC1-66A0-2948-B131-76DED9C5270C}"/>
              </a:ext>
            </a:extLst>
          </p:cNvPr>
          <p:cNvCxnSpPr>
            <a:cxnSpLocks/>
          </p:cNvCxnSpPr>
          <p:nvPr/>
        </p:nvCxnSpPr>
        <p:spPr>
          <a:xfrm>
            <a:off x="2752814" y="3848738"/>
            <a:ext cx="325934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57833F1-9617-BF45-9FFB-B61E96B630B4}"/>
              </a:ext>
            </a:extLst>
          </p:cNvPr>
          <p:cNvCxnSpPr>
            <a:cxnSpLocks/>
          </p:cNvCxnSpPr>
          <p:nvPr/>
        </p:nvCxnSpPr>
        <p:spPr>
          <a:xfrm>
            <a:off x="1547664" y="5072874"/>
            <a:ext cx="50447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AF005F7-26CA-A144-92D5-E76E85EB0075}"/>
                  </a:ext>
                </a:extLst>
              </p:cNvPr>
              <p:cNvSpPr/>
              <p:nvPr/>
            </p:nvSpPr>
            <p:spPr>
              <a:xfrm>
                <a:off x="2631457" y="3280514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challenge bit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AF005F7-26CA-A144-92D5-E76E85EB0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1457" y="3280514"/>
                <a:ext cx="4167168" cy="523220"/>
              </a:xfrm>
              <a:prstGeom prst="rect">
                <a:avLst/>
              </a:prstGeom>
              <a:blipFill>
                <a:blip r:embed="rId7"/>
                <a:stretch>
                  <a:fillRect l="-121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91BEAD8-950D-7F44-8903-E293ECA81791}"/>
                  </a:ext>
                </a:extLst>
              </p:cNvPr>
              <p:cNvSpPr/>
              <p:nvPr/>
            </p:nvSpPr>
            <p:spPr>
              <a:xfrm>
                <a:off x="1577370" y="4496126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=0: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send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open all edges</a:t>
                </a: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91BEAD8-950D-7F44-8903-E293ECA81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70" y="4496126"/>
                <a:ext cx="5382977" cy="523220"/>
              </a:xfrm>
              <a:prstGeom prst="rect">
                <a:avLst/>
              </a:prstGeom>
              <a:blipFill>
                <a:blip r:embed="rId8"/>
                <a:stretch>
                  <a:fillRect l="-941" t="-1428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C372594-E894-AD41-B086-3B3A0B412B8F}"/>
                  </a:ext>
                </a:extLst>
              </p:cNvPr>
              <p:cNvSpPr/>
              <p:nvPr/>
            </p:nvSpPr>
            <p:spPr>
              <a:xfrm>
                <a:off x="1553326" y="5144882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=1: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open a Ham cycle in H</a:t>
                </a: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C372594-E894-AD41-B086-3B3A0B412B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326" y="5144882"/>
                <a:ext cx="5382977" cy="523220"/>
              </a:xfrm>
              <a:prstGeom prst="rect">
                <a:avLst/>
              </a:prstGeom>
              <a:blipFill>
                <a:blip r:embed="rId9"/>
                <a:stretch>
                  <a:fillRect l="-7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E2B556A-9BD8-794D-B5B0-5F7BEFE4EE0D}"/>
              </a:ext>
            </a:extLst>
          </p:cNvPr>
          <p:cNvGrpSpPr/>
          <p:nvPr/>
        </p:nvGrpSpPr>
        <p:grpSpPr>
          <a:xfrm>
            <a:off x="1076313" y="3448369"/>
            <a:ext cx="1245960" cy="957128"/>
            <a:chOff x="1076313" y="3676703"/>
            <a:chExt cx="1245960" cy="9571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7A2198-68F5-984A-8425-4EA30E93D7D2}"/>
                </a:ext>
              </a:extLst>
            </p:cNvPr>
            <p:cNvSpPr/>
            <p:nvPr/>
          </p:nvSpPr>
          <p:spPr>
            <a:xfrm>
              <a:off x="1774983" y="3676703"/>
              <a:ext cx="204729" cy="187510"/>
            </a:xfrm>
            <a:prstGeom prst="ellipse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AEE196D-AED5-5445-BFD0-52B7F1D9C60F}"/>
                </a:ext>
              </a:extLst>
            </p:cNvPr>
            <p:cNvSpPr/>
            <p:nvPr/>
          </p:nvSpPr>
          <p:spPr>
            <a:xfrm>
              <a:off x="1390907" y="4155260"/>
              <a:ext cx="204729" cy="187510"/>
            </a:xfrm>
            <a:prstGeom prst="ellipse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EAE8EF0-359F-4140-B457-DA0D6531EB10}"/>
                </a:ext>
              </a:extLst>
            </p:cNvPr>
            <p:cNvSpPr/>
            <p:nvPr/>
          </p:nvSpPr>
          <p:spPr>
            <a:xfrm>
              <a:off x="2117544" y="3938313"/>
              <a:ext cx="204729" cy="187510"/>
            </a:xfrm>
            <a:prstGeom prst="ellipse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966C5C2-5B78-C942-A560-5402F53B93F7}"/>
                </a:ext>
              </a:extLst>
            </p:cNvPr>
            <p:cNvSpPr/>
            <p:nvPr/>
          </p:nvSpPr>
          <p:spPr>
            <a:xfrm>
              <a:off x="1076313" y="4446321"/>
              <a:ext cx="204729" cy="187510"/>
            </a:xfrm>
            <a:prstGeom prst="ellipse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76E96FDD-36A8-DF49-A856-6DD16DA6A96F}"/>
              </a:ext>
            </a:extLst>
          </p:cNvPr>
          <p:cNvSpPr/>
          <p:nvPr/>
        </p:nvSpPr>
        <p:spPr>
          <a:xfrm>
            <a:off x="3725238" y="5761403"/>
            <a:ext cx="50524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u="sng" dirty="0">
                <a:solidFill>
                  <a:schemeClr val="tx1"/>
                </a:solidFill>
              </a:rPr>
              <a:t>V (when b=1): </a:t>
            </a:r>
            <a:r>
              <a:rPr lang="en-US" sz="2800" dirty="0">
                <a:solidFill>
                  <a:schemeClr val="tx1"/>
                </a:solidFill>
              </a:rPr>
              <a:t>Check the openings correspond to a cycle.</a:t>
            </a:r>
          </a:p>
        </p:txBody>
      </p:sp>
    </p:spTree>
    <p:extLst>
      <p:ext uri="{BB962C8B-B14F-4D97-AF65-F5344CB8AC3E}">
        <p14:creationId xmlns:p14="http://schemas.microsoft.com/office/powerpoint/2010/main" val="195934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 for 3COL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406BD-79D5-9A48-A601-9D374F267F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259632" y="2305887"/>
            <a:ext cx="1081857" cy="885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72200" y="2333370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2782520" y="2769647"/>
            <a:ext cx="3229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ubtitle 1">
            <a:extLst>
              <a:ext uri="{FF2B5EF4-FFF2-40B4-BE49-F238E27FC236}">
                <a16:creationId xmlns:a16="http://schemas.microsoft.com/office/drawing/2014/main" id="{49BEB4B5-30F3-DF47-BA5E-E8D375F7A684}"/>
              </a:ext>
            </a:extLst>
          </p:cNvPr>
          <p:cNvSpPr txBox="1">
            <a:spLocks/>
          </p:cNvSpPr>
          <p:nvPr/>
        </p:nvSpPr>
        <p:spPr>
          <a:xfrm>
            <a:off x="251520" y="1124744"/>
            <a:ext cx="1119643" cy="74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=(V,E)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4D0011-6F64-1C4E-8113-B10DF01DB464}"/>
              </a:ext>
            </a:extLst>
          </p:cNvPr>
          <p:cNvGrpSpPr/>
          <p:nvPr/>
        </p:nvGrpSpPr>
        <p:grpSpPr>
          <a:xfrm>
            <a:off x="6804806" y="1132708"/>
            <a:ext cx="683568" cy="723147"/>
            <a:chOff x="4248472" y="4581128"/>
            <a:chExt cx="683568" cy="72314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267C67-10D0-BA43-93FB-C99B52531812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BA802B-FD1D-9B4C-9891-121313D4869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2640D5-CA2C-5F41-B514-5AB2EBDBB34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A1C8BE-271B-334B-9EC8-2B98053C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ubtitle 1">
            <a:extLst>
              <a:ext uri="{FF2B5EF4-FFF2-40B4-BE49-F238E27FC236}">
                <a16:creationId xmlns:a16="http://schemas.microsoft.com/office/drawing/2014/main" id="{A9E84B23-33BD-1D47-9846-BADF00CEAC75}"/>
              </a:ext>
            </a:extLst>
          </p:cNvPr>
          <p:cNvSpPr txBox="1">
            <a:spLocks/>
          </p:cNvSpPr>
          <p:nvPr/>
        </p:nvSpPr>
        <p:spPr>
          <a:xfrm>
            <a:off x="5691643" y="132955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EB5A6-6583-FF46-A236-76DABF6E3A8D}"/>
              </a:ext>
            </a:extLst>
          </p:cNvPr>
          <p:cNvCxnSpPr>
            <a:cxnSpLocks/>
          </p:cNvCxnSpPr>
          <p:nvPr/>
        </p:nvCxnSpPr>
        <p:spPr>
          <a:xfrm>
            <a:off x="7488374" y="1132708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E180FE-9262-C14E-AB17-18E9CDEF3B1B}"/>
              </a:ext>
            </a:extLst>
          </p:cNvPr>
          <p:cNvGrpSpPr/>
          <p:nvPr/>
        </p:nvGrpSpPr>
        <p:grpSpPr>
          <a:xfrm>
            <a:off x="1198763" y="716037"/>
            <a:ext cx="1212212" cy="1555077"/>
            <a:chOff x="1198763" y="921030"/>
            <a:chExt cx="1212212" cy="1555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3DB665-9A0A-ED44-B160-7D495726A084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AA143F-17FA-9E41-94DE-03C0CD76B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E74ED08-EA7F-874D-9123-E7E824199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0CA3CB6-C748-F445-A526-F11AA435F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A1192D-D428-B244-9E41-7885CA79C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EF39BB8-F65A-6843-BC32-9DDAA3BEDD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ubtitle 1">
              <a:extLst>
                <a:ext uri="{FF2B5EF4-FFF2-40B4-BE49-F238E27FC236}">
                  <a16:creationId xmlns:a16="http://schemas.microsoft.com/office/drawing/2014/main" id="{0B4DF31F-6833-0B4D-9AA5-BE96C1157CC3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55" name="Subtitle 1">
              <a:extLst>
                <a:ext uri="{FF2B5EF4-FFF2-40B4-BE49-F238E27FC236}">
                  <a16:creationId xmlns:a16="http://schemas.microsoft.com/office/drawing/2014/main" id="{495949D9-8ED3-CD4D-A62F-D211B3C8305F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56" name="Subtitle 1">
              <a:extLst>
                <a:ext uri="{FF2B5EF4-FFF2-40B4-BE49-F238E27FC236}">
                  <a16:creationId xmlns:a16="http://schemas.microsoft.com/office/drawing/2014/main" id="{F9AAE8C3-8B6E-2344-B18C-9ED8B8F89136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57" name="Subtitle 1">
              <a:extLst>
                <a:ext uri="{FF2B5EF4-FFF2-40B4-BE49-F238E27FC236}">
                  <a16:creationId xmlns:a16="http://schemas.microsoft.com/office/drawing/2014/main" id="{E7486F9E-D2AD-A248-8A78-7CEDB2418D17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0C1535B8-5A02-7148-A278-78B50B07A3C8}"/>
              </a:ext>
            </a:extLst>
          </p:cNvPr>
          <p:cNvSpPr txBox="1">
            <a:spLocks/>
          </p:cNvSpPr>
          <p:nvPr/>
        </p:nvSpPr>
        <p:spPr>
          <a:xfrm>
            <a:off x="6591050" y="782605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</a:t>
            </a:r>
          </a:p>
        </p:txBody>
      </p:sp>
      <p:sp>
        <p:nvSpPr>
          <p:cNvPr id="59" name="Subtitle 1">
            <a:extLst>
              <a:ext uri="{FF2B5EF4-FFF2-40B4-BE49-F238E27FC236}">
                <a16:creationId xmlns:a16="http://schemas.microsoft.com/office/drawing/2014/main" id="{B4272684-36B9-BE4B-9028-3D0A5C94CC02}"/>
              </a:ext>
            </a:extLst>
          </p:cNvPr>
          <p:cNvSpPr txBox="1">
            <a:spLocks/>
          </p:cNvSpPr>
          <p:nvPr/>
        </p:nvSpPr>
        <p:spPr>
          <a:xfrm>
            <a:off x="7423956" y="747203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</a:t>
            </a:r>
          </a:p>
        </p:txBody>
      </p:sp>
      <p:sp>
        <p:nvSpPr>
          <p:cNvPr id="60" name="Subtitle 1">
            <a:extLst>
              <a:ext uri="{FF2B5EF4-FFF2-40B4-BE49-F238E27FC236}">
                <a16:creationId xmlns:a16="http://schemas.microsoft.com/office/drawing/2014/main" id="{E8922EC9-A96D-AD4A-9A08-5FD52E536151}"/>
              </a:ext>
            </a:extLst>
          </p:cNvPr>
          <p:cNvSpPr txBox="1">
            <a:spLocks/>
          </p:cNvSpPr>
          <p:nvPr/>
        </p:nvSpPr>
        <p:spPr>
          <a:xfrm>
            <a:off x="6588224" y="1824864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4</a:t>
            </a:r>
          </a:p>
        </p:txBody>
      </p:sp>
      <p:sp>
        <p:nvSpPr>
          <p:cNvPr id="61" name="Subtitle 1">
            <a:extLst>
              <a:ext uri="{FF2B5EF4-FFF2-40B4-BE49-F238E27FC236}">
                <a16:creationId xmlns:a16="http://schemas.microsoft.com/office/drawing/2014/main" id="{D8A956A9-2204-5649-B855-3CFC1518E295}"/>
              </a:ext>
            </a:extLst>
          </p:cNvPr>
          <p:cNvSpPr txBox="1">
            <a:spLocks/>
          </p:cNvSpPr>
          <p:nvPr/>
        </p:nvSpPr>
        <p:spPr>
          <a:xfrm>
            <a:off x="7421130" y="1789462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D286026-0E06-2144-95F3-F480C96537C3}"/>
                  </a:ext>
                </a:extLst>
              </p:cNvPr>
              <p:cNvSpPr/>
              <p:nvPr/>
            </p:nvSpPr>
            <p:spPr>
              <a:xfrm>
                <a:off x="66302" y="3414238"/>
                <a:ext cx="3930734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Come up with a random permutation of the colors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D286026-0E06-2144-95F3-F480C9653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2" y="3414238"/>
                <a:ext cx="3930734" cy="1200329"/>
              </a:xfrm>
              <a:prstGeom prst="rect">
                <a:avLst/>
              </a:prstGeom>
              <a:blipFill>
                <a:blip r:embed="rId5"/>
                <a:stretch>
                  <a:fillRect l="-2581" t="-4167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2924520" y="2190598"/>
                <a:ext cx="23172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520" y="2190598"/>
                <a:ext cx="2317236" cy="461665"/>
              </a:xfrm>
              <a:prstGeom prst="rect">
                <a:avLst/>
              </a:prstGeom>
              <a:blipFill>
                <a:blip r:embed="rId6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2752814" y="3848738"/>
            <a:ext cx="325934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2935828" y="3312717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edge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828" y="3312717"/>
                <a:ext cx="4167168" cy="523220"/>
              </a:xfrm>
              <a:prstGeom prst="rect">
                <a:avLst/>
              </a:prstGeom>
              <a:blipFill>
                <a:blip r:embed="rId7"/>
                <a:stretch>
                  <a:fillRect l="-121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2680429" y="5121028"/>
            <a:ext cx="3259346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2863443" y="4585007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open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443" y="4585007"/>
                <a:ext cx="4167168" cy="523220"/>
              </a:xfrm>
              <a:prstGeom prst="rect">
                <a:avLst/>
              </a:prstGeom>
              <a:blipFill>
                <a:blip r:embed="rId8"/>
                <a:stretch>
                  <a:fillRect l="-1216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FBD90BFB-A57F-3B4B-9CA0-5B979CC4DDDD}"/>
              </a:ext>
            </a:extLst>
          </p:cNvPr>
          <p:cNvSpPr/>
          <p:nvPr/>
        </p:nvSpPr>
        <p:spPr>
          <a:xfrm>
            <a:off x="1321909" y="101793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FDCC29A-3C78-1D40-81F1-185E8892E10F}"/>
              </a:ext>
            </a:extLst>
          </p:cNvPr>
          <p:cNvSpPr/>
          <p:nvPr/>
        </p:nvSpPr>
        <p:spPr>
          <a:xfrm>
            <a:off x="1963024" y="990469"/>
            <a:ext cx="288032" cy="288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8C09BEE-0B6C-8E40-BEBA-6F9C0F3F5C84}"/>
              </a:ext>
            </a:extLst>
          </p:cNvPr>
          <p:cNvSpPr/>
          <p:nvPr/>
        </p:nvSpPr>
        <p:spPr>
          <a:xfrm>
            <a:off x="1324047" y="1615827"/>
            <a:ext cx="288032" cy="2880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5535332-E419-CD45-82F3-B474DFF86B6B}"/>
              </a:ext>
            </a:extLst>
          </p:cNvPr>
          <p:cNvSpPr/>
          <p:nvPr/>
        </p:nvSpPr>
        <p:spPr>
          <a:xfrm>
            <a:off x="1937605" y="1621599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D09A179-43B7-C548-B058-2B4E86F262A4}"/>
                  </a:ext>
                </a:extLst>
              </p:cNvPr>
              <p:cNvSpPr/>
              <p:nvPr/>
            </p:nvSpPr>
            <p:spPr>
              <a:xfrm>
                <a:off x="4310102" y="5341684"/>
                <a:ext cx="5052451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sz="2800" dirty="0">
                    <a:solidFill>
                      <a:schemeClr val="tx1"/>
                    </a:solidFill>
                  </a:rPr>
                  <a:t>Check the openings</a:t>
                </a:r>
              </a:p>
              <a:p>
                <a:pPr marL="514350" indent="-514350">
                  <a:buAutoNum type="arabicPeriod"/>
                </a:pPr>
                <a:r>
                  <a:rPr lang="en-US" sz="2800" dirty="0">
                    <a:solidFill>
                      <a:schemeClr val="tx1"/>
                    </a:solidFill>
                  </a:rPr>
                  <a:t>Check: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{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}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3.   Check: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</m:d>
                    <m:r>
                      <a:rPr lang="en-US" sz="28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≠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D09A179-43B7-C548-B058-2B4E86F26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102" y="5341684"/>
                <a:ext cx="5052451" cy="1384995"/>
              </a:xfrm>
              <a:prstGeom prst="rect">
                <a:avLst/>
              </a:prstGeom>
              <a:blipFill>
                <a:blip r:embed="rId9"/>
                <a:stretch>
                  <a:fillRect l="-2506" t="-545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69E9B47B-2B2D-18CE-4888-F2920DAC6904}"/>
              </a:ext>
            </a:extLst>
          </p:cNvPr>
          <p:cNvGrpSpPr/>
          <p:nvPr/>
        </p:nvGrpSpPr>
        <p:grpSpPr>
          <a:xfrm>
            <a:off x="1944741" y="1371788"/>
            <a:ext cx="4699746" cy="1237598"/>
            <a:chOff x="1747239" y="901652"/>
            <a:chExt cx="4699746" cy="12375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A6869AF-F200-1EA6-9EAF-CC4C17EE5F42}"/>
                </a:ext>
              </a:extLst>
            </p:cNvPr>
            <p:cNvGrpSpPr/>
            <p:nvPr/>
          </p:nvGrpSpPr>
          <p:grpSpPr>
            <a:xfrm>
              <a:off x="2809601" y="935079"/>
              <a:ext cx="1169846" cy="1204171"/>
              <a:chOff x="2809601" y="935079"/>
              <a:chExt cx="1169846" cy="1204171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610C81A-8AF3-7E43-8351-2A0E4DA7EAE9}"/>
                  </a:ext>
                </a:extLst>
              </p:cNvPr>
              <p:cNvGrpSpPr/>
              <p:nvPr/>
            </p:nvGrpSpPr>
            <p:grpSpPr>
              <a:xfrm>
                <a:off x="2819697" y="935079"/>
                <a:ext cx="1159750" cy="1204171"/>
                <a:chOff x="3745713" y="1518773"/>
                <a:chExt cx="1039843" cy="766207"/>
              </a:xfrm>
            </p:grpSpPr>
            <p:sp>
              <p:nvSpPr>
                <p:cNvPr id="77" name="Cube 76">
                  <a:extLst>
                    <a:ext uri="{FF2B5EF4-FFF2-40B4-BE49-F238E27FC236}">
                      <a16:creationId xmlns:a16="http://schemas.microsoft.com/office/drawing/2014/main" id="{389606CC-1D3E-9042-91DC-7ECDEE6F50DE}"/>
                    </a:ext>
                  </a:extLst>
                </p:cNvPr>
                <p:cNvSpPr/>
                <p:nvPr/>
              </p:nvSpPr>
              <p:spPr>
                <a:xfrm>
                  <a:off x="3745713" y="1763358"/>
                  <a:ext cx="848664" cy="521622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750AB92A-D295-014B-80E4-6063A3C8E3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4553326">
                  <a:off x="4348523" y="1518773"/>
                  <a:ext cx="437033" cy="437033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231DC9B1-869F-B22D-A2B5-F10F6AC64098}"/>
                      </a:ext>
                    </a:extLst>
                  </p:cNvPr>
                  <p:cNvSpPr/>
                  <p:nvPr/>
                </p:nvSpPr>
                <p:spPr>
                  <a:xfrm>
                    <a:off x="2809601" y="1590179"/>
                    <a:ext cx="75428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231DC9B1-869F-B22D-A2B5-F10F6AC640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9601" y="1590179"/>
                    <a:ext cx="754287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639" r="-9836" b="-162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75FDFC9-709C-585C-F741-0D879E99A9A7}"/>
                </a:ext>
              </a:extLst>
            </p:cNvPr>
            <p:cNvGrpSpPr/>
            <p:nvPr/>
          </p:nvGrpSpPr>
          <p:grpSpPr>
            <a:xfrm>
              <a:off x="4425763" y="901652"/>
              <a:ext cx="1169846" cy="1204171"/>
              <a:chOff x="2809601" y="935079"/>
              <a:chExt cx="1169846" cy="120417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2104069-5640-A647-E028-0A598CD8BC05}"/>
                  </a:ext>
                </a:extLst>
              </p:cNvPr>
              <p:cNvGrpSpPr/>
              <p:nvPr/>
            </p:nvGrpSpPr>
            <p:grpSpPr>
              <a:xfrm>
                <a:off x="2819697" y="935079"/>
                <a:ext cx="1159750" cy="1204171"/>
                <a:chOff x="3745713" y="1518773"/>
                <a:chExt cx="1039843" cy="766207"/>
              </a:xfrm>
            </p:grpSpPr>
            <p:sp>
              <p:nvSpPr>
                <p:cNvPr id="8" name="Cube 7">
                  <a:extLst>
                    <a:ext uri="{FF2B5EF4-FFF2-40B4-BE49-F238E27FC236}">
                      <a16:creationId xmlns:a16="http://schemas.microsoft.com/office/drawing/2014/main" id="{24659125-8CCB-E406-B8F9-FD747C8F212E}"/>
                    </a:ext>
                  </a:extLst>
                </p:cNvPr>
                <p:cNvSpPr/>
                <p:nvPr/>
              </p:nvSpPr>
              <p:spPr>
                <a:xfrm>
                  <a:off x="3745713" y="1763358"/>
                  <a:ext cx="848664" cy="521622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05CFEBC1-5041-04CA-9D8C-F42167B159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4553326">
                  <a:off x="4348523" y="1518773"/>
                  <a:ext cx="437033" cy="437033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D1B897E2-6F45-B64E-4B93-EDEF4B5735A8}"/>
                      </a:ext>
                    </a:extLst>
                  </p:cNvPr>
                  <p:cNvSpPr/>
                  <p:nvPr/>
                </p:nvSpPr>
                <p:spPr>
                  <a:xfrm>
                    <a:off x="2809601" y="1590179"/>
                    <a:ext cx="75428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D1B897E2-6F45-B64E-4B93-EDEF4B5735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9601" y="1590179"/>
                    <a:ext cx="754287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639" r="-11475" b="-189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AAE875B-BA18-00C4-3570-BB386048E4D1}"/>
                    </a:ext>
                  </a:extLst>
                </p:cNvPr>
                <p:cNvSpPr txBox="1"/>
                <p:nvPr/>
              </p:nvSpPr>
              <p:spPr>
                <a:xfrm>
                  <a:off x="1747239" y="1495853"/>
                  <a:ext cx="469974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AAE875B-BA18-00C4-3570-BB386048E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239" y="1495853"/>
                  <a:ext cx="4699746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139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78" grpId="0"/>
      <p:bldP spid="78" grpId="1"/>
      <p:bldP spid="82" grpId="0"/>
      <p:bldP spid="84" grpId="0"/>
      <p:bldP spid="8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 for 3COL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406BD-79D5-9A48-A601-9D374F267F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259632" y="2305887"/>
            <a:ext cx="1081857" cy="885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72200" y="2333370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2782520" y="2769647"/>
            <a:ext cx="3229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4D0011-6F64-1C4E-8113-B10DF01DB464}"/>
              </a:ext>
            </a:extLst>
          </p:cNvPr>
          <p:cNvGrpSpPr/>
          <p:nvPr/>
        </p:nvGrpSpPr>
        <p:grpSpPr>
          <a:xfrm>
            <a:off x="6804806" y="1132708"/>
            <a:ext cx="683568" cy="723147"/>
            <a:chOff x="4248472" y="4581128"/>
            <a:chExt cx="683568" cy="72314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267C67-10D0-BA43-93FB-C99B52531812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BA802B-FD1D-9B4C-9891-121313D4869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2640D5-CA2C-5F41-B514-5AB2EBDBB34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A1C8BE-271B-334B-9EC8-2B98053C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ubtitle 1">
            <a:extLst>
              <a:ext uri="{FF2B5EF4-FFF2-40B4-BE49-F238E27FC236}">
                <a16:creationId xmlns:a16="http://schemas.microsoft.com/office/drawing/2014/main" id="{A9E84B23-33BD-1D47-9846-BADF00CEAC75}"/>
              </a:ext>
            </a:extLst>
          </p:cNvPr>
          <p:cNvSpPr txBox="1">
            <a:spLocks/>
          </p:cNvSpPr>
          <p:nvPr/>
        </p:nvSpPr>
        <p:spPr>
          <a:xfrm>
            <a:off x="5691643" y="132955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EB5A6-6583-FF46-A236-76DABF6E3A8D}"/>
              </a:ext>
            </a:extLst>
          </p:cNvPr>
          <p:cNvCxnSpPr>
            <a:cxnSpLocks/>
          </p:cNvCxnSpPr>
          <p:nvPr/>
        </p:nvCxnSpPr>
        <p:spPr>
          <a:xfrm>
            <a:off x="7488374" y="1132708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E180FE-9262-C14E-AB17-18E9CDEF3B1B}"/>
              </a:ext>
            </a:extLst>
          </p:cNvPr>
          <p:cNvGrpSpPr/>
          <p:nvPr/>
        </p:nvGrpSpPr>
        <p:grpSpPr>
          <a:xfrm>
            <a:off x="1198763" y="716037"/>
            <a:ext cx="1212212" cy="1555077"/>
            <a:chOff x="1198763" y="921030"/>
            <a:chExt cx="1212212" cy="1555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3DB665-9A0A-ED44-B160-7D495726A084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AA143F-17FA-9E41-94DE-03C0CD76B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E74ED08-EA7F-874D-9123-E7E824199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0CA3CB6-C748-F445-A526-F11AA435F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A1192D-D428-B244-9E41-7885CA79C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EF39BB8-F65A-6843-BC32-9DDAA3BEDD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ubtitle 1">
              <a:extLst>
                <a:ext uri="{FF2B5EF4-FFF2-40B4-BE49-F238E27FC236}">
                  <a16:creationId xmlns:a16="http://schemas.microsoft.com/office/drawing/2014/main" id="{0B4DF31F-6833-0B4D-9AA5-BE96C1157CC3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55" name="Subtitle 1">
              <a:extLst>
                <a:ext uri="{FF2B5EF4-FFF2-40B4-BE49-F238E27FC236}">
                  <a16:creationId xmlns:a16="http://schemas.microsoft.com/office/drawing/2014/main" id="{495949D9-8ED3-CD4D-A62F-D211B3C8305F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56" name="Subtitle 1">
              <a:extLst>
                <a:ext uri="{FF2B5EF4-FFF2-40B4-BE49-F238E27FC236}">
                  <a16:creationId xmlns:a16="http://schemas.microsoft.com/office/drawing/2014/main" id="{F9AAE8C3-8B6E-2344-B18C-9ED8B8F89136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57" name="Subtitle 1">
              <a:extLst>
                <a:ext uri="{FF2B5EF4-FFF2-40B4-BE49-F238E27FC236}">
                  <a16:creationId xmlns:a16="http://schemas.microsoft.com/office/drawing/2014/main" id="{E7486F9E-D2AD-A248-8A78-7CEDB2418D17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0C1535B8-5A02-7148-A278-78B50B07A3C8}"/>
              </a:ext>
            </a:extLst>
          </p:cNvPr>
          <p:cNvSpPr txBox="1">
            <a:spLocks/>
          </p:cNvSpPr>
          <p:nvPr/>
        </p:nvSpPr>
        <p:spPr>
          <a:xfrm>
            <a:off x="6591050" y="782605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</a:t>
            </a:r>
          </a:p>
        </p:txBody>
      </p:sp>
      <p:sp>
        <p:nvSpPr>
          <p:cNvPr id="59" name="Subtitle 1">
            <a:extLst>
              <a:ext uri="{FF2B5EF4-FFF2-40B4-BE49-F238E27FC236}">
                <a16:creationId xmlns:a16="http://schemas.microsoft.com/office/drawing/2014/main" id="{B4272684-36B9-BE4B-9028-3D0A5C94CC02}"/>
              </a:ext>
            </a:extLst>
          </p:cNvPr>
          <p:cNvSpPr txBox="1">
            <a:spLocks/>
          </p:cNvSpPr>
          <p:nvPr/>
        </p:nvSpPr>
        <p:spPr>
          <a:xfrm>
            <a:off x="7423956" y="747203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</a:t>
            </a:r>
          </a:p>
        </p:txBody>
      </p:sp>
      <p:sp>
        <p:nvSpPr>
          <p:cNvPr id="60" name="Subtitle 1">
            <a:extLst>
              <a:ext uri="{FF2B5EF4-FFF2-40B4-BE49-F238E27FC236}">
                <a16:creationId xmlns:a16="http://schemas.microsoft.com/office/drawing/2014/main" id="{E8922EC9-A96D-AD4A-9A08-5FD52E536151}"/>
              </a:ext>
            </a:extLst>
          </p:cNvPr>
          <p:cNvSpPr txBox="1">
            <a:spLocks/>
          </p:cNvSpPr>
          <p:nvPr/>
        </p:nvSpPr>
        <p:spPr>
          <a:xfrm>
            <a:off x="6588224" y="1824864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4</a:t>
            </a:r>
          </a:p>
        </p:txBody>
      </p:sp>
      <p:sp>
        <p:nvSpPr>
          <p:cNvPr id="61" name="Subtitle 1">
            <a:extLst>
              <a:ext uri="{FF2B5EF4-FFF2-40B4-BE49-F238E27FC236}">
                <a16:creationId xmlns:a16="http://schemas.microsoft.com/office/drawing/2014/main" id="{D8A956A9-2204-5649-B855-3CFC1518E295}"/>
              </a:ext>
            </a:extLst>
          </p:cNvPr>
          <p:cNvSpPr txBox="1">
            <a:spLocks/>
          </p:cNvSpPr>
          <p:nvPr/>
        </p:nvSpPr>
        <p:spPr>
          <a:xfrm>
            <a:off x="7421130" y="1789462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2752814" y="3848738"/>
            <a:ext cx="325934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2935828" y="3312717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edge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828" y="3312717"/>
                <a:ext cx="4167168" cy="523220"/>
              </a:xfrm>
              <a:prstGeom prst="rect">
                <a:avLst/>
              </a:prstGeom>
              <a:blipFill>
                <a:blip r:embed="rId6"/>
                <a:stretch>
                  <a:fillRect l="-121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2680429" y="5121028"/>
            <a:ext cx="3259346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2863443" y="4585007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open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443" y="4585007"/>
                <a:ext cx="4167168" cy="523220"/>
              </a:xfrm>
              <a:prstGeom prst="rect">
                <a:avLst/>
              </a:prstGeom>
              <a:blipFill>
                <a:blip r:embed="rId7"/>
                <a:stretch>
                  <a:fillRect l="-1216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FBD90BFB-A57F-3B4B-9CA0-5B979CC4DDDD}"/>
              </a:ext>
            </a:extLst>
          </p:cNvPr>
          <p:cNvSpPr/>
          <p:nvPr/>
        </p:nvSpPr>
        <p:spPr>
          <a:xfrm>
            <a:off x="1321909" y="101793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FDCC29A-3C78-1D40-81F1-185E8892E10F}"/>
              </a:ext>
            </a:extLst>
          </p:cNvPr>
          <p:cNvSpPr/>
          <p:nvPr/>
        </p:nvSpPr>
        <p:spPr>
          <a:xfrm>
            <a:off x="1963024" y="990469"/>
            <a:ext cx="288032" cy="288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8C09BEE-0B6C-8E40-BEBA-6F9C0F3F5C84}"/>
              </a:ext>
            </a:extLst>
          </p:cNvPr>
          <p:cNvSpPr/>
          <p:nvPr/>
        </p:nvSpPr>
        <p:spPr>
          <a:xfrm>
            <a:off x="1324047" y="1615827"/>
            <a:ext cx="288032" cy="2880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5535332-E419-CD45-82F3-B474DFF86B6B}"/>
              </a:ext>
            </a:extLst>
          </p:cNvPr>
          <p:cNvSpPr/>
          <p:nvPr/>
        </p:nvSpPr>
        <p:spPr>
          <a:xfrm>
            <a:off x="1937605" y="1621599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09A179-43B7-C548-B058-2B4E86F262A4}"/>
              </a:ext>
            </a:extLst>
          </p:cNvPr>
          <p:cNvSpPr/>
          <p:nvPr/>
        </p:nvSpPr>
        <p:spPr>
          <a:xfrm>
            <a:off x="811341" y="5618743"/>
            <a:ext cx="50524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Completeness</a:t>
            </a:r>
            <a:r>
              <a:rPr lang="en-US" sz="2800" dirty="0"/>
              <a:t>: Exercise.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2" name="Subtitle 1">
            <a:extLst>
              <a:ext uri="{FF2B5EF4-FFF2-40B4-BE49-F238E27FC236}">
                <a16:creationId xmlns:a16="http://schemas.microsoft.com/office/drawing/2014/main" id="{FAB43DF1-839C-1749-B7BE-D84E988A7209}"/>
              </a:ext>
            </a:extLst>
          </p:cNvPr>
          <p:cNvSpPr txBox="1">
            <a:spLocks/>
          </p:cNvSpPr>
          <p:nvPr/>
        </p:nvSpPr>
        <p:spPr>
          <a:xfrm>
            <a:off x="251520" y="1124744"/>
            <a:ext cx="1119643" cy="74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=(V,E)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7C306A-BFD5-7354-099E-F113F5FAF406}"/>
              </a:ext>
            </a:extLst>
          </p:cNvPr>
          <p:cNvGrpSpPr/>
          <p:nvPr/>
        </p:nvGrpSpPr>
        <p:grpSpPr>
          <a:xfrm>
            <a:off x="1944741" y="1371788"/>
            <a:ext cx="4699746" cy="1237598"/>
            <a:chOff x="1747239" y="901652"/>
            <a:chExt cx="4699746" cy="12375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E61A91C-5ECA-3CE5-2D94-52FFE8ACDBBD}"/>
                </a:ext>
              </a:extLst>
            </p:cNvPr>
            <p:cNvGrpSpPr/>
            <p:nvPr/>
          </p:nvGrpSpPr>
          <p:grpSpPr>
            <a:xfrm>
              <a:off x="2809601" y="935079"/>
              <a:ext cx="1169846" cy="1204171"/>
              <a:chOff x="2809601" y="935079"/>
              <a:chExt cx="1169846" cy="120417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B4D6AAE-DA87-CE20-5E8C-BF91F6772C51}"/>
                  </a:ext>
                </a:extLst>
              </p:cNvPr>
              <p:cNvGrpSpPr/>
              <p:nvPr/>
            </p:nvGrpSpPr>
            <p:grpSpPr>
              <a:xfrm>
                <a:off x="2819697" y="935079"/>
                <a:ext cx="1159750" cy="1204171"/>
                <a:chOff x="3745713" y="1518773"/>
                <a:chExt cx="1039843" cy="766207"/>
              </a:xfrm>
            </p:grpSpPr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2DC05585-8025-D9C4-B988-D01D9A2B2FEE}"/>
                    </a:ext>
                  </a:extLst>
                </p:cNvPr>
                <p:cNvSpPr/>
                <p:nvPr/>
              </p:nvSpPr>
              <p:spPr>
                <a:xfrm>
                  <a:off x="3745713" y="1763358"/>
                  <a:ext cx="848664" cy="521622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9D999AD0-AE45-0AF3-C678-3839F2DD70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4553326">
                  <a:off x="4348523" y="1518773"/>
                  <a:ext cx="437033" cy="437033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4EAA8810-95B6-66FA-7ECD-7FAC7CFAAA52}"/>
                      </a:ext>
                    </a:extLst>
                  </p:cNvPr>
                  <p:cNvSpPr/>
                  <p:nvPr/>
                </p:nvSpPr>
                <p:spPr>
                  <a:xfrm>
                    <a:off x="2809601" y="1590179"/>
                    <a:ext cx="75428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4EAA8810-95B6-66FA-7ECD-7FAC7CFAAA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9601" y="1590179"/>
                    <a:ext cx="75428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39" r="-9836" b="-162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DD87BA1-4F9C-4823-F333-C97D626D4B34}"/>
                </a:ext>
              </a:extLst>
            </p:cNvPr>
            <p:cNvGrpSpPr/>
            <p:nvPr/>
          </p:nvGrpSpPr>
          <p:grpSpPr>
            <a:xfrm>
              <a:off x="4425763" y="901652"/>
              <a:ext cx="1169846" cy="1204171"/>
              <a:chOff x="2809601" y="935079"/>
              <a:chExt cx="1169846" cy="120417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2F34C78-24B7-2F62-3F94-294E9CEB0F90}"/>
                  </a:ext>
                </a:extLst>
              </p:cNvPr>
              <p:cNvGrpSpPr/>
              <p:nvPr/>
            </p:nvGrpSpPr>
            <p:grpSpPr>
              <a:xfrm>
                <a:off x="2819697" y="935079"/>
                <a:ext cx="1159750" cy="1204171"/>
                <a:chOff x="3745713" y="1518773"/>
                <a:chExt cx="1039843" cy="766207"/>
              </a:xfrm>
            </p:grpSpPr>
            <p:sp>
              <p:nvSpPr>
                <p:cNvPr id="10" name="Cube 9">
                  <a:extLst>
                    <a:ext uri="{FF2B5EF4-FFF2-40B4-BE49-F238E27FC236}">
                      <a16:creationId xmlns:a16="http://schemas.microsoft.com/office/drawing/2014/main" id="{3540E008-4251-5E23-76CB-31D445B56E52}"/>
                    </a:ext>
                  </a:extLst>
                </p:cNvPr>
                <p:cNvSpPr/>
                <p:nvPr/>
              </p:nvSpPr>
              <p:spPr>
                <a:xfrm>
                  <a:off x="3745713" y="1763358"/>
                  <a:ext cx="848664" cy="521622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9705BE97-82AC-B23A-288D-15B35F2ED2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4553326">
                  <a:off x="4348523" y="1518773"/>
                  <a:ext cx="437033" cy="437033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17190CB4-F670-EBDD-9EFF-9BC236E6A531}"/>
                      </a:ext>
                    </a:extLst>
                  </p:cNvPr>
                  <p:cNvSpPr/>
                  <p:nvPr/>
                </p:nvSpPr>
                <p:spPr>
                  <a:xfrm>
                    <a:off x="2809601" y="1590179"/>
                    <a:ext cx="75428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17190CB4-F670-EBDD-9EFF-9BC236E6A53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9601" y="1590179"/>
                    <a:ext cx="754287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39" r="-11475" b="-189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97CDD72-ABAA-A95B-53F4-51DA8F0FAE42}"/>
                    </a:ext>
                  </a:extLst>
                </p:cNvPr>
                <p:cNvSpPr txBox="1"/>
                <p:nvPr/>
              </p:nvSpPr>
              <p:spPr>
                <a:xfrm>
                  <a:off x="1747239" y="1495853"/>
                  <a:ext cx="469974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97CDD72-ABAA-A95B-53F4-51DA8F0FA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239" y="1495853"/>
                  <a:ext cx="4699746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14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 for 3COL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406BD-79D5-9A48-A601-9D374F267F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259632" y="2305887"/>
            <a:ext cx="1081857" cy="885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72200" y="2333370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2782520" y="2769647"/>
            <a:ext cx="3229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4D0011-6F64-1C4E-8113-B10DF01DB464}"/>
              </a:ext>
            </a:extLst>
          </p:cNvPr>
          <p:cNvGrpSpPr/>
          <p:nvPr/>
        </p:nvGrpSpPr>
        <p:grpSpPr>
          <a:xfrm>
            <a:off x="6804806" y="1132708"/>
            <a:ext cx="683568" cy="723147"/>
            <a:chOff x="4248472" y="4581128"/>
            <a:chExt cx="683568" cy="72314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267C67-10D0-BA43-93FB-C99B52531812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BA802B-FD1D-9B4C-9891-121313D4869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2640D5-CA2C-5F41-B514-5AB2EBDBB34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A1C8BE-271B-334B-9EC8-2B98053C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ubtitle 1">
            <a:extLst>
              <a:ext uri="{FF2B5EF4-FFF2-40B4-BE49-F238E27FC236}">
                <a16:creationId xmlns:a16="http://schemas.microsoft.com/office/drawing/2014/main" id="{A9E84B23-33BD-1D47-9846-BADF00CEAC75}"/>
              </a:ext>
            </a:extLst>
          </p:cNvPr>
          <p:cNvSpPr txBox="1">
            <a:spLocks/>
          </p:cNvSpPr>
          <p:nvPr/>
        </p:nvSpPr>
        <p:spPr>
          <a:xfrm>
            <a:off x="5691643" y="132955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EB5A6-6583-FF46-A236-76DABF6E3A8D}"/>
              </a:ext>
            </a:extLst>
          </p:cNvPr>
          <p:cNvCxnSpPr>
            <a:cxnSpLocks/>
          </p:cNvCxnSpPr>
          <p:nvPr/>
        </p:nvCxnSpPr>
        <p:spPr>
          <a:xfrm>
            <a:off x="7488374" y="1132708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E180FE-9262-C14E-AB17-18E9CDEF3B1B}"/>
              </a:ext>
            </a:extLst>
          </p:cNvPr>
          <p:cNvGrpSpPr/>
          <p:nvPr/>
        </p:nvGrpSpPr>
        <p:grpSpPr>
          <a:xfrm>
            <a:off x="1198763" y="716037"/>
            <a:ext cx="1212212" cy="1555077"/>
            <a:chOff x="1198763" y="921030"/>
            <a:chExt cx="1212212" cy="1555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3DB665-9A0A-ED44-B160-7D495726A084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AA143F-17FA-9E41-94DE-03C0CD76B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E74ED08-EA7F-874D-9123-E7E824199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0CA3CB6-C748-F445-A526-F11AA435F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A1192D-D428-B244-9E41-7885CA79C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EF39BB8-F65A-6843-BC32-9DDAA3BEDD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ubtitle 1">
              <a:extLst>
                <a:ext uri="{FF2B5EF4-FFF2-40B4-BE49-F238E27FC236}">
                  <a16:creationId xmlns:a16="http://schemas.microsoft.com/office/drawing/2014/main" id="{0B4DF31F-6833-0B4D-9AA5-BE96C1157CC3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55" name="Subtitle 1">
              <a:extLst>
                <a:ext uri="{FF2B5EF4-FFF2-40B4-BE49-F238E27FC236}">
                  <a16:creationId xmlns:a16="http://schemas.microsoft.com/office/drawing/2014/main" id="{495949D9-8ED3-CD4D-A62F-D211B3C8305F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56" name="Subtitle 1">
              <a:extLst>
                <a:ext uri="{FF2B5EF4-FFF2-40B4-BE49-F238E27FC236}">
                  <a16:creationId xmlns:a16="http://schemas.microsoft.com/office/drawing/2014/main" id="{F9AAE8C3-8B6E-2344-B18C-9ED8B8F89136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57" name="Subtitle 1">
              <a:extLst>
                <a:ext uri="{FF2B5EF4-FFF2-40B4-BE49-F238E27FC236}">
                  <a16:creationId xmlns:a16="http://schemas.microsoft.com/office/drawing/2014/main" id="{E7486F9E-D2AD-A248-8A78-7CEDB2418D17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0C1535B8-5A02-7148-A278-78B50B07A3C8}"/>
              </a:ext>
            </a:extLst>
          </p:cNvPr>
          <p:cNvSpPr txBox="1">
            <a:spLocks/>
          </p:cNvSpPr>
          <p:nvPr/>
        </p:nvSpPr>
        <p:spPr>
          <a:xfrm>
            <a:off x="6591050" y="782605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</a:t>
            </a:r>
          </a:p>
        </p:txBody>
      </p:sp>
      <p:sp>
        <p:nvSpPr>
          <p:cNvPr id="59" name="Subtitle 1">
            <a:extLst>
              <a:ext uri="{FF2B5EF4-FFF2-40B4-BE49-F238E27FC236}">
                <a16:creationId xmlns:a16="http://schemas.microsoft.com/office/drawing/2014/main" id="{B4272684-36B9-BE4B-9028-3D0A5C94CC02}"/>
              </a:ext>
            </a:extLst>
          </p:cNvPr>
          <p:cNvSpPr txBox="1">
            <a:spLocks/>
          </p:cNvSpPr>
          <p:nvPr/>
        </p:nvSpPr>
        <p:spPr>
          <a:xfrm>
            <a:off x="7423956" y="747203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</a:t>
            </a:r>
          </a:p>
        </p:txBody>
      </p:sp>
      <p:sp>
        <p:nvSpPr>
          <p:cNvPr id="60" name="Subtitle 1">
            <a:extLst>
              <a:ext uri="{FF2B5EF4-FFF2-40B4-BE49-F238E27FC236}">
                <a16:creationId xmlns:a16="http://schemas.microsoft.com/office/drawing/2014/main" id="{E8922EC9-A96D-AD4A-9A08-5FD52E536151}"/>
              </a:ext>
            </a:extLst>
          </p:cNvPr>
          <p:cNvSpPr txBox="1">
            <a:spLocks/>
          </p:cNvSpPr>
          <p:nvPr/>
        </p:nvSpPr>
        <p:spPr>
          <a:xfrm>
            <a:off x="6588224" y="1824864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4</a:t>
            </a:r>
          </a:p>
        </p:txBody>
      </p:sp>
      <p:sp>
        <p:nvSpPr>
          <p:cNvPr id="61" name="Subtitle 1">
            <a:extLst>
              <a:ext uri="{FF2B5EF4-FFF2-40B4-BE49-F238E27FC236}">
                <a16:creationId xmlns:a16="http://schemas.microsoft.com/office/drawing/2014/main" id="{D8A956A9-2204-5649-B855-3CFC1518E295}"/>
              </a:ext>
            </a:extLst>
          </p:cNvPr>
          <p:cNvSpPr txBox="1">
            <a:spLocks/>
          </p:cNvSpPr>
          <p:nvPr/>
        </p:nvSpPr>
        <p:spPr>
          <a:xfrm>
            <a:off x="7421130" y="1789462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2752814" y="3848738"/>
            <a:ext cx="325934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2935828" y="3312717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edge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828" y="3312717"/>
                <a:ext cx="4167168" cy="523220"/>
              </a:xfrm>
              <a:prstGeom prst="rect">
                <a:avLst/>
              </a:prstGeom>
              <a:blipFill>
                <a:blip r:embed="rId6"/>
                <a:stretch>
                  <a:fillRect l="-121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2680429" y="5121028"/>
            <a:ext cx="3259346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2863443" y="4585007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open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443" y="4585007"/>
                <a:ext cx="4167168" cy="523220"/>
              </a:xfrm>
              <a:prstGeom prst="rect">
                <a:avLst/>
              </a:prstGeom>
              <a:blipFill>
                <a:blip r:embed="rId7"/>
                <a:stretch>
                  <a:fillRect l="-1216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FBD90BFB-A57F-3B4B-9CA0-5B979CC4DDDD}"/>
              </a:ext>
            </a:extLst>
          </p:cNvPr>
          <p:cNvSpPr/>
          <p:nvPr/>
        </p:nvSpPr>
        <p:spPr>
          <a:xfrm>
            <a:off x="1321909" y="101793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FDCC29A-3C78-1D40-81F1-185E8892E10F}"/>
              </a:ext>
            </a:extLst>
          </p:cNvPr>
          <p:cNvSpPr/>
          <p:nvPr/>
        </p:nvSpPr>
        <p:spPr>
          <a:xfrm>
            <a:off x="1963024" y="990469"/>
            <a:ext cx="288032" cy="288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8C09BEE-0B6C-8E40-BEBA-6F9C0F3F5C84}"/>
              </a:ext>
            </a:extLst>
          </p:cNvPr>
          <p:cNvSpPr/>
          <p:nvPr/>
        </p:nvSpPr>
        <p:spPr>
          <a:xfrm>
            <a:off x="1324047" y="1615827"/>
            <a:ext cx="288032" cy="2880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5535332-E419-CD45-82F3-B474DFF86B6B}"/>
              </a:ext>
            </a:extLst>
          </p:cNvPr>
          <p:cNvSpPr/>
          <p:nvPr/>
        </p:nvSpPr>
        <p:spPr>
          <a:xfrm>
            <a:off x="1937605" y="1621599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09A179-43B7-C548-B058-2B4E86F262A4}"/>
              </a:ext>
            </a:extLst>
          </p:cNvPr>
          <p:cNvSpPr/>
          <p:nvPr/>
        </p:nvSpPr>
        <p:spPr>
          <a:xfrm>
            <a:off x="107504" y="5445224"/>
            <a:ext cx="9123457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Soundness</a:t>
            </a:r>
            <a:r>
              <a:rPr lang="en-US" sz="2800" dirty="0"/>
              <a:t>: </a:t>
            </a:r>
            <a:r>
              <a:rPr lang="en-US" sz="2400" dirty="0"/>
              <a:t>If the graph is not 3COL, in every 3-coloring (that P commits to), there is some edge whose end-points have the same color.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EE1EF73-CF6C-FC4E-A784-FD3DF8D41F4A}"/>
                  </a:ext>
                </a:extLst>
              </p:cNvPr>
              <p:cNvSpPr/>
              <p:nvPr/>
            </p:nvSpPr>
            <p:spPr>
              <a:xfrm>
                <a:off x="133944" y="6300263"/>
                <a:ext cx="912345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V will catch this edge and reject with probability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.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EE1EF73-CF6C-FC4E-A784-FD3DF8D41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44" y="6300263"/>
                <a:ext cx="9123457" cy="461665"/>
              </a:xfrm>
              <a:prstGeom prst="rect">
                <a:avLst/>
              </a:prstGeom>
              <a:blipFill>
                <a:blip r:embed="rId8"/>
                <a:stretch>
                  <a:fillRect l="-1111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Subtitle 1">
            <a:extLst>
              <a:ext uri="{FF2B5EF4-FFF2-40B4-BE49-F238E27FC236}">
                <a16:creationId xmlns:a16="http://schemas.microsoft.com/office/drawing/2014/main" id="{036D9BAA-399D-474A-8C19-07AF21C850AA}"/>
              </a:ext>
            </a:extLst>
          </p:cNvPr>
          <p:cNvSpPr txBox="1">
            <a:spLocks/>
          </p:cNvSpPr>
          <p:nvPr/>
        </p:nvSpPr>
        <p:spPr>
          <a:xfrm>
            <a:off x="251520" y="1124744"/>
            <a:ext cx="1119643" cy="74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=(V,E)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9950AEA-2013-458C-B16F-A05017CA215B}"/>
              </a:ext>
            </a:extLst>
          </p:cNvPr>
          <p:cNvGrpSpPr/>
          <p:nvPr/>
        </p:nvGrpSpPr>
        <p:grpSpPr>
          <a:xfrm>
            <a:off x="1944741" y="1371788"/>
            <a:ext cx="4699746" cy="1237598"/>
            <a:chOff x="1747239" y="901652"/>
            <a:chExt cx="4699746" cy="12375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E6B4AB-AEE1-78B7-3BAC-B2F27792FEB5}"/>
                </a:ext>
              </a:extLst>
            </p:cNvPr>
            <p:cNvGrpSpPr/>
            <p:nvPr/>
          </p:nvGrpSpPr>
          <p:grpSpPr>
            <a:xfrm>
              <a:off x="2809601" y="935079"/>
              <a:ext cx="1169846" cy="1204171"/>
              <a:chOff x="2809601" y="935079"/>
              <a:chExt cx="1169846" cy="120417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12FF37F-B265-D4DA-947F-64AA24C41469}"/>
                  </a:ext>
                </a:extLst>
              </p:cNvPr>
              <p:cNvGrpSpPr/>
              <p:nvPr/>
            </p:nvGrpSpPr>
            <p:grpSpPr>
              <a:xfrm>
                <a:off x="2819697" y="935079"/>
                <a:ext cx="1159750" cy="1204171"/>
                <a:chOff x="3745713" y="1518773"/>
                <a:chExt cx="1039843" cy="766207"/>
              </a:xfrm>
            </p:grpSpPr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E37E1722-4FAF-72F2-C26B-6E8DAF91CF93}"/>
                    </a:ext>
                  </a:extLst>
                </p:cNvPr>
                <p:cNvSpPr/>
                <p:nvPr/>
              </p:nvSpPr>
              <p:spPr>
                <a:xfrm>
                  <a:off x="3745713" y="1763358"/>
                  <a:ext cx="848664" cy="521622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21A09C4A-8F57-93AA-D647-1294C042EA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4553326">
                  <a:off x="4348523" y="1518773"/>
                  <a:ext cx="437033" cy="437033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8C2DEC9-F7A7-2E6D-D105-8D41F50D82BF}"/>
                      </a:ext>
                    </a:extLst>
                  </p:cNvPr>
                  <p:cNvSpPr/>
                  <p:nvPr/>
                </p:nvSpPr>
                <p:spPr>
                  <a:xfrm>
                    <a:off x="2809601" y="1590179"/>
                    <a:ext cx="75428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8C2DEC9-F7A7-2E6D-D105-8D41F50D82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9601" y="1590179"/>
                    <a:ext cx="754287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39" r="-9836" b="-162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48774AB-D884-4317-EE02-F7E22FDC65D0}"/>
                </a:ext>
              </a:extLst>
            </p:cNvPr>
            <p:cNvGrpSpPr/>
            <p:nvPr/>
          </p:nvGrpSpPr>
          <p:grpSpPr>
            <a:xfrm>
              <a:off x="4425763" y="901652"/>
              <a:ext cx="1169846" cy="1204171"/>
              <a:chOff x="2809601" y="935079"/>
              <a:chExt cx="1169846" cy="120417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921D9AE-489F-517D-03C3-C233D797226D}"/>
                  </a:ext>
                </a:extLst>
              </p:cNvPr>
              <p:cNvGrpSpPr/>
              <p:nvPr/>
            </p:nvGrpSpPr>
            <p:grpSpPr>
              <a:xfrm>
                <a:off x="2819697" y="935079"/>
                <a:ext cx="1159750" cy="1204171"/>
                <a:chOff x="3745713" y="1518773"/>
                <a:chExt cx="1039843" cy="766207"/>
              </a:xfrm>
            </p:grpSpPr>
            <p:sp>
              <p:nvSpPr>
                <p:cNvPr id="10" name="Cube 9">
                  <a:extLst>
                    <a:ext uri="{FF2B5EF4-FFF2-40B4-BE49-F238E27FC236}">
                      <a16:creationId xmlns:a16="http://schemas.microsoft.com/office/drawing/2014/main" id="{C0D919E7-F641-7D4B-8B67-74DFE2E56011}"/>
                    </a:ext>
                  </a:extLst>
                </p:cNvPr>
                <p:cNvSpPr/>
                <p:nvPr/>
              </p:nvSpPr>
              <p:spPr>
                <a:xfrm>
                  <a:off x="3745713" y="1763358"/>
                  <a:ext cx="848664" cy="521622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2997FEFA-AF81-5123-3306-2024DA3F9D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4553326">
                  <a:off x="4348523" y="1518773"/>
                  <a:ext cx="437033" cy="437033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E6043909-1080-AEB5-A298-8A8091FC4632}"/>
                      </a:ext>
                    </a:extLst>
                  </p:cNvPr>
                  <p:cNvSpPr/>
                  <p:nvPr/>
                </p:nvSpPr>
                <p:spPr>
                  <a:xfrm>
                    <a:off x="2809601" y="1590179"/>
                    <a:ext cx="75428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E6043909-1080-AEB5-A298-8A8091FC46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9601" y="1590179"/>
                    <a:ext cx="754287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39" r="-11475" b="-189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36285F-B300-C172-274A-14FAB1D08D2F}"/>
                    </a:ext>
                  </a:extLst>
                </p:cNvPr>
                <p:cNvSpPr txBox="1"/>
                <p:nvPr/>
              </p:nvSpPr>
              <p:spPr>
                <a:xfrm>
                  <a:off x="1747239" y="1495853"/>
                  <a:ext cx="469974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36285F-B300-C172-274A-14FAB1D08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239" y="1495853"/>
                  <a:ext cx="4699746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00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 for 3COL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406BD-79D5-9A48-A601-9D374F267F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259632" y="2305887"/>
            <a:ext cx="1081857" cy="885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72200" y="2333370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2782520" y="2769647"/>
            <a:ext cx="3229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4D0011-6F64-1C4E-8113-B10DF01DB464}"/>
              </a:ext>
            </a:extLst>
          </p:cNvPr>
          <p:cNvGrpSpPr/>
          <p:nvPr/>
        </p:nvGrpSpPr>
        <p:grpSpPr>
          <a:xfrm>
            <a:off x="6804806" y="1132708"/>
            <a:ext cx="683568" cy="723147"/>
            <a:chOff x="4248472" y="4581128"/>
            <a:chExt cx="683568" cy="72314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267C67-10D0-BA43-93FB-C99B52531812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BA802B-FD1D-9B4C-9891-121313D4869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2640D5-CA2C-5F41-B514-5AB2EBDBB34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A1C8BE-271B-334B-9EC8-2B98053C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ubtitle 1">
            <a:extLst>
              <a:ext uri="{FF2B5EF4-FFF2-40B4-BE49-F238E27FC236}">
                <a16:creationId xmlns:a16="http://schemas.microsoft.com/office/drawing/2014/main" id="{A9E84B23-33BD-1D47-9846-BADF00CEAC75}"/>
              </a:ext>
            </a:extLst>
          </p:cNvPr>
          <p:cNvSpPr txBox="1">
            <a:spLocks/>
          </p:cNvSpPr>
          <p:nvPr/>
        </p:nvSpPr>
        <p:spPr>
          <a:xfrm>
            <a:off x="5691643" y="132955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EB5A6-6583-FF46-A236-76DABF6E3A8D}"/>
              </a:ext>
            </a:extLst>
          </p:cNvPr>
          <p:cNvCxnSpPr>
            <a:cxnSpLocks/>
          </p:cNvCxnSpPr>
          <p:nvPr/>
        </p:nvCxnSpPr>
        <p:spPr>
          <a:xfrm>
            <a:off x="7488374" y="1132708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E180FE-9262-C14E-AB17-18E9CDEF3B1B}"/>
              </a:ext>
            </a:extLst>
          </p:cNvPr>
          <p:cNvGrpSpPr/>
          <p:nvPr/>
        </p:nvGrpSpPr>
        <p:grpSpPr>
          <a:xfrm>
            <a:off x="1198763" y="716037"/>
            <a:ext cx="1212212" cy="1555077"/>
            <a:chOff x="1198763" y="921030"/>
            <a:chExt cx="1212212" cy="1555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3DB665-9A0A-ED44-B160-7D495726A084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AA143F-17FA-9E41-94DE-03C0CD76B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E74ED08-EA7F-874D-9123-E7E824199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0CA3CB6-C748-F445-A526-F11AA435F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A1192D-D428-B244-9E41-7885CA79C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EF39BB8-F65A-6843-BC32-9DDAA3BEDD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ubtitle 1">
              <a:extLst>
                <a:ext uri="{FF2B5EF4-FFF2-40B4-BE49-F238E27FC236}">
                  <a16:creationId xmlns:a16="http://schemas.microsoft.com/office/drawing/2014/main" id="{0B4DF31F-6833-0B4D-9AA5-BE96C1157CC3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55" name="Subtitle 1">
              <a:extLst>
                <a:ext uri="{FF2B5EF4-FFF2-40B4-BE49-F238E27FC236}">
                  <a16:creationId xmlns:a16="http://schemas.microsoft.com/office/drawing/2014/main" id="{495949D9-8ED3-CD4D-A62F-D211B3C8305F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56" name="Subtitle 1">
              <a:extLst>
                <a:ext uri="{FF2B5EF4-FFF2-40B4-BE49-F238E27FC236}">
                  <a16:creationId xmlns:a16="http://schemas.microsoft.com/office/drawing/2014/main" id="{F9AAE8C3-8B6E-2344-B18C-9ED8B8F89136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57" name="Subtitle 1">
              <a:extLst>
                <a:ext uri="{FF2B5EF4-FFF2-40B4-BE49-F238E27FC236}">
                  <a16:creationId xmlns:a16="http://schemas.microsoft.com/office/drawing/2014/main" id="{E7486F9E-D2AD-A248-8A78-7CEDB2418D17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0C1535B8-5A02-7148-A278-78B50B07A3C8}"/>
              </a:ext>
            </a:extLst>
          </p:cNvPr>
          <p:cNvSpPr txBox="1">
            <a:spLocks/>
          </p:cNvSpPr>
          <p:nvPr/>
        </p:nvSpPr>
        <p:spPr>
          <a:xfrm>
            <a:off x="6591050" y="782605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</a:t>
            </a:r>
          </a:p>
        </p:txBody>
      </p:sp>
      <p:sp>
        <p:nvSpPr>
          <p:cNvPr id="59" name="Subtitle 1">
            <a:extLst>
              <a:ext uri="{FF2B5EF4-FFF2-40B4-BE49-F238E27FC236}">
                <a16:creationId xmlns:a16="http://schemas.microsoft.com/office/drawing/2014/main" id="{B4272684-36B9-BE4B-9028-3D0A5C94CC02}"/>
              </a:ext>
            </a:extLst>
          </p:cNvPr>
          <p:cNvSpPr txBox="1">
            <a:spLocks/>
          </p:cNvSpPr>
          <p:nvPr/>
        </p:nvSpPr>
        <p:spPr>
          <a:xfrm>
            <a:off x="7423956" y="747203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</a:t>
            </a:r>
          </a:p>
        </p:txBody>
      </p:sp>
      <p:sp>
        <p:nvSpPr>
          <p:cNvPr id="60" name="Subtitle 1">
            <a:extLst>
              <a:ext uri="{FF2B5EF4-FFF2-40B4-BE49-F238E27FC236}">
                <a16:creationId xmlns:a16="http://schemas.microsoft.com/office/drawing/2014/main" id="{E8922EC9-A96D-AD4A-9A08-5FD52E536151}"/>
              </a:ext>
            </a:extLst>
          </p:cNvPr>
          <p:cNvSpPr txBox="1">
            <a:spLocks/>
          </p:cNvSpPr>
          <p:nvPr/>
        </p:nvSpPr>
        <p:spPr>
          <a:xfrm>
            <a:off x="6588224" y="1824864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4</a:t>
            </a:r>
          </a:p>
        </p:txBody>
      </p:sp>
      <p:sp>
        <p:nvSpPr>
          <p:cNvPr id="61" name="Subtitle 1">
            <a:extLst>
              <a:ext uri="{FF2B5EF4-FFF2-40B4-BE49-F238E27FC236}">
                <a16:creationId xmlns:a16="http://schemas.microsoft.com/office/drawing/2014/main" id="{D8A956A9-2204-5649-B855-3CFC1518E295}"/>
              </a:ext>
            </a:extLst>
          </p:cNvPr>
          <p:cNvSpPr txBox="1">
            <a:spLocks/>
          </p:cNvSpPr>
          <p:nvPr/>
        </p:nvSpPr>
        <p:spPr>
          <a:xfrm>
            <a:off x="7421130" y="1789462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2752814" y="3848738"/>
            <a:ext cx="325934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2935828" y="3312717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edge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828" y="3312717"/>
                <a:ext cx="4167168" cy="523220"/>
              </a:xfrm>
              <a:prstGeom prst="rect">
                <a:avLst/>
              </a:prstGeom>
              <a:blipFill>
                <a:blip r:embed="rId6"/>
                <a:stretch>
                  <a:fillRect l="-121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2680429" y="5121028"/>
            <a:ext cx="3259346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2863443" y="4585007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open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443" y="4585007"/>
                <a:ext cx="4167168" cy="523220"/>
              </a:xfrm>
              <a:prstGeom prst="rect">
                <a:avLst/>
              </a:prstGeom>
              <a:blipFill>
                <a:blip r:embed="rId7"/>
                <a:stretch>
                  <a:fillRect l="-1216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FBD90BFB-A57F-3B4B-9CA0-5B979CC4DDDD}"/>
              </a:ext>
            </a:extLst>
          </p:cNvPr>
          <p:cNvSpPr/>
          <p:nvPr/>
        </p:nvSpPr>
        <p:spPr>
          <a:xfrm>
            <a:off x="1321909" y="101793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FDCC29A-3C78-1D40-81F1-185E8892E10F}"/>
              </a:ext>
            </a:extLst>
          </p:cNvPr>
          <p:cNvSpPr/>
          <p:nvPr/>
        </p:nvSpPr>
        <p:spPr>
          <a:xfrm>
            <a:off x="1963024" y="990469"/>
            <a:ext cx="288032" cy="288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8C09BEE-0B6C-8E40-BEBA-6F9C0F3F5C84}"/>
              </a:ext>
            </a:extLst>
          </p:cNvPr>
          <p:cNvSpPr/>
          <p:nvPr/>
        </p:nvSpPr>
        <p:spPr>
          <a:xfrm>
            <a:off x="1324047" y="1615827"/>
            <a:ext cx="288032" cy="2880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5535332-E419-CD45-82F3-B474DFF86B6B}"/>
              </a:ext>
            </a:extLst>
          </p:cNvPr>
          <p:cNvSpPr/>
          <p:nvPr/>
        </p:nvSpPr>
        <p:spPr>
          <a:xfrm>
            <a:off x="1937605" y="1621599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D09A179-43B7-C548-B058-2B4E86F262A4}"/>
                  </a:ext>
                </a:extLst>
              </p:cNvPr>
              <p:cNvSpPr/>
              <p:nvPr/>
            </p:nvSpPr>
            <p:spPr>
              <a:xfrm>
                <a:off x="107505" y="5445224"/>
                <a:ext cx="8640960" cy="924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Repeat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|∙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times to get the verifier to accept with probability 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1−1/|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|∙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D09A179-43B7-C548-B058-2B4E86F26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5" y="5445224"/>
                <a:ext cx="8640960" cy="924164"/>
              </a:xfrm>
              <a:prstGeom prst="rect">
                <a:avLst/>
              </a:prstGeom>
              <a:blipFill>
                <a:blip r:embed="rId8"/>
                <a:stretch>
                  <a:fillRect l="-1468" t="-6757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Subtitle 1">
            <a:extLst>
              <a:ext uri="{FF2B5EF4-FFF2-40B4-BE49-F238E27FC236}">
                <a16:creationId xmlns:a16="http://schemas.microsoft.com/office/drawing/2014/main" id="{036D9BAA-399D-474A-8C19-07AF21C850AA}"/>
              </a:ext>
            </a:extLst>
          </p:cNvPr>
          <p:cNvSpPr txBox="1">
            <a:spLocks/>
          </p:cNvSpPr>
          <p:nvPr/>
        </p:nvSpPr>
        <p:spPr>
          <a:xfrm>
            <a:off x="251520" y="1124744"/>
            <a:ext cx="1119643" cy="74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=(V,E)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C7E440-41D1-E86E-DD1D-753CC0B6A3DC}"/>
              </a:ext>
            </a:extLst>
          </p:cNvPr>
          <p:cNvGrpSpPr/>
          <p:nvPr/>
        </p:nvGrpSpPr>
        <p:grpSpPr>
          <a:xfrm>
            <a:off x="1944741" y="1371788"/>
            <a:ext cx="4699746" cy="1237598"/>
            <a:chOff x="1747239" y="901652"/>
            <a:chExt cx="4699746" cy="12375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3DC9A12-0460-6143-2768-A84B1AD4674F}"/>
                </a:ext>
              </a:extLst>
            </p:cNvPr>
            <p:cNvGrpSpPr/>
            <p:nvPr/>
          </p:nvGrpSpPr>
          <p:grpSpPr>
            <a:xfrm>
              <a:off x="2809601" y="935079"/>
              <a:ext cx="1169846" cy="1204171"/>
              <a:chOff x="2809601" y="935079"/>
              <a:chExt cx="1169846" cy="120417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CC2FEF7-7F81-53A9-5454-A74633EAC1A9}"/>
                  </a:ext>
                </a:extLst>
              </p:cNvPr>
              <p:cNvGrpSpPr/>
              <p:nvPr/>
            </p:nvGrpSpPr>
            <p:grpSpPr>
              <a:xfrm>
                <a:off x="2819697" y="935079"/>
                <a:ext cx="1159750" cy="1204171"/>
                <a:chOff x="3745713" y="1518773"/>
                <a:chExt cx="1039843" cy="766207"/>
              </a:xfrm>
            </p:grpSpPr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33B14BA9-AEB8-1108-A977-004EF7905340}"/>
                    </a:ext>
                  </a:extLst>
                </p:cNvPr>
                <p:cNvSpPr/>
                <p:nvPr/>
              </p:nvSpPr>
              <p:spPr>
                <a:xfrm>
                  <a:off x="3745713" y="1763358"/>
                  <a:ext cx="848664" cy="521622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60F7B95C-517C-37B9-8117-06EE4B89C9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4553326">
                  <a:off x="4348523" y="1518773"/>
                  <a:ext cx="437033" cy="437033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42CED494-F013-D0F4-1BE7-B4A94000BA04}"/>
                      </a:ext>
                    </a:extLst>
                  </p:cNvPr>
                  <p:cNvSpPr/>
                  <p:nvPr/>
                </p:nvSpPr>
                <p:spPr>
                  <a:xfrm>
                    <a:off x="2809601" y="1590179"/>
                    <a:ext cx="75428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42CED494-F013-D0F4-1BE7-B4A94000BA0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9601" y="1590179"/>
                    <a:ext cx="754287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39" r="-9836" b="-162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3F6CA8B-B9B6-080D-0868-43FFEC2D3774}"/>
                </a:ext>
              </a:extLst>
            </p:cNvPr>
            <p:cNvGrpSpPr/>
            <p:nvPr/>
          </p:nvGrpSpPr>
          <p:grpSpPr>
            <a:xfrm>
              <a:off x="4425763" y="901652"/>
              <a:ext cx="1169846" cy="1204171"/>
              <a:chOff x="2809601" y="935079"/>
              <a:chExt cx="1169846" cy="120417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753CFC4-7FD2-DD19-EA1E-16268F6D9BF4}"/>
                  </a:ext>
                </a:extLst>
              </p:cNvPr>
              <p:cNvGrpSpPr/>
              <p:nvPr/>
            </p:nvGrpSpPr>
            <p:grpSpPr>
              <a:xfrm>
                <a:off x="2819697" y="935079"/>
                <a:ext cx="1159750" cy="1204171"/>
                <a:chOff x="3745713" y="1518773"/>
                <a:chExt cx="1039843" cy="766207"/>
              </a:xfrm>
            </p:grpSpPr>
            <p:sp>
              <p:nvSpPr>
                <p:cNvPr id="10" name="Cube 9">
                  <a:extLst>
                    <a:ext uri="{FF2B5EF4-FFF2-40B4-BE49-F238E27FC236}">
                      <a16:creationId xmlns:a16="http://schemas.microsoft.com/office/drawing/2014/main" id="{1BAC2AB3-2D30-A354-6FD7-E0AEEB83EE7B}"/>
                    </a:ext>
                  </a:extLst>
                </p:cNvPr>
                <p:cNvSpPr/>
                <p:nvPr/>
              </p:nvSpPr>
              <p:spPr>
                <a:xfrm>
                  <a:off x="3745713" y="1763358"/>
                  <a:ext cx="848664" cy="521622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BA36E5C2-F5C8-8DCA-B6C6-1A1938D8B9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4553326">
                  <a:off x="4348523" y="1518773"/>
                  <a:ext cx="437033" cy="437033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C1371A37-E046-E745-46D7-3019F1A8F22B}"/>
                      </a:ext>
                    </a:extLst>
                  </p:cNvPr>
                  <p:cNvSpPr/>
                  <p:nvPr/>
                </p:nvSpPr>
                <p:spPr>
                  <a:xfrm>
                    <a:off x="2809601" y="1590179"/>
                    <a:ext cx="75428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C1371A37-E046-E745-46D7-3019F1A8F22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9601" y="1590179"/>
                    <a:ext cx="754287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39" r="-11475" b="-189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B0FF044-91C9-A9C5-7381-C413AF64D3A9}"/>
                    </a:ext>
                  </a:extLst>
                </p:cNvPr>
                <p:cNvSpPr txBox="1"/>
                <p:nvPr/>
              </p:nvSpPr>
              <p:spPr>
                <a:xfrm>
                  <a:off x="1747239" y="1495853"/>
                  <a:ext cx="469974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B0FF044-91C9-A9C5-7381-C413AF64D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239" y="1495853"/>
                  <a:ext cx="4699746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423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1">
            <a:extLst>
              <a:ext uri="{FF2B5EF4-FFF2-40B4-BE49-F238E27FC236}">
                <a16:creationId xmlns:a16="http://schemas.microsoft.com/office/drawing/2014/main" id="{946B768C-A4E7-4943-A90E-BEB69AE9D0EE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Commitment Schemes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337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FCCA717-6683-CA46-8C10-9D302FEBDA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585484" y="2058284"/>
            <a:ext cx="1081857" cy="8851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3312C5-2D62-6E4E-9EE6-269BD57FBE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548500" y="2060848"/>
            <a:ext cx="648072" cy="670672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CEACE141-53F7-4541-B260-13E82A67EFD4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296165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Sender S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57002A1C-64E9-C243-8707-08D6BDB7B69D}"/>
              </a:ext>
            </a:extLst>
          </p:cNvPr>
          <p:cNvSpPr txBox="1">
            <a:spLocks noChangeArrowheads="1"/>
          </p:cNvSpPr>
          <p:nvPr/>
        </p:nvSpPr>
        <p:spPr>
          <a:xfrm>
            <a:off x="7020272" y="270892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Receiver 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FDCC4-7B94-0540-8BBA-02AC9E8CA93C}"/>
              </a:ext>
            </a:extLst>
          </p:cNvPr>
          <p:cNvCxnSpPr>
            <a:cxnSpLocks/>
          </p:cNvCxnSpPr>
          <p:nvPr/>
        </p:nvCxnSpPr>
        <p:spPr>
          <a:xfrm>
            <a:off x="2782520" y="2204864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1EA79D88-7466-4A44-9434-D99EED24901D}"/>
              </a:ext>
            </a:extLst>
          </p:cNvPr>
          <p:cNvSpPr/>
          <p:nvPr/>
        </p:nvSpPr>
        <p:spPr>
          <a:xfrm>
            <a:off x="976820" y="1340768"/>
            <a:ext cx="914400" cy="61264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 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F09580-2CBE-774F-9E9A-E8C3734B2906}"/>
              </a:ext>
            </a:extLst>
          </p:cNvPr>
          <p:cNvCxnSpPr>
            <a:cxnSpLocks/>
          </p:cNvCxnSpPr>
          <p:nvPr/>
        </p:nvCxnSpPr>
        <p:spPr>
          <a:xfrm>
            <a:off x="2771800" y="4221088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1">
            <a:extLst>
              <a:ext uri="{FF2B5EF4-FFF2-40B4-BE49-F238E27FC236}">
                <a16:creationId xmlns:a16="http://schemas.microsoft.com/office/drawing/2014/main" id="{946B768C-A4E7-4943-A90E-BEB69AE9D0EE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Commitment Schemes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62E1FD-E58E-5047-85D1-4E6373D5F3D6}"/>
              </a:ext>
            </a:extLst>
          </p:cNvPr>
          <p:cNvCxnSpPr>
            <a:cxnSpLocks/>
          </p:cNvCxnSpPr>
          <p:nvPr/>
        </p:nvCxnSpPr>
        <p:spPr>
          <a:xfrm>
            <a:off x="2782520" y="2564904"/>
            <a:ext cx="361938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E488FA-B32A-964C-9225-2B4A3BC434BB}"/>
              </a:ext>
            </a:extLst>
          </p:cNvPr>
          <p:cNvCxnSpPr>
            <a:cxnSpLocks/>
          </p:cNvCxnSpPr>
          <p:nvPr/>
        </p:nvCxnSpPr>
        <p:spPr>
          <a:xfrm>
            <a:off x="2782520" y="2974640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A635135-D45D-B74B-9FAC-3238CBF50227}"/>
                  </a:ext>
                </a:extLst>
              </p:cNvPr>
              <p:cNvSpPr/>
              <p:nvPr/>
            </p:nvSpPr>
            <p:spPr>
              <a:xfrm>
                <a:off x="1907887" y="1286464"/>
                <a:ext cx="5368651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	     Commitment Protocol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𝐷𝐸𝐶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𝐶𝑂𝑀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←(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𝜆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𝜆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A635135-D45D-B74B-9FAC-3238CBF50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887" y="1286464"/>
                <a:ext cx="5368651" cy="878510"/>
              </a:xfrm>
              <a:prstGeom prst="rect">
                <a:avLst/>
              </a:prstGeom>
              <a:blipFill>
                <a:blip r:embed="rId4"/>
                <a:stretch>
                  <a:fillRect t="-57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1C45F82D-04FC-8649-879A-F008F74107DE}"/>
              </a:ext>
            </a:extLst>
          </p:cNvPr>
          <p:cNvSpPr/>
          <p:nvPr/>
        </p:nvSpPr>
        <p:spPr>
          <a:xfrm>
            <a:off x="7380312" y="3143766"/>
            <a:ext cx="1063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COM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6D4909-D58A-9045-9F28-7B91CC3A64A9}"/>
              </a:ext>
            </a:extLst>
          </p:cNvPr>
          <p:cNvSpPr/>
          <p:nvPr/>
        </p:nvSpPr>
        <p:spPr>
          <a:xfrm>
            <a:off x="700052" y="3276286"/>
            <a:ext cx="1063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DEC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75C743-76C3-D147-B1A8-8E7B0F27359B}"/>
              </a:ext>
            </a:extLst>
          </p:cNvPr>
          <p:cNvSpPr/>
          <p:nvPr/>
        </p:nvSpPr>
        <p:spPr>
          <a:xfrm>
            <a:off x="3996806" y="3697483"/>
            <a:ext cx="1511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b</a:t>
            </a:r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, DEC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Rectangular Callout 36">
            <a:extLst>
              <a:ext uri="{FF2B5EF4-FFF2-40B4-BE49-F238E27FC236}">
                <a16:creationId xmlns:a16="http://schemas.microsoft.com/office/drawing/2014/main" id="{BF737F45-4A63-AF43-8C4C-AC8B652F1232}"/>
              </a:ext>
            </a:extLst>
          </p:cNvPr>
          <p:cNvSpPr/>
          <p:nvPr/>
        </p:nvSpPr>
        <p:spPr>
          <a:xfrm>
            <a:off x="7848364" y="1081769"/>
            <a:ext cx="1095388" cy="612648"/>
          </a:xfrm>
          <a:prstGeom prst="wedgeRectCallout">
            <a:avLst>
              <a:gd name="adj1" fmla="val -45918"/>
              <a:gd name="adj2" fmla="val 979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ACCEPT/REJECT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B5E112-85CC-FE4E-9753-95E5BEF4975F}"/>
              </a:ext>
            </a:extLst>
          </p:cNvPr>
          <p:cNvSpPr/>
          <p:nvPr/>
        </p:nvSpPr>
        <p:spPr>
          <a:xfrm>
            <a:off x="360929" y="5257769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1. Completeness: 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R always accepts in an honest execution.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C3E4ED-E3F6-5D4F-B34C-C5770DD05048}"/>
              </a:ext>
            </a:extLst>
          </p:cNvPr>
          <p:cNvSpPr/>
          <p:nvPr/>
        </p:nvSpPr>
        <p:spPr>
          <a:xfrm>
            <a:off x="467544" y="1700808"/>
            <a:ext cx="8532440" cy="265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ZK Definition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9F2CBE-399C-5845-9FD6-7AA821DA4BB6}"/>
              </a:ext>
            </a:extLst>
          </p:cNvPr>
          <p:cNvSpPr/>
          <p:nvPr/>
        </p:nvSpPr>
        <p:spPr>
          <a:xfrm>
            <a:off x="729842" y="4775741"/>
            <a:ext cx="82701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Analogously: </a:t>
            </a:r>
            <a:br>
              <a:rPr lang="en-US" sz="2800" dirty="0"/>
            </a:br>
            <a:r>
              <a:rPr lang="en-US" sz="2800" dirty="0"/>
              <a:t>	statistical and computational zero-knowledge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E2EE4C-14EF-5046-81F3-7CA4A54C9501}"/>
                  </a:ext>
                </a:extLst>
              </p:cNvPr>
              <p:cNvSpPr/>
              <p:nvPr/>
            </p:nvSpPr>
            <p:spPr>
              <a:xfrm>
                <a:off x="611560" y="1839094"/>
                <a:ext cx="853244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An Interactive Protocol (P,V) is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perfect zero-knowledge </a:t>
                </a:r>
                <a:r>
                  <a:rPr lang="en-US" sz="2800" dirty="0"/>
                  <a:t>for a language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if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for every PPT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, there exists a (expected) poly time simulator S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, the following two distributions are identical: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E2EE4C-14EF-5046-81F3-7CA4A54C9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839094"/>
                <a:ext cx="8532440" cy="1815882"/>
              </a:xfrm>
              <a:prstGeom prst="rect">
                <a:avLst/>
              </a:prstGeom>
              <a:blipFill>
                <a:blip r:embed="rId3"/>
                <a:stretch>
                  <a:fillRect l="-1637" t="-347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2BD66D-4CAA-0342-8595-37DDB902A11B}"/>
                  </a:ext>
                </a:extLst>
              </p:cNvPr>
              <p:cNvSpPr/>
              <p:nvPr/>
            </p:nvSpPr>
            <p:spPr>
              <a:xfrm>
                <a:off x="936073" y="3632249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2BD66D-4CAA-0342-8595-37DDB902A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73" y="3632249"/>
                <a:ext cx="3626864" cy="584775"/>
              </a:xfrm>
              <a:prstGeom prst="rect">
                <a:avLst/>
              </a:prstGeom>
              <a:blipFill>
                <a:blip r:embed="rId4"/>
                <a:stretch>
                  <a:fillRect l="-4181" t="-14894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30FB4C-9EA2-9E4F-B98F-9777DD1A1BA9}"/>
                  </a:ext>
                </a:extLst>
              </p:cNvPr>
              <p:cNvSpPr/>
              <p:nvPr/>
            </p:nvSpPr>
            <p:spPr>
              <a:xfrm>
                <a:off x="4908887" y="3609101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30FB4C-9EA2-9E4F-B98F-9777DD1A1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887" y="3609101"/>
                <a:ext cx="3626864" cy="607923"/>
              </a:xfrm>
              <a:prstGeom prst="rect">
                <a:avLst/>
              </a:prstGeom>
              <a:blipFill>
                <a:blip r:embed="rId5"/>
                <a:stretch>
                  <a:fillRect l="-4196" t="-10204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34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FCCA717-6683-CA46-8C10-9D302FEBDA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585484" y="2058284"/>
            <a:ext cx="1081857" cy="8851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3312C5-2D62-6E4E-9EE6-269BD57FBE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548500" y="2060848"/>
            <a:ext cx="648072" cy="670672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CEACE141-53F7-4541-B260-13E82A67EFD4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296165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Sender S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57002A1C-64E9-C243-8707-08D6BDB7B69D}"/>
              </a:ext>
            </a:extLst>
          </p:cNvPr>
          <p:cNvSpPr txBox="1">
            <a:spLocks noChangeArrowheads="1"/>
          </p:cNvSpPr>
          <p:nvPr/>
        </p:nvSpPr>
        <p:spPr>
          <a:xfrm>
            <a:off x="7020272" y="270892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Receiver 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FDCC4-7B94-0540-8BBA-02AC9E8CA93C}"/>
              </a:ext>
            </a:extLst>
          </p:cNvPr>
          <p:cNvCxnSpPr>
            <a:cxnSpLocks/>
          </p:cNvCxnSpPr>
          <p:nvPr/>
        </p:nvCxnSpPr>
        <p:spPr>
          <a:xfrm>
            <a:off x="2782520" y="2204864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1EA79D88-7466-4A44-9434-D99EED24901D}"/>
              </a:ext>
            </a:extLst>
          </p:cNvPr>
          <p:cNvSpPr/>
          <p:nvPr/>
        </p:nvSpPr>
        <p:spPr>
          <a:xfrm>
            <a:off x="976820" y="1340768"/>
            <a:ext cx="914400" cy="61264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C3C04F-1875-6F45-93BA-59E6BBFA01E1}"/>
                  </a:ext>
                </a:extLst>
              </p:cNvPr>
              <p:cNvSpPr/>
              <p:nvPr/>
            </p:nvSpPr>
            <p:spPr>
              <a:xfrm>
                <a:off x="539552" y="4869160"/>
                <a:ext cx="8550828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2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. Computational Hiding: 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For every possibly malicious (PPT)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sSup>
                          <m:sSup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C3C04F-1875-6F45-93BA-59E6BBFA0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869160"/>
                <a:ext cx="8550828" cy="1384995"/>
              </a:xfrm>
              <a:prstGeom prst="rect">
                <a:avLst/>
              </a:prstGeom>
              <a:blipFill>
                <a:blip r:embed="rId4"/>
                <a:stretch>
                  <a:fillRect l="-1484" t="-4545" b="-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F09580-2CBE-774F-9E9A-E8C3734B2906}"/>
              </a:ext>
            </a:extLst>
          </p:cNvPr>
          <p:cNvCxnSpPr>
            <a:cxnSpLocks/>
          </p:cNvCxnSpPr>
          <p:nvPr/>
        </p:nvCxnSpPr>
        <p:spPr>
          <a:xfrm>
            <a:off x="2771800" y="4221088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1">
            <a:extLst>
              <a:ext uri="{FF2B5EF4-FFF2-40B4-BE49-F238E27FC236}">
                <a16:creationId xmlns:a16="http://schemas.microsoft.com/office/drawing/2014/main" id="{946B768C-A4E7-4943-A90E-BEB69AE9D0EE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Commitment Schemes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62E1FD-E58E-5047-85D1-4E6373D5F3D6}"/>
              </a:ext>
            </a:extLst>
          </p:cNvPr>
          <p:cNvCxnSpPr>
            <a:cxnSpLocks/>
          </p:cNvCxnSpPr>
          <p:nvPr/>
        </p:nvCxnSpPr>
        <p:spPr>
          <a:xfrm>
            <a:off x="2782520" y="2564904"/>
            <a:ext cx="361938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E488FA-B32A-964C-9225-2B4A3BC434BB}"/>
              </a:ext>
            </a:extLst>
          </p:cNvPr>
          <p:cNvCxnSpPr>
            <a:cxnSpLocks/>
          </p:cNvCxnSpPr>
          <p:nvPr/>
        </p:nvCxnSpPr>
        <p:spPr>
          <a:xfrm>
            <a:off x="2782520" y="2974640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A635135-D45D-B74B-9FAC-3238CBF50227}"/>
                  </a:ext>
                </a:extLst>
              </p:cNvPr>
              <p:cNvSpPr/>
              <p:nvPr/>
            </p:nvSpPr>
            <p:spPr>
              <a:xfrm>
                <a:off x="1907887" y="1286464"/>
                <a:ext cx="5368651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	     Commitment Protocol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𝐷𝐸𝐶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𝐶𝑂𝑀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←(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𝜆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𝜆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A635135-D45D-B74B-9FAC-3238CBF50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887" y="1286464"/>
                <a:ext cx="5368651" cy="878510"/>
              </a:xfrm>
              <a:prstGeom prst="rect">
                <a:avLst/>
              </a:prstGeom>
              <a:blipFill>
                <a:blip r:embed="rId5"/>
                <a:stretch>
                  <a:fillRect t="-57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1C45F82D-04FC-8649-879A-F008F74107DE}"/>
              </a:ext>
            </a:extLst>
          </p:cNvPr>
          <p:cNvSpPr/>
          <p:nvPr/>
        </p:nvSpPr>
        <p:spPr>
          <a:xfrm>
            <a:off x="7380312" y="3143766"/>
            <a:ext cx="1063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COM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6D4909-D58A-9045-9F28-7B91CC3A64A9}"/>
              </a:ext>
            </a:extLst>
          </p:cNvPr>
          <p:cNvSpPr/>
          <p:nvPr/>
        </p:nvSpPr>
        <p:spPr>
          <a:xfrm>
            <a:off x="700052" y="3276286"/>
            <a:ext cx="1063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DEC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75C743-76C3-D147-B1A8-8E7B0F27359B}"/>
              </a:ext>
            </a:extLst>
          </p:cNvPr>
          <p:cNvSpPr/>
          <p:nvPr/>
        </p:nvSpPr>
        <p:spPr>
          <a:xfrm>
            <a:off x="3996806" y="3697483"/>
            <a:ext cx="1511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b</a:t>
            </a:r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, DEC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Rectangular Callout 36">
            <a:extLst>
              <a:ext uri="{FF2B5EF4-FFF2-40B4-BE49-F238E27FC236}">
                <a16:creationId xmlns:a16="http://schemas.microsoft.com/office/drawing/2014/main" id="{BF737F45-4A63-AF43-8C4C-AC8B652F1232}"/>
              </a:ext>
            </a:extLst>
          </p:cNvPr>
          <p:cNvSpPr/>
          <p:nvPr/>
        </p:nvSpPr>
        <p:spPr>
          <a:xfrm>
            <a:off x="7848364" y="1081769"/>
            <a:ext cx="1095388" cy="612648"/>
          </a:xfrm>
          <a:prstGeom prst="wedgeRectCallout">
            <a:avLst>
              <a:gd name="adj1" fmla="val -45918"/>
              <a:gd name="adj2" fmla="val 979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ACCEPT/REJECT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0CA056C-6AEF-B944-B90F-2305E59060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7953608" y="1683024"/>
            <a:ext cx="469524" cy="61248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0210DA2-A60C-7448-9F14-64C8BE7C98E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7284159" y="1576167"/>
            <a:ext cx="556584" cy="7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FCCA717-6683-CA46-8C10-9D302FEBDA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585484" y="2058284"/>
            <a:ext cx="1081857" cy="8851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3312C5-2D62-6E4E-9EE6-269BD57FBE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548500" y="2060848"/>
            <a:ext cx="648072" cy="670672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CEACE141-53F7-4541-B260-13E82A67EFD4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296165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Sender S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57002A1C-64E9-C243-8707-08D6BDB7B69D}"/>
              </a:ext>
            </a:extLst>
          </p:cNvPr>
          <p:cNvSpPr txBox="1">
            <a:spLocks noChangeArrowheads="1"/>
          </p:cNvSpPr>
          <p:nvPr/>
        </p:nvSpPr>
        <p:spPr>
          <a:xfrm>
            <a:off x="7020272" y="270892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Receiver 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FDCC4-7B94-0540-8BBA-02AC9E8CA93C}"/>
              </a:ext>
            </a:extLst>
          </p:cNvPr>
          <p:cNvCxnSpPr>
            <a:cxnSpLocks/>
          </p:cNvCxnSpPr>
          <p:nvPr/>
        </p:nvCxnSpPr>
        <p:spPr>
          <a:xfrm>
            <a:off x="2782520" y="2204864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1EA79D88-7466-4A44-9434-D99EED24901D}"/>
              </a:ext>
            </a:extLst>
          </p:cNvPr>
          <p:cNvSpPr/>
          <p:nvPr/>
        </p:nvSpPr>
        <p:spPr>
          <a:xfrm>
            <a:off x="976820" y="1340768"/>
            <a:ext cx="914400" cy="61264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 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C3C04F-1875-6F45-93BA-59E6BBFA01E1}"/>
                  </a:ext>
                </a:extLst>
              </p:cNvPr>
              <p:cNvSpPr/>
              <p:nvPr/>
            </p:nvSpPr>
            <p:spPr>
              <a:xfrm>
                <a:off x="539552" y="4725144"/>
                <a:ext cx="8404200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3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. Perfect Binding: 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For every possibly malicious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let COM be the receiver’s output in an execution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∗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There is no pair of decommitments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𝐷𝐸𝐶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𝐷𝐸𝐶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s.t.</a:t>
                </a:r>
                <a:r>
                  <a:rPr lang="en-US" sz="2800" dirty="0">
                    <a:solidFill>
                      <a:schemeClr val="tx1"/>
                    </a:solidFill>
                  </a:rPr>
                  <a:t> R accepts both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com</m:t>
                        </m:r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𝐷𝐸𝐶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com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𝐷𝐸𝐶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C3C04F-1875-6F45-93BA-59E6BBFA0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25144"/>
                <a:ext cx="8404200" cy="2246769"/>
              </a:xfrm>
              <a:prstGeom prst="rect">
                <a:avLst/>
              </a:prstGeom>
              <a:blipFill>
                <a:blip r:embed="rId4"/>
                <a:stretch>
                  <a:fillRect l="-1508" t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F09580-2CBE-774F-9E9A-E8C3734B2906}"/>
              </a:ext>
            </a:extLst>
          </p:cNvPr>
          <p:cNvCxnSpPr>
            <a:cxnSpLocks/>
          </p:cNvCxnSpPr>
          <p:nvPr/>
        </p:nvCxnSpPr>
        <p:spPr>
          <a:xfrm>
            <a:off x="2771800" y="4221088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1">
            <a:extLst>
              <a:ext uri="{FF2B5EF4-FFF2-40B4-BE49-F238E27FC236}">
                <a16:creationId xmlns:a16="http://schemas.microsoft.com/office/drawing/2014/main" id="{946B768C-A4E7-4943-A90E-BEB69AE9D0EE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Commitment Schemes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62E1FD-E58E-5047-85D1-4E6373D5F3D6}"/>
              </a:ext>
            </a:extLst>
          </p:cNvPr>
          <p:cNvCxnSpPr>
            <a:cxnSpLocks/>
          </p:cNvCxnSpPr>
          <p:nvPr/>
        </p:nvCxnSpPr>
        <p:spPr>
          <a:xfrm>
            <a:off x="2782520" y="2564904"/>
            <a:ext cx="361938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E488FA-B32A-964C-9225-2B4A3BC434BB}"/>
              </a:ext>
            </a:extLst>
          </p:cNvPr>
          <p:cNvCxnSpPr>
            <a:cxnSpLocks/>
          </p:cNvCxnSpPr>
          <p:nvPr/>
        </p:nvCxnSpPr>
        <p:spPr>
          <a:xfrm>
            <a:off x="2782520" y="2974640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A635135-D45D-B74B-9FAC-3238CBF50227}"/>
                  </a:ext>
                </a:extLst>
              </p:cNvPr>
              <p:cNvSpPr/>
              <p:nvPr/>
            </p:nvSpPr>
            <p:spPr>
              <a:xfrm>
                <a:off x="1907887" y="1286464"/>
                <a:ext cx="5368651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	     Commitment Protocol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𝐷𝐸𝐶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𝐶𝑂𝑀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←(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𝜆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𝜆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A635135-D45D-B74B-9FAC-3238CBF50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887" y="1286464"/>
                <a:ext cx="5368651" cy="878510"/>
              </a:xfrm>
              <a:prstGeom prst="rect">
                <a:avLst/>
              </a:prstGeom>
              <a:blipFill>
                <a:blip r:embed="rId5"/>
                <a:stretch>
                  <a:fillRect t="-57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1C45F82D-04FC-8649-879A-F008F74107DE}"/>
              </a:ext>
            </a:extLst>
          </p:cNvPr>
          <p:cNvSpPr/>
          <p:nvPr/>
        </p:nvSpPr>
        <p:spPr>
          <a:xfrm>
            <a:off x="7380312" y="3143766"/>
            <a:ext cx="1063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COM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6D4909-D58A-9045-9F28-7B91CC3A64A9}"/>
              </a:ext>
            </a:extLst>
          </p:cNvPr>
          <p:cNvSpPr/>
          <p:nvPr/>
        </p:nvSpPr>
        <p:spPr>
          <a:xfrm>
            <a:off x="700052" y="3276286"/>
            <a:ext cx="1063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DEC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75C743-76C3-D147-B1A8-8E7B0F27359B}"/>
              </a:ext>
            </a:extLst>
          </p:cNvPr>
          <p:cNvSpPr/>
          <p:nvPr/>
        </p:nvSpPr>
        <p:spPr>
          <a:xfrm>
            <a:off x="3996806" y="3697483"/>
            <a:ext cx="1511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b</a:t>
            </a:r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, DEC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Rectangular Callout 36">
            <a:extLst>
              <a:ext uri="{FF2B5EF4-FFF2-40B4-BE49-F238E27FC236}">
                <a16:creationId xmlns:a16="http://schemas.microsoft.com/office/drawing/2014/main" id="{BF737F45-4A63-AF43-8C4C-AC8B652F1232}"/>
              </a:ext>
            </a:extLst>
          </p:cNvPr>
          <p:cNvSpPr/>
          <p:nvPr/>
        </p:nvSpPr>
        <p:spPr>
          <a:xfrm>
            <a:off x="7848364" y="1081769"/>
            <a:ext cx="1095388" cy="612648"/>
          </a:xfrm>
          <a:prstGeom prst="wedgeRectCallout">
            <a:avLst>
              <a:gd name="adj1" fmla="val -45918"/>
              <a:gd name="adj2" fmla="val 979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ACCEPT/REJECT</a:t>
            </a:r>
          </a:p>
        </p:txBody>
      </p:sp>
    </p:spTree>
    <p:extLst>
      <p:ext uri="{BB962C8B-B14F-4D97-AF65-F5344CB8AC3E}">
        <p14:creationId xmlns:p14="http://schemas.microsoft.com/office/powerpoint/2010/main" val="130750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FCCA717-6683-CA46-8C10-9D302FEBDA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585484" y="1626236"/>
            <a:ext cx="1081857" cy="8851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3312C5-2D62-6E4E-9EE6-269BD57FBE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972436" y="1799368"/>
            <a:ext cx="648072" cy="670672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CEACE141-53F7-4541-B260-13E82A67EFD4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252961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Sender S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57002A1C-64E9-C243-8707-08D6BDB7B69D}"/>
              </a:ext>
            </a:extLst>
          </p:cNvPr>
          <p:cNvSpPr txBox="1">
            <a:spLocks noChangeArrowheads="1"/>
          </p:cNvSpPr>
          <p:nvPr/>
        </p:nvSpPr>
        <p:spPr>
          <a:xfrm>
            <a:off x="6444208" y="244744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Receiver 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FDCC4-7B94-0540-8BBA-02AC9E8CA93C}"/>
              </a:ext>
            </a:extLst>
          </p:cNvPr>
          <p:cNvCxnSpPr>
            <a:cxnSpLocks/>
          </p:cNvCxnSpPr>
          <p:nvPr/>
        </p:nvCxnSpPr>
        <p:spPr>
          <a:xfrm>
            <a:off x="2087482" y="2682028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1EA79D88-7466-4A44-9434-D99EED24901D}"/>
              </a:ext>
            </a:extLst>
          </p:cNvPr>
          <p:cNvSpPr/>
          <p:nvPr/>
        </p:nvSpPr>
        <p:spPr>
          <a:xfrm>
            <a:off x="976820" y="908720"/>
            <a:ext cx="914400" cy="61264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 b</a:t>
            </a:r>
          </a:p>
        </p:txBody>
      </p:sp>
      <p:sp>
        <p:nvSpPr>
          <p:cNvPr id="20" name="Subtitle 1">
            <a:extLst>
              <a:ext uri="{FF2B5EF4-FFF2-40B4-BE49-F238E27FC236}">
                <a16:creationId xmlns:a16="http://schemas.microsoft.com/office/drawing/2014/main" id="{946B768C-A4E7-4943-A90E-BEB69AE9D0EE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 Commitment Scheme from any OWP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DA0485A-49D1-224D-9F82-FC452B925147}"/>
                  </a:ext>
                </a:extLst>
              </p:cNvPr>
              <p:cNvSpPr/>
              <p:nvPr/>
            </p:nvSpPr>
            <p:spPr>
              <a:xfrm>
                <a:off x="1187624" y="2117624"/>
                <a:ext cx="536865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𝐶𝑂𝑀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=(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𝐻𝐶𝐵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𝑟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)⊕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DA0485A-49D1-224D-9F82-FC452B925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117624"/>
                <a:ext cx="5368651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EE15D65-CE5F-8942-946F-E2282E008975}"/>
                  </a:ext>
                </a:extLst>
              </p:cNvPr>
              <p:cNvSpPr/>
              <p:nvPr/>
            </p:nvSpPr>
            <p:spPr>
              <a:xfrm>
                <a:off x="312069" y="2925869"/>
                <a:ext cx="165618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𝐷𝐸𝐶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𝑟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EE15D65-CE5F-8942-946F-E2282E008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69" y="2925869"/>
                <a:ext cx="165618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A09EEE-A40A-F541-8E07-6A355697CF02}"/>
              </a:ext>
            </a:extLst>
          </p:cNvPr>
          <p:cNvCxnSpPr>
            <a:cxnSpLocks/>
          </p:cNvCxnSpPr>
          <p:nvPr/>
        </p:nvCxnSpPr>
        <p:spPr>
          <a:xfrm>
            <a:off x="2096975" y="4221088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3E0142D-51F1-0543-A42A-88BFC38C3217}"/>
                  </a:ext>
                </a:extLst>
              </p:cNvPr>
              <p:cNvSpPr/>
              <p:nvPr/>
            </p:nvSpPr>
            <p:spPr>
              <a:xfrm>
                <a:off x="1304887" y="3645752"/>
                <a:ext cx="536865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𝑂𝑃𝐸𝑁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:(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𝑟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3E0142D-51F1-0543-A42A-88BFC38C3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887" y="3645752"/>
                <a:ext cx="5368651" cy="461665"/>
              </a:xfrm>
              <a:prstGeom prst="rect">
                <a:avLst/>
              </a:prstGeom>
              <a:blipFill>
                <a:blip r:embed="rId6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8089ED-16AE-5E4F-9F5C-DA09057BC595}"/>
                  </a:ext>
                </a:extLst>
              </p:cNvPr>
              <p:cNvSpPr/>
              <p:nvPr/>
            </p:nvSpPr>
            <p:spPr>
              <a:xfrm>
                <a:off x="6199629" y="3011468"/>
                <a:ext cx="269774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𝐶𝑂𝑀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Check that</a:t>
                </a:r>
              </a:p>
              <a:p>
                <a:r>
                  <a:rPr lang="en-US" sz="2400" dirty="0"/>
                  <a:t>1.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2.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𝐻𝐶𝐵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⊕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y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8089ED-16AE-5E4F-9F5C-DA09057BC5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629" y="3011468"/>
                <a:ext cx="2697742" cy="1569660"/>
              </a:xfrm>
              <a:prstGeom prst="rect">
                <a:avLst/>
              </a:prstGeom>
              <a:blipFill>
                <a:blip r:embed="rId7"/>
                <a:stretch>
                  <a:fillRect l="-3756" t="-2419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46B9776B-C453-DE4A-A337-691661911807}"/>
              </a:ext>
            </a:extLst>
          </p:cNvPr>
          <p:cNvSpPr/>
          <p:nvPr/>
        </p:nvSpPr>
        <p:spPr>
          <a:xfrm>
            <a:off x="360929" y="4869160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1. Completeness: 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Exercise.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2A1D9A-C684-FA40-9C23-7434C10B2B65}"/>
              </a:ext>
            </a:extLst>
          </p:cNvPr>
          <p:cNvSpPr/>
          <p:nvPr/>
        </p:nvSpPr>
        <p:spPr>
          <a:xfrm>
            <a:off x="395536" y="5426060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2</a:t>
            </a:r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. Comp. Hiding: 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by the hardcore bit property.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613D53-EFAF-A640-B4F6-1C8D70DEB9C8}"/>
              </a:ext>
            </a:extLst>
          </p:cNvPr>
          <p:cNvSpPr/>
          <p:nvPr/>
        </p:nvSpPr>
        <p:spPr>
          <a:xfrm>
            <a:off x="395536" y="6002124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3</a:t>
            </a:r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. Perfect Binding: 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because f is a permutation.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1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0" grpId="0"/>
      <p:bldP spid="31" grpId="0"/>
      <p:bldP spid="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Back to ZK Proof for 3COL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406BD-79D5-9A48-A601-9D374F267F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259632" y="2305887"/>
            <a:ext cx="1081857" cy="885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72200" y="2333370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2782520" y="2769647"/>
            <a:ext cx="3229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4D0011-6F64-1C4E-8113-B10DF01DB464}"/>
              </a:ext>
            </a:extLst>
          </p:cNvPr>
          <p:cNvGrpSpPr/>
          <p:nvPr/>
        </p:nvGrpSpPr>
        <p:grpSpPr>
          <a:xfrm>
            <a:off x="6804806" y="1132708"/>
            <a:ext cx="683568" cy="723147"/>
            <a:chOff x="4248472" y="4581128"/>
            <a:chExt cx="683568" cy="72314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267C67-10D0-BA43-93FB-C99B52531812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BA802B-FD1D-9B4C-9891-121313D4869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2640D5-CA2C-5F41-B514-5AB2EBDBB34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A1C8BE-271B-334B-9EC8-2B98053C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ubtitle 1">
            <a:extLst>
              <a:ext uri="{FF2B5EF4-FFF2-40B4-BE49-F238E27FC236}">
                <a16:creationId xmlns:a16="http://schemas.microsoft.com/office/drawing/2014/main" id="{A9E84B23-33BD-1D47-9846-BADF00CEAC75}"/>
              </a:ext>
            </a:extLst>
          </p:cNvPr>
          <p:cNvSpPr txBox="1">
            <a:spLocks/>
          </p:cNvSpPr>
          <p:nvPr/>
        </p:nvSpPr>
        <p:spPr>
          <a:xfrm>
            <a:off x="5691643" y="132955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EB5A6-6583-FF46-A236-76DABF6E3A8D}"/>
              </a:ext>
            </a:extLst>
          </p:cNvPr>
          <p:cNvCxnSpPr>
            <a:cxnSpLocks/>
          </p:cNvCxnSpPr>
          <p:nvPr/>
        </p:nvCxnSpPr>
        <p:spPr>
          <a:xfrm>
            <a:off x="7488374" y="1132708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E180FE-9262-C14E-AB17-18E9CDEF3B1B}"/>
              </a:ext>
            </a:extLst>
          </p:cNvPr>
          <p:cNvGrpSpPr/>
          <p:nvPr/>
        </p:nvGrpSpPr>
        <p:grpSpPr>
          <a:xfrm>
            <a:off x="1198763" y="716037"/>
            <a:ext cx="1212212" cy="1555077"/>
            <a:chOff x="1198763" y="921030"/>
            <a:chExt cx="1212212" cy="1555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3DB665-9A0A-ED44-B160-7D495726A084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AA143F-17FA-9E41-94DE-03C0CD76B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E74ED08-EA7F-874D-9123-E7E824199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0CA3CB6-C748-F445-A526-F11AA435F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A1192D-D428-B244-9E41-7885CA79C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EF39BB8-F65A-6843-BC32-9DDAA3BEDD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ubtitle 1">
              <a:extLst>
                <a:ext uri="{FF2B5EF4-FFF2-40B4-BE49-F238E27FC236}">
                  <a16:creationId xmlns:a16="http://schemas.microsoft.com/office/drawing/2014/main" id="{0B4DF31F-6833-0B4D-9AA5-BE96C1157CC3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55" name="Subtitle 1">
              <a:extLst>
                <a:ext uri="{FF2B5EF4-FFF2-40B4-BE49-F238E27FC236}">
                  <a16:creationId xmlns:a16="http://schemas.microsoft.com/office/drawing/2014/main" id="{495949D9-8ED3-CD4D-A62F-D211B3C8305F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56" name="Subtitle 1">
              <a:extLst>
                <a:ext uri="{FF2B5EF4-FFF2-40B4-BE49-F238E27FC236}">
                  <a16:creationId xmlns:a16="http://schemas.microsoft.com/office/drawing/2014/main" id="{F9AAE8C3-8B6E-2344-B18C-9ED8B8F89136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57" name="Subtitle 1">
              <a:extLst>
                <a:ext uri="{FF2B5EF4-FFF2-40B4-BE49-F238E27FC236}">
                  <a16:creationId xmlns:a16="http://schemas.microsoft.com/office/drawing/2014/main" id="{E7486F9E-D2AD-A248-8A78-7CEDB2418D17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0C1535B8-5A02-7148-A278-78B50B07A3C8}"/>
              </a:ext>
            </a:extLst>
          </p:cNvPr>
          <p:cNvSpPr txBox="1">
            <a:spLocks/>
          </p:cNvSpPr>
          <p:nvPr/>
        </p:nvSpPr>
        <p:spPr>
          <a:xfrm>
            <a:off x="6591050" y="782605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</a:t>
            </a:r>
          </a:p>
        </p:txBody>
      </p:sp>
      <p:sp>
        <p:nvSpPr>
          <p:cNvPr id="59" name="Subtitle 1">
            <a:extLst>
              <a:ext uri="{FF2B5EF4-FFF2-40B4-BE49-F238E27FC236}">
                <a16:creationId xmlns:a16="http://schemas.microsoft.com/office/drawing/2014/main" id="{B4272684-36B9-BE4B-9028-3D0A5C94CC02}"/>
              </a:ext>
            </a:extLst>
          </p:cNvPr>
          <p:cNvSpPr txBox="1">
            <a:spLocks/>
          </p:cNvSpPr>
          <p:nvPr/>
        </p:nvSpPr>
        <p:spPr>
          <a:xfrm>
            <a:off x="7423956" y="747203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</a:t>
            </a:r>
          </a:p>
        </p:txBody>
      </p:sp>
      <p:sp>
        <p:nvSpPr>
          <p:cNvPr id="60" name="Subtitle 1">
            <a:extLst>
              <a:ext uri="{FF2B5EF4-FFF2-40B4-BE49-F238E27FC236}">
                <a16:creationId xmlns:a16="http://schemas.microsoft.com/office/drawing/2014/main" id="{E8922EC9-A96D-AD4A-9A08-5FD52E536151}"/>
              </a:ext>
            </a:extLst>
          </p:cNvPr>
          <p:cNvSpPr txBox="1">
            <a:spLocks/>
          </p:cNvSpPr>
          <p:nvPr/>
        </p:nvSpPr>
        <p:spPr>
          <a:xfrm>
            <a:off x="6588224" y="1824864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4</a:t>
            </a:r>
          </a:p>
        </p:txBody>
      </p:sp>
      <p:sp>
        <p:nvSpPr>
          <p:cNvPr id="61" name="Subtitle 1">
            <a:extLst>
              <a:ext uri="{FF2B5EF4-FFF2-40B4-BE49-F238E27FC236}">
                <a16:creationId xmlns:a16="http://schemas.microsoft.com/office/drawing/2014/main" id="{D8A956A9-2204-5649-B855-3CFC1518E295}"/>
              </a:ext>
            </a:extLst>
          </p:cNvPr>
          <p:cNvSpPr txBox="1">
            <a:spLocks/>
          </p:cNvSpPr>
          <p:nvPr/>
        </p:nvSpPr>
        <p:spPr>
          <a:xfrm>
            <a:off x="7421130" y="1789462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3123545" y="2181009"/>
                <a:ext cx="2317236" cy="462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𝐶𝑜𝑚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545" y="2181009"/>
                <a:ext cx="2317236" cy="462947"/>
              </a:xfrm>
              <a:prstGeom prst="rect">
                <a:avLst/>
              </a:prstGeom>
              <a:blipFill>
                <a:blip r:embed="rId4"/>
                <a:stretch>
                  <a:fillRect l="-2174" r="-15761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2752814" y="3848738"/>
            <a:ext cx="325934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2935828" y="3312717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edge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828" y="3312717"/>
                <a:ext cx="4167168" cy="523220"/>
              </a:xfrm>
              <a:prstGeom prst="rect">
                <a:avLst/>
              </a:prstGeom>
              <a:blipFill>
                <a:blip r:embed="rId6"/>
                <a:stretch>
                  <a:fillRect l="-121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2680429" y="5121028"/>
            <a:ext cx="3259346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2488416" y="4571415"/>
                <a:ext cx="5539968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send openings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416" y="4571415"/>
                <a:ext cx="5539968" cy="557910"/>
              </a:xfrm>
              <a:prstGeom prst="rect">
                <a:avLst/>
              </a:prstGeom>
              <a:blipFill>
                <a:blip r:embed="rId7"/>
                <a:stretch>
                  <a:fillRect l="-685" t="-1136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FBD90BFB-A57F-3B4B-9CA0-5B979CC4DDDD}"/>
              </a:ext>
            </a:extLst>
          </p:cNvPr>
          <p:cNvSpPr/>
          <p:nvPr/>
        </p:nvSpPr>
        <p:spPr>
          <a:xfrm>
            <a:off x="1321909" y="101793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FDCC29A-3C78-1D40-81F1-185E8892E10F}"/>
              </a:ext>
            </a:extLst>
          </p:cNvPr>
          <p:cNvSpPr/>
          <p:nvPr/>
        </p:nvSpPr>
        <p:spPr>
          <a:xfrm>
            <a:off x="1963024" y="990469"/>
            <a:ext cx="288032" cy="288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8C09BEE-0B6C-8E40-BEBA-6F9C0F3F5C84}"/>
              </a:ext>
            </a:extLst>
          </p:cNvPr>
          <p:cNvSpPr/>
          <p:nvPr/>
        </p:nvSpPr>
        <p:spPr>
          <a:xfrm>
            <a:off x="1324047" y="1615827"/>
            <a:ext cx="288032" cy="2880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5535332-E419-CD45-82F3-B474DFF86B6B}"/>
              </a:ext>
            </a:extLst>
          </p:cNvPr>
          <p:cNvSpPr/>
          <p:nvPr/>
        </p:nvSpPr>
        <p:spPr>
          <a:xfrm>
            <a:off x="1937605" y="1621599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ubtitle 1">
            <a:extLst>
              <a:ext uri="{FF2B5EF4-FFF2-40B4-BE49-F238E27FC236}">
                <a16:creationId xmlns:a16="http://schemas.microsoft.com/office/drawing/2014/main" id="{036D9BAA-399D-474A-8C19-07AF21C850AA}"/>
              </a:ext>
            </a:extLst>
          </p:cNvPr>
          <p:cNvSpPr txBox="1">
            <a:spLocks/>
          </p:cNvSpPr>
          <p:nvPr/>
        </p:nvSpPr>
        <p:spPr>
          <a:xfrm>
            <a:off x="251520" y="1124744"/>
            <a:ext cx="1119643" cy="74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=(V,E)</a:t>
            </a:r>
          </a:p>
        </p:txBody>
      </p:sp>
    </p:spTree>
    <p:extLst>
      <p:ext uri="{BB962C8B-B14F-4D97-AF65-F5344CB8AC3E}">
        <p14:creationId xmlns:p14="http://schemas.microsoft.com/office/powerpoint/2010/main" val="145313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 is this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255653" y="3327485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5884759" y="2636912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5884759" y="2181009"/>
                <a:ext cx="23172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𝐶𝑜𝑚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59" y="2181009"/>
                <a:ext cx="2317236" cy="400110"/>
              </a:xfrm>
              <a:prstGeom prst="rect">
                <a:avLst/>
              </a:prstGeom>
              <a:blipFill>
                <a:blip r:embed="rId4"/>
                <a:stretch>
                  <a:fillRect l="-1093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6082789" y="3717032"/>
            <a:ext cx="2094133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6525512" y="3312717"/>
                <a:ext cx="150287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512" y="3312717"/>
                <a:ext cx="1502872" cy="400110"/>
              </a:xfrm>
              <a:prstGeom prst="rect">
                <a:avLst/>
              </a:prstGeom>
              <a:blipFill>
                <a:blip r:embed="rId5"/>
                <a:stretch>
                  <a:fillRect l="-4167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5957339" y="5013176"/>
            <a:ext cx="2637813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5940152" y="4571415"/>
                <a:ext cx="4167168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send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571415"/>
                <a:ext cx="4167168" cy="424796"/>
              </a:xfrm>
              <a:prstGeom prst="rect">
                <a:avLst/>
              </a:prstGeom>
              <a:blipFill>
                <a:blip r:embed="rId6"/>
                <a:stretch>
                  <a:fillRect t="-882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9F0D42-8F52-BF47-AEA8-2FBFDA0F21F8}"/>
              </a:ext>
            </a:extLst>
          </p:cNvPr>
          <p:cNvSpPr/>
          <p:nvPr/>
        </p:nvSpPr>
        <p:spPr>
          <a:xfrm>
            <a:off x="353123" y="908720"/>
            <a:ext cx="4645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/>
              <p:nvPr/>
            </p:nvSpPr>
            <p:spPr>
              <a:xfrm>
                <a:off x="467544" y="1563751"/>
                <a:ext cx="50405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1. First pick a random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63751"/>
                <a:ext cx="5040560" cy="461665"/>
              </a:xfrm>
              <a:prstGeom prst="rect">
                <a:avLst/>
              </a:prstGeom>
              <a:blipFill>
                <a:blip r:embed="rId7"/>
                <a:stretch>
                  <a:fillRect l="-175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/>
              <p:nvPr/>
            </p:nvSpPr>
            <p:spPr>
              <a:xfrm>
                <a:off x="467544" y="3507967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Feed the commitments of the colors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get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507967"/>
                <a:ext cx="5040560" cy="830997"/>
              </a:xfrm>
              <a:prstGeom prst="rect">
                <a:avLst/>
              </a:prstGeom>
              <a:blipFill>
                <a:blip r:embed="rId8"/>
                <a:stretch>
                  <a:fillRect l="-1759" t="-6061" r="-1759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AB21C586-E7F7-654D-A603-EC72EE6CF4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8748464" y="3020737"/>
            <a:ext cx="387850" cy="5059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1124C52-1D57-0846-8858-E6508131943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8192452" y="3020737"/>
            <a:ext cx="382485" cy="505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/>
              <p:nvPr/>
            </p:nvSpPr>
            <p:spPr>
              <a:xfrm>
                <a:off x="467544" y="4558470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3.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go back and repeat.</a:t>
                </a: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558470"/>
                <a:ext cx="5040560" cy="830997"/>
              </a:xfrm>
              <a:prstGeom prst="rect">
                <a:avLst/>
              </a:prstGeom>
              <a:blipFill>
                <a:blip r:embed="rId10"/>
                <a:stretch>
                  <a:fillRect l="-1759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241CCD1-0D35-1F4A-9173-27F900FE1B2E}"/>
                  </a:ext>
                </a:extLst>
              </p:cNvPr>
              <p:cNvSpPr/>
              <p:nvPr/>
            </p:nvSpPr>
            <p:spPr>
              <a:xfrm>
                <a:off x="755576" y="2089628"/>
                <a:ext cx="431862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Color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with random, different colors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241CCD1-0D35-1F4A-9173-27F900FE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089628"/>
                <a:ext cx="4318620" cy="830997"/>
              </a:xfrm>
              <a:prstGeom prst="rect">
                <a:avLst/>
              </a:prstGeom>
              <a:blipFill>
                <a:blip r:embed="rId11"/>
                <a:stretch>
                  <a:fillRect l="-2346" t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FD4E70ED-26FE-DF41-B6DB-4AE85C338ED8}"/>
              </a:ext>
            </a:extLst>
          </p:cNvPr>
          <p:cNvSpPr/>
          <p:nvPr/>
        </p:nvSpPr>
        <p:spPr>
          <a:xfrm>
            <a:off x="755576" y="2892994"/>
            <a:ext cx="4318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Color all other vertices red.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/>
              <p:nvPr/>
            </p:nvSpPr>
            <p:spPr>
              <a:xfrm>
                <a:off x="467543" y="5517232"/>
                <a:ext cx="8107393" cy="86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4.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output the commitments and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as the simulated transcript.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5517232"/>
                <a:ext cx="8107393" cy="860748"/>
              </a:xfrm>
              <a:prstGeom prst="rect">
                <a:avLst/>
              </a:prstGeom>
              <a:blipFill>
                <a:blip r:embed="rId12"/>
                <a:stretch>
                  <a:fillRect l="-1094" t="-4348"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78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62" grpId="0"/>
      <p:bldP spid="66" grpId="0"/>
      <p:bldP spid="67" grpId="0"/>
      <p:bldP spid="68" grpId="0"/>
      <p:bldP spid="6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 is this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255653" y="3327485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5884759" y="2636912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5884759" y="2181009"/>
                <a:ext cx="23172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𝐶𝑜𝑚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59" y="2181009"/>
                <a:ext cx="2317236" cy="400110"/>
              </a:xfrm>
              <a:prstGeom prst="rect">
                <a:avLst/>
              </a:prstGeom>
              <a:blipFill>
                <a:blip r:embed="rId4"/>
                <a:stretch>
                  <a:fillRect l="-1093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6082789" y="3717032"/>
            <a:ext cx="2094133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6525512" y="3312717"/>
                <a:ext cx="150287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512" y="3312717"/>
                <a:ext cx="1502872" cy="400110"/>
              </a:xfrm>
              <a:prstGeom prst="rect">
                <a:avLst/>
              </a:prstGeom>
              <a:blipFill>
                <a:blip r:embed="rId5"/>
                <a:stretch>
                  <a:fillRect l="-4167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5957339" y="5013176"/>
            <a:ext cx="2637813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5940152" y="4571415"/>
                <a:ext cx="4167168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send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571415"/>
                <a:ext cx="4167168" cy="424796"/>
              </a:xfrm>
              <a:prstGeom prst="rect">
                <a:avLst/>
              </a:prstGeom>
              <a:blipFill>
                <a:blip r:embed="rId6"/>
                <a:stretch>
                  <a:fillRect t="-882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AB21C586-E7F7-654D-A603-EC72EE6CF45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8748464" y="3020737"/>
            <a:ext cx="387850" cy="5059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1124C52-1D57-0846-8858-E6508131943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8192452" y="3020737"/>
            <a:ext cx="382485" cy="505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CF2A431-7273-A545-AF80-41F2E8E66DA7}"/>
                  </a:ext>
                </a:extLst>
              </p:cNvPr>
              <p:cNvSpPr/>
              <p:nvPr/>
            </p:nvSpPr>
            <p:spPr>
              <a:xfrm>
                <a:off x="388701" y="2204864"/>
                <a:ext cx="5199901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/>
                  <a:t>Lemma</a:t>
                </a:r>
                <a:r>
                  <a:rPr lang="en-US" sz="2800" dirty="0"/>
                  <a:t>: </a:t>
                </a:r>
              </a:p>
              <a:p>
                <a:pPr marL="514350" indent="-514350">
                  <a:buAutoNum type="arabicParenBoth"/>
                </a:pPr>
                <a:r>
                  <a:rPr lang="en-US" sz="2800" dirty="0"/>
                  <a:t>Assuming the commitment is hiding, S runs in expected polynomial-time. </a:t>
                </a:r>
              </a:p>
              <a:p>
                <a:pPr marL="514350" indent="-514350">
                  <a:buAutoNum type="arabicParenBoth"/>
                </a:pPr>
                <a:r>
                  <a:rPr lang="en-US" sz="2800" dirty="0"/>
                  <a:t>When S outputs a view, it is comp. </a:t>
                </a:r>
                <a:r>
                  <a:rPr lang="en-US" sz="2800" dirty="0" err="1"/>
                  <a:t>indist</a:t>
                </a:r>
                <a:r>
                  <a:rPr lang="en-US" sz="2800" dirty="0"/>
                  <a:t>. from the view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 in a real execution. 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CF2A431-7273-A545-AF80-41F2E8E66D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01" y="2204864"/>
                <a:ext cx="5199901" cy="3108543"/>
              </a:xfrm>
              <a:prstGeom prst="rect">
                <a:avLst/>
              </a:prstGeom>
              <a:blipFill>
                <a:blip r:embed="rId8"/>
                <a:stretch>
                  <a:fillRect l="-2433" t="-2033" r="-487" b="-4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40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 is this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255653" y="3327485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5884759" y="2636912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5884759" y="2181009"/>
                <a:ext cx="23172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𝐶𝑜𝑚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59" y="2181009"/>
                <a:ext cx="2317236" cy="400110"/>
              </a:xfrm>
              <a:prstGeom prst="rect">
                <a:avLst/>
              </a:prstGeom>
              <a:blipFill>
                <a:blip r:embed="rId4"/>
                <a:stretch>
                  <a:fillRect l="-1093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6082789" y="3717032"/>
            <a:ext cx="2094133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6525512" y="3312717"/>
                <a:ext cx="150287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512" y="3312717"/>
                <a:ext cx="1502872" cy="400110"/>
              </a:xfrm>
              <a:prstGeom prst="rect">
                <a:avLst/>
              </a:prstGeom>
              <a:blipFill>
                <a:blip r:embed="rId5"/>
                <a:stretch>
                  <a:fillRect l="-4167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5957339" y="5013176"/>
            <a:ext cx="2637813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5940152" y="4571415"/>
                <a:ext cx="4167168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send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571415"/>
                <a:ext cx="4167168" cy="424796"/>
              </a:xfrm>
              <a:prstGeom prst="rect">
                <a:avLst/>
              </a:prstGeom>
              <a:blipFill>
                <a:blip r:embed="rId6"/>
                <a:stretch>
                  <a:fillRect t="-882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/>
              <p:nvPr/>
            </p:nvSpPr>
            <p:spPr>
              <a:xfrm>
                <a:off x="467544" y="1563751"/>
                <a:ext cx="50405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1. First pick a random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63751"/>
                <a:ext cx="5040560" cy="461665"/>
              </a:xfrm>
              <a:prstGeom prst="rect">
                <a:avLst/>
              </a:prstGeom>
              <a:blipFill>
                <a:blip r:embed="rId7"/>
                <a:stretch>
                  <a:fillRect l="-175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/>
              <p:nvPr/>
            </p:nvSpPr>
            <p:spPr>
              <a:xfrm>
                <a:off x="467544" y="3507967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Feed the commitments of the colors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and get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507967"/>
                <a:ext cx="5040560" cy="830997"/>
              </a:xfrm>
              <a:prstGeom prst="rect">
                <a:avLst/>
              </a:prstGeom>
              <a:blipFill>
                <a:blip r:embed="rId8"/>
                <a:stretch>
                  <a:fillRect l="-1759" t="-6061" r="-1759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AB21C586-E7F7-654D-A603-EC72EE6CF4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8748464" y="3020737"/>
            <a:ext cx="387850" cy="5059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1124C52-1D57-0846-8858-E6508131943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8192452" y="3020737"/>
            <a:ext cx="382485" cy="505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/>
              <p:nvPr/>
            </p:nvSpPr>
            <p:spPr>
              <a:xfrm>
                <a:off x="467544" y="4558470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3.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go back and repeat.</a:t>
                </a: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558470"/>
                <a:ext cx="5040560" cy="830997"/>
              </a:xfrm>
              <a:prstGeom prst="rect">
                <a:avLst/>
              </a:prstGeom>
              <a:blipFill>
                <a:blip r:embed="rId10"/>
                <a:stretch>
                  <a:fillRect l="-1759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241CCD1-0D35-1F4A-9173-27F900FE1B2E}"/>
                  </a:ext>
                </a:extLst>
              </p:cNvPr>
              <p:cNvSpPr/>
              <p:nvPr/>
            </p:nvSpPr>
            <p:spPr>
              <a:xfrm>
                <a:off x="755576" y="2089628"/>
                <a:ext cx="431862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Color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with random, different colors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241CCD1-0D35-1F4A-9173-27F900FE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089628"/>
                <a:ext cx="4318620" cy="830997"/>
              </a:xfrm>
              <a:prstGeom prst="rect">
                <a:avLst/>
              </a:prstGeom>
              <a:blipFill>
                <a:blip r:embed="rId11"/>
                <a:stretch>
                  <a:fillRect l="-2346" t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FD4E70ED-26FE-DF41-B6DB-4AE85C338ED8}"/>
              </a:ext>
            </a:extLst>
          </p:cNvPr>
          <p:cNvSpPr/>
          <p:nvPr/>
        </p:nvSpPr>
        <p:spPr>
          <a:xfrm>
            <a:off x="755576" y="2892994"/>
            <a:ext cx="4318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Color all other vertices red.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/>
              <p:nvPr/>
            </p:nvSpPr>
            <p:spPr>
              <a:xfrm>
                <a:off x="467543" y="5517232"/>
                <a:ext cx="8107393" cy="86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4.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output the commitments and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as the simulated transcript.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5517232"/>
                <a:ext cx="8107393" cy="860748"/>
              </a:xfrm>
              <a:prstGeom prst="rect">
                <a:avLst/>
              </a:prstGeom>
              <a:blipFill>
                <a:blip r:embed="rId12"/>
                <a:stretch>
                  <a:fillRect l="-1094" t="-4348"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C94B68A9-3F14-DB40-B538-1A4DD3B9749B}"/>
              </a:ext>
            </a:extLst>
          </p:cNvPr>
          <p:cNvSpPr/>
          <p:nvPr/>
        </p:nvSpPr>
        <p:spPr>
          <a:xfrm>
            <a:off x="353794" y="889555"/>
            <a:ext cx="8107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 </a:t>
            </a:r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(call this Hybrid 0)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47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 is this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255653" y="3327485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5884759" y="2636912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5884759" y="2181009"/>
                <a:ext cx="23172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𝐶𝑜𝑚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59" y="2181009"/>
                <a:ext cx="2317236" cy="400110"/>
              </a:xfrm>
              <a:prstGeom prst="rect">
                <a:avLst/>
              </a:prstGeom>
              <a:blipFill>
                <a:blip r:embed="rId4"/>
                <a:stretch>
                  <a:fillRect l="-1093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6082789" y="3717032"/>
            <a:ext cx="2094133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6525512" y="3312717"/>
                <a:ext cx="150287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512" y="3312717"/>
                <a:ext cx="1502872" cy="400110"/>
              </a:xfrm>
              <a:prstGeom prst="rect">
                <a:avLst/>
              </a:prstGeom>
              <a:blipFill>
                <a:blip r:embed="rId5"/>
                <a:stretch>
                  <a:fillRect l="-4167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5957339" y="5013176"/>
            <a:ext cx="2637813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5940152" y="4571415"/>
                <a:ext cx="4167168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send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571415"/>
                <a:ext cx="4167168" cy="424796"/>
              </a:xfrm>
              <a:prstGeom prst="rect">
                <a:avLst/>
              </a:prstGeom>
              <a:blipFill>
                <a:blip r:embed="rId6"/>
                <a:stretch>
                  <a:fillRect t="-882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9F0D42-8F52-BF47-AEA8-2FBFDA0F21F8}"/>
              </a:ext>
            </a:extLst>
          </p:cNvPr>
          <p:cNvSpPr/>
          <p:nvPr/>
        </p:nvSpPr>
        <p:spPr>
          <a:xfrm>
            <a:off x="353122" y="908720"/>
            <a:ext cx="83953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Not-a-Simulator S works as follows </a:t>
            </a:r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(call this Hybrid 1)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/>
              <p:nvPr/>
            </p:nvSpPr>
            <p:spPr>
              <a:xfrm>
                <a:off x="467544" y="1563751"/>
                <a:ext cx="50405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1. First pick a random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63751"/>
                <a:ext cx="5040560" cy="461665"/>
              </a:xfrm>
              <a:prstGeom prst="rect">
                <a:avLst/>
              </a:prstGeom>
              <a:blipFill>
                <a:blip r:embed="rId7"/>
                <a:stretch>
                  <a:fillRect l="-175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/>
              <p:nvPr/>
            </p:nvSpPr>
            <p:spPr>
              <a:xfrm>
                <a:off x="467544" y="3507967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Feed the commitments of the colors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and get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507967"/>
                <a:ext cx="5040560" cy="830997"/>
              </a:xfrm>
              <a:prstGeom prst="rect">
                <a:avLst/>
              </a:prstGeom>
              <a:blipFill>
                <a:blip r:embed="rId8"/>
                <a:stretch>
                  <a:fillRect l="-1759" t="-6061" r="-1759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AB21C586-E7F7-654D-A603-EC72EE6CF4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8748464" y="3020737"/>
            <a:ext cx="387850" cy="5059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1124C52-1D57-0846-8858-E6508131943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8192452" y="3020737"/>
            <a:ext cx="382485" cy="505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/>
              <p:nvPr/>
            </p:nvSpPr>
            <p:spPr>
              <a:xfrm>
                <a:off x="467544" y="4558470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3.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go back and repeat.</a:t>
                </a: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558470"/>
                <a:ext cx="5040560" cy="830997"/>
              </a:xfrm>
              <a:prstGeom prst="rect">
                <a:avLst/>
              </a:prstGeom>
              <a:blipFill>
                <a:blip r:embed="rId10"/>
                <a:stretch>
                  <a:fillRect l="-1759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D241CCD1-0D35-1F4A-9173-27F900FE1B2E}"/>
              </a:ext>
            </a:extLst>
          </p:cNvPr>
          <p:cNvSpPr/>
          <p:nvPr/>
        </p:nvSpPr>
        <p:spPr>
          <a:xfrm>
            <a:off x="755576" y="2089628"/>
            <a:ext cx="43186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Permute a legal coloring and color all edges correctly.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/>
              <p:nvPr/>
            </p:nvSpPr>
            <p:spPr>
              <a:xfrm>
                <a:off x="467543" y="5517232"/>
                <a:ext cx="8107393" cy="86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4.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output the commitments and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as the simulated transcript.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5517232"/>
                <a:ext cx="8107393" cy="860748"/>
              </a:xfrm>
              <a:prstGeom prst="rect">
                <a:avLst/>
              </a:prstGeom>
              <a:blipFill>
                <a:blip r:embed="rId11"/>
                <a:stretch>
                  <a:fillRect l="-1094" t="-4348"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13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 is this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9F0D42-8F52-BF47-AEA8-2FBFDA0F21F8}"/>
              </a:ext>
            </a:extLst>
          </p:cNvPr>
          <p:cNvSpPr/>
          <p:nvPr/>
        </p:nvSpPr>
        <p:spPr>
          <a:xfrm>
            <a:off x="353122" y="1251917"/>
            <a:ext cx="83953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Claim: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Hybrids 0 and 1 are computationally indistinguishable, assuming the commitment scheme is computationally hiding.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C125ED-06E5-4F43-85B3-148C7F286025}"/>
              </a:ext>
            </a:extLst>
          </p:cNvPr>
          <p:cNvSpPr/>
          <p:nvPr/>
        </p:nvSpPr>
        <p:spPr>
          <a:xfrm>
            <a:off x="353122" y="2980109"/>
            <a:ext cx="81073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Proof: </a:t>
            </a:r>
            <a:r>
              <a:rPr lang="en-US" sz="2800" dirty="0"/>
              <a:t>By contradiction. Show a reduction that breaks the hiding property of the commitment scheme, assuming there is a distinguisher between hybrids 0 and 1.</a:t>
            </a:r>
          </a:p>
        </p:txBody>
      </p:sp>
    </p:spTree>
    <p:extLst>
      <p:ext uri="{BB962C8B-B14F-4D97-AF65-F5344CB8AC3E}">
        <p14:creationId xmlns:p14="http://schemas.microsoft.com/office/powerpoint/2010/main" val="252740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 is this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255653" y="3327485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5884759" y="2636912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5884759" y="2181009"/>
                <a:ext cx="23172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𝐶𝑜𝑚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59" y="2181009"/>
                <a:ext cx="2317236" cy="400110"/>
              </a:xfrm>
              <a:prstGeom prst="rect">
                <a:avLst/>
              </a:prstGeom>
              <a:blipFill>
                <a:blip r:embed="rId4"/>
                <a:stretch>
                  <a:fillRect l="-1093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6082789" y="3717032"/>
            <a:ext cx="2094133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6525512" y="3312717"/>
                <a:ext cx="150287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512" y="3312717"/>
                <a:ext cx="1502872" cy="400110"/>
              </a:xfrm>
              <a:prstGeom prst="rect">
                <a:avLst/>
              </a:prstGeom>
              <a:blipFill>
                <a:blip r:embed="rId5"/>
                <a:stretch>
                  <a:fillRect l="-4167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5957339" y="5013176"/>
            <a:ext cx="2637813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5940152" y="4571415"/>
                <a:ext cx="4167168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send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571415"/>
                <a:ext cx="4167168" cy="424796"/>
              </a:xfrm>
              <a:prstGeom prst="rect">
                <a:avLst/>
              </a:prstGeom>
              <a:blipFill>
                <a:blip r:embed="rId6"/>
                <a:stretch>
                  <a:fillRect t="-882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9F0D42-8F52-BF47-AEA8-2FBFDA0F21F8}"/>
              </a:ext>
            </a:extLst>
          </p:cNvPr>
          <p:cNvSpPr/>
          <p:nvPr/>
        </p:nvSpPr>
        <p:spPr>
          <a:xfrm>
            <a:off x="353122" y="908720"/>
            <a:ext cx="83953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Not-a-Simulator S works as follows </a:t>
            </a:r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(call this Hybrid 1)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/>
              <p:nvPr/>
            </p:nvSpPr>
            <p:spPr>
              <a:xfrm>
                <a:off x="467544" y="1563751"/>
                <a:ext cx="50405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1. First pick a random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63751"/>
                <a:ext cx="5040560" cy="461665"/>
              </a:xfrm>
              <a:prstGeom prst="rect">
                <a:avLst/>
              </a:prstGeom>
              <a:blipFill>
                <a:blip r:embed="rId7"/>
                <a:stretch>
                  <a:fillRect l="-175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/>
              <p:nvPr/>
            </p:nvSpPr>
            <p:spPr>
              <a:xfrm>
                <a:off x="467544" y="3507967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Feed the commitments of the colors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and get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507967"/>
                <a:ext cx="5040560" cy="830997"/>
              </a:xfrm>
              <a:prstGeom prst="rect">
                <a:avLst/>
              </a:prstGeom>
              <a:blipFill>
                <a:blip r:embed="rId8"/>
                <a:stretch>
                  <a:fillRect l="-1759" t="-6061" r="-1759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AB21C586-E7F7-654D-A603-EC72EE6CF4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8748464" y="3020737"/>
            <a:ext cx="387850" cy="5059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1124C52-1D57-0846-8858-E6508131943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8192452" y="3020737"/>
            <a:ext cx="382485" cy="505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/>
              <p:nvPr/>
            </p:nvSpPr>
            <p:spPr>
              <a:xfrm>
                <a:off x="467544" y="4558470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3.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go back and repeat.</a:t>
                </a: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558470"/>
                <a:ext cx="5040560" cy="830997"/>
              </a:xfrm>
              <a:prstGeom prst="rect">
                <a:avLst/>
              </a:prstGeom>
              <a:blipFill>
                <a:blip r:embed="rId10"/>
                <a:stretch>
                  <a:fillRect l="-1759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D241CCD1-0D35-1F4A-9173-27F900FE1B2E}"/>
              </a:ext>
            </a:extLst>
          </p:cNvPr>
          <p:cNvSpPr/>
          <p:nvPr/>
        </p:nvSpPr>
        <p:spPr>
          <a:xfrm>
            <a:off x="755576" y="2089628"/>
            <a:ext cx="43186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Permute a legal coloring and color all edges correctly.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/>
              <p:nvPr/>
            </p:nvSpPr>
            <p:spPr>
              <a:xfrm>
                <a:off x="467543" y="5517232"/>
                <a:ext cx="8107393" cy="86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4.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output the commitments and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as the simulated transcript.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5517232"/>
                <a:ext cx="8107393" cy="860748"/>
              </a:xfrm>
              <a:prstGeom prst="rect">
                <a:avLst/>
              </a:prstGeom>
              <a:blipFill>
                <a:blip r:embed="rId11"/>
                <a:stretch>
                  <a:fillRect l="-1094" t="-4348"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25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Interactive Proof for QR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C2F19-2593-884E-ABE4-D62CCCD653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331640" y="3726525"/>
            <a:ext cx="864528" cy="707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78B4DD-0195-F240-8844-DEEFD1D99A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5939723" y="3726525"/>
            <a:ext cx="648072" cy="6706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5D70A6-6799-F44D-BEA5-83DAE2E53625}"/>
              </a:ext>
            </a:extLst>
          </p:cNvPr>
          <p:cNvCxnSpPr>
            <a:cxnSpLocks/>
          </p:cNvCxnSpPr>
          <p:nvPr/>
        </p:nvCxnSpPr>
        <p:spPr>
          <a:xfrm>
            <a:off x="2854588" y="3007132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839A0E-12EC-4844-B11C-70CD42C34073}"/>
              </a:ext>
            </a:extLst>
          </p:cNvPr>
          <p:cNvCxnSpPr>
            <a:cxnSpLocks/>
          </p:cNvCxnSpPr>
          <p:nvPr/>
        </p:nvCxnSpPr>
        <p:spPr>
          <a:xfrm>
            <a:off x="2937851" y="5116590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EA78DD-C7A2-EC45-AC57-701885A57407}"/>
              </a:ext>
            </a:extLst>
          </p:cNvPr>
          <p:cNvCxnSpPr>
            <a:cxnSpLocks/>
          </p:cNvCxnSpPr>
          <p:nvPr/>
        </p:nvCxnSpPr>
        <p:spPr>
          <a:xfrm>
            <a:off x="2854588" y="4061861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/>
              <p:nvPr/>
            </p:nvSpPr>
            <p:spPr>
              <a:xfrm>
                <a:off x="2557969" y="2411217"/>
                <a:ext cx="29695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69" y="2411217"/>
                <a:ext cx="2969501" cy="523220"/>
              </a:xfrm>
              <a:prstGeom prst="rect">
                <a:avLst/>
              </a:prstGeom>
              <a:blipFill>
                <a:blip r:embed="rId4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/>
              <p:nvPr/>
            </p:nvSpPr>
            <p:spPr>
              <a:xfrm>
                <a:off x="2555347" y="3491337"/>
                <a:ext cx="29695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47" y="3491337"/>
                <a:ext cx="2969501" cy="52322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/>
              <p:nvPr/>
            </p:nvSpPr>
            <p:spPr>
              <a:xfrm>
                <a:off x="2987395" y="4550980"/>
                <a:ext cx="215804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b=0: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95" y="4550980"/>
                <a:ext cx="2158048" cy="523220"/>
              </a:xfrm>
              <a:prstGeom prst="rect">
                <a:avLst/>
              </a:prstGeom>
              <a:blipFill>
                <a:blip r:embed="rId6"/>
                <a:stretch>
                  <a:fillRect l="-584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/>
              <p:nvPr/>
            </p:nvSpPr>
            <p:spPr>
              <a:xfrm>
                <a:off x="5868144" y="4662629"/>
                <a:ext cx="2987824" cy="961802"/>
              </a:xfrm>
              <a:prstGeom prst="rect">
                <a:avLst/>
              </a:prstGeom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Check: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662629"/>
                <a:ext cx="2987824" cy="961802"/>
              </a:xfrm>
              <a:prstGeom prst="rect">
                <a:avLst/>
              </a:prstGeom>
              <a:blipFill>
                <a:blip r:embed="rId7"/>
                <a:stretch>
                  <a:fillRect l="-3782" t="-6329" r="-1681" b="-10127"/>
                </a:stretch>
              </a:blipFill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/>
              <p:nvPr/>
            </p:nvSpPr>
            <p:spPr>
              <a:xfrm>
                <a:off x="2987395" y="5138028"/>
                <a:ext cx="237626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b=1: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95" y="5138028"/>
                <a:ext cx="2376264" cy="523220"/>
              </a:xfrm>
              <a:prstGeom prst="rect">
                <a:avLst/>
              </a:prstGeom>
              <a:blipFill>
                <a:blip r:embed="rId8"/>
                <a:stretch>
                  <a:fillRect l="-531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4E001C-8838-434F-8A0F-64ADF8EEB5B5}"/>
                  </a:ext>
                </a:extLst>
              </p:cNvPr>
              <p:cNvSpPr/>
              <p:nvPr/>
            </p:nvSpPr>
            <p:spPr>
              <a:xfrm>
                <a:off x="1063642" y="1183022"/>
                <a:ext cx="69662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{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is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quadratic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residue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mod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}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4E001C-8838-434F-8A0F-64ADF8EEB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42" y="1183022"/>
                <a:ext cx="6966266" cy="523220"/>
              </a:xfrm>
              <a:prstGeom prst="rect">
                <a:avLst/>
              </a:prstGeom>
              <a:blipFill>
                <a:blip r:embed="rId9"/>
                <a:stretch>
                  <a:fillRect l="-364" t="-14286" r="-72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/>
              <p:nvPr/>
            </p:nvSpPr>
            <p:spPr>
              <a:xfrm>
                <a:off x="1175794" y="3167390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794" y="3167390"/>
                <a:ext cx="1176219" cy="523220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/>
              <p:nvPr/>
            </p:nvSpPr>
            <p:spPr>
              <a:xfrm>
                <a:off x="5615770" y="3167390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70" y="3167390"/>
                <a:ext cx="1176219" cy="523220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41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 is this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255653" y="3327485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5884759" y="2636912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5884759" y="2181009"/>
                <a:ext cx="23172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𝐶𝑜𝑚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759" y="2181009"/>
                <a:ext cx="2317236" cy="400110"/>
              </a:xfrm>
              <a:prstGeom prst="rect">
                <a:avLst/>
              </a:prstGeom>
              <a:blipFill>
                <a:blip r:embed="rId4"/>
                <a:stretch>
                  <a:fillRect l="-1093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6082789" y="3717032"/>
            <a:ext cx="2094133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6525512" y="3312717"/>
                <a:ext cx="150287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edge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512" y="3312717"/>
                <a:ext cx="1502872" cy="400110"/>
              </a:xfrm>
              <a:prstGeom prst="rect">
                <a:avLst/>
              </a:prstGeom>
              <a:blipFill>
                <a:blip r:embed="rId5"/>
                <a:stretch>
                  <a:fillRect l="-4167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5957339" y="5013176"/>
            <a:ext cx="2637813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5940152" y="4571415"/>
                <a:ext cx="4167168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send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571415"/>
                <a:ext cx="4167168" cy="424796"/>
              </a:xfrm>
              <a:prstGeom prst="rect">
                <a:avLst/>
              </a:prstGeom>
              <a:blipFill>
                <a:blip r:embed="rId6"/>
                <a:stretch>
                  <a:fillRect t="-882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9F0D42-8F52-BF47-AEA8-2FBFDA0F21F8}"/>
              </a:ext>
            </a:extLst>
          </p:cNvPr>
          <p:cNvSpPr/>
          <p:nvPr/>
        </p:nvSpPr>
        <p:spPr>
          <a:xfrm>
            <a:off x="353122" y="908720"/>
            <a:ext cx="6451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Here is the real view of V* </a:t>
            </a:r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(Hybrid 2)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/>
              <p:nvPr/>
            </p:nvSpPr>
            <p:spPr>
              <a:xfrm>
                <a:off x="467544" y="1563751"/>
                <a:ext cx="50405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1. </a:t>
                </a:r>
                <a:r>
                  <a:rPr lang="en-US" sz="2400" strike="sngStrike" dirty="0"/>
                  <a:t>First pick a random edge </a:t>
                </a:r>
                <a14:m>
                  <m:oMath xmlns:m="http://schemas.openxmlformats.org/officeDocument/2006/math"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b="0" i="1" strike="sngStrike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strike="sngStrike" dirty="0"/>
                  <a:t>  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563751"/>
                <a:ext cx="5040560" cy="461665"/>
              </a:xfrm>
              <a:prstGeom prst="rect">
                <a:avLst/>
              </a:prstGeom>
              <a:blipFill>
                <a:blip r:embed="rId7"/>
                <a:stretch>
                  <a:fillRect l="-175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/>
              <p:nvPr/>
            </p:nvSpPr>
            <p:spPr>
              <a:xfrm>
                <a:off x="467544" y="3507967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Feed the commitments of the colors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and get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507967"/>
                <a:ext cx="5040560" cy="830997"/>
              </a:xfrm>
              <a:prstGeom prst="rect">
                <a:avLst/>
              </a:prstGeom>
              <a:blipFill>
                <a:blip r:embed="rId8"/>
                <a:stretch>
                  <a:fillRect l="-1759" t="-6061" r="-1759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AB21C586-E7F7-654D-A603-EC72EE6CF4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8748464" y="3020737"/>
            <a:ext cx="387850" cy="5059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1124C52-1D57-0846-8858-E6508131943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8192452" y="3020737"/>
            <a:ext cx="382485" cy="505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/>
              <p:nvPr/>
            </p:nvSpPr>
            <p:spPr>
              <a:xfrm>
                <a:off x="467544" y="4558470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3. </a:t>
                </a:r>
                <a:r>
                  <a:rPr lang="en-US" sz="2400" strike="sngStrike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≠</m:t>
                    </m:r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strike="sngStrike" dirty="0"/>
                  <a:t>, go back and repeat.</a:t>
                </a: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558470"/>
                <a:ext cx="5040560" cy="830997"/>
              </a:xfrm>
              <a:prstGeom prst="rect">
                <a:avLst/>
              </a:prstGeom>
              <a:blipFill>
                <a:blip r:embed="rId10"/>
                <a:stretch>
                  <a:fillRect l="-1759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D241CCD1-0D35-1F4A-9173-27F900FE1B2E}"/>
              </a:ext>
            </a:extLst>
          </p:cNvPr>
          <p:cNvSpPr/>
          <p:nvPr/>
        </p:nvSpPr>
        <p:spPr>
          <a:xfrm>
            <a:off x="755576" y="2089628"/>
            <a:ext cx="43186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Permute a legal coloring and color all edges correctly.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/>
              <p:nvPr/>
            </p:nvSpPr>
            <p:spPr>
              <a:xfrm>
                <a:off x="467543" y="5517232"/>
                <a:ext cx="8107393" cy="86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4. </a:t>
                </a:r>
                <a:r>
                  <a:rPr lang="en-US" sz="2400" strike="sngStrike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 b="0" i="0" strike="sngStrike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strike="sngStrike" dirty="0"/>
                  <a:t>, </a:t>
                </a:r>
                <a:r>
                  <a:rPr lang="en-US" sz="2400" dirty="0"/>
                  <a:t>output the commitments and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as the transcript.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5517232"/>
                <a:ext cx="8107393" cy="860748"/>
              </a:xfrm>
              <a:prstGeom prst="rect">
                <a:avLst/>
              </a:prstGeom>
              <a:blipFill>
                <a:blip r:embed="rId11"/>
                <a:stretch>
                  <a:fillRect l="-1094" t="-4348"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1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 is this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9F0D42-8F52-BF47-AEA8-2FBFDA0F21F8}"/>
              </a:ext>
            </a:extLst>
          </p:cNvPr>
          <p:cNvSpPr/>
          <p:nvPr/>
        </p:nvSpPr>
        <p:spPr>
          <a:xfrm>
            <a:off x="353122" y="1251917"/>
            <a:ext cx="83953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Claim: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Hybrids 1 and 2 are identical.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09B6C4-6C51-1F4E-A372-23C293B46A30}"/>
                  </a:ext>
                </a:extLst>
              </p:cNvPr>
              <p:cNvSpPr/>
              <p:nvPr/>
            </p:nvSpPr>
            <p:spPr>
              <a:xfrm>
                <a:off x="353122" y="2132856"/>
                <a:ext cx="839534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Hybrid 1 merely samples from the same distribution as Hybrid 2 and, with probability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1−1/|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𝐸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|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decides to throw it away and resample.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09B6C4-6C51-1F4E-A372-23C293B46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2" y="2132856"/>
                <a:ext cx="8395342" cy="1384995"/>
              </a:xfrm>
              <a:prstGeom prst="rect">
                <a:avLst/>
              </a:prstGeom>
              <a:blipFill>
                <a:blip r:embed="rId3"/>
                <a:stretch>
                  <a:fillRect l="-1511" t="-5505" b="-1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06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Put together: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9F0D42-8F52-BF47-AEA8-2FBFDA0F21F8}"/>
              </a:ext>
            </a:extLst>
          </p:cNvPr>
          <p:cNvSpPr/>
          <p:nvPr/>
        </p:nvSpPr>
        <p:spPr>
          <a:xfrm>
            <a:off x="353122" y="1251917"/>
            <a:ext cx="83953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Theorem: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3COL protocol is zero knowledge.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8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ubtitle 1">
            <a:extLst>
              <a:ext uri="{FF2B5EF4-FFF2-40B4-BE49-F238E27FC236}">
                <a16:creationId xmlns:a16="http://schemas.microsoft.com/office/drawing/2014/main" id="{4B93C1E0-09AA-A847-99E7-7E33B258C6BA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Examples of NP Assertions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255D23-0332-C34D-AF3E-F9B3C9822FFC}"/>
                  </a:ext>
                </a:extLst>
              </p:cNvPr>
              <p:cNvSpPr/>
              <p:nvPr/>
            </p:nvSpPr>
            <p:spPr>
              <a:xfrm>
                <a:off x="611560" y="1412776"/>
                <a:ext cx="821574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My public key is well-formed</a:t>
                </a:r>
                <a:r>
                  <a:rPr lang="en-US" sz="2800" dirty="0"/>
                  <a:t> (e.g. in RSA, the public key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, a product of two primes together with an e that is relatively prime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255D23-0332-C34D-AF3E-F9B3C9822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12776"/>
                <a:ext cx="8215747" cy="1384995"/>
              </a:xfrm>
              <a:prstGeom prst="rect">
                <a:avLst/>
              </a:prstGeom>
              <a:blipFill>
                <a:blip r:embed="rId3"/>
                <a:stretch>
                  <a:fillRect l="-1389" t="-4545" r="-2160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F995B60-FDE8-C648-A033-9A1DBA9072FC}"/>
                  </a:ext>
                </a:extLst>
              </p:cNvPr>
              <p:cNvSpPr/>
              <p:nvPr/>
            </p:nvSpPr>
            <p:spPr>
              <a:xfrm>
                <a:off x="611560" y="2924944"/>
                <a:ext cx="8215747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Encrypted bitcoin (or </a:t>
                </a:r>
                <a:r>
                  <a:rPr lang="en-US" sz="2800" b="1" dirty="0" err="1"/>
                  <a:t>Zcash</a:t>
                </a:r>
                <a:r>
                  <a:rPr lang="en-US" sz="2800" b="1" dirty="0"/>
                  <a:t>):  “I have enough money to pay you.” </a:t>
                </a:r>
                <a:r>
                  <a:rPr lang="en-US" sz="2800" dirty="0"/>
                  <a:t>(e.g. I will publish an encryption of my bank account and prove to you that my balance is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$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F995B60-FDE8-C648-A033-9A1DBA907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924944"/>
                <a:ext cx="8215747" cy="1815882"/>
              </a:xfrm>
              <a:prstGeom prst="rect">
                <a:avLst/>
              </a:prstGeom>
              <a:blipFill>
                <a:blip r:embed="rId4"/>
                <a:stretch>
                  <a:fillRect l="-1389" t="-3472" r="-2006" b="-7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8EAE71E-BAFE-E043-927E-A570D0827AFD}"/>
              </a:ext>
            </a:extLst>
          </p:cNvPr>
          <p:cNvSpPr/>
          <p:nvPr/>
        </p:nvSpPr>
        <p:spPr>
          <a:xfrm>
            <a:off x="668041" y="4922004"/>
            <a:ext cx="82157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Running programs on encrypted inputs: </a:t>
            </a:r>
            <a:r>
              <a:rPr lang="en-US" sz="2800" dirty="0"/>
              <a:t>Given Enc(x) and y, prove that y = PROG(x).</a:t>
            </a:r>
          </a:p>
        </p:txBody>
      </p:sp>
    </p:spTree>
    <p:extLst>
      <p:ext uri="{BB962C8B-B14F-4D97-AF65-F5344CB8AC3E}">
        <p14:creationId xmlns:p14="http://schemas.microsoft.com/office/powerpoint/2010/main" val="116475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ubtitle 1">
            <a:extLst>
              <a:ext uri="{FF2B5EF4-FFF2-40B4-BE49-F238E27FC236}">
                <a16:creationId xmlns:a16="http://schemas.microsoft.com/office/drawing/2014/main" id="{4B93C1E0-09AA-A847-99E7-7E33B258C6BA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Examples of NP Assertions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EAE71E-BAFE-E043-927E-A570D0827AFD}"/>
              </a:ext>
            </a:extLst>
          </p:cNvPr>
          <p:cNvSpPr/>
          <p:nvPr/>
        </p:nvSpPr>
        <p:spPr>
          <a:xfrm>
            <a:off x="644631" y="1844824"/>
            <a:ext cx="82157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Running programs on encrypted inputs: </a:t>
            </a:r>
            <a:r>
              <a:rPr lang="en-US" sz="2800" dirty="0"/>
              <a:t>Given Enc(x) and y, prove that y = PROG(x).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603298-657F-ED48-94D7-99726E3E39FA}"/>
              </a:ext>
            </a:extLst>
          </p:cNvPr>
          <p:cNvSpPr/>
          <p:nvPr/>
        </p:nvSpPr>
        <p:spPr>
          <a:xfrm>
            <a:off x="1608972" y="3368934"/>
            <a:ext cx="72397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More generally: A tool to enforce honest behavior without revealing information.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6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Interaction is Necessary for ZK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A9220D-67F2-D848-A09D-3E6318D47A7D}"/>
              </a:ext>
            </a:extLst>
          </p:cNvPr>
          <p:cNvCxnSpPr/>
          <p:nvPr/>
        </p:nvCxnSpPr>
        <p:spPr>
          <a:xfrm>
            <a:off x="3131840" y="3772488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E0AA23-4CAA-554E-BF6D-06D85ED199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88224" y="3356992"/>
            <a:ext cx="833388" cy="830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CB0673-EC3C-8440-963D-C4F69322E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444292"/>
            <a:ext cx="751335" cy="760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052407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𝜋</m:t>
                      </m:r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052407"/>
                <a:ext cx="467544" cy="720080"/>
              </a:xfrm>
              <a:prstGeom prst="rect">
                <a:avLst/>
              </a:prstGeom>
              <a:blipFill>
                <a:blip r:embed="rId5"/>
                <a:stretch>
                  <a:fillRect l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ubtitle 1">
            <a:extLst>
              <a:ext uri="{FF2B5EF4-FFF2-40B4-BE49-F238E27FC236}">
                <a16:creationId xmlns:a16="http://schemas.microsoft.com/office/drawing/2014/main" id="{6F9EC665-9C47-8D40-88A0-963D2B8C6B5E}"/>
              </a:ext>
            </a:extLst>
          </p:cNvPr>
          <p:cNvSpPr txBox="1">
            <a:spLocks/>
          </p:cNvSpPr>
          <p:nvPr/>
        </p:nvSpPr>
        <p:spPr>
          <a:xfrm>
            <a:off x="968952" y="1198813"/>
            <a:ext cx="788752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Suppose there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were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a non-interactive ZK proof system for 3COL.</a:t>
            </a:r>
          </a:p>
        </p:txBody>
      </p:sp>
      <p:sp>
        <p:nvSpPr>
          <p:cNvPr id="20" name="Subtitle 1">
            <a:extLst>
              <a:ext uri="{FF2B5EF4-FFF2-40B4-BE49-F238E27FC236}">
                <a16:creationId xmlns:a16="http://schemas.microsoft.com/office/drawing/2014/main" id="{57F083D4-DB50-FE4A-80BB-ED42D4A950F7}"/>
              </a:ext>
            </a:extLst>
          </p:cNvPr>
          <p:cNvSpPr txBox="1">
            <a:spLocks/>
          </p:cNvSpPr>
          <p:nvPr/>
        </p:nvSpPr>
        <p:spPr>
          <a:xfrm>
            <a:off x="716053" y="258019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E9A5B1-E173-B444-B33F-DD142E49A3C7}"/>
              </a:ext>
            </a:extLst>
          </p:cNvPr>
          <p:cNvGrpSpPr/>
          <p:nvPr/>
        </p:nvGrpSpPr>
        <p:grpSpPr>
          <a:xfrm>
            <a:off x="7269339" y="2372968"/>
            <a:ext cx="683568" cy="723147"/>
            <a:chOff x="4248472" y="4581128"/>
            <a:chExt cx="683568" cy="723147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5E1C07F-683D-9245-ABD0-554548F38215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67D1BEE-DA5B-914C-8981-7CC6ADF3AAB1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2061591-BBF9-3149-A447-A0E920BB66B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C630D12-FD41-E340-85BA-BE8F95166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ubtitle 1">
            <a:extLst>
              <a:ext uri="{FF2B5EF4-FFF2-40B4-BE49-F238E27FC236}">
                <a16:creationId xmlns:a16="http://schemas.microsoft.com/office/drawing/2014/main" id="{9AE35BCC-D1F5-874E-8562-525FFA90FF6C}"/>
              </a:ext>
            </a:extLst>
          </p:cNvPr>
          <p:cNvSpPr txBox="1">
            <a:spLocks/>
          </p:cNvSpPr>
          <p:nvPr/>
        </p:nvSpPr>
        <p:spPr>
          <a:xfrm>
            <a:off x="6156176" y="256981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ubtitle 1">
                <a:extLst>
                  <a:ext uri="{FF2B5EF4-FFF2-40B4-BE49-F238E27FC236}">
                    <a16:creationId xmlns:a16="http://schemas.microsoft.com/office/drawing/2014/main" id="{3F7240A2-0036-3040-BDB9-FB8E80FDEC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8952" y="5157192"/>
                <a:ext cx="7887524" cy="10856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Step 1. When G is in 3COL, V accepts the proof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𝜋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</a:t>
                </a:r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8" name="Subtitle 1">
                <a:extLst>
                  <a:ext uri="{FF2B5EF4-FFF2-40B4-BE49-F238E27FC236}">
                    <a16:creationId xmlns:a16="http://schemas.microsoft.com/office/drawing/2014/main" id="{3F7240A2-0036-3040-BDB9-FB8E80FDE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52" y="5157192"/>
                <a:ext cx="7887524" cy="1085615"/>
              </a:xfrm>
              <a:prstGeom prst="rect">
                <a:avLst/>
              </a:prstGeom>
              <a:blipFill>
                <a:blip r:embed="rId6"/>
                <a:stretch>
                  <a:fillRect l="-1608" t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ubtitle 1">
            <a:extLst>
              <a:ext uri="{FF2B5EF4-FFF2-40B4-BE49-F238E27FC236}">
                <a16:creationId xmlns:a16="http://schemas.microsoft.com/office/drawing/2014/main" id="{A852D3B1-A6FA-B443-B831-77EB7E0E3ECF}"/>
              </a:ext>
            </a:extLst>
          </p:cNvPr>
          <p:cNvSpPr txBox="1">
            <a:spLocks/>
          </p:cNvSpPr>
          <p:nvPr/>
        </p:nvSpPr>
        <p:spPr>
          <a:xfrm>
            <a:off x="3564486" y="5692202"/>
            <a:ext cx="342170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(Completeness)</a:t>
            </a:r>
            <a:endParaRPr lang="en-US" sz="16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447CD83-BC51-6D48-B2E0-17645424690A}"/>
              </a:ext>
            </a:extLst>
          </p:cNvPr>
          <p:cNvGrpSpPr/>
          <p:nvPr/>
        </p:nvGrpSpPr>
        <p:grpSpPr>
          <a:xfrm>
            <a:off x="1915615" y="2326997"/>
            <a:ext cx="683568" cy="723147"/>
            <a:chOff x="4248472" y="4581128"/>
            <a:chExt cx="683568" cy="72314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799C507-298C-4A4C-957B-DBABA2129D36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896104B-22B1-8847-9DAA-724AB0FE176A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1E30EEA-7B68-9140-9F0E-4751D529514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97E5C6B-0DDA-D74F-9943-A6F643A11B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28C18A-E57D-9045-85EB-E6DC27A3A685}"/>
              </a:ext>
            </a:extLst>
          </p:cNvPr>
          <p:cNvCxnSpPr>
            <a:cxnSpLocks/>
          </p:cNvCxnSpPr>
          <p:nvPr/>
        </p:nvCxnSpPr>
        <p:spPr>
          <a:xfrm>
            <a:off x="2599183" y="2326997"/>
            <a:ext cx="0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08DFE0-32B2-DB4E-818A-CB3EC4097684}"/>
              </a:ext>
            </a:extLst>
          </p:cNvPr>
          <p:cNvCxnSpPr>
            <a:cxnSpLocks/>
          </p:cNvCxnSpPr>
          <p:nvPr/>
        </p:nvCxnSpPr>
        <p:spPr>
          <a:xfrm>
            <a:off x="7952907" y="2372968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2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A9220D-67F2-D848-A09D-3E6318D47A7D}"/>
              </a:ext>
            </a:extLst>
          </p:cNvPr>
          <p:cNvCxnSpPr/>
          <p:nvPr/>
        </p:nvCxnSpPr>
        <p:spPr>
          <a:xfrm>
            <a:off x="3131840" y="3772488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E0AA23-4CAA-554E-BF6D-06D85ED199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88224" y="3356992"/>
            <a:ext cx="833388" cy="830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052407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accPr>
                        <m:e>
                          <m:r>
                            <a:rPr lang="en-US" sz="4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𝜋</m:t>
                          </m:r>
                          <m:r>
                            <m:rPr>
                              <m:nor/>
                            </m:rPr>
                            <a:rPr lang="en-US" sz="2400" i="1" dirty="0">
                              <a:solidFill>
                                <a:srgbClr val="891637"/>
                              </a:solidFill>
                              <a:latin typeface="Calibri" panose="020F0502020204030204" pitchFamily="34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052407"/>
                <a:ext cx="467544" cy="720080"/>
              </a:xfrm>
              <a:prstGeom prst="rect">
                <a:avLst/>
              </a:prstGeom>
              <a:blipFill>
                <a:blip r:embed="rId4"/>
                <a:stretch>
                  <a:fillRect l="-23684" t="-3448" r="-15789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Subtitle 1">
                <a:extLst>
                  <a:ext uri="{FF2B5EF4-FFF2-40B4-BE49-F238E27FC236}">
                    <a16:creationId xmlns:a16="http://schemas.microsoft.com/office/drawing/2014/main" id="{C8751F8A-EBBC-8E44-B86B-F72FF60B96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60" y="4758552"/>
                <a:ext cx="8316416" cy="10856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Step 2. </a:t>
                </a:r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PPT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Simulator S, </a:t>
                </a:r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given only G in 3COL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, produces an indistinguishable proof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sz="16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 </a:t>
                </a:r>
                <a:r>
                  <a:rPr lang="en-US" sz="28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(Zero Knowledge).</a:t>
                </a:r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0" name="Subtitle 1">
                <a:extLst>
                  <a:ext uri="{FF2B5EF4-FFF2-40B4-BE49-F238E27FC236}">
                    <a16:creationId xmlns:a16="http://schemas.microsoft.com/office/drawing/2014/main" id="{C8751F8A-EBBC-8E44-B86B-F72FF60B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758552"/>
                <a:ext cx="8316416" cy="1085615"/>
              </a:xfrm>
              <a:prstGeom prst="rect">
                <a:avLst/>
              </a:prstGeom>
              <a:blipFill>
                <a:blip r:embed="rId5"/>
                <a:stretch>
                  <a:fillRect l="-1677" t="-5747" r="-1220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Subtitle 1">
                <a:extLst>
                  <a:ext uri="{FF2B5EF4-FFF2-40B4-BE49-F238E27FC236}">
                    <a16:creationId xmlns:a16="http://schemas.microsoft.com/office/drawing/2014/main" id="{5F9D6D8E-F58A-E743-AA74-0997DE6914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05444" y="5822752"/>
                <a:ext cx="4377316" cy="4865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In particular, V accepts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r>
                          <a:rPr lang="en-US" sz="28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𝝅</m:t>
                        </m:r>
                      </m:e>
                    </m:acc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 </a:t>
                </a:r>
                <a:endParaRPr lang="en-US" sz="1600" b="1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41" name="Subtitle 1">
                <a:extLst>
                  <a:ext uri="{FF2B5EF4-FFF2-40B4-BE49-F238E27FC236}">
                    <a16:creationId xmlns:a16="http://schemas.microsoft.com/office/drawing/2014/main" id="{5F9D6D8E-F58A-E743-AA74-0997DE69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444" y="5822752"/>
                <a:ext cx="4377316" cy="486568"/>
              </a:xfrm>
              <a:prstGeom prst="rect">
                <a:avLst/>
              </a:prstGeom>
              <a:blipFill>
                <a:blip r:embed="rId6"/>
                <a:stretch>
                  <a:fillRect l="-2890" t="-10000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5B75BD1-3F12-944F-B563-B7E668A683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75" y="3294194"/>
            <a:ext cx="790923" cy="790923"/>
          </a:xfrm>
          <a:prstGeom prst="rect">
            <a:avLst/>
          </a:prstGeom>
        </p:spPr>
      </p:pic>
      <p:sp>
        <p:nvSpPr>
          <p:cNvPr id="28" name="Subtitle 1">
            <a:extLst>
              <a:ext uri="{FF2B5EF4-FFF2-40B4-BE49-F238E27FC236}">
                <a16:creationId xmlns:a16="http://schemas.microsoft.com/office/drawing/2014/main" id="{95BCA427-8288-8340-B995-5FCECEB554D2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Interaction is Necessary for ZK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9" name="Subtitle 1">
            <a:extLst>
              <a:ext uri="{FF2B5EF4-FFF2-40B4-BE49-F238E27FC236}">
                <a16:creationId xmlns:a16="http://schemas.microsoft.com/office/drawing/2014/main" id="{B4076B1D-207F-FE44-90EA-BF21F22AA58E}"/>
              </a:ext>
            </a:extLst>
          </p:cNvPr>
          <p:cNvSpPr txBox="1">
            <a:spLocks/>
          </p:cNvSpPr>
          <p:nvPr/>
        </p:nvSpPr>
        <p:spPr>
          <a:xfrm>
            <a:off x="716053" y="258019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9C9521-0167-924E-9021-BB415747A656}"/>
              </a:ext>
            </a:extLst>
          </p:cNvPr>
          <p:cNvGrpSpPr/>
          <p:nvPr/>
        </p:nvGrpSpPr>
        <p:grpSpPr>
          <a:xfrm>
            <a:off x="7269339" y="2372968"/>
            <a:ext cx="683568" cy="723147"/>
            <a:chOff x="4248472" y="4581128"/>
            <a:chExt cx="683568" cy="723147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7EABF56-D7A8-BC49-BF9B-997B6BE81893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B3D6B63-DFFC-7D40-ADDC-6EFA2CA73867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5B43D11-EFED-E943-8C57-DD8F8C868792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BFBEDE9-4C90-7A48-8A65-65BE46D41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ubtitle 1">
            <a:extLst>
              <a:ext uri="{FF2B5EF4-FFF2-40B4-BE49-F238E27FC236}">
                <a16:creationId xmlns:a16="http://schemas.microsoft.com/office/drawing/2014/main" id="{E2EF3AD9-149D-7342-9B93-C075686E1D3A}"/>
              </a:ext>
            </a:extLst>
          </p:cNvPr>
          <p:cNvSpPr txBox="1">
            <a:spLocks/>
          </p:cNvSpPr>
          <p:nvPr/>
        </p:nvSpPr>
        <p:spPr>
          <a:xfrm>
            <a:off x="6156176" y="256981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B376D6D-ECA8-F84C-8F15-9AF2FAAA6316}"/>
              </a:ext>
            </a:extLst>
          </p:cNvPr>
          <p:cNvGrpSpPr/>
          <p:nvPr/>
        </p:nvGrpSpPr>
        <p:grpSpPr>
          <a:xfrm>
            <a:off x="1915615" y="2326997"/>
            <a:ext cx="683568" cy="723147"/>
            <a:chOff x="4248472" y="4581128"/>
            <a:chExt cx="683568" cy="723147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36FE19C-5F94-1C4B-87D4-74A866141876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678012E-FDDD-7749-AF19-462B80725117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A0EC3AF-F7DA-7E4B-B3CE-AF2242E3B7CC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E213B74-0A7E-764C-8F2A-9307EC0A9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2B3491A-7704-F94C-B17D-9D54E10B6E24}"/>
              </a:ext>
            </a:extLst>
          </p:cNvPr>
          <p:cNvCxnSpPr>
            <a:cxnSpLocks/>
          </p:cNvCxnSpPr>
          <p:nvPr/>
        </p:nvCxnSpPr>
        <p:spPr>
          <a:xfrm>
            <a:off x="2599183" y="2326997"/>
            <a:ext cx="0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8B47DDA-0CF3-3048-A3D0-E2945544B231}"/>
              </a:ext>
            </a:extLst>
          </p:cNvPr>
          <p:cNvCxnSpPr>
            <a:cxnSpLocks/>
          </p:cNvCxnSpPr>
          <p:nvPr/>
        </p:nvCxnSpPr>
        <p:spPr>
          <a:xfrm>
            <a:off x="7952907" y="2372968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1">
            <a:extLst>
              <a:ext uri="{FF2B5EF4-FFF2-40B4-BE49-F238E27FC236}">
                <a16:creationId xmlns:a16="http://schemas.microsoft.com/office/drawing/2014/main" id="{32A36E58-788D-9647-BE0C-85136A1255A1}"/>
              </a:ext>
            </a:extLst>
          </p:cNvPr>
          <p:cNvSpPr txBox="1">
            <a:spLocks/>
          </p:cNvSpPr>
          <p:nvPr/>
        </p:nvSpPr>
        <p:spPr>
          <a:xfrm>
            <a:off x="968952" y="1198813"/>
            <a:ext cx="788752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Suppose there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were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a non-interactive ZK proof system for 3COL.</a:t>
            </a:r>
          </a:p>
        </p:txBody>
      </p:sp>
    </p:spTree>
    <p:extLst>
      <p:ext uri="{BB962C8B-B14F-4D97-AF65-F5344CB8AC3E}">
        <p14:creationId xmlns:p14="http://schemas.microsoft.com/office/powerpoint/2010/main" val="58923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A9220D-67F2-D848-A09D-3E6318D47A7D}"/>
              </a:ext>
            </a:extLst>
          </p:cNvPr>
          <p:cNvCxnSpPr/>
          <p:nvPr/>
        </p:nvCxnSpPr>
        <p:spPr>
          <a:xfrm>
            <a:off x="3131840" y="3772488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E0AA23-4CAA-554E-BF6D-06D85ED199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88224" y="3356992"/>
            <a:ext cx="833388" cy="830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052407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4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accPr>
                        <m:e>
                          <m:r>
                            <a:rPr lang="en-US" sz="4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𝜋</m:t>
                          </m:r>
                          <m:r>
                            <m:rPr>
                              <m:nor/>
                            </m:rPr>
                            <a:rPr lang="en-US" sz="2400" i="1" dirty="0">
                              <a:solidFill>
                                <a:srgbClr val="891637"/>
                              </a:solidFill>
                              <a:latin typeface="Calibri" panose="020F0502020204030204" pitchFamily="34" charset="0"/>
                              <a:ea typeface="Cambria Math" pitchFamily="18" charset="0"/>
                              <a:cs typeface="Arial Unicode MS" pitchFamily="34" charset="-128"/>
                            </a:rPr>
                            <m:t> 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052407"/>
                <a:ext cx="467544" cy="720080"/>
              </a:xfrm>
              <a:prstGeom prst="rect">
                <a:avLst/>
              </a:prstGeom>
              <a:blipFill>
                <a:blip r:embed="rId4"/>
                <a:stretch>
                  <a:fillRect l="-24324" t="-3509" r="-16216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ubtitle 1">
                <a:extLst>
                  <a:ext uri="{FF2B5EF4-FFF2-40B4-BE49-F238E27FC236}">
                    <a16:creationId xmlns:a16="http://schemas.microsoft.com/office/drawing/2014/main" id="{3F7240A2-0036-3040-BDB9-FB8E80FDEC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576" y="4437113"/>
                <a:ext cx="8283568" cy="11367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Step 3. Imagine running the Simulator S on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∉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3COL. It produces a proof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sz="16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which the verifier still accepts!</a:t>
                </a:r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8" name="Subtitle 1">
                <a:extLst>
                  <a:ext uri="{FF2B5EF4-FFF2-40B4-BE49-F238E27FC236}">
                    <a16:creationId xmlns:a16="http://schemas.microsoft.com/office/drawing/2014/main" id="{3F7240A2-0036-3040-BDB9-FB8E80FDE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437113"/>
                <a:ext cx="8283568" cy="1136740"/>
              </a:xfrm>
              <a:prstGeom prst="rect">
                <a:avLst/>
              </a:prstGeom>
              <a:blipFill>
                <a:blip r:embed="rId5"/>
                <a:stretch>
                  <a:fillRect l="-1531" t="-5556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ubtitle 1">
            <a:extLst>
              <a:ext uri="{FF2B5EF4-FFF2-40B4-BE49-F238E27FC236}">
                <a16:creationId xmlns:a16="http://schemas.microsoft.com/office/drawing/2014/main" id="{A852D3B1-A6FA-B443-B831-77EB7E0E3ECF}"/>
              </a:ext>
            </a:extLst>
          </p:cNvPr>
          <p:cNvSpPr txBox="1">
            <a:spLocks/>
          </p:cNvSpPr>
          <p:nvPr/>
        </p:nvSpPr>
        <p:spPr>
          <a:xfrm>
            <a:off x="968952" y="5589240"/>
            <a:ext cx="7723012" cy="11521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(WHY?! Because S and V are PPT. They together cannot tell if  the input graph is 3COL or not)</a:t>
            </a:r>
            <a:endParaRPr lang="en-US" sz="1600" b="1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70BC71E-C772-AC46-A287-9FDD867E20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075" y="3284984"/>
            <a:ext cx="790923" cy="790923"/>
          </a:xfrm>
          <a:prstGeom prst="rect">
            <a:avLst/>
          </a:prstGeom>
        </p:spPr>
      </p:pic>
      <p:sp>
        <p:nvSpPr>
          <p:cNvPr id="26" name="Subtitle 1">
            <a:extLst>
              <a:ext uri="{FF2B5EF4-FFF2-40B4-BE49-F238E27FC236}">
                <a16:creationId xmlns:a16="http://schemas.microsoft.com/office/drawing/2014/main" id="{BDE78661-27D3-D344-AB2D-0B4C2227E460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Interaction is Necessary for ZK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0" name="Subtitle 1">
            <a:extLst>
              <a:ext uri="{FF2B5EF4-FFF2-40B4-BE49-F238E27FC236}">
                <a16:creationId xmlns:a16="http://schemas.microsoft.com/office/drawing/2014/main" id="{CA69E364-D641-7B49-B077-24034C9A2352}"/>
              </a:ext>
            </a:extLst>
          </p:cNvPr>
          <p:cNvSpPr txBox="1">
            <a:spLocks/>
          </p:cNvSpPr>
          <p:nvPr/>
        </p:nvSpPr>
        <p:spPr>
          <a:xfrm>
            <a:off x="968952" y="1198813"/>
            <a:ext cx="788752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Suppose there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were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a non-interactive ZK proof system for 3COL.</a:t>
            </a:r>
          </a:p>
        </p:txBody>
      </p:sp>
      <p:sp>
        <p:nvSpPr>
          <p:cNvPr id="41" name="Subtitle 1">
            <a:extLst>
              <a:ext uri="{FF2B5EF4-FFF2-40B4-BE49-F238E27FC236}">
                <a16:creationId xmlns:a16="http://schemas.microsoft.com/office/drawing/2014/main" id="{DA5C2076-86FF-7248-936D-FCA8540AC816}"/>
              </a:ext>
            </a:extLst>
          </p:cNvPr>
          <p:cNvSpPr txBox="1">
            <a:spLocks/>
          </p:cNvSpPr>
          <p:nvPr/>
        </p:nvSpPr>
        <p:spPr>
          <a:xfrm>
            <a:off x="716053" y="258019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799154-2651-0E4C-B6B0-42C3215A6992}"/>
              </a:ext>
            </a:extLst>
          </p:cNvPr>
          <p:cNvGrpSpPr/>
          <p:nvPr/>
        </p:nvGrpSpPr>
        <p:grpSpPr>
          <a:xfrm>
            <a:off x="7269339" y="2372968"/>
            <a:ext cx="683568" cy="723147"/>
            <a:chOff x="4248472" y="4581128"/>
            <a:chExt cx="683568" cy="723147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275DDB4-0153-204E-935A-EA1DC7745DBC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B07422C-8300-B845-8E4B-CA2A6F4512B0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90886C0-7686-1E4E-A2AD-8151D0C0792B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F63C50F-65B1-BE47-ABF4-DA4CCA2579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Subtitle 1">
            <a:extLst>
              <a:ext uri="{FF2B5EF4-FFF2-40B4-BE49-F238E27FC236}">
                <a16:creationId xmlns:a16="http://schemas.microsoft.com/office/drawing/2014/main" id="{C0BEEC9D-D1D2-F64C-9E1E-54EA34214EAD}"/>
              </a:ext>
            </a:extLst>
          </p:cNvPr>
          <p:cNvSpPr txBox="1">
            <a:spLocks/>
          </p:cNvSpPr>
          <p:nvPr/>
        </p:nvSpPr>
        <p:spPr>
          <a:xfrm>
            <a:off x="6156176" y="256981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09D5B0-DE48-E74B-AE42-00B1C14CDA61}"/>
              </a:ext>
            </a:extLst>
          </p:cNvPr>
          <p:cNvGrpSpPr/>
          <p:nvPr/>
        </p:nvGrpSpPr>
        <p:grpSpPr>
          <a:xfrm>
            <a:off x="1915615" y="2326997"/>
            <a:ext cx="683568" cy="723147"/>
            <a:chOff x="4248472" y="4581128"/>
            <a:chExt cx="683568" cy="723147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21FC6BD-CD65-8241-9E4E-E02E5BB457E0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1849377-E1C1-9A4A-81DB-4276A81E8A8C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CE7DCF1-B73A-9741-81B5-0B65E1B59B19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C548EED-7E17-3B49-9B53-F8FFC2E925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145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A9220D-67F2-D848-A09D-3E6318D47A7D}"/>
              </a:ext>
            </a:extLst>
          </p:cNvPr>
          <p:cNvCxnSpPr/>
          <p:nvPr/>
        </p:nvCxnSpPr>
        <p:spPr>
          <a:xfrm>
            <a:off x="3131840" y="3772488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E0AA23-4CAA-554E-BF6D-06D85ED199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9" b="12200"/>
          <a:stretch/>
        </p:blipFill>
        <p:spPr>
          <a:xfrm>
            <a:off x="6588224" y="3356992"/>
            <a:ext cx="833388" cy="830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CB0673-EC3C-8440-963D-C4F69322E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444292"/>
            <a:ext cx="751335" cy="7602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052407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𝜋</m:t>
                      </m:r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0" name="Subtitle 1">
                <a:extLst>
                  <a:ext uri="{FF2B5EF4-FFF2-40B4-BE49-F238E27FC236}">
                    <a16:creationId xmlns:a16="http://schemas.microsoft.com/office/drawing/2014/main" id="{854A4531-09E2-0E42-B97F-B8D5BE14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052407"/>
                <a:ext cx="467544" cy="720080"/>
              </a:xfrm>
              <a:prstGeom prst="rect">
                <a:avLst/>
              </a:prstGeom>
              <a:blipFill>
                <a:blip r:embed="rId5"/>
                <a:stretch>
                  <a:fillRect l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ubtitle 1">
                <a:extLst>
                  <a:ext uri="{FF2B5EF4-FFF2-40B4-BE49-F238E27FC236}">
                    <a16:creationId xmlns:a16="http://schemas.microsoft.com/office/drawing/2014/main" id="{3F7240A2-0036-3040-BDB9-FB8E80FDEC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568" y="4437112"/>
                <a:ext cx="8499592" cy="14141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Step 4. </a:t>
                </a:r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Therefore, S is a cheating prover! </a:t>
                </a:r>
              </a:p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Produces a proof for a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∉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3COL that the verifier nevertheless accepts.</a:t>
                </a:r>
                <a:endParaRPr lang="en-US" sz="16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8" name="Subtitle 1">
                <a:extLst>
                  <a:ext uri="{FF2B5EF4-FFF2-40B4-BE49-F238E27FC236}">
                    <a16:creationId xmlns:a16="http://schemas.microsoft.com/office/drawing/2014/main" id="{3F7240A2-0036-3040-BDB9-FB8E80FDE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437112"/>
                <a:ext cx="8499592" cy="1414125"/>
              </a:xfrm>
              <a:prstGeom prst="rect">
                <a:avLst/>
              </a:prstGeom>
              <a:blipFill>
                <a:blip r:embed="rId6"/>
                <a:stretch>
                  <a:fillRect l="-1493" t="-4464" b="-15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ubtitle 1">
            <a:extLst>
              <a:ext uri="{FF2B5EF4-FFF2-40B4-BE49-F238E27FC236}">
                <a16:creationId xmlns:a16="http://schemas.microsoft.com/office/drawing/2014/main" id="{A852D3B1-A6FA-B443-B831-77EB7E0E3ECF}"/>
              </a:ext>
            </a:extLst>
          </p:cNvPr>
          <p:cNvSpPr txBox="1">
            <a:spLocks/>
          </p:cNvSpPr>
          <p:nvPr/>
        </p:nvSpPr>
        <p:spPr>
          <a:xfrm>
            <a:off x="971600" y="6030772"/>
            <a:ext cx="7723012" cy="638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Ergo, the proof system is NOT SOUND!</a:t>
            </a:r>
            <a:endParaRPr lang="en-US" sz="1600" b="1" i="1" dirty="0">
              <a:solidFill>
                <a:srgbClr val="FF0000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5616EB-B64F-944D-91ED-71FBA8859CB3}"/>
              </a:ext>
            </a:extLst>
          </p:cNvPr>
          <p:cNvSpPr/>
          <p:nvPr/>
        </p:nvSpPr>
        <p:spPr>
          <a:xfrm>
            <a:off x="8100392" y="5851237"/>
            <a:ext cx="594220" cy="6741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ubtitle 1">
            <a:extLst>
              <a:ext uri="{FF2B5EF4-FFF2-40B4-BE49-F238E27FC236}">
                <a16:creationId xmlns:a16="http://schemas.microsoft.com/office/drawing/2014/main" id="{4B93C1E0-09AA-A847-99E7-7E33B258C6BA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Interaction is Necessary for ZK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5" name="Subtitle 1">
            <a:extLst>
              <a:ext uri="{FF2B5EF4-FFF2-40B4-BE49-F238E27FC236}">
                <a16:creationId xmlns:a16="http://schemas.microsoft.com/office/drawing/2014/main" id="{328E8B02-4DE4-C849-BE4C-16B593F89267}"/>
              </a:ext>
            </a:extLst>
          </p:cNvPr>
          <p:cNvSpPr txBox="1">
            <a:spLocks/>
          </p:cNvSpPr>
          <p:nvPr/>
        </p:nvSpPr>
        <p:spPr>
          <a:xfrm>
            <a:off x="968952" y="1198813"/>
            <a:ext cx="788752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Suppose there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were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a non-interactive ZK proof system for 3COL.</a:t>
            </a:r>
          </a:p>
        </p:txBody>
      </p:sp>
      <p:sp>
        <p:nvSpPr>
          <p:cNvPr id="46" name="Subtitle 1">
            <a:extLst>
              <a:ext uri="{FF2B5EF4-FFF2-40B4-BE49-F238E27FC236}">
                <a16:creationId xmlns:a16="http://schemas.microsoft.com/office/drawing/2014/main" id="{B2AF1039-0CFF-0E48-BF84-1B95E9B8090A}"/>
              </a:ext>
            </a:extLst>
          </p:cNvPr>
          <p:cNvSpPr txBox="1">
            <a:spLocks/>
          </p:cNvSpPr>
          <p:nvPr/>
        </p:nvSpPr>
        <p:spPr>
          <a:xfrm>
            <a:off x="716053" y="258019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9432D23-5359-5F49-9F02-1E7E7FB68D6C}"/>
              </a:ext>
            </a:extLst>
          </p:cNvPr>
          <p:cNvGrpSpPr/>
          <p:nvPr/>
        </p:nvGrpSpPr>
        <p:grpSpPr>
          <a:xfrm>
            <a:off x="7269339" y="2372968"/>
            <a:ext cx="683568" cy="723147"/>
            <a:chOff x="4248472" y="4581128"/>
            <a:chExt cx="683568" cy="723147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26D4519-7FA8-7948-A009-D725995A828F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2FA6C40-18B2-2C42-9524-76B66952D2F7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69C0BE5-A96C-5E41-AC96-F8A69AA3A531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1BFB8F2-3A64-3246-AB33-13A2616474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Subtitle 1">
            <a:extLst>
              <a:ext uri="{FF2B5EF4-FFF2-40B4-BE49-F238E27FC236}">
                <a16:creationId xmlns:a16="http://schemas.microsoft.com/office/drawing/2014/main" id="{48E60438-18C8-6E40-8DB9-AE7D2D16F494}"/>
              </a:ext>
            </a:extLst>
          </p:cNvPr>
          <p:cNvSpPr txBox="1">
            <a:spLocks/>
          </p:cNvSpPr>
          <p:nvPr/>
        </p:nvSpPr>
        <p:spPr>
          <a:xfrm>
            <a:off x="6156176" y="256981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CF134A-2B37-A146-A3FB-A9555A7DAF1C}"/>
              </a:ext>
            </a:extLst>
          </p:cNvPr>
          <p:cNvGrpSpPr/>
          <p:nvPr/>
        </p:nvGrpSpPr>
        <p:grpSpPr>
          <a:xfrm>
            <a:off x="1915615" y="2326997"/>
            <a:ext cx="683568" cy="723147"/>
            <a:chOff x="4248472" y="4581128"/>
            <a:chExt cx="683568" cy="723147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BCD0A39-5ACD-8F43-B872-A747D1765E53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717D3A1-B62C-BF48-8744-951F1289ADB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3E7AF82-AFB9-7645-8004-1C0CE96B40EC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CB0A44AA-0F68-1241-9A34-1F356D697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543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0" y="263691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END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0" name="Subtitle 1">
            <a:extLst>
              <a:ext uri="{FF2B5EF4-FFF2-40B4-BE49-F238E27FC236}">
                <a16:creationId xmlns:a16="http://schemas.microsoft.com/office/drawing/2014/main" id="{AA4BEFD9-553A-CA4B-8317-EC4B62990170}"/>
              </a:ext>
            </a:extLst>
          </p:cNvPr>
          <p:cNvSpPr txBox="1">
            <a:spLocks/>
          </p:cNvSpPr>
          <p:nvPr/>
        </p:nvSpPr>
        <p:spPr>
          <a:xfrm>
            <a:off x="0" y="378904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Or, is it?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4771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 Proved: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CE881-7C8A-694B-B9BF-6A1C1203EAC1}"/>
              </a:ext>
            </a:extLst>
          </p:cNvPr>
          <p:cNvSpPr/>
          <p:nvPr/>
        </p:nvSpPr>
        <p:spPr>
          <a:xfrm>
            <a:off x="179512" y="1268760"/>
            <a:ext cx="89644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>
                <a:ea typeface="Cambria Math" panose="02040503050406030204" pitchFamily="18" charset="0"/>
                <a:cs typeface="Arial Unicode MS" pitchFamily="34" charset="-128"/>
              </a:rPr>
              <a:t>Thm</a:t>
            </a:r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QR protocol is </a:t>
            </a:r>
            <a:r>
              <a:rPr lang="en-US" sz="3200" b="1" dirty="0">
                <a:solidFill>
                  <a:srgbClr val="0000FF"/>
                </a:solidFill>
                <a:ea typeface="Cambria Math" panose="02040503050406030204" pitchFamily="18" charset="0"/>
                <a:cs typeface="Arial Unicode MS" pitchFamily="34" charset="-128"/>
              </a:rPr>
              <a:t>honest verifier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zero knowledge.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24D1A-C6BE-8A43-B3E6-58BA72B88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/>
          <a:stretch/>
        </p:blipFill>
        <p:spPr>
          <a:xfrm>
            <a:off x="323528" y="2291493"/>
            <a:ext cx="3535501" cy="2001067"/>
          </a:xfrm>
          <a:prstGeom prst="rect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567BDA-7DD0-5B40-BAA5-F6976B99CE8A}"/>
                  </a:ext>
                </a:extLst>
              </p:cNvPr>
              <p:cNvSpPr/>
              <p:nvPr/>
            </p:nvSpPr>
            <p:spPr>
              <a:xfrm>
                <a:off x="35496" y="4429561"/>
                <a:ext cx="36004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𝑣𝑖𝑒𝑤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567BDA-7DD0-5B40-BAA5-F6976B99C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429561"/>
                <a:ext cx="3600400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F84C6F5-6161-4548-A053-1D8B5F83BEC1}"/>
              </a:ext>
            </a:extLst>
          </p:cNvPr>
          <p:cNvSpPr/>
          <p:nvPr/>
        </p:nvSpPr>
        <p:spPr>
          <a:xfrm>
            <a:off x="4319464" y="2029883"/>
            <a:ext cx="4645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follows: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D47528-F624-7A44-949F-3A1A9BA3CAC2}"/>
              </a:ext>
            </a:extLst>
          </p:cNvPr>
          <p:cNvSpPr/>
          <p:nvPr/>
        </p:nvSpPr>
        <p:spPr>
          <a:xfrm>
            <a:off x="4539386" y="2707251"/>
            <a:ext cx="4281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1. First pick a random bit 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/>
              <p:nvPr/>
            </p:nvSpPr>
            <p:spPr>
              <a:xfrm>
                <a:off x="4539387" y="3402285"/>
                <a:ext cx="4281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2. pick a random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87" y="3402285"/>
                <a:ext cx="4281085" cy="523220"/>
              </a:xfrm>
              <a:prstGeom prst="rect">
                <a:avLst/>
              </a:prstGeom>
              <a:blipFill>
                <a:blip r:embed="rId5"/>
                <a:stretch>
                  <a:fillRect l="-2959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204901-D476-BD46-B4E0-63284ED78185}"/>
                  </a:ext>
                </a:extLst>
              </p:cNvPr>
              <p:cNvSpPr/>
              <p:nvPr/>
            </p:nvSpPr>
            <p:spPr>
              <a:xfrm>
                <a:off x="4539387" y="4122365"/>
                <a:ext cx="4281085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3.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204901-D476-BD46-B4E0-63284ED78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87" y="4122365"/>
                <a:ext cx="4281085" cy="530915"/>
              </a:xfrm>
              <a:prstGeom prst="rect">
                <a:avLst/>
              </a:prstGeom>
              <a:blipFill>
                <a:blip r:embed="rId6"/>
                <a:stretch>
                  <a:fillRect l="-2959"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8D2B3FB-4E30-4144-9D17-AF3F969986B0}"/>
              </a:ext>
            </a:extLst>
          </p:cNvPr>
          <p:cNvSpPr/>
          <p:nvPr/>
        </p:nvSpPr>
        <p:spPr>
          <a:xfrm>
            <a:off x="305272" y="5806497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Claim: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simulated transcript is identically distributed as the real transcript in the interaction (P,V).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24A011-4346-2144-9B88-9D38897DD705}"/>
                  </a:ext>
                </a:extLst>
              </p:cNvPr>
              <p:cNvSpPr/>
              <p:nvPr/>
            </p:nvSpPr>
            <p:spPr>
              <a:xfrm>
                <a:off x="4539387" y="4762742"/>
                <a:ext cx="4281085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4. output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24A011-4346-2144-9B88-9D38897DD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87" y="4762742"/>
                <a:ext cx="4281085" cy="530915"/>
              </a:xfrm>
              <a:prstGeom prst="rect">
                <a:avLst/>
              </a:prstGeom>
              <a:blipFill>
                <a:blip r:embed="rId7"/>
                <a:stretch>
                  <a:fillRect l="-2959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43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Two Roads to Non-Interactive ZK (NIZK)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1" name="Subtitle 1">
            <a:extLst>
              <a:ext uri="{FF2B5EF4-FFF2-40B4-BE49-F238E27FC236}">
                <a16:creationId xmlns:a16="http://schemas.microsoft.com/office/drawing/2014/main" id="{6F9EC665-9C47-8D40-88A0-963D2B8C6B5E}"/>
              </a:ext>
            </a:extLst>
          </p:cNvPr>
          <p:cNvSpPr txBox="1">
            <a:spLocks/>
          </p:cNvSpPr>
          <p:nvPr/>
        </p:nvSpPr>
        <p:spPr>
          <a:xfrm>
            <a:off x="968952" y="1268760"/>
            <a:ext cx="788752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1. Random Oracle Model &amp; Fiat-Shamir Transform.</a:t>
            </a:r>
          </a:p>
        </p:txBody>
      </p:sp>
      <p:sp>
        <p:nvSpPr>
          <p:cNvPr id="44" name="Subtitle 1">
            <a:extLst>
              <a:ext uri="{FF2B5EF4-FFF2-40B4-BE49-F238E27FC236}">
                <a16:creationId xmlns:a16="http://schemas.microsoft.com/office/drawing/2014/main" id="{36FA35C6-B06F-214D-9056-AA48841FB533}"/>
              </a:ext>
            </a:extLst>
          </p:cNvPr>
          <p:cNvSpPr txBox="1">
            <a:spLocks/>
          </p:cNvSpPr>
          <p:nvPr/>
        </p:nvSpPr>
        <p:spPr>
          <a:xfrm>
            <a:off x="968952" y="5149546"/>
            <a:ext cx="7887524" cy="655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2. Common Random String Model.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F5980A2-0060-F741-8D9B-FC62F13766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977975" y="3240397"/>
            <a:ext cx="1081857" cy="88515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A43B269-41DE-614D-99BE-F4542F05D5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228184" y="3267880"/>
            <a:ext cx="852851" cy="88259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66F7BAC-BE85-D541-88C6-63F781AE5CC0}"/>
              </a:ext>
            </a:extLst>
          </p:cNvPr>
          <p:cNvCxnSpPr/>
          <p:nvPr/>
        </p:nvCxnSpPr>
        <p:spPr>
          <a:xfrm>
            <a:off x="3131840" y="3792766"/>
            <a:ext cx="2880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Subtitle 1">
                <a:extLst>
                  <a:ext uri="{FF2B5EF4-FFF2-40B4-BE49-F238E27FC236}">
                    <a16:creationId xmlns:a16="http://schemas.microsoft.com/office/drawing/2014/main" id="{8AA4969B-8141-4340-9DCA-0DACAE21CA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48472" y="3992237"/>
                <a:ext cx="467544" cy="720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𝜋</m:t>
                      </m:r>
                    </m:oMath>
                  </m:oMathPara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48" name="Subtitle 1">
                <a:extLst>
                  <a:ext uri="{FF2B5EF4-FFF2-40B4-BE49-F238E27FC236}">
                    <a16:creationId xmlns:a16="http://schemas.microsoft.com/office/drawing/2014/main" id="{8AA4969B-8141-4340-9DCA-0DACAE21C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472" y="3992237"/>
                <a:ext cx="467544" cy="720080"/>
              </a:xfrm>
              <a:prstGeom prst="rect">
                <a:avLst/>
              </a:prstGeom>
              <a:blipFill>
                <a:blip r:embed="rId4"/>
                <a:stretch>
                  <a:fillRect l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Subtitle 1">
            <a:extLst>
              <a:ext uri="{FF2B5EF4-FFF2-40B4-BE49-F238E27FC236}">
                <a16:creationId xmlns:a16="http://schemas.microsoft.com/office/drawing/2014/main" id="{3AC1F388-F503-2D4B-BFCE-93ABD606CF1A}"/>
              </a:ext>
            </a:extLst>
          </p:cNvPr>
          <p:cNvSpPr txBox="1">
            <a:spLocks/>
          </p:cNvSpPr>
          <p:nvPr/>
        </p:nvSpPr>
        <p:spPr>
          <a:xfrm>
            <a:off x="31087" y="3599252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sp>
        <p:nvSpPr>
          <p:cNvPr id="50" name="Subtitle 1">
            <a:extLst>
              <a:ext uri="{FF2B5EF4-FFF2-40B4-BE49-F238E27FC236}">
                <a16:creationId xmlns:a16="http://schemas.microsoft.com/office/drawing/2014/main" id="{04CD0D6E-4C37-4546-991D-76BD064628A5}"/>
              </a:ext>
            </a:extLst>
          </p:cNvPr>
          <p:cNvSpPr txBox="1">
            <a:spLocks/>
          </p:cNvSpPr>
          <p:nvPr/>
        </p:nvSpPr>
        <p:spPr>
          <a:xfrm>
            <a:off x="7096307" y="3520360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DBDFFC-2134-9846-B6A0-2919672B3086}"/>
              </a:ext>
            </a:extLst>
          </p:cNvPr>
          <p:cNvGrpSpPr/>
          <p:nvPr/>
        </p:nvGrpSpPr>
        <p:grpSpPr>
          <a:xfrm>
            <a:off x="8209562" y="3315978"/>
            <a:ext cx="683568" cy="723147"/>
            <a:chOff x="4248472" y="4581128"/>
            <a:chExt cx="683568" cy="723147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0E1BB4E-439E-1546-9104-066B4A7B4491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D1E1D855-7699-124A-BE67-329819089A2D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1999FE1-5D48-F147-8631-F555FC0ACA7B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2E10227-45B4-3E44-BD22-24CEC6FC6C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CBB8051-4B49-3F4A-8D4C-C1D358029F28}"/>
              </a:ext>
            </a:extLst>
          </p:cNvPr>
          <p:cNvGrpSpPr/>
          <p:nvPr/>
        </p:nvGrpSpPr>
        <p:grpSpPr>
          <a:xfrm>
            <a:off x="1022239" y="3315351"/>
            <a:ext cx="834410" cy="908462"/>
            <a:chOff x="2030633" y="1592692"/>
            <a:chExt cx="834410" cy="90846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9AA3ACD-2097-5A40-AA55-4EBF42FE871A}"/>
                </a:ext>
              </a:extLst>
            </p:cNvPr>
            <p:cNvGrpSpPr/>
            <p:nvPr/>
          </p:nvGrpSpPr>
          <p:grpSpPr>
            <a:xfrm>
              <a:off x="2130479" y="1673961"/>
              <a:ext cx="683568" cy="723147"/>
              <a:chOff x="4248472" y="4581128"/>
              <a:chExt cx="683568" cy="723147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55395FAD-50A9-1642-9A37-56C0C61835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14249051-E90E-E04D-B298-2BA77A667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5397E10-4B64-DE46-8D19-FBE8512BD3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78B3D9CF-73EE-5845-88E3-2305A8BC31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E90AFEA-9FB4-7441-91B9-FEF8EBBB3B1B}"/>
                </a:ext>
              </a:extLst>
            </p:cNvPr>
            <p:cNvSpPr/>
            <p:nvPr/>
          </p:nvSpPr>
          <p:spPr>
            <a:xfrm>
              <a:off x="2030633" y="2245176"/>
              <a:ext cx="216024" cy="23870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7E67898-3442-A949-A1B6-5E36A8331E0D}"/>
                </a:ext>
              </a:extLst>
            </p:cNvPr>
            <p:cNvSpPr/>
            <p:nvPr/>
          </p:nvSpPr>
          <p:spPr>
            <a:xfrm>
              <a:off x="2048817" y="1592692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98C6D05-7E54-3D4E-9B5B-4C925F74CC25}"/>
                </a:ext>
              </a:extLst>
            </p:cNvPr>
            <p:cNvSpPr/>
            <p:nvPr/>
          </p:nvSpPr>
          <p:spPr>
            <a:xfrm>
              <a:off x="2642160" y="1609194"/>
              <a:ext cx="216024" cy="238708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BDDB229-F2A5-9646-91BC-1AFCB6907D66}"/>
                </a:ext>
              </a:extLst>
            </p:cNvPr>
            <p:cNvSpPr/>
            <p:nvPr/>
          </p:nvSpPr>
          <p:spPr>
            <a:xfrm>
              <a:off x="2649019" y="2262446"/>
              <a:ext cx="216024" cy="23870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1511D6F5-FAF6-B44B-A8C7-4FFB46B22F3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69"/>
          <a:stretch/>
        </p:blipFill>
        <p:spPr>
          <a:xfrm>
            <a:off x="3909375" y="2327283"/>
            <a:ext cx="1003339" cy="944874"/>
          </a:xfrm>
          <a:prstGeom prst="rect">
            <a:avLst/>
          </a:prstGeom>
        </p:spPr>
      </p:pic>
      <p:sp>
        <p:nvSpPr>
          <p:cNvPr id="72" name="Subtitle 1">
            <a:extLst>
              <a:ext uri="{FF2B5EF4-FFF2-40B4-BE49-F238E27FC236}">
                <a16:creationId xmlns:a16="http://schemas.microsoft.com/office/drawing/2014/main" id="{DF69B9C1-BF35-8C4A-BE4E-2EEFB164DFE1}"/>
              </a:ext>
            </a:extLst>
          </p:cNvPr>
          <p:cNvSpPr txBox="1">
            <a:spLocks/>
          </p:cNvSpPr>
          <p:nvPr/>
        </p:nvSpPr>
        <p:spPr>
          <a:xfrm>
            <a:off x="3528138" y="1988840"/>
            <a:ext cx="1908212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Random Oracle</a:t>
            </a:r>
          </a:p>
        </p:txBody>
      </p:sp>
    </p:spTree>
    <p:extLst>
      <p:ext uri="{BB962C8B-B14F-4D97-AF65-F5344CB8AC3E}">
        <p14:creationId xmlns:p14="http://schemas.microsoft.com/office/powerpoint/2010/main" val="38871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NOW: (Malicious Ver) Zero Knowledge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CE881-7C8A-694B-B9BF-6A1C1203EAC1}"/>
              </a:ext>
            </a:extLst>
          </p:cNvPr>
          <p:cNvSpPr/>
          <p:nvPr/>
        </p:nvSpPr>
        <p:spPr>
          <a:xfrm>
            <a:off x="179512" y="1124744"/>
            <a:ext cx="89644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Theorem: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QR protocol is (malicious verifier) zero knowledge.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24D1A-C6BE-8A43-B3E6-58BA72B88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/>
          <a:stretch/>
        </p:blipFill>
        <p:spPr>
          <a:xfrm>
            <a:off x="323528" y="2291493"/>
            <a:ext cx="3535501" cy="2001067"/>
          </a:xfrm>
          <a:prstGeom prst="rect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84C6F5-6161-4548-A053-1D8B5F83BEC1}"/>
              </a:ext>
            </a:extLst>
          </p:cNvPr>
          <p:cNvSpPr/>
          <p:nvPr/>
        </p:nvSpPr>
        <p:spPr>
          <a:xfrm>
            <a:off x="4319464" y="2029883"/>
            <a:ext cx="4645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/>
              <p:nvPr/>
            </p:nvSpPr>
            <p:spPr>
              <a:xfrm>
                <a:off x="4539386" y="2707251"/>
                <a:ext cx="4281085" cy="9774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1. First pick a random s and “feed it to”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86" y="2707251"/>
                <a:ext cx="4281085" cy="977447"/>
              </a:xfrm>
              <a:prstGeom prst="rect">
                <a:avLst/>
              </a:prstGeom>
              <a:blipFill>
                <a:blip r:embed="rId4"/>
                <a:stretch>
                  <a:fillRect l="-2959" t="-7792" r="-118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/>
              <p:nvPr/>
            </p:nvSpPr>
            <p:spPr>
              <a:xfrm>
                <a:off x="4539387" y="3717032"/>
                <a:ext cx="4281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2.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87" y="3717032"/>
                <a:ext cx="4281085" cy="523220"/>
              </a:xfrm>
              <a:prstGeom prst="rect">
                <a:avLst/>
              </a:prstGeom>
              <a:blipFill>
                <a:blip r:embed="rId5"/>
                <a:stretch>
                  <a:fillRect l="-2959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03204901-D476-BD46-B4E0-63284ED78185}"/>
              </a:ext>
            </a:extLst>
          </p:cNvPr>
          <p:cNvSpPr/>
          <p:nvPr/>
        </p:nvSpPr>
        <p:spPr>
          <a:xfrm>
            <a:off x="4539387" y="4437112"/>
            <a:ext cx="4281085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Now what???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AAB9435-F0A4-464A-8CFE-0BDA3D656EC6}"/>
                  </a:ext>
                </a:extLst>
              </p:cNvPr>
              <p:cNvSpPr/>
              <p:nvPr/>
            </p:nvSpPr>
            <p:spPr>
              <a:xfrm>
                <a:off x="35496" y="4501569"/>
                <a:ext cx="36004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𝑣𝑖𝑒𝑤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AAB9435-F0A4-464A-8CFE-0BDA3D656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501569"/>
                <a:ext cx="3600400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462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(Malicious Ver) Zero Knowledge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CE881-7C8A-694B-B9BF-6A1C1203EAC1}"/>
              </a:ext>
            </a:extLst>
          </p:cNvPr>
          <p:cNvSpPr/>
          <p:nvPr/>
        </p:nvSpPr>
        <p:spPr>
          <a:xfrm>
            <a:off x="179512" y="692696"/>
            <a:ext cx="89644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Theorem: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QR protocol is (malicious verifier) zero knowledge.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84C6F5-6161-4548-A053-1D8B5F83BEC1}"/>
              </a:ext>
            </a:extLst>
          </p:cNvPr>
          <p:cNvSpPr/>
          <p:nvPr/>
        </p:nvSpPr>
        <p:spPr>
          <a:xfrm>
            <a:off x="206469" y="1852405"/>
            <a:ext cx="4645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/>
              <p:nvPr/>
            </p:nvSpPr>
            <p:spPr>
              <a:xfrm>
                <a:off x="380211" y="2275975"/>
                <a:ext cx="8296245" cy="812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1. First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for a random z and b and feed 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11" y="2275975"/>
                <a:ext cx="8296245" cy="812274"/>
              </a:xfrm>
              <a:prstGeom prst="rect">
                <a:avLst/>
              </a:prstGeom>
              <a:blipFill>
                <a:blip r:embed="rId3"/>
                <a:stretch>
                  <a:fillRect l="-1527" r="-1221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/>
              <p:nvPr/>
            </p:nvSpPr>
            <p:spPr>
              <a:xfrm>
                <a:off x="388438" y="3102121"/>
                <a:ext cx="4281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2.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38" y="3102121"/>
                <a:ext cx="4281085" cy="523220"/>
              </a:xfrm>
              <a:prstGeom prst="rect">
                <a:avLst/>
              </a:prstGeom>
              <a:blipFill>
                <a:blip r:embed="rId4"/>
                <a:stretch>
                  <a:fillRect l="-295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C78A51-B58E-FD48-A670-725DF91AD4E8}"/>
                  </a:ext>
                </a:extLst>
              </p:cNvPr>
              <p:cNvSpPr/>
              <p:nvPr/>
            </p:nvSpPr>
            <p:spPr>
              <a:xfrm>
                <a:off x="359024" y="3752470"/>
                <a:ext cx="75253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3.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, output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stop. 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C78A51-B58E-FD48-A670-725DF91AD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24" y="3752470"/>
                <a:ext cx="7525344" cy="523220"/>
              </a:xfrm>
              <a:prstGeom prst="rect">
                <a:avLst/>
              </a:prstGeom>
              <a:blipFill>
                <a:blip r:embed="rId5"/>
                <a:stretch>
                  <a:fillRect l="-168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B5C0AAC-3E17-6245-81B9-5C1EC4D58A17}"/>
              </a:ext>
            </a:extLst>
          </p:cNvPr>
          <p:cNvSpPr/>
          <p:nvPr/>
        </p:nvSpPr>
        <p:spPr>
          <a:xfrm>
            <a:off x="380211" y="4437112"/>
            <a:ext cx="78133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4. Otherwise, go back to step 1 and repeat. (also called “rewinding”).</a:t>
            </a:r>
          </a:p>
        </p:txBody>
      </p:sp>
    </p:spTree>
    <p:extLst>
      <p:ext uri="{BB962C8B-B14F-4D97-AF65-F5344CB8AC3E}">
        <p14:creationId xmlns:p14="http://schemas.microsoft.com/office/powerpoint/2010/main" val="248259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84C6F5-6161-4548-A053-1D8B5F83BEC1}"/>
              </a:ext>
            </a:extLst>
          </p:cNvPr>
          <p:cNvSpPr/>
          <p:nvPr/>
        </p:nvSpPr>
        <p:spPr>
          <a:xfrm>
            <a:off x="206469" y="188640"/>
            <a:ext cx="4645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/>
              <p:nvPr/>
            </p:nvSpPr>
            <p:spPr>
              <a:xfrm>
                <a:off x="380211" y="612210"/>
                <a:ext cx="8296245" cy="812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1. First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for a random z and feed 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11" y="612210"/>
                <a:ext cx="8296245" cy="812274"/>
              </a:xfrm>
              <a:prstGeom prst="rect">
                <a:avLst/>
              </a:prstGeom>
              <a:blipFill>
                <a:blip r:embed="rId3"/>
                <a:stretch>
                  <a:fillRect l="-1527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/>
              <p:nvPr/>
            </p:nvSpPr>
            <p:spPr>
              <a:xfrm>
                <a:off x="388438" y="1438356"/>
                <a:ext cx="4281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2.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38" y="1438356"/>
                <a:ext cx="4281085" cy="523220"/>
              </a:xfrm>
              <a:prstGeom prst="rect">
                <a:avLst/>
              </a:prstGeom>
              <a:blipFill>
                <a:blip r:embed="rId4"/>
                <a:stretch>
                  <a:fillRect l="-295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C78A51-B58E-FD48-A670-725DF91AD4E8}"/>
                  </a:ext>
                </a:extLst>
              </p:cNvPr>
              <p:cNvSpPr/>
              <p:nvPr/>
            </p:nvSpPr>
            <p:spPr>
              <a:xfrm>
                <a:off x="359024" y="2088705"/>
                <a:ext cx="75253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3.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, output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stop. 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C78A51-B58E-FD48-A670-725DF91AD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24" y="2088705"/>
                <a:ext cx="7525344" cy="523220"/>
              </a:xfrm>
              <a:prstGeom prst="rect">
                <a:avLst/>
              </a:prstGeom>
              <a:blipFill>
                <a:blip r:embed="rId5"/>
                <a:stretch>
                  <a:fillRect l="-168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B5C0AAC-3E17-6245-81B9-5C1EC4D58A17}"/>
              </a:ext>
            </a:extLst>
          </p:cNvPr>
          <p:cNvSpPr/>
          <p:nvPr/>
        </p:nvSpPr>
        <p:spPr>
          <a:xfrm>
            <a:off x="380211" y="2773347"/>
            <a:ext cx="78133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4. Otherwise, go back to step 1 and repeat. (also called “rewinding”).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424BA3-C06E-F142-9632-16194FF9A7E2}"/>
                  </a:ext>
                </a:extLst>
              </p:cNvPr>
              <p:cNvSpPr/>
              <p:nvPr/>
            </p:nvSpPr>
            <p:spPr>
              <a:xfrm>
                <a:off x="380211" y="4149080"/>
                <a:ext cx="7813376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Lemma</a:t>
                </a:r>
                <a:r>
                  <a:rPr lang="en-US" sz="2800" dirty="0"/>
                  <a:t>: </a:t>
                </a:r>
              </a:p>
              <a:p>
                <a:pPr marL="514350" indent="-514350">
                  <a:buAutoNum type="arabicParenBoth"/>
                </a:pPr>
                <a:r>
                  <a:rPr lang="en-US" sz="2800" dirty="0"/>
                  <a:t>S runs in expected polynomial-time. </a:t>
                </a:r>
              </a:p>
              <a:p>
                <a:pPr marL="514350" indent="-514350">
                  <a:buAutoNum type="arabicParenBoth"/>
                </a:pPr>
                <a:r>
                  <a:rPr lang="en-US" sz="2800" dirty="0"/>
                  <a:t>When S outputs a view, it is identically distributed to the view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 in a real execution. 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424BA3-C06E-F142-9632-16194FF9A7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11" y="4149080"/>
                <a:ext cx="7813376" cy="1815882"/>
              </a:xfrm>
              <a:prstGeom prst="rect">
                <a:avLst/>
              </a:prstGeom>
              <a:blipFill>
                <a:blip r:embed="rId6"/>
                <a:stretch>
                  <a:fillRect l="-1621" t="-3472" r="-16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07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462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What Made it Possible?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D47528-F624-7A44-949F-3A1A9BA3CAC2}"/>
              </a:ext>
            </a:extLst>
          </p:cNvPr>
          <p:cNvSpPr/>
          <p:nvPr/>
        </p:nvSpPr>
        <p:spPr>
          <a:xfrm>
            <a:off x="380211" y="1484784"/>
            <a:ext cx="82962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1. </a:t>
            </a:r>
            <a:r>
              <a:rPr lang="en-US" sz="2800" b="1" dirty="0"/>
              <a:t>Each statement had multiple proofs </a:t>
            </a:r>
            <a:r>
              <a:rPr lang="en-US" sz="2800" dirty="0"/>
              <a:t>of which the prover chooses one at random.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C774E6-9528-8B46-A44C-26AC6CED78FC}"/>
              </a:ext>
            </a:extLst>
          </p:cNvPr>
          <p:cNvSpPr/>
          <p:nvPr/>
        </p:nvSpPr>
        <p:spPr>
          <a:xfrm>
            <a:off x="388438" y="2780928"/>
            <a:ext cx="80719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2. </a:t>
            </a:r>
            <a:r>
              <a:rPr lang="en-US" sz="2800" b="1" dirty="0"/>
              <a:t>Each such proof is made of two parts</a:t>
            </a:r>
            <a:r>
              <a:rPr lang="en-US" sz="2800" dirty="0"/>
              <a:t>: seeing either one on its own gives the verifier no knowledge; seeing both imply 100% correctness.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C78A51-B58E-FD48-A670-725DF91AD4E8}"/>
              </a:ext>
            </a:extLst>
          </p:cNvPr>
          <p:cNvSpPr/>
          <p:nvPr/>
        </p:nvSpPr>
        <p:spPr>
          <a:xfrm>
            <a:off x="359024" y="4670571"/>
            <a:ext cx="75253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3. </a:t>
            </a:r>
            <a:r>
              <a:rPr lang="en-US" sz="2800" b="1" dirty="0"/>
              <a:t>Verifier chooses to see either part, at random</a:t>
            </a:r>
            <a:r>
              <a:rPr lang="en-US" sz="2800" dirty="0"/>
              <a:t>. The prover’s ability to provide either part on demand convinces the verifier. </a:t>
            </a:r>
          </a:p>
        </p:txBody>
      </p:sp>
    </p:spTree>
    <p:extLst>
      <p:ext uri="{BB962C8B-B14F-4D97-AF65-F5344CB8AC3E}">
        <p14:creationId xmlns:p14="http://schemas.microsoft.com/office/powerpoint/2010/main" val="30653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51121</TotalTime>
  <Words>3130</Words>
  <Application>Microsoft Macintosh PowerPoint</Application>
  <PresentationFormat>On-screen Show (4:3)</PresentationFormat>
  <Paragraphs>511</Paragraphs>
  <Slides>50</Slides>
  <Notes>50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American Typewriter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1432</cp:revision>
  <dcterms:created xsi:type="dcterms:W3CDTF">2014-03-14T23:52:55Z</dcterms:created>
  <dcterms:modified xsi:type="dcterms:W3CDTF">2022-10-31T18:50:26Z</dcterms:modified>
</cp:coreProperties>
</file>