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529" r:id="rId3"/>
    <p:sldId id="671" r:id="rId4"/>
    <p:sldId id="1474" r:id="rId5"/>
    <p:sldId id="1476" r:id="rId6"/>
    <p:sldId id="1473" r:id="rId7"/>
    <p:sldId id="646" r:id="rId8"/>
    <p:sldId id="647" r:id="rId9"/>
    <p:sldId id="1477" r:id="rId10"/>
    <p:sldId id="1475" r:id="rId11"/>
    <p:sldId id="1479" r:id="rId12"/>
    <p:sldId id="650" r:id="rId13"/>
    <p:sldId id="648" r:id="rId14"/>
    <p:sldId id="651" r:id="rId15"/>
    <p:sldId id="649" r:id="rId16"/>
    <p:sldId id="672" r:id="rId17"/>
    <p:sldId id="1461" r:id="rId18"/>
    <p:sldId id="674" r:id="rId19"/>
    <p:sldId id="1462" r:id="rId20"/>
    <p:sldId id="676" r:id="rId21"/>
    <p:sldId id="1478" r:id="rId22"/>
    <p:sldId id="673" r:id="rId23"/>
    <p:sldId id="665" r:id="rId24"/>
    <p:sldId id="626" r:id="rId25"/>
    <p:sldId id="666" r:id="rId26"/>
    <p:sldId id="1468" r:id="rId27"/>
    <p:sldId id="1374" r:id="rId28"/>
    <p:sldId id="1375" r:id="rId29"/>
    <p:sldId id="1400" r:id="rId30"/>
    <p:sldId id="1470" r:id="rId31"/>
    <p:sldId id="1454" r:id="rId32"/>
    <p:sldId id="1471" r:id="rId33"/>
    <p:sldId id="1469" r:id="rId34"/>
    <p:sldId id="145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177C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38"/>
    <p:restoredTop sz="76240" autoAdjust="0"/>
  </p:normalViewPr>
  <p:slideViewPr>
    <p:cSldViewPr>
      <p:cViewPr varScale="1">
        <p:scale>
          <a:sx n="95" d="100"/>
          <a:sy n="95" d="100"/>
        </p:scale>
        <p:origin x="20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70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603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669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23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5304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7039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4401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0351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1605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8494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0458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0" dirty="0" err="1">
                <a:solidFill>
                  <a:schemeClr val="tx1"/>
                </a:solidFill>
              </a:rPr>
              <a:t>Pf</a:t>
            </a:r>
            <a:r>
              <a:rPr lang="en-US" sz="1200" b="0" dirty="0">
                <a:solidFill>
                  <a:schemeClr val="tx1"/>
                </a:solidFill>
              </a:rPr>
              <a:t>:  QNR*QNR = QR.</a:t>
            </a:r>
            <a:endParaRPr lang="en-US" sz="12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85950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4048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624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58383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167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9623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437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same kind of problems with </a:t>
            </a:r>
            <a:r>
              <a:rPr lang="en-US" baseline="0" dirty="0" err="1"/>
              <a:t>fhe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890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7553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685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518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199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145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029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Proof sketch on the board. Use the reciprocity law  (x/N) = (N/x) (-1)^{(x-1)(N-1)/4}  and (x/N) = (x mod N / N) and the supplementary facts (1 // N) = (-1)^{n-1/2}  and (2 // N) = (-1)^{n^2-1/8}.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578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395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Need CRT.  E.g. x = 1 mod 3 and x = 2 mod 5 =&gt; x is unique mod 15.  x = c_3 * 1 + c_5 * 2.  c_3 = 10 is 1 mod 3 and 0 mod 5.  c_5 = 6 is 1 mod 5 and 0 mod 3. So x = 10*1+6*2 = 22 = 7 mod 15.</a:t>
            </a:r>
          </a:p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968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For x to be a square mod N, it has to be a square mod P and square mod Q. </a:t>
            </a:r>
          </a:p>
          <a:p>
            <a:pPr marL="228600" indent="-228600">
              <a:buAutoNum type="arabicPeriod"/>
            </a:pPr>
            <a:r>
              <a:rPr lang="en-US" baseline="0" dirty="0"/>
              <a:t>And conversely, if x = y1^2 mod P and x = y2^2 mod Q, then x = CRT(y1,y2)^2 mod PQ.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5523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9F1F-6480-4C70-B2FA-BA8A0780F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A9AA8-9734-4BF3-B765-B6D6DA530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F70A-E8BF-49CE-95C1-B682D828A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20B10-6661-455B-BB94-5B71FDED7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BE24-AC29-4FF4-ADC6-35745F5ED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C519-6A07-4F9B-BB38-ED3C6DD52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7DFC7-3B6F-4FBE-A4FF-4EE991A62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B428-9972-4656-AF57-9E452F34D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ECDCB-AB58-484D-8F01-FB01F46F1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41C52-D49A-4C73-8E66-75469B7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5485C-AB55-4910-BC55-38AFE8FA6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84A2-B24B-476A-B461-1402D306B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2021-10-05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509B1FC-1568-4664-B399-59FB0FF91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280.png"/><Relationship Id="rId3" Type="http://schemas.openxmlformats.org/officeDocument/2006/relationships/image" Target="../media/image45.jpeg"/><Relationship Id="rId7" Type="http://schemas.openxmlformats.org/officeDocument/2006/relationships/image" Target="../media/image48.png"/><Relationship Id="rId12" Type="http://schemas.openxmlformats.org/officeDocument/2006/relationships/image" Target="../media/image2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47.png"/><Relationship Id="rId10" Type="http://schemas.openxmlformats.org/officeDocument/2006/relationships/image" Target="../media/image251.png"/><Relationship Id="rId4" Type="http://schemas.openxmlformats.org/officeDocument/2006/relationships/image" Target="../media/image46.jpeg"/><Relationship Id="rId9" Type="http://schemas.openxmlformats.org/officeDocument/2006/relationships/image" Target="../media/image2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1.png"/><Relationship Id="rId5" Type="http://schemas.openxmlformats.org/officeDocument/2006/relationships/image" Target="../media/image800.png"/><Relationship Id="rId4" Type="http://schemas.openxmlformats.org/officeDocument/2006/relationships/image" Target="../media/image79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00.png"/><Relationship Id="rId5" Type="http://schemas.openxmlformats.org/officeDocument/2006/relationships/image" Target="../media/image60.png"/><Relationship Id="rId4" Type="http://schemas.openxmlformats.org/officeDocument/2006/relationships/image" Target="../media/image4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90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9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Suppose you have a box that computes square roots mod N. Can we use it to factor N?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59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E1162AD-16FC-8341-BF40-BB2A8CEC5E25}"/>
              </a:ext>
            </a:extLst>
          </p:cNvPr>
          <p:cNvSpPr/>
          <p:nvPr/>
        </p:nvSpPr>
        <p:spPr>
          <a:xfrm>
            <a:off x="3491880" y="3429000"/>
            <a:ext cx="1224136" cy="1080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7FFF84-6282-A54C-BFA9-D95F926AC3FA}"/>
                  </a:ext>
                </a:extLst>
              </p:cNvPr>
              <p:cNvSpPr/>
              <p:nvPr/>
            </p:nvSpPr>
            <p:spPr>
              <a:xfrm>
                <a:off x="3563888" y="3652082"/>
                <a:ext cx="724762" cy="6339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/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F7FFF84-6282-A54C-BFA9-D95F926AC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3652082"/>
                <a:ext cx="724762" cy="6339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2EDB0CE-6F4C-764C-A877-2A4FD475FCF8}"/>
              </a:ext>
            </a:extLst>
          </p:cNvPr>
          <p:cNvCxnSpPr>
            <a:endCxn id="2" idx="1"/>
          </p:cNvCxnSpPr>
          <p:nvPr/>
        </p:nvCxnSpPr>
        <p:spPr>
          <a:xfrm>
            <a:off x="2579003" y="3969060"/>
            <a:ext cx="91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6869FC1-7AC0-014B-A204-0722B41BFE98}"/>
              </a:ext>
            </a:extLst>
          </p:cNvPr>
          <p:cNvCxnSpPr/>
          <p:nvPr/>
        </p:nvCxnSpPr>
        <p:spPr>
          <a:xfrm>
            <a:off x="4716016" y="3948826"/>
            <a:ext cx="91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1F9DEF-A44B-6445-B1A0-DC365B9C4DB9}"/>
                  </a:ext>
                </a:extLst>
              </p:cNvPr>
              <p:cNvSpPr/>
              <p:nvPr/>
            </p:nvSpPr>
            <p:spPr>
              <a:xfrm>
                <a:off x="2734669" y="3429000"/>
                <a:ext cx="60154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F1F9DEF-A44B-6445-B1A0-DC365B9C4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669" y="3429000"/>
                <a:ext cx="6015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DBA9F6-E93F-CD4D-86A4-1CEEB988F20C}"/>
                  </a:ext>
                </a:extLst>
              </p:cNvPr>
              <p:cNvSpPr/>
              <p:nvPr/>
            </p:nvSpPr>
            <p:spPr>
              <a:xfrm>
                <a:off x="4883258" y="3366033"/>
                <a:ext cx="3334711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s.t.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4DBA9F6-E93F-CD4D-86A4-1CEEB988F2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8" y="3366033"/>
                <a:ext cx="3334711" cy="523220"/>
              </a:xfrm>
              <a:prstGeom prst="rect">
                <a:avLst/>
              </a:prstGeom>
              <a:blipFill>
                <a:blip r:embed="rId6"/>
                <a:stretch>
                  <a:fillRect l="-758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AE5AB-72FF-394A-8C12-9FC4AD3BAFA4}"/>
                  </a:ext>
                </a:extLst>
              </p:cNvPr>
              <p:cNvSpPr/>
              <p:nvPr/>
            </p:nvSpPr>
            <p:spPr>
              <a:xfrm>
                <a:off x="730097" y="4812775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Feed the box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for a random z.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9BAE5AB-72FF-394A-8C12-9FC4AD3BA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97" y="4812775"/>
                <a:ext cx="7971837" cy="523220"/>
              </a:xfrm>
              <a:prstGeom prst="rect">
                <a:avLst/>
              </a:prstGeom>
              <a:blipFill>
                <a:blip r:embed="rId7"/>
                <a:stretch>
                  <a:fillRect l="-1592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6C845-4BC9-2145-8BF4-77FE98CDED6F}"/>
                  </a:ext>
                </a:extLst>
              </p:cNvPr>
              <p:cNvSpPr/>
              <p:nvPr/>
            </p:nvSpPr>
            <p:spPr>
              <a:xfrm>
                <a:off x="755576" y="5643245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Claim (</a:t>
                </a:r>
                <a:r>
                  <a:rPr lang="en-US" sz="2800" b="1" dirty="0" err="1"/>
                  <a:t>Pf</a:t>
                </a:r>
                <a:r>
                  <a:rPr lang="en-US" sz="2800" b="1" dirty="0"/>
                  <a:t> on the board)</a:t>
                </a:r>
                <a:r>
                  <a:rPr lang="en-US" sz="2800" dirty="0"/>
                  <a:t>: with probability 1/2,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gcd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is a non-trivial factor of N.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F6C845-4BC9-2145-8BF4-77FE98CDE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643245"/>
                <a:ext cx="7971837" cy="954107"/>
              </a:xfrm>
              <a:prstGeom prst="rect">
                <a:avLst/>
              </a:prstGeom>
              <a:blipFill>
                <a:blip r:embed="rId8"/>
                <a:stretch>
                  <a:fillRect l="-159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326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259632" y="404664"/>
            <a:ext cx="6768752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Recognizing Squares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68161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752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610951" y="3212976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Quadratic </a:t>
            </a:r>
            <a:r>
              <a:rPr lang="en-US" sz="2800" u="sng" dirty="0" err="1"/>
              <a:t>Residuosity</a:t>
            </a:r>
            <a:r>
              <a:rPr lang="en-US" sz="2800" u="sng" dirty="0"/>
              <a:t> Assumption (QRA)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/>
              <p:nvPr/>
            </p:nvSpPr>
            <p:spPr>
              <a:xfrm>
                <a:off x="637320" y="4005064"/>
                <a:ext cx="7971837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 </a:t>
                </a:r>
                <a:br>
                  <a:rPr lang="en-US" sz="2800" dirty="0"/>
                </a:br>
                <a:r>
                  <a:rPr lang="en-US" sz="2800" dirty="0"/>
                  <a:t>No PPT algorithm can distinguish between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from a random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given only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3160D-B917-114E-8169-4558EEA1C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20" y="4005064"/>
                <a:ext cx="7971837" cy="1815882"/>
              </a:xfrm>
              <a:prstGeom prst="rect">
                <a:avLst/>
              </a:prstGeom>
              <a:blipFill>
                <a:blip r:embed="rId4"/>
                <a:stretch>
                  <a:fillRect l="-1592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87522952-0B83-7E43-8EEC-B513592D8F10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also seems hard</a:t>
            </a:r>
          </a:p>
        </p:txBody>
      </p:sp>
    </p:spTree>
    <p:extLst>
      <p:ext uri="{BB962C8B-B14F-4D97-AF65-F5344CB8AC3E}">
        <p14:creationId xmlns:p14="http://schemas.microsoft.com/office/powerpoint/2010/main" val="153433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Goldwasser-Micali (GM)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611560" y="1476073"/>
                <a:ext cx="7971837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primes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𝑄𝑁𝑅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be some quadratic non-residue with Jacobi symbol +1.  </a:t>
                </a:r>
                <a:br>
                  <a:rPr lang="en-US" sz="2800" dirty="0"/>
                </a:br>
                <a:br>
                  <a:rPr lang="en-US" sz="2800" dirty="0"/>
                </a:b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76073"/>
                <a:ext cx="7971837" cy="2246769"/>
              </a:xfrm>
              <a:prstGeom prst="rect">
                <a:avLst/>
              </a:prstGeom>
              <a:blipFill>
                <a:blip r:embed="rId3"/>
                <a:stretch>
                  <a:fillRect l="-1752" t="-2809" r="-1274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600201" y="4060229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bit: </a:t>
                </a:r>
              </a:p>
              <a:p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4060229"/>
                <a:ext cx="7971837" cy="1384995"/>
              </a:xfrm>
              <a:prstGeom prst="rect">
                <a:avLst/>
              </a:prstGeom>
              <a:blipFill>
                <a:blip r:embed="rId4"/>
                <a:stretch>
                  <a:fillRect l="-1431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611560" y="5787261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/>
                  <a:t>: Check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a quadratic residue using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. If yes, output 0 else 1. 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787261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3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Goldwasser-Micali (GM)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589653" y="1628800"/>
                <a:ext cx="7971837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is a bit: </a:t>
                </a:r>
              </a:p>
              <a:p>
                <a:r>
                  <a:rPr lang="en-US" sz="2800" dirty="0"/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53" y="1628800"/>
                <a:ext cx="7971837" cy="1384995"/>
              </a:xfrm>
              <a:prstGeom prst="rect">
                <a:avLst/>
              </a:prstGeom>
              <a:blipFill>
                <a:blip r:embed="rId3"/>
                <a:stretch>
                  <a:fillRect l="-1431" t="-4545" b="-1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E7D51262-8950-6D49-8041-706FAE6C5E73}"/>
              </a:ext>
            </a:extLst>
          </p:cNvPr>
          <p:cNvSpPr/>
          <p:nvPr/>
        </p:nvSpPr>
        <p:spPr>
          <a:xfrm>
            <a:off x="611560" y="3445843"/>
            <a:ext cx="7971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/>
              <a:t>IND-security follows directly from the quadratic </a:t>
            </a:r>
            <a:r>
              <a:rPr lang="en-US" sz="2800" i="1" dirty="0" err="1"/>
              <a:t>residuosity</a:t>
            </a:r>
            <a:r>
              <a:rPr lang="en-US" sz="2800" i="1" dirty="0"/>
              <a:t> assumption.</a:t>
            </a:r>
          </a:p>
        </p:txBody>
      </p:sp>
    </p:spTree>
    <p:extLst>
      <p:ext uri="{BB962C8B-B14F-4D97-AF65-F5344CB8AC3E}">
        <p14:creationId xmlns:p14="http://schemas.microsoft.com/office/powerpoint/2010/main" val="368754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GM is a Homomorphic Encryption 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82099E-9314-1C40-9493-FE18DDBC5E1A}"/>
                  </a:ext>
                </a:extLst>
              </p:cNvPr>
              <p:cNvSpPr/>
              <p:nvPr/>
            </p:nvSpPr>
            <p:spPr>
              <a:xfrm>
                <a:off x="632611" y="3501008"/>
                <a:ext cx="7971837" cy="9618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 bit: </a:t>
                </a:r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and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B82099E-9314-1C40-9493-FE18DDBC5E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11" y="3501008"/>
                <a:ext cx="7971837" cy="961802"/>
              </a:xfrm>
              <a:prstGeom prst="rect">
                <a:avLst/>
              </a:prstGeom>
              <a:blipFill>
                <a:blip r:embed="rId3"/>
                <a:stretch>
                  <a:fillRect l="-1590" t="-8000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1A6E84-40CC-484B-A9DB-B6324CECAF0C}"/>
                  </a:ext>
                </a:extLst>
              </p:cNvPr>
              <p:cNvSpPr/>
              <p:nvPr/>
            </p:nvSpPr>
            <p:spPr>
              <a:xfrm>
                <a:off x="611560" y="1556792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Given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and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, I can compute a GM-ciphertext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2.</m:t>
                    </m:r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11A6E84-40CC-484B-A9DB-B6324CECA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556792"/>
                <a:ext cx="7971837" cy="954107"/>
              </a:xfrm>
              <a:prstGeom prst="rect">
                <a:avLst/>
              </a:prstGeom>
              <a:blipFill>
                <a:blip r:embed="rId4"/>
                <a:stretch>
                  <a:fillRect l="-1752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6D2A0-23F9-D443-B030-A939317986C7}"/>
                  </a:ext>
                </a:extLst>
              </p:cNvPr>
              <p:cNvSpPr/>
              <p:nvPr/>
            </p:nvSpPr>
            <p:spPr>
              <a:xfrm>
                <a:off x="611560" y="2504206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/>
                  <a:t>without knowing anything about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800" b="1" dirty="0"/>
                  <a:t> or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b="1" dirty="0"/>
                  <a:t>!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846D2A0-23F9-D443-B030-A939317986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504206"/>
                <a:ext cx="7971837" cy="523220"/>
              </a:xfrm>
              <a:prstGeom prst="rect">
                <a:avLst/>
              </a:prstGeom>
              <a:blipFill>
                <a:blip r:embed="rId5"/>
                <a:stretch>
                  <a:fillRect l="-1752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6480D-DD1B-A146-8930-0B097B631E06}"/>
                  </a:ext>
                </a:extLst>
              </p:cNvPr>
              <p:cNvSpPr/>
              <p:nvPr/>
            </p:nvSpPr>
            <p:spPr>
              <a:xfrm>
                <a:off x="611560" y="477145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Claim: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an encryption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B76480D-DD1B-A146-8930-0B097B631E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771454"/>
                <a:ext cx="7971837" cy="954107"/>
              </a:xfrm>
              <a:prstGeom prst="rect">
                <a:avLst/>
              </a:prstGeom>
              <a:blipFill>
                <a:blip r:embed="rId6"/>
                <a:stretch>
                  <a:fillRect l="-1752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4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Constructions of Public-Key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1190237" y="234888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1: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1190237" y="321297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1168354" y="4221088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5085184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4: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Learning with Errors/Regev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9ECBDC-392F-2648-8E0A-AA14F676F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276872"/>
            <a:ext cx="410007" cy="356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E72948-4C31-AB4A-92F8-A209FF3CC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091" y="3138239"/>
            <a:ext cx="410007" cy="3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0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 Key Exchange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/>
              <p:nvPr/>
            </p:nvSpPr>
            <p:spPr>
              <a:xfrm>
                <a:off x="5775955" y="1484784"/>
                <a:ext cx="16183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955" y="1484784"/>
                <a:ext cx="1618328" cy="523220"/>
              </a:xfrm>
              <a:prstGeom prst="rect">
                <a:avLst/>
              </a:prstGeom>
              <a:blipFill>
                <a:blip r:embed="rId3"/>
                <a:stretch>
                  <a:fillRect l="-156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/>
              <p:nvPr/>
            </p:nvSpPr>
            <p:spPr>
              <a:xfrm>
                <a:off x="7432139" y="1484784"/>
                <a:ext cx="117230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2139" y="1484784"/>
                <a:ext cx="1172309" cy="523220"/>
              </a:xfrm>
              <a:prstGeom prst="rect">
                <a:avLst/>
              </a:prstGeom>
              <a:blipFill>
                <a:blip r:embed="rId4"/>
                <a:stretch>
                  <a:fillRect l="-212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6BAC5842-9158-F544-B7CC-BD962A5A3092}"/>
              </a:ext>
            </a:extLst>
          </p:cNvPr>
          <p:cNvSpPr/>
          <p:nvPr/>
        </p:nvSpPr>
        <p:spPr>
          <a:xfrm>
            <a:off x="897695" y="1484784"/>
            <a:ext cx="4818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/>
              <a:t>Commutativity in the exponent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56404F-24E5-824E-9303-92F4DF9FEFC3}"/>
                  </a:ext>
                </a:extLst>
              </p:cNvPr>
              <p:cNvSpPr/>
              <p:nvPr/>
            </p:nvSpPr>
            <p:spPr>
              <a:xfrm>
                <a:off x="897695" y="2852936"/>
                <a:ext cx="799478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So, you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given 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56404F-24E5-824E-9303-92F4DF9FE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695" y="2852936"/>
                <a:ext cx="7994786" cy="954107"/>
              </a:xfrm>
              <a:prstGeom prst="rect">
                <a:avLst/>
              </a:prstGeom>
              <a:blipFill>
                <a:blip r:embed="rId5"/>
                <a:stretch>
                  <a:fillRect l="-1587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3507E50-42C9-6843-9E44-8A37AD9E5D0D}"/>
                  </a:ext>
                </a:extLst>
              </p:cNvPr>
              <p:cNvSpPr/>
              <p:nvPr/>
            </p:nvSpPr>
            <p:spPr>
              <a:xfrm>
                <a:off x="899592" y="4586302"/>
                <a:ext cx="79947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Hard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800" dirty="0"/>
                  <a:t> given only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3507E50-42C9-6843-9E44-8A37AD9E5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586302"/>
                <a:ext cx="7994786" cy="523220"/>
              </a:xfrm>
              <a:prstGeom prst="rect">
                <a:avLst/>
              </a:prstGeom>
              <a:blipFill>
                <a:blip r:embed="rId6"/>
                <a:stretch>
                  <a:fillRect l="-1587" t="-9524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CC9124E5-25EC-9049-BEF9-D6292B127CF4}"/>
              </a:ext>
            </a:extLst>
          </p:cNvPr>
          <p:cNvSpPr/>
          <p:nvPr/>
        </p:nvSpPr>
        <p:spPr>
          <a:xfrm>
            <a:off x="862707" y="4095075"/>
            <a:ext cx="558150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Diffie-Hellman Assumption (DHA)</a:t>
            </a:r>
            <a:r>
              <a:rPr lang="en-US" sz="28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96C1BBC-C14B-8A42-9A15-E0BB74D6F259}"/>
                  </a:ext>
                </a:extLst>
              </p:cNvPr>
              <p:cNvSpPr/>
              <p:nvPr/>
            </p:nvSpPr>
            <p:spPr>
              <a:xfrm>
                <a:off x="2452758" y="2042682"/>
                <a:ext cx="613063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(where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is an element of some group)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96C1BBC-C14B-8A42-9A15-E0BB74D6F2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758" y="2042682"/>
                <a:ext cx="6130639" cy="523220"/>
              </a:xfrm>
              <a:prstGeom prst="rect">
                <a:avLst/>
              </a:prstGeom>
              <a:blipFill>
                <a:blip r:embed="rId7"/>
                <a:stretch>
                  <a:fillRect l="-2066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11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 Key Exchange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4" name="Picture 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58B127F-8A3C-DE4E-9E24-1A2CE1733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468" y="2456793"/>
            <a:ext cx="1647972" cy="164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4F782E-EBE0-0941-9F58-1D3E09F17312}"/>
              </a:ext>
            </a:extLst>
          </p:cNvPr>
          <p:cNvCxnSpPr/>
          <p:nvPr/>
        </p:nvCxnSpPr>
        <p:spPr>
          <a:xfrm>
            <a:off x="2396807" y="282381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F7802316-9A2F-1B43-8A06-7679D9BE3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258" y="2464614"/>
            <a:ext cx="1016248" cy="165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F990E1C-605B-C54A-9C11-E66D6520A8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4372282"/>
                <a:ext cx="3240360" cy="99131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random number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</m:sSubSup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F990E1C-605B-C54A-9C11-E66D6520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372282"/>
                <a:ext cx="3240360" cy="991318"/>
              </a:xfrm>
              <a:prstGeom prst="rect">
                <a:avLst/>
              </a:prstGeom>
              <a:blipFill>
                <a:blip r:embed="rId5"/>
                <a:stretch>
                  <a:fillRect l="-3502" t="-8861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/>
              <p:nvPr/>
            </p:nvSpPr>
            <p:spPr>
              <a:xfrm>
                <a:off x="3416678" y="2178868"/>
                <a:ext cx="1727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C2C7034-66F7-AE4A-9623-BA457E05B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678" y="2178868"/>
                <a:ext cx="1727396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3E2645-FA12-5546-AF52-A563880DDE02}"/>
              </a:ext>
            </a:extLst>
          </p:cNvPr>
          <p:cNvCxnSpPr/>
          <p:nvPr/>
        </p:nvCxnSpPr>
        <p:spPr>
          <a:xfrm>
            <a:off x="2411760" y="409386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5E1671-FAF0-284E-B04B-440E09D846D8}"/>
                  </a:ext>
                </a:extLst>
              </p:cNvPr>
              <p:cNvSpPr/>
              <p:nvPr/>
            </p:nvSpPr>
            <p:spPr>
              <a:xfrm>
                <a:off x="1509067" y="1232790"/>
                <a:ext cx="65473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prstClr val="black"/>
                    </a:solidFill>
                  </a:rPr>
                  <a:t>Safe prime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/>
                  <a:t>Generator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C5E1671-FAF0-284E-B04B-440E09D846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067" y="1232790"/>
                <a:ext cx="6547305" cy="523220"/>
              </a:xfrm>
              <a:prstGeom prst="rect">
                <a:avLst/>
              </a:prstGeom>
              <a:blipFill>
                <a:blip r:embed="rId7"/>
                <a:stretch>
                  <a:fillRect l="-2132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2D69BF5-539F-AE46-A75A-8E8C1C9C6FE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372200" y="4372282"/>
                <a:ext cx="3240360" cy="99131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random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</m:sSubSup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32D69BF5-539F-AE46-A75A-8E8C1C9C6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372282"/>
                <a:ext cx="3240360" cy="991318"/>
              </a:xfrm>
              <a:prstGeom prst="rect">
                <a:avLst/>
              </a:prstGeom>
              <a:blipFill>
                <a:blip r:embed="rId8"/>
                <a:stretch>
                  <a:fillRect l="-3906" t="-8861" b="-15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/>
              <p:nvPr/>
            </p:nvSpPr>
            <p:spPr>
              <a:xfrm>
                <a:off x="3444981" y="3352001"/>
                <a:ext cx="173797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E7F7F2-730B-B74B-98D2-4243D95123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81" y="3352001"/>
                <a:ext cx="1737975" cy="523220"/>
              </a:xfrm>
              <a:prstGeom prst="rect">
                <a:avLst/>
              </a:prstGeom>
              <a:blipFill>
                <a:blip r:embed="rId9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/>
              <p:nvPr/>
            </p:nvSpPr>
            <p:spPr>
              <a:xfrm>
                <a:off x="179512" y="5677120"/>
                <a:ext cx="40068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Shared key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942BBAD-6C04-9642-8266-B2607D998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677120"/>
                <a:ext cx="4006866" cy="523220"/>
              </a:xfrm>
              <a:prstGeom prst="rect">
                <a:avLst/>
              </a:prstGeom>
              <a:blipFill>
                <a:blip r:embed="rId10"/>
                <a:stretch>
                  <a:fillRect l="-2839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0C598-7DBC-8F4E-90F8-80E1193F0A3C}"/>
                  </a:ext>
                </a:extLst>
              </p:cNvPr>
              <p:cNvSpPr/>
              <p:nvPr/>
            </p:nvSpPr>
            <p:spPr>
              <a:xfrm>
                <a:off x="1799692" y="6252250"/>
                <a:ext cx="240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5B0C598-7DBC-8F4E-90F8-80E1193F0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692" y="6252250"/>
                <a:ext cx="2401363" cy="523220"/>
              </a:xfrm>
              <a:prstGeom prst="rect">
                <a:avLst/>
              </a:prstGeom>
              <a:blipFill>
                <a:blip r:embed="rId11"/>
                <a:stretch>
                  <a:fillRect l="-526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29B584-82F9-A244-B1F6-2C733AF03BFE}"/>
                  </a:ext>
                </a:extLst>
              </p:cNvPr>
              <p:cNvSpPr/>
              <p:nvPr/>
            </p:nvSpPr>
            <p:spPr>
              <a:xfrm>
                <a:off x="4932040" y="5677120"/>
                <a:ext cx="40068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chemeClr val="tx1"/>
                    </a:solidFill>
                  </a:rPr>
                  <a:t>Shared key K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629B584-82F9-A244-B1F6-2C733AF03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5677120"/>
                <a:ext cx="4006866" cy="523220"/>
              </a:xfrm>
              <a:prstGeom prst="rect">
                <a:avLst/>
              </a:prstGeom>
              <a:blipFill>
                <a:blip r:embed="rId12"/>
                <a:stretch>
                  <a:fillRect l="-2839" t="-952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B1B88A-7024-4442-8C4D-C57DCC4D75CE}"/>
                  </a:ext>
                </a:extLst>
              </p:cNvPr>
              <p:cNvSpPr/>
              <p:nvPr/>
            </p:nvSpPr>
            <p:spPr>
              <a:xfrm>
                <a:off x="6752702" y="6252250"/>
                <a:ext cx="240136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800" b="0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5B1B88A-7024-4442-8C4D-C57DCC4D75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702" y="6252250"/>
                <a:ext cx="2401363" cy="523220"/>
              </a:xfrm>
              <a:prstGeom prst="rect">
                <a:avLst/>
              </a:prstGeom>
              <a:blipFill>
                <a:blip r:embed="rId13"/>
                <a:stretch>
                  <a:fillRect l="-526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274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467544" y="404664"/>
            <a:ext cx="8115853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Diffie-Hellman/El Gamal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/>
              <p:nvPr/>
            </p:nvSpPr>
            <p:spPr>
              <a:xfrm>
                <a:off x="611560" y="1476073"/>
                <a:ext cx="8532440" cy="23600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800" dirty="0"/>
                  <a:t>Generate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-bit </a:t>
                </a:r>
                <a:r>
                  <a:rPr lang="en-US" sz="2800" dirty="0">
                    <a:solidFill>
                      <a:srgbClr val="0000FF"/>
                    </a:solidFill>
                  </a:rPr>
                  <a:t>“safe” prime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/>
                  <a:t>and a generator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be a generator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/>
                  <a:t>. Choose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a random number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</m:sSubSup>
                  </m:oMath>
                </a14:m>
                <a:r>
                  <a:rPr lang="en-US" sz="2800" dirty="0"/>
                  <a:t>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      </a:t>
                </a:r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𝑠𝑘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4379F58-564F-CD4C-90D4-78B43AF58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76073"/>
                <a:ext cx="8532440" cy="2360005"/>
              </a:xfrm>
              <a:prstGeom prst="rect">
                <a:avLst/>
              </a:prstGeom>
              <a:blipFill>
                <a:blip r:embed="rId3"/>
                <a:stretch>
                  <a:fillRect l="-1339" t="-2674" r="-133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/>
              <p:nvPr/>
            </p:nvSpPr>
            <p:spPr>
              <a:xfrm>
                <a:off x="600201" y="4187057"/>
                <a:ext cx="8724327" cy="1114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/>
                  <a:t>: Generate random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/>
                    </m:sSub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)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16E5B7C-A7BB-3145-99EC-6E17E5251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201" y="4187057"/>
                <a:ext cx="8724327" cy="1114151"/>
              </a:xfrm>
              <a:prstGeom prst="rect">
                <a:avLst/>
              </a:prstGeom>
              <a:blipFill>
                <a:blip r:embed="rId4"/>
                <a:stretch>
                  <a:fillRect l="-1163" t="-1136" b="-11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/>
              <p:nvPr/>
            </p:nvSpPr>
            <p:spPr>
              <a:xfrm>
                <a:off x="611560" y="5715253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800" dirty="0"/>
                  <a:t>: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</m:oMath>
                </a14:m>
                <a:r>
                  <a:rPr lang="en-US" sz="2800" dirty="0"/>
                  <a:t>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divide the second component to retrieve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4AE1291-9FF6-6B48-8ACA-6DF1551655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715253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433" t="-6579" r="-1592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91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0364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Decisional Diffie-Hellman Assumption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289FE2-3E9A-3848-84B9-678EDD410467}"/>
                  </a:ext>
                </a:extLst>
              </p:cNvPr>
              <p:cNvSpPr/>
              <p:nvPr/>
            </p:nvSpPr>
            <p:spPr>
              <a:xfrm>
                <a:off x="899592" y="2329716"/>
                <a:ext cx="799478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Hard to distinguish between</a:t>
                </a:r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800" dirty="0"/>
                  <a:t> and a uniformly random group element,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C289FE2-3E9A-3848-84B9-678EDD4104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329716"/>
                <a:ext cx="7994786" cy="954107"/>
              </a:xfrm>
              <a:prstGeom prst="rect">
                <a:avLst/>
              </a:prstGeom>
              <a:blipFill>
                <a:blip r:embed="rId3"/>
                <a:stretch>
                  <a:fillRect l="-1587" t="-5195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4653E87-09A8-DF4E-BD14-407CE30EEBAD}"/>
              </a:ext>
            </a:extLst>
          </p:cNvPr>
          <p:cNvSpPr/>
          <p:nvPr/>
        </p:nvSpPr>
        <p:spPr>
          <a:xfrm>
            <a:off x="862707" y="1681644"/>
            <a:ext cx="72376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u="sng" dirty="0"/>
              <a:t>Decisional</a:t>
            </a:r>
            <a:r>
              <a:rPr lang="en-US" sz="2800" u="sng" dirty="0"/>
              <a:t> Diffie-Hellman Assumption (DDHA)</a:t>
            </a:r>
            <a:r>
              <a:rPr lang="en-US" sz="2800" dirty="0"/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FBEFB-38D9-2744-B358-238D0C709CB6}"/>
              </a:ext>
            </a:extLst>
          </p:cNvPr>
          <p:cNvSpPr/>
          <p:nvPr/>
        </p:nvSpPr>
        <p:spPr>
          <a:xfrm>
            <a:off x="904238" y="3573016"/>
            <a:ext cx="799478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That is, the following two distributions are computationally indistinguishable: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34310-AA3B-514F-9388-ED640F4B5047}"/>
                  </a:ext>
                </a:extLst>
              </p:cNvPr>
              <p:cNvSpPr/>
              <p:nvPr/>
            </p:nvSpPr>
            <p:spPr>
              <a:xfrm>
                <a:off x="323528" y="4581128"/>
                <a:ext cx="799478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A34310-AA3B-514F-9388-ED640F4B5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581128"/>
                <a:ext cx="7994786" cy="523220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07A93E4-7B3A-7F4A-B9B0-9006774FA781}"/>
              </a:ext>
            </a:extLst>
          </p:cNvPr>
          <p:cNvSpPr/>
          <p:nvPr/>
        </p:nvSpPr>
        <p:spPr>
          <a:xfrm>
            <a:off x="836720" y="5591327"/>
            <a:ext cx="83072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DH/El Gamal is IND-secure under the DDH assumption. </a:t>
            </a:r>
          </a:p>
        </p:txBody>
      </p:sp>
    </p:spTree>
    <p:extLst>
      <p:ext uri="{BB962C8B-B14F-4D97-AF65-F5344CB8AC3E}">
        <p14:creationId xmlns:p14="http://schemas.microsoft.com/office/powerpoint/2010/main" val="285914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Constructions of Public-Key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1190237" y="234888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1: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 and Rabin)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1190237" y="321297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1168354" y="4221088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5085184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4: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Learning with Errors/Regev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FE51D2-8C3B-A643-BD84-A4B4BD71B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2276872"/>
            <a:ext cx="410007" cy="35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404664"/>
            <a:ext cx="9036496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Which Group to Use?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04081-B32D-3246-85D6-D7EB72E7D0AA}"/>
                  </a:ext>
                </a:extLst>
              </p:cNvPr>
              <p:cNvSpPr/>
              <p:nvPr/>
            </p:nvSpPr>
            <p:spPr>
              <a:xfrm>
                <a:off x="611560" y="1196752"/>
                <a:ext cx="8532440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/>
                  <a:t> for a safe prime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dirty="0"/>
                  <a:t> where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is prime. The order of the group is Q.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804081-B32D-3246-85D6-D7EB72E7D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8532440" cy="954107"/>
              </a:xfrm>
              <a:prstGeom prst="rect">
                <a:avLst/>
              </a:prstGeom>
              <a:blipFill>
                <a:blip r:embed="rId3"/>
                <a:stretch>
                  <a:fillRect l="-1637" t="-657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6A129C-9772-D84B-854B-E49823AB1D48}"/>
                  </a:ext>
                </a:extLst>
              </p:cNvPr>
              <p:cNvSpPr/>
              <p:nvPr/>
            </p:nvSpPr>
            <p:spPr>
              <a:xfrm>
                <a:off x="611560" y="2413249"/>
                <a:ext cx="8532440" cy="14792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Discrete log can be broken in </a:t>
                </a:r>
                <a:r>
                  <a:rPr lang="en-US" sz="2800" i="1" dirty="0"/>
                  <a:t>sub-exponential</a:t>
                </a:r>
                <a:r>
                  <a:rPr lang="en-US" sz="2800" dirty="0"/>
                  <a:t>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func>
                                  <m:func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800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lang="en-US" sz="2800" dirty="0"/>
                  <a:t> (better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but worse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).)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6A129C-9772-D84B-854B-E49823AB1D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413249"/>
                <a:ext cx="8532440" cy="1479251"/>
              </a:xfrm>
              <a:prstGeom prst="rect">
                <a:avLst/>
              </a:prstGeom>
              <a:blipFill>
                <a:blip r:embed="rId4"/>
                <a:stretch>
                  <a:fillRect l="-1637" t="-5128" b="-5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19A3FD-295C-074F-9B35-4A354BD2850D}"/>
                  </a:ext>
                </a:extLst>
              </p:cNvPr>
              <p:cNvSpPr/>
              <p:nvPr/>
            </p:nvSpPr>
            <p:spPr>
              <a:xfrm>
                <a:off x="641067" y="4005064"/>
                <a:ext cx="8532440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/>
                  <a:t> Elliptic Curve Groups. The set of solutions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 (mod P) together with a very cool group addition law.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619A3FD-295C-074F-9B35-4A354BD28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67" y="4005064"/>
                <a:ext cx="8532440" cy="1384995"/>
              </a:xfrm>
              <a:prstGeom prst="rect">
                <a:avLst/>
              </a:prstGeom>
              <a:blipFill>
                <a:blip r:embed="rId5"/>
                <a:stretch>
                  <a:fillRect l="-148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5DF547-BF3E-8246-9F31-6DEC1BBAD5B0}"/>
                  </a:ext>
                </a:extLst>
              </p:cNvPr>
              <p:cNvSpPr/>
              <p:nvPr/>
            </p:nvSpPr>
            <p:spPr>
              <a:xfrm>
                <a:off x="683568" y="5517232"/>
                <a:ext cx="8532440" cy="5837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Best known Discrete log algorithm: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ra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time!</a:t>
                </a: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5DF547-BF3E-8246-9F31-6DEC1BBAD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17232"/>
                <a:ext cx="8532440" cy="583750"/>
              </a:xfrm>
              <a:prstGeom prst="rect">
                <a:avLst/>
              </a:prstGeom>
              <a:blipFill>
                <a:blip r:embed="rId6"/>
                <a:stretch>
                  <a:fillRect l="-1486" t="-2128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082C7E0B-55F2-1E4D-8C41-6D98C9399E11}"/>
              </a:ext>
            </a:extLst>
          </p:cNvPr>
          <p:cNvSpPr/>
          <p:nvPr/>
        </p:nvSpPr>
        <p:spPr>
          <a:xfrm>
            <a:off x="683568" y="6165304"/>
            <a:ext cx="8532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/>
            <a:r>
              <a:rPr lang="en-US" sz="2800" dirty="0"/>
              <a:t>Much smaller keys: 160-bit P suffices for “80-bit security”.</a:t>
            </a:r>
          </a:p>
        </p:txBody>
      </p:sp>
    </p:spTree>
    <p:extLst>
      <p:ext uri="{BB962C8B-B14F-4D97-AF65-F5344CB8AC3E}">
        <p14:creationId xmlns:p14="http://schemas.microsoft.com/office/powerpoint/2010/main" val="21038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Constructions of Public-Key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1190237" y="1772816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1: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1190237" y="2636912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1168354" y="3645024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4509120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4: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Learning with Errors/Regev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B77E5E-F6A4-344A-82AE-EC437A1027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"/>
          <a:stretch/>
        </p:blipFill>
        <p:spPr>
          <a:xfrm>
            <a:off x="6909352" y="44624"/>
            <a:ext cx="1846042" cy="179526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699639-4FA8-1C44-9CD5-E5ACDB3065DB}"/>
              </a:ext>
            </a:extLst>
          </p:cNvPr>
          <p:cNvCxnSpPr/>
          <p:nvPr/>
        </p:nvCxnSpPr>
        <p:spPr>
          <a:xfrm>
            <a:off x="1168354" y="1916832"/>
            <a:ext cx="4267742" cy="223224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0E9B09-C92B-334C-ADDA-A8E6CD8D8A1C}"/>
              </a:ext>
            </a:extLst>
          </p:cNvPr>
          <p:cNvCxnSpPr>
            <a:cxnSpLocks/>
          </p:cNvCxnSpPr>
          <p:nvPr/>
        </p:nvCxnSpPr>
        <p:spPr>
          <a:xfrm flipV="1">
            <a:off x="1187624" y="1916832"/>
            <a:ext cx="4536504" cy="22963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3">
            <a:extLst>
              <a:ext uri="{FF2B5EF4-FFF2-40B4-BE49-F238E27FC236}">
                <a16:creationId xmlns:a16="http://schemas.microsoft.com/office/drawing/2014/main" id="{4C859172-C3C9-4A44-B4A8-0E183A6E30CC}"/>
              </a:ext>
            </a:extLst>
          </p:cNvPr>
          <p:cNvSpPr txBox="1">
            <a:spLocks noChangeArrowheads="1"/>
          </p:cNvSpPr>
          <p:nvPr/>
        </p:nvSpPr>
        <p:spPr>
          <a:xfrm>
            <a:off x="1404065" y="5021887"/>
            <a:ext cx="6840760" cy="9273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(post-quantum secure, as far as we know; soon-to-be NIST standard)</a:t>
            </a: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E39836BB-394B-7D4D-B329-9A4F0EB8BD86}"/>
              </a:ext>
            </a:extLst>
          </p:cNvPr>
          <p:cNvSpPr txBox="1">
            <a:spLocks noChangeArrowheads="1"/>
          </p:cNvSpPr>
          <p:nvPr/>
        </p:nvSpPr>
        <p:spPr>
          <a:xfrm>
            <a:off x="1403648" y="5949280"/>
            <a:ext cx="8352928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(will see more when we do homomorphic encryption)</a:t>
            </a:r>
          </a:p>
        </p:txBody>
      </p:sp>
    </p:spTree>
    <p:extLst>
      <p:ext uri="{BB962C8B-B14F-4D97-AF65-F5344CB8AC3E}">
        <p14:creationId xmlns:p14="http://schemas.microsoft.com/office/powerpoint/2010/main" val="345927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Practical Considerations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C67CA-751E-6941-98AE-EF7B214F90DB}"/>
              </a:ext>
            </a:extLst>
          </p:cNvPr>
          <p:cNvSpPr/>
          <p:nvPr/>
        </p:nvSpPr>
        <p:spPr>
          <a:xfrm>
            <a:off x="611154" y="1844824"/>
            <a:ext cx="85324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I want to encrypt to Bob. How do I know his public key?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D1D3AF-2974-A845-A618-FA03A20EC274}"/>
              </a:ext>
            </a:extLst>
          </p:cNvPr>
          <p:cNvSpPr/>
          <p:nvPr/>
        </p:nvSpPr>
        <p:spPr>
          <a:xfrm>
            <a:off x="1043608" y="2708920"/>
            <a:ext cx="79669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Public-key Infrastructure: a directory of identities together with their public keys.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410E5B-060D-1B45-B9F2-2AE2CFD7CF8C}"/>
              </a:ext>
            </a:extLst>
          </p:cNvPr>
          <p:cNvSpPr/>
          <p:nvPr/>
        </p:nvSpPr>
        <p:spPr>
          <a:xfrm>
            <a:off x="1043608" y="3915053"/>
            <a:ext cx="79669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Needs to be “authenticated”: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8694E6-7BF4-DD49-89ED-B80D8C8C5CAE}"/>
              </a:ext>
            </a:extLst>
          </p:cNvPr>
          <p:cNvSpPr/>
          <p:nvPr/>
        </p:nvSpPr>
        <p:spPr>
          <a:xfrm>
            <a:off x="1043608" y="4438273"/>
            <a:ext cx="79928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</a:rPr>
              <a:t>otherwise Eve could replace Bob’s </a:t>
            </a:r>
            <a:r>
              <a:rPr lang="en-US" sz="2800" dirty="0" err="1">
                <a:solidFill>
                  <a:prstClr val="black"/>
                </a:solidFill>
              </a:rPr>
              <a:t>pk</a:t>
            </a:r>
            <a:r>
              <a:rPr lang="en-US" sz="2800" dirty="0">
                <a:solidFill>
                  <a:prstClr val="black"/>
                </a:solidFill>
              </a:rPr>
              <a:t> with her own.</a:t>
            </a:r>
          </a:p>
        </p:txBody>
      </p:sp>
    </p:spTree>
    <p:extLst>
      <p:ext uri="{BB962C8B-B14F-4D97-AF65-F5344CB8AC3E}">
        <p14:creationId xmlns:p14="http://schemas.microsoft.com/office/powerpoint/2010/main" val="142716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Practical Considerations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8C67CA-751E-6941-98AE-EF7B214F90DB}"/>
              </a:ext>
            </a:extLst>
          </p:cNvPr>
          <p:cNvSpPr/>
          <p:nvPr/>
        </p:nvSpPr>
        <p:spPr>
          <a:xfrm>
            <a:off x="611154" y="1268760"/>
            <a:ext cx="85324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Public-key encryption is orders of magnitude slower than secret-key encryption.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D1D3AF-2974-A845-A618-FA03A20EC274}"/>
                  </a:ext>
                </a:extLst>
              </p:cNvPr>
              <p:cNvSpPr/>
              <p:nvPr/>
            </p:nvSpPr>
            <p:spPr>
              <a:xfrm>
                <a:off x="611154" y="2464093"/>
                <a:ext cx="828132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We mostly showed </a:t>
                </a:r>
                <a:r>
                  <a:rPr lang="en-US" sz="2800" dirty="0">
                    <a:solidFill>
                      <a:srgbClr val="0000FF"/>
                    </a:solidFill>
                  </a:rPr>
                  <a:t>(except El Gamal) </a:t>
                </a:r>
                <a:r>
                  <a:rPr lang="en-US" sz="2800" dirty="0"/>
                  <a:t>how to encrypt bit-by-bit! Super-duper inefficient.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Exponentiation takes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time as opposed to typically linear time for secret key encryption (AES).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itself is large for PKE (RSA: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2048</m:t>
                    </m:r>
                  </m:oMath>
                </a14:m>
                <a:r>
                  <a:rPr lang="en-US" sz="2800" dirty="0"/>
                  <a:t>) compared to SKE (AES: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sz="2800" dirty="0"/>
                  <a:t>).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AD1D3AF-2974-A845-A618-FA03A20EC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54" y="2464093"/>
                <a:ext cx="8281326" cy="2677656"/>
              </a:xfrm>
              <a:prstGeom prst="rect">
                <a:avLst/>
              </a:prstGeom>
              <a:blipFill>
                <a:blip r:embed="rId3"/>
                <a:stretch>
                  <a:fillRect l="-1685" t="-2830" r="-459" b="-5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BCBB90B-1090-4A4A-B9F1-8AF13CE94F8B}"/>
              </a:ext>
            </a:extLst>
          </p:cNvPr>
          <p:cNvSpPr/>
          <p:nvPr/>
        </p:nvSpPr>
        <p:spPr>
          <a:xfrm>
            <a:off x="683162" y="5589240"/>
            <a:ext cx="82813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Can solve problem 1 and minimize problems 2&amp;3 using </a:t>
            </a:r>
            <a:r>
              <a:rPr lang="en-US" sz="2800" b="1" dirty="0"/>
              <a:t>hybrid encryption</a:t>
            </a:r>
            <a:r>
              <a:rPr lang="en-US" sz="2800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B3BD82-8478-A74A-A64F-740B35B7B5D2}"/>
              </a:ext>
            </a:extLst>
          </p:cNvPr>
          <p:cNvSpPr/>
          <p:nvPr/>
        </p:nvSpPr>
        <p:spPr>
          <a:xfrm>
            <a:off x="4367971" y="5048603"/>
            <a:ext cx="39910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(For Elliptic Curve El-Gamal, it’s 320 bits)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943982-FB24-8540-99EE-B5355159B360}"/>
              </a:ext>
            </a:extLst>
          </p:cNvPr>
          <p:cNvSpPr/>
          <p:nvPr/>
        </p:nvSpPr>
        <p:spPr>
          <a:xfrm>
            <a:off x="3995936" y="2555613"/>
            <a:ext cx="2520280" cy="369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2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Hybrid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CBB90B-1090-4A4A-B9F1-8AF13CE94F8B}"/>
                  </a:ext>
                </a:extLst>
              </p:cNvPr>
              <p:cNvSpPr/>
              <p:nvPr/>
            </p:nvSpPr>
            <p:spPr>
              <a:xfrm>
                <a:off x="683568" y="1772816"/>
                <a:ext cx="82813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 encrypt a long message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(think 1 GB):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BCBB90B-1090-4A4A-B9F1-8AF13CE94F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772816"/>
                <a:ext cx="8281326" cy="523220"/>
              </a:xfrm>
              <a:prstGeom prst="rect">
                <a:avLst/>
              </a:prstGeom>
              <a:blipFill>
                <a:blip r:embed="rId3"/>
                <a:stretch>
                  <a:fillRect l="-1531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6F08E3A-8E03-AF4B-90AD-7943AD356C71}"/>
              </a:ext>
            </a:extLst>
          </p:cNvPr>
          <p:cNvSpPr/>
          <p:nvPr/>
        </p:nvSpPr>
        <p:spPr>
          <a:xfrm>
            <a:off x="1223831" y="2538482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/>
              <a:t>Pick a random key K </a:t>
            </a:r>
            <a:r>
              <a:rPr lang="en-US" sz="2800" dirty="0"/>
              <a:t>(think 128 bits) for a secret-key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9BE339-F0F4-B040-BACA-15C58CFB3E6A}"/>
                  </a:ext>
                </a:extLst>
              </p:cNvPr>
              <p:cNvSpPr/>
              <p:nvPr/>
            </p:nvSpPr>
            <p:spPr>
              <a:xfrm>
                <a:off x="1223831" y="3625860"/>
                <a:ext cx="720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u="sng" dirty="0"/>
                  <a:t>Encrypt K with the PKE</a:t>
                </a:r>
                <a:r>
                  <a:rPr lang="en-US" sz="2800" b="0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𝑃𝐾𝐸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B9BE339-F0F4-B040-BACA-15C58CFB3E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3831" y="3625860"/>
                <a:ext cx="7200800" cy="523220"/>
              </a:xfrm>
              <a:prstGeom prst="rect">
                <a:avLst/>
              </a:prstGeom>
              <a:blipFill>
                <a:blip r:embed="rId4"/>
                <a:stretch>
                  <a:fillRect l="-1764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BBE153-1539-5F4A-AE29-F21CAD66DD27}"/>
                  </a:ext>
                </a:extLst>
              </p:cNvPr>
              <p:cNvSpPr/>
              <p:nvPr/>
            </p:nvSpPr>
            <p:spPr>
              <a:xfrm>
                <a:off x="1242391" y="4417948"/>
                <a:ext cx="72008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0" u="sng" dirty="0"/>
                  <a:t>Encrypt m with the SKE</a:t>
                </a:r>
                <a:r>
                  <a:rPr lang="en-US" sz="2800" b="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SKE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𝐸𝑛𝑐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FBBE153-1539-5F4A-AE29-F21CAD66DD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391" y="4417948"/>
                <a:ext cx="7200800" cy="523220"/>
              </a:xfrm>
              <a:prstGeom prst="rect">
                <a:avLst/>
              </a:prstGeom>
              <a:blipFill>
                <a:blip r:embed="rId5"/>
                <a:stretch>
                  <a:fillRect l="-1761" t="-14634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1950A1D-4DFC-6F48-805C-12194613196F}"/>
                  </a:ext>
                </a:extLst>
              </p:cNvPr>
              <p:cNvSpPr/>
              <p:nvPr/>
            </p:nvSpPr>
            <p:spPr>
              <a:xfrm>
                <a:off x="702127" y="5418507"/>
                <a:ext cx="8605159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To decrypt: recover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 using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𝑠𝑘</m:t>
                    </m:r>
                  </m:oMath>
                </a14:m>
                <a:r>
                  <a:rPr lang="en-US" sz="2800" dirty="0"/>
                  <a:t>. Then using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800" dirty="0"/>
                  <a:t>, recover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1950A1D-4DFC-6F48-805C-121946131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27" y="5418507"/>
                <a:ext cx="8605159" cy="523220"/>
              </a:xfrm>
              <a:prstGeom prst="rect">
                <a:avLst/>
              </a:prstGeom>
              <a:blipFill>
                <a:blip r:embed="rId6"/>
                <a:stretch>
                  <a:fillRect l="-1325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8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7504" y="2420888"/>
            <a:ext cx="871296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Lecture:</a:t>
            </a:r>
          </a:p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767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252048" y="3886199"/>
            <a:ext cx="7992360" cy="180390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Calibri" pitchFamily="34" charset="0"/>
              </a:rPr>
              <a:t>Solving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7250676" y="2259447"/>
                <a:ext cx="231815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Find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CA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50676" y="2259447"/>
                <a:ext cx="2318154" cy="589892"/>
              </a:xfrm>
              <a:prstGeom prst="rect">
                <a:avLst/>
              </a:prstGeom>
              <a:blipFill>
                <a:blip r:embed="rId3"/>
                <a:stretch>
                  <a:fillRect l="-3825" b="-106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228599" y="1600200"/>
            <a:ext cx="5556334" cy="1600201"/>
            <a:chOff x="-4876801" y="1860045"/>
            <a:chExt cx="5556334" cy="1600201"/>
          </a:xfrm>
        </p:grpSpPr>
        <p:sp>
          <p:nvSpPr>
            <p:cNvPr id="19" name="Rounded Rectangle 18"/>
            <p:cNvSpPr/>
            <p:nvPr/>
          </p:nvSpPr>
          <p:spPr>
            <a:xfrm>
              <a:off x="-4876801" y="1860045"/>
              <a:ext cx="5556333" cy="16002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-4635768" y="2188605"/>
                  <a:ext cx="5315301" cy="8195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0" lang="en-CA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CA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kumimoji="0" lang="en-CA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kumimoji="0" lang="en-CA" sz="2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CA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𝟓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𝟏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𝟑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𝟔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𝟐</m:t>
                                  </m:r>
                                </m:e>
                                <m:e>
                                  <m:r>
                                    <a:rPr kumimoji="0" lang="en-US" sz="28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𝟏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kumimoji="0" lang="en-US" sz="2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0" lang="en-CA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kumimoji="0" lang="en-CA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kumimoji="0" lang="en-US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9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635768" y="2188605"/>
                  <a:ext cx="5315301" cy="819583"/>
                </a:xfrm>
                <a:prstGeom prst="rect">
                  <a:avLst/>
                </a:prstGeom>
                <a:blipFill>
                  <a:blip r:embed="rId4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Right Arrow 38"/>
          <p:cNvSpPr/>
          <p:nvPr/>
        </p:nvSpPr>
        <p:spPr>
          <a:xfrm>
            <a:off x="5376026" y="5949280"/>
            <a:ext cx="1644246" cy="6660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>
                <a:spLocks noChangeArrowheads="1"/>
              </p:cNvSpPr>
              <p:nvPr/>
            </p:nvSpPr>
            <p:spPr bwMode="auto">
              <a:xfrm>
                <a:off x="7260684" y="6115707"/>
                <a:ext cx="231815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Find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kumimoji="0" lang="en-CA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  <a:ea typeface="+mn-ea"/>
                          </a:rPr>
                          <m:t>𝑠</m:t>
                        </m:r>
                      </m:e>
                    </m:acc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0684" y="6115707"/>
                <a:ext cx="2318154" cy="589892"/>
              </a:xfrm>
              <a:prstGeom prst="rect">
                <a:avLst/>
              </a:prstGeom>
              <a:blipFill rotWithShape="0">
                <a:blip r:embed="rId5"/>
                <a:stretch>
                  <a:fillRect l="-3947" t="-2062" b="-134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28600" y="3325924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How about: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46668" y="5147412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,e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 are “small” numbers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025964" y="1671700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Easy!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1704" y="4274096"/>
                <a:ext cx="7707623" cy="819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CA" sz="28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CA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0" lang="en-CA" sz="2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𝟓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𝟔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𝟐</m:t>
                                </m:r>
                              </m:e>
                              <m:e>
                                <m:r>
                                  <a:rPr kumimoji="0" lang="en-US" sz="2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0" lang="en-CA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CA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kumimoji="0" lang="en-CA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28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en-US" sz="2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kumimoji="0" lang="en-US" sz="2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CA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kumimoji="0" lang="en-CA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kumimoji="0" lang="en-US" sz="2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04" y="4274096"/>
                <a:ext cx="7707623" cy="819583"/>
              </a:xfrm>
              <a:prstGeom prst="rect">
                <a:avLst/>
              </a:prstGeom>
              <a:blipFill>
                <a:blip r:embed="rId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340640" y="5647420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Very hard!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43A006F-59E8-ED44-B110-4555B4B678CF}"/>
              </a:ext>
            </a:extLst>
          </p:cNvPr>
          <p:cNvSpPr/>
          <p:nvPr/>
        </p:nvSpPr>
        <p:spPr>
          <a:xfrm>
            <a:off x="6025965" y="2160475"/>
            <a:ext cx="1079861" cy="6660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117F64-9390-3243-8EB7-D5FFF5771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672" y="6375899"/>
            <a:ext cx="520802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FF0000"/>
                </a:solidFill>
                <a:latin typeface="Arial" charset="0"/>
                <a:cs typeface="Arial" charset="0"/>
              </a:rPr>
              <a:t>i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 large dimensions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60AB7D4-0619-774A-BFD5-DE5A240F3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04" y="197768"/>
            <a:ext cx="8610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4800" b="1" kern="0" dirty="0">
                <a:solidFill>
                  <a:schemeClr val="tx1"/>
                </a:solidFill>
                <a:latin typeface="Calibri" pitchFamily="34" charset="0"/>
              </a:rPr>
              <a:t>Solving </a:t>
            </a:r>
            <a:r>
              <a:rPr lang="en-US" sz="4800" b="1" i="1" kern="0" dirty="0">
                <a:solidFill>
                  <a:schemeClr val="tx1"/>
                </a:solidFill>
                <a:latin typeface="Calibri" pitchFamily="34" charset="0"/>
              </a:rPr>
              <a:t>Noisy</a:t>
            </a:r>
            <a:r>
              <a:rPr lang="en-US" sz="4800" b="1" kern="0" dirty="0">
                <a:solidFill>
                  <a:schemeClr val="tx1"/>
                </a:solidFill>
                <a:latin typeface="Calibri" pitchFamily="34" charset="0"/>
              </a:rPr>
              <a:t> Linear Equations</a:t>
            </a:r>
          </a:p>
        </p:txBody>
      </p:sp>
    </p:spTree>
    <p:extLst>
      <p:ext uri="{BB962C8B-B14F-4D97-AF65-F5344CB8AC3E}">
        <p14:creationId xmlns:p14="http://schemas.microsoft.com/office/powerpoint/2010/main" val="394125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2770" grpId="0"/>
      <p:bldP spid="39" grpId="0" animBg="1"/>
      <p:bldP spid="40" grpId="0"/>
      <p:bldP spid="22" grpId="0"/>
      <p:bldP spid="16" grpId="0" animBg="1"/>
      <p:bldP spid="1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Calibri" pitchFamily="34" charset="0"/>
              </a:rPr>
              <a:t>Learning with Errors (LWE)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257800" y="1915165"/>
            <a:ext cx="850681" cy="66609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6368646" y="1915164"/>
                <a:ext cx="231815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Find </a:t>
                </a:r>
                <a14:m>
                  <m:oMath xmlns:m="http://schemas.openxmlformats.org/officeDocument/2006/math">
                    <m:r>
                      <a:rPr kumimoji="0" lang="en-US" sz="32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𝒔</m:t>
                    </m:r>
                  </m:oMath>
                </a14:m>
                <a:endPara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68646" y="1915164"/>
                <a:ext cx="2318154" cy="589892"/>
              </a:xfrm>
              <a:prstGeom prst="rect">
                <a:avLst/>
              </a:prstGeom>
              <a:blipFill rotWithShape="0">
                <a:blip r:embed="rId3"/>
                <a:stretch>
                  <a:fillRect l="-6842" t="-12371" b="-329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71600" y="1722404"/>
            <a:ext cx="2819400" cy="938626"/>
            <a:chOff x="-1751096" y="4976361"/>
            <a:chExt cx="2819400" cy="938626"/>
          </a:xfrm>
        </p:grpSpPr>
        <p:sp>
          <p:nvSpPr>
            <p:cNvPr id="28" name="Rounded Rectangle 27"/>
            <p:cNvSpPr/>
            <p:nvPr/>
          </p:nvSpPr>
          <p:spPr>
            <a:xfrm>
              <a:off x="-1751096" y="4976361"/>
              <a:ext cx="2819400" cy="9386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>
                  <a:spLocks noChangeArrowheads="1"/>
                </p:cNvSpPr>
                <p:nvPr/>
              </p:nvSpPr>
              <p:spPr bwMode="auto">
                <a:xfrm>
                  <a:off x="-1674896" y="5072775"/>
                  <a:ext cx="2682639" cy="726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(</a:t>
                  </a:r>
                  <a:r>
                    <a:rPr kumimoji="0" lang="en-US" sz="3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, </a:t>
                  </a:r>
                  <a14:m>
                    <m:oMath xmlns:m="http://schemas.openxmlformats.org/officeDocument/2006/math">
                      <m:r>
                        <a:rPr kumimoji="0" lang="en-US" sz="3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𝒔</m:t>
                      </m:r>
                    </m:oMath>
                  </a14:m>
                  <a:r>
                    <a:rPr kumimoji="0" lang="en-US" sz="3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+</a:t>
                  </a:r>
                  <a:r>
                    <a:rPr kumimoji="0" lang="en-US" sz="32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e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1674896" y="5072775"/>
                  <a:ext cx="2682639" cy="726527"/>
                </a:xfrm>
                <a:prstGeom prst="rect">
                  <a:avLst/>
                </a:prstGeom>
                <a:blipFill>
                  <a:blip r:embed="rId4"/>
                  <a:stretch>
                    <a:fillRect l="-6604" t="-5172" b="-25862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>
                <a:spLocks noChangeArrowheads="1"/>
              </p:cNvSpPr>
              <p:nvPr/>
            </p:nvSpPr>
            <p:spPr bwMode="auto">
              <a:xfrm>
                <a:off x="1741321" y="3185531"/>
                <a:ext cx="4610100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0" 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: random “small” error vector)</a:t>
                </a: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1321" y="3185531"/>
                <a:ext cx="4610100" cy="457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228600" y="3550838"/>
            <a:ext cx="4035593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Decisional LWE: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71854" y="1889593"/>
            <a:ext cx="1219200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LWE: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108481" y="4124965"/>
            <a:ext cx="2629085" cy="761999"/>
            <a:chOff x="1790515" y="2279511"/>
            <a:chExt cx="2629085" cy="761999"/>
          </a:xfrm>
        </p:grpSpPr>
        <p:sp>
          <p:nvSpPr>
            <p:cNvPr id="45" name="Rounded Rectangle 44"/>
            <p:cNvSpPr/>
            <p:nvPr/>
          </p:nvSpPr>
          <p:spPr>
            <a:xfrm>
              <a:off x="1790515" y="2357466"/>
              <a:ext cx="1740120" cy="68404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2019300" y="2279511"/>
              <a:ext cx="2400300" cy="726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, </a:t>
              </a: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)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33500" y="4236638"/>
            <a:ext cx="2819400" cy="938626"/>
            <a:chOff x="1143000" y="1912594"/>
            <a:chExt cx="2819400" cy="938626"/>
          </a:xfrm>
        </p:grpSpPr>
        <p:sp>
          <p:nvSpPr>
            <p:cNvPr id="48" name="Rounded Rectangle 47"/>
            <p:cNvSpPr/>
            <p:nvPr/>
          </p:nvSpPr>
          <p:spPr>
            <a:xfrm>
              <a:off x="1143000" y="1912594"/>
              <a:ext cx="2819400" cy="9386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>
                  <a:spLocks noChangeArrowheads="1"/>
                </p:cNvSpPr>
                <p:nvPr/>
              </p:nvSpPr>
              <p:spPr bwMode="auto">
                <a:xfrm>
                  <a:off x="1333500" y="1992000"/>
                  <a:ext cx="2552700" cy="7265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(</a:t>
                  </a:r>
                  <a:r>
                    <a:rPr kumimoji="0" lang="en-US" sz="3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, </a:t>
                  </a:r>
                  <a:r>
                    <a:rPr kumimoji="0" lang="en-US" sz="36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s</a:t>
                  </a:r>
                  <a:r>
                    <a:rPr kumimoji="0" lang="en-US" sz="3600" b="1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A</a:t>
                  </a:r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+</a:t>
                  </a:r>
                  <a14:m>
                    <m:oMath xmlns:m="http://schemas.openxmlformats.org/officeDocument/2006/math">
                      <m:r>
                        <a:rPr kumimoji="0" lang="en-US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</a:rPr>
                        <m:t>𝑒</m:t>
                      </m:r>
                    </m:oMath>
                  </a14:m>
                  <a:r>
                    <a:rPr kumimoji="0" lang="en-US" sz="3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charset="0"/>
                      <a:ea typeface="+mn-ea"/>
                      <a:cs typeface="Arial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33500" y="1992000"/>
                  <a:ext cx="2552700" cy="726527"/>
                </a:xfrm>
                <a:prstGeom prst="rect">
                  <a:avLst/>
                </a:prstGeom>
                <a:blipFill>
                  <a:blip r:embed="rId6"/>
                  <a:stretch>
                    <a:fillRect l="-7463" t="-5172" b="-2413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886450" y="4810764"/>
            <a:ext cx="2647950" cy="45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(b uniformly random)</a:t>
            </a:r>
          </a:p>
        </p:txBody>
      </p:sp>
      <p:sp>
        <p:nvSpPr>
          <p:cNvPr id="51" name="Rectangle 97"/>
          <p:cNvSpPr>
            <a:spLocks noChangeArrowheads="1"/>
          </p:cNvSpPr>
          <p:nvPr/>
        </p:nvSpPr>
        <p:spPr bwMode="auto">
          <a:xfrm>
            <a:off x="4241766" y="4167446"/>
            <a:ext cx="13716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≈</a:t>
            </a:r>
            <a:endParaRPr kumimoji="0" lang="en-US" altLang="en-US" sz="8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Aria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4759308" y="3941692"/>
            <a:ext cx="397077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/>
              <p:cNvSpPr>
                <a:spLocks noChangeArrowheads="1"/>
              </p:cNvSpPr>
              <p:nvPr/>
            </p:nvSpPr>
            <p:spPr bwMode="auto">
              <a:xfrm>
                <a:off x="1776307" y="2753364"/>
                <a:ext cx="4332174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(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A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𝑛𝑋𝑚</m:t>
                        </m:r>
                      </m:sup>
                    </m:sSubSup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random “small” secret</a:t>
                </a:r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vector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53" name="Rectangle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6307" y="2753364"/>
                <a:ext cx="4332174" cy="457199"/>
              </a:xfrm>
              <a:prstGeom prst="rect">
                <a:avLst/>
              </a:prstGeom>
              <a:blipFill>
                <a:blip r:embed="rId7"/>
                <a:stretch>
                  <a:fillRect l="-585" t="-21622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 54"/>
          <p:cNvSpPr/>
          <p:nvPr/>
        </p:nvSpPr>
        <p:spPr>
          <a:xfrm>
            <a:off x="2639387" y="1002268"/>
            <a:ext cx="3865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[Regev05, following BFKL93, Ale03]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8375" y="6093296"/>
            <a:ext cx="7491977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“Decisional LWE is as hard as LWE”. 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4781550" y="1421217"/>
            <a:ext cx="2209800" cy="45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very hard!</a:t>
            </a:r>
          </a:p>
        </p:txBody>
      </p:sp>
    </p:spTree>
    <p:extLst>
      <p:ext uri="{BB962C8B-B14F-4D97-AF65-F5344CB8AC3E}">
        <p14:creationId xmlns:p14="http://schemas.microsoft.com/office/powerpoint/2010/main" val="2399587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50" grpId="0"/>
      <p:bldP spid="51" grpId="0"/>
      <p:bldP spid="5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061369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= Uniformly random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61369"/>
                <a:ext cx="8458200" cy="571500"/>
              </a:xfrm>
              <a:prstGeom prst="rect">
                <a:avLst/>
              </a:prstGeom>
              <a:blipFill rotWithShape="0">
                <a:blip r:embed="rId3"/>
                <a:stretch>
                  <a:fillRect l="-937" t="-202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514600"/>
                <a:ext cx="8458200" cy="220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Encryption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Enc</a:t>
                </a:r>
                <a:r>
                  <a:rPr kumimoji="0" lang="en-US" sz="24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(m):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// m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{0,1}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–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Sample uniformly random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“short” noise 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sym typeface="Symbol" pitchFamily="18" charset="2"/>
                      </a:rPr>
                      <m:t>𝑍</m:t>
                    </m:r>
                  </m:oMath>
                </a14:m>
                <a:b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–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ciphertext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b =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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a, 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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+ e + m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14600"/>
                <a:ext cx="8458200" cy="2209800"/>
              </a:xfrm>
              <a:prstGeom prst="rect">
                <a:avLst/>
              </a:prstGeom>
              <a:blipFill>
                <a:blip r:embed="rId4"/>
                <a:stretch>
                  <a:fillRect l="-10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905000"/>
            <a:ext cx="8305800" cy="472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10100" y="1562100"/>
            <a:ext cx="44577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= security parameter, q = “small” prime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5143500"/>
            <a:ext cx="8458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): Output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Round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 −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a, 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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mod q)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95400" y="6096000"/>
            <a:ext cx="5410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correctness as long as |e| &lt; q/4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D06082-D0A0-384D-8F51-4B738801B6CE}"/>
              </a:ext>
            </a:extLst>
          </p:cNvPr>
          <p:cNvSpPr/>
          <p:nvPr/>
        </p:nvSpPr>
        <p:spPr>
          <a:xfrm>
            <a:off x="6838950" y="4140505"/>
            <a:ext cx="685378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4838700" y="5399088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5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4334644" y="5399088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3A8DF-230B-CB44-84C9-61A2B7FDF455}"/>
              </a:ext>
            </a:extLst>
          </p:cNvPr>
          <p:cNvSpPr/>
          <p:nvPr/>
        </p:nvSpPr>
        <p:spPr>
          <a:xfrm>
            <a:off x="558964" y="1992283"/>
            <a:ext cx="8822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This is an incredibly cool scheme. In particular, additively homomorphic.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/>
              <p:nvPr/>
            </p:nvSpPr>
            <p:spPr>
              <a:xfrm>
                <a:off x="760881" y="3259425"/>
                <a:ext cx="399051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e + m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3259425"/>
                <a:ext cx="3990516" cy="523220"/>
              </a:xfrm>
              <a:prstGeom prst="rect">
                <a:avLst/>
              </a:prstGeom>
              <a:blipFill>
                <a:blip r:embed="rId3"/>
                <a:stretch>
                  <a:fillRect t="-11905" r="-222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/>
              <p:nvPr/>
            </p:nvSpPr>
            <p:spPr>
              <a:xfrm>
                <a:off x="760881" y="4028198"/>
                <a:ext cx="45323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e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+ m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4028198"/>
                <a:ext cx="4532331" cy="523220"/>
              </a:xfrm>
              <a:prstGeom prst="rect">
                <a:avLst/>
              </a:prstGeom>
              <a:blipFill>
                <a:blip r:embed="rId4"/>
                <a:stretch>
                  <a:fillRect l="-560" t="-9524" r="-168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6F744A-8AEA-A24C-AD9A-510CCB21637D}"/>
              </a:ext>
            </a:extLst>
          </p:cNvPr>
          <p:cNvCxnSpPr>
            <a:cxnSpLocks/>
          </p:cNvCxnSpPr>
          <p:nvPr/>
        </p:nvCxnSpPr>
        <p:spPr>
          <a:xfrm>
            <a:off x="467544" y="4725144"/>
            <a:ext cx="8409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/>
              <p:nvPr/>
            </p:nvSpPr>
            <p:spPr>
              <a:xfrm>
                <a:off x="753668" y="5016265"/>
                <a:ext cx="73622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b+ b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+a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(</a:t>
                </a:r>
                <a:r>
                  <a:rPr lang="en-US" sz="24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e+e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+ (</a:t>
                </a:r>
                <a:r>
                  <a:rPr lang="en-US" sz="24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m+m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68" y="5016265"/>
                <a:ext cx="7362208" cy="523220"/>
              </a:xfrm>
              <a:prstGeom prst="rect">
                <a:avLst/>
              </a:prstGeom>
              <a:blipFill>
                <a:blip r:embed="rId5"/>
                <a:stretch>
                  <a:fillRect t="-11905" r="-344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/>
              <p:nvPr/>
            </p:nvSpPr>
            <p:spPr>
              <a:xfrm>
                <a:off x="4947070" y="3274941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70" y="3274941"/>
                <a:ext cx="5341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/>
              <p:nvPr/>
            </p:nvSpPr>
            <p:spPr>
              <a:xfrm>
                <a:off x="755576" y="5877272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words: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an encryption of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m+m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(mod 2)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877272"/>
                <a:ext cx="8822144" cy="523220"/>
              </a:xfrm>
              <a:prstGeom prst="rect">
                <a:avLst/>
              </a:prstGeom>
              <a:blipFill>
                <a:blip r:embed="rId7"/>
                <a:stretch>
                  <a:fillRect l="-129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26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187624" y="404664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We saw that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r="-117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323528" y="2110750"/>
                <a:ext cx="8208912" cy="1030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Define the Legendre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if x is a square, -1 if x is not a square, and 0 if x = 0 mod P. 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110750"/>
                <a:ext cx="8208912" cy="1030218"/>
              </a:xfrm>
              <a:prstGeom prst="rect">
                <a:avLst/>
              </a:prstGeom>
              <a:blipFill>
                <a:blip r:embed="rId4"/>
                <a:stretch>
                  <a:fillRect l="-1546" t="-2439" r="-773" b="-15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907704" y="4574629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608004" y="4574629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3023828" y="486266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𝐿𝑒𝑔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4862661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589140" y="4845014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𝐿𝑒𝑔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40" y="4845014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713234" y="517597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234" y="5175971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297410" y="5388113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410" y="5388113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626868" y="5368234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868" y="5368234"/>
                <a:ext cx="2291730" cy="722442"/>
              </a:xfrm>
              <a:prstGeom prst="rect">
                <a:avLst/>
              </a:prstGeom>
              <a:blipFill>
                <a:blip r:embed="rId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071600-CDB3-7A4A-92C5-C0AB4E553A99}"/>
              </a:ext>
            </a:extLst>
          </p:cNvPr>
          <p:cNvCxnSpPr>
            <a:cxnSpLocks/>
          </p:cNvCxnSpPr>
          <p:nvPr/>
        </p:nvCxnSpPr>
        <p:spPr>
          <a:xfrm>
            <a:off x="4644008" y="2407493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F75079-BCC4-3445-9B6A-718D28E01A04}"/>
              </a:ext>
            </a:extLst>
          </p:cNvPr>
          <p:cNvCxnSpPr>
            <a:cxnSpLocks/>
          </p:cNvCxnSpPr>
          <p:nvPr/>
        </p:nvCxnSpPr>
        <p:spPr>
          <a:xfrm>
            <a:off x="3023828" y="5733256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AEDD83-4694-DD4A-A751-F21D57FAE35A}"/>
              </a:ext>
            </a:extLst>
          </p:cNvPr>
          <p:cNvCxnSpPr>
            <a:cxnSpLocks/>
          </p:cNvCxnSpPr>
          <p:nvPr/>
        </p:nvCxnSpPr>
        <p:spPr>
          <a:xfrm>
            <a:off x="5292080" y="5729100"/>
            <a:ext cx="3600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023828" y="3437711"/>
                <a:ext cx="3060340" cy="599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So: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−1)/2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28" y="3437711"/>
                <a:ext cx="3060340" cy="599331"/>
              </a:xfrm>
              <a:prstGeom prst="rect">
                <a:avLst/>
              </a:prstGeom>
              <a:blipFill>
                <a:blip r:embed="rId10"/>
                <a:stretch>
                  <a:fillRect l="-4132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31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/>
              <p:nvPr/>
            </p:nvSpPr>
            <p:spPr>
              <a:xfrm>
                <a:off x="558964" y="1970837"/>
                <a:ext cx="8585036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Here is a crazy idea.  Public key has an encryption of 0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 and an encryption of 1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).  </a:t>
                </a:r>
                <a:br>
                  <a:rPr lang="en-US" sz="28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If you want to encrypt 0,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and if you want to encrypt 1,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64" y="1970837"/>
                <a:ext cx="8585036" cy="1815882"/>
              </a:xfrm>
              <a:prstGeom prst="rect">
                <a:avLst/>
              </a:prstGeom>
              <a:blipFill>
                <a:blip r:embed="rId2"/>
                <a:stretch>
                  <a:fillRect l="-1329" t="-2778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ABD8166D-2291-D343-A660-C86F8B8C8F16}"/>
              </a:ext>
            </a:extLst>
          </p:cNvPr>
          <p:cNvSpPr/>
          <p:nvPr/>
        </p:nvSpPr>
        <p:spPr>
          <a:xfrm>
            <a:off x="539552" y="4275093"/>
            <a:ext cx="882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Well, turns out to be a crazy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bad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idea.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2193E4-6987-BF49-B8EE-205F5FCFAA7A}"/>
              </a:ext>
            </a:extLst>
          </p:cNvPr>
          <p:cNvSpPr/>
          <p:nvPr/>
        </p:nvSpPr>
        <p:spPr>
          <a:xfrm>
            <a:off x="539552" y="5229200"/>
            <a:ext cx="88221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If only we could produce </a:t>
            </a:r>
            <a:r>
              <a:rPr lang="en-US" sz="2800" i="1" dirty="0">
                <a:solidFill>
                  <a:prstClr val="black"/>
                </a:solidFill>
                <a:latin typeface="Calibri"/>
              </a:rPr>
              <a:t>fresh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encryptions of 0 or 1 given just the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pk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6114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/>
              <p:nvPr/>
            </p:nvSpPr>
            <p:spPr>
              <a:xfrm>
                <a:off x="558964" y="1700808"/>
                <a:ext cx="8261508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Here is another crazy idea.  </a:t>
                </a:r>
                <a:br>
                  <a:rPr lang="en-US" sz="28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Public key has </a:t>
                </a:r>
                <a:r>
                  <a:rPr lang="en-US" sz="2800" i="1" dirty="0">
                    <a:solidFill>
                      <a:srgbClr val="0000FF"/>
                    </a:solidFill>
                    <a:latin typeface="Calibri"/>
                  </a:rPr>
                  <a:t>many</a:t>
                </a: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 encryptions of 0 and an encryption of 1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).  </a:t>
                </a:r>
                <a:br>
                  <a:rPr lang="en-US" sz="2800" dirty="0">
                    <a:solidFill>
                      <a:prstClr val="black"/>
                    </a:solidFill>
                    <a:latin typeface="Calibri"/>
                  </a:rPr>
                </a:b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D2A7D6-D821-F142-BBF5-5470300C3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964" y="1700808"/>
                <a:ext cx="8261508" cy="1815882"/>
              </a:xfrm>
              <a:prstGeom prst="rect">
                <a:avLst/>
              </a:prstGeom>
              <a:blipFill>
                <a:blip r:embed="rId2"/>
                <a:stretch>
                  <a:fillRect l="-1380" t="-3472" r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DAA4B53E-C445-4144-86E8-F8DC0817B052}"/>
              </a:ext>
            </a:extLst>
          </p:cNvPr>
          <p:cNvSpPr/>
          <p:nvPr/>
        </p:nvSpPr>
        <p:spPr>
          <a:xfrm>
            <a:off x="565352" y="6093296"/>
            <a:ext cx="882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This one turns out to be a crazy </a:t>
            </a:r>
            <a:r>
              <a:rPr lang="en-US" sz="2800" b="1" i="1" dirty="0">
                <a:solidFill>
                  <a:srgbClr val="0000FF"/>
                </a:solidFill>
                <a:latin typeface="Calibri"/>
              </a:rPr>
              <a:t>good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 idea.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C5D5AF-F630-1E45-B542-D08F8E788ED1}"/>
                  </a:ext>
                </a:extLst>
              </p:cNvPr>
              <p:cNvSpPr/>
              <p:nvPr/>
            </p:nvSpPr>
            <p:spPr>
              <a:xfrm>
                <a:off x="577548" y="2852936"/>
                <a:ext cx="878497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br>
                  <a:rPr lang="en-US" sz="28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If you want to encrypt 0, output a random linear combination of the 0-encryptions.</a:t>
                </a:r>
                <a:br>
                  <a:rPr lang="en-US" sz="2800" dirty="0">
                    <a:solidFill>
                      <a:prstClr val="black"/>
                    </a:solidFill>
                    <a:latin typeface="Calibri"/>
                  </a:rPr>
                </a:br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  <a:p>
                <a:pPr lvl="0"/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If you want to encrypt 1, output a random linear combination of the 0-encryptions plus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.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C5D5AF-F630-1E45-B542-D08F8E788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48" y="2852936"/>
                <a:ext cx="8784976" cy="2677656"/>
              </a:xfrm>
              <a:prstGeom prst="rect">
                <a:avLst/>
              </a:prstGeom>
              <a:blipFill>
                <a:blip r:embed="rId3"/>
                <a:stretch>
                  <a:fillRect l="-1299" b="-5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237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Uniformly random vector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201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556792"/>
            <a:ext cx="83058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Public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𝑓𝑟𝑜𝑚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 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𝑝𝑜𝑙𝑦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=(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𝑞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),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</m:d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201" t="-78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990600" y="6390084"/>
            <a:ext cx="8458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Security:  decisional LWE + “Leftover Hash Lemma”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7224B1D-D801-8849-AAA5-C3109E29E8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4088904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Encrypting a bit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pick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random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Arial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𝑚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∙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3">
                <a:extLst>
                  <a:ext uri="{FF2B5EF4-FFF2-40B4-BE49-F238E27FC236}">
                    <a16:creationId xmlns:a16="http://schemas.microsoft.com/office/drawing/2014/main" id="{57224B1D-D801-8849-AAA5-C3109E29E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088904"/>
                <a:ext cx="8458200" cy="1619251"/>
              </a:xfrm>
              <a:prstGeom prst="rect">
                <a:avLst/>
              </a:prstGeom>
              <a:blipFill>
                <a:blip r:embed="rId4"/>
                <a:stretch>
                  <a:fillRect l="-1201" t="-39844" b="-11171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>
            <a:extLst>
              <a:ext uri="{FF2B5EF4-FFF2-40B4-BE49-F238E27FC236}">
                <a16:creationId xmlns:a16="http://schemas.microsoft.com/office/drawing/2014/main" id="{1BBD76DF-1C6F-0845-8C2A-48F594B91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877272"/>
            <a:ext cx="84582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Correctness: additive homomorphism</a:t>
            </a:r>
          </a:p>
        </p:txBody>
      </p:sp>
    </p:spTree>
    <p:extLst>
      <p:ext uri="{BB962C8B-B14F-4D97-AF65-F5344CB8AC3E}">
        <p14:creationId xmlns:p14="http://schemas.microsoft.com/office/powerpoint/2010/main" val="6629734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saw: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Constructions of Public-Key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FD8FE375-6E8E-8649-89F2-2D4508DF6686}"/>
              </a:ext>
            </a:extLst>
          </p:cNvPr>
          <p:cNvSpPr txBox="1">
            <a:spLocks noChangeArrowheads="1"/>
          </p:cNvSpPr>
          <p:nvPr/>
        </p:nvSpPr>
        <p:spPr>
          <a:xfrm>
            <a:off x="1190237" y="2348880"/>
            <a:ext cx="754327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1: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Trapdoor Permutations (RSA)</a:t>
            </a: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B833FB79-D0A9-F247-BC37-59FF7E641156}"/>
              </a:ext>
            </a:extLst>
          </p:cNvPr>
          <p:cNvSpPr txBox="1">
            <a:spLocks noChangeArrowheads="1"/>
          </p:cNvSpPr>
          <p:nvPr/>
        </p:nvSpPr>
        <p:spPr>
          <a:xfrm>
            <a:off x="1190237" y="3212976"/>
            <a:ext cx="68407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American Typewriter" charset="0"/>
                <a:ea typeface="American Typewriter" charset="0"/>
                <a:cs typeface="American Typewriter" charset="0"/>
              </a:rPr>
              <a:t>2: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Quadratic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Residuosity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/Goldwasser-Micali</a:t>
            </a: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6581779-EFFA-F041-9A1B-6721D01E0EEF}"/>
              </a:ext>
            </a:extLst>
          </p:cNvPr>
          <p:cNvSpPr txBox="1">
            <a:spLocks noChangeArrowheads="1"/>
          </p:cNvSpPr>
          <p:nvPr/>
        </p:nvSpPr>
        <p:spPr>
          <a:xfrm>
            <a:off x="1168354" y="4221088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3: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Diffie-Hellman/El Gamal</a:t>
            </a: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9BD1957E-573C-D942-907B-B882473FAC0F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5085184"/>
            <a:ext cx="6840760" cy="5040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7030A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4: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Learning with Errors/Regev</a:t>
            </a:r>
          </a:p>
        </p:txBody>
      </p:sp>
    </p:spTree>
    <p:extLst>
      <p:ext uri="{BB962C8B-B14F-4D97-AF65-F5344CB8AC3E}">
        <p14:creationId xmlns:p14="http://schemas.microsoft.com/office/powerpoint/2010/main" val="2186318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187624" y="404664"/>
            <a:ext cx="6840760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P be prime. We saw that exactly half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800" dirty="0"/>
                  <a:t> are squares.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18662"/>
                <a:ext cx="8640960" cy="523220"/>
              </a:xfrm>
              <a:prstGeom prst="rect">
                <a:avLst/>
              </a:prstGeom>
              <a:blipFill>
                <a:blip r:embed="rId3"/>
                <a:stretch>
                  <a:fillRect l="-1466" t="-11905" r="-1173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323528" y="2110750"/>
            <a:ext cx="82089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It is easy to compute square roots mod P. We will show it for the case where P = 3 (mod 4).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/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Claim: The square roots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mod P are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723AF58-ED12-2A47-B401-5A941ABC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429000"/>
                <a:ext cx="8640960" cy="541110"/>
              </a:xfrm>
              <a:prstGeom prst="rect">
                <a:avLst/>
              </a:prstGeom>
              <a:blipFill>
                <a:blip r:embed="rId4"/>
                <a:stretch>
                  <a:fillRect l="-146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/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Proof: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+1)/4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1)/2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1DC92CD-0D53-4641-A227-2E2ED697E0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092808"/>
                <a:ext cx="8928992" cy="541110"/>
              </a:xfrm>
              <a:prstGeom prst="rect">
                <a:avLst/>
              </a:prstGeom>
              <a:blipFill>
                <a:blip r:embed="rId5"/>
                <a:stretch>
                  <a:fillRect l="-1420" t="-697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141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97868" y="357587"/>
            <a:ext cx="6948264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/>
              <p:nvPr/>
            </p:nvSpPr>
            <p:spPr>
              <a:xfrm>
                <a:off x="395536" y="1476073"/>
                <a:ext cx="871296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Now, let N = PQ be a product of two primes and look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41FE074-5F2B-A849-B06E-F41C9A801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76073"/>
                <a:ext cx="8712968" cy="523220"/>
              </a:xfrm>
              <a:prstGeom prst="rect">
                <a:avLst/>
              </a:prstGeom>
              <a:blipFill>
                <a:blip r:embed="rId3"/>
                <a:stretch>
                  <a:fillRect l="-145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4502621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4502621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735797" y="4790653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7" y="4790653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01109" y="4773006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09" y="4773006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475656" y="421458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214589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09379" y="5316105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79" y="5316105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338837" y="5296226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37" y="5296226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371255" y="2148312"/>
                <a:ext cx="8449217" cy="1598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Define the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to be +1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a square mod both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or a non-square mod both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55" y="2148312"/>
                <a:ext cx="8449217" cy="1598964"/>
              </a:xfrm>
              <a:prstGeom prst="rect">
                <a:avLst/>
              </a:prstGeom>
              <a:blipFill>
                <a:blip r:embed="rId9"/>
                <a:stretch>
                  <a:fillRect l="-1502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52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81945" y="404664"/>
            <a:ext cx="6230415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34099" y="1414098"/>
                <a:ext cx="7971837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sz="2800" dirty="0"/>
                  <a:t> be a product of two large primes.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9" y="1414098"/>
                <a:ext cx="7971837" cy="523220"/>
              </a:xfrm>
              <a:prstGeom prst="rect">
                <a:avLst/>
              </a:prstGeom>
              <a:blipFill>
                <a:blip r:embed="rId3"/>
                <a:stretch>
                  <a:fillRect l="-1590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1619673" y="2486397"/>
            <a:ext cx="5400600" cy="20227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319973" y="2486397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/>
              <p:nvPr/>
            </p:nvSpPr>
            <p:spPr>
              <a:xfrm>
                <a:off x="2735797" y="2774429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9E37584-6628-A042-8E2E-43481BC69B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797" y="2774429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4301109" y="2756782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109" y="2756782"/>
                <a:ext cx="1584176" cy="523220"/>
              </a:xfrm>
              <a:prstGeom prst="rect">
                <a:avLst/>
              </a:prstGeom>
              <a:blipFill>
                <a:blip r:embed="rId5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/>
              <p:nvPr/>
            </p:nvSpPr>
            <p:spPr>
              <a:xfrm>
                <a:off x="1581945" y="2324088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20035B1-597A-0147-A870-A48CD8F0B7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945" y="2324088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/>
              <p:nvPr/>
            </p:nvSpPr>
            <p:spPr>
              <a:xfrm>
                <a:off x="2009379" y="3299881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76EE821-93FD-D846-88DB-646C1EF2B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379" y="3299881"/>
                <a:ext cx="2291730" cy="722442"/>
              </a:xfrm>
              <a:prstGeom prst="rect">
                <a:avLst/>
              </a:prstGeom>
              <a:blipFill>
                <a:blip r:embed="rId7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/>
              <p:nvPr/>
            </p:nvSpPr>
            <p:spPr>
              <a:xfrm>
                <a:off x="4338837" y="3280002"/>
                <a:ext cx="2291730" cy="7224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=+1}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518617-4C82-284D-B8C9-7E4369C948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37" y="3280002"/>
                <a:ext cx="2291730" cy="722442"/>
              </a:xfrm>
              <a:prstGeom prst="rect">
                <a:avLst/>
              </a:prstGeom>
              <a:blipFill>
                <a:blip r:embed="rId8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357267"/>
                <a:ext cx="7971837" cy="116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i="1" dirty="0">
                    <a:solidFill>
                      <a:srgbClr val="FF0000"/>
                    </a:solidFill>
                  </a:rPr>
                  <a:t>Surprising fact</a:t>
                </a:r>
                <a:r>
                  <a:rPr lang="en-US" sz="2800" dirty="0"/>
                  <a:t>: Jacobi symbol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800" dirty="0"/>
                  <a:t> is computable in poly time without knowing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 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357267"/>
                <a:ext cx="7971837" cy="1168077"/>
              </a:xfrm>
              <a:prstGeom prst="rect">
                <a:avLst/>
              </a:prstGeom>
              <a:blipFill>
                <a:blip r:embed="rId9"/>
                <a:stretch>
                  <a:fillRect l="-1752" b="-13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69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Quadratic Residues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/>
              <p:nvPr/>
            </p:nvSpPr>
            <p:spPr>
              <a:xfrm>
                <a:off x="611560" y="1412776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iff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is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and it is a square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. 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47613E7-B59B-0149-8597-BBD93381D1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412776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752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E072BDA2-C168-E148-A174-397DBB3A45C6}"/>
              </a:ext>
            </a:extLst>
          </p:cNvPr>
          <p:cNvSpPr/>
          <p:nvPr/>
        </p:nvSpPr>
        <p:spPr>
          <a:xfrm>
            <a:off x="2231740" y="2811797"/>
            <a:ext cx="5400600" cy="202272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B53DBE-3D7D-4D4B-8202-4003B7F422A1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4932040" y="2811797"/>
            <a:ext cx="0" cy="2022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/>
              <p:nvPr/>
            </p:nvSpPr>
            <p:spPr>
              <a:xfrm>
                <a:off x="6516216" y="2636912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𝐽𝑎𝑐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1FB915-DDFD-694E-9558-0402E2E748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636912"/>
                <a:ext cx="1584176" cy="523220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11560" y="554202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800" dirty="0"/>
                  <a:t> is the set of non-squares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with Jacobi symbol +1.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542024"/>
                <a:ext cx="7971837" cy="954107"/>
              </a:xfrm>
              <a:prstGeom prst="rect">
                <a:avLst/>
              </a:prstGeom>
              <a:blipFill>
                <a:blip r:embed="rId5"/>
                <a:stretch>
                  <a:fillRect l="-1752" t="-5195" r="-2070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A3216E5-0073-E04B-A115-F68B5CDDE261}"/>
              </a:ext>
            </a:extLst>
          </p:cNvPr>
          <p:cNvCxnSpPr>
            <a:cxnSpLocks/>
            <a:stCxn id="2" idx="6"/>
          </p:cNvCxnSpPr>
          <p:nvPr/>
        </p:nvCxnSpPr>
        <p:spPr>
          <a:xfrm flipH="1">
            <a:off x="4925720" y="3823159"/>
            <a:ext cx="2706620" cy="114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3A65486-DAFA-5E4A-9D23-F43B0C186238}"/>
              </a:ext>
            </a:extLst>
          </p:cNvPr>
          <p:cNvSpPr/>
          <p:nvPr/>
        </p:nvSpPr>
        <p:spPr>
          <a:xfrm>
            <a:off x="1943707" y="2636912"/>
            <a:ext cx="2982013" cy="2359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/>
              <p:nvPr/>
            </p:nvSpPr>
            <p:spPr>
              <a:xfrm>
                <a:off x="4883259" y="3130951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68D2262-0AB4-A247-B593-2576A58B45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9" y="3130951"/>
                <a:ext cx="1584176" cy="523220"/>
              </a:xfrm>
              <a:prstGeom prst="rect">
                <a:avLst/>
              </a:prstGeom>
              <a:blipFill>
                <a:blip r:embed="rId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/>
              <p:nvPr/>
            </p:nvSpPr>
            <p:spPr>
              <a:xfrm>
                <a:off x="4883259" y="4009277"/>
                <a:ext cx="158417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𝑄𝑁𝑅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0419FE9-1762-8249-9F4C-3C73AF4A93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3259" y="4009277"/>
                <a:ext cx="1584176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/>
              <p:nvPr/>
            </p:nvSpPr>
            <p:spPr>
              <a:xfrm>
                <a:off x="827583" y="3086323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=+1}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7FB6E16-E45B-5249-B636-FD962EA9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3" y="3086323"/>
                <a:ext cx="4392488" cy="552972"/>
              </a:xfrm>
              <a:prstGeom prst="rect">
                <a:avLst/>
              </a:prstGeom>
              <a:blipFill>
                <a:blip r:embed="rId8"/>
                <a:stretch>
                  <a:fillRect l="-1445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/>
              <p:nvPr/>
            </p:nvSpPr>
            <p:spPr>
              <a:xfrm>
                <a:off x="1079611" y="4018789"/>
                <a:ext cx="4392488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{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=−1}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E93736C-A028-0643-8A3B-777825706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611" y="4018789"/>
                <a:ext cx="4392488" cy="552972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18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/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⇐</m:t>
                    </m:r>
                  </m:oMath>
                </a14:m>
                <a:r>
                  <a:rPr lang="en-US" sz="2800" dirty="0"/>
                  <a:t> Suppose you know P and Q and you want to find the square root of x mod N.</a:t>
                </a: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EFA12DA-BDB4-AD4F-9C5E-89BC3C30B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089" y="1935144"/>
                <a:ext cx="7971837" cy="954107"/>
              </a:xfrm>
              <a:prstGeom prst="rect">
                <a:avLst/>
              </a:prstGeom>
              <a:blipFill>
                <a:blip r:embed="rId3"/>
                <a:stretch>
                  <a:fillRect l="-159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9994DF7-E223-FF4B-992F-0C657028F97C}"/>
              </a:ext>
            </a:extLst>
          </p:cNvPr>
          <p:cNvSpPr/>
          <p:nvPr/>
        </p:nvSpPr>
        <p:spPr>
          <a:xfrm>
            <a:off x="658089" y="3015264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 the square roots of y mod P and mod Q.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/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  <a:blipFill>
                <a:blip r:embed="rId4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/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  <a:blipFill>
                <a:blip r:embed="rId5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/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800" dirty="0"/>
                  <a:t> where the CRT coefficients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  <a:p>
                <a:pPr/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  <a:blipFill>
                <a:blip r:embed="rId6"/>
                <a:stretch>
                  <a:fillRect l="-1626" t="-3478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CEF8AF-0056-AE48-8B80-F0F6AF70B796}"/>
                  </a:ext>
                </a:extLst>
              </p:cNvPr>
              <p:cNvSpPr/>
              <p:nvPr/>
            </p:nvSpPr>
            <p:spPr>
              <a:xfrm>
                <a:off x="683568" y="6087676"/>
                <a:ext cx="779022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800" dirty="0"/>
                  <a:t> is a square root of x mod N.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3CEF8AF-0056-AE48-8B80-F0F6AF70B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6087676"/>
                <a:ext cx="7790222" cy="523220"/>
              </a:xfrm>
              <a:prstGeom prst="rect">
                <a:avLst/>
              </a:prstGeom>
              <a:blipFill>
                <a:blip r:embed="rId7"/>
                <a:stretch>
                  <a:fillRect l="-162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946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7664" y="404664"/>
            <a:ext cx="619268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Finding Square Roots Mod 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7613E7-B59B-0149-8597-BBD93381D1A3}"/>
              </a:ext>
            </a:extLst>
          </p:cNvPr>
          <p:cNvSpPr/>
          <p:nvPr/>
        </p:nvSpPr>
        <p:spPr>
          <a:xfrm>
            <a:off x="2579003" y="1091118"/>
            <a:ext cx="46085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… is as hard as factoring 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FA12DA-BDB4-AD4F-9C5E-89BC3C30BD43}"/>
              </a:ext>
            </a:extLst>
          </p:cNvPr>
          <p:cNvSpPr/>
          <p:nvPr/>
        </p:nvSpPr>
        <p:spPr>
          <a:xfrm>
            <a:off x="658089" y="1935144"/>
            <a:ext cx="7971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Suppose you know P and Q and you want to find the square root of x mod 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994DF7-E223-FF4B-992F-0C657028F97C}"/>
              </a:ext>
            </a:extLst>
          </p:cNvPr>
          <p:cNvSpPr/>
          <p:nvPr/>
        </p:nvSpPr>
        <p:spPr>
          <a:xfrm>
            <a:off x="658089" y="3015264"/>
            <a:ext cx="79718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Find the square roots of y mod P and mod Q.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/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CF1C5A-8199-5746-B063-EDE049D430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717342"/>
                <a:ext cx="2880320" cy="529247"/>
              </a:xfrm>
              <a:prstGeom prst="rect">
                <a:avLst/>
              </a:prstGeom>
              <a:blipFill>
                <a:blip r:embed="rId3"/>
                <a:stretch>
                  <a:fillRect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/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60F3425-7201-5441-9098-BCB231EF3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3664497"/>
                <a:ext cx="2880320" cy="578492"/>
              </a:xfrm>
              <a:prstGeom prst="rect">
                <a:avLst/>
              </a:prstGeom>
              <a:blipFill>
                <a:blip r:embed="rId4"/>
                <a:stretch>
                  <a:fillRect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/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US" sz="2800" dirty="0"/>
                  <a:t> where the CRT coefficients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800" dirty="0"/>
              </a:p>
              <a:p>
                <a:pPr/>
                <a:r>
                  <a:rPr lang="en-US" sz="2800" dirty="0"/>
                  <a:t>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1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2CD3252-2BEB-BD42-97C8-766C7792ED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10" y="4431492"/>
                <a:ext cx="7790222" cy="1445780"/>
              </a:xfrm>
              <a:prstGeom prst="rect">
                <a:avLst/>
              </a:prstGeom>
              <a:blipFill>
                <a:blip r:embed="rId5"/>
                <a:stretch>
                  <a:fillRect l="-1626" t="-3478" b="-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53CEF8AF-0056-AE48-8B80-F0F6AF70B796}"/>
              </a:ext>
            </a:extLst>
          </p:cNvPr>
          <p:cNvSpPr/>
          <p:nvPr/>
        </p:nvSpPr>
        <p:spPr>
          <a:xfrm>
            <a:off x="683568" y="6087676"/>
            <a:ext cx="8460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So, if x is a square, it has 4 distinct square roots mod N.</a:t>
            </a:r>
          </a:p>
        </p:txBody>
      </p:sp>
    </p:spTree>
    <p:extLst>
      <p:ext uri="{BB962C8B-B14F-4D97-AF65-F5344CB8AC3E}">
        <p14:creationId xmlns:p14="http://schemas.microsoft.com/office/powerpoint/2010/main" val="138106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45577</TotalTime>
  <Words>2712</Words>
  <Application>Microsoft Macintosh PowerPoint</Application>
  <PresentationFormat>On-screen Show (4:3)</PresentationFormat>
  <Paragraphs>282</Paragraphs>
  <Slides>33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American Typewriter</vt:lpstr>
      <vt:lpstr>Arial</vt:lpstr>
      <vt:lpstr>Calibri</vt:lpstr>
      <vt:lpstr>Cambria Math</vt:lpstr>
      <vt:lpstr>Office Theme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Solving Linear Equations</vt:lpstr>
      <vt:lpstr>Learning with Errors (LWE)</vt:lpstr>
      <vt:lpstr>Basic (Secret-key) Encryption</vt:lpstr>
      <vt:lpstr>Basic (Secret-key) Encryption</vt:lpstr>
      <vt:lpstr>Public-key Encryption</vt:lpstr>
      <vt:lpstr>Public-key Encryption</vt:lpstr>
      <vt:lpstr>Public-key Encryption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1104</cp:revision>
  <dcterms:created xsi:type="dcterms:W3CDTF">2014-03-14T23:52:55Z</dcterms:created>
  <dcterms:modified xsi:type="dcterms:W3CDTF">2021-10-06T16:08:36Z</dcterms:modified>
</cp:coreProperties>
</file>