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29" r:id="rId2"/>
    <p:sldId id="569" r:id="rId3"/>
    <p:sldId id="624" r:id="rId4"/>
    <p:sldId id="601" r:id="rId5"/>
    <p:sldId id="602" r:id="rId6"/>
    <p:sldId id="308" r:id="rId7"/>
    <p:sldId id="578" r:id="rId8"/>
    <p:sldId id="605" r:id="rId9"/>
    <p:sldId id="606" r:id="rId10"/>
    <p:sldId id="607" r:id="rId11"/>
    <p:sldId id="589" r:id="rId12"/>
    <p:sldId id="622" r:id="rId13"/>
    <p:sldId id="625" r:id="rId14"/>
    <p:sldId id="626" r:id="rId15"/>
    <p:sldId id="627" r:id="rId16"/>
    <p:sldId id="579" r:id="rId17"/>
    <p:sldId id="608" r:id="rId18"/>
    <p:sldId id="609" r:id="rId19"/>
    <p:sldId id="603" r:id="rId20"/>
    <p:sldId id="619" r:id="rId21"/>
    <p:sldId id="551" r:id="rId22"/>
    <p:sldId id="612" r:id="rId23"/>
    <p:sldId id="628" r:id="rId24"/>
    <p:sldId id="629" r:id="rId25"/>
    <p:sldId id="630" r:id="rId26"/>
    <p:sldId id="615" r:id="rId27"/>
    <p:sldId id="616" r:id="rId28"/>
    <p:sldId id="617" r:id="rId29"/>
    <p:sldId id="582" r:id="rId30"/>
    <p:sldId id="592" r:id="rId31"/>
    <p:sldId id="593" r:id="rId32"/>
    <p:sldId id="594" r:id="rId33"/>
    <p:sldId id="595" r:id="rId34"/>
    <p:sldId id="583" r:id="rId35"/>
    <p:sldId id="597" r:id="rId36"/>
    <p:sldId id="596" r:id="rId37"/>
    <p:sldId id="620" r:id="rId38"/>
    <p:sldId id="599" r:id="rId39"/>
    <p:sldId id="621" r:id="rId40"/>
    <p:sldId id="585" r:id="rId41"/>
    <p:sldId id="6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EA968D"/>
    <a:srgbClr val="1E177C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4"/>
    <p:restoredTop sz="76220" autoAdjust="0"/>
  </p:normalViewPr>
  <p:slideViewPr>
    <p:cSldViewPr>
      <p:cViewPr varScale="1">
        <p:scale>
          <a:sx n="96" d="100"/>
          <a:sy n="96" d="100"/>
        </p:scale>
        <p:origin x="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1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31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4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81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1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en-US" sz="1200" i="1" dirty="0">
                <a:cs typeface="Arial" charset="0"/>
              </a:rPr>
              <a:t>as opposed to “security through obscurity”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1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0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220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679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11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172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Alternate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39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60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6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672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36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774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02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98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93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94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30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23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80731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29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7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9229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369" indent="-342369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F925377-09F5-4664-8E13-C0CFC481817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3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7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7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2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setpartners.mit.ed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49.png"/><Relationship Id="rId4" Type="http://schemas.openxmlformats.org/officeDocument/2006/relationships/image" Target="../media/image120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11" Type="http://schemas.openxmlformats.org/officeDocument/2006/relationships/image" Target="../media/image480.png"/><Relationship Id="rId5" Type="http://schemas.openxmlformats.org/officeDocument/2006/relationships/image" Target="../media/image380.png"/><Relationship Id="rId10" Type="http://schemas.openxmlformats.org/officeDocument/2006/relationships/image" Target="../media/image470.png"/><Relationship Id="rId4" Type="http://schemas.openxmlformats.org/officeDocument/2006/relationships/image" Target="../media/image370.png"/><Relationship Id="rId9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90.png"/><Relationship Id="rId7" Type="http://schemas.openxmlformats.org/officeDocument/2006/relationships/image" Target="../media/image5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0.png"/><Relationship Id="rId4" Type="http://schemas.openxmlformats.org/officeDocument/2006/relationships/image" Target="../media/image120.png"/><Relationship Id="rId9" Type="http://schemas.openxmlformats.org/officeDocument/2006/relationships/image" Target="../media/image5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0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80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70.png"/><Relationship Id="rId5" Type="http://schemas.openxmlformats.org/officeDocument/2006/relationships/image" Target="../media/image80.png"/><Relationship Id="rId15" Type="http://schemas.openxmlformats.org/officeDocument/2006/relationships/image" Target="../media/image91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9453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Topics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C3A064-F7D7-D64E-96FB-1A20DBBE5609}"/>
              </a:ext>
            </a:extLst>
          </p:cNvPr>
          <p:cNvGrpSpPr/>
          <p:nvPr/>
        </p:nvGrpSpPr>
        <p:grpSpPr>
          <a:xfrm>
            <a:off x="1080120" y="1124744"/>
            <a:ext cx="7812360" cy="5544616"/>
            <a:chOff x="1080120" y="1124744"/>
            <a:chExt cx="7812360" cy="5544616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AD735BA-D998-7C4E-B8F0-61AD837C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124744"/>
              <a:ext cx="6324600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 err="1">
                  <a:cs typeface="Arial" charset="0"/>
                </a:rPr>
                <a:t>Pseudorandomness</a:t>
              </a:r>
              <a:endParaRPr lang="en-US" altLang="en-US" sz="2400" dirty="0">
                <a:cs typeface="Arial" charset="0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F4A7B24-6868-9545-9F2F-B1F243E9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700808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Secret-key Encryption and Authentication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8A9DE76-8E0F-DC4E-92B5-57A29972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27687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Public-key Encryption and Digital Signatures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3FF26FC8-CF5E-DA4D-862A-051AB190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085184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Homomorphic Encryption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273C845-9507-1B4E-8D18-6995C378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4509120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Private Information Retrieval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65EF9D1-02B7-7642-B717-7DC94BA8B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35699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Zero-knowledge Proofs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E2BA0E6-14F3-BD4E-B7A5-3F781833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933056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Secure Multiparty Computation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581F4A06-4FC6-B441-A819-7261D9B3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589240"/>
              <a:ext cx="781236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Advanced topics: </a:t>
              </a:r>
              <a:br>
                <a:rPr lang="en-US" altLang="en-US" sz="2400" dirty="0">
                  <a:cs typeface="Arial" charset="0"/>
                </a:rPr>
              </a:br>
              <a:r>
                <a:rPr lang="en-US" altLang="en-US" sz="2400" dirty="0">
                  <a:cs typeface="Arial" charset="0"/>
                </a:rPr>
                <a:t>Threshold Cryptography, Program Obfuscation, Quantum Crypto, …  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F94FED5-2258-8548-9EEF-0A9DBE79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815583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Cryptographic Hashing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9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975235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Piazza: </a:t>
            </a:r>
            <a:r>
              <a:rPr lang="en-US" sz="1800" b="0" i="0" dirty="0"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en-US" sz="1800" b="0" i="0" dirty="0" err="1"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piazza.com</a:t>
            </a:r>
            <a:r>
              <a:rPr lang="en-US" sz="1800" b="0" i="0" dirty="0"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/class/lm5kwnurlj2573/</a:t>
            </a:r>
            <a:r>
              <a: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ADA4BA4-DA1C-8E42-9402-DAC3E4C2FD95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465610"/>
            <a:ext cx="475252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code: </a:t>
            </a:r>
            <a:r>
              <a:rPr lang="en-US" sz="1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B2BRD2</a:t>
            </a:r>
            <a:r>
              <a: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5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(75%):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4D8A46EB-AADF-FF94-AAAA-464AB8E68D8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739262"/>
            <a:ext cx="5747647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6.875 is on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4"/>
              </a:rPr>
              <a:t>https://psetpartners.mit.edu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(75%):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DD298F6F-FB89-5AB0-E852-0FABD140531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726111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Midterm (20%):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Oct 25.</a:t>
            </a:r>
          </a:p>
        </p:txBody>
      </p:sp>
    </p:spTree>
    <p:extLst>
      <p:ext uri="{BB962C8B-B14F-4D97-AF65-F5344CB8AC3E}">
        <p14:creationId xmlns:p14="http://schemas.microsoft.com/office/powerpoint/2010/main" val="22415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(75%):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DD298F6F-FB89-5AB0-E852-0FABD140531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726111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Midterm (20%):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Oct 25.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C18B642F-3B89-F1FD-D309-45F1EDE45520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221088"/>
            <a:ext cx="79208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Class Participation (5%):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Lecture, Piazza.</a:t>
            </a:r>
          </a:p>
        </p:txBody>
      </p:sp>
    </p:spTree>
    <p:extLst>
      <p:ext uri="{BB962C8B-B14F-4D97-AF65-F5344CB8AC3E}">
        <p14:creationId xmlns:p14="http://schemas.microsoft.com/office/powerpoint/2010/main" val="32278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(75%):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DD298F6F-FB89-5AB0-E852-0FABD140531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726111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Midterm (20%):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Oct 25.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C18B642F-3B89-F1FD-D309-45F1EDE45520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221088"/>
            <a:ext cx="79208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Class Participation (5%):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Lecture, Piazza.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9B73CDB1-C491-D331-3C44-A24A47575CF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932089"/>
            <a:ext cx="792088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Prereqs</a:t>
            </a: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Algorithms, Probability &amp; Discrete Math, but most of all, “mathematical maturity”.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EC3F329E-A49E-0007-0EF8-F6489AB7308E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895577"/>
            <a:ext cx="838842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(Optional) special recitations: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1. probability (this Friday), 2. basic complexity theory</a:t>
            </a:r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3. number theory. </a:t>
            </a:r>
          </a:p>
        </p:txBody>
      </p:sp>
    </p:spTree>
    <p:extLst>
      <p:ext uri="{BB962C8B-B14F-4D97-AF65-F5344CB8AC3E}">
        <p14:creationId xmlns:p14="http://schemas.microsoft.com/office/powerpoint/2010/main" val="17004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968552"/>
            <a:ext cx="8840018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Alice wants to send a message m to Bob without revealing it to Eve. </a:t>
            </a:r>
          </a:p>
        </p:txBody>
      </p:sp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304436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98290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963749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7882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16426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Key Notion: Secret-key Encryption	</a:t>
            </a:r>
          </a:p>
          <a:p>
            <a:r>
              <a:rPr lang="en-US" sz="24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(or Symmetric-key Encryption)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286106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79959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3573016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(possibly probabilistic) polynomial-time algorithms: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blipFill>
                <a:blip r:embed="rId7"/>
                <a:stretch>
                  <a:fillRect l="-10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5263" r="-7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2939988" y="4877491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Has to be probabilistic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4444A-A0F8-57E9-647C-D41CDDE70713}"/>
              </a:ext>
            </a:extLst>
          </p:cNvPr>
          <p:cNvSpPr/>
          <p:nvPr/>
        </p:nvSpPr>
        <p:spPr>
          <a:xfrm>
            <a:off x="6612396" y="4481736"/>
            <a:ext cx="335868" cy="39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" grpId="0"/>
      <p:bldP spid="6" grpId="0"/>
      <p:bldP spid="21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Worst-case Adversary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" name="Picture 19" descr="MCj04359310000[1]">
            <a:extLst>
              <a:ext uri="{FF2B5EF4-FFF2-40B4-BE49-F238E27FC236}">
                <a16:creationId xmlns:a16="http://schemas.microsoft.com/office/drawing/2014/main" id="{ABF951DB-ADFB-E140-B7C5-E3149832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C2698-0832-474A-9599-E970446C2E31}"/>
              </a:ext>
            </a:extLst>
          </p:cNvPr>
          <p:cNvSpPr>
            <a:spLocks/>
          </p:cNvSpPr>
          <p:nvPr/>
        </p:nvSpPr>
        <p:spPr bwMode="auto">
          <a:xfrm>
            <a:off x="755576" y="1556792"/>
            <a:ext cx="8208912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An arbitrary computationally </a:t>
            </a:r>
            <a:r>
              <a:rPr lang="en-US" altLang="en-US" sz="2400" i="1" dirty="0">
                <a:cs typeface="Arial" charset="0"/>
              </a:rPr>
              <a:t>unbounded</a:t>
            </a:r>
            <a:r>
              <a:rPr lang="en-US" altLang="en-US" sz="2400" dirty="0">
                <a:cs typeface="Arial" charset="0"/>
              </a:rPr>
              <a:t> algorithm </a:t>
            </a: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EVE</a:t>
            </a:r>
            <a:r>
              <a:rPr lang="en-US" altLang="en-US" sz="2400" dirty="0">
                <a:cs typeface="Arial" charset="0"/>
              </a:rPr>
              <a:t>.*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cs typeface="Arial" charset="0"/>
                  </a:rPr>
                  <a:t>Knows Alice and Bob’s algorithms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𝐸𝑛𝑐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but does not know the key nor their internal randomness. </a:t>
                </a:r>
                <a:br>
                  <a:rPr lang="en-US" altLang="en-US" sz="2400" dirty="0">
                    <a:cs typeface="Arial" charset="0"/>
                  </a:rPr>
                </a:br>
                <a:r>
                  <a:rPr lang="en-US" altLang="en-US" sz="2400" dirty="0">
                    <a:cs typeface="Arial" charset="0"/>
                  </a:rPr>
                  <a:t>	(</a:t>
                </a:r>
                <a:r>
                  <a:rPr lang="en-US" altLang="en-US" sz="2000" i="1" dirty="0" err="1">
                    <a:cs typeface="Arial" charset="0"/>
                  </a:rPr>
                  <a:t>Kerckhoff’s</a:t>
                </a:r>
                <a:r>
                  <a:rPr lang="en-US" altLang="en-US" sz="2000" i="1" dirty="0">
                    <a:cs typeface="Arial" charset="0"/>
                  </a:rPr>
                  <a:t> principle or Shannon’s maxim</a:t>
                </a:r>
                <a:r>
                  <a:rPr lang="en-US" altLang="en-US" sz="2400" dirty="0"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blipFill>
                <a:blip r:embed="rId4"/>
                <a:stretch>
                  <a:fillRect l="-1085" t="-3175" r="-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F31AFD-8010-454F-8FC3-E30EA649F87E}"/>
              </a:ext>
            </a:extLst>
          </p:cNvPr>
          <p:cNvSpPr>
            <a:spLocks/>
          </p:cNvSpPr>
          <p:nvPr/>
        </p:nvSpPr>
        <p:spPr bwMode="auto">
          <a:xfrm>
            <a:off x="755576" y="4149080"/>
            <a:ext cx="77768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Can see the ciphertexts going through the channel </a:t>
            </a:r>
            <a:r>
              <a:rPr lang="en-US" altLang="en-US" sz="2000" i="1" dirty="0">
                <a:cs typeface="Arial" charset="0"/>
              </a:rPr>
              <a:t>(but cannot modify them… we will come to that later)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CCC1D-D29C-734F-AF65-A65DA23485DF}"/>
              </a:ext>
            </a:extLst>
          </p:cNvPr>
          <p:cNvSpPr>
            <a:spLocks/>
          </p:cNvSpPr>
          <p:nvPr/>
        </p:nvSpPr>
        <p:spPr bwMode="auto">
          <a:xfrm>
            <a:off x="890210" y="5423791"/>
            <a:ext cx="79031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Security Definition: What is she trying to learn?</a:t>
            </a:r>
            <a:endParaRPr lang="en-US" altLang="en-US" sz="2000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Staff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3869515" y="986627"/>
            <a:ext cx="180020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Instructor: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589305" y="5505316"/>
            <a:ext cx="2124236" cy="7141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Neekon Vafa </a:t>
            </a:r>
          </a:p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nvafa@mit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C72E513-95E9-FE42-B821-51D58518C761}"/>
              </a:ext>
            </a:extLst>
          </p:cNvPr>
          <p:cNvSpPr txBox="1">
            <a:spLocks noChangeArrowheads="1"/>
          </p:cNvSpPr>
          <p:nvPr/>
        </p:nvSpPr>
        <p:spPr>
          <a:xfrm>
            <a:off x="3735666" y="5526247"/>
            <a:ext cx="3699275" cy="6755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Hanshen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Xiao </a:t>
            </a:r>
          </a:p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hsxiao@mit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C2F6379-B724-1B41-9F08-DFCC42C26135}"/>
              </a:ext>
            </a:extLst>
          </p:cNvPr>
          <p:cNvSpPr txBox="1">
            <a:spLocks noChangeArrowheads="1"/>
          </p:cNvSpPr>
          <p:nvPr/>
        </p:nvSpPr>
        <p:spPr>
          <a:xfrm>
            <a:off x="2627784" y="1660352"/>
            <a:ext cx="4104456" cy="7141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Vinod Vaikuntanathan</a:t>
            </a:r>
          </a:p>
          <a:p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b="1" dirty="0" err="1">
                <a:latin typeface="American Typewriter" charset="0"/>
                <a:ea typeface="American Typewriter" charset="0"/>
                <a:cs typeface="American Typewriter" charset="0"/>
              </a:rPr>
              <a:t>vinodv@mit</a:t>
            </a:r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4EDDB25F-3040-BA42-B830-799786E8FDB1}"/>
              </a:ext>
            </a:extLst>
          </p:cNvPr>
          <p:cNvSpPr txBox="1">
            <a:spLocks noChangeArrowheads="1"/>
          </p:cNvSpPr>
          <p:nvPr/>
        </p:nvSpPr>
        <p:spPr>
          <a:xfrm>
            <a:off x="4284200" y="2848312"/>
            <a:ext cx="935871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TAs: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CEC2B-C8CF-6951-9AC4-13343750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15" y="3761816"/>
            <a:ext cx="1549452" cy="1549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5453B-0D87-8432-1365-D1D6B95634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22071"/>
          <a:stretch/>
        </p:blipFill>
        <p:spPr>
          <a:xfrm>
            <a:off x="6948264" y="3732781"/>
            <a:ext cx="1337593" cy="1578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2375F-AD22-360B-18DC-FF6B9665FE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59" b="10162"/>
          <a:stretch/>
        </p:blipFill>
        <p:spPr>
          <a:xfrm>
            <a:off x="611560" y="3680838"/>
            <a:ext cx="1512168" cy="1711408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E6123F1F-687C-DCFF-2D0E-90A5E59AFC74}"/>
              </a:ext>
            </a:extLst>
          </p:cNvPr>
          <p:cNvSpPr txBox="1">
            <a:spLocks noChangeArrowheads="1"/>
          </p:cNvSpPr>
          <p:nvPr/>
        </p:nvSpPr>
        <p:spPr>
          <a:xfrm>
            <a:off x="6804248" y="5638835"/>
            <a:ext cx="201590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Chirag 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Falor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cfalor@mit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20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D49793-0E3C-0141-8AC9-61C3CCBFF0A6}"/>
              </a:ext>
            </a:extLst>
          </p:cNvPr>
          <p:cNvSpPr/>
          <p:nvPr/>
        </p:nvSpPr>
        <p:spPr>
          <a:xfrm>
            <a:off x="6399418" y="6257891"/>
            <a:ext cx="89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A-priori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ECA4D-B33D-A24E-899F-DAE629FF83F4}"/>
              </a:ext>
            </a:extLst>
          </p:cNvPr>
          <p:cNvSpPr/>
          <p:nvPr/>
        </p:nvSpPr>
        <p:spPr>
          <a:xfrm>
            <a:off x="2195736" y="6257891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A-posteriori</a:t>
            </a:r>
            <a:endParaRPr lang="en-US" dirty="0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92874"/>
            <a:ext cx="8712968" cy="759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Shannon’s Perfect Secrecy Definition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blipFill>
                <a:blip r:embed="rId5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Enc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Message space (probability distribution)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r>
                  <a:rPr lang="en-US" alt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blipFill>
                <a:blip r:embed="rId8"/>
                <a:stretch>
                  <a:fillRect l="-105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blipFill>
                <a:blip r:embed="rId9"/>
                <a:stretch>
                  <a:fillRect l="-396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Ciphertext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blipFill>
                <a:blip r:embed="rId10"/>
                <a:stretch>
                  <a:fillRect l="-279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blipFill>
                <a:blip r:embed="rId11"/>
                <a:stretch>
                  <a:fillRect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</p:cNvCxnSpPr>
          <p:nvPr/>
        </p:nvCxnSpPr>
        <p:spPr>
          <a:xfrm>
            <a:off x="4678722" y="2420888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23" name="Picture 19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155504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F7B238-B2CB-5549-8140-1AE2F5EAF819}"/>
              </a:ext>
            </a:extLst>
          </p:cNvPr>
          <p:cNvSpPr/>
          <p:nvPr/>
        </p:nvSpPr>
        <p:spPr>
          <a:xfrm>
            <a:off x="578824" y="5229200"/>
            <a:ext cx="5189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5FB66-D887-724F-858B-05850F2F867F}"/>
              </a:ext>
            </a:extLst>
          </p:cNvPr>
          <p:cNvSpPr/>
          <p:nvPr/>
        </p:nvSpPr>
        <p:spPr>
          <a:xfrm>
            <a:off x="1331640" y="5851722"/>
            <a:ext cx="4203284" cy="71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9BA62-AFDA-D24A-8C54-8D4FC0EBD03C}"/>
              </a:ext>
            </a:extLst>
          </p:cNvPr>
          <p:cNvSpPr/>
          <p:nvPr/>
        </p:nvSpPr>
        <p:spPr>
          <a:xfrm>
            <a:off x="5628810" y="5832927"/>
            <a:ext cx="3263670" cy="79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3158202-BEFF-CA4E-B370-E5C4A296F391}"/>
              </a:ext>
            </a:extLst>
          </p:cNvPr>
          <p:cNvSpPr>
            <a:spLocks/>
          </p:cNvSpPr>
          <p:nvPr/>
        </p:nvSpPr>
        <p:spPr bwMode="auto">
          <a:xfrm>
            <a:off x="2555776" y="4360107"/>
            <a:ext cx="4419066" cy="613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IDEA: A-posteriori = A-priori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EF978-A201-9040-9BE2-6BA2D24EE36C}"/>
              </a:ext>
            </a:extLst>
          </p:cNvPr>
          <p:cNvSpPr/>
          <p:nvPr/>
        </p:nvSpPr>
        <p:spPr>
          <a:xfrm>
            <a:off x="683568" y="5157192"/>
            <a:ext cx="74168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2" grpId="1"/>
      <p:bldP spid="17" grpId="0" animBg="1"/>
      <p:bldP spid="17" grpId="1" animBg="1"/>
      <p:bldP spid="18" grpId="0" animBg="1"/>
      <p:bldP spid="18" grpId="1" animBg="1"/>
      <p:bldP spid="18" grpId="2" animBg="1"/>
      <p:bldP spid="19" grpId="1" animBg="1"/>
      <p:bldP spid="19" grpId="2" animBg="1"/>
      <p:bldP spid="9" grpId="0" animBg="1"/>
      <p:bldP spid="24" grpId="0" animBg="1"/>
      <p:bldP spid="25" grpId="0" animBg="1"/>
      <p:bldP spid="2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 Turing test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𝑐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6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69229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69872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′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4" y="5560147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2381817" y="5560147"/>
            <a:ext cx="6294639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is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distinguisher</a:t>
            </a:r>
            <a:r>
              <a:rPr lang="en-US" altLang="en-US" sz="2400" dirty="0">
                <a:solidFill>
                  <a:prstClr val="black"/>
                </a:solidFill>
                <a:latin typeface="American Typewriter" charset="0"/>
              </a:rPr>
              <a:t> (that gets c and tries to guess which world she’s in)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←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←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3212976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>
            <a:extLst>
              <a:ext uri="{FF2B5EF4-FFF2-40B4-BE49-F238E27FC236}">
                <a16:creationId xmlns:a16="http://schemas.microsoft.com/office/drawing/2014/main" id="{3689EC23-711F-644B-9C73-231B3CAFA3A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/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8DD51F4-B573-E54A-B289-32BCDAF96364}"/>
              </a:ext>
            </a:extLst>
          </p:cNvPr>
          <p:cNvSpPr/>
          <p:nvPr/>
        </p:nvSpPr>
        <p:spPr>
          <a:xfrm>
            <a:off x="1656601" y="2492896"/>
            <a:ext cx="60444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44424-AAD5-334B-A437-BCBFE5294A87}"/>
              </a:ext>
            </a:extLst>
          </p:cNvPr>
          <p:cNvSpPr/>
          <p:nvPr/>
        </p:nvSpPr>
        <p:spPr>
          <a:xfrm>
            <a:off x="4355976" y="1971601"/>
            <a:ext cx="2186935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985B2-74DA-4D45-B84C-2656C213CADC}"/>
              </a:ext>
            </a:extLst>
          </p:cNvPr>
          <p:cNvSpPr/>
          <p:nvPr/>
        </p:nvSpPr>
        <p:spPr>
          <a:xfrm>
            <a:off x="827584" y="1873917"/>
            <a:ext cx="7848872" cy="12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4" grpId="0"/>
      <p:bldP spid="25" grpId="0"/>
      <p:bldP spid="27" grpId="0" animBg="1"/>
      <p:bldP spid="28" grpId="0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Two Definitions are Equivalent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An encryption scheme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satisfies perfect secrecy IFF it satisfies perfect indistinguishability.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blipFill>
                <a:blip r:embed="rId3"/>
                <a:stretch>
                  <a:fillRect l="-1085" t="-252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D1547-F1EF-AE43-9E12-ACBD2767778D}"/>
              </a:ext>
            </a:extLst>
          </p:cNvPr>
          <p:cNvSpPr>
            <a:spLocks/>
          </p:cNvSpPr>
          <p:nvPr/>
        </p:nvSpPr>
        <p:spPr bwMode="auto">
          <a:xfrm>
            <a:off x="1115616" y="4509120"/>
            <a:ext cx="7920880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PROOF</a:t>
            </a:r>
            <a:r>
              <a:rPr lang="en-US" altLang="en-US" sz="2400" dirty="0">
                <a:cs typeface="Arial" charset="0"/>
              </a:rPr>
              <a:t>: Simple use of conditional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23522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observation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1412776"/>
                <a:ext cx="8172908" cy="613417"/>
              </a:xfrm>
              <a:prstGeom prst="rect">
                <a:avLst/>
              </a:prstGeom>
              <a:blipFill>
                <a:blip r:embed="rId3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2095503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095503"/>
                <a:ext cx="7920880" cy="613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2780928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3035785"/>
                <a:ext cx="8722442" cy="95840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Observation: SEC is equivalent to saying that the random variables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𝒞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≔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</m:oMath>
                </a14:m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 are independent.</a:t>
                </a: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3035785"/>
                <a:ext cx="8722442" cy="958403"/>
              </a:xfrm>
              <a:prstGeom prst="rect">
                <a:avLst/>
              </a:prstGeom>
              <a:blipFill>
                <a:blip r:embed="rId5"/>
                <a:stretch>
                  <a:fillRect l="-1163" t="-5263"/>
                </a:stretch>
              </a:blipFill>
              <a:ln w="254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Proof Part 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2035" t="-14035" r="-189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𝒞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934B46-7209-0D43-BF33-82FFA5D3D7AF}"/>
                  </a:ext>
                </a:extLst>
              </p:cNvPr>
              <p:cNvSpPr/>
              <p:nvPr/>
            </p:nvSpPr>
            <p:spPr>
              <a:xfrm>
                <a:off x="408492" y="4172862"/>
                <a:ext cx="855599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Proof: </a:t>
                </a:r>
                <a:r>
                  <a:rPr lang="en-US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By the observation from last slide, SEC is true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𝒞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0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𝒞</m:t>
                            </m:r>
                            <m:r>
                              <a:rPr lang="en-US" altLang="en-US" sz="20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(by independence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𝒞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934B46-7209-0D43-BF33-82FFA5D3D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2" y="4172862"/>
                <a:ext cx="8555995" cy="707886"/>
              </a:xfrm>
              <a:prstGeom prst="rect">
                <a:avLst/>
              </a:prstGeom>
              <a:blipFill>
                <a:blip r:embed="rId9"/>
                <a:stretch>
                  <a:fillRect l="-74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39D7548-22A8-58DF-9D6A-BC2719F42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064852"/>
                <a:ext cx="8748464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000" dirty="0">
                    <a:ea typeface="Cambria Math" panose="02040503050406030204" pitchFamily="18" charset="0"/>
                    <a:cs typeface="Arial" charset="0"/>
                  </a:rPr>
                  <a:t>This means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𝒞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000" dirty="0">
                    <a:cs typeface="Arial" charset="0"/>
                  </a:rPr>
                  <a:t> is a number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l-GR" alt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en-US" sz="2000" dirty="0">
                    <a:cs typeface="Arial" charset="0"/>
                  </a:rPr>
                  <a:t>) that does not depend on m.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39D7548-22A8-58DF-9D6A-BC2719F42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064852"/>
                <a:ext cx="8748464" cy="956130"/>
              </a:xfrm>
              <a:prstGeom prst="rect">
                <a:avLst/>
              </a:prstGeom>
              <a:blipFill>
                <a:blip r:embed="rId10"/>
                <a:stretch>
                  <a:fillRect l="-871" t="-25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AF3C131-DB73-F14E-CE23-5CA764E8D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901870"/>
                <a:ext cx="8568951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000" dirty="0">
                    <a:ea typeface="Cambria Math" panose="02040503050406030204" pitchFamily="18" charset="0"/>
                    <a:cs typeface="Arial" charset="0"/>
                  </a:rPr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func>
                      <m:func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  (=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l-GR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000" dirty="0">
                    <a:cs typeface="Arial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</m:oMath>
                </a14:m>
                <a:r>
                  <a:rPr lang="en-US" altLang="en-US" sz="20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en-US" sz="2000" dirty="0">
                    <a:cs typeface="Arial" charset="0"/>
                  </a:rPr>
                  <a:t>, giving us </a:t>
                </a:r>
                <a:r>
                  <a:rPr lang="en-US" altLang="en-US" sz="2000" b="1" dirty="0">
                    <a:cs typeface="Arial" charset="0"/>
                  </a:rPr>
                  <a:t>IND</a:t>
                </a:r>
                <a:r>
                  <a:rPr lang="en-US" altLang="en-US" sz="2000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AF3C131-DB73-F14E-CE23-5CA764E8D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901870"/>
                <a:ext cx="8568951" cy="956130"/>
              </a:xfrm>
              <a:prstGeom prst="rect">
                <a:avLst/>
              </a:prstGeom>
              <a:blipFill>
                <a:blip r:embed="rId11"/>
                <a:stretch>
                  <a:fillRect l="-888" t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0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Proof Part 2. Secrecy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Indistinguishability 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2035" t="-14035" r="-319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𝒞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DE5E54-C12A-F845-B2C6-F716E25E8ED2}"/>
                  </a:ext>
                </a:extLst>
              </p:cNvPr>
              <p:cNvSpPr/>
              <p:nvPr/>
            </p:nvSpPr>
            <p:spPr>
              <a:xfrm>
                <a:off x="408492" y="4294647"/>
                <a:ext cx="873550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b="1" dirty="0">
                    <a:ea typeface="Cambria Math" panose="02040503050406030204" pitchFamily="18" charset="0"/>
                    <a:cs typeface="Arial" charset="0"/>
                  </a:rPr>
                  <a:t>Proof: </a:t>
                </a:r>
                <a:r>
                  <a:rPr lang="en-US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As before, SEC is true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𝒞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func>
                      <m:func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𝒞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sz="2000" b="1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DE5E54-C12A-F845-B2C6-F716E25E8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2" y="4294647"/>
                <a:ext cx="8735508" cy="707886"/>
              </a:xfrm>
              <a:prstGeom prst="rect">
                <a:avLst/>
              </a:prstGeom>
              <a:blipFill>
                <a:blip r:embed="rId8"/>
                <a:stretch>
                  <a:fillRect l="-72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620" y="5180489"/>
                <a:ext cx="7500991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𝒞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620" y="5180489"/>
                <a:ext cx="7500991" cy="480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1556036-4837-4E56-F5A9-E21E8101B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896" y="5735433"/>
                <a:ext cx="4913065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𝒞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1556036-4837-4E56-F5A9-E21E8101B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735433"/>
                <a:ext cx="4913065" cy="480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4FBCE-D90F-B520-9AAD-BDB6107F581B}"/>
                  </a:ext>
                </a:extLst>
              </p:cNvPr>
              <p:cNvSpPr txBox="1"/>
              <p:nvPr/>
            </p:nvSpPr>
            <p:spPr>
              <a:xfrm>
                <a:off x="3707904" y="6264795"/>
                <a:ext cx="48701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a:rPr lang="en-US" altLang="en-US" sz="24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  <m:r>
                                    <a:rPr lang="en-US" altLang="en-US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4FBCE-D90F-B520-9AAD-BDB6107F5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264795"/>
                <a:ext cx="487017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Key Observation: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blipFill>
                <a:blip r:embed="rId8"/>
                <a:stretch>
                  <a:fillRect l="-1016" t="-7500" r="-290" b="-20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blipFill>
                <a:blip r:embed="rId10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en-US" sz="2400" dirty="0">
                  <a:ea typeface="Cambria Math" panose="02040503050406030204" pitchFamily="18" charset="0"/>
                  <a:cs typeface="Arial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sz="2400" dirty="0"/>
                  <a:t>	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blipFill>
                <a:blip r:embed="rId11"/>
                <a:stretch>
                  <a:fillRect t="-120513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blipFill>
                <a:blip r:embed="rId12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F5C43F-D485-0A47-A952-17DDCC1F05E7}"/>
              </a:ext>
            </a:extLst>
          </p:cNvPr>
          <p:cNvSpPr>
            <a:spLocks/>
          </p:cNvSpPr>
          <p:nvPr/>
        </p:nvSpPr>
        <p:spPr bwMode="auto">
          <a:xfrm>
            <a:off x="481408" y="4748929"/>
            <a:ext cx="9721080" cy="48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Proof: </a:t>
            </a:r>
            <a:r>
              <a:rPr lang="en-US" altLang="en-US" sz="2400" i="1" dirty="0">
                <a:ea typeface="Cambria Math" panose="02040503050406030204" pitchFamily="18" charset="0"/>
                <a:cs typeface="Arial" charset="0"/>
              </a:rPr>
              <a:t>definition of </a:t>
            </a:r>
            <a:r>
              <a:rPr lang="en-US" altLang="en-US" sz="2400" b="0" i="1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conditional probability</a:t>
            </a: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.</a:t>
            </a:r>
            <a:endParaRPr lang="en-US" altLang="en-US" sz="2400" dirty="0">
              <a:ea typeface="Cambria Math" panose="02040503050406030204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sz="24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8940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blipFill>
                <a:blip r:embed="rId9"/>
                <a:stretch>
                  <a:fillRect l="-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934B46-7209-0D43-BF33-82FFA5D3D7AF}"/>
              </a:ext>
            </a:extLst>
          </p:cNvPr>
          <p:cNvSpPr/>
          <p:nvPr/>
        </p:nvSpPr>
        <p:spPr>
          <a:xfrm>
            <a:off x="408493" y="4172862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1FE016-D5D3-DD49-B34F-B7D3B23E6462}"/>
              </a:ext>
            </a:extLst>
          </p:cNvPr>
          <p:cNvSpPr/>
          <p:nvPr/>
        </p:nvSpPr>
        <p:spPr>
          <a:xfrm>
            <a:off x="8172400" y="4633429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α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α</m:t>
                        </m:r>
                      </m:den>
                    </m:f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blipFill>
                <a:blip r:embed="rId11"/>
                <a:stretch>
                  <a:fillRect l="-2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404A170-29DA-5046-B40D-12A1BFB4DA14}"/>
              </a:ext>
            </a:extLst>
          </p:cNvPr>
          <p:cNvSpPr/>
          <p:nvPr/>
        </p:nvSpPr>
        <p:spPr>
          <a:xfrm>
            <a:off x="7966141" y="6237312"/>
            <a:ext cx="1214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(key obs.)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2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Secrecy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Indistinguishability 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E5E54-C12A-F845-B2C6-F716E25E8ED2}"/>
              </a:ext>
            </a:extLst>
          </p:cNvPr>
          <p:cNvSpPr/>
          <p:nvPr/>
        </p:nvSpPr>
        <p:spPr>
          <a:xfrm>
            <a:off x="408493" y="4294647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Pr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𝒦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ℳ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𝑐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|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𝑚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/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  <a:blipFill>
                <a:blip r:embed="rId9"/>
                <a:stretch>
                  <a:fillRect l="-19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/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  <a:blipFill>
                <a:blip r:embed="rId10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C83DAC2-6119-5F43-81D9-72B2F2CB1190}"/>
              </a:ext>
            </a:extLst>
          </p:cNvPr>
          <p:cNvSpPr/>
          <p:nvPr/>
        </p:nvSpPr>
        <p:spPr>
          <a:xfrm>
            <a:off x="8028384" y="4949050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05736-62DE-1B4E-B5A1-552228DB905D}"/>
              </a:ext>
            </a:extLst>
          </p:cNvPr>
          <p:cNvSpPr/>
          <p:nvPr/>
        </p:nvSpPr>
        <p:spPr>
          <a:xfrm>
            <a:off x="7099444" y="5589240"/>
            <a:ext cx="1929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(because of SEC)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/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09578B3-7F6B-BB44-A50D-3082D6670A4F}"/>
              </a:ext>
            </a:extLst>
          </p:cNvPr>
          <p:cNvSpPr/>
          <p:nvPr/>
        </p:nvSpPr>
        <p:spPr>
          <a:xfrm>
            <a:off x="7596336" y="6197242"/>
            <a:ext cx="141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(symmetry)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18" grpId="0"/>
      <p:bldP spid="19" grpId="0"/>
      <p:bldP spid="20" grpId="0"/>
      <p:bldP spid="8" grpId="0"/>
      <p:bldP spid="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51BE535-8BF5-C44E-A39F-E9C1EA88BB4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A1A82-DBEA-DE4E-9256-3B68E9E168CB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3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4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5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/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 = a + b (mod 2)</a:t>
                </a:r>
              </a:p>
            </p:txBody>
          </p:sp>
        </mc:Choice>
        <mc:Fallback xmlns="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Website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DBA7E60-B381-AD99-44F3-78DF4D9A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2044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A16A2-59DE-82D7-43F8-19F61CF07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3471"/>
            <a:ext cx="7772400" cy="467853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17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Correctness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</m:e>
                    </m:d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blipFill>
                <a:blip r:embed="rId3"/>
                <a:stretch>
                  <a:fillRect l="-1131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73FB0FFF-3F9C-9C46-B48D-22E0C247AD6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D576C-04CC-DE43-AB1F-7BAE2B3DDD83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4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5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6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8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4E6415D-23F2-3D47-8091-180D69269EBD}"/>
              </a:ext>
            </a:extLst>
          </p:cNvPr>
          <p:cNvSpPr/>
          <p:nvPr/>
        </p:nvSpPr>
        <p:spPr>
          <a:xfrm>
            <a:off x="3275856" y="5517232"/>
            <a:ext cx="21602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EE59-5307-4B4F-82E7-7230F235EB14}"/>
              </a:ext>
            </a:extLst>
          </p:cNvPr>
          <p:cNvSpPr/>
          <p:nvPr/>
        </p:nvSpPr>
        <p:spPr>
          <a:xfrm>
            <a:off x="5508104" y="5517232"/>
            <a:ext cx="223224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C09D-A8B0-1346-AB54-2B405D671575}"/>
              </a:ext>
            </a:extLst>
          </p:cNvPr>
          <p:cNvSpPr/>
          <p:nvPr/>
        </p:nvSpPr>
        <p:spPr>
          <a:xfrm>
            <a:off x="7812360" y="5517232"/>
            <a:ext cx="93301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4F9A5-FC24-5F41-8CE4-D18DFA18B73E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A288FE9-7ED7-454D-8A82-E854714C8D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2BD7FC-88FD-7C4E-8999-39E3D04EAE4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2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blipFill>
                <a:blip r:embed="rId4"/>
                <a:stretch>
                  <a:fillRect l="-154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solidFill>
                                    <a:prstClr val="black"/>
                                  </a:solidFill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A4BA77D-51D4-F346-B3B6-EBE6326A974F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8A2F2900-97F6-E64A-9AD0-CF07A213D9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C48B23-F6A5-C149-8884-DC6FB8498ED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8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67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:r>
                  <a:rPr lang="en-US" altLang="en-US" sz="2400" i="1" dirty="0">
                    <a:latin typeface="+mn-lt"/>
                    <a:ea typeface="American Typewriter" charset="0"/>
                    <a:cs typeface="American Typewriter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blipFill>
                <a:blip r:embed="rId4"/>
                <a:stretch>
                  <a:fillRect l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938BD2E3-3175-8A41-B1B3-2132BED386B6}"/>
              </a:ext>
            </a:extLst>
          </p:cNvPr>
          <p:cNvSpPr txBox="1">
            <a:spLocks noChangeArrowheads="1"/>
          </p:cNvSpPr>
          <p:nvPr/>
        </p:nvSpPr>
        <p:spPr>
          <a:xfrm>
            <a:off x="529099" y="6130823"/>
            <a:ext cx="9091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ea typeface="American Typewriter" charset="0"/>
                <a:cs typeface="American Typewriter" charset="0"/>
              </a:rPr>
              <a:t>QED.</a:t>
            </a:r>
            <a:endParaRPr lang="en-US" alt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78FCD-22B4-8E41-AA06-DF8996D955A0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9E38022-23C8-824D-83E0-6E68A1531C0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1AD245-A989-F444-9244-12257E091DF5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1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B2E07172-C2A2-5D45-9926-A7377C6F4A4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63987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2699792" y="2415048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3">
            <a:extLst>
              <a:ext uri="{FF2B5EF4-FFF2-40B4-BE49-F238E27FC236}">
                <a16:creationId xmlns:a16="http://schemas.microsoft.com/office/drawing/2014/main" id="{312626EA-7B08-8944-B0E3-BC5E1674EC69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257694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C3DA54A-9411-C248-AF3D-EA188260DA78}"/>
              </a:ext>
            </a:extLst>
          </p:cNvPr>
          <p:cNvSpPr/>
          <p:nvPr/>
        </p:nvSpPr>
        <p:spPr>
          <a:xfrm>
            <a:off x="1070056" y="127562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m0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2735796" y="44429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30AD84A-ACAB-914A-B9E7-EE27281D66EE}"/>
              </a:ext>
            </a:extLst>
          </p:cNvPr>
          <p:cNvSpPr/>
          <p:nvPr/>
        </p:nvSpPr>
        <p:spPr>
          <a:xfrm>
            <a:off x="5796136" y="3861048"/>
            <a:ext cx="3168352" cy="273630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28384" y="4393913"/>
            <a:ext cx="648072" cy="670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193156" y="4375755"/>
            <a:ext cx="864096" cy="706988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CADFFFA1-1126-5C4A-B876-5E2894464496}"/>
              </a:ext>
            </a:extLst>
          </p:cNvPr>
          <p:cNvSpPr txBox="1">
            <a:spLocks noChangeArrowheads="1"/>
          </p:cNvSpPr>
          <p:nvPr/>
        </p:nvSpPr>
        <p:spPr>
          <a:xfrm>
            <a:off x="5688124" y="6150703"/>
            <a:ext cx="33843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Super-secure Whisper room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2699792" y="4642485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1⊕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  <a:blipFill>
                <a:blip r:embed="rId5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C80ABCC-7247-D344-9D24-6C01254B19B9}"/>
              </a:ext>
            </a:extLst>
          </p:cNvPr>
          <p:cNvSpPr/>
          <p:nvPr/>
        </p:nvSpPr>
        <p:spPr>
          <a:xfrm>
            <a:off x="971600" y="385698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20788" y="4378196"/>
            <a:ext cx="864096" cy="706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4307145"/>
            <a:ext cx="648072" cy="6706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CA4A0-F4F2-764D-B19C-005908B15668}"/>
              </a:ext>
            </a:extLst>
          </p:cNvPr>
          <p:cNvCxnSpPr/>
          <p:nvPr/>
        </p:nvCxnSpPr>
        <p:spPr>
          <a:xfrm>
            <a:off x="-108520" y="3284984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3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8802" y="331862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24" name="Picture 19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03" y="282520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2049346" y="5710446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1111 L -0.62517 -0.3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-0.02152 L -0.1566 -0.3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" grpId="0"/>
      <p:bldP spid="10" grpId="0" animBg="1"/>
      <p:bldP spid="14" grpId="0"/>
      <p:bldP spid="16" grpId="0"/>
      <p:bldP spid="17" grpId="0" animBg="1"/>
      <p:bldP spid="2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Two-time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Perfect indistinguishability requires that for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blipFill>
                <a:blip r:embed="rId3"/>
                <a:stretch>
                  <a:fillRect l="-1254" t="-967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Two-time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Two-time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8136904" y="6184395"/>
            <a:ext cx="418075" cy="340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1835696" y="3933056"/>
            <a:ext cx="2952328" cy="1543526"/>
            <a:chOff x="1835696" y="3933056"/>
            <a:chExt cx="2952328" cy="154352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/>
              <p:nvPr/>
            </p:nvSpPr>
            <p:spPr>
              <a:xfrm>
                <a:off x="6448512" y="3990256"/>
                <a:ext cx="1974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Pick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2" y="3990256"/>
                <a:ext cx="1974002" cy="461665"/>
              </a:xfrm>
              <a:prstGeom prst="rect">
                <a:avLst/>
              </a:prstGeom>
              <a:blipFill>
                <a:blip r:embed="rId11"/>
                <a:stretch>
                  <a:fillRect l="-44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5BBCF4-4AE5-3543-8B8E-ED1FD3A75B18}"/>
                  </a:ext>
                </a:extLst>
              </p:cNvPr>
              <p:cNvSpPr/>
              <p:nvPr/>
            </p:nvSpPr>
            <p:spPr>
              <a:xfrm>
                <a:off x="6448512" y="4533222"/>
                <a:ext cx="28040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Look at the set of possible </a:t>
                </a:r>
                <a:r>
                  <a:rPr lang="en-US" altLang="en-US" sz="2400" dirty="0" err="1">
                    <a:cs typeface="Arial" charset="0"/>
                  </a:rPr>
                  <a:t>msgs</a:t>
                </a:r>
                <a:endParaRPr lang="en-US" altLang="en-US" sz="2400" dirty="0">
                  <a:cs typeface="Arial" charset="0"/>
                </a:endParaRPr>
              </a:p>
              <a:p>
                <a:r>
                  <a:rPr lang="en-US" sz="2400" dirty="0"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etc.)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5BBCF4-4AE5-3543-8B8E-ED1FD3A75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2" y="4533222"/>
                <a:ext cx="2804008" cy="1200329"/>
              </a:xfrm>
              <a:prstGeom prst="rect">
                <a:avLst/>
              </a:prstGeom>
              <a:blipFill>
                <a:blip r:embed="rId12"/>
                <a:stretch>
                  <a:fillRect l="-3153" t="-4211" r="-135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B0FAE9-8ECE-BE4B-AEF3-E48A125E2611}"/>
              </a:ext>
            </a:extLst>
          </p:cNvPr>
          <p:cNvSpPr/>
          <p:nvPr/>
        </p:nvSpPr>
        <p:spPr>
          <a:xfrm>
            <a:off x="6448512" y="6060811"/>
            <a:ext cx="2246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Distinct keys!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377229" y="4161147"/>
            <a:ext cx="2054582" cy="1500101"/>
            <a:chOff x="377229" y="4161147"/>
            <a:chExt cx="2054582" cy="15001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B162342-3105-F317-703A-B34EDE6A7AB9}"/>
              </a:ext>
            </a:extLst>
          </p:cNvPr>
          <p:cNvGrpSpPr/>
          <p:nvPr/>
        </p:nvGrpSpPr>
        <p:grpSpPr>
          <a:xfrm>
            <a:off x="1882588" y="4787153"/>
            <a:ext cx="2952328" cy="860612"/>
            <a:chOff x="1882588" y="4787153"/>
            <a:chExt cx="2952328" cy="860612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0F9F117-F412-1AF3-2E0F-5FD5501690D8}"/>
                </a:ext>
              </a:extLst>
            </p:cNvPr>
            <p:cNvSpPr/>
            <p:nvPr/>
          </p:nvSpPr>
          <p:spPr>
            <a:xfrm>
              <a:off x="1882588" y="4787153"/>
              <a:ext cx="2952328" cy="860612"/>
            </a:xfrm>
            <a:custGeom>
              <a:avLst/>
              <a:gdLst>
                <a:gd name="connsiteX0" fmla="*/ 0 w 2716306"/>
                <a:gd name="connsiteY0" fmla="*/ 753035 h 860612"/>
                <a:gd name="connsiteX1" fmla="*/ 605118 w 2716306"/>
                <a:gd name="connsiteY1" fmla="*/ 793376 h 860612"/>
                <a:gd name="connsiteX2" fmla="*/ 874059 w 2716306"/>
                <a:gd name="connsiteY2" fmla="*/ 833718 h 860612"/>
                <a:gd name="connsiteX3" fmla="*/ 1089212 w 2716306"/>
                <a:gd name="connsiteY3" fmla="*/ 860612 h 860612"/>
                <a:gd name="connsiteX4" fmla="*/ 1828800 w 2716306"/>
                <a:gd name="connsiteY4" fmla="*/ 847165 h 860612"/>
                <a:gd name="connsiteX5" fmla="*/ 1963271 w 2716306"/>
                <a:gd name="connsiteY5" fmla="*/ 820271 h 860612"/>
                <a:gd name="connsiteX6" fmla="*/ 2070847 w 2716306"/>
                <a:gd name="connsiteY6" fmla="*/ 793376 h 860612"/>
                <a:gd name="connsiteX7" fmla="*/ 2151530 w 2716306"/>
                <a:gd name="connsiteY7" fmla="*/ 739588 h 860612"/>
                <a:gd name="connsiteX8" fmla="*/ 2232212 w 2716306"/>
                <a:gd name="connsiteY8" fmla="*/ 658906 h 860612"/>
                <a:gd name="connsiteX9" fmla="*/ 2299447 w 2716306"/>
                <a:gd name="connsiteY9" fmla="*/ 591671 h 860612"/>
                <a:gd name="connsiteX10" fmla="*/ 2393577 w 2716306"/>
                <a:gd name="connsiteY10" fmla="*/ 484094 h 860612"/>
                <a:gd name="connsiteX11" fmla="*/ 2420471 w 2716306"/>
                <a:gd name="connsiteY11" fmla="*/ 443753 h 860612"/>
                <a:gd name="connsiteX12" fmla="*/ 2514600 w 2716306"/>
                <a:gd name="connsiteY12" fmla="*/ 349623 h 860612"/>
                <a:gd name="connsiteX13" fmla="*/ 2554941 w 2716306"/>
                <a:gd name="connsiteY13" fmla="*/ 268941 h 860612"/>
                <a:gd name="connsiteX14" fmla="*/ 2595283 w 2716306"/>
                <a:gd name="connsiteY14" fmla="*/ 188259 h 860612"/>
                <a:gd name="connsiteX15" fmla="*/ 2662518 w 2716306"/>
                <a:gd name="connsiteY15" fmla="*/ 67235 h 860612"/>
                <a:gd name="connsiteX16" fmla="*/ 2716306 w 2716306"/>
                <a:gd name="connsiteY16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6306" h="860612">
                  <a:moveTo>
                    <a:pt x="0" y="753035"/>
                  </a:moveTo>
                  <a:cubicBezTo>
                    <a:pt x="322749" y="799141"/>
                    <a:pt x="-259157" y="718869"/>
                    <a:pt x="605118" y="793376"/>
                  </a:cubicBezTo>
                  <a:cubicBezTo>
                    <a:pt x="695433" y="801162"/>
                    <a:pt x="783963" y="823707"/>
                    <a:pt x="874059" y="833718"/>
                  </a:cubicBezTo>
                  <a:cubicBezTo>
                    <a:pt x="1026584" y="850665"/>
                    <a:pt x="954901" y="841425"/>
                    <a:pt x="1089212" y="860612"/>
                  </a:cubicBezTo>
                  <a:lnTo>
                    <a:pt x="1828800" y="847165"/>
                  </a:lnTo>
                  <a:cubicBezTo>
                    <a:pt x="1926892" y="844001"/>
                    <a:pt x="1897365" y="838246"/>
                    <a:pt x="1963271" y="820271"/>
                  </a:cubicBezTo>
                  <a:cubicBezTo>
                    <a:pt x="1998931" y="810545"/>
                    <a:pt x="2070847" y="793376"/>
                    <a:pt x="2070847" y="793376"/>
                  </a:cubicBezTo>
                  <a:cubicBezTo>
                    <a:pt x="2097741" y="775447"/>
                    <a:pt x="2128674" y="762444"/>
                    <a:pt x="2151530" y="739588"/>
                  </a:cubicBezTo>
                  <a:cubicBezTo>
                    <a:pt x="2178424" y="712694"/>
                    <a:pt x="2211115" y="690552"/>
                    <a:pt x="2232212" y="658906"/>
                  </a:cubicBezTo>
                  <a:cubicBezTo>
                    <a:pt x="2268071" y="605118"/>
                    <a:pt x="2245659" y="627530"/>
                    <a:pt x="2299447" y="591671"/>
                  </a:cubicBezTo>
                  <a:cubicBezTo>
                    <a:pt x="2362201" y="497541"/>
                    <a:pt x="2326342" y="528918"/>
                    <a:pt x="2393577" y="484094"/>
                  </a:cubicBezTo>
                  <a:cubicBezTo>
                    <a:pt x="2402542" y="470647"/>
                    <a:pt x="2409660" y="455766"/>
                    <a:pt x="2420471" y="443753"/>
                  </a:cubicBezTo>
                  <a:cubicBezTo>
                    <a:pt x="2450155" y="410771"/>
                    <a:pt x="2514600" y="349623"/>
                    <a:pt x="2514600" y="349623"/>
                  </a:cubicBezTo>
                  <a:cubicBezTo>
                    <a:pt x="2548399" y="248225"/>
                    <a:pt x="2502806" y="373211"/>
                    <a:pt x="2554941" y="268941"/>
                  </a:cubicBezTo>
                  <a:cubicBezTo>
                    <a:pt x="2610610" y="157603"/>
                    <a:pt x="2518211" y="303862"/>
                    <a:pt x="2595283" y="188259"/>
                  </a:cubicBezTo>
                  <a:cubicBezTo>
                    <a:pt x="2618951" y="117254"/>
                    <a:pt x="2600868" y="159711"/>
                    <a:pt x="2662518" y="67235"/>
                  </a:cubicBezTo>
                  <a:cubicBezTo>
                    <a:pt x="2696444" y="16346"/>
                    <a:pt x="2677985" y="38321"/>
                    <a:pt x="271630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/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31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42" grpId="0" animBg="1"/>
      <p:bldP spid="37" grpId="0"/>
      <p:bldP spid="38" grpId="0"/>
      <p:bldP spid="41" grpId="0"/>
      <p:bldP spid="40" grpId="0" animBg="1"/>
      <p:bldP spid="45" grpId="0" animBg="1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57354C-1C2E-554E-9108-61C957DC060A}"/>
              </a:ext>
            </a:extLst>
          </p:cNvPr>
          <p:cNvCxnSpPr/>
          <p:nvPr/>
        </p:nvCxnSpPr>
        <p:spPr>
          <a:xfrm>
            <a:off x="1835696" y="4365104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EB183-1C36-8A45-BCE6-1CC22C635C05}"/>
              </a:ext>
            </a:extLst>
          </p:cNvPr>
          <p:cNvCxnSpPr>
            <a:cxnSpLocks/>
          </p:cNvCxnSpPr>
          <p:nvPr/>
        </p:nvCxnSpPr>
        <p:spPr>
          <a:xfrm flipV="1">
            <a:off x="1835696" y="4509120"/>
            <a:ext cx="2880320" cy="391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A37EA8-72D5-0841-A7B0-EBBAFE687EE9}"/>
              </a:ext>
            </a:extLst>
          </p:cNvPr>
          <p:cNvCxnSpPr>
            <a:cxnSpLocks/>
          </p:cNvCxnSpPr>
          <p:nvPr/>
        </p:nvCxnSpPr>
        <p:spPr>
          <a:xfrm flipV="1">
            <a:off x="1835696" y="4653136"/>
            <a:ext cx="2952328" cy="823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/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/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1CED424-080E-D543-B602-CE4B113FC96F}"/>
              </a:ext>
            </a:extLst>
          </p:cNvPr>
          <p:cNvSpPr/>
          <p:nvPr/>
        </p:nvSpPr>
        <p:spPr>
          <a:xfrm>
            <a:off x="1619672" y="42930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/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633F452-62CB-1141-A950-630D76A2EA44}"/>
              </a:ext>
            </a:extLst>
          </p:cNvPr>
          <p:cNvSpPr/>
          <p:nvPr/>
        </p:nvSpPr>
        <p:spPr>
          <a:xfrm>
            <a:off x="1619672" y="48598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/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6ED77F5-CC0E-CC42-BECE-3B857C6D14A0}"/>
              </a:ext>
            </a:extLst>
          </p:cNvPr>
          <p:cNvSpPr/>
          <p:nvPr/>
        </p:nvSpPr>
        <p:spPr>
          <a:xfrm>
            <a:off x="1619672" y="54359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/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/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/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en-US" sz="20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/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𝑸𝑬𝑫</m:t>
                      </m:r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Rectangle 36"/>
              <p:cNvSpPr>
                <a:spLocks noChangeArrowheads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 Cryptocurrencies</a:t>
                </a:r>
              </a:p>
            </p:txBody>
          </p:sp>
        </mc:Choice>
        <mc:Fallback xmlns="">
          <p:sp>
            <p:nvSpPr>
              <p:cNvPr id="2050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blipFill>
                <a:blip r:embed="rId3"/>
                <a:stretch>
                  <a:fillRect t="-7143" b="-2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AFC0A9-FEE3-A84B-A074-855E1C0C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10526" r="10526" b="10526"/>
          <a:stretch/>
        </p:blipFill>
        <p:spPr>
          <a:xfrm>
            <a:off x="3635896" y="1412776"/>
            <a:ext cx="1728192" cy="1728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D4641C-B02D-3047-86E7-F1F648D16B60}"/>
              </a:ext>
            </a:extLst>
          </p:cNvPr>
          <p:cNvSpPr>
            <a:spLocks/>
          </p:cNvSpPr>
          <p:nvPr/>
        </p:nvSpPr>
        <p:spPr bwMode="auto">
          <a:xfrm>
            <a:off x="611560" y="2063130"/>
            <a:ext cx="302433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6.5620 is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altLang="en-US" sz="2400" b="1" dirty="0">
                <a:cs typeface="Arial" charset="0"/>
              </a:rPr>
              <a:t> 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50092-E95B-6348-B65F-0F9A6A27A2D8}"/>
              </a:ext>
            </a:extLst>
          </p:cNvPr>
          <p:cNvGrpSpPr/>
          <p:nvPr/>
        </p:nvGrpSpPr>
        <p:grpSpPr>
          <a:xfrm>
            <a:off x="-232625" y="3212976"/>
            <a:ext cx="9609250" cy="6416600"/>
            <a:chOff x="-232625" y="3212976"/>
            <a:chExt cx="9609250" cy="6416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D6A0A0-EF22-CC46-B7E8-8DBA5047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625" y="3212976"/>
              <a:ext cx="9609250" cy="6416600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FBDD8713-8AEE-B545-BE9B-16ECC2A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17" y="3501008"/>
              <a:ext cx="4768171" cy="42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en-US" sz="2400" b="1" dirty="0">
                  <a:cs typeface="Arial" charset="0"/>
                </a:rPr>
                <a:t>6.5620 </a:t>
              </a:r>
              <a:r>
                <a:rPr lang="en-US" altLang="en-US" sz="2400" b="1" i="1" dirty="0">
                  <a:solidFill>
                    <a:srgbClr val="0000FF"/>
                  </a:solidFill>
                  <a:cs typeface="Arial" charset="0"/>
                </a:rPr>
                <a:t>is</a:t>
              </a:r>
              <a:r>
                <a:rPr lang="en-US" altLang="en-US" sz="2400" b="1" dirty="0">
                  <a:cs typeface="Arial" charset="0"/>
                </a:rPr>
                <a:t> about foundations: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961015-078B-A148-AEF2-4544569C6F84}"/>
                </a:ext>
              </a:extLst>
            </p:cNvPr>
            <p:cNvSpPr/>
            <p:nvPr/>
          </p:nvSpPr>
          <p:spPr>
            <a:xfrm>
              <a:off x="1043608" y="4362822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Digital Signatures 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36D3AE2-7893-2545-B6FA-E1A0B4375B3A}"/>
                </a:ext>
              </a:extLst>
            </p:cNvPr>
            <p:cNvSpPr/>
            <p:nvPr/>
          </p:nvSpPr>
          <p:spPr>
            <a:xfrm>
              <a:off x="5724128" y="4221088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Public-key Encryption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9879B4-BC5C-F34E-9B5C-AA8C65138ED2}"/>
                </a:ext>
              </a:extLst>
            </p:cNvPr>
            <p:cNvSpPr/>
            <p:nvPr/>
          </p:nvSpPr>
          <p:spPr>
            <a:xfrm>
              <a:off x="6444208" y="5713244"/>
              <a:ext cx="2113321" cy="617852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Pseudorandomness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F6E6E98-F86C-814B-BAEC-A7A9F92539BE}"/>
                </a:ext>
              </a:extLst>
            </p:cNvPr>
            <p:cNvSpPr/>
            <p:nvPr/>
          </p:nvSpPr>
          <p:spPr>
            <a:xfrm>
              <a:off x="3323614" y="4216524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Zero-knowledge Proofs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D60124-33D5-F047-B78F-994438DA87ED}"/>
                </a:ext>
              </a:extLst>
            </p:cNvPr>
            <p:cNvSpPr/>
            <p:nvPr/>
          </p:nvSpPr>
          <p:spPr>
            <a:xfrm>
              <a:off x="975569" y="580754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Homomorphic Encryption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D9E02B4-3D1D-FB4D-88C7-D920D154F018}"/>
                </a:ext>
              </a:extLst>
            </p:cNvPr>
            <p:cNvSpPr/>
            <p:nvPr/>
          </p:nvSpPr>
          <p:spPr>
            <a:xfrm>
              <a:off x="3714139" y="561918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Threshold Cryptography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CC036-0C06-01C1-7D35-B3F14BFD591C}"/>
              </a:ext>
            </a:extLst>
          </p:cNvPr>
          <p:cNvGrpSpPr/>
          <p:nvPr/>
        </p:nvGrpSpPr>
        <p:grpSpPr>
          <a:xfrm>
            <a:off x="5929587" y="1082246"/>
            <a:ext cx="3346547" cy="2548358"/>
            <a:chOff x="5929587" y="1082246"/>
            <a:chExt cx="3346547" cy="254835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048212-3555-234B-BC37-9E4C37B7C34D}"/>
                </a:ext>
              </a:extLst>
            </p:cNvPr>
            <p:cNvSpPr/>
            <p:nvPr/>
          </p:nvSpPr>
          <p:spPr>
            <a:xfrm>
              <a:off x="7409370" y="1734369"/>
              <a:ext cx="1866764" cy="771171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“Trustworthy” machine learning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BEB6D9F4-8095-ADD1-A946-0C7C98CE3B13}"/>
                </a:ext>
              </a:extLst>
            </p:cNvPr>
            <p:cNvSpPr/>
            <p:nvPr/>
          </p:nvSpPr>
          <p:spPr>
            <a:xfrm rot="1877556">
              <a:off x="6372400" y="1772654"/>
              <a:ext cx="484632" cy="15964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0CC9CD7-59AA-5F87-6D8C-293D29C8C448}"/>
                </a:ext>
              </a:extLst>
            </p:cNvPr>
            <p:cNvSpPr/>
            <p:nvPr/>
          </p:nvSpPr>
          <p:spPr>
            <a:xfrm>
              <a:off x="5929587" y="1082246"/>
              <a:ext cx="2296317" cy="771171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Blockchains/ Cryptocurrencies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E3C9EC29-D3D2-F086-2C79-80906F4F4ED3}"/>
                </a:ext>
              </a:extLst>
            </p:cNvPr>
            <p:cNvSpPr/>
            <p:nvPr/>
          </p:nvSpPr>
          <p:spPr>
            <a:xfrm rot="1877556">
              <a:off x="7489431" y="2335307"/>
              <a:ext cx="484632" cy="129529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So, what are we to do?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AA2-6CBF-C548-9214-A8DEB633E038}"/>
              </a:ext>
            </a:extLst>
          </p:cNvPr>
          <p:cNvSpPr>
            <a:spLocks/>
          </p:cNvSpPr>
          <p:nvPr/>
        </p:nvSpPr>
        <p:spPr bwMode="auto">
          <a:xfrm>
            <a:off x="753380" y="980728"/>
            <a:ext cx="8208912" cy="4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RELAX the definition: </a:t>
            </a:r>
            <a:br>
              <a:rPr lang="en-US" altLang="en-US" sz="2400" b="1" dirty="0">
                <a:solidFill>
                  <a:srgbClr val="0000FF"/>
                </a:solidFill>
                <a:cs typeface="Arial" charset="0"/>
              </a:rPr>
            </a:b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	</a:t>
            </a:r>
            <a:endParaRPr lang="en-US" altLang="en-US" sz="2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C1B2F-205E-0146-AC61-F298FADD0F88}"/>
              </a:ext>
            </a:extLst>
          </p:cNvPr>
          <p:cNvSpPr/>
          <p:nvPr/>
        </p:nvSpPr>
        <p:spPr>
          <a:xfrm>
            <a:off x="1014536" y="1484784"/>
            <a:ext cx="7686600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charset="0"/>
              </a:rPr>
              <a:t>EVE is an arbitrary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computationally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bounded</a:t>
            </a:r>
            <a:r>
              <a:rPr lang="en-US" altLang="en-US" sz="2400" b="1" dirty="0">
                <a:cs typeface="Arial" charset="0"/>
              </a:rPr>
              <a:t> algorithm</a:t>
            </a:r>
            <a:r>
              <a:rPr lang="en-US" altLang="en-US" sz="2400" dirty="0">
                <a:cs typeface="Arial" charset="0"/>
              </a:rPr>
              <a:t>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152B7-1AD1-1A48-8491-8CBB689D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2"/>
          <a:stretch/>
        </p:blipFill>
        <p:spPr>
          <a:xfrm>
            <a:off x="899592" y="3086583"/>
            <a:ext cx="5976664" cy="38972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6588F09-04EB-F14B-B837-D641B146AA8E}"/>
              </a:ext>
            </a:extLst>
          </p:cNvPr>
          <p:cNvSpPr/>
          <p:nvPr/>
        </p:nvSpPr>
        <p:spPr>
          <a:xfrm>
            <a:off x="753380" y="2258274"/>
            <a:ext cx="1296144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E3F6C4-9352-9548-B6BF-972611364324}"/>
              </a:ext>
            </a:extLst>
          </p:cNvPr>
          <p:cNvSpPr>
            <a:spLocks/>
          </p:cNvSpPr>
          <p:nvPr/>
        </p:nvSpPr>
        <p:spPr bwMode="auto">
          <a:xfrm>
            <a:off x="2483768" y="6398951"/>
            <a:ext cx="222619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 err="1">
                <a:cs typeface="Arial" charset="0"/>
              </a:rPr>
              <a:t>Pseudorandomness</a:t>
            </a:r>
            <a:endParaRPr lang="en-US" altLang="en-US" dirty="0">
              <a:cs typeface="Arial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DECF0B-24CA-B84F-904E-B2B4C1784409}"/>
              </a:ext>
            </a:extLst>
          </p:cNvPr>
          <p:cNvSpPr>
            <a:spLocks/>
          </p:cNvSpPr>
          <p:nvPr/>
        </p:nvSpPr>
        <p:spPr bwMode="auto">
          <a:xfrm>
            <a:off x="1259632" y="5397469"/>
            <a:ext cx="122413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ZK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275996-195F-9242-9C3E-301E87EFDC1C}"/>
              </a:ext>
            </a:extLst>
          </p:cNvPr>
          <p:cNvSpPr>
            <a:spLocks/>
          </p:cNvSpPr>
          <p:nvPr/>
        </p:nvSpPr>
        <p:spPr bwMode="auto">
          <a:xfrm>
            <a:off x="4026768" y="5606863"/>
            <a:ext cx="2376264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Public-key encryption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D524-1C62-3A45-B3F5-4E1FD9BD0FD6}"/>
              </a:ext>
            </a:extLst>
          </p:cNvPr>
          <p:cNvSpPr/>
          <p:nvPr/>
        </p:nvSpPr>
        <p:spPr>
          <a:xfrm>
            <a:off x="2049524" y="2309812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cs typeface="Arial" charset="0"/>
              </a:rPr>
              <a:t>+ number theory/geometry/combinatorics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BB8E0-B545-1F41-BA16-038C25BF19BC}"/>
              </a:ext>
            </a:extLst>
          </p:cNvPr>
          <p:cNvSpPr/>
          <p:nvPr/>
        </p:nvSpPr>
        <p:spPr>
          <a:xfrm>
            <a:off x="899592" y="3071143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Arial" charset="0"/>
              </a:rPr>
              <a:t>the promised crypto land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ABE01A-9F7E-8242-8AC5-3F3BB9889554}"/>
              </a:ext>
            </a:extLst>
          </p:cNvPr>
          <p:cNvSpPr>
            <a:spLocks/>
          </p:cNvSpPr>
          <p:nvPr/>
        </p:nvSpPr>
        <p:spPr bwMode="auto">
          <a:xfrm>
            <a:off x="2699792" y="3585341"/>
            <a:ext cx="3240360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895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Summarize…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B923487-2787-7E43-BCB1-11923C82292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340768"/>
            <a:ext cx="7848872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Secure Communication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a quintessential problem in cryptography.</a:t>
            </a:r>
            <a:endParaRPr lang="en-US" altLang="en-US" sz="24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B08D87CE-0B7B-BD43-B9A1-7C5BEAFC620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92896"/>
            <a:ext cx="8424936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We saw two equivalent definitions of security:</a:t>
            </a:r>
          </a:p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	Shannon’s perfect indistinguishability and perfect secrecy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D2B203A-CEF2-F14E-A2A3-E7E96E7A81AE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645024"/>
            <a:ext cx="8424936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One-time pad achieves perfect secrecy.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180BC3B-3BD4-234F-920E-2393F22BB6B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4437112"/>
            <a:ext cx="8424936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A Serious Limitation: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Any perfectly secure encryption scheme needs keys that are at least as long as the messages.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F958905-D3EA-D046-96C4-36C0CFFF01EA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589240"/>
            <a:ext cx="8352928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Next Lecture: Overcoming the limitation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with</a:t>
            </a: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Computationally Bounded Adversaries.</a:t>
            </a:r>
          </a:p>
        </p:txBody>
      </p:sp>
    </p:spTree>
    <p:extLst>
      <p:ext uri="{BB962C8B-B14F-4D97-AF65-F5344CB8AC3E}">
        <p14:creationId xmlns:p14="http://schemas.microsoft.com/office/powerpoint/2010/main" val="8774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0DC95-DDDE-0C48-ABAA-5304D7E5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900178" cy="223224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1FDD9A-ED8C-0944-8155-1CAD6A68E878}"/>
              </a:ext>
            </a:extLst>
          </p:cNvPr>
          <p:cNvSpPr>
            <a:spLocks/>
          </p:cNvSpPr>
          <p:nvPr/>
        </p:nvSpPr>
        <p:spPr bwMode="auto">
          <a:xfrm>
            <a:off x="2511738" y="2564904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“A Mathematical Theory of Communication” (1948)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A6674C-F09C-134F-B225-4C5A4D90620D}"/>
              </a:ext>
            </a:extLst>
          </p:cNvPr>
          <p:cNvSpPr>
            <a:spLocks/>
          </p:cNvSpPr>
          <p:nvPr/>
        </p:nvSpPr>
        <p:spPr bwMode="auto">
          <a:xfrm>
            <a:off x="2511738" y="1556792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“Communication Theory of Secrecy Systems” (1945)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9FF362-B2D8-6743-9E79-99F34AC0C520}"/>
              </a:ext>
            </a:extLst>
          </p:cNvPr>
          <p:cNvSpPr>
            <a:spLocks/>
          </p:cNvSpPr>
          <p:nvPr/>
        </p:nvSpPr>
        <p:spPr bwMode="auto">
          <a:xfrm>
            <a:off x="4455954" y="2060848"/>
            <a:ext cx="13681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preceded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1FB4D8-3B9A-C64A-96E0-490E72379387}"/>
              </a:ext>
            </a:extLst>
          </p:cNvPr>
          <p:cNvSpPr>
            <a:spLocks/>
          </p:cNvSpPr>
          <p:nvPr/>
        </p:nvSpPr>
        <p:spPr bwMode="auto">
          <a:xfrm>
            <a:off x="3303826" y="3068960"/>
            <a:ext cx="45720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founded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Information Theory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6CB488-CEF0-DB4C-80F1-FC6C1778EF70}"/>
              </a:ext>
            </a:extLst>
          </p:cNvPr>
          <p:cNvSpPr>
            <a:spLocks/>
          </p:cNvSpPr>
          <p:nvPr/>
        </p:nvSpPr>
        <p:spPr bwMode="auto">
          <a:xfrm>
            <a:off x="467544" y="3645024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Claude E.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E9FA0C-86E8-D243-A958-1F7555D5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93096"/>
            <a:ext cx="1944216" cy="194421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07CA1A-002A-4E40-A321-9C075C65C8F9}"/>
              </a:ext>
            </a:extLst>
          </p:cNvPr>
          <p:cNvSpPr>
            <a:spLocks/>
          </p:cNvSpPr>
          <p:nvPr/>
        </p:nvSpPr>
        <p:spPr bwMode="auto">
          <a:xfrm>
            <a:off x="6372200" y="6255986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Alan M. Turing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685E9E-CC5B-8948-A174-CB31B3ED7F95}"/>
              </a:ext>
            </a:extLst>
          </p:cNvPr>
          <p:cNvSpPr>
            <a:spLocks/>
          </p:cNvSpPr>
          <p:nvPr/>
        </p:nvSpPr>
        <p:spPr bwMode="auto">
          <a:xfrm>
            <a:off x="267145" y="4581128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Cryptanalysis of the Enigma Machine (~1938-39)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F4E1A7-D94B-9143-BB28-301FD934541E}"/>
              </a:ext>
            </a:extLst>
          </p:cNvPr>
          <p:cNvSpPr>
            <a:spLocks/>
          </p:cNvSpPr>
          <p:nvPr/>
        </p:nvSpPr>
        <p:spPr bwMode="auto">
          <a:xfrm>
            <a:off x="251520" y="5177607"/>
            <a:ext cx="57606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“On Computable Numbers, with an Application to the </a:t>
            </a:r>
            <a:r>
              <a:rPr lang="en-US" altLang="en-US" sz="2000" dirty="0" err="1">
                <a:cs typeface="Arial" charset="0"/>
              </a:rPr>
              <a:t>Entscheidungsproblem</a:t>
            </a:r>
            <a:r>
              <a:rPr lang="en-US" altLang="en-US" sz="2000" dirty="0">
                <a:cs typeface="Arial" charset="0"/>
              </a:rPr>
              <a:t>” (1936)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F4F868-9C51-4845-8D9D-89A051FB3A86}"/>
              </a:ext>
            </a:extLst>
          </p:cNvPr>
          <p:cNvSpPr>
            <a:spLocks/>
          </p:cNvSpPr>
          <p:nvPr/>
        </p:nvSpPr>
        <p:spPr bwMode="auto">
          <a:xfrm>
            <a:off x="845840" y="6021288"/>
            <a:ext cx="487828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gave birth to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Computer Science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6F57EB2-9EEE-7443-95D1-2E496D9A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The Intellectual Origins</a:t>
            </a:r>
          </a:p>
        </p:txBody>
      </p:sp>
    </p:spTree>
    <p:extLst>
      <p:ext uri="{BB962C8B-B14F-4D97-AF65-F5344CB8AC3E}">
        <p14:creationId xmlns:p14="http://schemas.microsoft.com/office/powerpoint/2010/main" val="2318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35896" y="3365444"/>
            <a:ext cx="1747900" cy="81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Oval 13"/>
          <p:cNvSpPr/>
          <p:nvPr/>
        </p:nvSpPr>
        <p:spPr>
          <a:xfrm>
            <a:off x="107504" y="3149420"/>
            <a:ext cx="2376264" cy="1224136"/>
          </a:xfrm>
          <a:prstGeom prst="ellipse">
            <a:avLst/>
          </a:prstGeom>
          <a:solidFill>
            <a:srgbClr val="FF0000">
              <a:alpha val="28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Security, Privacy,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Integrity</a:t>
            </a:r>
          </a:p>
        </p:txBody>
      </p:sp>
      <p:sp>
        <p:nvSpPr>
          <p:cNvPr id="15" name="Oval 14"/>
          <p:cNvSpPr/>
          <p:nvPr/>
        </p:nvSpPr>
        <p:spPr>
          <a:xfrm>
            <a:off x="6516216" y="3077412"/>
            <a:ext cx="2376264" cy="1224136"/>
          </a:xfrm>
          <a:prstGeom prst="ellipse">
            <a:avLst/>
          </a:prstGeom>
          <a:solidFill>
            <a:srgbClr val="0000FF">
              <a:alpha val="15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and Theoretical CS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55776" y="3421537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/>
          </p:cNvSpPr>
          <p:nvPr/>
        </p:nvSpPr>
        <p:spPr bwMode="auto">
          <a:xfrm>
            <a:off x="2444824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Problems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55776" y="4301548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/>
          </p:cNvSpPr>
          <p:nvPr/>
        </p:nvSpPr>
        <p:spPr bwMode="auto">
          <a:xfrm>
            <a:off x="2444824" y="4335529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Solutions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08104" y="4211450"/>
            <a:ext cx="936104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45950" y="3365444"/>
            <a:ext cx="998258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/>
          </p:cNvSpPr>
          <p:nvPr/>
        </p:nvSpPr>
        <p:spPr bwMode="auto">
          <a:xfrm>
            <a:off x="5527812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Tools</a:t>
            </a:r>
          </a:p>
        </p:txBody>
      </p:sp>
      <p:sp>
        <p:nvSpPr>
          <p:cNvPr id="32" name="Content Placeholder 2"/>
          <p:cNvSpPr>
            <a:spLocks/>
          </p:cNvSpPr>
          <p:nvPr/>
        </p:nvSpPr>
        <p:spPr bwMode="auto">
          <a:xfrm>
            <a:off x="5508104" y="4292654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Ideas</a:t>
            </a:r>
          </a:p>
        </p:txBody>
      </p:sp>
      <p:pic>
        <p:nvPicPr>
          <p:cNvPr id="12" name="Picture 7" descr="MCj029021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21" y="2141308"/>
            <a:ext cx="132873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>
            <a:spLocks/>
          </p:cNvSpPr>
          <p:nvPr/>
        </p:nvSpPr>
        <p:spPr bwMode="auto">
          <a:xfrm rot="1654468">
            <a:off x="4499490" y="1981790"/>
            <a:ext cx="1452308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Definitions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E9C22A-11AE-EA4E-B3F3-5443CF311DBC}"/>
              </a:ext>
            </a:extLst>
          </p:cNvPr>
          <p:cNvSpPr>
            <a:spLocks/>
          </p:cNvSpPr>
          <p:nvPr/>
        </p:nvSpPr>
        <p:spPr bwMode="auto">
          <a:xfrm>
            <a:off x="1657962" y="4925636"/>
            <a:ext cx="14070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A8559A-FBE3-FE42-A112-D4979DF6353A}"/>
              </a:ext>
            </a:extLst>
          </p:cNvPr>
          <p:cNvSpPr>
            <a:spLocks/>
          </p:cNvSpPr>
          <p:nvPr/>
        </p:nvSpPr>
        <p:spPr bwMode="auto">
          <a:xfrm>
            <a:off x="1657962" y="5366880"/>
            <a:ext cx="2376264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Digital Signatures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6AC5C5-A581-484F-93B0-DD895BCE7E5B}"/>
              </a:ext>
            </a:extLst>
          </p:cNvPr>
          <p:cNvSpPr>
            <a:spLocks/>
          </p:cNvSpPr>
          <p:nvPr/>
        </p:nvSpPr>
        <p:spPr bwMode="auto">
          <a:xfrm>
            <a:off x="1660503" y="5819707"/>
            <a:ext cx="41073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Pseudorandom Functions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BB0921-13D0-B045-93D8-AD0112512514}"/>
              </a:ext>
            </a:extLst>
          </p:cNvPr>
          <p:cNvSpPr>
            <a:spLocks/>
          </p:cNvSpPr>
          <p:nvPr/>
        </p:nvSpPr>
        <p:spPr bwMode="auto">
          <a:xfrm>
            <a:off x="6087108" y="4920570"/>
            <a:ext cx="244533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Interactive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A226E4-5C1C-0B40-B5FC-3C8DA9D16DBE}"/>
              </a:ext>
            </a:extLst>
          </p:cNvPr>
          <p:cNvSpPr>
            <a:spLocks/>
          </p:cNvSpPr>
          <p:nvPr/>
        </p:nvSpPr>
        <p:spPr bwMode="auto">
          <a:xfrm>
            <a:off x="4510100" y="5366978"/>
            <a:ext cx="4417567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Probabilistically checkable Proofs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4E034A-13A7-D042-B082-33019AC0F5CC}"/>
              </a:ext>
            </a:extLst>
          </p:cNvPr>
          <p:cNvSpPr>
            <a:spLocks/>
          </p:cNvSpPr>
          <p:nvPr/>
        </p:nvSpPr>
        <p:spPr bwMode="auto">
          <a:xfrm>
            <a:off x="5369968" y="5772189"/>
            <a:ext cx="3234480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Locally decodable Codes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CC4059-4AC3-C34D-ABCB-BFA2F166F91B}"/>
              </a:ext>
            </a:extLst>
          </p:cNvPr>
          <p:cNvSpPr>
            <a:spLocks/>
          </p:cNvSpPr>
          <p:nvPr/>
        </p:nvSpPr>
        <p:spPr bwMode="auto">
          <a:xfrm>
            <a:off x="1707395" y="6202145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7876E88-B93D-784B-B97A-BA729255080A}"/>
              </a:ext>
            </a:extLst>
          </p:cNvPr>
          <p:cNvSpPr>
            <a:spLocks/>
          </p:cNvSpPr>
          <p:nvPr/>
        </p:nvSpPr>
        <p:spPr bwMode="auto">
          <a:xfrm>
            <a:off x="7550388" y="6218597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A2FE1CB-87F7-A84C-8EE7-18D9D025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Modern Cryptography: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C2125-755D-3E4D-886C-04A8EFF69C0E}"/>
              </a:ext>
            </a:extLst>
          </p:cNvPr>
          <p:cNvSpPr/>
          <p:nvPr/>
        </p:nvSpPr>
        <p:spPr>
          <a:xfrm>
            <a:off x="1835696" y="908720"/>
            <a:ext cx="549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prstClr val="black"/>
                </a:solidFill>
                <a:cs typeface="Arial" charset="0"/>
              </a:rPr>
              <a:t>Practice to Theory and Back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1" grpId="0"/>
      <p:bldP spid="32" grpId="0"/>
      <p:bldP spid="33" grpId="0"/>
      <p:bldP spid="16" grpId="0"/>
      <p:bldP spid="17" grpId="0"/>
      <p:bldP spid="18" grpId="0"/>
      <p:bldP spid="19" grpId="0"/>
      <p:bldP spid="21" grpId="0"/>
      <p:bldP spid="23" grpId="0"/>
      <p:bldP spid="28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849388"/>
            <a:ext cx="837780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1. The Omnipresent, Worst-case, Adversary.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60C2B-D277-784D-A91B-4400C45ACA06}"/>
              </a:ext>
            </a:extLst>
          </p:cNvPr>
          <p:cNvSpPr>
            <a:spLocks/>
          </p:cNvSpPr>
          <p:nvPr/>
        </p:nvSpPr>
        <p:spPr bwMode="auto">
          <a:xfrm>
            <a:off x="971600" y="257403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idea.</a:t>
            </a:r>
            <a:r>
              <a:rPr lang="en-US" altLang="en-US" sz="2400" dirty="0">
                <a:cs typeface="Arial" charset="0"/>
              </a:rPr>
              <a:t> model the adversary: what they know, what they can do, and what their goals are.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436B0-691B-1846-BFAA-01971DEF9E1E}"/>
              </a:ext>
            </a:extLst>
          </p:cNvPr>
          <p:cNvSpPr>
            <a:spLocks/>
          </p:cNvSpPr>
          <p:nvPr/>
        </p:nvSpPr>
        <p:spPr bwMode="auto">
          <a:xfrm>
            <a:off x="971600" y="3645024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Definitions will be our friend.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If you cannot define something, you cannot achieve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CCED-9ED2-A145-ABE7-33C36C5879A3}"/>
              </a:ext>
            </a:extLst>
          </p:cNvPr>
          <p:cNvSpPr>
            <a:spLocks/>
          </p:cNvSpPr>
          <p:nvPr/>
        </p:nvSpPr>
        <p:spPr bwMode="auto">
          <a:xfrm>
            <a:off x="971600" y="479715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key takeaway from 6.875: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Cryptographic (or, adversarial) thinking.</a:t>
            </a:r>
          </a:p>
        </p:txBody>
      </p:sp>
      <p:pic>
        <p:nvPicPr>
          <p:cNvPr id="7" name="Picture 19" descr="MCj04359310000[1]">
            <a:extLst>
              <a:ext uri="{FF2B5EF4-FFF2-40B4-BE49-F238E27FC236}">
                <a16:creationId xmlns:a16="http://schemas.microsoft.com/office/drawing/2014/main" id="{7428BD7A-1BE4-334C-908D-B7754D1F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7810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2. Computational Hardness will be our enabler. </a:t>
            </a:r>
            <a:br>
              <a:rPr lang="en-US" altLang="en-US" sz="2400" b="1" dirty="0">
                <a:cs typeface="Arial" charset="0"/>
              </a:rPr>
            </a:br>
            <a:r>
              <a:rPr lang="en-US" altLang="en-US" sz="2400" b="1" dirty="0">
                <a:cs typeface="Arial" charset="0"/>
              </a:rPr>
              <a:t>	</a:t>
            </a:r>
            <a:r>
              <a:rPr lang="en-US" altLang="en-US" sz="2400" i="1" dirty="0">
                <a:cs typeface="Arial" charset="0"/>
              </a:rPr>
              <a:t>(starting lecture 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348880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theme: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the cryptographic leash</a:t>
            </a:r>
            <a:r>
              <a:rPr lang="en-US" altLang="en-US" sz="2400" dirty="0">
                <a:cs typeface="Arial" charset="0"/>
              </a:rPr>
              <a:t>. Use computational hardness to “tame” the adversary.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3361556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classical source of hard problems: number theory</a:t>
            </a:r>
            <a:r>
              <a:rPr lang="en-US" altLang="en-US" sz="2400" dirty="0">
                <a:cs typeface="Arial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F87F5-9B78-A441-B048-F35890D228FA}"/>
              </a:ext>
            </a:extLst>
          </p:cNvPr>
          <p:cNvSpPr/>
          <p:nvPr/>
        </p:nvSpPr>
        <p:spPr>
          <a:xfrm>
            <a:off x="1403648" y="3980011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MT"/>
              </a:rPr>
              <a:t>“Both Gauss and lesser mathematicians may be justified in rejoicing that there is one such science [number theory] at any rate, whose very remoteness from ordinary human activities should keep it gentle and clean” </a:t>
            </a:r>
            <a:endParaRPr lang="en-US" i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794C2-69C8-EA46-A286-163CBFBA79C1}"/>
              </a:ext>
            </a:extLst>
          </p:cNvPr>
          <p:cNvSpPr/>
          <p:nvPr/>
        </p:nvSpPr>
        <p:spPr>
          <a:xfrm>
            <a:off x="1417131" y="49302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[G. H. Hardy, “A Mathematician’s Apology”]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A0D7B5-7DD2-544C-8D65-AA06BBFE1ACA}"/>
              </a:ext>
            </a:extLst>
          </p:cNvPr>
          <p:cNvSpPr>
            <a:spLocks/>
          </p:cNvSpPr>
          <p:nvPr/>
        </p:nvSpPr>
        <p:spPr bwMode="auto">
          <a:xfrm>
            <a:off x="948036" y="5589240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More recently: geometry, coding theory, combinatorics.</a:t>
            </a:r>
            <a:r>
              <a:rPr lang="en-US" altLang="en-US" sz="2400" dirty="0">
                <a:cs typeface="Arial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62652-9032-61B9-EF98-67E798241BC3}"/>
              </a:ext>
            </a:extLst>
          </p:cNvPr>
          <p:cNvSpPr>
            <a:spLocks/>
          </p:cNvSpPr>
          <p:nvPr/>
        </p:nvSpPr>
        <p:spPr bwMode="auto">
          <a:xfrm>
            <a:off x="955422" y="6227557"/>
            <a:ext cx="7848872" cy="4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Cryptography is the science of useful hardness.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3. Security Proofs via Reductions.</a:t>
            </a:r>
            <a:endParaRPr lang="en-US" altLang="en-US" sz="2400" i="1" dirty="0"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204864"/>
            <a:ext cx="7848872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“If there is an (efficient) adversary that breaks scheme A </a:t>
            </a:r>
            <a:r>
              <a:rPr lang="en-US" altLang="en-US" sz="2400" dirty="0" err="1">
                <a:cs typeface="Arial" charset="0"/>
              </a:rPr>
              <a:t>w.r.t.</a:t>
            </a:r>
            <a:r>
              <a:rPr lang="en-US" altLang="en-US" sz="2400" dirty="0">
                <a:cs typeface="Arial" charset="0"/>
              </a:rPr>
              <a:t> definition D, then there is an (efficient) adversary that factors large numbers.”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5589240"/>
            <a:ext cx="81003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cs typeface="Arial" charset="0"/>
              </a:rPr>
              <a:t>Our reductions will be probabilistic and significantly more involved than the NP-hardness reductions in, say, 6.045.</a:t>
            </a:r>
            <a:endParaRPr lang="en-US" altLang="en-US" sz="2400" dirty="0"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46A1-1976-6A45-8570-471CCC1E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80" y="3573016"/>
            <a:ext cx="1663385" cy="16633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08CD59-48ED-F640-85D5-C2842E252478}"/>
              </a:ext>
            </a:extLst>
          </p:cNvPr>
          <p:cNvSpPr>
            <a:spLocks/>
          </p:cNvSpPr>
          <p:nvPr/>
        </p:nvSpPr>
        <p:spPr bwMode="auto">
          <a:xfrm>
            <a:off x="1043608" y="4078544"/>
            <a:ext cx="8100392" cy="10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i="1" dirty="0">
                <a:solidFill>
                  <a:srgbClr val="0000FF"/>
                </a:solidFill>
                <a:cs typeface="Arial" charset="0"/>
              </a:rPr>
              <a:t>“Science wins either way”</a:t>
            </a:r>
            <a:endParaRPr lang="en-US" altLang="en-US" sz="2400" b="1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|57.2|2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41597</TotalTime>
  <Words>2736</Words>
  <Application>Microsoft Macintosh PowerPoint</Application>
  <PresentationFormat>On-screen Show (4:3)</PresentationFormat>
  <Paragraphs>405</Paragraphs>
  <Slides>41</Slides>
  <Notes>41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American Typewriter</vt:lpstr>
      <vt:lpstr>Apple Chancery</vt:lpstr>
      <vt:lpstr>Arial</vt:lpstr>
      <vt:lpstr>Calibri</vt:lpstr>
      <vt:lpstr>Cambria Math</vt:lpstr>
      <vt:lpstr>Courier New</vt:lpstr>
      <vt:lpstr>Noto Sans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1114</cp:revision>
  <dcterms:created xsi:type="dcterms:W3CDTF">2014-03-14T23:52:55Z</dcterms:created>
  <dcterms:modified xsi:type="dcterms:W3CDTF">2023-09-06T16:16:19Z</dcterms:modified>
</cp:coreProperties>
</file>