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529" r:id="rId2"/>
    <p:sldId id="702" r:id="rId3"/>
    <p:sldId id="637" r:id="rId4"/>
    <p:sldId id="662" r:id="rId5"/>
    <p:sldId id="624" r:id="rId6"/>
    <p:sldId id="663" r:id="rId7"/>
    <p:sldId id="703" r:id="rId8"/>
    <p:sldId id="625" r:id="rId9"/>
    <p:sldId id="627" r:id="rId10"/>
    <p:sldId id="629" r:id="rId11"/>
    <p:sldId id="700" r:id="rId12"/>
    <p:sldId id="631" r:id="rId13"/>
    <p:sldId id="665" r:id="rId14"/>
    <p:sldId id="667" r:id="rId15"/>
    <p:sldId id="670" r:id="rId16"/>
    <p:sldId id="668" r:id="rId17"/>
    <p:sldId id="701" r:id="rId18"/>
    <p:sldId id="704" r:id="rId19"/>
    <p:sldId id="685" r:id="rId20"/>
    <p:sldId id="633" r:id="rId21"/>
    <p:sldId id="642" r:id="rId22"/>
    <p:sldId id="643" r:id="rId23"/>
    <p:sldId id="705" r:id="rId24"/>
    <p:sldId id="644" r:id="rId25"/>
    <p:sldId id="645" r:id="rId26"/>
    <p:sldId id="664" r:id="rId27"/>
    <p:sldId id="646" r:id="rId28"/>
    <p:sldId id="686" r:id="rId29"/>
    <p:sldId id="699" r:id="rId30"/>
    <p:sldId id="671" r:id="rId31"/>
    <p:sldId id="677" r:id="rId32"/>
    <p:sldId id="678" r:id="rId33"/>
    <p:sldId id="692" r:id="rId34"/>
    <p:sldId id="693" r:id="rId35"/>
    <p:sldId id="679" r:id="rId36"/>
    <p:sldId id="680" r:id="rId37"/>
    <p:sldId id="706" r:id="rId38"/>
    <p:sldId id="681" r:id="rId39"/>
    <p:sldId id="682" r:id="rId40"/>
    <p:sldId id="687" r:id="rId41"/>
    <p:sldId id="684" r:id="rId42"/>
    <p:sldId id="688" r:id="rId43"/>
    <p:sldId id="689" r:id="rId44"/>
    <p:sldId id="690" r:id="rId45"/>
    <p:sldId id="691" r:id="rId46"/>
    <p:sldId id="673" r:id="rId47"/>
    <p:sldId id="694" r:id="rId48"/>
    <p:sldId id="695" r:id="rId49"/>
    <p:sldId id="697" r:id="rId50"/>
    <p:sldId id="696" r:id="rId51"/>
    <p:sldId id="69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94"/>
    <p:restoredTop sz="76282" autoAdjust="0"/>
  </p:normalViewPr>
  <p:slideViewPr>
    <p:cSldViewPr>
      <p:cViewPr varScale="1">
        <p:scale>
          <a:sx n="69" d="100"/>
          <a:sy n="69" d="100"/>
        </p:scale>
        <p:origin x="133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82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69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33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3458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8815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94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02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207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7316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68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80408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0352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1726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4346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308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9234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098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4485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519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35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009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3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537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060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6708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5561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145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660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44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30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062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007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Encryption has to be probabilistic.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160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30823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43126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51738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86284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2575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79143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4282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25310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2199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78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Proofs on the board!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572572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98551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6527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6537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055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78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3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2023-10-18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6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9.png"/><Relationship Id="rId9" Type="http://schemas.openxmlformats.org/officeDocument/2006/relationships/image" Target="../media/image6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10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65.png"/><Relationship Id="rId4" Type="http://schemas.openxmlformats.org/officeDocument/2006/relationships/image" Target="../media/image72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2.png"/><Relationship Id="rId7" Type="http://schemas.openxmlformats.org/officeDocument/2006/relationships/image" Target="../media/image69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5.png"/><Relationship Id="rId5" Type="http://schemas.openxmlformats.org/officeDocument/2006/relationships/image" Target="../media/image67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65.png"/><Relationship Id="rId4" Type="http://schemas.openxmlformats.org/officeDocument/2006/relationships/image" Target="../media/image83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2.png"/><Relationship Id="rId18" Type="http://schemas.openxmlformats.org/officeDocument/2006/relationships/image" Target="../media/image89.png"/><Relationship Id="rId3" Type="http://schemas.openxmlformats.org/officeDocument/2006/relationships/image" Target="../media/image67.png"/><Relationship Id="rId21" Type="http://schemas.openxmlformats.org/officeDocument/2006/relationships/image" Target="../media/image92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84.png"/><Relationship Id="rId15" Type="http://schemas.openxmlformats.org/officeDocument/2006/relationships/image" Target="../media/image86.png"/><Relationship Id="rId10" Type="http://schemas.openxmlformats.org/officeDocument/2006/relationships/image" Target="../media/image78.png"/><Relationship Id="rId19" Type="http://schemas.openxmlformats.org/officeDocument/2006/relationships/image" Target="../media/image90.png"/><Relationship Id="rId4" Type="http://schemas.openxmlformats.org/officeDocument/2006/relationships/image" Target="../media/image68.png"/><Relationship Id="rId9" Type="http://schemas.openxmlformats.org/officeDocument/2006/relationships/image" Target="../media/image76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94.png"/><Relationship Id="rId21" Type="http://schemas.openxmlformats.org/officeDocument/2006/relationships/image" Target="../media/image90.png"/><Relationship Id="rId7" Type="http://schemas.openxmlformats.org/officeDocument/2006/relationships/image" Target="../media/image73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9.png"/><Relationship Id="rId5" Type="http://schemas.openxmlformats.org/officeDocument/2006/relationships/image" Target="../media/image68.png"/><Relationship Id="rId15" Type="http://schemas.openxmlformats.org/officeDocument/2006/relationships/image" Target="../media/image84.png"/><Relationship Id="rId10" Type="http://schemas.openxmlformats.org/officeDocument/2006/relationships/image" Target="../media/image78.png"/><Relationship Id="rId19" Type="http://schemas.openxmlformats.org/officeDocument/2006/relationships/image" Target="../media/image88.png"/><Relationship Id="rId4" Type="http://schemas.openxmlformats.org/officeDocument/2006/relationships/image" Target="../media/image67.png"/><Relationship Id="rId9" Type="http://schemas.openxmlformats.org/officeDocument/2006/relationships/image" Target="../media/image76.png"/><Relationship Id="rId14" Type="http://schemas.openxmlformats.org/officeDocument/2006/relationships/image" Target="../media/image95.png"/><Relationship Id="rId22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1.png"/><Relationship Id="rId3" Type="http://schemas.openxmlformats.org/officeDocument/2006/relationships/image" Target="../media/image10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911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2.png"/><Relationship Id="rId3" Type="http://schemas.openxmlformats.org/officeDocument/2006/relationships/image" Target="../media/image1011.png"/><Relationship Id="rId21" Type="http://schemas.openxmlformats.org/officeDocument/2006/relationships/image" Target="../media/image35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5" Type="http://schemas.openxmlformats.org/officeDocument/2006/relationships/image" Target="../media/image39.png"/><Relationship Id="rId2" Type="http://schemas.openxmlformats.org/officeDocument/2006/relationships/notesSlide" Target="../notesSlides/notesSlide31.xml"/><Relationship Id="rId16" Type="http://schemas.openxmlformats.org/officeDocument/2006/relationships/image" Target="../media/image22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8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37.png"/><Relationship Id="rId10" Type="http://schemas.openxmlformats.org/officeDocument/2006/relationships/image" Target="../media/image16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40.png"/><Relationship Id="rId3" Type="http://schemas.openxmlformats.org/officeDocument/2006/relationships/image" Target="../media/image1011.png"/><Relationship Id="rId21" Type="http://schemas.openxmlformats.org/officeDocument/2006/relationships/image" Target="../media/image35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2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420.png"/><Relationship Id="rId10" Type="http://schemas.openxmlformats.org/officeDocument/2006/relationships/image" Target="../media/image16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600.png"/><Relationship Id="rId3" Type="http://schemas.openxmlformats.org/officeDocument/2006/relationships/image" Target="../media/image1011.png"/><Relationship Id="rId21" Type="http://schemas.openxmlformats.org/officeDocument/2006/relationships/image" Target="../media/image35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5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2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61.png"/><Relationship Id="rId10" Type="http://schemas.openxmlformats.org/officeDocument/2006/relationships/image" Target="../media/image16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4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3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97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96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98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2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01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0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9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10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06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5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10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8.jp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10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2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8.jp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7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1011.png"/><Relationship Id="rId21" Type="http://schemas.openxmlformats.org/officeDocument/2006/relationships/image" Target="../media/image103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2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9.jpe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090.png"/><Relationship Id="rId10" Type="http://schemas.openxmlformats.org/officeDocument/2006/relationships/image" Target="../media/image16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04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7.png"/><Relationship Id="rId9" Type="http://schemas.openxmlformats.org/officeDocument/2006/relationships/image" Target="../media/image2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13" Type="http://schemas.openxmlformats.org/officeDocument/2006/relationships/image" Target="../media/image121.png"/><Relationship Id="rId18" Type="http://schemas.openxmlformats.org/officeDocument/2006/relationships/image" Target="../media/image126.png"/><Relationship Id="rId26" Type="http://schemas.openxmlformats.org/officeDocument/2006/relationships/image" Target="../media/image134.png"/><Relationship Id="rId3" Type="http://schemas.openxmlformats.org/officeDocument/2006/relationships/image" Target="../media/image111.png"/><Relationship Id="rId21" Type="http://schemas.openxmlformats.org/officeDocument/2006/relationships/image" Target="../media/image129.png"/><Relationship Id="rId7" Type="http://schemas.openxmlformats.org/officeDocument/2006/relationships/image" Target="../media/image115.png"/><Relationship Id="rId12" Type="http://schemas.openxmlformats.org/officeDocument/2006/relationships/image" Target="../media/image120.png"/><Relationship Id="rId17" Type="http://schemas.openxmlformats.org/officeDocument/2006/relationships/image" Target="../media/image125.png"/><Relationship Id="rId25" Type="http://schemas.openxmlformats.org/officeDocument/2006/relationships/image" Target="../media/image133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24.png"/><Relationship Id="rId20" Type="http://schemas.openxmlformats.org/officeDocument/2006/relationships/image" Target="../media/image1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11" Type="http://schemas.openxmlformats.org/officeDocument/2006/relationships/image" Target="../media/image119.png"/><Relationship Id="rId24" Type="http://schemas.openxmlformats.org/officeDocument/2006/relationships/image" Target="../media/image132.png"/><Relationship Id="rId5" Type="http://schemas.openxmlformats.org/officeDocument/2006/relationships/image" Target="../media/image113.png"/><Relationship Id="rId15" Type="http://schemas.openxmlformats.org/officeDocument/2006/relationships/image" Target="../media/image123.png"/><Relationship Id="rId23" Type="http://schemas.openxmlformats.org/officeDocument/2006/relationships/image" Target="../media/image131.png"/><Relationship Id="rId10" Type="http://schemas.openxmlformats.org/officeDocument/2006/relationships/image" Target="../media/image118.png"/><Relationship Id="rId19" Type="http://schemas.openxmlformats.org/officeDocument/2006/relationships/image" Target="../media/image127.png"/><Relationship Id="rId4" Type="http://schemas.openxmlformats.org/officeDocument/2006/relationships/image" Target="../media/image112.png"/><Relationship Id="rId9" Type="http://schemas.openxmlformats.org/officeDocument/2006/relationships/image" Target="../media/image117.png"/><Relationship Id="rId14" Type="http://schemas.openxmlformats.org/officeDocument/2006/relationships/image" Target="../media/image122.png"/><Relationship Id="rId22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26" Type="http://schemas.openxmlformats.org/officeDocument/2006/relationships/image" Target="../media/image140.png"/><Relationship Id="rId3" Type="http://schemas.openxmlformats.org/officeDocument/2006/relationships/image" Target="../media/image126.png"/><Relationship Id="rId21" Type="http://schemas.openxmlformats.org/officeDocument/2006/relationships/image" Target="../media/image135.png"/><Relationship Id="rId34" Type="http://schemas.openxmlformats.org/officeDocument/2006/relationships/image" Target="../media/image148.png"/><Relationship Id="rId7" Type="http://schemas.openxmlformats.org/officeDocument/2006/relationships/image" Target="../media/image8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5" Type="http://schemas.openxmlformats.org/officeDocument/2006/relationships/image" Target="../media/image139.png"/><Relationship Id="rId33" Type="http://schemas.openxmlformats.org/officeDocument/2006/relationships/image" Target="../media/image147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9.png"/><Relationship Id="rId20" Type="http://schemas.openxmlformats.org/officeDocument/2006/relationships/image" Target="../media/image300.png"/><Relationship Id="rId29" Type="http://schemas.openxmlformats.org/officeDocument/2006/relationships/image" Target="../media/image1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1.png"/><Relationship Id="rId11" Type="http://schemas.openxmlformats.org/officeDocument/2006/relationships/image" Target="../media/image14.png"/><Relationship Id="rId24" Type="http://schemas.openxmlformats.org/officeDocument/2006/relationships/image" Target="../media/image138.png"/><Relationship Id="rId32" Type="http://schemas.openxmlformats.org/officeDocument/2006/relationships/image" Target="../media/image146.png"/><Relationship Id="rId5" Type="http://schemas.openxmlformats.org/officeDocument/2006/relationships/image" Target="../media/image128.png"/><Relationship Id="rId15" Type="http://schemas.openxmlformats.org/officeDocument/2006/relationships/image" Target="../media/image18.png"/><Relationship Id="rId23" Type="http://schemas.openxmlformats.org/officeDocument/2006/relationships/image" Target="../media/image137.png"/><Relationship Id="rId28" Type="http://schemas.openxmlformats.org/officeDocument/2006/relationships/image" Target="../media/image142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31" Type="http://schemas.openxmlformats.org/officeDocument/2006/relationships/image" Target="../media/image145.png"/><Relationship Id="rId4" Type="http://schemas.openxmlformats.org/officeDocument/2006/relationships/image" Target="../media/image12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Relationship Id="rId22" Type="http://schemas.openxmlformats.org/officeDocument/2006/relationships/image" Target="../media/image136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49.png"/><Relationship Id="rId8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8.jpg"/><Relationship Id="rId3" Type="http://schemas.openxmlformats.org/officeDocument/2006/relationships/image" Target="../media/image10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9.jpeg"/><Relationship Id="rId3" Type="http://schemas.openxmlformats.org/officeDocument/2006/relationships/image" Target="../media/image10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22.png"/><Relationship Id="rId20" Type="http://schemas.openxmlformats.org/officeDocument/2006/relationships/image" Target="../media/image10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03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26" Type="http://schemas.openxmlformats.org/officeDocument/2006/relationships/image" Target="../media/image157.png"/><Relationship Id="rId3" Type="http://schemas.openxmlformats.org/officeDocument/2006/relationships/image" Target="../media/image1011.png"/><Relationship Id="rId21" Type="http://schemas.openxmlformats.org/officeDocument/2006/relationships/image" Target="../media/image152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5" Type="http://schemas.openxmlformats.org/officeDocument/2006/relationships/image" Target="../media/image156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22.png"/><Relationship Id="rId20" Type="http://schemas.openxmlformats.org/officeDocument/2006/relationships/image" Target="../media/image151.png"/><Relationship Id="rId29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155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54.png"/><Relationship Id="rId28" Type="http://schemas.openxmlformats.org/officeDocument/2006/relationships/image" Target="../media/image159.png"/><Relationship Id="rId10" Type="http://schemas.openxmlformats.org/officeDocument/2006/relationships/image" Target="../media/image16.png"/><Relationship Id="rId19" Type="http://schemas.openxmlformats.org/officeDocument/2006/relationships/image" Target="../media/image150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53.png"/><Relationship Id="rId27" Type="http://schemas.openxmlformats.org/officeDocument/2006/relationships/image" Target="../media/image15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56.png"/><Relationship Id="rId3" Type="http://schemas.openxmlformats.org/officeDocument/2006/relationships/image" Target="../media/image1011.png"/><Relationship Id="rId21" Type="http://schemas.openxmlformats.org/officeDocument/2006/relationships/image" Target="../media/image15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22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57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8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56.png"/><Relationship Id="rId3" Type="http://schemas.openxmlformats.org/officeDocument/2006/relationships/image" Target="../media/image1011.png"/><Relationship Id="rId21" Type="http://schemas.openxmlformats.org/officeDocument/2006/relationships/image" Target="../media/image15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22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157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6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50.png"/><Relationship Id="rId7" Type="http://schemas.openxmlformats.org/officeDocument/2006/relationships/image" Target="../media/image260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image" Target="../media/image280.png"/><Relationship Id="rId5" Type="http://schemas.openxmlformats.org/officeDocument/2006/relationships/image" Target="../media/image180.png"/><Relationship Id="rId10" Type="http://schemas.openxmlformats.org/officeDocument/2006/relationships/image" Target="../media/image230.png"/><Relationship Id="rId4" Type="http://schemas.openxmlformats.org/officeDocument/2006/relationships/image" Target="../media/image910.png"/><Relationship Id="rId9" Type="http://schemas.openxmlformats.org/officeDocument/2006/relationships/image" Target="../media/image270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156.png"/><Relationship Id="rId3" Type="http://schemas.openxmlformats.org/officeDocument/2006/relationships/image" Target="../media/image1011.png"/><Relationship Id="rId21" Type="http://schemas.openxmlformats.org/officeDocument/2006/relationships/image" Target="../media/image15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22.png"/><Relationship Id="rId20" Type="http://schemas.openxmlformats.org/officeDocument/2006/relationships/image" Target="../media/image1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163.png"/><Relationship Id="rId10" Type="http://schemas.openxmlformats.org/officeDocument/2006/relationships/image" Target="../media/image16.png"/><Relationship Id="rId19" Type="http://schemas.openxmlformats.org/officeDocument/2006/relationships/image" Target="../media/image157.png"/><Relationship Id="rId4" Type="http://schemas.openxmlformats.org/officeDocument/2006/relationships/image" Target="../media/image8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16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>
                <a:solidFill>
                  <a:srgbClr val="891637"/>
                </a:solidFill>
                <a:latin typeface="Calibri" pitchFamily="34" charset="0"/>
              </a:rPr>
              <a:t>Lecture 12</a:t>
            </a:r>
            <a:endParaRPr lang="en-US" sz="4000" b="1" dirty="0">
              <a:solidFill>
                <a:srgbClr val="891637"/>
              </a:solidFill>
              <a:latin typeface="Calibri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07FFF9-AD6F-1C40-916E-2E3D0F2B59DD}"/>
              </a:ext>
            </a:extLst>
          </p:cNvPr>
          <p:cNvSpPr/>
          <p:nvPr/>
        </p:nvSpPr>
        <p:spPr>
          <a:xfrm>
            <a:off x="553451" y="1628800"/>
            <a:ext cx="8542928" cy="158417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CRHFs exist?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DF89594-36AA-1844-820D-09AEFC06BF97}"/>
              </a:ext>
            </a:extLst>
          </p:cNvPr>
          <p:cNvSpPr txBox="1">
            <a:spLocks noChangeArrowheads="1"/>
          </p:cNvSpPr>
          <p:nvPr/>
        </p:nvSpPr>
        <p:spPr>
          <a:xfrm>
            <a:off x="553452" y="1628800"/>
            <a:ext cx="855459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Theoretical Constructions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assuming discrete logarithms (as well as under several other number-theoretic assumptions)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884AB4F8-F68B-7949-BCC3-1EC7EE68C5BE}"/>
              </a:ext>
            </a:extLst>
          </p:cNvPr>
          <p:cNvSpPr txBox="1">
            <a:spLocks noChangeArrowheads="1"/>
          </p:cNvSpPr>
          <p:nvPr/>
        </p:nvSpPr>
        <p:spPr>
          <a:xfrm>
            <a:off x="553906" y="3356992"/>
            <a:ext cx="8554598" cy="4320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Practical Constructions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SHA3.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4221087"/>
                <a:ext cx="8554598" cy="187220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Domain Extension Theorem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If there exist hash functions compressing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bits, then there are hash functions that compress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poly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 into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4221087"/>
                <a:ext cx="8554598" cy="1872209"/>
              </a:xfrm>
              <a:prstGeom prst="rect">
                <a:avLst/>
              </a:prstGeom>
              <a:blipFill>
                <a:blip r:embed="rId3"/>
                <a:stretch>
                  <a:fillRect l="-1185" t="-1342" r="-2074" b="-6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8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589402" y="1556792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Hash the message into n bits and sign the hash.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6372" y="2546019"/>
                <a:ext cx="252028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2" y="2546019"/>
                <a:ext cx="2520280" cy="576064"/>
              </a:xfrm>
              <a:prstGeom prst="rect">
                <a:avLst/>
              </a:prstGeom>
              <a:blipFill>
                <a:blip r:embed="rId3"/>
                <a:stretch>
                  <a:fillRect l="-5000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3482123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3482123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586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204" y="4509120"/>
                <a:ext cx="8701275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Compute the hash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04" y="4509120"/>
                <a:ext cx="8701275" cy="960385"/>
              </a:xfrm>
              <a:prstGeom prst="rect">
                <a:avLst/>
              </a:prstGeom>
              <a:blipFill>
                <a:blip r:embed="rId5"/>
                <a:stretch>
                  <a:fillRect l="-1456" t="-9211" r="-1747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5708976"/>
                <a:ext cx="8856984" cy="96038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Verifying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Recompute the hash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                       Check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∀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𝑖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708976"/>
                <a:ext cx="8856984" cy="960384"/>
              </a:xfrm>
              <a:prstGeom prst="rect">
                <a:avLst/>
              </a:prstGeom>
              <a:blipFill>
                <a:blip r:embed="rId6"/>
                <a:stretch>
                  <a:fillRect l="-1288" t="-7792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9B2E559-0DD1-9B43-87F4-8AEC4B11AE82}"/>
              </a:ext>
            </a:extLst>
          </p:cNvPr>
          <p:cNvGrpSpPr/>
          <p:nvPr/>
        </p:nvGrpSpPr>
        <p:grpSpPr>
          <a:xfrm>
            <a:off x="2699792" y="2204864"/>
            <a:ext cx="2671277" cy="1061235"/>
            <a:chOff x="3563888" y="1353653"/>
            <a:chExt cx="2671277" cy="1061235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BDF216E4-8FBB-004B-A1F0-4A8DA70B0A9D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9BD23210-6419-9D4A-B582-6583A7A74ACE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  <a:blipFill>
                  <a:blip r:embed="rId7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  <a:blipFill>
                  <a:blip r:embed="rId1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FE0FD2-E58C-7A45-88F8-5076CDD528FE}"/>
              </a:ext>
            </a:extLst>
          </p:cNvPr>
          <p:cNvGrpSpPr/>
          <p:nvPr/>
        </p:nvGrpSpPr>
        <p:grpSpPr>
          <a:xfrm>
            <a:off x="3315229" y="3265040"/>
            <a:ext cx="2673520" cy="1061235"/>
            <a:chOff x="3563888" y="1353653"/>
            <a:chExt cx="2673520" cy="1061235"/>
          </a:xfrm>
        </p:grpSpPr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279C3CF9-C62F-8048-BFF2-123C8227FA23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AAA99E4-D149-1E42-B622-F32095CDAFE7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14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1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1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1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87228" y="3466936"/>
                <a:ext cx="341275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7228" y="3466936"/>
                <a:ext cx="3412752" cy="576064"/>
              </a:xfrm>
              <a:prstGeom prst="rect">
                <a:avLst/>
              </a:prstGeom>
              <a:blipFill>
                <a:blip r:embed="rId19"/>
                <a:stretch>
                  <a:fillRect l="-3717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1628800"/>
                <a:ext cx="8099557" cy="15121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OWF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collision-resistant family, no PPT adv can produce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given a signature of a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628800"/>
                <a:ext cx="8099557" cy="1512168"/>
              </a:xfrm>
              <a:prstGeom prst="rect">
                <a:avLst/>
              </a:prstGeom>
              <a:blipFill>
                <a:blip r:embed="rId3"/>
                <a:stretch>
                  <a:fillRect l="-1724" r="-1724" b="-5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901" y="3212976"/>
                <a:ext cx="8099557" cy="334202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Proof Idea:</a:t>
                </a:r>
                <a:endParaRPr lang="en-US" sz="2800" b="0" dirty="0"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Either the adversary picked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which case she violated collision-resistance of  </a:t>
                </a:r>
                <a14:m>
                  <m:oMath xmlns:m="http://schemas.openxmlformats.org/officeDocument/2006/math">
                    <m:r>
                      <a:rPr 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l"/>
                <a:r>
                  <a:rPr 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(or)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She produced a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signature on a “message”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in which case she violated one-time security of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and therefore the one-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wayness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01" y="3212976"/>
                <a:ext cx="8099557" cy="3342022"/>
              </a:xfrm>
              <a:prstGeom prst="rect">
                <a:avLst/>
              </a:prstGeom>
              <a:blipFill>
                <a:blip r:embed="rId4"/>
                <a:stretch>
                  <a:fillRect l="-1565" r="-140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2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5783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7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 or even one-way permutations…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OWF/OWP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r="-15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5551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far, only one-time security…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CF8189C-3B8F-6D38-2BF7-466BBAEF26E7}"/>
              </a:ext>
            </a:extLst>
          </p:cNvPr>
          <p:cNvSpPr txBox="1">
            <a:spLocks noChangeArrowheads="1"/>
          </p:cNvSpPr>
          <p:nvPr/>
        </p:nvSpPr>
        <p:spPr>
          <a:xfrm>
            <a:off x="373378" y="1772816"/>
            <a:ext cx="8770622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Theorem</a:t>
            </a:r>
            <a:r>
              <a:rPr lang="en-US" sz="2800" dirty="0">
                <a:ea typeface="American Typewriter" charset="0"/>
                <a:cs typeface="American Typewriter" charset="0"/>
              </a:rPr>
              <a:t> [Naor-Yung’89, Rompel’90]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(EUF-CMA-secure) Signature schemes exist assuming that </a:t>
            </a:r>
            <a:r>
              <a:rPr lang="en-US" sz="2800" u="sng" dirty="0">
                <a:ea typeface="American Typewriter" charset="0"/>
                <a:cs typeface="American Typewriter" charset="0"/>
              </a:rPr>
              <a:t>one-way functions </a:t>
            </a:r>
            <a:r>
              <a:rPr lang="en-US" sz="2800" dirty="0">
                <a:ea typeface="American Typewriter" charset="0"/>
                <a:cs typeface="American Typewriter" charset="0"/>
              </a:rPr>
              <a:t>exist.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52E6667-F8F4-E6E2-7D75-3F5C30BE8A44}"/>
              </a:ext>
            </a:extLst>
          </p:cNvPr>
          <p:cNvSpPr txBox="1">
            <a:spLocks noChangeArrowheads="1"/>
          </p:cNvSpPr>
          <p:nvPr/>
        </p:nvSpPr>
        <p:spPr>
          <a:xfrm>
            <a:off x="373378" y="3969444"/>
            <a:ext cx="8770622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TODAY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: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(EUF-CMA-secure) Signature schemes exist assuming that </a:t>
            </a:r>
            <a:r>
              <a:rPr lang="en-US" sz="2800" u="sng" dirty="0">
                <a:ea typeface="American Typewriter" charset="0"/>
                <a:cs typeface="American Typewriter" charset="0"/>
              </a:rPr>
              <a:t>collision-resistant hash functions </a:t>
            </a:r>
            <a:r>
              <a:rPr lang="en-US" sz="2800" dirty="0">
                <a:ea typeface="American Typewriter" charset="0"/>
                <a:cs typeface="American Typewriter" charset="0"/>
              </a:rPr>
              <a:t>exist. </a:t>
            </a:r>
          </a:p>
        </p:txBody>
      </p:sp>
    </p:spTree>
    <p:extLst>
      <p:ext uri="{BB962C8B-B14F-4D97-AF65-F5344CB8AC3E}">
        <p14:creationId xmlns:p14="http://schemas.microsoft.com/office/powerpoint/2010/main" val="33049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). How to make Alice stateless and deterministic. 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RECAP from L11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18350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/>
              <p:nvPr/>
            </p:nvSpPr>
            <p:spPr>
              <a:xfrm>
                <a:off x="515235" y="4907529"/>
                <a:ext cx="82182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To verify a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for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</a:rPr>
                  <a:t>	Run </a:t>
                </a:r>
                <a:r>
                  <a:rPr lang="en-US" sz="2800" dirty="0">
                    <a:solidFill>
                      <a:srgbClr val="0000FF"/>
                    </a:solidFill>
                  </a:rPr>
                  <a:t>Verify(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35" y="4907529"/>
                <a:ext cx="8218276" cy="954107"/>
              </a:xfrm>
              <a:prstGeom prst="rect">
                <a:avLst/>
              </a:prstGeom>
              <a:blipFill>
                <a:blip r:embed="rId5"/>
                <a:stretch>
                  <a:fillRect l="-1543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74327-74DC-1B42-A467-7749262D15E6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BA00B5-660F-8048-8058-9F1B372A70CC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B572C8-8D76-6045-A2F8-F41E087EABD0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3E0DCF-B82A-5642-A63E-E453A1973E8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096AA9-1795-354F-89A1-A81BF3A4C1A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DF727-FAA5-FB44-A041-09E76F632E64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FDE372-2439-634D-B5A6-3A40E951552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8E5A6B-A326-6941-AECD-2AE5C3BF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BAE67AB7-0C1D-5248-BE3B-9E42612EAC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6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3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549AE-0D50-D94E-8688-5C56CC75352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4AD60-C703-134B-AB94-E57B3ABDBC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F32605-C38D-7341-92EF-9F7408EE4D57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03A0DE-7E83-5B4C-B0C1-5C909881082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92A69D-B275-3449-859D-2FEB01C822C8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891CD4-DA9D-C448-AA56-640043EE6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F0E224-B35C-7F41-BA63-05DC41B28D2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01475B-61B3-4F49-A59A-C397AF2BB6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3F5539D-14A9-504A-B88D-C574681003B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ubtitle 1">
            <a:extLst>
              <a:ext uri="{FF2B5EF4-FFF2-40B4-BE49-F238E27FC236}">
                <a16:creationId xmlns:a16="http://schemas.microsoft.com/office/drawing/2014/main" id="{0E78A96F-29C6-B74B-96F3-8A70874B9B95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4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ubtitle 1">
            <a:extLst>
              <a:ext uri="{FF2B5EF4-FFF2-40B4-BE49-F238E27FC236}">
                <a16:creationId xmlns:a16="http://schemas.microsoft.com/office/drawing/2014/main" id="{40CF5754-37CF-4F47-A303-1745B256031E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6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ubtitle 1">
            <a:extLst>
              <a:ext uri="{FF2B5EF4-FFF2-40B4-BE49-F238E27FC236}">
                <a16:creationId xmlns:a16="http://schemas.microsoft.com/office/drawing/2014/main" id="{40CF5754-37CF-4F47-A303-1745B256031E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7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1397A56F-0E70-DB4E-89CA-E1785A847BC2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(additionally) 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 r="-1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136402"/>
                <a:ext cx="75552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7126895" y="969431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AA9A5F47-412C-CA43-A75C-8FEC6F66DF03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5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515356" y="1916832"/>
            <a:ext cx="8089091" cy="11709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ea typeface="American Typewriter" charset="0"/>
                <a:cs typeface="American Typewriter" charset="0"/>
              </a:rPr>
              <a:t>An optimization</a:t>
            </a:r>
            <a:r>
              <a:rPr lang="en-US" sz="2800" dirty="0">
                <a:ea typeface="American Typewriter" charset="0"/>
                <a:cs typeface="American Typewriter" charset="0"/>
              </a:rPr>
              <a:t>: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Need to remember only the past verification keys, not the past messages.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cxnSpLocks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80F3-24CF-A04B-9ADC-CBC23E53F455}"/>
              </a:ext>
            </a:extLst>
          </p:cNvPr>
          <p:cNvCxnSpPr>
            <a:cxnSpLocks/>
          </p:cNvCxnSpPr>
          <p:nvPr/>
        </p:nvCxnSpPr>
        <p:spPr>
          <a:xfrm flipV="1">
            <a:off x="1259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/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/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  <a:blipFill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E97FC9-078C-B84B-940E-A6649BA6B30E}"/>
              </a:ext>
            </a:extLst>
          </p:cNvPr>
          <p:cNvCxnSpPr>
            <a:cxnSpLocks/>
          </p:cNvCxnSpPr>
          <p:nvPr/>
        </p:nvCxnSpPr>
        <p:spPr>
          <a:xfrm flipV="1">
            <a:off x="2843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/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/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E7DD15-F3D8-8141-90A7-1FB86E0BA9BA}"/>
              </a:ext>
            </a:extLst>
          </p:cNvPr>
          <p:cNvCxnSpPr>
            <a:cxnSpLocks/>
          </p:cNvCxnSpPr>
          <p:nvPr/>
        </p:nvCxnSpPr>
        <p:spPr>
          <a:xfrm flipV="1">
            <a:off x="4401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/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/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8F4F38-5880-5B40-80E2-B57AF699AA0F}"/>
              </a:ext>
            </a:extLst>
          </p:cNvPr>
          <p:cNvCxnSpPr>
            <a:cxnSpLocks/>
          </p:cNvCxnSpPr>
          <p:nvPr/>
        </p:nvCxnSpPr>
        <p:spPr>
          <a:xfrm flipV="1">
            <a:off x="5892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/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/>
              <p:nvPr/>
            </p:nvSpPr>
            <p:spPr>
              <a:xfrm rot="18668746">
                <a:off x="7413692" y="5053402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68746">
                <a:off x="7413692" y="5053402"/>
                <a:ext cx="53572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050155"/>
                <a:ext cx="860444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Use (part of)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and the rest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50155"/>
                <a:ext cx="8604448" cy="1170933"/>
              </a:xfrm>
              <a:prstGeom prst="rect">
                <a:avLst/>
              </a:prstGeom>
              <a:blipFill>
                <a:blip r:embed="rId22"/>
                <a:stretch>
                  <a:fillRect l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63">
            <a:extLst>
              <a:ext uri="{FF2B5EF4-FFF2-40B4-BE49-F238E27FC236}">
                <a16:creationId xmlns:a16="http://schemas.microsoft.com/office/drawing/2014/main" id="{53C55F05-9C98-054C-92E2-CA00D46F3500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424634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3" name="Subtitle 1">
            <a:extLst>
              <a:ext uri="{FF2B5EF4-FFF2-40B4-BE49-F238E27FC236}">
                <a16:creationId xmlns:a16="http://schemas.microsoft.com/office/drawing/2014/main" id="{B228F5DD-38FA-5349-9634-8DD0BAB2A6A8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82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555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506978" y="1628800"/>
            <a:ext cx="636927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Two major problems: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906" y="2187325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1. 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Alice is </a:t>
                </a:r>
                <a:r>
                  <a:rPr lang="en-US" sz="2800" b="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stateful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: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Alice needs to remember a whole lot of things,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information after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steps.</a:t>
                </a: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06" y="2187325"/>
                <a:ext cx="8770622" cy="1241673"/>
              </a:xfrm>
              <a:prstGeom prst="rect">
                <a:avLst/>
              </a:prstGeom>
              <a:blipFill>
                <a:blip r:embed="rId3"/>
                <a:stretch>
                  <a:fillRect l="-1445" r="-145"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00" y="5570076"/>
                <a:ext cx="8793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1460143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5563180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991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2988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4603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6192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2610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313D032-3362-C644-A4EB-59D220D83BB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284984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2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The </a:t>
                </a:r>
                <a:r>
                  <a:rPr lang="en-US" sz="2800" b="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signatures grow</a:t>
                </a:r>
                <a:r>
                  <a:rPr lang="en-US" sz="2800" b="0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: 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Length of the signature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-</a:t>
                </a:r>
                <a:r>
                  <a:rPr lang="en-US" sz="2800" b="0" dirty="0" err="1">
                    <a:ea typeface="American Typewriter" charset="0"/>
                    <a:cs typeface="American Typewriter" charset="0"/>
                  </a:rPr>
                  <a:t>th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message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𝑇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313D032-3362-C644-A4EB-59D220D83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284984"/>
                <a:ext cx="8770622" cy="1241673"/>
              </a:xfrm>
              <a:prstGeom prst="rect">
                <a:avLst/>
              </a:prstGeom>
              <a:blipFill>
                <a:blip r:embed="rId14"/>
                <a:stretch>
                  <a:fillRect l="-1447" r="-145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25A73E-EBD0-264A-A7AA-9DCB61AEBF50}"/>
                  </a:ext>
                </a:extLst>
              </p:cNvPr>
              <p:cNvSpPr/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625A73E-EBD0-264A-A7AA-9DCB61AEBF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725144"/>
                <a:ext cx="755528" cy="523220"/>
              </a:xfrm>
              <a:prstGeom prst="rect">
                <a:avLst/>
              </a:prstGeom>
              <a:blipFill>
                <a:blip r:embed="rId1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81114F1-3735-0740-A3B4-717BB315690E}"/>
              </a:ext>
            </a:extLst>
          </p:cNvPr>
          <p:cNvCxnSpPr>
            <a:cxnSpLocks/>
          </p:cNvCxnSpPr>
          <p:nvPr/>
        </p:nvCxnSpPr>
        <p:spPr>
          <a:xfrm flipV="1">
            <a:off x="1259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CD7B8E-7EAF-B440-85F2-979247DC0C85}"/>
                  </a:ext>
                </a:extLst>
              </p:cNvPr>
              <p:cNvSpPr/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1CD7B8E-7EAF-B440-85F2-979247DC0C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370" y="4654920"/>
                <a:ext cx="610745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D03F1E-5FDE-624E-8679-E15ED7862483}"/>
                  </a:ext>
                </a:extLst>
              </p:cNvPr>
              <p:cNvSpPr/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5D03F1E-5FDE-624E-8679-E15ED7862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726" y="4697716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1C51DD3-ACA1-B047-B9AF-EAF8B2DDE5EF}"/>
              </a:ext>
            </a:extLst>
          </p:cNvPr>
          <p:cNvCxnSpPr>
            <a:cxnSpLocks/>
          </p:cNvCxnSpPr>
          <p:nvPr/>
        </p:nvCxnSpPr>
        <p:spPr>
          <a:xfrm flipV="1">
            <a:off x="2843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DD5E40-9DEA-744B-9496-0F22A6645BA4}"/>
                  </a:ext>
                </a:extLst>
              </p:cNvPr>
              <p:cNvSpPr/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BDD5E40-9DEA-744B-9496-0F22A6645B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150" y="4725144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932300-A443-D34F-B8F6-75AC59AE76B6}"/>
                  </a:ext>
                </a:extLst>
              </p:cNvPr>
              <p:cNvSpPr/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C932300-A443-D34F-B8F6-75AC59AE76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525" y="4687165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030213E-4E1F-4B48-80FC-96D3465EAC2E}"/>
              </a:ext>
            </a:extLst>
          </p:cNvPr>
          <p:cNvCxnSpPr>
            <a:cxnSpLocks/>
          </p:cNvCxnSpPr>
          <p:nvPr/>
        </p:nvCxnSpPr>
        <p:spPr>
          <a:xfrm flipV="1">
            <a:off x="4401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3213CB-ADAF-7E4B-B5C1-33037F746928}"/>
                  </a:ext>
                </a:extLst>
              </p:cNvPr>
              <p:cNvSpPr/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3213CB-ADAF-7E4B-B5C1-33037F7469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949" y="4714593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D1B7E1-2572-0E43-BEBA-D6BE3C6446DB}"/>
                  </a:ext>
                </a:extLst>
              </p:cNvPr>
              <p:cNvSpPr/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6D1B7E1-2572-0E43-BEBA-D6BE3C6446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24" y="4734968"/>
                <a:ext cx="734945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C7DA385-A43D-5441-96FA-004008658D65}"/>
              </a:ext>
            </a:extLst>
          </p:cNvPr>
          <p:cNvCxnSpPr>
            <a:cxnSpLocks/>
          </p:cNvCxnSpPr>
          <p:nvPr/>
        </p:nvCxnSpPr>
        <p:spPr>
          <a:xfrm flipV="1">
            <a:off x="5892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6C6A55-A4BB-0C4B-8C6E-4D4BB262E083}"/>
                  </a:ext>
                </a:extLst>
              </p:cNvPr>
              <p:cNvSpPr/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06C6A55-A4BB-0C4B-8C6E-4D4BB262E0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548" y="4762396"/>
                <a:ext cx="598689" cy="523220"/>
              </a:xfrm>
              <a:prstGeom prst="rect">
                <a:avLst/>
              </a:prstGeom>
              <a:blipFill>
                <a:blip r:embed="rId22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Subtitle 1">
            <a:extLst>
              <a:ext uri="{FF2B5EF4-FFF2-40B4-BE49-F238E27FC236}">
                <a16:creationId xmlns:a16="http://schemas.microsoft.com/office/drawing/2014/main" id="{17CE4E34-5AC4-454A-A43C-1F1983E2956D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170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/>
              <p:nvPr/>
            </p:nvSpPr>
            <p:spPr>
              <a:xfrm>
                <a:off x="4456536" y="102218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536" y="102218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50162" y="157992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16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9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511876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3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4744" y="2664004"/>
                <a:ext cx="8316416" cy="5489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𝑆𝑖𝑔𝑛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44" y="2664004"/>
                <a:ext cx="8316416" cy="548972"/>
              </a:xfrm>
              <a:prstGeom prst="rect">
                <a:avLst/>
              </a:prstGeom>
              <a:blipFill>
                <a:blip r:embed="rId4"/>
                <a:stretch>
                  <a:fillRect l="-1220" t="-454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7584" y="3384084"/>
                <a:ext cx="8316416" cy="54897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A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(1)/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𝑅𝑒𝑗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(0)←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𝑣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384084"/>
                <a:ext cx="8316416" cy="548972"/>
              </a:xfrm>
              <a:prstGeom prst="rect">
                <a:avLst/>
              </a:prstGeom>
              <a:blipFill>
                <a:blip r:embed="rId5"/>
                <a:stretch>
                  <a:fillRect l="-1374" t="-4545" b="-2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4430" y="4254894"/>
                <a:ext cx="8581528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i="1" dirty="0">
                    <a:ea typeface="Cambria Math" panose="02040503050406030204" pitchFamily="18" charset="0"/>
                    <a:cs typeface="American Typewriter" charset="0"/>
                  </a:rPr>
                  <a:t>Correctness: 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For all </a:t>
                </a:r>
                <a:r>
                  <a:rPr lang="en-US" sz="2800" dirty="0" err="1">
                    <a:ea typeface="Cambria Math" panose="02040503050406030204" pitchFamily="18" charset="0"/>
                    <a:cs typeface="American Typewriter" charset="0"/>
                  </a:rPr>
                  <a:t>vk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, sk, m: 	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𝑆𝑖𝑔𝑛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accept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30" y="4254894"/>
                <a:ext cx="8581528" cy="1605156"/>
              </a:xfrm>
              <a:prstGeom prst="rect">
                <a:avLst/>
              </a:prstGeom>
              <a:blipFill>
                <a:blip r:embed="rId6"/>
                <a:stretch>
                  <a:fillRect l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EECA11-7148-DF49-B1BB-FE727168DDB8}"/>
              </a:ext>
            </a:extLst>
          </p:cNvPr>
          <p:cNvSpPr/>
          <p:nvPr/>
        </p:nvSpPr>
        <p:spPr>
          <a:xfrm>
            <a:off x="467544" y="1844824"/>
            <a:ext cx="216024" cy="2232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978656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chemeClr val="tx1"/>
                    </a:solidFill>
                    <a:ea typeface="Cambria Math" panose="02040503050406030204" pitchFamily="18" charset="0"/>
                    <a:cs typeface="American Typewriter" charset="0"/>
                  </a:rPr>
                  <a:t>A triple of PPT algorithms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978656"/>
                <a:ext cx="8316416" cy="722152"/>
              </a:xfrm>
              <a:prstGeom prst="rect">
                <a:avLst/>
              </a:prstGeom>
              <a:blipFill>
                <a:blip r:embed="rId7"/>
                <a:stretch>
                  <a:fillRect l="-1524" b="-8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6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085184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Alice (the </a:t>
                </a:r>
                <a:r>
                  <a:rPr lang="en-US" sz="2800" i="1" dirty="0">
                    <a:latin typeface="+mn-lt"/>
                    <a:ea typeface="American Typewriter" charset="0"/>
                    <a:cs typeface="American Typewriter" charset="0"/>
                  </a:rPr>
                  <a:t>stateful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signer) computes many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pairs and arranges them in a tree of depth = sec. param.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085184"/>
                <a:ext cx="8770622" cy="1241673"/>
              </a:xfrm>
              <a:prstGeom prst="rect">
                <a:avLst/>
              </a:prstGeom>
              <a:blipFill>
                <a:blip r:embed="rId18"/>
                <a:stretch>
                  <a:fillRect l="-1445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50162" y="157992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71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96703C-516D-5349-9880-C0ABC727F58A}"/>
              </a:ext>
            </a:extLst>
          </p:cNvPr>
          <p:cNvSpPr/>
          <p:nvPr/>
        </p:nvSpPr>
        <p:spPr>
          <a:xfrm>
            <a:off x="1043608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57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64778" y="5441384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4778" y="5441384"/>
                <a:ext cx="7363240" cy="522288"/>
              </a:xfrm>
              <a:prstGeom prst="rect">
                <a:avLst/>
              </a:prstGeom>
              <a:blipFill>
                <a:blip r:embed="rId22"/>
                <a:stretch>
                  <a:fillRect l="-1897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F845EF6-C255-6044-8BDA-E4F86C1071B4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1F1E2A-F10C-AD43-88CE-859103D0094D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7530" y="6007600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“Authenticate”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using the “signature path”.  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530" y="6007600"/>
                <a:ext cx="7363240" cy="522288"/>
              </a:xfrm>
              <a:prstGeom prst="rect">
                <a:avLst/>
              </a:prstGeom>
              <a:blipFill>
                <a:blip r:embed="rId25"/>
                <a:stretch>
                  <a:fillRect l="-1721" t="-9302" r="-2065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854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45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854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: </a:t>
                </a:r>
              </a:p>
            </p:txBody>
          </p:sp>
        </mc:Choice>
        <mc:Fallback xmlns="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83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65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7864" y="411511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63E501B-DA55-C147-8803-147AFB48BB28}"/>
              </a:ext>
            </a:extLst>
          </p:cNvPr>
          <p:cNvSpPr/>
          <p:nvPr/>
        </p:nvSpPr>
        <p:spPr>
          <a:xfrm>
            <a:off x="854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825CDFE-361A-EC4C-A46B-ED0CF3A8CD80}"/>
              </a:ext>
            </a:extLst>
          </p:cNvPr>
          <p:cNvSpPr/>
          <p:nvPr/>
        </p:nvSpPr>
        <p:spPr>
          <a:xfrm>
            <a:off x="854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683568" y="955451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199575" y="4116837"/>
            <a:ext cx="887744" cy="970635"/>
            <a:chOff x="91707" y="4831683"/>
            <a:chExt cx="887744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second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47D3B-8DAA-8B40-B58C-6B536E54949E}"/>
              </a:ext>
            </a:extLst>
          </p:cNvPr>
          <p:cNvSpPr/>
          <p:nvPr/>
        </p:nvSpPr>
        <p:spPr>
          <a:xfrm>
            <a:off x="854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third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3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7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80" name="Rectangle 63">
            <a:extLst>
              <a:ext uri="{FF2B5EF4-FFF2-40B4-BE49-F238E27FC236}">
                <a16:creationId xmlns:a16="http://schemas.microsoft.com/office/drawing/2014/main" id="{36AE7EB7-4AB1-E74E-978C-2AED8CB15DC8}"/>
              </a:ext>
            </a:extLst>
          </p:cNvPr>
          <p:cNvSpPr txBox="1">
            <a:spLocks noChangeArrowheads="1"/>
          </p:cNvSpPr>
          <p:nvPr/>
        </p:nvSpPr>
        <p:spPr>
          <a:xfrm>
            <a:off x="985954" y="571502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Each verification key (incl. at the leaves) is used only once, so one-time security suffices!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6D1F6-8627-B144-85CF-25AD835EF8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12" y="499064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Signatures consist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one-time signatures and do now grow with time!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866D1F6-8627-B144-85CF-25AD835EF8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512" y="499064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475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170184" y="955451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BAD NEWS: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Signer generates and keeps the entire 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-size) signature tree in memory!</a:t>
                </a:r>
              </a:p>
            </p:txBody>
          </p:sp>
        </mc:Choice>
        <mc:Fallback xmlns="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5263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A092504-7270-0848-A666-5C33226351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35" y="4976705"/>
            <a:ext cx="774636" cy="7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116631"/>
            <a:ext cx="8712968" cy="16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EUF-CMA Security</a:t>
            </a:r>
          </a:p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(Existentially Unforgeable against a Chosen Message Attack)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E7DB6B-A91B-6C41-9F20-9103669BE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8250" y="1344372"/>
            <a:ext cx="1041586" cy="1037057"/>
          </a:xfrm>
          <a:prstGeom prst="rect">
            <a:avLst/>
          </a:prstGeom>
        </p:spPr>
      </p:pic>
      <p:sp>
        <p:nvSpPr>
          <p:cNvPr id="25" name="Rectangle 63">
            <a:extLst>
              <a:ext uri="{FF2B5EF4-FFF2-40B4-BE49-F238E27FC236}">
                <a16:creationId xmlns:a16="http://schemas.microsoft.com/office/drawing/2014/main" id="{46648097-B09D-A846-9001-EE9EB414EFC3}"/>
              </a:ext>
            </a:extLst>
          </p:cNvPr>
          <p:cNvSpPr txBox="1">
            <a:spLocks noChangeArrowheads="1"/>
          </p:cNvSpPr>
          <p:nvPr/>
        </p:nvSpPr>
        <p:spPr>
          <a:xfrm>
            <a:off x="5113036" y="2155119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1A345-D721-E04E-AA01-14C4477216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53" y="1452623"/>
            <a:ext cx="798066" cy="945282"/>
          </a:xfrm>
          <a:prstGeom prst="rect">
            <a:avLst/>
          </a:prstGeom>
        </p:spPr>
      </p:pic>
      <p:sp>
        <p:nvSpPr>
          <p:cNvPr id="28" name="Rectangle 63">
            <a:extLst>
              <a:ext uri="{FF2B5EF4-FFF2-40B4-BE49-F238E27FC236}">
                <a16:creationId xmlns:a16="http://schemas.microsoft.com/office/drawing/2014/main" id="{58BCF7BD-CAF8-6F46-8794-16E7E857F62B}"/>
              </a:ext>
            </a:extLst>
          </p:cNvPr>
          <p:cNvSpPr txBox="1">
            <a:spLocks noChangeArrowheads="1"/>
          </p:cNvSpPr>
          <p:nvPr/>
        </p:nvSpPr>
        <p:spPr>
          <a:xfrm>
            <a:off x="794454" y="2145878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976D8-41D0-7643-9EC2-7AE49464BC06}"/>
              </a:ext>
            </a:extLst>
          </p:cNvPr>
          <p:cNvCxnSpPr>
            <a:cxnSpLocks/>
          </p:cNvCxnSpPr>
          <p:nvPr/>
        </p:nvCxnSpPr>
        <p:spPr>
          <a:xfrm>
            <a:off x="3101156" y="3212976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/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764777"/>
                <a:ext cx="23950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/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𝑣𝑘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008" y="2725151"/>
                <a:ext cx="530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BF4A1F-1B6A-904D-86A4-010DFA8BAF2F}"/>
              </a:ext>
            </a:extLst>
          </p:cNvPr>
          <p:cNvCxnSpPr>
            <a:cxnSpLocks/>
          </p:cNvCxnSpPr>
          <p:nvPr/>
        </p:nvCxnSpPr>
        <p:spPr>
          <a:xfrm flipH="1">
            <a:off x="3123772" y="3838065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/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43" y="3307657"/>
                <a:ext cx="539955" cy="400110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4B04A-67CA-304C-9A93-4D0AC5E5EA68}"/>
              </a:ext>
            </a:extLst>
          </p:cNvPr>
          <p:cNvCxnSpPr>
            <a:cxnSpLocks/>
          </p:cNvCxnSpPr>
          <p:nvPr/>
        </p:nvCxnSpPr>
        <p:spPr>
          <a:xfrm>
            <a:off x="3123772" y="4442693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/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𝑆𝑖𝑔𝑛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𝑠𝑘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4158034"/>
                <a:ext cx="221458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/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141" y="3982081"/>
                <a:ext cx="4583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0E70D-71BC-9640-ADF7-1105795E253B}"/>
              </a:ext>
            </a:extLst>
          </p:cNvPr>
          <p:cNvCxnSpPr>
            <a:cxnSpLocks/>
          </p:cNvCxnSpPr>
          <p:nvPr/>
        </p:nvCxnSpPr>
        <p:spPr>
          <a:xfrm flipH="1">
            <a:off x="3180767" y="5229200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/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11" y="4740701"/>
                <a:ext cx="9237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Verify(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The signature scheme is EUF-CMA-secure if no PPT Eve can win with probability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546334"/>
                <a:ext cx="9289032" cy="1195034"/>
              </a:xfrm>
              <a:prstGeom prst="rect">
                <a:avLst/>
              </a:prstGeom>
              <a:blipFill>
                <a:blip r:embed="rId11"/>
                <a:stretch>
                  <a:fillRect l="-955" t="-3158" b="-1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52E2E21-8CAF-AF40-A1D8-4562B4C8F8A3}"/>
              </a:ext>
            </a:extLst>
          </p:cNvPr>
          <p:cNvSpPr/>
          <p:nvPr/>
        </p:nvSpPr>
        <p:spPr>
          <a:xfrm flipV="1">
            <a:off x="5429043" y="3490732"/>
            <a:ext cx="731520" cy="930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5F836911-DBBE-254B-8BC2-D3DDFD403DE0}"/>
              </a:ext>
            </a:extLst>
          </p:cNvPr>
          <p:cNvSpPr txBox="1">
            <a:spLocks noChangeArrowheads="1"/>
          </p:cNvSpPr>
          <p:nvPr/>
        </p:nvSpPr>
        <p:spPr>
          <a:xfrm>
            <a:off x="6160563" y="3668062"/>
            <a:ext cx="2613865" cy="400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  <a:ea typeface="American Typewriter" charset="0"/>
                <a:cs typeface="American Typewriter" charset="0"/>
              </a:rPr>
              <a:t>poly many times</a:t>
            </a:r>
            <a:endParaRPr lang="en-US" sz="24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6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A1836BE-6428-624D-9CD0-8A1CCAC18109}"/>
              </a:ext>
            </a:extLst>
          </p:cNvPr>
          <p:cNvSpPr/>
          <p:nvPr/>
        </p:nvSpPr>
        <p:spPr>
          <a:xfrm>
            <a:off x="532711" y="4632190"/>
            <a:ext cx="8086983" cy="215380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5656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565668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53771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537711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5573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557396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-36512" y="2783874"/>
            <a:ext cx="2037547" cy="1478488"/>
            <a:chOff x="467544" y="3429000"/>
            <a:chExt cx="2037547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2435521" y="2810296"/>
            <a:ext cx="2037547" cy="1478488"/>
            <a:chOff x="467544" y="3429000"/>
            <a:chExt cx="2037547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1795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70238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70238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4645763" y="2855882"/>
            <a:ext cx="2029276" cy="1478488"/>
            <a:chOff x="467544" y="3429000"/>
            <a:chExt cx="2029276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7079228" y="2852936"/>
            <a:ext cx="2029276" cy="1478488"/>
            <a:chOff x="467544" y="3429000"/>
            <a:chExt cx="2029276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709681" cy="523220"/>
                </a:xfrm>
                <a:prstGeom prst="rect">
                  <a:avLst/>
                </a:prstGeom>
                <a:blipFill>
                  <a:blip r:embed="rId1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861967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861967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Rectangle 63">
            <a:extLst>
              <a:ext uri="{FF2B5EF4-FFF2-40B4-BE49-F238E27FC236}">
                <a16:creationId xmlns:a16="http://schemas.microsoft.com/office/drawing/2014/main" id="{99BE868D-1EC7-E446-8C18-CD632032A291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4634904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Tree of pseudorandom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Populate the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blipFill>
                <a:blip r:embed="rId18"/>
                <a:stretch>
                  <a:fillRect l="-1802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The signing key is a PRF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blipFill>
                <a:blip r:embed="rId19"/>
                <a:stretch>
                  <a:fillRect l="-2381" t="-22857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derive the keys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blipFill>
                <a:blip r:embed="rId20"/>
                <a:stretch>
                  <a:fillRect l="-1587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8089A1DE-5FD7-8742-A0E5-DAA445A39B75}"/>
              </a:ext>
            </a:extLst>
          </p:cNvPr>
          <p:cNvGrpSpPr/>
          <p:nvPr/>
        </p:nvGrpSpPr>
        <p:grpSpPr>
          <a:xfrm>
            <a:off x="1437383" y="1110247"/>
            <a:ext cx="7817823" cy="2203949"/>
            <a:chOff x="1437383" y="1110247"/>
            <a:chExt cx="7817823" cy="22039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B5BF379-0A51-EE4F-BE58-45AA5645909B}"/>
                    </a:ext>
                  </a:extLst>
                </p:cNvPr>
                <p:cNvSpPr/>
                <p:nvPr/>
              </p:nvSpPr>
              <p:spPr>
                <a:xfrm>
                  <a:off x="5405995" y="1110247"/>
                  <a:ext cx="130375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DB5BF379-0A51-EE4F-BE58-45AA564590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5995" y="1110247"/>
                  <a:ext cx="1303755" cy="400110"/>
                </a:xfrm>
                <a:prstGeom prst="rect">
                  <a:avLst/>
                </a:prstGeom>
                <a:blipFill>
                  <a:blip r:embed="rId21"/>
                  <a:stretch>
                    <a:fillRect l="-1923" t="-909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3CD7CFD-204F-D040-8EAC-66AF36B625C4}"/>
                </a:ext>
              </a:extLst>
            </p:cNvPr>
            <p:cNvCxnSpPr>
              <a:cxnSpLocks/>
            </p:cNvCxnSpPr>
            <p:nvPr/>
          </p:nvCxnSpPr>
          <p:spPr>
            <a:xfrm>
              <a:off x="4930826" y="1340768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C4C40-3479-D043-BC06-4A294FB0B0E0}"/>
                    </a:ext>
                  </a:extLst>
                </p:cNvPr>
                <p:cNvSpPr/>
                <p:nvPr/>
              </p:nvSpPr>
              <p:spPr>
                <a:xfrm>
                  <a:off x="3296079" y="2019505"/>
                  <a:ext cx="131427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B10C4C40-3479-D043-BC06-4A294FB0B0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6079" y="2019505"/>
                  <a:ext cx="1314271" cy="400110"/>
                </a:xfrm>
                <a:prstGeom prst="rect">
                  <a:avLst/>
                </a:prstGeom>
                <a:blipFill>
                  <a:blip r:embed="rId22"/>
                  <a:stretch>
                    <a:fillRect l="-1923" t="-606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F3116D5-E7E1-1243-A038-09E73F3FCF17}"/>
                </a:ext>
              </a:extLst>
            </p:cNvPr>
            <p:cNvCxnSpPr>
              <a:cxnSpLocks/>
            </p:cNvCxnSpPr>
            <p:nvPr/>
          </p:nvCxnSpPr>
          <p:spPr>
            <a:xfrm>
              <a:off x="2820910" y="2250026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A23DCA2-247F-4447-BDDF-8B2E0800DBC4}"/>
                    </a:ext>
                  </a:extLst>
                </p:cNvPr>
                <p:cNvSpPr/>
                <p:nvPr/>
              </p:nvSpPr>
              <p:spPr>
                <a:xfrm>
                  <a:off x="7643804" y="1902316"/>
                  <a:ext cx="130234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𝑉𝐾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>
                      <a:solidFill>
                        <a:srgbClr val="0000FF"/>
                      </a:solidFill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7A23DCA2-247F-4447-BDDF-8B2E0800D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43804" y="1902316"/>
                  <a:ext cx="1302344" cy="400110"/>
                </a:xfrm>
                <a:prstGeom prst="rect">
                  <a:avLst/>
                </a:prstGeom>
                <a:blipFill>
                  <a:blip r:embed="rId23"/>
                  <a:stretch>
                    <a:fillRect l="-962" t="-6061" r="-962" b="-242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AAB568F-302C-754D-8694-175E25BE82FD}"/>
                </a:ext>
              </a:extLst>
            </p:cNvPr>
            <p:cNvCxnSpPr>
              <a:cxnSpLocks/>
            </p:cNvCxnSpPr>
            <p:nvPr/>
          </p:nvCxnSpPr>
          <p:spPr>
            <a:xfrm>
              <a:off x="7168635" y="2132837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F40DAB8-BEB5-7A43-9A32-2BBD0BFD10CC}"/>
                </a:ext>
              </a:extLst>
            </p:cNvPr>
            <p:cNvCxnSpPr>
              <a:cxnSpLocks/>
            </p:cNvCxnSpPr>
            <p:nvPr/>
          </p:nvCxnSpPr>
          <p:spPr>
            <a:xfrm>
              <a:off x="1437383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0BE5401-F863-8649-8B87-3530570D8CE7}"/>
                </a:ext>
              </a:extLst>
            </p:cNvPr>
            <p:cNvCxnSpPr>
              <a:cxnSpLocks/>
            </p:cNvCxnSpPr>
            <p:nvPr/>
          </p:nvCxnSpPr>
          <p:spPr>
            <a:xfrm>
              <a:off x="3857541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F8AF680-C9B9-C74F-95A8-FB041495DCF5}"/>
                </a:ext>
              </a:extLst>
            </p:cNvPr>
            <p:cNvCxnSpPr>
              <a:cxnSpLocks/>
            </p:cNvCxnSpPr>
            <p:nvPr/>
          </p:nvCxnSpPr>
          <p:spPr>
            <a:xfrm>
              <a:off x="6067783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231CF86B-0A2F-3546-B7B3-D7D4398FB640}"/>
                </a:ext>
              </a:extLst>
            </p:cNvPr>
            <p:cNvCxnSpPr>
              <a:cxnSpLocks/>
            </p:cNvCxnSpPr>
            <p:nvPr/>
          </p:nvCxnSpPr>
          <p:spPr>
            <a:xfrm>
              <a:off x="8496544" y="3114141"/>
              <a:ext cx="401707" cy="0"/>
            </a:xfrm>
            <a:prstGeom prst="straightConnector1">
              <a:avLst/>
            </a:prstGeom>
            <a:ln w="254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542B9E-59D5-C644-B90B-8F9FF33F18E8}"/>
                    </a:ext>
                  </a:extLst>
                </p:cNvPr>
                <p:cNvSpPr/>
                <p:nvPr/>
              </p:nvSpPr>
              <p:spPr>
                <a:xfrm>
                  <a:off x="1908346" y="2901031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E9542B9E-59D5-C644-B90B-8F9FF33F18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8346" y="2901031"/>
                  <a:ext cx="434734" cy="400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D118CE-EAD4-0548-9DAA-4DA0687C19D5}"/>
                    </a:ext>
                  </a:extLst>
                </p:cNvPr>
                <p:cNvSpPr/>
                <p:nvPr/>
              </p:nvSpPr>
              <p:spPr>
                <a:xfrm>
                  <a:off x="4290657" y="2897834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00D118CE-EAD4-0548-9DAA-4DA0687C1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0657" y="2897834"/>
                  <a:ext cx="434734" cy="400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CD16BE-1E31-3E40-A916-2D38A58413E1}"/>
                    </a:ext>
                  </a:extLst>
                </p:cNvPr>
                <p:cNvSpPr/>
                <p:nvPr/>
              </p:nvSpPr>
              <p:spPr>
                <a:xfrm>
                  <a:off x="6435889" y="2877494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4ACD16BE-1E31-3E40-A916-2D38A58413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5889" y="2877494"/>
                  <a:ext cx="434734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76563B9-E498-B749-8434-11AAC8F71C27}"/>
                    </a:ext>
                  </a:extLst>
                </p:cNvPr>
                <p:cNvSpPr/>
                <p:nvPr/>
              </p:nvSpPr>
              <p:spPr>
                <a:xfrm>
                  <a:off x="8820472" y="2914086"/>
                  <a:ext cx="43473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676563B9-E498-B749-8434-11AAC8F71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0472" y="2914086"/>
                  <a:ext cx="434734" cy="400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4261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A1836BE-6428-624D-9CD0-8A1CCAC18109}"/>
              </a:ext>
            </a:extLst>
          </p:cNvPr>
          <p:cNvSpPr/>
          <p:nvPr/>
        </p:nvSpPr>
        <p:spPr>
          <a:xfrm>
            <a:off x="532711" y="4632190"/>
            <a:ext cx="8086983" cy="215380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p:sp>
        <p:nvSpPr>
          <p:cNvPr id="86" name="Rectangle 63">
            <a:extLst>
              <a:ext uri="{FF2B5EF4-FFF2-40B4-BE49-F238E27FC236}">
                <a16:creationId xmlns:a16="http://schemas.microsoft.com/office/drawing/2014/main" id="{99BE868D-1EC7-E446-8C18-CD632032A291}"/>
              </a:ext>
            </a:extLst>
          </p:cNvPr>
          <p:cNvSpPr txBox="1">
            <a:spLocks noChangeArrowheads="1"/>
          </p:cNvSpPr>
          <p:nvPr/>
        </p:nvSpPr>
        <p:spPr>
          <a:xfrm>
            <a:off x="683568" y="4634904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Tree of pseudorandom values: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Populate the nodes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C1951781-1DD6-3C40-A93A-16ACAD4CA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5733256"/>
                <a:ext cx="7037854" cy="437926"/>
              </a:xfrm>
              <a:prstGeom prst="rect">
                <a:avLst/>
              </a:prstGeom>
              <a:blipFill>
                <a:blip r:embed="rId3"/>
                <a:stretch>
                  <a:fillRect l="-1802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The signing key is a PRF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BF11F57C-8229-874D-94B4-FBEC6EC49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045" y="5223322"/>
                <a:ext cx="5322303" cy="437926"/>
              </a:xfrm>
              <a:prstGeom prst="rect">
                <a:avLst/>
              </a:prstGeom>
              <a:blipFill>
                <a:blip r:embed="rId4"/>
                <a:stretch>
                  <a:fillRect l="-2381" t="-22857" b="-4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derive the keys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B6010FD-CC71-8E4F-A229-C380E8CD0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23" y="6237312"/>
                <a:ext cx="7992888" cy="437926"/>
              </a:xfrm>
              <a:prstGeom prst="rect">
                <a:avLst/>
              </a:prstGeom>
              <a:blipFill>
                <a:blip r:embed="rId5"/>
                <a:stretch>
                  <a:fillRect l="-1587" t="-22857" b="-4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5FBB833-07EF-4745-AD76-C7C61D8815AB}"/>
              </a:ext>
            </a:extLst>
          </p:cNvPr>
          <p:cNvGrpSpPr/>
          <p:nvPr/>
        </p:nvGrpSpPr>
        <p:grpSpPr>
          <a:xfrm>
            <a:off x="-324544" y="908720"/>
            <a:ext cx="9145016" cy="3312184"/>
            <a:chOff x="-36512" y="1022186"/>
            <a:chExt cx="9145016" cy="3312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15372A6-BC7F-DB4D-A938-B5FD445E8E0E}"/>
                    </a:ext>
                  </a:extLst>
                </p:cNvPr>
                <p:cNvSpPr/>
                <p:nvPr/>
              </p:nvSpPr>
              <p:spPr>
                <a:xfrm>
                  <a:off x="2233318" y="1911362"/>
                  <a:ext cx="56566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Rectangle 145">
                  <a:extLst>
                    <a:ext uri="{FF2B5EF4-FFF2-40B4-BE49-F238E27FC236}">
                      <a16:creationId xmlns:a16="http://schemas.microsoft.com/office/drawing/2014/main" id="{015372A6-BC7F-DB4D-A938-B5FD445E8E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3318" y="1911362"/>
                  <a:ext cx="565668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BEE7C209-3CEC-BC47-BB30-A2586B643E90}"/>
                </a:ext>
              </a:extLst>
            </p:cNvPr>
            <p:cNvGrpSpPr/>
            <p:nvPr/>
          </p:nvGrpSpPr>
          <p:grpSpPr>
            <a:xfrm>
              <a:off x="3027478" y="1022186"/>
              <a:ext cx="3587405" cy="973937"/>
              <a:chOff x="2224507" y="1720334"/>
              <a:chExt cx="3587405" cy="97393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7A160D2-95AD-A945-B70E-E6F13346D148}"/>
                      </a:ext>
                    </a:extLst>
                  </p:cNvPr>
                  <p:cNvSpPr/>
                  <p:nvPr/>
                </p:nvSpPr>
                <p:spPr>
                  <a:xfrm>
                    <a:off x="3653565" y="1720334"/>
                    <a:ext cx="537711" cy="52322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bg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3" name="Rectangle 172">
                    <a:extLst>
                      <a:ext uri="{FF2B5EF4-FFF2-40B4-BE49-F238E27FC236}">
                        <a16:creationId xmlns:a16="http://schemas.microsoft.com/office/drawing/2014/main" id="{07A160D2-95AD-A945-B70E-E6F13346D14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565" y="1720334"/>
                    <a:ext cx="537711" cy="52322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12808A0E-774D-E647-8C64-A7E1B18AA7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24507" y="2259124"/>
                <a:ext cx="1760209" cy="435147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0F47A4AB-077E-BE40-AD42-9AE9ECDCF7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6119" y="2253793"/>
                <a:ext cx="1685793" cy="433611"/>
              </a:xfrm>
              <a:prstGeom prst="straightConnector1">
                <a:avLst/>
              </a:prstGeom>
              <a:ln w="254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EECB27B-16BC-8942-AFC8-AE9B13130E1B}"/>
                    </a:ext>
                  </a:extLst>
                </p:cNvPr>
                <p:cNvSpPr/>
                <p:nvPr/>
              </p:nvSpPr>
              <p:spPr>
                <a:xfrm>
                  <a:off x="6653256" y="1844164"/>
                  <a:ext cx="55739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2EECB27B-16BC-8942-AFC8-AE9B13130E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3256" y="1844164"/>
                  <a:ext cx="557396" cy="523220"/>
                </a:xfrm>
                <a:prstGeom prst="rect">
                  <a:avLst/>
                </a:prstGeom>
                <a:blipFill>
                  <a:blip r:embed="rId2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9DAAC4C2-BCE9-5B4E-9057-C17D97B821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6179" y="2446228"/>
              <a:ext cx="1138377" cy="337646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115F46B6-EF4D-CE43-A284-0C906216DD19}"/>
                </a:ext>
              </a:extLst>
            </p:cNvPr>
            <p:cNvCxnSpPr>
              <a:cxnSpLocks/>
            </p:cNvCxnSpPr>
            <p:nvPr/>
          </p:nvCxnSpPr>
          <p:spPr>
            <a:xfrm>
              <a:off x="2665366" y="2442998"/>
              <a:ext cx="988199" cy="367298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8F7ACE6C-23A6-D245-A862-56E62CF1DD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5108" y="2421304"/>
              <a:ext cx="1057977" cy="40743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C0BE877-ACE4-9248-B0EE-A5C6D310FA9C}"/>
                </a:ext>
              </a:extLst>
            </p:cNvPr>
            <p:cNvCxnSpPr>
              <a:cxnSpLocks/>
            </p:cNvCxnSpPr>
            <p:nvPr/>
          </p:nvCxnSpPr>
          <p:spPr>
            <a:xfrm>
              <a:off x="6963895" y="2418074"/>
              <a:ext cx="1341493" cy="41066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3B61D0F-DABE-894C-8314-DCBF92E95887}"/>
                    </a:ext>
                  </a:extLst>
                </p:cNvPr>
                <p:cNvSpPr/>
                <p:nvPr/>
              </p:nvSpPr>
              <p:spPr>
                <a:xfrm>
                  <a:off x="794274" y="2783874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A3B61D0F-DABE-894C-8314-DCBF92E958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74" y="2783874"/>
                  <a:ext cx="717953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6E954AC7-DEE2-2B44-A861-87EC6B6A9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258" y="3363168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41401173-4C82-0848-B78A-DBF61FCBE0D3}"/>
                </a:ext>
              </a:extLst>
            </p:cNvPr>
            <p:cNvCxnSpPr>
              <a:cxnSpLocks/>
            </p:cNvCxnSpPr>
            <p:nvPr/>
          </p:nvCxnSpPr>
          <p:spPr>
            <a:xfrm>
              <a:off x="1185200" y="3359938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B18DBB3-710D-1048-8BA4-C3DDB8E58F67}"/>
                    </a:ext>
                  </a:extLst>
                </p:cNvPr>
                <p:cNvSpPr/>
                <p:nvPr/>
              </p:nvSpPr>
              <p:spPr>
                <a:xfrm>
                  <a:off x="-36512" y="3739142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B18DBB3-710D-1048-8BA4-C3DDB8E58F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512" y="3739142"/>
                  <a:ext cx="870238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C8A983-AADB-D74C-87F5-FF3F158FFC52}"/>
                    </a:ext>
                  </a:extLst>
                </p:cNvPr>
                <p:cNvSpPr/>
                <p:nvPr/>
              </p:nvSpPr>
              <p:spPr>
                <a:xfrm>
                  <a:off x="1130797" y="3739142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FC8A983-AADB-D74C-87F5-FF3F158FF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797" y="3739142"/>
                  <a:ext cx="870238" cy="523220"/>
                </a:xfrm>
                <a:prstGeom prst="rect">
                  <a:avLst/>
                </a:prstGeom>
                <a:blipFill>
                  <a:blip r:embed="rId2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5DFC49D-FE34-C049-917F-5156C190E8F8}"/>
                    </a:ext>
                  </a:extLst>
                </p:cNvPr>
                <p:cNvSpPr/>
                <p:nvPr/>
              </p:nvSpPr>
              <p:spPr>
                <a:xfrm>
                  <a:off x="3266307" y="2810296"/>
                  <a:ext cx="71795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F5DFC49D-FE34-C049-917F-5156C190E8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6307" y="2810296"/>
                  <a:ext cx="717953" cy="523220"/>
                </a:xfrm>
                <a:prstGeom prst="rect">
                  <a:avLst/>
                </a:prstGeom>
                <a:blipFill>
                  <a:blip r:embed="rId2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35C46B4F-E8E8-8247-9DAF-8E82A41018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22291" y="3389590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56996643-DE8C-2140-8E44-807D037C16D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233" y="3386360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EC8E315D-6106-3246-BD9F-AAA36D6168EF}"/>
                    </a:ext>
                  </a:extLst>
                </p:cNvPr>
                <p:cNvSpPr/>
                <p:nvPr/>
              </p:nvSpPr>
              <p:spPr>
                <a:xfrm>
                  <a:off x="2435521" y="3765564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EC8E315D-6106-3246-BD9F-AAA36D6168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5521" y="3765564"/>
                  <a:ext cx="870238" cy="523220"/>
                </a:xfrm>
                <a:prstGeom prst="rect">
                  <a:avLst/>
                </a:prstGeom>
                <a:blipFill>
                  <a:blip r:embed="rId2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9F91BA4-F818-6942-9594-C01FFB4E7DEE}"/>
                    </a:ext>
                  </a:extLst>
                </p:cNvPr>
                <p:cNvSpPr/>
                <p:nvPr/>
              </p:nvSpPr>
              <p:spPr>
                <a:xfrm>
                  <a:off x="3602830" y="3765564"/>
                  <a:ext cx="87023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49F91BA4-F818-6942-9594-C01FFB4E7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2830" y="3765564"/>
                  <a:ext cx="870238" cy="523220"/>
                </a:xfrm>
                <a:prstGeom prst="rect">
                  <a:avLst/>
                </a:prstGeom>
                <a:blipFill>
                  <a:blip r:embed="rId2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D174319-87E0-334E-8F5E-60284DA56DEE}"/>
                    </a:ext>
                  </a:extLst>
                </p:cNvPr>
                <p:cNvSpPr/>
                <p:nvPr/>
              </p:nvSpPr>
              <p:spPr>
                <a:xfrm>
                  <a:off x="5476549" y="2855882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7D174319-87E0-334E-8F5E-60284DA56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549" y="2855882"/>
                  <a:ext cx="709681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E1B66677-8CA2-BB4A-ADAF-2BFC25C63B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2533" y="3435176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366B91B2-FBB9-1049-8487-30C9EEBFB3CB}"/>
                </a:ext>
              </a:extLst>
            </p:cNvPr>
            <p:cNvCxnSpPr>
              <a:cxnSpLocks/>
            </p:cNvCxnSpPr>
            <p:nvPr/>
          </p:nvCxnSpPr>
          <p:spPr>
            <a:xfrm>
              <a:off x="5867475" y="3431946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D810D51-E29E-F544-A4D9-87DABD4AA63B}"/>
                    </a:ext>
                  </a:extLst>
                </p:cNvPr>
                <p:cNvSpPr/>
                <p:nvPr/>
              </p:nvSpPr>
              <p:spPr>
                <a:xfrm>
                  <a:off x="4645763" y="3811150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8D810D51-E29E-F544-A4D9-87DABD4AA6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5763" y="3811150"/>
                  <a:ext cx="861967" cy="523220"/>
                </a:xfrm>
                <a:prstGeom prst="rect">
                  <a:avLst/>
                </a:prstGeom>
                <a:blipFill>
                  <a:blip r:embed="rId3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81BC6F3-EAA4-C443-A902-56476A0975C8}"/>
                    </a:ext>
                  </a:extLst>
                </p:cNvPr>
                <p:cNvSpPr/>
                <p:nvPr/>
              </p:nvSpPr>
              <p:spPr>
                <a:xfrm>
                  <a:off x="5813072" y="3811150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181BC6F3-EAA4-C443-A902-56476A0975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3072" y="3811150"/>
                  <a:ext cx="861967" cy="523220"/>
                </a:xfrm>
                <a:prstGeom prst="rect">
                  <a:avLst/>
                </a:prstGeom>
                <a:blipFill>
                  <a:blip r:embed="rId3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3BDF2EB-B078-A444-BC58-58374BC14BE4}"/>
                    </a:ext>
                  </a:extLst>
                </p:cNvPr>
                <p:cNvSpPr/>
                <p:nvPr/>
              </p:nvSpPr>
              <p:spPr>
                <a:xfrm>
                  <a:off x="7910014" y="2852936"/>
                  <a:ext cx="70968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63BDF2EB-B078-A444-BC58-58374BC14B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014" y="2852936"/>
                  <a:ext cx="709681" cy="523220"/>
                </a:xfrm>
                <a:prstGeom prst="rect">
                  <a:avLst/>
                </a:prstGeom>
                <a:blipFill>
                  <a:blip r:embed="rId3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B1895C1E-BF03-E840-898D-F54DAA84F9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65998" y="3432230"/>
              <a:ext cx="414132" cy="37597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95268A9B-0288-134C-8FE4-12DBC5F76B4E}"/>
                </a:ext>
              </a:extLst>
            </p:cNvPr>
            <p:cNvCxnSpPr>
              <a:cxnSpLocks/>
            </p:cNvCxnSpPr>
            <p:nvPr/>
          </p:nvCxnSpPr>
          <p:spPr>
            <a:xfrm>
              <a:off x="8300940" y="3429000"/>
              <a:ext cx="401162" cy="379204"/>
            </a:xfrm>
            <a:prstGeom prst="straightConnector1">
              <a:avLst/>
            </a:prstGeom>
            <a:ln w="254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1B9150F5-B782-424F-81AC-47521562A64F}"/>
                    </a:ext>
                  </a:extLst>
                </p:cNvPr>
                <p:cNvSpPr/>
                <p:nvPr/>
              </p:nvSpPr>
              <p:spPr>
                <a:xfrm>
                  <a:off x="7079228" y="3808204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1B9150F5-B782-424F-81AC-47521562A6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79228" y="3808204"/>
                  <a:ext cx="861967" cy="523220"/>
                </a:xfrm>
                <a:prstGeom prst="rect">
                  <a:avLst/>
                </a:prstGeom>
                <a:blipFill>
                  <a:blip r:embed="rId3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7462F6C3-FF0E-7E42-87F6-BBE9B728EAA3}"/>
                    </a:ext>
                  </a:extLst>
                </p:cNvPr>
                <p:cNvSpPr/>
                <p:nvPr/>
              </p:nvSpPr>
              <p:spPr>
                <a:xfrm>
                  <a:off x="8246537" y="3808204"/>
                  <a:ext cx="86196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bg1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7462F6C3-FF0E-7E42-87F6-BBE9B728EA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6537" y="3808204"/>
                  <a:ext cx="861967" cy="523220"/>
                </a:xfrm>
                <a:prstGeom prst="rect">
                  <a:avLst/>
                </a:prstGeom>
                <a:blipFill>
                  <a:blip r:embed="rId35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0077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Rectangle 63">
            <a:extLst>
              <a:ext uri="{FF2B5EF4-FFF2-40B4-BE49-F238E27FC236}">
                <a16:creationId xmlns:a16="http://schemas.microsoft.com/office/drawing/2014/main" id="{9B7DB96D-D83F-5F4C-9883-8FA37459F387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327600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75" name="Rectangle 63">
            <a:extLst>
              <a:ext uri="{FF2B5EF4-FFF2-40B4-BE49-F238E27FC236}">
                <a16:creationId xmlns:a16="http://schemas.microsoft.com/office/drawing/2014/main" id="{12311170-DC27-4B46-BA9A-FD3CD92371F0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657968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Short signatures and small storage for the signer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AF8D2FF5-FB97-A744-ADAA-75B077EB6EA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5013176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71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58936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3.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3641790" y="410724"/>
            <a:ext cx="47997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Pseudorandom Signature Trees.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1BF7FFCE-6DBD-BB45-B982-46989C76D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B0526419-C701-B94D-AA89-E2C7B0E71D48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C10F3BED-202A-4744-A7F5-4EFF3EA13F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590CBE88-D68C-D842-A301-F8226205DE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7E71120-1607-2046-B9D9-D934914495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4549EF9C-5D09-094C-857A-6C606EDF49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A9104CD3-7280-F944-92C4-C08A4903D24A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260B5C0-57A4-4C41-B1B4-DADC7501F666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481C088C-D096-FF45-8484-6A64E341B884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D8E2A85-A621-6146-92D9-BE42C5FCFB5A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B4125F6-19F6-6B4E-A8E1-8E2F8FD0698C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649871B7-CA53-7E49-9F94-254C07911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0133E65-85C7-6F4C-A384-063E3D3303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4B3BF798-137C-9F4A-AA26-8D1F95895F54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49C5E00F-3AA6-234A-9A51-8F312DB998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0E709B2B-114F-524E-9154-C6756E428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7FF9C24B-3D1A-0643-A0FC-F85FD09531CC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BCB2E33F-8AFC-0545-9B9B-310A70E352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FC2DFD85-E982-DF4B-AEA8-9CDCCB2BD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7751592-9091-114E-BC10-86CEE2D4249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D3D1BFF6-838C-984B-9C44-238688EAAA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A95CFBCB-FE15-1644-86D1-325EAB61F7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D223927E-8B22-2C43-8CF9-3B9C4894155B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AD3E6C2-28DA-5D46-80BE-517926E113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56F08AB3-482C-9143-8CEE-52BEEFB2D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95197684-2EB3-4049-885E-78AD5A89186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30B86BDD-9F06-6C46-8EB0-E7709F2A6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F468EA66-CB54-3B45-B3CB-813F441C47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97A7F7C6-86FB-8B40-BF83-5723483C2852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9423689C-CAA8-C241-A70F-651B5362B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B0B12294-C46F-3D4C-9077-1FD5F69569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BB9CD0EE-26F1-FC47-B336-309EB153E1F6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2F224F33-705A-6442-B25A-CB1353C4E5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F797B727-9FB5-C340-9498-112C2CAAB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Rectangle 63">
            <a:extLst>
              <a:ext uri="{FF2B5EF4-FFF2-40B4-BE49-F238E27FC236}">
                <a16:creationId xmlns:a16="http://schemas.microsoft.com/office/drawing/2014/main" id="{82702E11-172E-3D42-8DC0-D53AC71BEB4B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BAD NEWS:</a:t>
            </a:r>
          </a:p>
        </p:txBody>
      </p:sp>
      <p:sp>
        <p:nvSpPr>
          <p:cNvPr id="42" name="Rectangle 63">
            <a:extLst>
              <a:ext uri="{FF2B5EF4-FFF2-40B4-BE49-F238E27FC236}">
                <a16:creationId xmlns:a16="http://schemas.microsoft.com/office/drawing/2014/main" id="{74FA068D-17FF-4548-A45E-E8C88EA5641F}"/>
              </a:ext>
            </a:extLst>
          </p:cNvPr>
          <p:cNvSpPr txBox="1">
            <a:spLocks noChangeArrowheads="1"/>
          </p:cNvSpPr>
          <p:nvPr/>
        </p:nvSpPr>
        <p:spPr>
          <a:xfrm>
            <a:off x="985954" y="571502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Signer needs to keep a counter indicating which </a:t>
            </a:r>
            <a:r>
              <a:rPr lang="en-US" sz="2800" b="1" i="1" dirty="0">
                <a:latin typeface="+mn-lt"/>
                <a:ea typeface="American Typewriter" charset="0"/>
                <a:cs typeface="American Typewriter" charset="0"/>
              </a:rPr>
              <a:t>leaf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 (which tells her which secret key) to use next.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A7CA7030-87F5-5B47-872C-0ADFEBC8285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559" y="5092907"/>
            <a:ext cx="774636" cy="77463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AF626B18-5A5D-954D-BF8F-D0D9A4930152}"/>
              </a:ext>
            </a:extLst>
          </p:cNvPr>
          <p:cNvGrpSpPr/>
          <p:nvPr/>
        </p:nvGrpSpPr>
        <p:grpSpPr>
          <a:xfrm>
            <a:off x="2514899" y="4105356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1916F7B-63A8-B148-8070-FCD0805C4B77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1916F7B-63A8-B148-8070-FCD0805C4B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FE11481-7D5E-0E42-B8CD-50A49650C473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8E1A763-69B4-3F46-8D0C-DC4B8313C483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8E1A763-69B4-3F46-8D0C-DC4B8313C4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7259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8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62EBF38-4E57-2540-BEA7-EFFB720D0E24}"/>
              </a:ext>
            </a:extLst>
          </p:cNvPr>
          <p:cNvGrpSpPr/>
          <p:nvPr/>
        </p:nvGrpSpPr>
        <p:grpSpPr>
          <a:xfrm>
            <a:off x="4313001" y="955451"/>
            <a:ext cx="3081550" cy="2805508"/>
            <a:chOff x="4113521" y="910350"/>
            <a:chExt cx="3081550" cy="28055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445BC87-A4BE-9D42-B6A6-E5C855F95F1B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0445BC87-A4BE-9D42-B6A6-E5C855F95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322A2FB3-3E61-C248-BD28-FD062E25A75C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E8BD000-DEFB-124F-BECA-603628023321}"/>
                    </a:ext>
                  </a:extLst>
                </p:cNvPr>
                <p:cNvSpPr/>
                <p:nvPr/>
              </p:nvSpPr>
              <p:spPr>
                <a:xfrm>
                  <a:off x="6432497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CE8BD000-DEFB-124F-BECA-6036280233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497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137B4EF0-136C-3C42-9DB3-287B3647D7D0}"/>
                </a:ext>
              </a:extLst>
            </p:cNvPr>
            <p:cNvSpPr/>
            <p:nvPr/>
          </p:nvSpPr>
          <p:spPr>
            <a:xfrm rot="8118830">
              <a:off x="6280671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237F6C-44DD-174A-A0D1-139FB67802B1}"/>
                    </a:ext>
                  </a:extLst>
                </p:cNvPr>
                <p:cNvSpPr/>
                <p:nvPr/>
              </p:nvSpPr>
              <p:spPr>
                <a:xfrm>
                  <a:off x="5871281" y="3192638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B237F6C-44DD-174A-A0D1-139FB67802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281" y="3192638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65CD3464-0590-424C-9715-C53C339CBACE}"/>
                </a:ext>
              </a:extLst>
            </p:cNvPr>
            <p:cNvSpPr/>
            <p:nvPr/>
          </p:nvSpPr>
          <p:spPr>
            <a:xfrm rot="8118830">
              <a:off x="5141333" y="270092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2CE8330-46FA-5A46-BF78-5BDBFA3A236A}"/>
              </a:ext>
            </a:extLst>
          </p:cNvPr>
          <p:cNvSpPr/>
          <p:nvPr/>
        </p:nvSpPr>
        <p:spPr>
          <a:xfrm>
            <a:off x="827584" y="4598032"/>
            <a:ext cx="7855712" cy="214333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63">
                <a:extLst>
                  <a:ext uri="{FF2B5EF4-FFF2-40B4-BE49-F238E27FC236}">
                    <a16:creationId xmlns:a16="http://schemas.microsoft.com/office/drawing/2014/main" id="{BF579149-00F6-734F-8B56-75B9C18DE7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99592" y="458112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a message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1" name="Rectangle 63">
                <a:extLst>
                  <a:ext uri="{FF2B5EF4-FFF2-40B4-BE49-F238E27FC236}">
                    <a16:creationId xmlns:a16="http://schemas.microsoft.com/office/drawing/2014/main" id="{BF579149-00F6-734F-8B56-75B9C18DE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581128"/>
                <a:ext cx="6466567" cy="522288"/>
              </a:xfrm>
              <a:prstGeom prst="rect">
                <a:avLst/>
              </a:prstGeom>
              <a:blipFill>
                <a:blip r:embed="rId21"/>
                <a:stretch>
                  <a:fillRect l="-2161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63">
                <a:extLst>
                  <a:ext uri="{FF2B5EF4-FFF2-40B4-BE49-F238E27FC236}">
                    <a16:creationId xmlns:a16="http://schemas.microsoft.com/office/drawing/2014/main" id="{A7420F91-CD29-D745-AB20-429FDDC424B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5013176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Pick a </a:t>
                </a:r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random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leaf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52" name="Rectangle 63">
                <a:extLst>
                  <a:ext uri="{FF2B5EF4-FFF2-40B4-BE49-F238E27FC236}">
                    <a16:creationId xmlns:a16="http://schemas.microsoft.com/office/drawing/2014/main" id="{A7420F91-CD29-D745-AB20-429FDDC42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5013176"/>
                <a:ext cx="7363240" cy="522288"/>
              </a:xfrm>
              <a:prstGeom prst="rect">
                <a:avLst/>
              </a:prstGeom>
              <a:blipFill>
                <a:blip r:embed="rId22"/>
                <a:stretch>
                  <a:fillRect l="-1721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6A1DED42-C6C4-4D4E-80FB-02D3EC12143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6075064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 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6A1DED42-C6C4-4D4E-80FB-02D3EC1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075064"/>
                <a:ext cx="7363240" cy="522288"/>
              </a:xfrm>
              <a:prstGeom prst="rect">
                <a:avLst/>
              </a:prstGeom>
              <a:blipFill>
                <a:blip r:embed="rId23"/>
                <a:stretch>
                  <a:fillRect l="-1549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A6D542E4-E49A-1142-90C5-A2E8698BF8E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98904" y="5499000"/>
                <a:ext cx="667879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𝑆𝐾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4" name="Rectangle 63">
                <a:extLst>
                  <a:ext uri="{FF2B5EF4-FFF2-40B4-BE49-F238E27FC236}">
                    <a16:creationId xmlns:a16="http://schemas.microsoft.com/office/drawing/2014/main" id="{A6D542E4-E49A-1142-90C5-A2E8698BF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904" y="5499000"/>
                <a:ext cx="6678790" cy="522288"/>
              </a:xfrm>
              <a:prstGeom prst="rect">
                <a:avLst/>
              </a:prstGeom>
              <a:blipFill>
                <a:blip r:embed="rId24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26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B44E00-C012-1741-834F-A7023111B454}"/>
                  </a:ext>
                </a:extLst>
              </p:cNvPr>
              <p:cNvSpPr/>
              <p:nvPr/>
            </p:nvSpPr>
            <p:spPr>
              <a:xfrm>
                <a:off x="5796136" y="3789040"/>
                <a:ext cx="11756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101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6B44E00-C012-1741-834F-A7023111B4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136" y="3789040"/>
                <a:ext cx="1175643" cy="523220"/>
              </a:xfrm>
              <a:prstGeom prst="rect">
                <a:avLst/>
              </a:prstGeom>
              <a:blipFill>
                <a:blip r:embed="rId2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9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4" grpId="0"/>
      <p:bldP spid="64" grpId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111576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65" name="Rectangle 63">
            <a:extLst>
              <a:ext uri="{FF2B5EF4-FFF2-40B4-BE49-F238E27FC236}">
                <a16:creationId xmlns:a16="http://schemas.microsoft.com/office/drawing/2014/main" id="{EA04B5DB-C901-0840-9C23-F9ECBC6CC0C1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544194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No need to keep state. 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79C246CC-91BD-3E4E-9830-CFA21EC27D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434" y="4797152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4.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884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Statelessness via 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4946394"/>
            <a:ext cx="587869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Key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5276762"/>
                <a:ext cx="8428218" cy="139259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If the signer produces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signatures, the probability she picks the same leaf twice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276762"/>
                <a:ext cx="8428218" cy="1392598"/>
              </a:xfrm>
              <a:prstGeom prst="rect">
                <a:avLst/>
              </a:prstGeom>
              <a:blipFill>
                <a:blip r:embed="rId22"/>
                <a:stretch>
                  <a:fillRect l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66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1907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). How to make Alice stateless and deterministic. 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8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3429000"/>
                <a:ext cx="8208912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 b="0" i="0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429000"/>
                <a:ext cx="8208912" cy="960385"/>
              </a:xfrm>
              <a:prstGeom prst="rect">
                <a:avLst/>
              </a:prstGeom>
              <a:blipFill>
                <a:blip r:embed="rId3"/>
                <a:stretch>
                  <a:fillRect l="-1546" t="-1052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n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09DFD5CD-29BB-BF46-AF20-A419AF9D6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36748" y="1748536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09DFD5CD-29BB-BF46-AF20-A419AF9D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48" y="1748536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984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B7F8E0BE-111E-BE49-81AC-D6653C09DEA6}"/>
              </a:ext>
            </a:extLst>
          </p:cNvPr>
          <p:cNvGrpSpPr/>
          <p:nvPr/>
        </p:nvGrpSpPr>
        <p:grpSpPr>
          <a:xfrm>
            <a:off x="4172465" y="1531453"/>
            <a:ext cx="2673520" cy="1061235"/>
            <a:chOff x="3563888" y="1353653"/>
            <a:chExt cx="2673520" cy="1061235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DA40B194-C10C-9141-BAFA-6027844EB8D3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894F3481-F43B-4642-BF54-5401B57A4247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BF43FE3-9E9A-5549-AD5F-7058838330E5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BF43FE3-9E9A-5549-AD5F-7058838330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5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0A9FD58-0192-B74E-8019-88639F62BF1B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50A9FD58-0192-B74E-8019-88639F62BF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1A7664C-098F-164B-AA7F-66EE3001816F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1A7664C-098F-164B-AA7F-66EE30018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7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BD002A-8C4D-C148-89A2-8CF8C27CEB55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FBBD002A-8C4D-C148-89A2-8CF8C27CEB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8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A8E146E-7348-0349-8174-882964C139A2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DA8E146E-7348-0349-8174-882964C139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9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B69C79-C1E8-4143-A44D-F0096434563F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6EB69C79-C1E8-4143-A44D-F009643456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0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D9082072-E845-DE45-B769-46D7A04B678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088944" y="2704583"/>
                <a:ext cx="3343496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D9082072-E845-DE45-B769-46D7A04B6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944" y="2704583"/>
                <a:ext cx="3343496" cy="576064"/>
              </a:xfrm>
              <a:prstGeom prst="rect">
                <a:avLst/>
              </a:prstGeom>
              <a:blipFill>
                <a:blip r:embed="rId11"/>
                <a:stretch>
                  <a:fillRect l="-3788" t="-6522" r="-2273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63">
                <a:extLst>
                  <a:ext uri="{FF2B5EF4-FFF2-40B4-BE49-F238E27FC236}">
                    <a16:creationId xmlns:a16="http://schemas.microsoft.com/office/drawing/2014/main" id="{D9694E61-E710-A140-805C-9CB2FEC350C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4442" y="4293096"/>
                <a:ext cx="8099557" cy="124268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is a OWF, no PPT adv can produce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given a signature of a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5" name="Rectangle 63">
                <a:extLst>
                  <a:ext uri="{FF2B5EF4-FFF2-40B4-BE49-F238E27FC236}">
                    <a16:creationId xmlns:a16="http://schemas.microsoft.com/office/drawing/2014/main" id="{D9694E61-E710-A140-805C-9CB2FEC3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442" y="4293096"/>
                <a:ext cx="8099557" cy="1242682"/>
              </a:xfrm>
              <a:prstGeom prst="rect">
                <a:avLst/>
              </a:prstGeom>
              <a:blipFill>
                <a:blip r:embed="rId12"/>
                <a:stretch>
                  <a:fillRect l="-1567" r="-2038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63">
            <a:extLst>
              <a:ext uri="{FF2B5EF4-FFF2-40B4-BE49-F238E27FC236}">
                <a16:creationId xmlns:a16="http://schemas.microsoft.com/office/drawing/2014/main" id="{5BC2E3F8-4A3B-3449-A915-405BD63F2170}"/>
              </a:ext>
            </a:extLst>
          </p:cNvPr>
          <p:cNvSpPr txBox="1">
            <a:spLocks noChangeArrowheads="1"/>
          </p:cNvSpPr>
          <p:nvPr/>
        </p:nvSpPr>
        <p:spPr>
          <a:xfrm>
            <a:off x="1043608" y="5391762"/>
            <a:ext cx="8099557" cy="12426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Claim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: Can </a:t>
            </a:r>
            <a:r>
              <a:rPr lang="en-US" sz="2800" dirty="0">
                <a:ea typeface="American Typewriter" charset="0"/>
                <a:cs typeface="American Typewriter" charset="0"/>
              </a:rPr>
              <a:t>forge signature on any message given the 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signatures on (some) two messages</a:t>
            </a:r>
            <a:r>
              <a:rPr lang="en-US" sz="2800" dirty="0">
                <a:ea typeface="American Typewriter" charset="0"/>
                <a:cs typeface="American Typewriter" charset="0"/>
              </a:rPr>
              <a:t>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91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1959169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5.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7C17D5-48F2-884D-A55B-48DA829FB002}"/>
              </a:ext>
            </a:extLst>
          </p:cNvPr>
          <p:cNvSpPr/>
          <p:nvPr/>
        </p:nvSpPr>
        <p:spPr>
          <a:xfrm>
            <a:off x="2555776" y="323074"/>
            <a:ext cx="494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Making the Signer Deterministic.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/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CE4AF16-964F-A449-9DC7-380C1C60B6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35401BC-B9AA-0A4C-A0F4-06A5A2A34FE4}"/>
              </a:ext>
            </a:extLst>
          </p:cNvPr>
          <p:cNvGrpSpPr/>
          <p:nvPr/>
        </p:nvGrpSpPr>
        <p:grpSpPr>
          <a:xfrm>
            <a:off x="3027478" y="1022186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E2447FB-584E-3344-94B6-D7E93D23C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2B0B2-384A-CF40-9367-19DA91472C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931662-36FC-9E42-B2EE-8B4EE94FDE69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/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DD9E372-79AD-7F44-8D95-AD6514874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7C4349-4D59-8C4B-AE31-C3BBFD895074}"/>
              </a:ext>
            </a:extLst>
          </p:cNvPr>
          <p:cNvCxnSpPr>
            <a:cxnSpLocks/>
          </p:cNvCxnSpPr>
          <p:nvPr/>
        </p:nvCxnSpPr>
        <p:spPr>
          <a:xfrm flipH="1">
            <a:off x="1406179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C0180-47DF-6F46-881C-569D81B8F60C}"/>
              </a:ext>
            </a:extLst>
          </p:cNvPr>
          <p:cNvCxnSpPr>
            <a:cxnSpLocks/>
          </p:cNvCxnSpPr>
          <p:nvPr/>
        </p:nvCxnSpPr>
        <p:spPr>
          <a:xfrm>
            <a:off x="2665366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83ACC5-0565-FD44-A055-BBE866629003}"/>
              </a:ext>
            </a:extLst>
          </p:cNvPr>
          <p:cNvCxnSpPr>
            <a:cxnSpLocks/>
          </p:cNvCxnSpPr>
          <p:nvPr/>
        </p:nvCxnSpPr>
        <p:spPr>
          <a:xfrm flipH="1">
            <a:off x="5785108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7F81BB3-196B-294D-8106-C44B554C95CE}"/>
              </a:ext>
            </a:extLst>
          </p:cNvPr>
          <p:cNvCxnSpPr>
            <a:cxnSpLocks/>
          </p:cNvCxnSpPr>
          <p:nvPr/>
        </p:nvCxnSpPr>
        <p:spPr>
          <a:xfrm>
            <a:off x="6963895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2F9446-15A5-CF4C-BB57-A9031C6848EA}"/>
              </a:ext>
            </a:extLst>
          </p:cNvPr>
          <p:cNvGrpSpPr/>
          <p:nvPr/>
        </p:nvGrpSpPr>
        <p:grpSpPr>
          <a:xfrm>
            <a:off x="-36512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BECD214-7E9A-F94F-847A-E1DC94B428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1F809BA-F0D0-194F-B162-A5BC1A3AAB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74914AB-7246-A849-98CA-1260252AC72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55C21C-D5E9-C741-9D6A-B65090F270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24EC364-3347-A245-A353-6494A7720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167A0C3-E143-7F41-94DC-0811DB59BFDA}"/>
              </a:ext>
            </a:extLst>
          </p:cNvPr>
          <p:cNvGrpSpPr/>
          <p:nvPr/>
        </p:nvGrpSpPr>
        <p:grpSpPr>
          <a:xfrm>
            <a:off x="2435521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9A6A808C-CB32-D941-88B4-5CF85C5D25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DC636-2C58-E24B-88AB-8E67227DDB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5CDD57-130C-2246-9A59-029D896AC6BA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64A6D94-0BC9-4540-9711-7EC8D3E6BE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04631F0-60C5-E44F-9D81-F986DB20A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053EAC-9846-A04E-8496-0E86CDFF665D}"/>
              </a:ext>
            </a:extLst>
          </p:cNvPr>
          <p:cNvGrpSpPr/>
          <p:nvPr/>
        </p:nvGrpSpPr>
        <p:grpSpPr>
          <a:xfrm>
            <a:off x="4645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4C6DDE67-F392-B84C-981A-173F85580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1F5197D-10F5-6642-905E-8006C3910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9A5E34E-D25C-8545-B344-5CCE6BAAD13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60A1E2A5-13BD-EC4F-AF70-FC71588BF6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A15777A4-A6F2-3D4C-B2EC-4E5AB26ADA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BA8B011-D7CB-1140-8049-2B270CB5E901}"/>
              </a:ext>
            </a:extLst>
          </p:cNvPr>
          <p:cNvGrpSpPr/>
          <p:nvPr/>
        </p:nvGrpSpPr>
        <p:grpSpPr>
          <a:xfrm>
            <a:off x="6855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1AF5A7-90F4-D74B-92BD-F76379550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7C96E29-E088-8445-8B4D-23B40F8756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A3604B3-C0B0-6042-B90E-50113889C082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128207A-59E5-484B-BB31-575DE5DA8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43DF20E8-D3F7-6041-A577-5F9D7B2B7E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B30C056-A248-2D42-8244-F4B52CD6D225}"/>
              </a:ext>
            </a:extLst>
          </p:cNvPr>
          <p:cNvGrpSpPr/>
          <p:nvPr/>
        </p:nvGrpSpPr>
        <p:grpSpPr>
          <a:xfrm>
            <a:off x="2172087" y="948810"/>
            <a:ext cx="3050262" cy="2761166"/>
            <a:chOff x="1977659" y="910350"/>
            <a:chExt cx="3050262" cy="27611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0CB30E8-BBCE-1247-9F66-53861F3399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Arc 56">
              <a:extLst>
                <a:ext uri="{FF2B5EF4-FFF2-40B4-BE49-F238E27FC236}">
                  <a16:creationId xmlns:a16="http://schemas.microsoft.com/office/drawing/2014/main" id="{9D40B584-0815-E340-8652-08CEA6A7E8AE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/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273FFCBD-6C0E-B44C-958E-70E23C4FED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485" y="2577015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D53B07BE-0A6F-674F-9BE5-88D64EF41961}"/>
                </a:ext>
              </a:extLst>
            </p:cNvPr>
            <p:cNvSpPr/>
            <p:nvPr/>
          </p:nvSpPr>
          <p:spPr>
            <a:xfrm rot="8118830">
              <a:off x="1977659" y="1730059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/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35C9301C-7590-5E43-8325-49D1EDB3DC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742" y="3148296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EC5CBC-4EDD-9F45-92EA-D57D416C36F8}"/>
                </a:ext>
              </a:extLst>
            </p:cNvPr>
            <p:cNvSpPr/>
            <p:nvPr/>
          </p:nvSpPr>
          <p:spPr>
            <a:xfrm rot="8118830">
              <a:off x="2982765" y="2643805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/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b="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F4800A58-A721-4D4A-9201-17797E3E9F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982" y="3769876"/>
                <a:ext cx="1183914" cy="523220"/>
              </a:xfrm>
              <a:prstGeom prst="rect">
                <a:avLst/>
              </a:prstGeom>
              <a:blipFill>
                <a:blip r:embed="rId21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3">
            <a:extLst>
              <a:ext uri="{FF2B5EF4-FFF2-40B4-BE49-F238E27FC236}">
                <a16:creationId xmlns:a16="http://schemas.microsoft.com/office/drawing/2014/main" id="{63D58983-CD13-AB44-9EE8-A094AFFA130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4946394"/>
            <a:ext cx="587869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Key Idea: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5322703"/>
                <a:ext cx="8428218" cy="7705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Generate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pseudo-randomly.</a:t>
                </a:r>
              </a:p>
            </p:txBody>
          </p:sp>
        </mc:Choice>
        <mc:Fallback xmlns="">
          <p:sp>
            <p:nvSpPr>
              <p:cNvPr id="65" name="Rectangle 63">
                <a:extLst>
                  <a:ext uri="{FF2B5EF4-FFF2-40B4-BE49-F238E27FC236}">
                    <a16:creationId xmlns:a16="http://schemas.microsoft.com/office/drawing/2014/main" id="{EA04B5DB-C901-0840-9C23-F9ECBC6CC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322703"/>
                <a:ext cx="8428218" cy="770593"/>
              </a:xfrm>
              <a:prstGeom prst="rect">
                <a:avLst/>
              </a:prstGeom>
              <a:blipFill>
                <a:blip r:embed="rId22"/>
                <a:stretch>
                  <a:fillRect l="-1504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ABA35105-7B8A-C54C-A4CA-361539D54A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5877272"/>
                <a:ext cx="8428218" cy="7705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Have another PRF key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ABA35105-7B8A-C54C-A4CA-361539D54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5877272"/>
                <a:ext cx="8428218" cy="770593"/>
              </a:xfrm>
              <a:prstGeom prst="rect">
                <a:avLst/>
              </a:prstGeom>
              <a:blipFill>
                <a:blip r:embed="rId23"/>
                <a:stretch>
                  <a:fillRect l="-1504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22B15AF6-0DEA-0345-A368-5D1EB313C6D7}"/>
              </a:ext>
            </a:extLst>
          </p:cNvPr>
          <p:cNvSpPr/>
          <p:nvPr/>
        </p:nvSpPr>
        <p:spPr>
          <a:xfrm>
            <a:off x="7216022" y="6111101"/>
            <a:ext cx="308306" cy="3029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6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604956" cy="23757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That’s it for the construction.</a:t>
            </a:r>
          </a:p>
        </p:txBody>
      </p:sp>
    </p:spTree>
    <p:extLst>
      <p:ext uri="{BB962C8B-B14F-4D97-AF65-F5344CB8AC3E}">
        <p14:creationId xmlns:p14="http://schemas.microsoft.com/office/powerpoint/2010/main" val="3468709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15516" y="263739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TODAY: Digital Signatures, Continued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338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362127" y="28529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2. How to Shrink the signatures.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381182" y="3645024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b="0" dirty="0">
                <a:ea typeface="American Typewriter" charset="0"/>
                <a:cs typeface="American Typewriter" charset="0"/>
              </a:rPr>
            </a:br>
            <a:r>
              <a:rPr lang="en-US" sz="2800" b="0" dirty="0">
                <a:ea typeface="American Typewriter" charset="0"/>
                <a:cs typeface="American Typewriter" charset="0"/>
              </a:rPr>
              <a:t>	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b="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). How to make Alice stateless and deterministic. 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337882" y="1916832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0" dirty="0">
                <a:ea typeface="American Typewriter" charset="0"/>
                <a:cs typeface="American Typewriter" charset="0"/>
              </a:rPr>
              <a:t>Step </a:t>
            </a:r>
            <a:r>
              <a:rPr lang="en-US" sz="2800" dirty="0">
                <a:ea typeface="American Typewriter" charset="0"/>
                <a:cs typeface="American Typewriter" charset="0"/>
              </a:rPr>
              <a:t>1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. </a:t>
            </a:r>
            <a:r>
              <a:rPr lang="en-US" sz="2800" dirty="0">
                <a:ea typeface="American Typewriter" charset="0"/>
                <a:cs typeface="American Typewriter" charset="0"/>
              </a:rPr>
              <a:t>Many-time:</a:t>
            </a:r>
            <a:r>
              <a:rPr lang="en-US" sz="2800" b="0" dirty="0">
                <a:ea typeface="American Typewriter" charset="0"/>
                <a:cs typeface="American Typewriter" charset="0"/>
              </a:rPr>
              <a:t> Stateful, Growing Signatures.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CF8189C-3B8F-6D38-2BF7-466BBAEF26E7}"/>
              </a:ext>
            </a:extLst>
          </p:cNvPr>
          <p:cNvSpPr txBox="1">
            <a:spLocks noChangeArrowheads="1"/>
          </p:cNvSpPr>
          <p:nvPr/>
        </p:nvSpPr>
        <p:spPr>
          <a:xfrm>
            <a:off x="358153" y="110627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0. Still one-time, but arbitrarily long messages.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89768-9A9F-BBF2-6845-710CE06803D4}"/>
              </a:ext>
            </a:extLst>
          </p:cNvPr>
          <p:cNvSpPr/>
          <p:nvPr/>
        </p:nvSpPr>
        <p:spPr>
          <a:xfrm>
            <a:off x="-180528" y="1898364"/>
            <a:ext cx="9937104" cy="4959636"/>
          </a:xfrm>
          <a:prstGeom prst="rect">
            <a:avLst/>
          </a:prstGeom>
          <a:solidFill>
            <a:schemeClr val="bg1">
              <a:alpha val="7946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0: 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23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4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Detour: 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07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b="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b="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b="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47030</TotalTime>
  <Words>2930</Words>
  <Application>Microsoft Macintosh PowerPoint</Application>
  <PresentationFormat>On-screen Show (4:3)</PresentationFormat>
  <Paragraphs>777</Paragraphs>
  <Slides>51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1217</cp:revision>
  <dcterms:created xsi:type="dcterms:W3CDTF">2014-03-14T23:52:55Z</dcterms:created>
  <dcterms:modified xsi:type="dcterms:W3CDTF">2023-10-19T03:13:29Z</dcterms:modified>
</cp:coreProperties>
</file>