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529" r:id="rId2"/>
    <p:sldId id="677" r:id="rId3"/>
    <p:sldId id="679" r:id="rId4"/>
    <p:sldId id="696" r:id="rId5"/>
    <p:sldId id="697" r:id="rId6"/>
    <p:sldId id="699" r:id="rId7"/>
    <p:sldId id="680" r:id="rId8"/>
    <p:sldId id="675" r:id="rId9"/>
    <p:sldId id="676" r:id="rId10"/>
    <p:sldId id="681" r:id="rId11"/>
    <p:sldId id="671" r:id="rId12"/>
    <p:sldId id="682" r:id="rId13"/>
    <p:sldId id="683" r:id="rId14"/>
    <p:sldId id="684" r:id="rId15"/>
    <p:sldId id="685" r:id="rId16"/>
    <p:sldId id="690" r:id="rId17"/>
    <p:sldId id="688" r:id="rId18"/>
    <p:sldId id="689" r:id="rId19"/>
    <p:sldId id="691" r:id="rId20"/>
    <p:sldId id="692" r:id="rId21"/>
    <p:sldId id="700" r:id="rId22"/>
    <p:sldId id="686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9290EA"/>
    <a:srgbClr val="1E177C"/>
    <a:srgbClr val="762416"/>
    <a:srgbClr val="EA968D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976"/>
    <p:restoredTop sz="76309" autoAdjust="0"/>
  </p:normalViewPr>
  <p:slideViewPr>
    <p:cSldViewPr>
      <p:cViewPr varScale="1">
        <p:scale>
          <a:sx n="95" d="100"/>
          <a:sy n="95" d="100"/>
        </p:scale>
        <p:origin x="124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5680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585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5940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17619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009719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1362356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2648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82446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21647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23417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391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9444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100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15337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3453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5979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583720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18859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59354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79559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461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2023-10-22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4" Type="http://schemas.openxmlformats.org/officeDocument/2006/relationships/image" Target="../media/image9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0.png"/><Relationship Id="rId4" Type="http://schemas.openxmlformats.org/officeDocument/2006/relationships/image" Target="../media/image3.jp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g"/><Relationship Id="rId5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8.png"/><Relationship Id="rId3" Type="http://schemas.openxmlformats.org/officeDocument/2006/relationships/image" Target="../media/image36.png"/><Relationship Id="rId7" Type="http://schemas.openxmlformats.org/officeDocument/2006/relationships/image" Target="../media/image29.png"/><Relationship Id="rId12" Type="http://schemas.openxmlformats.org/officeDocument/2006/relationships/image" Target="../media/image3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310.png"/><Relationship Id="rId4" Type="http://schemas.openxmlformats.org/officeDocument/2006/relationships/image" Target="../media/image2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26876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4096544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13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3410744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</p:spTree>
    <p:extLst>
      <p:ext uri="{BB962C8B-B14F-4D97-AF65-F5344CB8AC3E}">
        <p14:creationId xmlns:p14="http://schemas.microsoft.com/office/powerpoint/2010/main" val="6479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395536" y="3140968"/>
            <a:ext cx="8424936" cy="2520280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Fundamental Issues</a:t>
            </a:r>
            <a:r>
              <a:rPr lang="en-US" sz="2800" dirty="0">
                <a:ea typeface="American Typewriter" charset="0"/>
                <a:cs typeface="American Typewriter" charset="0"/>
              </a:rPr>
              <a:t>: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FAFB82D-0551-684C-BC70-1E191E638DF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3573016"/>
            <a:ext cx="7992888" cy="144016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1. Can ”reverse-engineer” the message starting from the signature  (Attack 1)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5043FA74-8E48-934A-B0DF-9284FFCEEFC7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25144"/>
            <a:ext cx="799288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2. Algebraic structure allows malleability (Attack 2)</a:t>
            </a:r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 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8459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So, what is H? Some very complicated “hash” function.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511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 should be at least one-way to prevent Attack #1.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6875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95406" y="5661248"/>
            <a:ext cx="901309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Hard to “algebraically manipulate” H(m) into H(related m’).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E0534D-9E20-5746-A3A8-4F1EA7A4D0A7}"/>
              </a:ext>
            </a:extLst>
          </p:cNvPr>
          <p:cNvSpPr/>
          <p:nvPr/>
        </p:nvSpPr>
        <p:spPr>
          <a:xfrm>
            <a:off x="3779912" y="6278234"/>
            <a:ext cx="353545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(to prevent Attack #2.)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005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Fix Vanilla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6BDCBF9A-F619-9541-A86D-0E06E255724F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1C06D70-4C7C-4A4D-897C-24C2FCB02E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𝑯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66919E95-BA5A-704E-BF25-C57E30AAE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𝑯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𝒎</m:t>
                    </m:r>
                    <m:r>
                      <a:rPr lang="en-US" sz="28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BD4E65BE-BAFB-4748-B77D-9283D432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𝑯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9E0B2EED-1475-AD44-A2D4-C3AACB46D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5229506" cy="561456"/>
              </a:xfrm>
              <a:prstGeom prst="rect">
                <a:avLst/>
              </a:prstGeom>
              <a:blipFill>
                <a:blip r:embed="rId6"/>
                <a:stretch>
                  <a:fillRect l="-2421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33E2445C-3081-4549-8B68-6C421868F011}"/>
              </a:ext>
            </a:extLst>
          </p:cNvPr>
          <p:cNvSpPr txBox="1">
            <a:spLocks noChangeArrowheads="1"/>
          </p:cNvSpPr>
          <p:nvPr/>
        </p:nvSpPr>
        <p:spPr>
          <a:xfrm>
            <a:off x="95406" y="5589240"/>
            <a:ext cx="9013098" cy="13681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Collision-resistance does not seem to be enough.  </a:t>
            </a:r>
            <a:r>
              <a:rPr lang="en-US" sz="2800" dirty="0">
                <a:ea typeface="American Typewriter" charset="0"/>
                <a:cs typeface="American Typewriter" charset="0"/>
              </a:rPr>
              <a:t>(Given a CRHF h(m), you may be able to produce h(m’) for related m’.)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109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7" name="Rectangle 63">
            <a:extLst>
              <a:ext uri="{FF2B5EF4-FFF2-40B4-BE49-F238E27FC236}">
                <a16:creationId xmlns:a16="http://schemas.microsoft.com/office/drawing/2014/main" id="{C5A345E1-6318-4645-A9C4-2065BDD56872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268760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Want: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is “non-malleable”. 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8" name="Rectangle 63">
            <a:extLst>
              <a:ext uri="{FF2B5EF4-FFF2-40B4-BE49-F238E27FC236}">
                <a16:creationId xmlns:a16="http://schemas.microsoft.com/office/drawing/2014/main" id="{B66D75EE-8D6D-A142-9E9F-06064581EA3B}"/>
              </a:ext>
            </a:extLst>
          </p:cNvPr>
          <p:cNvSpPr txBox="1">
            <a:spLocks noChangeArrowheads="1"/>
          </p:cNvSpPr>
          <p:nvPr/>
        </p:nvSpPr>
        <p:spPr>
          <a:xfrm>
            <a:off x="519832" y="1894441"/>
            <a:ext cx="8372648" cy="118813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Given H(m), it is hard to produce H(m’) for any </a:t>
            </a:r>
            <a:r>
              <a:rPr lang="en-US" sz="2800" i="1" dirty="0">
                <a:ea typeface="American Typewriter" charset="0"/>
                <a:cs typeface="American Typewriter" charset="0"/>
              </a:rPr>
              <a:t>non-trivially related </a:t>
            </a:r>
            <a:r>
              <a:rPr lang="en-US" sz="2800" dirty="0">
                <a:ea typeface="American Typewriter" charset="0"/>
                <a:cs typeface="American Typewriter" charset="0"/>
              </a:rPr>
              <a:t>m’.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6741" y="2924944"/>
                <a:ext cx="9123457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For every PPT adv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𝐴</m:t>
                    </m:r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and “every non-trivial relation”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</a:t>
                </a:r>
              </a:p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𝐻</m:t>
                                </m:r>
                                <m:d>
                                  <m:d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</m:d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: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𝑅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𝑚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p>
                                  <m:sSupPr>
                                    <m:ctrlP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sz="2800" b="0" i="1" smtClean="0">
                                        <a:latin typeface="Cambria Math" panose="02040503050406030204" pitchFamily="18" charset="0"/>
                                        <a:ea typeface="American Typewriter" charset="0"/>
                                        <a:cs typeface="American Typewriter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negl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482A1DB4-2235-6541-925C-9FED73641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741" y="2924944"/>
                <a:ext cx="9123457" cy="1188132"/>
              </a:xfrm>
              <a:prstGeom prst="rect">
                <a:avLst/>
              </a:prstGeom>
              <a:blipFill>
                <a:blip r:embed="rId3"/>
                <a:stretch>
                  <a:fillRect l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74CAD4F2-8503-A640-BAD9-73749E257982}"/>
              </a:ext>
            </a:extLst>
          </p:cNvPr>
          <p:cNvSpPr/>
          <p:nvPr/>
        </p:nvSpPr>
        <p:spPr>
          <a:xfrm>
            <a:off x="4211960" y="3082573"/>
            <a:ext cx="3888432" cy="346427"/>
          </a:xfrm>
          <a:prstGeom prst="rect">
            <a:avLst/>
          </a:prstGeom>
          <a:solidFill>
            <a:srgbClr val="FF0000">
              <a:alpha val="4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9" y="-2619672"/>
            <a:ext cx="3175000" cy="41656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5C228038-9225-434F-AB7C-0A3F118773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249" t="8512" r="6909" b="11970"/>
          <a:stretch/>
        </p:blipFill>
        <p:spPr>
          <a:xfrm>
            <a:off x="6156176" y="2035640"/>
            <a:ext cx="669710" cy="933535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EC6CA790-B915-1C43-B4D4-4FBFE14942FC}"/>
              </a:ext>
            </a:extLst>
          </p:cNvPr>
          <p:cNvSpPr/>
          <p:nvPr/>
        </p:nvSpPr>
        <p:spPr>
          <a:xfrm>
            <a:off x="502635" y="2966403"/>
            <a:ext cx="8094623" cy="111323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887984" y="4557537"/>
                <a:ext cx="5636344" cy="118813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How about the relation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𝑅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𝑥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=1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if and only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𝑦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x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?</a:t>
                </a:r>
              </a:p>
            </p:txBody>
          </p:sp>
        </mc:Choice>
        <mc:Fallback xmlns=""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EF120377-F256-D14E-A665-21D108C2F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84" y="4557537"/>
                <a:ext cx="5636344" cy="1188132"/>
              </a:xfrm>
              <a:prstGeom prst="rect">
                <a:avLst/>
              </a:prstGeom>
              <a:blipFill>
                <a:blip r:embed="rId5"/>
                <a:stretch>
                  <a:fillRect l="-2247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9294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 animBg="1"/>
      <p:bldP spid="28" grpId="0" animBg="1"/>
      <p:bldP spid="2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Random Oracle Heuristic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489193A0-D5D3-9A40-8CDF-F2DD5F0CFE11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1340768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Proxy: A 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public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 H that “</a:t>
            </a:r>
            <a:r>
              <a:rPr 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behaves like a random function</a:t>
            </a:r>
            <a:r>
              <a:rPr lang="en-US" sz="2800" b="1" dirty="0">
                <a:ea typeface="American Typewriter" charset="0"/>
                <a:cs typeface="American Typewriter" charset="0"/>
              </a:rPr>
              <a:t>”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36A4D3D-1AE5-854A-ACA9-63C9DA81B7C7}"/>
              </a:ext>
            </a:extLst>
          </p:cNvPr>
          <p:cNvGrpSpPr/>
          <p:nvPr/>
        </p:nvGrpSpPr>
        <p:grpSpPr>
          <a:xfrm>
            <a:off x="683568" y="3966317"/>
            <a:ext cx="3490630" cy="1908212"/>
            <a:chOff x="1278513" y="3032956"/>
            <a:chExt cx="3490630" cy="19082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a14:m>
                  <a:r>
                    <a:rPr lang="en-US" sz="6000" dirty="0">
                      <a:latin typeface="+mn-lt"/>
                      <a:ea typeface="American Typewriter" charset="0"/>
                      <a:cs typeface="American Typewriter" charset="0"/>
                    </a:rPr>
                    <a:t>(</a:t>
                  </a:r>
                </a:p>
              </p:txBody>
            </p:sp>
          </mc:Choice>
          <mc:Fallback xmlns="">
            <p:sp>
              <p:nvSpPr>
                <p:cNvPr id="12" name="Rectangle 63">
                  <a:extLst>
                    <a:ext uri="{FF2B5EF4-FFF2-40B4-BE49-F238E27FC236}">
                      <a16:creationId xmlns:a16="http://schemas.microsoft.com/office/drawing/2014/main" id="{B4AC9BED-5FC5-D04E-9B67-93A32260C6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78513" y="3032956"/>
                  <a:ext cx="1349271" cy="1908212"/>
                </a:xfrm>
                <a:prstGeom prst="rect">
                  <a:avLst/>
                </a:prstGeom>
                <a:blipFill>
                  <a:blip r:embed="rId3"/>
                  <a:stretch>
                    <a:fillRect l="-12150" r="-112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A55C8CBB-5C29-014A-89D0-B11E7FC0E83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419872" y="3032956"/>
              <a:ext cx="1349271" cy="190821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6000" dirty="0">
                  <a:latin typeface="+mn-lt"/>
                  <a:ea typeface="American Typewriter" charset="0"/>
                  <a:cs typeface="American Typewriter" charset="0"/>
                </a:rPr>
                <a:t>)</a:t>
              </a: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73F45B-5102-BF41-99AF-016253C80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2339751" y="3717032"/>
              <a:ext cx="1152129" cy="576064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2060848"/>
                <a:ext cx="6768752" cy="111594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(A PRF also behaves like a random function,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𝑃𝑅𝐹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is </a:t>
                </a:r>
                <a:r>
                  <a:rPr lang="en-US" sz="2800" b="1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not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publicly computable.)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C087E3F6-63B6-2648-BDB4-25C756B106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2060848"/>
                <a:ext cx="6768752" cy="1115949"/>
              </a:xfrm>
              <a:prstGeom prst="rect">
                <a:avLst/>
              </a:prstGeom>
              <a:blipFill>
                <a:blip r:embed="rId5"/>
                <a:stretch>
                  <a:fillRect l="-1685" b="-6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24">
            <a:extLst>
              <a:ext uri="{FF2B5EF4-FFF2-40B4-BE49-F238E27FC236}">
                <a16:creationId xmlns:a16="http://schemas.microsoft.com/office/drawing/2014/main" id="{ECD6B9CE-FDBB-2A4C-8F4A-D49813C94A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70199" y="-2619672"/>
            <a:ext cx="3175000" cy="4165600"/>
          </a:xfrm>
          <a:prstGeom prst="rect">
            <a:avLst/>
          </a:prstGeom>
        </p:spPr>
      </p:pic>
      <p:sp>
        <p:nvSpPr>
          <p:cNvPr id="16" name="Rectangle 63">
            <a:extLst>
              <a:ext uri="{FF2B5EF4-FFF2-40B4-BE49-F238E27FC236}">
                <a16:creationId xmlns:a16="http://schemas.microsoft.com/office/drawing/2014/main" id="{8010A820-A136-F746-ACAA-2182A96ACAC7}"/>
              </a:ext>
            </a:extLst>
          </p:cNvPr>
          <p:cNvSpPr txBox="1">
            <a:spLocks noChangeArrowheads="1"/>
          </p:cNvSpPr>
          <p:nvPr/>
        </p:nvSpPr>
        <p:spPr>
          <a:xfrm>
            <a:off x="686732" y="3212977"/>
            <a:ext cx="143389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Reality: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20" name="Rectangle 63">
            <a:extLst>
              <a:ext uri="{FF2B5EF4-FFF2-40B4-BE49-F238E27FC236}">
                <a16:creationId xmlns:a16="http://schemas.microsoft.com/office/drawing/2014/main" id="{270C4FC5-540C-984E-AE24-199434C8A2BC}"/>
              </a:ext>
            </a:extLst>
          </p:cNvPr>
          <p:cNvSpPr txBox="1">
            <a:spLocks noChangeArrowheads="1"/>
          </p:cNvSpPr>
          <p:nvPr/>
        </p:nvSpPr>
        <p:spPr>
          <a:xfrm>
            <a:off x="4758142" y="3212976"/>
            <a:ext cx="435036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u="sng" dirty="0">
                <a:ea typeface="American Typewriter" charset="0"/>
                <a:cs typeface="American Typewriter" charset="0"/>
              </a:rPr>
              <a:t>Random Oracle Heuristic:</a:t>
            </a:r>
            <a:endParaRPr lang="en-US" sz="2800" b="1" u="sng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66401" y="3966317"/>
                <a:ext cx="1017767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6F1DC391-90AA-B041-9700-FAD473650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401" y="3966317"/>
                <a:ext cx="1017767" cy="1908212"/>
              </a:xfrm>
              <a:prstGeom prst="rect">
                <a:avLst/>
              </a:prstGeom>
              <a:blipFill>
                <a:blip r:embed="rId7"/>
                <a:stretch>
                  <a:fillRect l="-9756" r="-6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811716" y="3984319"/>
                <a:ext cx="1349271" cy="190821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4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6000" dirty="0">
                    <a:latin typeface="+mn-lt"/>
                    <a:ea typeface="American Typewriter" charset="0"/>
                    <a:cs typeface="American Typewriter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140784E9-D822-BB44-B00B-E67BEA4078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1716" y="3984319"/>
                <a:ext cx="1349271" cy="1908212"/>
              </a:xfrm>
              <a:prstGeom prst="rect">
                <a:avLst/>
              </a:prstGeom>
              <a:blipFill>
                <a:blip r:embed="rId8"/>
                <a:stretch>
                  <a:fillRect l="-27103" r="-168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1F25195-445E-DA44-8AC9-74F91A0D4E4B}"/>
              </a:ext>
            </a:extLst>
          </p:cNvPr>
          <p:cNvSpPr/>
          <p:nvPr/>
        </p:nvSpPr>
        <p:spPr>
          <a:xfrm>
            <a:off x="2031630" y="4628035"/>
            <a:ext cx="44114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ea typeface="American Typewriter" charset="0"/>
                <a:cs typeface="American Typewriter" charset="0"/>
              </a:rPr>
              <a:t>H</a:t>
            </a:r>
            <a:endParaRPr lang="en-US" sz="3200" b="1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186D5B6-37C5-B84B-9EA5-67B3D659B4C1}"/>
              </a:ext>
            </a:extLst>
          </p:cNvPr>
          <p:cNvGrpSpPr/>
          <p:nvPr/>
        </p:nvGrpSpPr>
        <p:grpSpPr>
          <a:xfrm>
            <a:off x="5992333" y="4304795"/>
            <a:ext cx="819383" cy="461665"/>
            <a:chOff x="6127639" y="5170839"/>
            <a:chExt cx="819383" cy="461665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ADC8923-F7BC-E24A-8433-3FD2C989B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166" t="26150" r="39399" b="60512"/>
            <a:stretch/>
          </p:blipFill>
          <p:spPr>
            <a:xfrm>
              <a:off x="6127639" y="5193196"/>
              <a:ext cx="819383" cy="409691"/>
            </a:xfrm>
            <a:prstGeom prst="rect">
              <a:avLst/>
            </a:prstGeom>
          </p:spPr>
        </p:pic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2B4FBAB-38E4-E747-8BB0-DB409D458484}"/>
                </a:ext>
              </a:extLst>
            </p:cNvPr>
            <p:cNvSpPr/>
            <p:nvPr/>
          </p:nvSpPr>
          <p:spPr>
            <a:xfrm>
              <a:off x="6325074" y="5170839"/>
              <a:ext cx="378630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>
                  <a:ea typeface="American Typewriter" charset="0"/>
                  <a:cs typeface="American Typewriter" charset="0"/>
                </a:rPr>
                <a:t>H</a:t>
              </a:r>
              <a:endParaRPr lang="en-US" sz="2400" b="1" dirty="0"/>
            </a:p>
          </p:txBody>
        </p:sp>
      </p:grpSp>
      <p:sp>
        <p:nvSpPr>
          <p:cNvPr id="29" name="Rectangle 63">
            <a:extLst>
              <a:ext uri="{FF2B5EF4-FFF2-40B4-BE49-F238E27FC236}">
                <a16:creationId xmlns:a16="http://schemas.microsoft.com/office/drawing/2014/main" id="{89DAC2C6-9E60-D54B-BA47-1645DE636D58}"/>
              </a:ext>
            </a:extLst>
          </p:cNvPr>
          <p:cNvSpPr txBox="1">
            <a:spLocks noChangeArrowheads="1"/>
          </p:cNvSpPr>
          <p:nvPr/>
        </p:nvSpPr>
        <p:spPr>
          <a:xfrm>
            <a:off x="4764205" y="5659387"/>
            <a:ext cx="4489721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H is virtually a black box.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0" name="Rectangle 63">
            <a:extLst>
              <a:ext uri="{FF2B5EF4-FFF2-40B4-BE49-F238E27FC236}">
                <a16:creationId xmlns:a16="http://schemas.microsoft.com/office/drawing/2014/main" id="{CBA39279-1D04-FB45-B6F7-57A31D9E5DF4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5689004"/>
            <a:ext cx="4350362" cy="111594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The only way to compute H is by calling the oracle.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20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0" grpId="0"/>
      <p:bldP spid="22" grpId="0"/>
      <p:bldP spid="24" grpId="0"/>
      <p:bldP spid="4" grpId="0"/>
      <p:bldP spid="29" grpId="0"/>
      <p:bldP spid="29" grpId="1"/>
      <p:bldP spid="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980728"/>
                <a:ext cx="8869082" cy="13356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Assume there is a PPT adversary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that breaks the EUF-CMA security of hashed RSA in the random oracle model.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980728"/>
                <a:ext cx="8869082" cy="1335636"/>
              </a:xfrm>
              <a:prstGeom prst="rect">
                <a:avLst/>
              </a:prstGeom>
              <a:blipFill>
                <a:blip r:embed="rId3"/>
                <a:stretch>
                  <a:fillRect l="-14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911979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911979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A7A6D062-DC92-4648-BBAD-C301A9C288FC}"/>
              </a:ext>
            </a:extLst>
          </p:cNvPr>
          <p:cNvGrpSpPr/>
          <p:nvPr/>
        </p:nvGrpSpPr>
        <p:grpSpPr>
          <a:xfrm>
            <a:off x="3322431" y="3128003"/>
            <a:ext cx="3553825" cy="1412053"/>
            <a:chOff x="3322431" y="3128003"/>
            <a:chExt cx="3553825" cy="1412053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FFEAEF5-C9C6-A345-852D-BACAECAC749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66447" y="4513529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Rectangle 63">
              <a:extLst>
                <a:ext uri="{FF2B5EF4-FFF2-40B4-BE49-F238E27FC236}">
                  <a16:creationId xmlns:a16="http://schemas.microsoft.com/office/drawing/2014/main" id="{4C4E8246-CF38-5D47-89C2-46EC47DB5047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322431" y="4023035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ea typeface="American Typewriter" charset="0"/>
                  <a:cs typeface="American Typewriter" charset="0"/>
                </a:rPr>
                <a:t>“Give me a signature of m”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C33B7B0-20BF-4C48-B19E-9821232C979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13021" y="3645024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63">
              <a:extLst>
                <a:ext uri="{FF2B5EF4-FFF2-40B4-BE49-F238E27FC236}">
                  <a16:creationId xmlns:a16="http://schemas.microsoft.com/office/drawing/2014/main" id="{F0CF9081-01A1-0C49-80B4-0B0B6607087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851920" y="3128003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000" dirty="0">
                  <a:ea typeface="American Typewriter" charset="0"/>
                  <a:cs typeface="American Typewriter" charset="0"/>
                </a:rPr>
                <a:t>“Give me H(m)”</a:t>
              </a:r>
              <a:endParaRPr lang="en-US" sz="20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5FD073B-AC32-B744-89B5-0EC9B2634BE1}"/>
              </a:ext>
            </a:extLst>
          </p:cNvPr>
          <p:cNvCxnSpPr>
            <a:cxnSpLocks/>
          </p:cNvCxnSpPr>
          <p:nvPr/>
        </p:nvCxnSpPr>
        <p:spPr>
          <a:xfrm>
            <a:off x="3513021" y="2911979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2BEE2FAC-5311-C943-BC46-12760B717CC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4362354" y="2363928"/>
                <a:ext cx="720080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</m:oMath>
                  </m:oMathPara>
                </a14:m>
                <a:endParaRPr lang="en-US" sz="28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2BEE2FAC-5311-C943-BC46-12760B717C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2354" y="2363928"/>
                <a:ext cx="720080" cy="5170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40768CD-54DA-2E4D-B554-C27BF1F3265D}"/>
              </a:ext>
            </a:extLst>
          </p:cNvPr>
          <p:cNvCxnSpPr>
            <a:cxnSpLocks/>
          </p:cNvCxnSpPr>
          <p:nvPr/>
        </p:nvCxnSpPr>
        <p:spPr>
          <a:xfrm>
            <a:off x="3614654" y="5466120"/>
            <a:ext cx="2418747" cy="0"/>
          </a:xfrm>
          <a:prstGeom prst="straightConnector1">
            <a:avLst/>
          </a:prstGeom>
          <a:ln w="2540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01DDDBFE-C592-DB49-AFDF-252C247E419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51920" y="4918069"/>
                <a:ext cx="1800202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sSup>
                        <m:sSupPr>
                          <m:ctrlPr>
                            <a:rPr lang="en-US" sz="28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01DDDBFE-C592-DB49-AFDF-252C247E4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1920" y="4918069"/>
                <a:ext cx="1800202" cy="517021"/>
              </a:xfrm>
              <a:prstGeom prst="rect">
                <a:avLst/>
              </a:prstGeom>
              <a:blipFill>
                <a:blip r:embed="rId6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4C1BC302-A020-F04E-9A6B-E87DCCDDAFF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3463" y="4483609"/>
                <a:ext cx="3102393" cy="204173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Then, there is an algorithm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ℬ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that solves the RSA problem.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5" name="Rectangle 63">
                <a:extLst>
                  <a:ext uri="{FF2B5EF4-FFF2-40B4-BE49-F238E27FC236}">
                    <a16:creationId xmlns:a16="http://schemas.microsoft.com/office/drawing/2014/main" id="{4C1BC302-A020-F04E-9A6B-E87DCCDDAF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463" y="4483609"/>
                <a:ext cx="3102393" cy="2041735"/>
              </a:xfrm>
              <a:prstGeom prst="rect">
                <a:avLst/>
              </a:prstGeom>
              <a:blipFill>
                <a:blip r:embed="rId7"/>
                <a:stretch>
                  <a:fillRect l="-4082" b="-24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87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7" grpId="0"/>
      <p:bldP spid="19" grpId="0"/>
      <p:bldP spid="1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-2738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581196"/>
                <a:ext cx="8365026" cy="13356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Assume there is a (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𝑄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-query) PPT adversary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 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that breaks the EUF-CMA security of hashed RSA in the random oracle model.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581196"/>
                <a:ext cx="8365026" cy="1335636"/>
              </a:xfrm>
              <a:prstGeom prst="rect">
                <a:avLst/>
              </a:prstGeom>
              <a:blipFill>
                <a:blip r:embed="rId3"/>
                <a:stretch>
                  <a:fillRect l="-1515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B7379D-A4B7-5F49-A222-C18D3C3BB620}"/>
              </a:ext>
            </a:extLst>
          </p:cNvPr>
          <p:cNvSpPr/>
          <p:nvPr/>
        </p:nvSpPr>
        <p:spPr>
          <a:xfrm>
            <a:off x="1218705" y="1954582"/>
            <a:ext cx="7889799" cy="478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/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CE67-7366-3348-A5DF-E0466354F6B5}"/>
              </a:ext>
            </a:extLst>
          </p:cNvPr>
          <p:cNvCxnSpPr>
            <a:cxnSpLocks/>
          </p:cNvCxnSpPr>
          <p:nvPr/>
        </p:nvCxnSpPr>
        <p:spPr>
          <a:xfrm>
            <a:off x="3513021" y="2550198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52B23-A7E3-804D-8FF3-7CFE3F1B2BC3}"/>
              </a:ext>
            </a:extLst>
          </p:cNvPr>
          <p:cNvCxnSpPr>
            <a:cxnSpLocks/>
          </p:cNvCxnSpPr>
          <p:nvPr/>
        </p:nvCxnSpPr>
        <p:spPr>
          <a:xfrm>
            <a:off x="104382" y="3067219"/>
            <a:ext cx="939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3">
            <a:extLst>
              <a:ext uri="{FF2B5EF4-FFF2-40B4-BE49-F238E27FC236}">
                <a16:creationId xmlns:a16="http://schemas.microsoft.com/office/drawing/2014/main" id="{34B04384-7A19-134B-AF84-1C0F6918245A}"/>
              </a:ext>
            </a:extLst>
          </p:cNvPr>
          <p:cNvSpPr txBox="1">
            <a:spLocks noChangeArrowheads="1"/>
          </p:cNvSpPr>
          <p:nvPr/>
        </p:nvSpPr>
        <p:spPr>
          <a:xfrm>
            <a:off x="3737429" y="2774488"/>
            <a:ext cx="3024336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a typeface="American Typewriter" charset="0"/>
                <a:cs typeface="American Typewriter" charset="0"/>
              </a:rPr>
              <a:t>Hash Query: m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86B11-0EED-8449-9F1D-6F9473706865}"/>
              </a:ext>
            </a:extLst>
          </p:cNvPr>
          <p:cNvCxnSpPr>
            <a:cxnSpLocks/>
          </p:cNvCxnSpPr>
          <p:nvPr/>
        </p:nvCxnSpPr>
        <p:spPr>
          <a:xfrm flipH="1">
            <a:off x="3513021" y="3283243"/>
            <a:ext cx="2664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1B3AC5-3745-7D45-BFF0-4C29C378AADC}"/>
              </a:ext>
            </a:extLst>
          </p:cNvPr>
          <p:cNvGrpSpPr/>
          <p:nvPr/>
        </p:nvGrpSpPr>
        <p:grpSpPr>
          <a:xfrm>
            <a:off x="3635896" y="3401492"/>
            <a:ext cx="3393256" cy="1033879"/>
            <a:chOff x="3635896" y="3763273"/>
            <a:chExt cx="3393256" cy="10338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AFEFFA-92C9-794C-9A2D-B226EBC8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293096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blipFill>
                  <a:blip r:embed="rId8"/>
                  <a:stretch>
                    <a:fillRect l="-4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latin typeface="+mn-lt"/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blipFill>
                  <a:blip r:embed="rId9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F615B-C8AA-364A-A86C-0DD5F92BE026}"/>
              </a:ext>
            </a:extLst>
          </p:cNvPr>
          <p:cNvGrpSpPr/>
          <p:nvPr/>
        </p:nvGrpSpPr>
        <p:grpSpPr>
          <a:xfrm>
            <a:off x="3491880" y="4494507"/>
            <a:ext cx="3248744" cy="517021"/>
            <a:chOff x="3491880" y="4494507"/>
            <a:chExt cx="3248744" cy="5170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1F19FD-A420-4A4A-8D9D-B784C2CCA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20679620-8DAD-8842-8D29-E716942428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6288" y="4494507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ea typeface="American Typewriter" charset="0"/>
                  <a:cs typeface="American Typewriter" charset="0"/>
                </a:rPr>
                <a:t>Sign Query: m</a:t>
              </a:r>
              <a:endParaRPr lang="en-US" sz="24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sp>
        <p:nvSpPr>
          <p:cNvPr id="32" name="Rectangle 63">
            <a:extLst>
              <a:ext uri="{FF2B5EF4-FFF2-40B4-BE49-F238E27FC236}">
                <a16:creationId xmlns:a16="http://schemas.microsoft.com/office/drawing/2014/main" id="{D8F1DEEC-9275-0C47-9264-5636057704E6}"/>
              </a:ext>
            </a:extLst>
          </p:cNvPr>
          <p:cNvSpPr txBox="1">
            <a:spLocks noChangeArrowheads="1"/>
          </p:cNvSpPr>
          <p:nvPr/>
        </p:nvSpPr>
        <p:spPr>
          <a:xfrm>
            <a:off x="3137345" y="3364128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“trap”</a:t>
            </a:r>
          </a:p>
        </p:txBody>
      </p:sp>
      <p:sp>
        <p:nvSpPr>
          <p:cNvPr id="33" name="Rectangle 63">
            <a:extLst>
              <a:ext uri="{FF2B5EF4-FFF2-40B4-BE49-F238E27FC236}">
                <a16:creationId xmlns:a16="http://schemas.microsoft.com/office/drawing/2014/main" id="{951FD81E-1B38-C743-BD8A-7E6116B4CEC7}"/>
              </a:ext>
            </a:extLst>
          </p:cNvPr>
          <p:cNvSpPr txBox="1">
            <a:spLocks noChangeArrowheads="1"/>
          </p:cNvSpPr>
          <p:nvPr/>
        </p:nvSpPr>
        <p:spPr>
          <a:xfrm>
            <a:off x="2423794" y="3960718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“normal”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418C4-2900-BF4A-B9E3-DDD23AEAAD48}"/>
              </a:ext>
            </a:extLst>
          </p:cNvPr>
          <p:cNvGrpSpPr/>
          <p:nvPr/>
        </p:nvGrpSpPr>
        <p:grpSpPr>
          <a:xfrm>
            <a:off x="3635896" y="5134312"/>
            <a:ext cx="3262239" cy="1022710"/>
            <a:chOff x="3635896" y="5134312"/>
            <a:chExt cx="3262239" cy="10227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1A73C1-7A23-194D-A6DC-8B588BFB6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5672472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!abort!</a:t>
                  </a:r>
                </a:p>
              </p:txBody>
            </p:sp>
          </mc:Choice>
          <mc:Fallback xmlns="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blipFill>
                  <a:blip r:embed="rId10"/>
                  <a:stretch>
                    <a:fillRect t="-2439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blipFill>
                  <a:blip r:embed="rId11"/>
                  <a:stretch>
                    <a:fillRect l="-2917" t="-2439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67AAEA67-1E30-3541-87B0-67F3852214B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3425408"/>
                <a:ext cx="2251455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Pick random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67AAEA67-1E30-3541-87B0-67F385221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425408"/>
                <a:ext cx="2251455" cy="517021"/>
              </a:xfrm>
              <a:prstGeom prst="rect">
                <a:avLst/>
              </a:prstGeom>
              <a:blipFill>
                <a:blip r:embed="rId12"/>
                <a:stretch>
                  <a:fillRect l="-391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4BC1E-D4B6-3C45-AD11-38EFBDA87CF7}"/>
              </a:ext>
            </a:extLst>
          </p:cNvPr>
          <p:cNvGrpSpPr/>
          <p:nvPr/>
        </p:nvGrpSpPr>
        <p:grpSpPr>
          <a:xfrm>
            <a:off x="3563888" y="6130349"/>
            <a:ext cx="3240360" cy="517021"/>
            <a:chOff x="3491880" y="4494507"/>
            <a:chExt cx="3240360" cy="5170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BAB67F-8B50-F845-BD48-71CE3B33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07904" y="4494507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Forgery: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904" y="4494507"/>
                  <a:ext cx="3024336" cy="517021"/>
                </a:xfrm>
                <a:prstGeom prst="rect">
                  <a:avLst/>
                </a:prstGeom>
                <a:blipFill>
                  <a:blip r:embed="rId13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21198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32" grpId="0"/>
      <p:bldP spid="33" grpId="0"/>
      <p:bldP spid="40" grpId="0"/>
      <p:bldP spid="40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-2738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Proof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95536" y="574669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Claim: To produce a successful forgery,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𝒜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must have queried the hash oracle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. </a:t>
                </a:r>
                <a:r>
                  <a:rPr lang="en-US" sz="2800" dirty="0" err="1">
                    <a:ea typeface="American Typewriter" charset="0"/>
                    <a:cs typeface="American Typewriter" charset="0"/>
                  </a:rPr>
                  <a:t>W.p.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1/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𝑄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is the trap.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74669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7" r="-1214" b="-7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0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𝒜</m:t>
                      </m:r>
                    </m:oMath>
                  </m:oMathPara>
                </a14:m>
                <a:endParaRPr lang="en-US" sz="60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E8FF597B-01B8-4C46-AD3D-ABF5349ED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2550198"/>
                <a:ext cx="1944216" cy="2212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4B7379D-A4B7-5F49-A222-C18D3C3BB620}"/>
              </a:ext>
            </a:extLst>
          </p:cNvPr>
          <p:cNvSpPr/>
          <p:nvPr/>
        </p:nvSpPr>
        <p:spPr>
          <a:xfrm>
            <a:off x="1218705" y="1954582"/>
            <a:ext cx="7889799" cy="478677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/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ℬ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3C3396C5-B995-8F48-A2CB-AE80B5577E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916832"/>
                <a:ext cx="615425" cy="646331"/>
              </a:xfrm>
              <a:prstGeom prst="rect">
                <a:avLst/>
              </a:prstGeom>
              <a:blipFill>
                <a:blip r:embed="rId5"/>
                <a:stretch>
                  <a:fillRect l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D12CE67-7366-3348-A5DF-E0466354F6B5}"/>
              </a:ext>
            </a:extLst>
          </p:cNvPr>
          <p:cNvCxnSpPr>
            <a:cxnSpLocks/>
          </p:cNvCxnSpPr>
          <p:nvPr/>
        </p:nvCxnSpPr>
        <p:spPr>
          <a:xfrm>
            <a:off x="3513021" y="2550198"/>
            <a:ext cx="2418747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𝑉𝐾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2C9DC392-4411-BC4C-8E8A-5E7D4ED19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3888" y="2002147"/>
                <a:ext cx="2418746" cy="517021"/>
              </a:xfrm>
              <a:prstGeom prst="rect">
                <a:avLst/>
              </a:prstGeom>
              <a:blipFill>
                <a:blip r:embed="rId6"/>
                <a:stretch>
                  <a:fillRect b="-119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9652B23-A7E3-804D-8FF3-7CFE3F1B2BC3}"/>
              </a:ext>
            </a:extLst>
          </p:cNvPr>
          <p:cNvCxnSpPr>
            <a:cxnSpLocks/>
          </p:cNvCxnSpPr>
          <p:nvPr/>
        </p:nvCxnSpPr>
        <p:spPr>
          <a:xfrm>
            <a:off x="104382" y="3067219"/>
            <a:ext cx="93922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2" name="Rectangle 63">
                <a:extLst>
                  <a:ext uri="{FF2B5EF4-FFF2-40B4-BE49-F238E27FC236}">
                    <a16:creationId xmlns:a16="http://schemas.microsoft.com/office/drawing/2014/main" id="{DE3A6593-DDDE-7746-9506-C4C8FF578F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31" y="2505974"/>
                <a:ext cx="1348571" cy="517021"/>
              </a:xfrm>
              <a:prstGeom prst="rect">
                <a:avLst/>
              </a:prstGeom>
              <a:blipFill>
                <a:blip r:embed="rId7"/>
                <a:stretch>
                  <a:fillRect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63">
            <a:extLst>
              <a:ext uri="{FF2B5EF4-FFF2-40B4-BE49-F238E27FC236}">
                <a16:creationId xmlns:a16="http://schemas.microsoft.com/office/drawing/2014/main" id="{34B04384-7A19-134B-AF84-1C0F6918245A}"/>
              </a:ext>
            </a:extLst>
          </p:cNvPr>
          <p:cNvSpPr txBox="1">
            <a:spLocks noChangeArrowheads="1"/>
          </p:cNvSpPr>
          <p:nvPr/>
        </p:nvSpPr>
        <p:spPr>
          <a:xfrm>
            <a:off x="3737429" y="2774488"/>
            <a:ext cx="3024336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ea typeface="American Typewriter" charset="0"/>
                <a:cs typeface="American Typewriter" charset="0"/>
              </a:rPr>
              <a:t>Hash Query: m</a:t>
            </a:r>
            <a:endParaRPr lang="en-US" sz="2400" dirty="0">
              <a:latin typeface="+mn-lt"/>
              <a:ea typeface="American Typewriter" charset="0"/>
              <a:cs typeface="American Typewriter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B86B11-0EED-8449-9F1D-6F9473706865}"/>
              </a:ext>
            </a:extLst>
          </p:cNvPr>
          <p:cNvCxnSpPr>
            <a:cxnSpLocks/>
          </p:cNvCxnSpPr>
          <p:nvPr/>
        </p:nvCxnSpPr>
        <p:spPr>
          <a:xfrm flipH="1">
            <a:off x="3513021" y="3283243"/>
            <a:ext cx="2664296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51B3AC5-3745-7D45-BFF0-4C29C378AADC}"/>
              </a:ext>
            </a:extLst>
          </p:cNvPr>
          <p:cNvGrpSpPr/>
          <p:nvPr/>
        </p:nvGrpSpPr>
        <p:grpSpPr>
          <a:xfrm>
            <a:off x="3635896" y="3401492"/>
            <a:ext cx="3393256" cy="1033879"/>
            <a:chOff x="3635896" y="3763273"/>
            <a:chExt cx="3393256" cy="1033879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AFEFFA-92C9-794C-9A2D-B226EBC8A2E5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4293096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acc>
                            <m:accPr>
                              <m:chr m:val="̃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acc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𝑦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6" name="Rectangle 63">
                  <a:extLst>
                    <a:ext uri="{FF2B5EF4-FFF2-40B4-BE49-F238E27FC236}">
                      <a16:creationId xmlns:a16="http://schemas.microsoft.com/office/drawing/2014/main" id="{9B35C577-46CF-7B46-A40C-6D757697A1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4816" y="3763273"/>
                  <a:ext cx="3024336" cy="517021"/>
                </a:xfrm>
                <a:prstGeom prst="rect">
                  <a:avLst/>
                </a:prstGeom>
                <a:blipFill>
                  <a:blip r:embed="rId8"/>
                  <a:stretch>
                    <a:fillRect l="-418" b="-47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latin typeface="+mn-lt"/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𝐻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𝑚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27" name="Rectangle 63">
                  <a:extLst>
                    <a:ext uri="{FF2B5EF4-FFF2-40B4-BE49-F238E27FC236}">
                      <a16:creationId xmlns:a16="http://schemas.microsoft.com/office/drawing/2014/main" id="{080F47E8-689E-0E40-AF80-E4DB1C8E05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35896" y="4280131"/>
                  <a:ext cx="3024336" cy="517021"/>
                </a:xfrm>
                <a:prstGeom prst="rect">
                  <a:avLst/>
                </a:prstGeom>
                <a:blipFill>
                  <a:blip r:embed="rId9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8F0F615B-C8AA-364A-A86C-0DD5F92BE026}"/>
              </a:ext>
            </a:extLst>
          </p:cNvPr>
          <p:cNvGrpSpPr/>
          <p:nvPr/>
        </p:nvGrpSpPr>
        <p:grpSpPr>
          <a:xfrm>
            <a:off x="3491880" y="4494507"/>
            <a:ext cx="3248744" cy="517021"/>
            <a:chOff x="3491880" y="4494507"/>
            <a:chExt cx="3248744" cy="517021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D1F19FD-A420-4A4A-8D9D-B784C2CCA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63">
              <a:extLst>
                <a:ext uri="{FF2B5EF4-FFF2-40B4-BE49-F238E27FC236}">
                  <a16:creationId xmlns:a16="http://schemas.microsoft.com/office/drawing/2014/main" id="{20679620-8DAD-8842-8D29-E7169424285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716288" y="4494507"/>
              <a:ext cx="3024336" cy="517021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400" dirty="0">
                  <a:ea typeface="American Typewriter" charset="0"/>
                  <a:cs typeface="American Typewriter" charset="0"/>
                </a:rPr>
                <a:t>Sign Query: m</a:t>
              </a:r>
              <a:endParaRPr lang="en-US" sz="240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1F418C4-2900-BF4A-B9E3-DDD23AEAAD48}"/>
              </a:ext>
            </a:extLst>
          </p:cNvPr>
          <p:cNvGrpSpPr/>
          <p:nvPr/>
        </p:nvGrpSpPr>
        <p:grpSpPr>
          <a:xfrm>
            <a:off x="3635896" y="5134312"/>
            <a:ext cx="3262239" cy="1022710"/>
            <a:chOff x="3635896" y="5134312"/>
            <a:chExt cx="3262239" cy="1022710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B41A73C1-7A23-194D-A6DC-8B588BFB609A}"/>
                </a:ext>
              </a:extLst>
            </p:cNvPr>
            <p:cNvCxnSpPr>
              <a:cxnSpLocks/>
            </p:cNvCxnSpPr>
            <p:nvPr/>
          </p:nvCxnSpPr>
          <p:spPr>
            <a:xfrm>
              <a:off x="3635896" y="5672472"/>
              <a:ext cx="2418747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̃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ac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  <a:r>
                    <a:rPr lang="en-US" sz="2400" b="1" dirty="0">
                      <a:solidFill>
                        <a:srgbClr val="FF0000"/>
                      </a:solidFill>
                      <a:latin typeface="+mn-lt"/>
                      <a:ea typeface="American Typewriter" charset="0"/>
                      <a:cs typeface="American Typewriter" charset="0"/>
                    </a:rPr>
                    <a:t>!abort!</a:t>
                  </a:r>
                </a:p>
              </p:txBody>
            </p:sp>
          </mc:Choice>
          <mc:Fallback xmlns="">
            <p:sp>
              <p:nvSpPr>
                <p:cNvPr id="38" name="Rectangle 63">
                  <a:extLst>
                    <a:ext uri="{FF2B5EF4-FFF2-40B4-BE49-F238E27FC236}">
                      <a16:creationId xmlns:a16="http://schemas.microsoft.com/office/drawing/2014/main" id="{C8708CFC-D258-F040-897D-B5DCAB2BD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57801" y="5134312"/>
                  <a:ext cx="3024336" cy="517021"/>
                </a:xfrm>
                <a:prstGeom prst="rect">
                  <a:avLst/>
                </a:prstGeom>
                <a:blipFill>
                  <a:blip r:embed="rId10"/>
                  <a:stretch>
                    <a:fillRect t="-2439" b="-243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o.</a:t>
                  </a:r>
                  <a:r>
                    <a:rPr lang="en-US" sz="2400" dirty="0" err="1">
                      <a:ea typeface="American Typewriter" charset="0"/>
                      <a:cs typeface="American Typewriter" charset="0"/>
                    </a:rPr>
                    <a:t>w</a:t>
                  </a:r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.,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2400" dirty="0">
                      <a:latin typeface="+mn-lt"/>
                      <a:ea typeface="American Typewriter" charset="0"/>
                      <a:cs typeface="American Typewriter" charset="0"/>
                    </a:rPr>
                    <a:t> </a:t>
                  </a:r>
                </a:p>
              </p:txBody>
            </p:sp>
          </mc:Choice>
          <mc:Fallback xmlns="">
            <p:sp>
              <p:nvSpPr>
                <p:cNvPr id="39" name="Rectangle 63">
                  <a:extLst>
                    <a:ext uri="{FF2B5EF4-FFF2-40B4-BE49-F238E27FC236}">
                      <a16:creationId xmlns:a16="http://schemas.microsoft.com/office/drawing/2014/main" id="{B7AC47FB-DFF7-6A48-9A67-0EEF9A5EBD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3799" y="5640001"/>
                  <a:ext cx="3024336" cy="517021"/>
                </a:xfrm>
                <a:prstGeom prst="rect">
                  <a:avLst/>
                </a:prstGeom>
                <a:blipFill>
                  <a:blip r:embed="rId11"/>
                  <a:stretch>
                    <a:fillRect l="-2917" t="-2439" b="-219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A144BC1E-D4B6-3C45-AD11-38EFBDA87CF7}"/>
              </a:ext>
            </a:extLst>
          </p:cNvPr>
          <p:cNvGrpSpPr/>
          <p:nvPr/>
        </p:nvGrpSpPr>
        <p:grpSpPr>
          <a:xfrm>
            <a:off x="3563888" y="6130349"/>
            <a:ext cx="3312368" cy="517021"/>
            <a:chOff x="3491880" y="4494507"/>
            <a:chExt cx="3312368" cy="517021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7BAB67F-8B50-F845-BD48-71CE3B332E0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91880" y="5003262"/>
              <a:ext cx="2664296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:r>
                    <a:rPr lang="en-US" sz="2400" dirty="0">
                      <a:ea typeface="American Typewriter" charset="0"/>
                      <a:cs typeface="American Typewriter" charset="0"/>
                    </a:rPr>
                    <a:t>Forgery: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p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,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400" dirty="0">
                    <a:latin typeface="+mn-lt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46" name="Rectangle 63">
                  <a:extLst>
                    <a:ext uri="{FF2B5EF4-FFF2-40B4-BE49-F238E27FC236}">
                      <a16:creationId xmlns:a16="http://schemas.microsoft.com/office/drawing/2014/main" id="{4F583776-4E89-EC44-9A24-F2C61244F7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9912" y="4494507"/>
                  <a:ext cx="3024336" cy="517021"/>
                </a:xfrm>
                <a:prstGeom prst="rect">
                  <a:avLst/>
                </a:prstGeom>
                <a:blipFill>
                  <a:blip r:embed="rId12"/>
                  <a:stretch>
                    <a:fillRect l="-3347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331640" y="6178161"/>
                <a:ext cx="3024336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ea typeface="American Typewriter" charset="0"/>
                    <a:cs typeface="American Typewriter" charset="0"/>
                  </a:rPr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acc>
                  </m:oMath>
                </a14:m>
                <a:r>
                  <a:rPr lang="en-US" sz="2400" dirty="0">
                    <a:latin typeface="+mn-lt"/>
                    <a:ea typeface="American Typewriter" charset="0"/>
                    <a:cs typeface="American Typewriter" charset="0"/>
                  </a:rPr>
                  <a:t>, yay!</a:t>
                </a:r>
              </a:p>
            </p:txBody>
          </p:sp>
        </mc:Choice>
        <mc:Fallback xmlns="">
          <p:sp>
            <p:nvSpPr>
              <p:cNvPr id="47" name="Rectangle 63">
                <a:extLst>
                  <a:ext uri="{FF2B5EF4-FFF2-40B4-BE49-F238E27FC236}">
                    <a16:creationId xmlns:a16="http://schemas.microsoft.com/office/drawing/2014/main" id="{9C3707F9-263F-D444-B462-4FC692B02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6178161"/>
                <a:ext cx="3024336" cy="517021"/>
              </a:xfrm>
              <a:prstGeom prst="rect">
                <a:avLst/>
              </a:prstGeom>
              <a:blipFill>
                <a:blip r:embed="rId13"/>
                <a:stretch>
                  <a:fillRect l="-2917" t="-2381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5496" y="5805264"/>
                <a:ext cx="1348571" cy="5170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1/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8" name="Rectangle 63">
                <a:extLst>
                  <a:ext uri="{FF2B5EF4-FFF2-40B4-BE49-F238E27FC236}">
                    <a16:creationId xmlns:a16="http://schemas.microsoft.com/office/drawing/2014/main" id="{3CFC1859-322E-E248-97C0-600E29A6D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96" y="5805264"/>
                <a:ext cx="1348571" cy="517021"/>
              </a:xfrm>
              <a:prstGeom prst="rect">
                <a:avLst/>
              </a:prstGeom>
              <a:blipFill>
                <a:blip r:embed="rId14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F16BAEC-49D7-6F4F-A412-19BE3D5FEE82}"/>
              </a:ext>
            </a:extLst>
          </p:cNvPr>
          <p:cNvCxnSpPr>
            <a:cxnSpLocks/>
          </p:cNvCxnSpPr>
          <p:nvPr/>
        </p:nvCxnSpPr>
        <p:spPr>
          <a:xfrm flipH="1">
            <a:off x="176390" y="6371792"/>
            <a:ext cx="936104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63">
            <a:extLst>
              <a:ext uri="{FF2B5EF4-FFF2-40B4-BE49-F238E27FC236}">
                <a16:creationId xmlns:a16="http://schemas.microsoft.com/office/drawing/2014/main" id="{FC4D1703-1A9A-324F-A4F3-E038C0394E8E}"/>
              </a:ext>
            </a:extLst>
          </p:cNvPr>
          <p:cNvSpPr txBox="1">
            <a:spLocks noChangeArrowheads="1"/>
          </p:cNvSpPr>
          <p:nvPr/>
        </p:nvSpPr>
        <p:spPr>
          <a:xfrm>
            <a:off x="2009064" y="5887916"/>
            <a:ext cx="1450005" cy="5170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FF0000"/>
                </a:solidFill>
                <a:latin typeface="+mn-lt"/>
                <a:ea typeface="American Typewriter" charset="0"/>
                <a:cs typeface="American Typewriter" charset="0"/>
              </a:rPr>
              <a:t>“trap”</a:t>
            </a:r>
          </a:p>
        </p:txBody>
      </p:sp>
    </p:spTree>
    <p:extLst>
      <p:ext uri="{BB962C8B-B14F-4D97-AF65-F5344CB8AC3E}">
        <p14:creationId xmlns:p14="http://schemas.microsoft.com/office/powerpoint/2010/main" val="215758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3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63691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Assuming the existence of one-way functions and collision-resistant hash function families, there are digital signature schemes.  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Subtitle 1">
            <a:extLst>
              <a:ext uri="{FF2B5EF4-FFF2-40B4-BE49-F238E27FC236}">
                <a16:creationId xmlns:a16="http://schemas.microsoft.com/office/drawing/2014/main" id="{C33B41F9-E281-2F45-B51D-C41E8BE88389}"/>
              </a:ext>
            </a:extLst>
          </p:cNvPr>
          <p:cNvSpPr txBox="1">
            <a:spLocks/>
          </p:cNvSpPr>
          <p:nvPr/>
        </p:nvSpPr>
        <p:spPr>
          <a:xfrm>
            <a:off x="179512" y="2060848"/>
            <a:ext cx="2378248" cy="792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We showed:</a:t>
            </a:r>
            <a:endParaRPr lang="en-US" sz="28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021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Bottomline: Hashed RSA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389487" y="1366757"/>
                <a:ext cx="8365026" cy="112613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In practice, we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𝐻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be the SHA-3 hash function.</a:t>
                </a: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AFF4AFA6-79EB-D840-A775-F9C5999416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487" y="1366757"/>
                <a:ext cx="8365026" cy="1126139"/>
              </a:xfrm>
              <a:prstGeom prst="rect">
                <a:avLst/>
              </a:prstGeom>
              <a:blipFill>
                <a:blip r:embed="rId3"/>
                <a:stretch>
                  <a:fillRect l="-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037037C5-BDB2-EB4B-AB01-A6189023E0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304257"/>
            <a:ext cx="4171652" cy="2085826"/>
          </a:xfrm>
          <a:prstGeom prst="rect">
            <a:avLst/>
          </a:prstGeom>
        </p:spPr>
      </p:pic>
      <p:sp>
        <p:nvSpPr>
          <p:cNvPr id="33" name="Rectangle 63">
            <a:extLst>
              <a:ext uri="{FF2B5EF4-FFF2-40B4-BE49-F238E27FC236}">
                <a16:creationId xmlns:a16="http://schemas.microsoft.com/office/drawing/2014/main" id="{06CD9B43-9667-F046-84BA-1AAD3C593D19}"/>
              </a:ext>
            </a:extLst>
          </p:cNvPr>
          <p:cNvSpPr txBox="1">
            <a:spLocks noChangeArrowheads="1"/>
          </p:cNvSpPr>
          <p:nvPr/>
        </p:nvSpPr>
        <p:spPr>
          <a:xfrm>
            <a:off x="395536" y="4418477"/>
            <a:ext cx="8365026" cy="261092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… and believe that </a:t>
            </a:r>
            <a:r>
              <a:rPr lang="en-US" sz="2800" dirty="0">
                <a:ea typeface="American Typewriter" charset="0"/>
                <a:cs typeface="American Typewriter" charset="0"/>
              </a:rPr>
              <a:t>SHA-3 ”acts like a random function”. That’s the heuristic. On the one hand, it doesn’t make any sense, but on the other, it has served us well so far. No attacks against RSA + SHA-3, for example.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35" name="Rectangle 63">
            <a:extLst>
              <a:ext uri="{FF2B5EF4-FFF2-40B4-BE49-F238E27FC236}">
                <a16:creationId xmlns:a16="http://schemas.microsoft.com/office/drawing/2014/main" id="{0FB59BFD-859F-744C-A022-F12F58B597D3}"/>
              </a:ext>
            </a:extLst>
          </p:cNvPr>
          <p:cNvSpPr txBox="1">
            <a:spLocks noChangeArrowheads="1"/>
          </p:cNvSpPr>
          <p:nvPr/>
        </p:nvSpPr>
        <p:spPr>
          <a:xfrm>
            <a:off x="1901655" y="598237"/>
            <a:ext cx="5340690" cy="11261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ea typeface="American Typewriter" charset="0"/>
                <a:cs typeface="American Typewriter" charset="0"/>
              </a:rPr>
              <a:t>(PKCS Standard, used everywhere)</a:t>
            </a:r>
            <a:endParaRPr lang="en-US" sz="2800" b="1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6376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Yet another signature scheme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2B18F1E8-B569-55B4-C6C2-4F3EC4688301}"/>
              </a:ext>
            </a:extLst>
          </p:cNvPr>
          <p:cNvSpPr txBox="1">
            <a:spLocks noChangeArrowheads="1"/>
          </p:cNvSpPr>
          <p:nvPr/>
        </p:nvSpPr>
        <p:spPr>
          <a:xfrm>
            <a:off x="2864777" y="1556792"/>
            <a:ext cx="3414446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Gennaro-Halevi-Rabin’99</a:t>
            </a:r>
          </a:p>
        </p:txBody>
      </p:sp>
    </p:spTree>
    <p:extLst>
      <p:ext uri="{BB962C8B-B14F-4D97-AF65-F5344CB8AC3E}">
        <p14:creationId xmlns:p14="http://schemas.microsoft.com/office/powerpoint/2010/main" val="10481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98072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Many Variants of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8CED9415-F5D2-F34C-9AB6-31181A5381FD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4293096"/>
            <a:ext cx="748883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Ring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Protection for Whistleblowers </a:t>
            </a: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76949593-533B-9B42-B6C5-E4E6DA4B9895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013176"/>
            <a:ext cx="864096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Threshold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Protecting against loss of secret key</a:t>
            </a: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262410B4-A705-D947-AA45-46C3758FF62E}"/>
              </a:ext>
            </a:extLst>
          </p:cNvPr>
          <p:cNvSpPr txBox="1">
            <a:spLocks noChangeArrowheads="1"/>
          </p:cNvSpPr>
          <p:nvPr/>
        </p:nvSpPr>
        <p:spPr>
          <a:xfrm>
            <a:off x="129063" y="2204864"/>
            <a:ext cx="9123457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latin typeface="+mn-lt"/>
                <a:ea typeface="American Typewriter" charset="0"/>
                <a:cs typeface="American Typewriter" charset="0"/>
              </a:rPr>
              <a:t>Aggregate Signatures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: Compressing many signatures into one</a:t>
            </a:r>
          </a:p>
        </p:txBody>
      </p:sp>
      <p:sp>
        <p:nvSpPr>
          <p:cNvPr id="2" name="Rectangle 63">
            <a:extLst>
              <a:ext uri="{FF2B5EF4-FFF2-40B4-BE49-F238E27FC236}">
                <a16:creationId xmlns:a16="http://schemas.microsoft.com/office/drawing/2014/main" id="{2B18F1E8-B569-55B4-C6C2-4F3EC4688301}"/>
              </a:ext>
            </a:extLst>
          </p:cNvPr>
          <p:cNvSpPr txBox="1">
            <a:spLocks noChangeArrowheads="1"/>
          </p:cNvSpPr>
          <p:nvPr/>
        </p:nvSpPr>
        <p:spPr>
          <a:xfrm>
            <a:off x="869522" y="2816932"/>
            <a:ext cx="764253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Boneh-Lynn-</a:t>
            </a:r>
            <a:r>
              <a:rPr lang="en-US" sz="2400" dirty="0" err="1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Shacham</a:t>
            </a:r>
            <a:r>
              <a:rPr lang="en-US" sz="2400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 (BLS) Signatures from “Bilinear maps”</a:t>
            </a: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89F4E193-F136-4A6F-868C-E1D104DA2246}"/>
              </a:ext>
            </a:extLst>
          </p:cNvPr>
          <p:cNvSpPr txBox="1">
            <a:spLocks noChangeArrowheads="1"/>
          </p:cNvSpPr>
          <p:nvPr/>
        </p:nvSpPr>
        <p:spPr>
          <a:xfrm>
            <a:off x="2874967" y="5733256"/>
            <a:ext cx="368209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solidFill>
                  <a:srgbClr val="0000FF"/>
                </a:solidFill>
                <a:latin typeface="+mn-lt"/>
                <a:ea typeface="American Typewriter" charset="0"/>
                <a:cs typeface="American Typewriter" charset="0"/>
              </a:rPr>
              <a:t>(won’t show in this class)</a:t>
            </a:r>
          </a:p>
        </p:txBody>
      </p:sp>
    </p:spTree>
    <p:extLst>
      <p:ext uri="{BB962C8B-B14F-4D97-AF65-F5344CB8AC3E}">
        <p14:creationId xmlns:p14="http://schemas.microsoft.com/office/powerpoint/2010/main" val="3590225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260648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98FE85-12D6-6849-B1FB-AAF0CF876101}"/>
              </a:ext>
            </a:extLst>
          </p:cNvPr>
          <p:cNvGrpSpPr/>
          <p:nvPr/>
        </p:nvGrpSpPr>
        <p:grpSpPr>
          <a:xfrm>
            <a:off x="251520" y="2996952"/>
            <a:ext cx="8784976" cy="1728192"/>
            <a:chOff x="251520" y="2636912"/>
            <a:chExt cx="8784976" cy="1728192"/>
          </a:xfrm>
        </p:grpSpPr>
        <p:sp>
          <p:nvSpPr>
            <p:cNvPr id="5" name="Rectangle 63">
              <a:extLst>
                <a:ext uri="{FF2B5EF4-FFF2-40B4-BE49-F238E27FC236}">
                  <a16:creationId xmlns:a16="http://schemas.microsoft.com/office/drawing/2014/main" id="{33005AA3-3756-5C43-81D1-FA22F2293D2E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323528" y="2636912"/>
              <a:ext cx="8712968" cy="1728192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2800" b="1" dirty="0">
                  <a:solidFill>
                    <a:srgbClr val="0000FF"/>
                  </a:solidFill>
                  <a:ea typeface="American Typewriter" charset="0"/>
                  <a:cs typeface="American Typewriter" charset="0"/>
                </a:rPr>
                <a:t>Theorem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: Digital Signature schemes exist </a:t>
              </a:r>
              <a:r>
                <a:rPr lang="en-US" sz="2800" b="0" i="1" dirty="0">
                  <a:ea typeface="American Typewriter" charset="0"/>
                  <a:cs typeface="American Typewriter" charset="0"/>
                </a:rPr>
                <a:t>if and only if </a:t>
              </a:r>
              <a:r>
                <a:rPr lang="en-US" sz="2800" b="0" dirty="0">
                  <a:ea typeface="American Typewriter" charset="0"/>
                  <a:cs typeface="American Typewriter" charset="0"/>
                </a:rPr>
                <a:t>one-way functions exist.</a:t>
              </a:r>
              <a:endParaRPr lang="en-US" sz="2800" b="0" dirty="0">
                <a:latin typeface="+mn-lt"/>
                <a:ea typeface="American Typewriter" charset="0"/>
                <a:cs typeface="American Typewriter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3FF364B-3B2B-1140-A91D-CC27E87966E5}"/>
                </a:ext>
              </a:extLst>
            </p:cNvPr>
            <p:cNvSpPr/>
            <p:nvPr/>
          </p:nvSpPr>
          <p:spPr>
            <a:xfrm>
              <a:off x="251520" y="2708920"/>
              <a:ext cx="8640960" cy="165618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Rectangle 63">
            <a:extLst>
              <a:ext uri="{FF2B5EF4-FFF2-40B4-BE49-F238E27FC236}">
                <a16:creationId xmlns:a16="http://schemas.microsoft.com/office/drawing/2014/main" id="{4ADCCB53-BA29-2948-9506-EFAB7B3B3480}"/>
              </a:ext>
            </a:extLst>
          </p:cNvPr>
          <p:cNvSpPr txBox="1">
            <a:spLocks noChangeArrowheads="1"/>
          </p:cNvSpPr>
          <p:nvPr/>
        </p:nvSpPr>
        <p:spPr>
          <a:xfrm>
            <a:off x="311430" y="692696"/>
            <a:ext cx="8869082" cy="28083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It turns out that collision-resistant hashing is not necessary.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494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110B74B-0718-FDF2-E5BD-241FC8292AC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1028290"/>
                <a:ext cx="8428218" cy="139259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Start from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𝐺𝑒𝑛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𝑆𝑖𝑔𝑛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𝑂𝑇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𝑉𝑒𝑟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a one-time signature scheme that can sign arbitrarily long messages.  </a:t>
                </a:r>
                <a:b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</a:br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      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(</a:t>
                </a:r>
                <a:r>
                  <a:rPr lang="en-US" sz="2800" dirty="0" err="1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Lamport</a:t>
                </a:r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+ collision-resistant hashing)</a:t>
                </a:r>
              </a:p>
            </p:txBody>
          </p:sp>
        </mc:Choice>
        <mc:Fallback xmlns="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110B74B-0718-FDF2-E5BD-241FC8292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028290"/>
                <a:ext cx="8428218" cy="1392598"/>
              </a:xfrm>
              <a:prstGeom prst="rect">
                <a:avLst/>
              </a:prstGeom>
              <a:blipFill>
                <a:blip r:embed="rId3"/>
                <a:stretch>
                  <a:fillRect l="-1504" t="-4545" r="-3008"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9" name="Picture 38">
            <a:extLst>
              <a:ext uri="{FF2B5EF4-FFF2-40B4-BE49-F238E27FC236}">
                <a16:creationId xmlns:a16="http://schemas.microsoft.com/office/drawing/2014/main" id="{4D417B6E-0906-13CA-7044-736D1B1A94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4596" y="4817087"/>
            <a:ext cx="4563908" cy="1996289"/>
          </a:xfrm>
          <a:prstGeom prst="rect">
            <a:avLst/>
          </a:prstGeom>
          <a:ln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A6D0720F-33BB-CAE3-5F19-1A186CD6EE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08325" y="2501647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Build a (virtual) tree of depth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𝜆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= security param.</a:t>
                </a:r>
              </a:p>
            </p:txBody>
          </p:sp>
        </mc:Choice>
        <mc:Fallback xmlns="">
          <p:sp>
            <p:nvSpPr>
              <p:cNvPr id="40" name="Rectangle 63">
                <a:extLst>
                  <a:ext uri="{FF2B5EF4-FFF2-40B4-BE49-F238E27FC236}">
                    <a16:creationId xmlns:a16="http://schemas.microsoft.com/office/drawing/2014/main" id="{A6D0720F-33BB-CAE3-5F19-1A186CD6E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25" y="2501647"/>
                <a:ext cx="8428218" cy="587248"/>
              </a:xfrm>
              <a:prstGeom prst="rect">
                <a:avLst/>
              </a:prstGeom>
              <a:blipFill>
                <a:blip r:embed="rId5"/>
                <a:stretch>
                  <a:fillRect l="-1504" t="-4167" b="-20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737ED40F-0027-0C36-5825-FBE666A1296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3140968"/>
                <a:ext cx="7820927" cy="93610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be a PRF key,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𝑃𝑅𝐹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𝑉𝐾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𝑆𝐾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𝑂𝑇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𝐺𝑒𝑛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737ED40F-0027-0C36-5825-FBE666A12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140968"/>
                <a:ext cx="7820927" cy="936104"/>
              </a:xfrm>
              <a:prstGeom prst="rect">
                <a:avLst/>
              </a:prstGeom>
              <a:blipFill>
                <a:blip r:embed="rId6"/>
                <a:stretch>
                  <a:fillRect l="-1621" t="-6667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0885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2CE5A94-9BF1-7142-8624-B4DEBBEFB8C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0885" y="2999901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Signature keys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: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𝑆𝐾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𝐾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𝑉𝐾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𝑂𝑇𝑉𝐾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2CE5A94-9BF1-7142-8624-B4DEBBEFB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5" y="2999901"/>
                <a:ext cx="8428218" cy="587248"/>
              </a:xfrm>
              <a:prstGeom prst="rect">
                <a:avLst/>
              </a:prstGeom>
              <a:blipFill>
                <a:blip r:embed="rId3"/>
                <a:stretch>
                  <a:fillRect l="-1353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00981F4B-4955-4A69-8C75-578847D1B02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561832"/>
                <a:ext cx="8428218" cy="14513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b="1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Signing Algorithm</a:t>
                </a:r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:  </a:t>
                </a:r>
              </a:p>
              <a:p>
                <a:pPr algn="l"/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Pick a random leaf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r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∈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</m:oMath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algn="l"/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Generate the authentication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&amp;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00981F4B-4955-4A69-8C75-578847D1B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61832"/>
                <a:ext cx="8428218" cy="1451344"/>
              </a:xfrm>
              <a:prstGeom prst="rect">
                <a:avLst/>
              </a:prstGeom>
              <a:blipFill>
                <a:blip r:embed="rId4"/>
                <a:stretch>
                  <a:fillRect l="-1504" t="-347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9751E74-8A50-4F66-D188-78A3E55155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5593616"/>
                <a:ext cx="3836892" cy="4996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" name="Rectangle 63">
                <a:extLst>
                  <a:ext uri="{FF2B5EF4-FFF2-40B4-BE49-F238E27FC236}">
                    <a16:creationId xmlns:a16="http://schemas.microsoft.com/office/drawing/2014/main" id="{79751E74-8A50-4F66-D188-78A3E551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5593616"/>
                <a:ext cx="3836892" cy="499680"/>
              </a:xfrm>
              <a:prstGeom prst="rect">
                <a:avLst/>
              </a:prstGeom>
              <a:blipFill>
                <a:blip r:embed="rId5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38100F88-C1B4-2F66-AA26-4AF39C23B6A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7664" y="5089560"/>
                <a:ext cx="5791868" cy="49968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𝑆𝑖𝑔𝑛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𝑉𝐾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38100F88-C1B4-2F66-AA26-4AF39C23B6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664" y="5089560"/>
                <a:ext cx="5791868" cy="499680"/>
              </a:xfrm>
              <a:prstGeom prst="rect">
                <a:avLst/>
              </a:prstGeom>
              <a:blipFill>
                <a:blip r:embed="rId6"/>
                <a:stretch>
                  <a:fillRect b="-195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D2C1EB54-D3E6-40DA-32E6-F6CD26D7D0DF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0885" y="6154120"/>
                <a:ext cx="8428218" cy="58724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The signature is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r</m:t>
                    </m:r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>
                    <a:solidFill>
                      <a:srgbClr val="0000FF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D2C1EB54-D3E6-40DA-32E6-F6CD26D7D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885" y="6154120"/>
                <a:ext cx="8428218" cy="587248"/>
              </a:xfrm>
              <a:prstGeom prst="rect">
                <a:avLst/>
              </a:prstGeom>
              <a:blipFill>
                <a:blip r:embed="rId7"/>
                <a:stretch>
                  <a:fillRect l="-1353" t="-6383" b="-21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9695E19-7AFC-A02D-BD31-E04C1C5E357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644" y="888478"/>
            <a:ext cx="4563908" cy="199628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45707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2" grpId="0"/>
      <p:bldP spid="4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737969" y="188640"/>
            <a:ext cx="774088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Digital Signature Construction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3D862F99-795D-7F1A-5E64-B8F26D94FE14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1916832"/>
            <a:ext cx="8428218" cy="9361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Historically regarded as inefficient; therefore, never used in practice. </a:t>
            </a:r>
            <a:endParaRPr lang="en-US" sz="2800" dirty="0">
              <a:solidFill>
                <a:schemeClr val="tx1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B66D73F1-ACA0-D2ED-6EF0-3C1178429B5F}"/>
              </a:ext>
            </a:extLst>
          </p:cNvPr>
          <p:cNvSpPr txBox="1">
            <a:spLocks noChangeArrowheads="1"/>
          </p:cNvSpPr>
          <p:nvPr/>
        </p:nvSpPr>
        <p:spPr>
          <a:xfrm>
            <a:off x="467544" y="3068960"/>
            <a:ext cx="8428218" cy="23042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However, this signature scheme (or variants thereof) are now called “hash-based signatures” and seeing a re-emergence as a candidate post-quantum secure signature scheme.  E.g. https://</a:t>
            </a:r>
            <a:r>
              <a:rPr lang="en-US" sz="2800" dirty="0" err="1">
                <a:latin typeface="+mn-lt"/>
                <a:ea typeface="American Typewriter" charset="0"/>
                <a:cs typeface="American Typewriter" charset="0"/>
              </a:rPr>
              <a:t>sphincs.org</a:t>
            </a:r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/</a:t>
            </a:r>
            <a:endParaRPr lang="en-US" sz="2800" dirty="0">
              <a:solidFill>
                <a:schemeClr val="tx1"/>
              </a:solidFill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8319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0" y="2636912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Direct Constructions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8CED9415-F5D2-F34C-9AB6-31181A5381FD}"/>
              </a:ext>
            </a:extLst>
          </p:cNvPr>
          <p:cNvSpPr txBox="1">
            <a:spLocks noChangeArrowheads="1"/>
          </p:cNvSpPr>
          <p:nvPr/>
        </p:nvSpPr>
        <p:spPr>
          <a:xfrm>
            <a:off x="542369" y="3212976"/>
            <a:ext cx="8352928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latin typeface="+mn-lt"/>
                <a:ea typeface="American Typewriter" charset="0"/>
                <a:cs typeface="American Typewriter" charset="0"/>
              </a:rPr>
              <a:t>“Hash-and-Sign”: Secure in the “random oracle model”.  </a:t>
            </a:r>
          </a:p>
        </p:txBody>
      </p:sp>
    </p:spTree>
    <p:extLst>
      <p:ext uri="{BB962C8B-B14F-4D97-AF65-F5344CB8AC3E}">
        <p14:creationId xmlns:p14="http://schemas.microsoft.com/office/powerpoint/2010/main" val="247360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551966AE-AF8D-0D46-823A-B534129B5B33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1229268"/>
            <a:ext cx="8869082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ea typeface="American Typewriter" charset="0"/>
                <a:cs typeface="American Typewriter" charset="0"/>
              </a:rPr>
              <a:t>Start with any trapdoor permutation, e.g. RSA.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Gen(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Pick primes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𝑃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𝑄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𝑃𝑄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Pick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𝑒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relatively prime to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and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𝑑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mod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𝜑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).</m:t>
                    </m:r>
                  </m:oMath>
                </a14:m>
                <a:r>
                  <a:rPr lang="en-US" sz="2800" dirty="0">
                    <a:latin typeface="+mn-lt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57C19BBD-F50B-D843-A9AF-0250DDB927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2060848"/>
                <a:ext cx="8581050" cy="1080120"/>
              </a:xfrm>
              <a:prstGeom prst="rect">
                <a:avLst/>
              </a:prstGeom>
              <a:blipFill>
                <a:blip r:embed="rId3"/>
                <a:stretch>
                  <a:fillRect l="-1477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3933056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797152"/>
                <a:ext cx="8581050" cy="792088"/>
              </a:xfrm>
              <a:prstGeom prst="rect">
                <a:avLst/>
              </a:prstGeom>
              <a:blipFill>
                <a:blip r:embed="rId5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50806" y="3196498"/>
                <a:ext cx="4791938" cy="5614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 and   VK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𝑁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47BBF71A-6768-A34B-ABC0-D278B09729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0806" y="3196498"/>
                <a:ext cx="4791938" cy="561456"/>
              </a:xfrm>
              <a:prstGeom prst="rect">
                <a:avLst/>
              </a:prstGeom>
              <a:blipFill>
                <a:blip r:embed="rId6"/>
                <a:stretch>
                  <a:fillRect l="-2646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5661248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535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4078CB-C68A-5745-8476-6FA677B736CE}"/>
              </a:ext>
            </a:extLst>
          </p:cNvPr>
          <p:cNvSpPr/>
          <p:nvPr/>
        </p:nvSpPr>
        <p:spPr>
          <a:xfrm>
            <a:off x="395536" y="3140968"/>
            <a:ext cx="8424936" cy="3312368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-14953" y="404664"/>
            <a:ext cx="9123457" cy="792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“Vanilla” RSA Signatures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Sign(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Output signature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DEA14A17-0036-5947-9BC3-99A1F29F6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54" y="1340768"/>
                <a:ext cx="8581050" cy="792088"/>
              </a:xfrm>
              <a:prstGeom prst="rect">
                <a:avLst/>
              </a:prstGeom>
              <a:blipFill>
                <a:blip r:embed="rId3"/>
                <a:stretch>
                  <a:fillRect l="-1477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dirty="0">
                    <a:ea typeface="American Typewriter" charset="0"/>
                    <a:cs typeface="American Typewriter" charset="0"/>
                  </a:rPr>
                  <a:t>Verify(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V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): Check 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mod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0076BB8-EED2-0047-B594-05A8A75DBB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04864"/>
                <a:ext cx="8581050" cy="792088"/>
              </a:xfrm>
              <a:prstGeom prst="rect">
                <a:avLst/>
              </a:prstGeom>
              <a:blipFill>
                <a:blip r:embed="rId4"/>
                <a:stretch>
                  <a:fillRect l="-1477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25646D5B-C081-834F-9FE7-38431FD2526B}"/>
              </a:ext>
            </a:extLst>
          </p:cNvPr>
          <p:cNvSpPr txBox="1">
            <a:spLocks noChangeArrowheads="1"/>
          </p:cNvSpPr>
          <p:nvPr/>
        </p:nvSpPr>
        <p:spPr>
          <a:xfrm>
            <a:off x="527454" y="3068960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Existentially forgeable!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3573016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Pick a random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  and output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𝜎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𝜎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) as the forgery.</a:t>
                </a:r>
                <a:r>
                  <a:rPr lang="en-US" sz="2800" b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  </a:t>
                </a:r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0" name="Rectangle 63">
                <a:extLst>
                  <a:ext uri="{FF2B5EF4-FFF2-40B4-BE49-F238E27FC236}">
                    <a16:creationId xmlns:a16="http://schemas.microsoft.com/office/drawing/2014/main" id="{4FAFB82D-0551-684C-BC70-1E191E638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573016"/>
                <a:ext cx="7992888" cy="1440160"/>
              </a:xfrm>
              <a:prstGeom prst="rect">
                <a:avLst/>
              </a:prstGeom>
              <a:blipFill>
                <a:blip r:embed="rId5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63">
            <a:extLst>
              <a:ext uri="{FF2B5EF4-FFF2-40B4-BE49-F238E27FC236}">
                <a16:creationId xmlns:a16="http://schemas.microsoft.com/office/drawing/2014/main" id="{18EE0532-D1E9-A744-93A3-C0902F30E8B5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97152"/>
            <a:ext cx="8581050" cy="7920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b="1" dirty="0">
                <a:solidFill>
                  <a:srgbClr val="FF0000"/>
                </a:solidFill>
                <a:ea typeface="American Typewriter" charset="0"/>
                <a:cs typeface="American Typewriter" charset="0"/>
              </a:rPr>
              <a:t>Problem</a:t>
            </a:r>
            <a:r>
              <a:rPr lang="en-US" sz="2800" dirty="0">
                <a:ea typeface="American Typewriter" charset="0"/>
                <a:cs typeface="American Typewriter" charset="0"/>
              </a:rPr>
              <a:t>: Malleable! </a:t>
            </a:r>
            <a:endParaRPr lang="en-US" sz="2800" dirty="0">
              <a:latin typeface="+mn-lt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229200"/>
                <a:ext cx="7992888" cy="144016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800" i="1" dirty="0">
                    <a:solidFill>
                      <a:srgbClr val="FF0000"/>
                    </a:solidFill>
                    <a:ea typeface="American Typewriter" charset="0"/>
                    <a:cs typeface="American Typewriter" charset="0"/>
                  </a:rPr>
                  <a:t>Attack: </a:t>
                </a:r>
                <a:r>
                  <a:rPr lang="en-US" sz="2800" dirty="0">
                    <a:ea typeface="American Typewriter" charset="0"/>
                    <a:cs typeface="American Typewriter" charset="0"/>
                  </a:rPr>
                  <a:t>Given a signature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800" dirty="0">
                    <a:ea typeface="American Typewriter" charset="0"/>
                    <a:cs typeface="American Typewriter" charset="0"/>
                  </a:rPr>
                  <a:t>, you can produce a signature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</m:t>
                    </m:r>
                  </m:oMath>
                </a14:m>
                <a:endParaRPr lang="en-US" sz="2800" dirty="0">
                  <a:latin typeface="+mn-lt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0EDC8297-08FD-DB46-941F-12384A744B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229200"/>
                <a:ext cx="7992888" cy="1440160"/>
              </a:xfrm>
              <a:prstGeom prst="rect">
                <a:avLst/>
              </a:prstGeom>
              <a:blipFill>
                <a:blip r:embed="rId6"/>
                <a:stretch>
                  <a:fillRect l="-1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7386CF97-A11D-2F46-9FBA-AD3ABD24C9CB}"/>
              </a:ext>
            </a:extLst>
          </p:cNvPr>
          <p:cNvSpPr/>
          <p:nvPr/>
        </p:nvSpPr>
        <p:spPr>
          <a:xfrm>
            <a:off x="4139952" y="5949280"/>
            <a:ext cx="1944216" cy="3600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97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48540</TotalTime>
  <Words>1450</Words>
  <Application>Microsoft Macintosh PowerPoint</Application>
  <PresentationFormat>On-screen Show (4:3)</PresentationFormat>
  <Paragraphs>168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1265</cp:revision>
  <dcterms:created xsi:type="dcterms:W3CDTF">2014-03-14T23:52:55Z</dcterms:created>
  <dcterms:modified xsi:type="dcterms:W3CDTF">2023-10-23T02:37:22Z</dcterms:modified>
</cp:coreProperties>
</file>