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571" r:id="rId2"/>
    <p:sldId id="1120" r:id="rId3"/>
    <p:sldId id="579" r:id="rId4"/>
    <p:sldId id="530" r:id="rId5"/>
    <p:sldId id="531" r:id="rId6"/>
    <p:sldId id="551" r:id="rId7"/>
    <p:sldId id="1135" r:id="rId8"/>
    <p:sldId id="1119" r:id="rId9"/>
    <p:sldId id="1121" r:id="rId10"/>
    <p:sldId id="532" r:id="rId11"/>
    <p:sldId id="556" r:id="rId12"/>
    <p:sldId id="553" r:id="rId13"/>
    <p:sldId id="536" r:id="rId14"/>
    <p:sldId id="554" r:id="rId15"/>
    <p:sldId id="555" r:id="rId16"/>
    <p:sldId id="1125" r:id="rId17"/>
    <p:sldId id="1128" r:id="rId18"/>
    <p:sldId id="535" r:id="rId19"/>
    <p:sldId id="537" r:id="rId20"/>
    <p:sldId id="988" r:id="rId21"/>
    <p:sldId id="960" r:id="rId22"/>
    <p:sldId id="991" r:id="rId23"/>
    <p:sldId id="1126" r:id="rId24"/>
    <p:sldId id="1116" r:id="rId25"/>
    <p:sldId id="558" r:id="rId26"/>
    <p:sldId id="559" r:id="rId27"/>
    <p:sldId id="560" r:id="rId28"/>
    <p:sldId id="561" r:id="rId29"/>
    <p:sldId id="562" r:id="rId30"/>
    <p:sldId id="1129" r:id="rId31"/>
    <p:sldId id="539" r:id="rId32"/>
    <p:sldId id="548" r:id="rId33"/>
    <p:sldId id="549" r:id="rId34"/>
    <p:sldId id="550" r:id="rId35"/>
    <p:sldId id="563" r:id="rId36"/>
    <p:sldId id="1122" r:id="rId37"/>
    <p:sldId id="985" r:id="rId38"/>
    <p:sldId id="986" r:id="rId39"/>
    <p:sldId id="1103" r:id="rId40"/>
    <p:sldId id="1132" r:id="rId41"/>
    <p:sldId id="1134" r:id="rId42"/>
    <p:sldId id="1133" r:id="rId43"/>
    <p:sldId id="1130" r:id="rId4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2416"/>
    <a:srgbClr val="0000FF"/>
    <a:srgbClr val="EA968D"/>
    <a:srgbClr val="1E177C"/>
    <a:srgbClr val="9290EA"/>
    <a:srgbClr val="FF0000"/>
    <a:srgbClr val="1A17A5"/>
    <a:srgbClr val="891637"/>
    <a:srgbClr val="CC0099"/>
    <a:srgbClr val="741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18"/>
    <p:restoredTop sz="76309" autoAdjust="0"/>
  </p:normalViewPr>
  <p:slideViewPr>
    <p:cSldViewPr>
      <p:cViewPr varScale="1">
        <p:scale>
          <a:sx n="95" d="100"/>
          <a:sy n="95" d="100"/>
        </p:scale>
        <p:origin x="171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B8A4AD-30BE-4EB0-88E7-04F008072919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8C13DC-EB30-4E7B-9A79-FF6A33A169F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72681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7DE5E11C-06A5-47B4-9150-823C84E42849}" type="slidenum">
              <a:rPr lang="en-US" smtClean="0"/>
              <a:pPr eaLnBrk="1" hangingPunct="1"/>
              <a:t>1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baseline="0" dirty="0"/>
          </a:p>
        </p:txBody>
      </p:sp>
    </p:spTree>
    <p:extLst>
      <p:ext uri="{BB962C8B-B14F-4D97-AF65-F5344CB8AC3E}">
        <p14:creationId xmlns:p14="http://schemas.microsoft.com/office/powerpoint/2010/main" val="31008224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64606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368797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79284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3544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45008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0582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4315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Question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079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baseline="0" dirty="0"/>
              <a:t>This is a subtle definition. Think carefully about the order of quantifiers.   This says “for every polynomial function p(n), and for every polynomial function q(n) there is an n_0 </a:t>
            </a:r>
            <a:r>
              <a:rPr lang="en-US" baseline="0" dirty="0" err="1"/>
              <a:t>s.t.</a:t>
            </a:r>
            <a:r>
              <a:rPr lang="en-US" baseline="0" dirty="0"/>
              <a:t> for all n &gt; n_0,  </a:t>
            </a:r>
            <a:r>
              <a:rPr lang="en-US" baseline="0" dirty="0" err="1"/>
              <a:t>Pr</a:t>
            </a:r>
            <a:r>
              <a:rPr lang="en-US" baseline="0" dirty="0"/>
              <a:t>[p(n)-time EVE distinguishes] &lt;= 1/2 + 1/q(n).”</a:t>
            </a:r>
            <a:br>
              <a:rPr lang="en-US" baseline="0" dirty="0"/>
            </a:br>
            <a:br>
              <a:rPr lang="en-US" baseline="0" dirty="0"/>
            </a:br>
            <a:r>
              <a:rPr lang="en-US" baseline="0" dirty="0"/>
              <a:t>Question to reader: What effect does switching the order of quantifiers have?  i.e. in the def above, “There is a negligible function mu </a:t>
            </a:r>
            <a:r>
              <a:rPr lang="en-US" baseline="0" dirty="0" err="1"/>
              <a:t>s.t.</a:t>
            </a:r>
            <a:r>
              <a:rPr lang="en-US" baseline="0" dirty="0"/>
              <a:t> for all </a:t>
            </a:r>
            <a:r>
              <a:rPr lang="en-US" baseline="0" dirty="0" err="1"/>
              <a:t>p.p.t</a:t>
            </a:r>
            <a:r>
              <a:rPr lang="en-US" baseline="0" dirty="0"/>
              <a:t>. EVE,…”?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15569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032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089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1954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10140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831438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9849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304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184929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51161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95165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564177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000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662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6466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6649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906516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464230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762000"/>
            <a:r>
              <a:rPr lang="en-US" altLang="en-US" sz="1200" dirty="0"/>
              <a:t>Truly random or biased?</a:t>
            </a:r>
          </a:p>
          <a:p>
            <a:pPr defTabSz="762000"/>
            <a:r>
              <a:rPr lang="en-US" altLang="en-US" sz="1200" dirty="0"/>
              <a:t>Biased. However, can process the output of sources to get unbiased bit assuming some mathematical model of source [</a:t>
            </a:r>
            <a:r>
              <a:rPr lang="en-US" altLang="en-US" sz="1200" dirty="0" err="1"/>
              <a:t>vonNeuman</a:t>
            </a:r>
            <a:r>
              <a:rPr lang="en-US" altLang="en-US" sz="1200" dirty="0"/>
              <a:t>, Elias, Blum]</a:t>
            </a:r>
          </a:p>
          <a:p>
            <a:pPr defTabSz="762000"/>
            <a:r>
              <a:rPr lang="en-US" altLang="en-US" dirty="0">
                <a:solidFill>
                  <a:srgbClr val="000000"/>
                </a:solidFill>
              </a:rPr>
              <a:t>Pseudo Random Number Generators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23C05C1-84C5-4B39-BB4F-CC8B8F769C80}" type="slidenum">
              <a:rPr lang="en-US" altLang="en-US" smtClean="0"/>
              <a:pPr>
                <a:defRPr/>
              </a:pPr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15841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39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31233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40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230318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41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99320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>
            <a:extLst>
              <a:ext uri="{FF2B5EF4-FFF2-40B4-BE49-F238E27FC236}">
                <a16:creationId xmlns:a16="http://schemas.microsoft.com/office/drawing/2014/main" id="{4695223D-9A69-4146-9CE3-A26646DD515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 defTabSz="9271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defTabSz="9271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/>
            <a:fld id="{711DE11F-FC84-D64A-A7E0-799C81EC7897}" type="slidenum">
              <a:rPr lang="en-US" altLang="en-US" sz="1200">
                <a:latin typeface="Arial" panose="020B0604020202020204" pitchFamily="34" charset="0"/>
              </a:rPr>
              <a:pPr eaLnBrk="1" hangingPunct="1"/>
              <a:t>42</a:t>
            </a:fld>
            <a:endParaRPr lang="en-US" altLang="en-US" sz="1200">
              <a:latin typeface="Arial" panose="020B0604020202020204" pitchFamily="34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1269557E-8A12-7D42-ACFC-8FBCC318693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C22957E5-5383-C64A-9F34-0505210850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Times New Roman" panose="02020603050405020304" pitchFamily="18" charset="0"/>
              </a:rPr>
              <a:t>Of course, the PRG output *can* be distinguished from random by a 2^n time algorithm, so c_1 necessarily has to be &lt; 1.</a:t>
            </a:r>
          </a:p>
        </p:txBody>
      </p:sp>
    </p:spTree>
    <p:extLst>
      <p:ext uri="{BB962C8B-B14F-4D97-AF65-F5344CB8AC3E}">
        <p14:creationId xmlns:p14="http://schemas.microsoft.com/office/powerpoint/2010/main" val="238132192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3803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0802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2703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60108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8700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2490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843AA87-90BF-49A7-94A5-EF67FCE1416B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CA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6119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74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78147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9975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407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828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1274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62028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3605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86582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4108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57539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DB9363-F440-4E1D-B0AF-94655AD61F33}" type="datetimeFigureOut">
              <a:rPr lang="en-CA" smtClean="0"/>
              <a:t>2023-09-10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2E53B9-1987-4B63-835A-50030CAE541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4768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3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4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80.png"/><Relationship Id="rId5" Type="http://schemas.openxmlformats.org/officeDocument/2006/relationships/image" Target="../media/image2.wmf"/><Relationship Id="rId4" Type="http://schemas.openxmlformats.org/officeDocument/2006/relationships/image" Target="../media/image15.png"/><Relationship Id="rId9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gif"/><Relationship Id="rId4" Type="http://schemas.openxmlformats.org/officeDocument/2006/relationships/image" Target="../media/image3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0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0.png"/><Relationship Id="rId5" Type="http://schemas.openxmlformats.org/officeDocument/2006/relationships/image" Target="../media/image38.png"/><Relationship Id="rId10" Type="http://schemas.openxmlformats.org/officeDocument/2006/relationships/image" Target="../media/image43.png"/><Relationship Id="rId4" Type="http://schemas.openxmlformats.org/officeDocument/2006/relationships/image" Target="../media/image370.png"/><Relationship Id="rId9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wmf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jp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7.jpg"/><Relationship Id="rId4" Type="http://schemas.openxmlformats.org/officeDocument/2006/relationships/image" Target="../media/image5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jpg"/><Relationship Id="rId2" Type="http://schemas.openxmlformats.org/officeDocument/2006/relationships/image" Target="../media/image58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7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wmf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6"/>
          <p:cNvSpPr>
            <a:spLocks noChangeArrowheads="1"/>
          </p:cNvSpPr>
          <p:nvPr/>
        </p:nvSpPr>
        <p:spPr bwMode="auto">
          <a:xfrm>
            <a:off x="396652" y="188640"/>
            <a:ext cx="8458200" cy="17099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3300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eaLnBrk="0" hangingPunct="0"/>
            <a:r>
              <a:rPr lang="en-US" sz="4400" b="1" dirty="0">
                <a:solidFill>
                  <a:srgbClr val="1A17A5"/>
                </a:solidFill>
                <a:latin typeface="Calibri" pitchFamily="34" charset="0"/>
              </a:rPr>
              <a:t>MIT 6.875/6.5620/18.425</a:t>
            </a:r>
          </a:p>
        </p:txBody>
      </p:sp>
      <p:sp>
        <p:nvSpPr>
          <p:cNvPr id="2051" name="Rectangle 5"/>
          <p:cNvSpPr>
            <a:spLocks noChangeArrowheads="1"/>
          </p:cNvSpPr>
          <p:nvPr/>
        </p:nvSpPr>
        <p:spPr bwMode="auto">
          <a:xfrm>
            <a:off x="1360884" y="3682752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Lecture 2</a:t>
            </a:r>
          </a:p>
        </p:txBody>
      </p:sp>
      <p:sp>
        <p:nvSpPr>
          <p:cNvPr id="2052" name="Rectangle 5"/>
          <p:cNvSpPr>
            <a:spLocks noChangeArrowheads="1"/>
          </p:cNvSpPr>
          <p:nvPr/>
        </p:nvSpPr>
        <p:spPr bwMode="auto">
          <a:xfrm>
            <a:off x="1094184" y="2996952"/>
            <a:ext cx="6934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4000" b="1" dirty="0">
                <a:solidFill>
                  <a:srgbClr val="891637"/>
                </a:solidFill>
                <a:latin typeface="Calibri" pitchFamily="34" charset="0"/>
              </a:rPr>
              <a:t>Foundations of Cryptography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E8B37B9-ED9B-2344-8B34-590274FEEF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5352" y="5949280"/>
            <a:ext cx="64008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>
              <a:lnSpc>
                <a:spcPct val="90000"/>
              </a:lnSpc>
              <a:spcBef>
                <a:spcPct val="20000"/>
              </a:spcBef>
            </a:pPr>
            <a:r>
              <a:rPr lang="en-US" sz="2400" b="1" dirty="0">
                <a:latin typeface="Calibri" pitchFamily="34" charset="0"/>
              </a:rPr>
              <a:t>Course website: </a:t>
            </a:r>
            <a:r>
              <a:rPr lang="en-US" sz="2400" b="1" i="1" dirty="0">
                <a:latin typeface="Calibri" pitchFamily="34" charset="0"/>
              </a:rPr>
              <a:t>https://mit6875.github.io/ </a:t>
            </a:r>
          </a:p>
        </p:txBody>
      </p:sp>
    </p:spTree>
    <p:extLst>
      <p:ext uri="{BB962C8B-B14F-4D97-AF65-F5344CB8AC3E}">
        <p14:creationId xmlns:p14="http://schemas.microsoft.com/office/powerpoint/2010/main" val="4283205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76672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Axiom of Modern Crypto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1670207"/>
            <a:ext cx="9307034" cy="75068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6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Feasible Computation = Probabilistic polynomial-time*</a:t>
            </a:r>
            <a:endParaRPr lang="en-US" altLang="en-US" sz="26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549121FB-494C-FB43-9FEB-6B801495CE0C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371163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</a:t>
            </a:r>
            <a:r>
              <a:rPr lang="en-US" sz="3200" b="1" dirty="0" err="1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32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= Probabilistic polynomial-time)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E19F318B-40E7-5B4E-91A6-228A78A6F2A6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93747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So, Alice and Bob are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fixed 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algorithms.  </a:t>
            </a:r>
            <a:b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	(e.g., run in time n^2)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2" name="Rectangle 63">
            <a:extLst>
              <a:ext uri="{FF2B5EF4-FFF2-40B4-BE49-F238E27FC236}">
                <a16:creationId xmlns:a16="http://schemas.microsoft.com/office/drawing/2014/main" id="{6030ABF4-5609-9546-B640-15F3DAB217D1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504606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Eve is </a:t>
            </a:r>
            <a:r>
              <a:rPr lang="en-US" sz="2400" b="1" dirty="0">
                <a:solidFill>
                  <a:srgbClr val="C0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any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algorithm.  </a:t>
            </a:r>
            <a:b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</a:b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	(e.g., run in time n^4, or n^100, or n^10000,…)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A5CCF718-7288-1741-A0F2-E15988364DA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532995"/>
            <a:ext cx="4752528" cy="3194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* in recent years, quantum polynomial-time</a:t>
            </a:r>
            <a:endParaRPr lang="en-US" altLang="en-US" sz="16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3" name="Rectangle 63">
            <a:extLst>
              <a:ext uri="{FF2B5EF4-FFF2-40B4-BE49-F238E27FC236}">
                <a16:creationId xmlns:a16="http://schemas.microsoft.com/office/drawing/2014/main" id="{20092AFF-28A0-9147-A37E-02D3D3D58148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2924944"/>
            <a:ext cx="6192688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(polynomial in a security parameter n)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DD6B235-0A51-BFE6-F510-700C940D65BE}"/>
              </a:ext>
            </a:extLst>
          </p:cNvPr>
          <p:cNvCxnSpPr>
            <a:cxnSpLocks/>
          </p:cNvCxnSpPr>
          <p:nvPr/>
        </p:nvCxnSpPr>
        <p:spPr>
          <a:xfrm>
            <a:off x="4427984" y="836712"/>
            <a:ext cx="3384376" cy="0"/>
          </a:xfrm>
          <a:prstGeom prst="line">
            <a:avLst/>
          </a:prstGeom>
          <a:ln w="50800">
            <a:solidFill>
              <a:srgbClr val="76241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72EBA49-FBF4-85B7-8C6B-597BCA9E33D5}"/>
              </a:ext>
            </a:extLst>
          </p:cNvPr>
          <p:cNvSpPr txBox="1"/>
          <p:nvPr/>
        </p:nvSpPr>
        <p:spPr>
          <a:xfrm>
            <a:off x="5292080" y="-43681"/>
            <a:ext cx="108485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sz="4000" b="1" i="1" u="none" strike="noStrike" kern="1200" cap="none" spc="0" normalizeH="0" baseline="0" noProof="0" dirty="0">
                <a:ln>
                  <a:noFill/>
                </a:ln>
                <a:solidFill>
                  <a:srgbClr val="891637"/>
                </a:solidFill>
                <a:effectLst/>
                <a:uLnTx/>
                <a:uFillTx/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Life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09F021-4B15-EC0E-683C-52F60CFD72E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6376936" y="3984604"/>
            <a:ext cx="864096" cy="70698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EE54015-3FC9-72E6-311F-C343CE4A53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7662936" y="4017693"/>
            <a:ext cx="648072" cy="670672"/>
          </a:xfrm>
          <a:prstGeom prst="rect">
            <a:avLst/>
          </a:prstGeom>
        </p:spPr>
      </p:pic>
      <p:pic>
        <p:nvPicPr>
          <p:cNvPr id="5" name="Picture 19" descr="MCj04359310000[1]">
            <a:extLst>
              <a:ext uri="{FF2B5EF4-FFF2-40B4-BE49-F238E27FC236}">
                <a16:creationId xmlns:a16="http://schemas.microsoft.com/office/drawing/2014/main" id="{73326BDB-CCD7-FFCD-FA0B-00BCDFED86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8984" y="4738726"/>
            <a:ext cx="2213157" cy="175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61651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468560" y="368660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90D8752-D946-2647-94D0-8A754EFE8588}"/>
              </a:ext>
            </a:extLst>
          </p:cNvPr>
          <p:cNvSpPr/>
          <p:nvPr/>
        </p:nvSpPr>
        <p:spPr>
          <a:xfrm>
            <a:off x="179512" y="4085741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49882C07-7AE4-0344-9EF3-1B862B88EB03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FC06676-C66D-E24E-B50E-1ACCAFD5E328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6941D262-7FBD-DB4F-B235-928C80A41D5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C565B37E-1575-1640-AA12-0094318A15DE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AB4AF904-89D9-D043-9644-8714447A99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8B3CB921-3F6F-4445-8019-04D838C5A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AF1223B-8F42-8A40-843D-FFA080A9D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3E606113-3536-7C49-8A74-DB27DC4E1F88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 err="1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p.p.t</a:t>
            </a: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. 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distinguisher.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2867913B-9264-924C-AE88-08D3C2197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170481"/>
              </a:xfrm>
              <a:prstGeom prst="rect">
                <a:avLst/>
              </a:prstGeom>
              <a:blipFill>
                <a:blip r:embed="rId6"/>
                <a:stretch>
                  <a:fillRect l="-1010" t="-204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6F49F2F8-DFA9-C94E-8632-E281E7C83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110FD9B1-5E66-0C4C-96E4-E5B69DC95C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819" y="5689966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5709446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Still subject to Shannon’s impossibility!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9" name="Subtitle 1">
            <a:extLst>
              <a:ext uri="{FF2B5EF4-FFF2-40B4-BE49-F238E27FC236}">
                <a16:creationId xmlns:a16="http://schemas.microsoft.com/office/drawing/2014/main" id="{A6006EB7-DC1D-5245-8E2F-32F4B5989251}"/>
              </a:ext>
            </a:extLst>
          </p:cNvPr>
          <p:cNvSpPr txBox="1">
            <a:spLocks/>
          </p:cNvSpPr>
          <p:nvPr/>
        </p:nvSpPr>
        <p:spPr>
          <a:xfrm>
            <a:off x="7276492" y="457112"/>
            <a:ext cx="1935832" cy="7141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(take 1)</a:t>
            </a:r>
            <a:endParaRPr lang="en-US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0155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0F2B46CD-B75E-A641-BFAC-929378EEE8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88640"/>
            <a:ext cx="898078" cy="882183"/>
          </a:xfrm>
          <a:prstGeom prst="rect">
            <a:avLst/>
          </a:prstGeom>
        </p:spPr>
      </p:pic>
      <p:sp>
        <p:nvSpPr>
          <p:cNvPr id="18" name="Rectangle 63">
            <a:extLst>
              <a:ext uri="{FF2B5EF4-FFF2-40B4-BE49-F238E27FC236}">
                <a16:creationId xmlns:a16="http://schemas.microsoft.com/office/drawing/2014/main" id="{970A40AC-7FD5-B04B-BE86-5EEC0F4DDD12}"/>
              </a:ext>
            </a:extLst>
          </p:cNvPr>
          <p:cNvSpPr txBox="1">
            <a:spLocks noChangeArrowheads="1"/>
          </p:cNvSpPr>
          <p:nvPr/>
        </p:nvSpPr>
        <p:spPr>
          <a:xfrm>
            <a:off x="1690429" y="208120"/>
            <a:ext cx="8712968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Still subject to Shannon’s impossibility!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3A7E5AE8-1DFD-1045-A383-4CC2D227C198}"/>
              </a:ext>
            </a:extLst>
          </p:cNvPr>
          <p:cNvSpPr/>
          <p:nvPr/>
        </p:nvSpPr>
        <p:spPr>
          <a:xfrm>
            <a:off x="3025079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78EF948-C3B2-D74D-90BD-E7FF3179168C}"/>
              </a:ext>
            </a:extLst>
          </p:cNvPr>
          <p:cNvSpPr/>
          <p:nvPr/>
        </p:nvSpPr>
        <p:spPr>
          <a:xfrm>
            <a:off x="6444208" y="1795264"/>
            <a:ext cx="1440160" cy="230425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0530FD8-4326-1647-B55E-7DD9467681F2}"/>
              </a:ext>
            </a:extLst>
          </p:cNvPr>
          <p:cNvSpPr/>
          <p:nvPr/>
        </p:nvSpPr>
        <p:spPr>
          <a:xfrm>
            <a:off x="7028656" y="2145603"/>
            <a:ext cx="172887" cy="153717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63">
            <a:extLst>
              <a:ext uri="{FF2B5EF4-FFF2-40B4-BE49-F238E27FC236}">
                <a16:creationId xmlns:a16="http://schemas.microsoft.com/office/drawing/2014/main" id="{9D05804B-0D9A-A24C-816C-1B765259A1DA}"/>
              </a:ext>
            </a:extLst>
          </p:cNvPr>
          <p:cNvSpPr txBox="1">
            <a:spLocks noChangeArrowheads="1"/>
          </p:cNvSpPr>
          <p:nvPr/>
        </p:nvSpPr>
        <p:spPr>
          <a:xfrm>
            <a:off x="7201543" y="2067259"/>
            <a:ext cx="249795" cy="34118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c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925035F-1DEA-B04D-9995-C54B67DB78D8}"/>
              </a:ext>
            </a:extLst>
          </p:cNvPr>
          <p:cNvGrpSpPr/>
          <p:nvPr/>
        </p:nvGrpSpPr>
        <p:grpSpPr>
          <a:xfrm>
            <a:off x="812342" y="2143284"/>
            <a:ext cx="6317194" cy="1287760"/>
            <a:chOff x="812342" y="3488988"/>
            <a:chExt cx="6317194" cy="12877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BCE4C84-5D90-F847-A0A6-F4CE59C9B0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45159" y="3504308"/>
              <a:ext cx="3384376" cy="0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1F447E1-F32A-F841-8CC1-12282A0C72CD}"/>
                </a:ext>
              </a:extLst>
            </p:cNvPr>
            <p:cNvCxnSpPr>
              <a:cxnSpLocks/>
              <a:endCxn id="25" idx="4"/>
            </p:cNvCxnSpPr>
            <p:nvPr/>
          </p:nvCxnSpPr>
          <p:spPr>
            <a:xfrm flipH="1">
              <a:off x="3696722" y="3645024"/>
              <a:ext cx="3432814" cy="1131724"/>
            </a:xfrm>
            <a:prstGeom prst="line">
              <a:avLst/>
            </a:prstGeom>
            <a:ln w="25400">
              <a:solidFill>
                <a:schemeClr val="tx1"/>
              </a:solidFill>
              <a:head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B85345F-4958-9C4D-9A2B-D2C14388642D}"/>
                </a:ext>
              </a:extLst>
            </p:cNvPr>
            <p:cNvSpPr/>
            <p:nvPr/>
          </p:nvSpPr>
          <p:spPr>
            <a:xfrm>
              <a:off x="3304870" y="3488988"/>
              <a:ext cx="783704" cy="1287760"/>
            </a:xfrm>
            <a:prstGeom prst="ellipse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28" name="Rectangle 63">
              <a:extLst>
                <a:ext uri="{FF2B5EF4-FFF2-40B4-BE49-F238E27FC236}">
                  <a16:creationId xmlns:a16="http://schemas.microsoft.com/office/drawing/2014/main" id="{1D050A69-9042-CB46-B14A-2218DF08D20A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812342" y="3645024"/>
              <a:ext cx="2180871" cy="1131724"/>
            </a:xfrm>
            <a:prstGeom prst="rect">
              <a:avLst/>
            </a:prstGeom>
            <a:noFill/>
          </p:spPr>
          <p:txBody>
            <a:bodyPr vert="horz" lIns="91440" tIns="45720" rIns="91440" bIns="45720" rtlCol="0" anchor="ctr">
              <a:noAutofit/>
            </a:bodyPr>
            <a:lstStyle>
              <a:lvl1pPr algn="ctr" defTabSz="914400" rtl="0" eaLnBrk="1" latinLnBrk="0" hangingPunct="1"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l"/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Set of messages consistent with c</a:t>
              </a:r>
            </a:p>
            <a:p>
              <a:pPr algn="l"/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= {D(</a:t>
              </a:r>
              <a:r>
                <a:rPr lang="en-US" sz="1800" dirty="0" err="1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k,c</a:t>
              </a:r>
              <a:r>
                <a:rPr lang="en-US" sz="18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rPr>
                <a:t>): all k} </a:t>
              </a:r>
              <a:endParaRPr lang="en-US" alt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endParaRPr>
            </a:p>
          </p:txBody>
        </p:sp>
      </p:grpSp>
      <p:sp>
        <p:nvSpPr>
          <p:cNvPr id="29" name="Rectangle 63">
            <a:extLst>
              <a:ext uri="{FF2B5EF4-FFF2-40B4-BE49-F238E27FC236}">
                <a16:creationId xmlns:a16="http://schemas.microsoft.com/office/drawing/2014/main" id="{03C62AEA-D732-944F-9225-3D3387FE1955}"/>
              </a:ext>
            </a:extLst>
          </p:cNvPr>
          <p:cNvSpPr txBox="1">
            <a:spLocks noChangeArrowheads="1"/>
          </p:cNvSpPr>
          <p:nvPr/>
        </p:nvSpPr>
        <p:spPr>
          <a:xfrm>
            <a:off x="3203222" y="1458549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Messages n+1 bits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F664077-189F-ED4A-A2BE-A4CA0B35B24E}"/>
              </a:ext>
            </a:extLst>
          </p:cNvPr>
          <p:cNvGrpSpPr/>
          <p:nvPr/>
        </p:nvGrpSpPr>
        <p:grpSpPr>
          <a:xfrm>
            <a:off x="3419872" y="2460909"/>
            <a:ext cx="422682" cy="1475743"/>
            <a:chOff x="3419872" y="3806613"/>
            <a:chExt cx="422682" cy="1475743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C073CC67-EC77-054A-A1BB-469736BBD97E}"/>
                </a:ext>
              </a:extLst>
            </p:cNvPr>
            <p:cNvSpPr/>
            <p:nvPr/>
          </p:nvSpPr>
          <p:spPr>
            <a:xfrm>
              <a:off x="3419872" y="3884957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1" name="Rectangle 63">
                  <a:extLst>
                    <a:ext uri="{FF2B5EF4-FFF2-40B4-BE49-F238E27FC236}">
                      <a16:creationId xmlns:a16="http://schemas.microsoft.com/office/drawing/2014/main" id="{E5C3BD49-89F6-FF46-82AB-419BC66508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3806613"/>
                  <a:ext cx="249795" cy="341188"/>
                </a:xfrm>
                <a:prstGeom prst="rect">
                  <a:avLst/>
                </a:prstGeom>
                <a:blipFill>
                  <a:blip r:embed="rId4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B2D01EAC-EC69-3C44-99A6-EF6F3FCC7CAD}"/>
                </a:ext>
              </a:extLst>
            </p:cNvPr>
            <p:cNvSpPr/>
            <p:nvPr/>
          </p:nvSpPr>
          <p:spPr>
            <a:xfrm>
              <a:off x="3419872" y="5019512"/>
              <a:ext cx="172887" cy="153717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noFill/>
              </p:spPr>
              <p:txBody>
                <a:bodyPr vert="horz" lIns="91440" tIns="45720" rIns="91440" bIns="45720" rtlCol="0" anchor="ctr">
                  <a:noAutofit/>
                </a:bodyPr>
                <a:lstStyle>
                  <a:lvl1pPr algn="ctr" defTabSz="914400" rtl="0" eaLnBrk="1" latinLnBrk="0" hangingPunct="1">
                    <a:spcBef>
                      <a:spcPct val="0"/>
                    </a:spcBef>
                    <a:buNone/>
                    <a:defRPr sz="4400" kern="1200">
                      <a:solidFill>
                        <a:schemeClr val="tx1"/>
                      </a:solidFill>
                      <a:latin typeface="+mj-lt"/>
                      <a:ea typeface="+mj-ea"/>
                      <a:cs typeface="+mj-cs"/>
                    </a:defRPr>
                  </a:lvl1pPr>
                </a:lstStyle>
                <a:p>
                  <a:pPr algn="l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endParaRPr>
                </a:p>
              </p:txBody>
            </p:sp>
          </mc:Choice>
          <mc:Fallback xmlns="">
            <p:sp>
              <p:nvSpPr>
                <p:cNvPr id="33" name="Rectangle 63">
                  <a:extLst>
                    <a:ext uri="{FF2B5EF4-FFF2-40B4-BE49-F238E27FC236}">
                      <a16:creationId xmlns:a16="http://schemas.microsoft.com/office/drawing/2014/main" id="{469BD501-FA5E-C649-8857-C94B1F723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92759" y="4941168"/>
                  <a:ext cx="249795" cy="341188"/>
                </a:xfrm>
                <a:prstGeom prst="rect">
                  <a:avLst/>
                </a:prstGeom>
                <a:blipFill>
                  <a:blip r:embed="rId5"/>
                  <a:stretch>
                    <a:fillRect r="-104762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4" name="Rectangle 63">
            <a:extLst>
              <a:ext uri="{FF2B5EF4-FFF2-40B4-BE49-F238E27FC236}">
                <a16:creationId xmlns:a16="http://schemas.microsoft.com/office/drawing/2014/main" id="{AA07ADD4-C543-1440-8B4E-011DE17D4A15}"/>
              </a:ext>
            </a:extLst>
          </p:cNvPr>
          <p:cNvSpPr txBox="1">
            <a:spLocks noChangeArrowheads="1"/>
          </p:cNvSpPr>
          <p:nvPr/>
        </p:nvSpPr>
        <p:spPr>
          <a:xfrm>
            <a:off x="6496443" y="1393533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ciphertexts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Consider Eve that picks a random key k and </a:t>
                </a:r>
                <a:b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outputs 0 if D(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k,c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outputs 1 if 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D(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k,c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and a random bit if neither holds.</a:t>
                </a: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83BB46C3-D29C-CF49-A50C-5A7E660A5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" y="4204385"/>
                <a:ext cx="8712968" cy="1944216"/>
              </a:xfrm>
              <a:prstGeom prst="rect">
                <a:avLst/>
              </a:prstGeom>
              <a:blipFill>
                <a:blip r:embed="rId6"/>
                <a:stretch>
                  <a:fillRect l="-11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b="1" dirty="0" err="1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w.p</a:t>
                </a:r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endParaRPr lang="en-US" altLang="en-US" sz="2400" b="1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41" name="Rectangle 63">
                <a:extLst>
                  <a:ext uri="{FF2B5EF4-FFF2-40B4-BE49-F238E27FC236}">
                    <a16:creationId xmlns:a16="http://schemas.microsoft.com/office/drawing/2014/main" id="{9799B97C-9B81-1441-82AB-A86B79625F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0522" y="4675852"/>
                <a:ext cx="2210815" cy="564656"/>
              </a:xfrm>
              <a:prstGeom prst="rect">
                <a:avLst/>
              </a:prstGeom>
              <a:blipFill>
                <a:blip r:embed="rId7"/>
                <a:stretch>
                  <a:fillRect l="-4000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63">
            <a:extLst>
              <a:ext uri="{FF2B5EF4-FFF2-40B4-BE49-F238E27FC236}">
                <a16:creationId xmlns:a16="http://schemas.microsoft.com/office/drawing/2014/main" id="{1D4D5E63-8C3F-214E-ACCE-959A1304496C}"/>
              </a:ext>
            </a:extLst>
          </p:cNvPr>
          <p:cNvSpPr txBox="1">
            <a:spLocks noChangeArrowheads="1"/>
          </p:cNvSpPr>
          <p:nvPr/>
        </p:nvSpPr>
        <p:spPr>
          <a:xfrm>
            <a:off x="5259724" y="5096592"/>
            <a:ext cx="1544524" cy="56465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 err="1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w.p</a:t>
            </a:r>
            <a:r>
              <a:rPr lang="en-US" sz="2400" b="1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 = 0</a:t>
            </a:r>
            <a:endParaRPr lang="en-US" altLang="en-US" sz="24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Bottomline: </a:t>
                </a:r>
                <a:r>
                  <a:rPr lang="en-US" sz="2400" dirty="0" err="1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Pr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[EVE succeeds]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1/2 + </a:t>
                </a:r>
                <a14:m>
                  <m:oMath xmlns:m="http://schemas.openxmlformats.org/officeDocument/2006/math">
                    <m:r>
                      <a:rPr lang="en-US" sz="24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1/</m:t>
                    </m:r>
                    <m:sSup>
                      <m:sSup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sz="2400" b="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Rectangle 63">
                <a:extLst>
                  <a:ext uri="{FF2B5EF4-FFF2-40B4-BE49-F238E27FC236}">
                    <a16:creationId xmlns:a16="http://schemas.microsoft.com/office/drawing/2014/main" id="{AF8E7F9B-F7F5-104F-9109-3338FCCD2E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560" y="6209201"/>
                <a:ext cx="8712968" cy="460159"/>
              </a:xfrm>
              <a:prstGeom prst="rect">
                <a:avLst/>
              </a:prstGeom>
              <a:blipFill>
                <a:blip r:embed="rId8"/>
                <a:stretch>
                  <a:fillRect l="-1164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63">
            <a:extLst>
              <a:ext uri="{FF2B5EF4-FFF2-40B4-BE49-F238E27FC236}">
                <a16:creationId xmlns:a16="http://schemas.microsoft.com/office/drawing/2014/main" id="{23C27FE6-5593-9342-86AD-35654A88AC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0" y="1823631"/>
            <a:ext cx="2809563" cy="2936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8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Keys n bits </a:t>
            </a:r>
            <a:endParaRPr lang="en-US" altLang="en-US" sz="18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0709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1" grpId="0"/>
      <p:bldP spid="42" grpId="0"/>
      <p:bldP spid="43" grpId="0"/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63">
            <a:extLst>
              <a:ext uri="{FF2B5EF4-FFF2-40B4-BE49-F238E27FC236}">
                <a16:creationId xmlns:a16="http://schemas.microsoft.com/office/drawing/2014/main" id="{26E4D5B7-3F6C-734C-98D6-5E2E30F3A4D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5338772"/>
            <a:ext cx="8892480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Key property: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Events that occur with negligible probability look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to poly-time algorithms 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like they </a:t>
            </a:r>
            <a:r>
              <a:rPr lang="en-US" sz="2400" b="1" i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never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 occur.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288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func>
                          <m:funcPr>
                            <m:ctrlP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a:rPr lang="en-US" sz="2400" b="1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𝐥𝐨𝐠</m:t>
                            </m:r>
                          </m:fName>
                          <m:e>
                            <m:r>
                              <a:rPr lang="en-US" sz="2400" b="1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6891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Question:  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𝟏𝟎𝟎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n is prime and </a:t>
                </a:r>
                <a:b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  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=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𝟏</m:t>
                    </m:r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/</m:t>
                    </m:r>
                    <m:sSup>
                      <m:sSup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sup>
                    </m:sSup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otherwise. Is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negligible?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807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New Notion: Negligible Functions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35E6B2F9-84B3-8D48-947F-78B29B37A288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1124744"/>
            <a:ext cx="9217024" cy="122413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Functions that grow slower than 1/p(n) for any polynomial p.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2276872"/>
                <a:ext cx="6912768" cy="2548172"/>
              </a:xfrm>
              <a:prstGeom prst="rect">
                <a:avLst/>
              </a:prstGeom>
              <a:blipFill>
                <a:blip r:embed="rId3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3168860"/>
                <a:ext cx="3960440" cy="828944"/>
              </a:xfrm>
              <a:prstGeom prst="rect">
                <a:avLst/>
              </a:prstGeom>
              <a:blipFill>
                <a:blip r:embed="rId4"/>
                <a:stretch>
                  <a:fillRect l="-2236" t="-6061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1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Question (PS1)  </a:t>
                </a:r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Let</a:t>
                </a:r>
                <a:r>
                  <a:rPr 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be a negligible function and </a:t>
                </a:r>
                <a14:m>
                  <m:oMath xmlns:m="http://schemas.openxmlformats.org/officeDocument/2006/math">
                    <m:r>
                      <a:rPr lang="en-US" sz="2400" b="1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𝐪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polynomial function. Is 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merican Typewriter" charset="0"/>
                          </a:rPr>
                          <m:t>𝒏</m:t>
                        </m:r>
                      </m:e>
                    </m:d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𝒒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𝒏</m:t>
                    </m:r>
                    <m:r>
                      <a:rPr lang="en-US" sz="24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r>
                  <a:rPr lang="en-US" altLang="en-US" sz="2400" b="1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 negligible function?  </a:t>
                </a:r>
                <a:r>
                  <a:rPr lang="en-US" altLang="en-US" sz="2400" b="1" u="sng" dirty="0">
                    <a:solidFill>
                      <a:srgbClr val="C0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endParaRPr lang="en-US" altLang="en-US" sz="2400" b="1" dirty="0">
                  <a:solidFill>
                    <a:srgbClr val="C00000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6E4D5B7-3F6C-734C-98D6-5E2E30F3A4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5157192"/>
                <a:ext cx="8892480" cy="1224136"/>
              </a:xfrm>
              <a:prstGeom prst="rect">
                <a:avLst/>
              </a:prstGeom>
              <a:blipFill>
                <a:blip r:embed="rId5"/>
                <a:stretch>
                  <a:fillRect l="-9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6746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Security Parameter: </a:t>
                </a:r>
                <a14:m>
                  <m:oMath xmlns:m="http://schemas.openxmlformats.org/officeDocument/2006/math">
                    <m:r>
                      <a:rPr lang="en-US" sz="4000" b="1" i="1" dirty="0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itchFamily="18" charset="0"/>
                        <a:cs typeface="Arial Unicode MS" pitchFamily="34" charset="-128"/>
                      </a:rPr>
                      <m:t>𝒏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(sometimes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𝜆</m:t>
                    </m:r>
                  </m:oMath>
                </a14:m>
                <a:r>
                  <a:rPr lang="en-US" sz="2400" i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)</a:t>
                </a: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t="-14035" b="-350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259632" y="1340768"/>
                <a:ext cx="6912768" cy="2548172"/>
              </a:xfrm>
              <a:prstGeom prst="rect">
                <a:avLst/>
              </a:prstGeom>
              <a:noFill/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Definition: A function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: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ℕ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→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ℝ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is </a:t>
                </a:r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negligible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if 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every polynomial function p,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for all sufficiently large n:</a:t>
                </a:r>
              </a:p>
              <a:p>
                <a:pPr algn="l"/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  <a:b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</a:t>
                </a:r>
              </a:p>
              <a:p>
                <a:pPr algn="l"/>
                <a:r>
                  <a:rPr 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b="1" dirty="0">
                    <a:solidFill>
                      <a:srgbClr val="0000FF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(n) &lt; 1/p(n)</a:t>
                </a:r>
                <a:endParaRPr lang="en-US" altLang="en-US" sz="2400" b="1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" name="Rectangle 63">
                <a:extLst>
                  <a:ext uri="{FF2B5EF4-FFF2-40B4-BE49-F238E27FC236}">
                    <a16:creationId xmlns:a16="http://schemas.microsoft.com/office/drawing/2014/main" id="{B9582A27-22D8-5748-B16B-150096468C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632" y="1340768"/>
                <a:ext cx="6912768" cy="2548172"/>
              </a:xfrm>
              <a:prstGeom prst="rect">
                <a:avLst/>
              </a:prstGeom>
              <a:blipFill>
                <a:blip r:embed="rId4"/>
                <a:stretch>
                  <a:fillRect l="-1280" b="-495"/>
                </a:stretch>
              </a:blipFill>
              <a:ln>
                <a:solidFill>
                  <a:schemeClr val="accent1">
                    <a:shade val="50000"/>
                  </a:schemeClr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195736" y="2232756"/>
                <a:ext cx="3960440" cy="82894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there exists 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 err="1">
                    <a:latin typeface="American Typewriter" charset="0"/>
                    <a:ea typeface="American Typewriter" charset="0"/>
                    <a:cs typeface="American Typewriter" charset="0"/>
                  </a:rPr>
                  <a:t>s.t.</a:t>
                </a:r>
                <a:b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en-US" sz="2400" dirty="0"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63">
                <a:extLst>
                  <a:ext uri="{FF2B5EF4-FFF2-40B4-BE49-F238E27FC236}">
                    <a16:creationId xmlns:a16="http://schemas.microsoft.com/office/drawing/2014/main" id="{D47BE6BD-A78D-0146-AF78-045CC864F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2232756"/>
                <a:ext cx="3960440" cy="828944"/>
              </a:xfrm>
              <a:prstGeom prst="rect">
                <a:avLst/>
              </a:prstGeom>
              <a:blipFill>
                <a:blip r:embed="rId5"/>
                <a:stretch>
                  <a:fillRect l="-2236" t="-4545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C35BFBE-D619-DD4B-942D-4EC61F7A326E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1764" y="4248472"/>
                <a:ext cx="8892480" cy="19888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Runtimes &amp; success probabilities are measured as a function of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Want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Honest parties run in time (fixed) polynomial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Allow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Adversaries to run in time (arbitrary) polynomial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 </a:t>
                </a:r>
              </a:p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altLang="en-US" sz="2400" b="1" i="1" u="sng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Require</a:t>
                </a:r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adversaries to have success probability negligible in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9C35BFBE-D619-DD4B-942D-4EC61F7A32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764" y="4248472"/>
                <a:ext cx="8892480" cy="1988840"/>
              </a:xfrm>
              <a:prstGeom prst="rect">
                <a:avLst/>
              </a:prstGeom>
              <a:blipFill>
                <a:blip r:embed="rId6"/>
                <a:stretch>
                  <a:fillRect l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5758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-73416" y="338555"/>
            <a:ext cx="9469952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 Indistinguishability (take 2)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EED955-1665-6C42-9FD7-BB96FD87747D}"/>
              </a:ext>
            </a:extLst>
          </p:cNvPr>
          <p:cNvSpPr/>
          <p:nvPr/>
        </p:nvSpPr>
        <p:spPr>
          <a:xfrm>
            <a:off x="179512" y="4085741"/>
            <a:ext cx="8640960" cy="1973308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CC3C3D8-8EA0-1045-8754-D18F805BA8A5}"/>
              </a:ext>
            </a:extLst>
          </p:cNvPr>
          <p:cNvSpPr/>
          <p:nvPr/>
        </p:nvSpPr>
        <p:spPr>
          <a:xfrm>
            <a:off x="1331640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9658365-35CA-3543-8B31-F3F79B518B35}"/>
              </a:ext>
            </a:extLst>
          </p:cNvPr>
          <p:cNvSpPr/>
          <p:nvPr/>
        </p:nvSpPr>
        <p:spPr>
          <a:xfrm>
            <a:off x="5220072" y="155679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28544BB4-2152-9147-BB84-2F034E6A86FD}"/>
              </a:ext>
            </a:extLst>
          </p:cNvPr>
          <p:cNvSpPr txBox="1">
            <a:spLocks noChangeArrowheads="1"/>
          </p:cNvSpPr>
          <p:nvPr/>
        </p:nvSpPr>
        <p:spPr>
          <a:xfrm>
            <a:off x="1619672" y="163315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BC444D1B-E4B5-C543-83FD-A5AE24E577C8}"/>
              </a:ext>
            </a:extLst>
          </p:cNvPr>
          <p:cNvSpPr txBox="1">
            <a:spLocks noChangeArrowheads="1"/>
          </p:cNvSpPr>
          <p:nvPr/>
        </p:nvSpPr>
        <p:spPr>
          <a:xfrm>
            <a:off x="5508104" y="163958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D123A1A6-A94B-374D-A61F-21F576B02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662" y="2711128"/>
                <a:ext cx="2196244" cy="386925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9" name="Rectangle 63">
                <a:extLst>
                  <a:ext uri="{FF2B5EF4-FFF2-40B4-BE49-F238E27FC236}">
                    <a16:creationId xmlns:a16="http://schemas.microsoft.com/office/drawing/2014/main" id="{2600566D-2B2A-4344-9484-A892B31ED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0092" y="2670285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BB4FB8EB-214B-E745-99ED-38EFDE63A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242069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83514858-4142-1348-AA92-F4FBF390483D}"/>
              </a:ext>
            </a:extLst>
          </p:cNvPr>
          <p:cNvSpPr txBox="1">
            <a:spLocks noChangeArrowheads="1"/>
          </p:cNvSpPr>
          <p:nvPr/>
        </p:nvSpPr>
        <p:spPr>
          <a:xfrm>
            <a:off x="1253752" y="3242069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distinguisher.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</a:t>
                </a:r>
                <a:r>
                  <a:rPr lang="en-US" altLang="en-US" sz="4000" b="1" dirty="0" err="1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p.p.t</a:t>
                </a:r>
                <a:r>
                  <a:rPr lang="en-US" altLang="en-US" sz="40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EVE, </a:t>
                </a:r>
                <a: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there is a negligible function </a:t>
                </a:r>
                <a14:m>
                  <m:oMath xmlns:m="http://schemas.openxmlformats.org/officeDocument/2006/math">
                    <m:r>
                      <a:rPr lang="en-US" altLang="en-US" sz="32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</a:t>
                </a:r>
                <a:br>
                  <a:rPr lang="en-US" altLang="en-US" sz="3200" b="1" dirty="0">
                    <a:solidFill>
                      <a:srgbClr val="FF0000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s</a:t>
                </a:r>
                <a:r>
                  <a:rPr lang="en-US" altLang="en-US" sz="2400" b="0" dirty="0" err="1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.t.</a:t>
                </a:r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Calibri" panose="020F0502020204030204" pitchFamily="34" charset="0"/>
                                  <a:ea typeface="American Typewriter" charset="0"/>
                                  <a:cs typeface="Calibri" panose="020F0502020204030204" pitchFamily="34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Calibri" panose="020F0502020204030204" pitchFamily="34" charset="0"/>
                                  <a:ea typeface="Brush Script MT" panose="03060802040406070304" pitchFamily="66" charset="-122"/>
                                  <a:cs typeface="Calibri" panose="020F0502020204030204" pitchFamily="34" charset="0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≤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𝜇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4B336881-367F-4C44-BFD2-87D68EC436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4231828"/>
                <a:ext cx="8776048" cy="1827221"/>
              </a:xfrm>
              <a:prstGeom prst="rect">
                <a:avLst/>
              </a:prstGeom>
              <a:blipFill>
                <a:blip r:embed="rId6"/>
                <a:stretch>
                  <a:fillRect l="-1010" t="-144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777E20EE-64C7-1048-A6B5-9377B5088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1680" y="220707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2581" b="-45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14" name="Rectangle 63">
                <a:extLst>
                  <a:ext uri="{FF2B5EF4-FFF2-40B4-BE49-F238E27FC236}">
                    <a16:creationId xmlns:a16="http://schemas.microsoft.com/office/drawing/2014/main" id="{AF220F62-40E1-E248-B70E-BAF42E73F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108" y="216622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46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>
            <a:extLst>
              <a:ext uri="{FF2B5EF4-FFF2-40B4-BE49-F238E27FC236}">
                <a16:creationId xmlns:a16="http://schemas.microsoft.com/office/drawing/2014/main" id="{FEC7E816-5796-7E43-865B-25B6B8E0D6A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0417" y="3112247"/>
            <a:ext cx="1397000" cy="139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2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1">
            <a:extLst>
              <a:ext uri="{FF2B5EF4-FFF2-40B4-BE49-F238E27FC236}">
                <a16:creationId xmlns:a16="http://schemas.microsoft.com/office/drawing/2014/main" id="{D0BCA042-7756-9C4E-952E-DD3DD09C5B5A}"/>
              </a:ext>
            </a:extLst>
          </p:cNvPr>
          <p:cNvSpPr txBox="1">
            <a:spLocks/>
          </p:cNvSpPr>
          <p:nvPr/>
        </p:nvSpPr>
        <p:spPr>
          <a:xfrm>
            <a:off x="251520" y="2420888"/>
            <a:ext cx="8712968" cy="18722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Our First Crypto Tool: </a:t>
            </a:r>
            <a:b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</a:br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Pseudorandom Generators (PRG)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44884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15516" y="2714819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Lecture 1 Recap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8965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Pseudo-random Generators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685800" y="1752600"/>
            <a:ext cx="7772400" cy="152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/>
              <a:t>Informally: </a:t>
            </a:r>
            <a:r>
              <a:rPr lang="en-US" altLang="en-US" sz="2800" b="1" kern="0" dirty="0">
                <a:solidFill>
                  <a:srgbClr val="FF0000"/>
                </a:solidFill>
              </a:rPr>
              <a:t>Deterministic</a:t>
            </a:r>
            <a:r>
              <a:rPr lang="en-US" altLang="en-US" sz="2800" kern="0" dirty="0"/>
              <a:t> Programs that stretch a “</a:t>
            </a:r>
            <a:r>
              <a:rPr lang="en-US" altLang="ja-JP" sz="2800" kern="0" dirty="0"/>
              <a:t>truly random” seed into a (much) longer sequence of </a:t>
            </a:r>
            <a:r>
              <a:rPr lang="en-US" altLang="ja-JP" sz="2800" b="1" kern="0" dirty="0">
                <a:solidFill>
                  <a:srgbClr val="FF0000"/>
                </a:solidFill>
              </a:rPr>
              <a:t>“seemingly random” </a:t>
            </a:r>
            <a:r>
              <a:rPr lang="en-US" altLang="ja-JP" sz="2800" kern="0" dirty="0"/>
              <a:t>bits.</a:t>
            </a:r>
            <a:endParaRPr lang="en-US" altLang="en-US" sz="2800" kern="0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938650" y="3960866"/>
            <a:ext cx="157447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b1 b2 b3 ...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759074" y="3692769"/>
            <a:ext cx="2286000" cy="1219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3465511" y="4073769"/>
            <a:ext cx="100059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b="1" dirty="0">
                <a:solidFill>
                  <a:srgbClr val="00279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G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219199" y="3967407"/>
            <a:ext cx="77457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dirty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seed</a:t>
            </a:r>
            <a:endParaRPr lang="en-US" altLang="en-US" dirty="0">
              <a:solidFill>
                <a:srgbClr val="00279F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2055812" y="4111869"/>
            <a:ext cx="685800" cy="228600"/>
          </a:xfrm>
          <a:prstGeom prst="rightArrow">
            <a:avLst>
              <a:gd name="adj1" fmla="val 50000"/>
              <a:gd name="adj2" fmla="val 75000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>
            <a:off x="5045074" y="4081707"/>
            <a:ext cx="838200" cy="228600"/>
          </a:xfrm>
          <a:prstGeom prst="rightArrow">
            <a:avLst>
              <a:gd name="adj1" fmla="val 50000"/>
              <a:gd name="adj2" fmla="val 91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BA50ADDC-C3A2-684D-A85F-3C25DB3AF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846440"/>
            <a:ext cx="7772400" cy="5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Can such a G exist? 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D09EC432-15DB-274D-A9B0-C53F9CA16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68" y="5229200"/>
            <a:ext cx="7772400" cy="534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Calibri" panose="020F0502020204030204" pitchFamily="34" charset="0"/>
                <a:cs typeface="Calibri" panose="020F0502020204030204" pitchFamily="34" charset="0"/>
              </a:rPr>
              <a:t>How to define “seemingly random”?</a:t>
            </a:r>
          </a:p>
        </p:txBody>
      </p:sp>
    </p:spTree>
    <p:extLst>
      <p:ext uri="{BB962C8B-B14F-4D97-AF65-F5344CB8AC3E}">
        <p14:creationId xmlns:p14="http://schemas.microsoft.com/office/powerpoint/2010/main" val="2111575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How to </a:t>
            </a:r>
            <a:r>
              <a:rPr lang="en-US" altLang="en-US" sz="3600" b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Define</a:t>
            </a: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Strong </a:t>
            </a:r>
            <a:b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Pseudo Random Number Generator?</a:t>
            </a:r>
            <a:endParaRPr lang="en-US" alt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89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4000"/>
            <a:ext cx="8686800" cy="2286000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en-US" altLang="en-US" sz="2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1 [Indistinguishability]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distinguish between the output of a PRG on a random seed vs. a truly random string”</a:t>
            </a:r>
          </a:p>
          <a:p>
            <a:pPr marL="0" indent="0">
              <a:buFontTx/>
              <a:buNone/>
            </a:pP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“as good as” a truly random string for all practical purposes. 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04800" y="38100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 2 [Next-bit Unpredictability]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“No polynomial-time algorithm can predict the (i+1)</a:t>
            </a:r>
            <a:r>
              <a:rPr lang="en-US" altLang="en-US" sz="2400" kern="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 of the output of a PRG given the first </a:t>
            </a:r>
            <a:r>
              <a:rPr lang="en-US" altLang="en-US" sz="2400" kern="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 bits, better than chance”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04800" y="5486400"/>
            <a:ext cx="86868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sz="2400" b="1" kern="0" dirty="0">
                <a:solidFill>
                  <a:srgbClr val="008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 3 [Incompressibility]</a:t>
            </a:r>
          </a:p>
          <a:p>
            <a:pPr marL="0" indent="0">
              <a:buFontTx/>
              <a:buNone/>
            </a:pPr>
            <a:r>
              <a:rPr lang="en-US" altLang="en-US" sz="2400" kern="0" dirty="0">
                <a:latin typeface="Arial" panose="020B0604020202020204" pitchFamily="34" charset="0"/>
                <a:cs typeface="Arial" panose="020B0604020202020204" pitchFamily="34" charset="0"/>
              </a:rPr>
              <a:t>“No polynomial-time algorithm can compress the output of the PRG into a shorter string”</a:t>
            </a:r>
          </a:p>
        </p:txBody>
      </p:sp>
      <p:sp>
        <p:nvSpPr>
          <p:cNvPr id="2" name="Rectangle 1"/>
          <p:cNvSpPr/>
          <p:nvPr/>
        </p:nvSpPr>
        <p:spPr bwMode="auto">
          <a:xfrm>
            <a:off x="304800" y="1524000"/>
            <a:ext cx="8534400" cy="18288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04800" y="3657600"/>
            <a:ext cx="8534400" cy="1447800"/>
          </a:xfrm>
          <a:prstGeom prst="rect">
            <a:avLst/>
          </a:prstGeom>
          <a:noFill/>
          <a:ln w="25400" cap="flat" cmpd="sng" algn="ctr">
            <a:solidFill>
              <a:srgbClr val="3366F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304800" y="5410200"/>
            <a:ext cx="8534400" cy="1371600"/>
          </a:xfrm>
          <a:prstGeom prst="rect">
            <a:avLst/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9" name="Content Placeholder 2"/>
          <p:cNvSpPr txBox="1">
            <a:spLocks/>
          </p:cNvSpPr>
          <p:nvPr/>
        </p:nvSpPr>
        <p:spPr bwMode="auto">
          <a:xfrm rot="19321580">
            <a:off x="1553761" y="3751342"/>
            <a:ext cx="5705778" cy="5738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FontTx/>
              <a:buNone/>
            </a:pPr>
            <a:r>
              <a:rPr lang="en-US" altLang="en-US" b="1" kern="0" dirty="0">
                <a:latin typeface="Arial Narrow" panose="020B0606020202030204" pitchFamily="34" charset="0"/>
              </a:rPr>
              <a:t>ALL THREE DEFS EQUIVALENT!</a:t>
            </a:r>
            <a:endParaRPr lang="en-US" altLang="en-US" kern="0" dirty="0">
              <a:latin typeface="Arial Narrow" panose="020B0606020202030204" pitchFamily="34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52400" y="5229200"/>
            <a:ext cx="9220200" cy="1676400"/>
          </a:xfrm>
          <a:prstGeom prst="rect">
            <a:avLst/>
          </a:prstGeom>
          <a:solidFill>
            <a:schemeClr val="bg1">
              <a:alpha val="84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402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7" grpId="0" animBg="1"/>
      <p:bldP spid="8" grpId="0" animBg="1"/>
      <p:bldP spid="9" grpId="0" animBg="1"/>
      <p:bldP spid="9" grpId="1" animBg="1"/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1: Indistinguishability</a:t>
            </a: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3400" y="5399649"/>
            <a:ext cx="83820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Notation: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n</a:t>
            </a:r>
            <a:r>
              <a:rPr lang="en-US" altLang="en-US" sz="2800" kern="0" dirty="0">
                <a:latin typeface="Arial Narrow" panose="020B0606020202030204" pitchFamily="34" charset="0"/>
              </a:rPr>
              <a:t> (resp. U</a:t>
            </a:r>
            <a:r>
              <a:rPr lang="en-US" altLang="en-US" sz="2800" kern="0" baseline="-25000" dirty="0">
                <a:latin typeface="Arial Narrow" panose="020B0606020202030204" pitchFamily="34" charset="0"/>
              </a:rPr>
              <a:t>m</a:t>
            </a:r>
            <a:r>
              <a:rPr lang="en-US" altLang="en-US" sz="2800" kern="0" dirty="0">
                <a:latin typeface="Arial Narrow" panose="020B0606020202030204" pitchFamily="34" charset="0"/>
              </a:rPr>
              <a:t>) denotes the random distribution on n-bit (resp. m-bit) strings; m is shorthand for m(n).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3"/>
              <p:cNvSpPr txBox="1">
                <a:spLocks noChangeArrowheads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>
                  <a:buFontTx/>
                  <a:buNone/>
                </a:pPr>
                <a:r>
                  <a:rPr lang="en-US" altLang="en-US" sz="2400" b="1" kern="0" dirty="0">
                    <a:solidFill>
                      <a:srgbClr val="3366FF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Definition [Indistinguishability]: </a:t>
                </a:r>
              </a:p>
              <a:p>
                <a:pPr>
                  <a:buFontTx/>
                  <a:buNone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deterministic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polynomial-time computable function G: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→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{0,1}</a:t>
                </a:r>
                <a:r>
                  <a:rPr lang="en-US" altLang="en-US" sz="2400" kern="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is a PRG if: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It is </a:t>
                </a:r>
                <a:r>
                  <a:rPr lang="en-US" altLang="en-US" sz="2400" kern="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expanding</a:t>
                </a: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: m &gt; n and </a:t>
                </a:r>
              </a:p>
              <a:p>
                <a:pPr marL="514350" indent="-514350">
                  <a:buFontTx/>
                  <a:buAutoNum type="alphaLcParenBoth"/>
                </a:pPr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every PPT algorithm D (called a distinguisher or a statistical test) if there is a negligible function </a:t>
                </a:r>
                <a14:m>
                  <m:oMath xmlns:m="http://schemas.openxmlformats.org/officeDocument/2006/math">
                    <m:r>
                      <a:rPr lang="en-US" altLang="en-US" sz="2400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𝝁</m:t>
                    </m:r>
                  </m:oMath>
                </a14:m>
                <a:r>
                  <a:rPr lang="en-US" altLang="en-US" sz="24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such that:</a:t>
                </a:r>
              </a:p>
            </p:txBody>
          </p:sp>
        </mc:Choice>
        <mc:Fallback xmlns="">
          <p:sp>
            <p:nvSpPr>
              <p:cNvPr id="11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7200" y="1447800"/>
                <a:ext cx="8686800" cy="1066801"/>
              </a:xfrm>
              <a:prstGeom prst="rect">
                <a:avLst/>
              </a:prstGeom>
              <a:blipFill>
                <a:blip r:embed="rId3"/>
                <a:stretch>
                  <a:fillRect l="-1170" t="-5882" b="-145882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/>
          <p:cNvSpPr/>
          <p:nvPr/>
        </p:nvSpPr>
        <p:spPr bwMode="auto">
          <a:xfrm>
            <a:off x="457200" y="1374912"/>
            <a:ext cx="8534400" cy="3350232"/>
          </a:xfrm>
          <a:prstGeom prst="rect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1042091" y="4110836"/>
                <a:ext cx="713830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𝑼</m:t>
                          </m:r>
                        </m:e>
                        <m:sub>
                          <m:r>
                            <a:rPr lang="en-US" altLang="en-US" sz="2400" b="1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b>
                      </m:sSub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– </m:t>
                      </m:r>
                      <m:r>
                        <m:rPr>
                          <m:sty m:val="p"/>
                        </m:rPr>
                        <a:rPr lang="en-US" altLang="en-US" sz="2400" b="1" i="1" dirty="0" err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⁡[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𝑼</m:t>
                      </m:r>
                      <m:r>
                        <a:rPr lang="en-US" altLang="en-US" sz="2400" b="1" i="1" baseline="-2500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 = 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2400" b="1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] | =</m:t>
                      </m:r>
                      <m:r>
                        <a:rPr lang="en-US" alt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𝝁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𝒏</m:t>
                      </m:r>
                      <m:r>
                        <a:rPr lang="en-US" altLang="en-US" sz="2400" b="1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en-US" sz="2400" b="1" dirty="0">
                  <a:solidFill>
                    <a:schemeClr val="tx1"/>
                  </a:solidFill>
                  <a:latin typeface="Arial Narrow" panose="020B0606020202030204" pitchFamily="34" charset="0"/>
                </a:endParaRPr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091" y="4110836"/>
                <a:ext cx="7138301" cy="461665"/>
              </a:xfrm>
              <a:prstGeom prst="rect">
                <a:avLst/>
              </a:prstGeom>
              <a:blipFill>
                <a:blip r:embed="rId4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34324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PRG Def 1: Indistinguishability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F76E94-256C-3643-9593-35CEE4FD7819}"/>
              </a:ext>
            </a:extLst>
          </p:cNvPr>
          <p:cNvSpPr/>
          <p:nvPr/>
        </p:nvSpPr>
        <p:spPr bwMode="auto">
          <a:xfrm>
            <a:off x="125016" y="2513112"/>
            <a:ext cx="3429000" cy="1557747"/>
          </a:xfrm>
          <a:prstGeom prst="rect">
            <a:avLst/>
          </a:prstGeom>
          <a:solidFill>
            <a:srgbClr val="FF0000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485AE5B4-A2A1-C844-BDA4-A8635D438D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50" y="2551972"/>
            <a:ext cx="373418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1: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Pseudorandom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8DFE7B0-E7B3-2341-B6F2-4E9CDFD0BDA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11450" y="3466372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𝐺</m:t>
                          </m:r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(</m:t>
                          </m:r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sub>
                      </m:sSub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18DFE7B0-E7B3-2341-B6F2-4E9CDFD0BD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1450" y="3466372"/>
                <a:ext cx="2073805" cy="685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5FF3CA78-1655-5A40-BE13-DFAB50A1902F}"/>
              </a:ext>
            </a:extLst>
          </p:cNvPr>
          <p:cNvSpPr/>
          <p:nvPr/>
        </p:nvSpPr>
        <p:spPr bwMode="auto">
          <a:xfrm>
            <a:off x="5436096" y="2492896"/>
            <a:ext cx="3429000" cy="1676400"/>
          </a:xfrm>
          <a:prstGeom prst="rect">
            <a:avLst/>
          </a:prstGeom>
          <a:solidFill>
            <a:srgbClr val="3366FF">
              <a:alpha val="23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charset="0"/>
              <a:ea typeface="ＭＳ Ｐゴシック" charset="0"/>
            </a:endParaRPr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96288CDE-8B51-C841-A17A-F1229B4973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584" y="2515344"/>
            <a:ext cx="3761456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WORLD 2: </a:t>
            </a:r>
            <a:b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The Truly Random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279AE8-A93F-3641-92D9-618DAA2CB0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09592" y="3459288"/>
                <a:ext cx="2073805" cy="6858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MS PGothic" pitchFamily="34" charset="-128"/>
                    <a:cs typeface="MS PGothic" charset="0"/>
                  </a:defRPr>
                </a:lvl5pPr>
                <a:lvl6pPr marL="25146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6pPr>
                <a:lvl7pPr marL="29718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7pPr>
                <a:lvl8pPr marL="3429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8pPr>
                <a:lvl9pPr marL="3886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9pPr>
              </a:lstStyle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𝑦</m:t>
                      </m:r>
                      <m:r>
                        <a:rPr lang="en-US" altLang="en-US" sz="2800" b="0" i="1" kern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𝑈</m:t>
                          </m:r>
                        </m:e>
                        <m:sub>
                          <m:r>
                            <a:rPr lang="en-US" altLang="en-US" sz="2800" b="0" i="1" kern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altLang="en-US" sz="2800" kern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7" name="Rectangle 3">
                <a:extLst>
                  <a:ext uri="{FF2B5EF4-FFF2-40B4-BE49-F238E27FC236}">
                    <a16:creationId xmlns:a16="http://schemas.microsoft.com/office/drawing/2014/main" id="{E1279AE8-A93F-3641-92D9-618DAA2C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09592" y="3459288"/>
                <a:ext cx="2073805" cy="6858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>
            <a:extLst>
              <a:ext uri="{FF2B5EF4-FFF2-40B4-BE49-F238E27FC236}">
                <a16:creationId xmlns:a16="http://schemas.microsoft.com/office/drawing/2014/main" id="{827D36A6-5354-F04B-A327-2E7AFD53A3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086" y="2867098"/>
            <a:ext cx="561939" cy="1366721"/>
          </a:xfrm>
          <a:prstGeom prst="rect">
            <a:avLst/>
          </a:prstGeom>
        </p:spPr>
      </p:pic>
      <p:sp>
        <p:nvSpPr>
          <p:cNvPr id="19" name="Rectangle 3">
            <a:extLst>
              <a:ext uri="{FF2B5EF4-FFF2-40B4-BE49-F238E27FC236}">
                <a16:creationId xmlns:a16="http://schemas.microsoft.com/office/drawing/2014/main" id="{903B9C74-EC7E-ED43-8D87-8B06F54645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490" y="4598640"/>
            <a:ext cx="8403841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r>
              <a:rPr lang="en-US" altLang="en-US" sz="2400" kern="0" dirty="0">
                <a:latin typeface="Calibri" panose="020F0502020204030204" pitchFamily="34" charset="0"/>
                <a:cs typeface="Calibri" panose="020F0502020204030204" pitchFamily="34" charset="0"/>
              </a:rPr>
              <a:t>PPT Distinguisher gets y but cannot tell which world she is in</a:t>
            </a:r>
          </a:p>
        </p:txBody>
      </p:sp>
    </p:spTree>
    <p:extLst>
      <p:ext uri="{BB962C8B-B14F-4D97-AF65-F5344CB8AC3E}">
        <p14:creationId xmlns:p14="http://schemas.microsoft.com/office/powerpoint/2010/main" val="1499877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E4537-5F32-584D-A4E8-89888F9D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Why is this a good definition</a:t>
            </a:r>
          </a:p>
        </p:txBody>
      </p:sp>
      <p:sp>
        <p:nvSpPr>
          <p:cNvPr id="4" name="Rectangle 27">
            <a:extLst>
              <a:ext uri="{FF2B5EF4-FFF2-40B4-BE49-F238E27FC236}">
                <a16:creationId xmlns:a16="http://schemas.microsoft.com/office/drawing/2014/main" id="{663566BE-3019-F14A-964A-59122A217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1844824"/>
            <a:ext cx="7901880" cy="3600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l"/>
            <a:r>
              <a:rPr lang="en-US" altLang="en-US" sz="3600" kern="0" dirty="0">
                <a:latin typeface="Calibri" panose="020F0502020204030204" pitchFamily="34" charset="0"/>
                <a:cs typeface="Calibri" panose="020F0502020204030204" pitchFamily="34" charset="0"/>
              </a:rPr>
              <a:t>Good for all Applications:</a:t>
            </a:r>
            <a:r>
              <a:rPr lang="en-US" altLang="en-US" sz="36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algn="l"/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 long as we can find truly random seeds, can replace </a:t>
            </a:r>
            <a:r>
              <a:rPr lang="en-US" altLang="en-US" sz="2800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 randomness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by the </a:t>
            </a:r>
            <a:r>
              <a:rPr lang="en-US" altLang="en-US" sz="2800" kern="0" dirty="0">
                <a:solidFill>
                  <a:srgbClr val="3366FF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output of PRG(seed)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ANY (polynomial-time) application</a:t>
            </a:r>
            <a:r>
              <a:rPr lang="en-US" altLang="ja-JP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l"/>
            <a:endParaRPr lang="en-US" altLang="ja-JP" sz="28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altLang="ja-JP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the application behaves differently, </a:t>
            </a:r>
            <a:r>
              <a:rPr lang="en-US" altLang="en-US" sz="2800" kern="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it constitutes a (polynomial-time) statistical test between PRG(seed) and a truly random string.</a:t>
            </a:r>
            <a:endParaRPr lang="en-US" altLang="en-US" sz="3200" kern="0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52032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𝐺𝑒𝑛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sup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dirty="0"/>
                  <a:t> Generate a random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-bit key k. 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988840"/>
                <a:ext cx="5402697" cy="461665"/>
              </a:xfrm>
              <a:prstGeom prst="rect">
                <a:avLst/>
              </a:prstGeom>
              <a:blipFill>
                <a:blip r:embed="rId4"/>
                <a:stretch>
                  <a:fillRect t="-8108" r="-46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/>
              <p:nvPr/>
            </p:nvSpPr>
            <p:spPr>
              <a:xfrm>
                <a:off x="827584" y="2751311"/>
                <a:ext cx="6125203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𝐸𝑛𝑐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400" dirty="0"/>
                  <a:t> where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is an </a:t>
                </a:r>
                <a14:m>
                  <m:oMath xmlns:m="http://schemas.openxmlformats.org/officeDocument/2006/math"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  <m:r>
                      <a:rPr lang="en-US" altLang="en-US" sz="24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-bit </a:t>
                </a:r>
                <a:r>
                  <a:rPr lang="en-US" sz="2400" dirty="0"/>
                  <a:t>message: 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592D04F-8485-844E-AEBC-E1E79A411E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2751311"/>
                <a:ext cx="6125203" cy="461665"/>
              </a:xfrm>
              <a:prstGeom prst="rect">
                <a:avLst/>
              </a:prstGeom>
              <a:blipFill>
                <a:blip r:embed="rId5"/>
                <a:stretch>
                  <a:fillRect l="-207" t="-8108" r="-621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/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Expand k into a (n+1)-bit pseudorandom string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8174C9D-1904-6A4C-9AFF-4B629352A8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337518"/>
                <a:ext cx="7412414" cy="461665"/>
              </a:xfrm>
              <a:prstGeom prst="rect">
                <a:avLst/>
              </a:prstGeom>
              <a:blipFill>
                <a:blip r:embed="rId6"/>
                <a:stretch>
                  <a:fillRect l="-1197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/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dirty="0"/>
                  <a:t>One-time pad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</a:rPr>
                          <m:t>k</m:t>
                        </m:r>
                      </m:e>
                      <m:sup>
                        <m:r>
                          <a:rPr lang="en-US" altLang="en-US" sz="240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sz="2400" dirty="0"/>
                  <a:t>:  ciphertext is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′⨁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21B69F0-56CA-FB44-95E6-D74454C6F9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3903439"/>
                <a:ext cx="5608138" cy="461665"/>
              </a:xfrm>
              <a:prstGeom prst="rect">
                <a:avLst/>
              </a:prstGeom>
              <a:blipFill>
                <a:blip r:embed="rId7"/>
                <a:stretch>
                  <a:fillRect l="-1584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/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0429604-A0C9-234C-ADAC-316757770E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589" y="4625876"/>
                <a:ext cx="3621312" cy="461665"/>
              </a:xfrm>
              <a:prstGeom prst="rect">
                <a:avLst/>
              </a:prstGeom>
              <a:blipFill>
                <a:blip r:embed="rId8"/>
                <a:stretch>
                  <a:fillRect l="-350" t="-5263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/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𝐂𝐨𝐫𝐫𝐞𝐜𝐭𝐧𝐞𝐬𝐬</m:t>
                      </m:r>
                      <m:r>
                        <a:rPr lang="en-US" altLang="en-US" sz="2400" b="1" i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09B5587-9630-8647-B8FA-73E71BD211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5487615"/>
                <a:ext cx="2140330" cy="461665"/>
              </a:xfrm>
              <a:prstGeom prst="rect">
                <a:avLst/>
              </a:prstGeom>
              <a:blipFill>
                <a:blip r:embed="rId9"/>
                <a:stretch>
                  <a:fillRect r="-588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/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sz="2400" dirty="0"/>
                  <a:t> outputs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𝐺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⨁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m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551E1FBD-E4BC-1548-9C6E-4DC9D85438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072" y="5956122"/>
                <a:ext cx="6717656" cy="461665"/>
              </a:xfrm>
              <a:prstGeom prst="rect">
                <a:avLst/>
              </a:prstGeom>
              <a:blipFill>
                <a:blip r:embed="rId10"/>
                <a:stretch>
                  <a:fillRect t="-5405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830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pple Chancery" panose="03020702040506060504" pitchFamily="66" charset="-79"/>
                                  <a:ea typeface="Brush Script MT" panose="03060802040406070304" pitchFamily="66" charset="-122"/>
                                  <a:cs typeface="Apple Chancery" panose="03020702040506060504" pitchFamily="66" charset="-79"/>
                                </a:rPr>
                                <m:t>K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132856"/>
                <a:ext cx="8776048" cy="1800200"/>
              </a:xfrm>
              <a:prstGeom prst="rect">
                <a:avLst/>
              </a:prstGeom>
              <a:blipFill>
                <a:blip r:embed="rId4"/>
                <a:stretch>
                  <a:fillRect l="-1012" t="-4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your first reduction!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30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Suppose for contradiction that there 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is a </a:t>
                </a:r>
                <a:r>
                  <a:rPr lang="en-US" altLang="en-US" sz="2400" dirty="0" err="1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p.p.t</a:t>
                </a:r>
                <a:r>
                  <a:rPr lang="en-US" altLang="en-US" sz="240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. EVE, a polynomial function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and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sSub>
                      <m:sSubPr>
                        <m:ctrl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ρ</m:t>
                          </m:r>
                          <m: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sSup>
                                <m:sSupPr>
                                  <m:ctrlPr>
                                    <a:rPr lang="en-US" altLang="en-US" sz="240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{0,1}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</m:sSup>
                              <m:r>
                                <m:rPr>
                                  <m:nor/>
                                </m:rPr>
                                <a:rPr lang="en-US" altLang="en-US" sz="2400" dirty="0">
                                  <a:latin typeface="American Typewriter" charset="0"/>
                                  <a:ea typeface="American Typewriter" charset="0"/>
                                  <a:cs typeface="American Typewriter" charset="0"/>
                                </a:rPr>
                                <m:t>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𝐺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(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)⨁</m:t>
                              </m:r>
                              <m:sSub>
                                <m:sSubPr>
                                  <m:ctrlP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altLang="en-US" sz="2400" b="0" i="1" smtClea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f>
                        <m:f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+1/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492896"/>
                <a:ext cx="8712968" cy="1800200"/>
              </a:xfrm>
              <a:prstGeom prst="rect">
                <a:avLst/>
              </a:prstGeom>
              <a:blipFill>
                <a:blip r:embed="rId4"/>
                <a:stretch>
                  <a:fillRect l="-1019" t="-24476" b="-41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Security: </a:t>
            </a:r>
            <a:r>
              <a:rPr lang="en-US" altLang="en-US" sz="2800" b="1" dirty="0">
                <a:solidFill>
                  <a:srgbClr val="0000FF"/>
                </a:solidFill>
                <a:ea typeface="American Typewriter" charset="0"/>
                <a:cs typeface="American Typewriter" charset="0"/>
              </a:rPr>
              <a:t>your first reduction!</a:t>
            </a:r>
            <a:endParaRPr lang="en-US" altLang="en-US" sz="2800" b="1" dirty="0">
              <a:solidFill>
                <a:srgbClr val="0000FF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/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ρ</m:t>
                        </m:r>
                      </m:e>
                      <m:sup>
                        <m: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′</m:t>
                        </m:r>
                      </m:sup>
                    </m:sSup>
                    <m:r>
                      <a:rPr lang="en-US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 ←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en-US" sz="24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en-US" sz="2400" dirty="0">
                                <a:solidFill>
                                  <a:prstClr val="black"/>
                                </a:solidFill>
                                <a:latin typeface="American Typewriter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; 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′⨁</m:t>
                            </m:r>
                            <m:sSub>
                              <m:sSubPr>
                                <m:ctrlP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altLang="en-US" sz="24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sub>
                            </m:sSub>
                            <m:r>
                              <a:rPr lang="en-US" altLang="en-US" sz="2400" i="1" dirty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prstClr val="black"/>
                  </a:solidFill>
                  <a:ea typeface="American Typewriter" charset="0"/>
                  <a:cs typeface="American Typewriter" charset="0"/>
                </a:endParaRPr>
              </a:p>
              <a:p>
                <a:pPr lvl="0"/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         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>
                      <m:f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2385071E-9E4E-1C4B-BAC7-B2A82BF94D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434202"/>
                <a:ext cx="9217024" cy="1013932"/>
              </a:xfrm>
              <a:prstGeom prst="rect">
                <a:avLst/>
              </a:prstGeom>
              <a:blipFill>
                <a:blip r:embed="rId5"/>
                <a:stretch>
                  <a:fillRect l="-825" t="-24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3">
            <a:extLst>
              <a:ext uri="{FF2B5EF4-FFF2-40B4-BE49-F238E27FC236}">
                <a16:creationId xmlns:a16="http://schemas.microsoft.com/office/drawing/2014/main" id="{3D232B93-C4B8-DE4C-B0B7-3726B004EE56}"/>
              </a:ext>
            </a:extLst>
          </p:cNvPr>
          <p:cNvSpPr txBox="1">
            <a:spLocks noChangeArrowheads="1"/>
          </p:cNvSpPr>
          <p:nvPr/>
        </p:nvSpPr>
        <p:spPr>
          <a:xfrm>
            <a:off x="253262" y="5589240"/>
            <a:ext cx="8712968" cy="10081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b="0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This will give us a distinguisher EVE’ for G, contradicting the assumption that G is a pseudorandom generator. QED.</a:t>
            </a:r>
            <a:endParaRPr lang="en-US" altLang="en-US" sz="2400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8781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Get as input a string y, run EVE(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y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⨁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) for a random b, and let EVE’s output </a:t>
                </a:r>
                <a:r>
                  <a:rPr lang="en-US" altLang="en-US" sz="2400" dirty="0">
                    <a:ea typeface="American Typewriter" charset="0"/>
                    <a:cs typeface="American Typewriter" charset="0"/>
                  </a:rPr>
                  <a:t>be b’.  O</a:t>
                </a:r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utput “PRG” if b=b’ and “RANDOM” otherwise.</a:t>
                </a:r>
                <a:endParaRPr lang="en-US" altLang="en-US" sz="24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C0500848-C3A6-3C4B-B22B-F465133F4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916832"/>
                <a:ext cx="9145016" cy="1048585"/>
              </a:xfrm>
              <a:prstGeom prst="rect">
                <a:avLst/>
              </a:prstGeom>
              <a:blipFill>
                <a:blip r:embed="rId4"/>
                <a:stretch>
                  <a:fillRect l="-971" b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63">
            <a:extLst>
              <a:ext uri="{FF2B5EF4-FFF2-40B4-BE49-F238E27FC236}">
                <a16:creationId xmlns:a16="http://schemas.microsoft.com/office/drawing/2014/main" id="{14D93531-CFD0-484E-B633-EA28620EEE19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1412776"/>
            <a:ext cx="4536504" cy="43204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800" b="1" dirty="0">
                <a:solidFill>
                  <a:schemeClr val="tx1"/>
                </a:solidFill>
                <a:ea typeface="American Typewriter" charset="0"/>
                <a:cs typeface="American Typewriter" charset="0"/>
              </a:rPr>
              <a:t>Distinguisher EVE’ for G.</a:t>
            </a:r>
            <a:endParaRPr lang="en-US" altLang="en-US" sz="2800" b="1" dirty="0">
              <a:solidFill>
                <a:schemeClr val="tx1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/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𝑝𝑠𝑒𝑢𝑑𝑜𝑟𝑎𝑛𝑑𝑜𝑚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</m:oMath>
                  </m:oMathPara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ρ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≥</m:t>
                    </m:r>
                    <m:f>
                      <m:f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Pr>
                      <m:num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2</m:t>
                        </m:r>
                      </m:den>
                    </m:f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+1/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𝑝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𝑛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A90AEC7-DFBA-2A45-8C01-A60196E2F7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3037425"/>
                <a:ext cx="7344816" cy="983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/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|"/>
                              <m:ctrlP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</m:t>
                              </m:r>
                              <m:sSup>
                                <m:sSupPr>
                                  <m:ctrlP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𝐸</m:t>
                                  </m:r>
                                </m:e>
                                <m:sup>
                                  <m:r>
                                    <a:rPr lang="en-US" altLang="en-US" sz="2400" b="0" i="1" smtClean="0">
                                      <a:solidFill>
                                        <a:prstClr val="black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𝑜𝑢𝑡𝑝𝑢𝑡𝑠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 “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𝑃𝑅𝐺</m:t>
                              </m:r>
                              <m:r>
                                <a:rPr lang="en-US" altLang="en-US" sz="24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” </m:t>
                              </m:r>
                            </m:e>
                          </m:d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𝑦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𝑖𝑠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 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𝑟𝑎𝑛𝑑𝑜𝑚</m:t>
                          </m:r>
                          <m:r>
                            <a:rPr lang="en-US" altLang="en-US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]</m:t>
                          </m:r>
                        </m:e>
                      </m:func>
                      <m:r>
                        <a:rPr lang="en-US" altLang="en-US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 </m:t>
                      </m:r>
                      <m:sSup>
                        <m:sSupPr>
                          <m:ctrlP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altLang="en-US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ρ</m:t>
                          </m:r>
                        </m:e>
                        <m:sup>
                          <m:r>
                            <a:rPr lang="en-US" alt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American Typewriter" charset="0"/>
                            </a:rPr>
                            <m:t>′</m:t>
                          </m:r>
                        </m:sup>
                      </m:sSup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=</m:t>
                      </m:r>
                      <m:f>
                        <m:fPr>
                          <m:ctrlP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Pr>
                        <m:num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en-US" sz="2400" i="1"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570DF64-D79A-0541-85B0-35514DC95CD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4077072"/>
                <a:ext cx="7344816" cy="783804"/>
              </a:xfrm>
              <a:prstGeom prst="rect">
                <a:avLst/>
              </a:prstGeom>
              <a:blipFill>
                <a:blip r:embed="rId6"/>
                <a:stretch>
                  <a:fillRect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/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dirty="0">
                    <a:solidFill>
                      <a:prstClr val="black"/>
                    </a:solidFill>
                    <a:ea typeface="American Typewriter" charset="0"/>
                    <a:cs typeface="American Typewriter" charset="0"/>
                  </a:rPr>
                  <a:t>Therefore,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𝑝𝑠𝑒𝑢𝑑𝑜𝑟𝑎𝑛𝑑𝑜𝑚</m:t>
                        </m:r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 − </m:t>
                        </m:r>
                      </m:e>
                    </m:func>
                  </m:oMath>
                </a14:m>
                <a:b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</a:br>
                <a:r>
                  <a:rPr lang="en-US" altLang="en-US" sz="2400" i="1" dirty="0">
                    <a:solidFill>
                      <a:prstClr val="black"/>
                    </a:solidFill>
                    <a:latin typeface="Cambria Math" panose="02040503050406030204" pitchFamily="18" charset="0"/>
                    <a:ea typeface="American Typewriter" charset="0"/>
                    <a:cs typeface="American Typewriter" charset="0"/>
                  </a:rPr>
                  <a:t>	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</m:t>
                            </m:r>
                            <m:sSup>
                              <m:sSupPr>
                                <m:ctrlP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altLang="en-US" sz="24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𝑜𝑢𝑡𝑝𝑢𝑡𝑠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“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𝑃𝑅𝐺</m:t>
                            </m:r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” </m:t>
                            </m:r>
                          </m:e>
                        </m:d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𝑦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𝑖𝑠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𝑟𝑎𝑛𝑑𝑜𝑚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]</m:t>
                        </m:r>
                      </m:e>
                    </m:func>
                  </m:oMath>
                </a14:m>
                <a:endParaRPr lang="en-US" altLang="en-US" sz="2400" i="1" dirty="0">
                  <a:solidFill>
                    <a:prstClr val="black"/>
                  </a:solidFill>
                  <a:latin typeface="Cambria Math" panose="02040503050406030204" pitchFamily="18" charset="0"/>
                  <a:ea typeface="American Typewriter" charset="0"/>
                  <a:cs typeface="American Typewriter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≥</m:t>
                      </m:r>
                      <m:r>
                        <a:rPr lang="en-US" altLang="en-US" sz="2400" b="0" i="1" smtClean="0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1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/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𝑝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(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𝑛</m:t>
                      </m:r>
                      <m:r>
                        <a:rPr lang="en-US" alt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merican Typewriter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40F8FE8-C9B1-1B43-AF1C-13ACC67166B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125529"/>
                <a:ext cx="9001000" cy="1200329"/>
              </a:xfrm>
              <a:prstGeom prst="rect">
                <a:avLst/>
              </a:prstGeom>
              <a:blipFill>
                <a:blip r:embed="rId7"/>
                <a:stretch>
                  <a:fillRect l="-986" t="-4211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3966D95-FC37-394E-AC6D-5308B425B3EB}"/>
              </a:ext>
            </a:extLst>
          </p:cNvPr>
          <p:cNvSpPr/>
          <p:nvPr/>
        </p:nvSpPr>
        <p:spPr>
          <a:xfrm>
            <a:off x="8244408" y="6054315"/>
            <a:ext cx="432048" cy="44858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9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9" grpId="0"/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Subtitle 1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PRG </a:t>
                </a:r>
                <a14:m>
                  <m:oMath xmlns:m="http://schemas.openxmlformats.org/officeDocument/2006/math">
                    <m:r>
                      <a:rPr lang="en-US" sz="4000" b="1" i="1" smtClean="0">
                        <a:solidFill>
                          <a:srgbClr val="891637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 Unicode MS" pitchFamily="34" charset="-128"/>
                      </a:rPr>
                      <m:t>⟹</m:t>
                    </m:r>
                  </m:oMath>
                </a14:m>
                <a:r>
                  <a:rPr lang="en-US" sz="4000" b="1" dirty="0">
                    <a:solidFill>
                      <a:srgbClr val="891637"/>
                    </a:solidFill>
                    <a:latin typeface="Calibri" panose="020F0502020204030204" pitchFamily="34" charset="0"/>
                    <a:ea typeface="Cambria Math" pitchFamily="18" charset="0"/>
                    <a:cs typeface="Arial Unicode MS" pitchFamily="34" charset="-128"/>
                  </a:rPr>
                  <a:t> Overcoming Shannon’s Conundrum</a:t>
                </a:r>
                <a:endParaRPr lang="en-US" sz="2400" i="1" dirty="0">
                  <a:solidFill>
                    <a:srgbClr val="891637"/>
                  </a:solidFill>
                  <a:latin typeface="Calibri" panose="020F0502020204030204" pitchFamily="34" charset="0"/>
                  <a:ea typeface="Cambria Math" pitchFamily="18" charset="0"/>
                  <a:cs typeface="Arial Unicode MS" pitchFamily="34" charset="-128"/>
                </a:endParaRPr>
              </a:p>
            </p:txBody>
          </p:sp>
        </mc:Choice>
        <mc:Fallback xmlns="">
          <p:sp>
            <p:nvSpPr>
              <p:cNvPr id="81" name="Sub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251520" y="410563"/>
                <a:ext cx="8712968" cy="714181"/>
              </a:xfrm>
              <a:blipFill>
                <a:blip r:embed="rId3"/>
                <a:stretch>
                  <a:fillRect l="-1747" t="-12069" r="-1747" b="-24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/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CE41E77C-6C58-2047-AA9A-2EBB302B232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016" y="1974904"/>
                <a:ext cx="1125628" cy="646331"/>
              </a:xfrm>
              <a:prstGeom prst="rect">
                <a:avLst/>
              </a:prstGeom>
              <a:blipFill>
                <a:blip r:embed="rId4"/>
                <a:stretch>
                  <a:fillRect l="-4494" r="-6742" b="-2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7592D04F-8485-844E-AEBC-E1E79A411E50}"/>
              </a:ext>
            </a:extLst>
          </p:cNvPr>
          <p:cNvSpPr/>
          <p:nvPr/>
        </p:nvSpPr>
        <p:spPr>
          <a:xfrm>
            <a:off x="1331640" y="2080011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91FE0C-EC0D-DF42-AE86-3D6DD8CC6C30}"/>
              </a:ext>
            </a:extLst>
          </p:cNvPr>
          <p:cNvSpPr/>
          <p:nvPr/>
        </p:nvSpPr>
        <p:spPr>
          <a:xfrm>
            <a:off x="1414899" y="1044315"/>
            <a:ext cx="60060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(or, How to Encrypt n+1 bits using an n-bit key)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/>
              <p:nvPr/>
            </p:nvSpPr>
            <p:spPr>
              <a:xfrm>
                <a:off x="334760" y="3356992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A9570ADD-3C4F-BE47-8EC6-0BAF8569FA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60" y="3356992"/>
                <a:ext cx="1125628" cy="646331"/>
              </a:xfrm>
              <a:prstGeom prst="rect">
                <a:avLst/>
              </a:prstGeom>
              <a:blipFill>
                <a:blip r:embed="rId5"/>
                <a:stretch>
                  <a:fillRect l="-4444" r="-6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F53178DD-DA27-3349-8C9F-56D809FAA99D}"/>
              </a:ext>
            </a:extLst>
          </p:cNvPr>
          <p:cNvSpPr/>
          <p:nvPr/>
        </p:nvSpPr>
        <p:spPr>
          <a:xfrm>
            <a:off x="1331640" y="2607295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(Exercise: If P=NP, PRGs do not exist.)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62BA6A-C694-8747-BC66-2116500DDB11}"/>
              </a:ext>
            </a:extLst>
          </p:cNvPr>
          <p:cNvSpPr/>
          <p:nvPr/>
        </p:nvSpPr>
        <p:spPr>
          <a:xfrm>
            <a:off x="1331640" y="3410415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encrypt longer messages or many messages with a fixed key?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AC31A9B-C2B8-5144-A25B-89B71D68DA82}"/>
              </a:ext>
            </a:extLst>
          </p:cNvPr>
          <p:cNvSpPr/>
          <p:nvPr/>
        </p:nvSpPr>
        <p:spPr>
          <a:xfrm>
            <a:off x="1366337" y="4431302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Length extension</a:t>
            </a:r>
            <a:r>
              <a:rPr lang="en-US" sz="2400" dirty="0"/>
              <a:t>: If there is a PRG  that stretches by one bit, there is one that stretches by </a:t>
            </a:r>
            <a:r>
              <a:rPr lang="en-US" sz="2400" dirty="0" err="1"/>
              <a:t>polynomially</a:t>
            </a:r>
            <a:r>
              <a:rPr lang="en-US" sz="2400" dirty="0"/>
              <a:t> many bits)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7193504-675E-D047-8BF6-AB624C8D6AF7}"/>
              </a:ext>
            </a:extLst>
          </p:cNvPr>
          <p:cNvSpPr/>
          <p:nvPr/>
        </p:nvSpPr>
        <p:spPr>
          <a:xfrm>
            <a:off x="1331640" y="5406315"/>
            <a:ext cx="79581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(</a:t>
            </a:r>
            <a:r>
              <a:rPr lang="en-US" sz="2400" b="1" dirty="0">
                <a:solidFill>
                  <a:srgbClr val="FF0000"/>
                </a:solidFill>
              </a:rPr>
              <a:t>Pseudorandom functions</a:t>
            </a:r>
            <a:r>
              <a:rPr lang="en-US" sz="2400" dirty="0"/>
              <a:t>: PRGs with exponentially large stretch and “random access” to the output.)</a:t>
            </a:r>
          </a:p>
        </p:txBody>
      </p:sp>
    </p:spTree>
    <p:extLst>
      <p:ext uri="{BB962C8B-B14F-4D97-AF65-F5344CB8AC3E}">
        <p14:creationId xmlns:p14="http://schemas.microsoft.com/office/powerpoint/2010/main" val="2433138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Secure Communication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61D4B50-D63D-D540-9538-C7FBA8017AAE}"/>
              </a:ext>
            </a:extLst>
          </p:cNvPr>
          <p:cNvCxnSpPr>
            <a:cxnSpLocks/>
          </p:cNvCxnSpPr>
          <p:nvPr/>
        </p:nvCxnSpPr>
        <p:spPr>
          <a:xfrm flipH="1">
            <a:off x="2939988" y="2540204"/>
            <a:ext cx="3384376" cy="0"/>
          </a:xfrm>
          <a:prstGeom prst="line">
            <a:avLst/>
          </a:prstGeom>
          <a:ln w="38100">
            <a:solidFill>
              <a:schemeClr val="tx1"/>
            </a:solidFill>
            <a:head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4BB0618-0F5C-7F4A-AD8D-88294547D1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5" t="-2132" r="10483" b="58956"/>
          <a:stretch/>
        </p:blipFill>
        <p:spPr>
          <a:xfrm>
            <a:off x="1560984" y="2275915"/>
            <a:ext cx="864096" cy="7069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484E76C-9E65-A942-9EA2-E28CB4EC592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3614" b="59366"/>
          <a:stretch/>
        </p:blipFill>
        <p:spPr>
          <a:xfrm>
            <a:off x="6612396" y="2204864"/>
            <a:ext cx="648072" cy="670672"/>
          </a:xfrm>
          <a:prstGeom prst="rect">
            <a:avLst/>
          </a:prstGeom>
        </p:spPr>
      </p:pic>
      <p:sp>
        <p:nvSpPr>
          <p:cNvPr id="7" name="Rectangle 63">
            <a:extLst>
              <a:ext uri="{FF2B5EF4-FFF2-40B4-BE49-F238E27FC236}">
                <a16:creationId xmlns:a16="http://schemas.microsoft.com/office/drawing/2014/main" id="{83B9F4AA-5928-5D41-ABB3-C6EA77DC7B93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03969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Alice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8" name="Rectangle 63">
            <a:extLst>
              <a:ext uri="{FF2B5EF4-FFF2-40B4-BE49-F238E27FC236}">
                <a16:creationId xmlns:a16="http://schemas.microsoft.com/office/drawing/2014/main" id="{E4F38A42-6FC8-1146-959A-90A4B6A6DB20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2904750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Bob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02CE4B7-E0E3-C544-B0F5-DF3C671AEAD9}"/>
              </a:ext>
            </a:extLst>
          </p:cNvPr>
          <p:cNvCxnSpPr>
            <a:cxnSpLocks/>
          </p:cNvCxnSpPr>
          <p:nvPr/>
        </p:nvCxnSpPr>
        <p:spPr>
          <a:xfrm>
            <a:off x="4678722" y="2580430"/>
            <a:ext cx="0" cy="744248"/>
          </a:xfrm>
          <a:prstGeom prst="straightConnector1">
            <a:avLst/>
          </a:prstGeom>
          <a:noFill/>
          <a:ln w="38100" cap="flat" cmpd="sng" algn="ctr">
            <a:solidFill>
              <a:srgbClr val="FF0000"/>
            </a:solidFill>
            <a:prstDash val="sysDot"/>
            <a:tailEnd type="stealth" w="lg" len="lg"/>
          </a:ln>
          <a:effectLst/>
        </p:spPr>
      </p:cxnSp>
      <p:pic>
        <p:nvPicPr>
          <p:cNvPr id="10" name="Picture 19" descr="MCj04359310000[1]">
            <a:extLst>
              <a:ext uri="{FF2B5EF4-FFF2-40B4-BE49-F238E27FC236}">
                <a16:creationId xmlns:a16="http://schemas.microsoft.com/office/drawing/2014/main" id="{C8BDC1E6-D41A-F141-BB86-9FBBA581B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800" y="3315046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6F1A3A69-AC4B-0A48-98EF-F7A6EBBFF853}"/>
              </a:ext>
            </a:extLst>
          </p:cNvPr>
          <p:cNvSpPr txBox="1">
            <a:spLocks noChangeArrowheads="1"/>
          </p:cNvSpPr>
          <p:nvPr/>
        </p:nvSpPr>
        <p:spPr>
          <a:xfrm>
            <a:off x="3203848" y="4098766"/>
            <a:ext cx="3060340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Eavesdropper “Eve”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2" name="Rectangular Callout 11">
            <a:extLst>
              <a:ext uri="{FF2B5EF4-FFF2-40B4-BE49-F238E27FC236}">
                <a16:creationId xmlns:a16="http://schemas.microsoft.com/office/drawing/2014/main" id="{57EA21A9-F4AD-DE41-B2F3-86A3FD2EEF6B}"/>
              </a:ext>
            </a:extLst>
          </p:cNvPr>
          <p:cNvSpPr/>
          <p:nvPr/>
        </p:nvSpPr>
        <p:spPr>
          <a:xfrm>
            <a:off x="1403648" y="1596081"/>
            <a:ext cx="698376" cy="486136"/>
          </a:xfrm>
          <a:prstGeom prst="wedgeRectCallout">
            <a:avLst>
              <a:gd name="adj1" fmla="val 24265"/>
              <a:gd name="adj2" fmla="val 8591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</a:t>
            </a:r>
          </a:p>
        </p:txBody>
      </p:sp>
      <p:sp>
        <p:nvSpPr>
          <p:cNvPr id="14" name="Rectangle 63">
            <a:extLst>
              <a:ext uri="{FF2B5EF4-FFF2-40B4-BE49-F238E27FC236}">
                <a16:creationId xmlns:a16="http://schemas.microsoft.com/office/drawing/2014/main" id="{2157B1F7-649F-CA49-A10E-3366B04C050C}"/>
              </a:ext>
            </a:extLst>
          </p:cNvPr>
          <p:cNvSpPr txBox="1">
            <a:spLocks noChangeArrowheads="1"/>
          </p:cNvSpPr>
          <p:nvPr/>
        </p:nvSpPr>
        <p:spPr>
          <a:xfrm>
            <a:off x="1187624" y="341100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AE384275-8983-7948-9589-2D9D4CA8483E}"/>
              </a:ext>
            </a:extLst>
          </p:cNvPr>
          <p:cNvSpPr txBox="1">
            <a:spLocks noChangeArrowheads="1"/>
          </p:cNvSpPr>
          <p:nvPr/>
        </p:nvSpPr>
        <p:spPr>
          <a:xfrm>
            <a:off x="6084168" y="3319991"/>
            <a:ext cx="1656184" cy="378039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merican Typewriter" charset="0"/>
                <a:ea typeface="American Typewriter" charset="0"/>
                <a:cs typeface="American Typewriter" charset="0"/>
              </a:rPr>
              <a:t>Key k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3F61196C-5F97-3B49-AA68-00864C8C1603}"/>
              </a:ext>
            </a:extLst>
          </p:cNvPr>
          <p:cNvSpPr txBox="1">
            <a:spLocks noChangeArrowheads="1"/>
          </p:cNvSpPr>
          <p:nvPr/>
        </p:nvSpPr>
        <p:spPr>
          <a:xfrm>
            <a:off x="539552" y="4711430"/>
            <a:ext cx="7030336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Courier New" panose="02070309020205020404" pitchFamily="49" charset="0"/>
              <a:buChar char="o"/>
            </a:pPr>
            <a:r>
              <a:rPr lang="en-US" altLang="en-US" sz="2400" dirty="0">
                <a:latin typeface="+mn-lt"/>
                <a:ea typeface="American Typewriter" charset="0"/>
                <a:cs typeface="American Typewriter" charset="0"/>
              </a:rPr>
              <a:t>Alice and Bob have a common key 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1B6A240-835D-0B4F-9F0B-CBCA4A14133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39552" y="5157192"/>
                <a:ext cx="8470496" cy="1728192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Algorithms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𝐺𝑒𝑛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𝐸𝑛𝑐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𝐷𝑒𝑐</m:t>
                        </m:r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b="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Correctness: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𝐷𝑒𝑐</m:t>
                    </m:r>
                    <m:d>
                      <m:d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𝐸𝑛𝑐</m:t>
                        </m:r>
                        <m:d>
                          <m:d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,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</m:e>
                        </m:d>
                      </m:e>
                    </m:d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.</m:t>
                    </m:r>
                  </m:oMath>
                </a14:m>
                <a:endParaRPr lang="en-US" altLang="en-US" sz="2400" dirty="0">
                  <a:latin typeface="+mn-lt"/>
                  <a:ea typeface="American Typewriter" charset="0"/>
                  <a:cs typeface="American Typewriter" charset="0"/>
                </a:endParaRPr>
              </a:p>
              <a:p>
                <a:pPr marL="342900" indent="-342900" algn="l">
                  <a:buFont typeface="Courier New" panose="02070309020205020404" pitchFamily="49" charset="0"/>
                  <a:buChar char="o"/>
                </a:pPr>
                <a:r>
                  <a:rPr lang="en-US" altLang="en-US" sz="2400" dirty="0">
                    <a:latin typeface="+mn-lt"/>
                    <a:ea typeface="American Typewriter" charset="0"/>
                    <a:cs typeface="American Typewriter" charset="0"/>
                  </a:rPr>
                  <a:t>Security: </a:t>
                </a:r>
                <a:r>
                  <a:rPr lang="en-US" altLang="en-US" sz="2400" dirty="0">
                    <a:solidFill>
                      <a:srgbClr val="FF0000"/>
                    </a:solidFill>
                    <a:latin typeface="+mn-lt"/>
                    <a:ea typeface="American Typewriter" charset="0"/>
                    <a:cs typeface="American Typewriter" charset="0"/>
                  </a:rPr>
                  <a:t>Perfect Secrecy = Perfect Indistinguishability.</a:t>
                </a: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1B6A240-835D-0B4F-9F0B-CBCA4A141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5157192"/>
                <a:ext cx="8470496" cy="1728192"/>
              </a:xfrm>
              <a:prstGeom prst="rect">
                <a:avLst/>
              </a:prstGeom>
              <a:blipFill>
                <a:blip r:embed="rId5"/>
                <a:stretch>
                  <a:fillRect l="-8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42845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56CBE-BAAC-434D-BE2E-AF02C97FB3B1}"/>
                  </a:ext>
                </a:extLst>
              </p:cNvPr>
              <p:cNvSpPr/>
              <p:nvPr/>
            </p:nvSpPr>
            <p:spPr>
              <a:xfrm>
                <a:off x="2554760" y="2862228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5D56CBE-BAAC-434D-BE2E-AF02C97FB3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4760" y="2862228"/>
                <a:ext cx="1125628" cy="646331"/>
              </a:xfrm>
              <a:prstGeom prst="rect">
                <a:avLst/>
              </a:prstGeom>
              <a:blipFill>
                <a:blip r:embed="rId3"/>
                <a:stretch>
                  <a:fillRect l="-4494" r="-78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22DACF54-CFEB-7041-9561-EEA5A8625E34}"/>
              </a:ext>
            </a:extLst>
          </p:cNvPr>
          <p:cNvSpPr/>
          <p:nvPr/>
        </p:nvSpPr>
        <p:spPr>
          <a:xfrm>
            <a:off x="3599384" y="2967335"/>
            <a:ext cx="55446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Do PRGs exist?</a:t>
            </a:r>
          </a:p>
        </p:txBody>
      </p:sp>
    </p:spTree>
    <p:extLst>
      <p:ext uri="{BB962C8B-B14F-4D97-AF65-F5344CB8AC3E}">
        <p14:creationId xmlns:p14="http://schemas.microsoft.com/office/powerpoint/2010/main" val="2523706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234AD8-0058-3745-8467-4F9403370EC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70" r="14632" b="50000"/>
          <a:stretch/>
        </p:blipFill>
        <p:spPr>
          <a:xfrm>
            <a:off x="1115616" y="4149080"/>
            <a:ext cx="1922336" cy="96359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5A01D4E-3F39-7248-B597-2A4AF9FE9B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18" y="3447475"/>
            <a:ext cx="3286570" cy="1831578"/>
          </a:xfrm>
          <a:prstGeom prst="rect">
            <a:avLst/>
          </a:prstGeom>
        </p:spPr>
      </p:pic>
      <p:sp>
        <p:nvSpPr>
          <p:cNvPr id="8" name="Right Arrow 7">
            <a:extLst>
              <a:ext uri="{FF2B5EF4-FFF2-40B4-BE49-F238E27FC236}">
                <a16:creationId xmlns:a16="http://schemas.microsoft.com/office/drawing/2014/main" id="{A10A1F65-89FD-2B49-99F4-FF630E077803}"/>
              </a:ext>
            </a:extLst>
          </p:cNvPr>
          <p:cNvSpPr/>
          <p:nvPr/>
        </p:nvSpPr>
        <p:spPr>
          <a:xfrm>
            <a:off x="4096297" y="4012613"/>
            <a:ext cx="745878" cy="8565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083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D36DCC6-A82C-CF42-8D5F-F54416E74A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0"/>
          <a:stretch/>
        </p:blipFill>
        <p:spPr>
          <a:xfrm>
            <a:off x="854720" y="4821639"/>
            <a:ext cx="1701056" cy="1790422"/>
          </a:xfrm>
          <a:prstGeom prst="rect">
            <a:avLst/>
          </a:prstGeom>
        </p:spPr>
      </p:pic>
      <p:sp>
        <p:nvSpPr>
          <p:cNvPr id="11" name="Rectangle 63">
            <a:extLst>
              <a:ext uri="{FF2B5EF4-FFF2-40B4-BE49-F238E27FC236}">
                <a16:creationId xmlns:a16="http://schemas.microsoft.com/office/drawing/2014/main" id="{9018244C-7312-BF4B-A4E1-A3AC8D9EC4E0}"/>
              </a:ext>
            </a:extLst>
          </p:cNvPr>
          <p:cNvSpPr txBox="1">
            <a:spLocks noChangeArrowheads="1"/>
          </p:cNvSpPr>
          <p:nvPr/>
        </p:nvSpPr>
        <p:spPr>
          <a:xfrm rot="19419969">
            <a:off x="254447" y="5136768"/>
            <a:ext cx="1296144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0000FF"/>
                </a:solidFill>
                <a:latin typeface="Apple Chancery" panose="03020702040506060504" pitchFamily="66" charset="-79"/>
                <a:ea typeface="American Typewriter" charset="0"/>
                <a:cs typeface="Apple Chancery" panose="03020702040506060504" pitchFamily="66" charset="-79"/>
              </a:rPr>
              <a:t>MATH</a:t>
            </a:r>
            <a:endParaRPr lang="en-US" altLang="en-US" sz="2400" b="1" dirty="0">
              <a:solidFill>
                <a:srgbClr val="0000FF"/>
              </a:solidFill>
              <a:latin typeface="Apple Chancery" panose="03020702040506060504" pitchFamily="66" charset="-79"/>
              <a:ea typeface="American Typewriter" charset="0"/>
              <a:cs typeface="Apple Chancery" panose="03020702040506060504" pitchFamily="66" charset="-79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DCC932-2329-634C-A973-3DDB1427B35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sp>
        <p:nvSpPr>
          <p:cNvPr id="14" name="Rectangle 63">
            <a:extLst>
              <a:ext uri="{FF2B5EF4-FFF2-40B4-BE49-F238E27FC236}">
                <a16:creationId xmlns:a16="http://schemas.microsoft.com/office/drawing/2014/main" id="{8DCE0625-C6B8-AD47-8DF5-334528D5CE7A}"/>
              </a:ext>
            </a:extLst>
          </p:cNvPr>
          <p:cNvSpPr txBox="1">
            <a:spLocks noChangeArrowheads="1"/>
          </p:cNvSpPr>
          <p:nvPr/>
        </p:nvSpPr>
        <p:spPr>
          <a:xfrm>
            <a:off x="5804377" y="4755392"/>
            <a:ext cx="3672408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 err="1">
                <a:latin typeface="American Typewriter" charset="0"/>
                <a:ea typeface="American Typewriter" charset="0"/>
                <a:cs typeface="American Typewriter" charset="0"/>
              </a:rPr>
              <a:t>Rijndael</a:t>
            </a: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 </a:t>
            </a:r>
            <a:b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alt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(now the Advanced Encryption Standard)</a:t>
            </a:r>
          </a:p>
        </p:txBody>
      </p:sp>
    </p:spTree>
    <p:extLst>
      <p:ext uri="{BB962C8B-B14F-4D97-AF65-F5344CB8AC3E}">
        <p14:creationId xmlns:p14="http://schemas.microsoft.com/office/powerpoint/2010/main" val="3937757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208912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latin typeface="American Typewriter" charset="0"/>
                <a:ea typeface="American Typewriter" charset="0"/>
                <a:cs typeface="American Typewriter" charset="0"/>
              </a:rPr>
              <a:t>The Practical Methodology</a:t>
            </a:r>
            <a:endParaRPr lang="en-US" altLang="en-US" sz="2400" b="1" u="sng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000715"/>
            <a:ext cx="8748972" cy="135627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1. Start from a design framework </a:t>
            </a:r>
            <a:b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</a:b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(e.g. “appropriately chosen functions composed appropriately many times look random”)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9" name="Rectangle 63">
            <a:extLst>
              <a:ext uri="{FF2B5EF4-FFF2-40B4-BE49-F238E27FC236}">
                <a16:creationId xmlns:a16="http://schemas.microsoft.com/office/drawing/2014/main" id="{AED2713B-507F-1247-917F-C9C20F368EEB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284984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2. Come up with a candidate construction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E1379B01-2803-D44A-9127-00AB620B2BF2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3933056"/>
            <a:ext cx="8748972" cy="708205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3. Do extensive </a:t>
            </a:r>
            <a:r>
              <a:rPr 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cryptanalysis</a:t>
            </a:r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. 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4F3A0-46D9-B04B-AAE8-8CB45F8EF9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553654">
            <a:off x="2498502" y="4999401"/>
            <a:ext cx="1584591" cy="10233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478549B-605B-6E4E-BB88-9DBDDBE70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095" b="16742"/>
          <a:stretch/>
        </p:blipFill>
        <p:spPr>
          <a:xfrm>
            <a:off x="3923928" y="4547252"/>
            <a:ext cx="1880449" cy="220764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75E16D-01A8-C947-AD52-7B7742E3C9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770" r="17210"/>
          <a:stretch/>
        </p:blipFill>
        <p:spPr>
          <a:xfrm>
            <a:off x="5812797" y="4797152"/>
            <a:ext cx="792089" cy="1199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8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844824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Reduce to simpler primitives.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5" name="Rectangle 63">
            <a:extLst>
              <a:ext uri="{FF2B5EF4-FFF2-40B4-BE49-F238E27FC236}">
                <a16:creationId xmlns:a16="http://schemas.microsoft.com/office/drawing/2014/main" id="{434956BF-CBEA-244F-BDE1-7795C111DCC1}"/>
              </a:ext>
            </a:extLst>
          </p:cNvPr>
          <p:cNvSpPr txBox="1">
            <a:spLocks noChangeArrowheads="1"/>
          </p:cNvSpPr>
          <p:nvPr/>
        </p:nvSpPr>
        <p:spPr>
          <a:xfrm>
            <a:off x="3730986" y="5085184"/>
            <a:ext cx="985023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OWF</a:t>
            </a:r>
            <a:endParaRPr lang="en-US" altLang="en-US" sz="2400" b="1" dirty="0">
              <a:solidFill>
                <a:srgbClr val="FF0000"/>
              </a:solidFill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6" name="Rectangle 63">
            <a:extLst>
              <a:ext uri="{FF2B5EF4-FFF2-40B4-BE49-F238E27FC236}">
                <a16:creationId xmlns:a16="http://schemas.microsoft.com/office/drawing/2014/main" id="{8FEC0755-0561-EB4D-8706-F0C13932A4CD}"/>
              </a:ext>
            </a:extLst>
          </p:cNvPr>
          <p:cNvSpPr txBox="1">
            <a:spLocks noChangeArrowheads="1"/>
          </p:cNvSpPr>
          <p:nvPr/>
        </p:nvSpPr>
        <p:spPr>
          <a:xfrm>
            <a:off x="-612576" y="6287970"/>
            <a:ext cx="10621180" cy="66942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i="1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well-studied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, average-case hard, problems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7" name="Rectangle 63">
            <a:extLst>
              <a:ext uri="{FF2B5EF4-FFF2-40B4-BE49-F238E27FC236}">
                <a16:creationId xmlns:a16="http://schemas.microsoft.com/office/drawing/2014/main" id="{56389113-1FF6-0241-B63F-3BC97A1DD42C}"/>
              </a:ext>
            </a:extLst>
          </p:cNvPr>
          <p:cNvSpPr txBox="1">
            <a:spLocks noChangeArrowheads="1"/>
          </p:cNvSpPr>
          <p:nvPr/>
        </p:nvSpPr>
        <p:spPr>
          <a:xfrm>
            <a:off x="971600" y="2420888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“Science wins either way” –Silvio Micali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43BA1E4-139D-714A-8AA2-EA8131E6F3BA}"/>
              </a:ext>
            </a:extLst>
          </p:cNvPr>
          <p:cNvCxnSpPr>
            <a:cxnSpLocks/>
          </p:cNvCxnSpPr>
          <p:nvPr/>
        </p:nvCxnSpPr>
        <p:spPr>
          <a:xfrm flipV="1">
            <a:off x="4181037" y="5760030"/>
            <a:ext cx="0" cy="4052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F3F7561-88D6-0740-8F02-CDA64ABCDEF2}"/>
              </a:ext>
            </a:extLst>
          </p:cNvPr>
          <p:cNvCxnSpPr>
            <a:cxnSpLocks/>
          </p:cNvCxnSpPr>
          <p:nvPr/>
        </p:nvCxnSpPr>
        <p:spPr>
          <a:xfrm flipV="1">
            <a:off x="4427984" y="4653136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63">
            <a:extLst>
              <a:ext uri="{FF2B5EF4-FFF2-40B4-BE49-F238E27FC236}">
                <a16:creationId xmlns:a16="http://schemas.microsoft.com/office/drawing/2014/main" id="{EF835A04-AB18-3443-8272-B5C1306ED0E3}"/>
              </a:ext>
            </a:extLst>
          </p:cNvPr>
          <p:cNvSpPr txBox="1">
            <a:spLocks noChangeArrowheads="1"/>
          </p:cNvSpPr>
          <p:nvPr/>
        </p:nvSpPr>
        <p:spPr>
          <a:xfrm>
            <a:off x="4716016" y="3978290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PRG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AEB0E58-58B7-C74F-908C-CCC1941F2161}"/>
              </a:ext>
            </a:extLst>
          </p:cNvPr>
          <p:cNvCxnSpPr>
            <a:cxnSpLocks/>
          </p:cNvCxnSpPr>
          <p:nvPr/>
        </p:nvCxnSpPr>
        <p:spPr>
          <a:xfrm flipV="1">
            <a:off x="5616116" y="3995834"/>
            <a:ext cx="576064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63">
            <a:extLst>
              <a:ext uri="{FF2B5EF4-FFF2-40B4-BE49-F238E27FC236}">
                <a16:creationId xmlns:a16="http://schemas.microsoft.com/office/drawing/2014/main" id="{519357CF-DB64-1647-AA27-7E76E93BD84D}"/>
              </a:ext>
            </a:extLst>
          </p:cNvPr>
          <p:cNvSpPr txBox="1">
            <a:spLocks noChangeArrowheads="1"/>
          </p:cNvSpPr>
          <p:nvPr/>
        </p:nvSpPr>
        <p:spPr>
          <a:xfrm>
            <a:off x="5904148" y="3320988"/>
            <a:ext cx="900100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American Typewriter" charset="0"/>
                <a:ea typeface="American Typewriter" charset="0"/>
                <a:cs typeface="American Typewriter" charset="0"/>
              </a:rPr>
              <a:t>PRF</a:t>
            </a:r>
            <a:endParaRPr lang="en-US" altLang="en-US" sz="24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C5E6AAE2-B90A-7D40-BFF4-7FEB08E2CC51}"/>
              </a:ext>
            </a:extLst>
          </p:cNvPr>
          <p:cNvSpPr txBox="1">
            <a:spLocks noChangeArrowheads="1"/>
          </p:cNvSpPr>
          <p:nvPr/>
        </p:nvSpPr>
        <p:spPr>
          <a:xfrm>
            <a:off x="2293694" y="4315713"/>
            <a:ext cx="1096018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Hashing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342B13D-11A9-0C42-B0FF-6C253C3CC943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3051884" y="4990559"/>
            <a:ext cx="679102" cy="43204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3F09FB-D2DA-A74A-A7E7-35ECFF6D61C0}"/>
              </a:ext>
            </a:extLst>
          </p:cNvPr>
          <p:cNvCxnSpPr>
            <a:cxnSpLocks/>
            <a:endCxn id="19" idx="2"/>
          </p:cNvCxnSpPr>
          <p:nvPr/>
        </p:nvCxnSpPr>
        <p:spPr>
          <a:xfrm flipH="1" flipV="1">
            <a:off x="3343575" y="3978290"/>
            <a:ext cx="752192" cy="10931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63">
            <a:extLst>
              <a:ext uri="{FF2B5EF4-FFF2-40B4-BE49-F238E27FC236}">
                <a16:creationId xmlns:a16="http://schemas.microsoft.com/office/drawing/2014/main" id="{65220DBB-E943-5F41-80AE-DE3BF03B4DB7}"/>
              </a:ext>
            </a:extLst>
          </p:cNvPr>
          <p:cNvSpPr txBox="1">
            <a:spLocks noChangeArrowheads="1"/>
          </p:cNvSpPr>
          <p:nvPr/>
        </p:nvSpPr>
        <p:spPr>
          <a:xfrm>
            <a:off x="2705556" y="3303444"/>
            <a:ext cx="1276037" cy="6748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1600" dirty="0">
                <a:latin typeface="American Typewriter" charset="0"/>
                <a:ea typeface="American Typewriter" charset="0"/>
                <a:cs typeface="American Typewriter" charset="0"/>
              </a:rPr>
              <a:t>Digital Signatures</a:t>
            </a:r>
            <a:endParaRPr lang="en-US" altLang="en-US" sz="1600" dirty="0">
              <a:latin typeface="American Typewriter" charset="0"/>
              <a:ea typeface="American Typewriter" charset="0"/>
              <a:cs typeface="American Typewrite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815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Constructing PRGs: Two Methodologies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" name="Rectangle 63">
            <a:extLst>
              <a:ext uri="{FF2B5EF4-FFF2-40B4-BE49-F238E27FC236}">
                <a16:creationId xmlns:a16="http://schemas.microsoft.com/office/drawing/2014/main" id="{99AE327B-68E2-A644-A059-969B35F7FC74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1124744"/>
            <a:ext cx="8460940" cy="843221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u="sng" dirty="0">
                <a:solidFill>
                  <a:srgbClr val="0000FF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Foundational Methodology (much of this course)</a:t>
            </a:r>
            <a:endParaRPr lang="en-US" altLang="en-US" sz="2400" b="1" u="sng" dirty="0">
              <a:solidFill>
                <a:srgbClr val="0000FF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4" name="Rectangle 63">
            <a:extLst>
              <a:ext uri="{FF2B5EF4-FFF2-40B4-BE49-F238E27FC236}">
                <a16:creationId xmlns:a16="http://schemas.microsoft.com/office/drawing/2014/main" id="{3FABEC87-B421-2946-9F5F-FF990C5B3B7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2178090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A PRG Candidate from the average-case hardness of Subset-sum: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G(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 =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,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mod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)</a:t>
                </a:r>
              </a:p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Rectangle 63">
                <a:extLst>
                  <a:ext uri="{FF2B5EF4-FFF2-40B4-BE49-F238E27FC236}">
                    <a16:creationId xmlns:a16="http://schemas.microsoft.com/office/drawing/2014/main" id="{017CEAE2-8924-0645-8BB6-A871D0ECE0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2515513"/>
                <a:ext cx="7524836" cy="1296144"/>
              </a:xfrm>
              <a:prstGeom prst="rect">
                <a:avLst/>
              </a:prstGeom>
              <a:blipFill>
                <a:blip r:embed="rId3"/>
                <a:stretch>
                  <a:fillRect l="-1178" t="-13725" b="-38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(n+1)-bit numbers,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are random bits.</a:t>
                </a:r>
              </a:p>
              <a:p>
                <a:pPr algn="l"/>
                <a:endParaRPr 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63">
                <a:extLst>
                  <a:ext uri="{FF2B5EF4-FFF2-40B4-BE49-F238E27FC236}">
                    <a16:creationId xmlns:a16="http://schemas.microsoft.com/office/drawing/2014/main" id="{BCD30F6A-8D7E-D44B-AB5C-688F2A97F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3501008"/>
                <a:ext cx="7524836" cy="1296144"/>
              </a:xfrm>
              <a:prstGeom prst="rect">
                <a:avLst/>
              </a:prstGeom>
              <a:blipFill>
                <a:blip r:embed="rId4"/>
                <a:stretch>
                  <a:fillRect l="-11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63">
            <a:extLst>
              <a:ext uri="{FF2B5EF4-FFF2-40B4-BE49-F238E27FC236}">
                <a16:creationId xmlns:a16="http://schemas.microsoft.com/office/drawing/2014/main" id="{75485003-4717-6444-80D6-7CEF6D4DE895}"/>
              </a:ext>
            </a:extLst>
          </p:cNvPr>
          <p:cNvSpPr txBox="1">
            <a:spLocks noChangeArrowheads="1"/>
          </p:cNvSpPr>
          <p:nvPr/>
        </p:nvSpPr>
        <p:spPr>
          <a:xfrm>
            <a:off x="503548" y="4459729"/>
            <a:ext cx="8748972" cy="674846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Beautiful Function: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B4668808-C2FF-5F45-BE4D-ADA681406DF1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2" y="5085184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G is a one-way function, then G is a PRG.</a:t>
            </a:r>
          </a:p>
          <a:p>
            <a:pPr algn="l"/>
            <a:endParaRPr 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2931503E-9388-DA45-8EE0-90A176E1AEC4}"/>
              </a:ext>
            </a:extLst>
          </p:cNvPr>
          <p:cNvSpPr txBox="1">
            <a:spLocks noChangeArrowheads="1"/>
          </p:cNvSpPr>
          <p:nvPr/>
        </p:nvSpPr>
        <p:spPr>
          <a:xfrm>
            <a:off x="1131223" y="5733256"/>
            <a:ext cx="7833265" cy="64807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If lattice problems are hard on the worst-case, G is a PRG.</a:t>
            </a:r>
          </a:p>
        </p:txBody>
      </p:sp>
    </p:spTree>
    <p:extLst>
      <p:ext uri="{BB962C8B-B14F-4D97-AF65-F5344CB8AC3E}">
        <p14:creationId xmlns:p14="http://schemas.microsoft.com/office/powerpoint/2010/main" val="2268833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E514D54-21CD-7048-B48A-6A3006ED3A31}"/>
              </a:ext>
            </a:extLst>
          </p:cNvPr>
          <p:cNvSpPr/>
          <p:nvPr/>
        </p:nvSpPr>
        <p:spPr>
          <a:xfrm>
            <a:off x="1259632" y="2782669"/>
            <a:ext cx="72367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dirty="0">
                <a:solidFill>
                  <a:srgbClr val="0000FF"/>
                </a:solidFill>
              </a:rPr>
              <a:t>Pseudorandom Generators and (T)CS</a:t>
            </a:r>
          </a:p>
        </p:txBody>
      </p:sp>
    </p:spTree>
    <p:extLst>
      <p:ext uri="{BB962C8B-B14F-4D97-AF65-F5344CB8AC3E}">
        <p14:creationId xmlns:p14="http://schemas.microsoft.com/office/powerpoint/2010/main" val="24965767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00" b="21111"/>
          <a:stretch/>
        </p:blipFill>
        <p:spPr>
          <a:xfrm>
            <a:off x="-26126" y="2514600"/>
            <a:ext cx="9170126" cy="29718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49" y="5459715"/>
            <a:ext cx="9144000" cy="2084085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5496" y="3521946"/>
            <a:ext cx="2590800" cy="838200"/>
          </a:xfrm>
        </p:spPr>
        <p:txBody>
          <a:bodyPr/>
          <a:lstStyle/>
          <a:p>
            <a:r>
              <a:rPr lang="en-US" altLang="en-US" sz="3600" dirty="0">
                <a:solidFill>
                  <a:schemeClr val="tx1"/>
                </a:solidFill>
                <a:latin typeface="Arial Narrow" panose="020B0606020202030204" pitchFamily="34" charset="0"/>
              </a:rPr>
              <a:t>Cryptography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 bwMode="auto">
          <a:xfrm>
            <a:off x="533400" y="5791200"/>
            <a:ext cx="25908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+mj-lt"/>
                <a:ea typeface="MS PGothic" pitchFamily="34" charset="-128"/>
                <a:cs typeface="MS PGothic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MS PGothic" pitchFamily="34" charset="-128"/>
                <a:cs typeface="MS PGothic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FF0000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altLang="en-US" sz="3600" kern="0" dirty="0">
                <a:solidFill>
                  <a:schemeClr val="bg1"/>
                </a:solidFill>
                <a:latin typeface="Arial Narrow" panose="020B0606020202030204" pitchFamily="34" charset="0"/>
              </a:rPr>
              <a:t>Randomness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15E5935-6307-2845-B043-FEEEF4DFB5A0}"/>
              </a:ext>
            </a:extLst>
          </p:cNvPr>
          <p:cNvSpPr txBox="1">
            <a:spLocks/>
          </p:cNvSpPr>
          <p:nvPr/>
        </p:nvSpPr>
        <p:spPr>
          <a:xfrm>
            <a:off x="-102368" y="2683746"/>
            <a:ext cx="454265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Probabilistic Algorithms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CC6C0A8-21C3-0147-93D6-45A5A21A41FF}"/>
              </a:ext>
            </a:extLst>
          </p:cNvPr>
          <p:cNvSpPr txBox="1">
            <a:spLocks/>
          </p:cNvSpPr>
          <p:nvPr/>
        </p:nvSpPr>
        <p:spPr>
          <a:xfrm>
            <a:off x="-180528" y="1896988"/>
            <a:ext cx="454265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Distributed Computing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2258E33-DB39-0646-B24E-40203680DF62}"/>
              </a:ext>
            </a:extLst>
          </p:cNvPr>
          <p:cNvSpPr txBox="1">
            <a:spLocks/>
          </p:cNvSpPr>
          <p:nvPr/>
        </p:nvSpPr>
        <p:spPr>
          <a:xfrm>
            <a:off x="-30360" y="1124744"/>
            <a:ext cx="4824536" cy="838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600" dirty="0">
                <a:latin typeface="Arial Narrow" panose="020B0606020202030204" pitchFamily="34" charset="0"/>
              </a:rPr>
              <a:t>Simulation/Sampling/MCMC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8DF475A-C6E2-FE4D-A6D8-7BBC28051FC2}"/>
              </a:ext>
            </a:extLst>
          </p:cNvPr>
          <p:cNvSpPr txBox="1">
            <a:spLocks/>
          </p:cNvSpPr>
          <p:nvPr/>
        </p:nvSpPr>
        <p:spPr>
          <a:xfrm>
            <a:off x="539552" y="-18256"/>
            <a:ext cx="8350696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dirty="0">
                <a:latin typeface="Arial Narrow" panose="020B0606020202030204" pitchFamily="34" charset="0"/>
              </a:rPr>
              <a:t>Randomness is a Fundamental Resource</a:t>
            </a:r>
          </a:p>
        </p:txBody>
      </p:sp>
    </p:spTree>
    <p:extLst>
      <p:ext uri="{BB962C8B-B14F-4D97-AF65-F5344CB8AC3E}">
        <p14:creationId xmlns:p14="http://schemas.microsoft.com/office/powerpoint/2010/main" val="923210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685800" y="116632"/>
            <a:ext cx="7772400" cy="1143000"/>
          </a:xfrm>
        </p:spPr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  <a:latin typeface="Arial Narrow" panose="020B0606020202030204" pitchFamily="34" charset="0"/>
              </a:rPr>
              <a:t>Where do we get random bits from?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609600" y="1371600"/>
            <a:ext cx="8534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1) Specialized Hardware:</a:t>
            </a:r>
            <a:r>
              <a:rPr lang="en-US" altLang="en-US" sz="2800" kern="0" dirty="0">
                <a:latin typeface="Arial Narrow" panose="020B0606020202030204" pitchFamily="34" charset="0"/>
              </a:rPr>
              <a:t> e.g., Transistor noise.</a:t>
            </a:r>
          </a:p>
          <a:p>
            <a:pPr marL="0" indent="0" defTabSz="762000">
              <a:buNone/>
            </a:pPr>
            <a:r>
              <a:rPr lang="en-US" altLang="en-US" sz="2800" kern="0" dirty="0">
                <a:solidFill>
                  <a:srgbClr val="0066FF"/>
                </a:solidFill>
                <a:latin typeface="Arial Narrow" panose="020B0606020202030204" pitchFamily="34" charset="0"/>
              </a:rPr>
              <a:t>2) User Input</a:t>
            </a:r>
            <a:r>
              <a:rPr lang="en-US" altLang="en-US" sz="2800" kern="0" dirty="0">
                <a:latin typeface="Arial Narrow" panose="020B0606020202030204" pitchFamily="34" charset="0"/>
              </a:rPr>
              <a:t>: Every time random number used, user is queried.</a:t>
            </a:r>
          </a:p>
          <a:p>
            <a:pPr marL="0" indent="0" defTabSz="762000">
              <a:buNone/>
            </a:pPr>
            <a:r>
              <a:rPr lang="en-US" altLang="en-US" sz="2800" strike="sngStrike" kern="0" dirty="0">
                <a:solidFill>
                  <a:srgbClr val="0000FF"/>
                </a:solidFill>
                <a:latin typeface="Arial Narrow" panose="020B0606020202030204" pitchFamily="34" charset="0"/>
              </a:rPr>
              <a:t>3) </a:t>
            </a:r>
            <a:r>
              <a:rPr lang="en-US" altLang="en-US" sz="2800" strike="sngStrike" kern="0" dirty="0" err="1">
                <a:solidFill>
                  <a:srgbClr val="0000FF"/>
                </a:solidFill>
                <a:latin typeface="Arial Narrow" panose="020B0606020202030204" pitchFamily="34" charset="0"/>
              </a:rPr>
              <a:t>Quantumness</a:t>
            </a:r>
            <a:r>
              <a:rPr lang="en-US" altLang="en-US" sz="2800" strike="sngStrike" kern="0" dirty="0">
                <a:solidFill>
                  <a:srgbClr val="0000FF"/>
                </a:solidFill>
                <a:latin typeface="Arial Narrow" panose="020B0606020202030204" pitchFamily="34" charset="0"/>
              </a:rPr>
              <a:t> (not for much of this class)</a:t>
            </a:r>
          </a:p>
          <a:p>
            <a:pPr defTabSz="762000"/>
            <a:endParaRPr lang="en-US" altLang="en-US" sz="2800" kern="0" dirty="0"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sz="2800" kern="0" dirty="0">
                <a:latin typeface="Arial Narrow" panose="020B0606020202030204" pitchFamily="34" charset="0"/>
              </a:rPr>
              <a:t>Usually biased, but can “extract” unbiased bits assuming the source has “some structure and enough entropy” </a:t>
            </a:r>
            <a:br>
              <a:rPr lang="en-US" altLang="en-US" sz="2800" kern="0" dirty="0">
                <a:latin typeface="Arial Narrow" panose="020B0606020202030204" pitchFamily="34" charset="0"/>
              </a:rPr>
            </a:br>
            <a:r>
              <a:rPr lang="en-US" altLang="en-US" sz="2800" kern="0" dirty="0">
                <a:latin typeface="Arial Narrow" panose="020B0606020202030204" pitchFamily="34" charset="0"/>
              </a:rPr>
              <a:t>	[randomness extraction: von Neumann,…]</a:t>
            </a:r>
          </a:p>
          <a:p>
            <a:pPr marL="0" indent="0" defTabSz="762000">
              <a:buNone/>
            </a:pPr>
            <a:endParaRPr lang="en-US" altLang="en-US" kern="0" dirty="0">
              <a:solidFill>
                <a:srgbClr val="000000"/>
              </a:solidFill>
              <a:latin typeface="Arial Narrow" panose="020B0606020202030204" pitchFamily="34" charset="0"/>
            </a:endParaRPr>
          </a:p>
          <a:p>
            <a:pPr marL="0" indent="0" defTabSz="762000">
              <a:buNone/>
            </a:pPr>
            <a:r>
              <a:rPr lang="en-US" altLang="en-US" kern="0" dirty="0">
                <a:solidFill>
                  <a:srgbClr val="FF0000"/>
                </a:solidFill>
                <a:latin typeface="Arial Narrow" panose="020B0606020202030204" pitchFamily="34" charset="0"/>
              </a:rPr>
              <a:t>BUT: True randomness is an expensive commodity.</a:t>
            </a:r>
          </a:p>
        </p:txBody>
      </p:sp>
    </p:spTree>
    <p:extLst>
      <p:ext uri="{BB962C8B-B14F-4D97-AF65-F5344CB8AC3E}">
        <p14:creationId xmlns:p14="http://schemas.microsoft.com/office/powerpoint/2010/main" val="1350778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3133328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Recall: L 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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BPP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 implies ∃ poly-time algorithm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	</a:t>
                </a: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𝑐𝑜𝑖𝑛𝑠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2/3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lvl="1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𝑐𝑜𝑖𝑛𝑠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1</m:t>
                    </m:r>
                    <m:r>
                      <a:rPr lang="en-US" altLang="en-US" sz="2400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/3</m:t>
                    </m:r>
                  </m:oMath>
                </a14:m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lvl="1">
                  <a:lnSpc>
                    <a:spcPct val="90000"/>
                  </a:lnSpc>
                  <a:buFontTx/>
                  <a:buNone/>
                </a:pPr>
                <a:endParaRPr lang="en-US" altLang="en-US" sz="2400" dirty="0">
                  <a:solidFill>
                    <a:schemeClr val="accent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</a:t>
                </a: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PRG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to generate the </a:t>
                </a:r>
                <a:r>
                  <a:rPr lang="en-US" altLang="en-US" sz="28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 random bits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</m:oMath>
                </a14:m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</a:t>
                </a: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Tx/>
                  <a:buNone/>
                </a:pPr>
                <a:endParaRPr lang="en-US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1447800"/>
                <a:ext cx="8610600" cy="3133328"/>
              </a:xfrm>
              <a:blipFill>
                <a:blip r:embed="rId3"/>
                <a:stretch>
                  <a:fillRect l="-1327" t="-4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8996" name="Text Box 4">
            <a:extLst>
              <a:ext uri="{FF2B5EF4-FFF2-40B4-BE49-F238E27FC236}">
                <a16:creationId xmlns:a16="http://schemas.microsoft.com/office/drawing/2014/main" id="{EAD38971-206B-EB43-8608-B99BAD630D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5304259"/>
            <a:ext cx="9144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seed</a:t>
            </a:r>
          </a:p>
        </p:txBody>
      </p:sp>
      <p:sp>
        <p:nvSpPr>
          <p:cNvPr id="468997" name="Text Box 5">
            <a:extLst>
              <a:ext uri="{FF2B5EF4-FFF2-40B4-BE49-F238E27FC236}">
                <a16:creationId xmlns:a16="http://schemas.microsoft.com/office/drawing/2014/main" id="{4EF011E1-A221-1F40-A186-E7FE6C924A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2000" y="5304259"/>
            <a:ext cx="2590800" cy="466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>
                <a:latin typeface="Comic Sans MS" panose="030F0902030302020204" pitchFamily="66" charset="0"/>
              </a:rPr>
              <a:t>output string y</a:t>
            </a:r>
          </a:p>
        </p:txBody>
      </p:sp>
      <p:sp>
        <p:nvSpPr>
          <p:cNvPr id="468998" name="Text Box 6">
            <a:extLst>
              <a:ext uri="{FF2B5EF4-FFF2-40B4-BE49-F238E27FC236}">
                <a16:creationId xmlns:a16="http://schemas.microsoft.com/office/drawing/2014/main" id="{5A49A3FD-DEAF-604E-A316-271CF5699C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8000" y="5085184"/>
            <a:ext cx="914400" cy="83185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lnSpc>
                <a:spcPct val="200000"/>
              </a:lnSpc>
              <a:spcBef>
                <a:spcPct val="100000"/>
              </a:spcBef>
              <a:spcAft>
                <a:spcPct val="100000"/>
              </a:spcAft>
            </a:pPr>
            <a:r>
              <a:rPr lang="en-US" altLang="en-US">
                <a:latin typeface="Comic Sans MS" panose="030F0902030302020204" pitchFamily="66" charset="0"/>
              </a:rPr>
              <a:t>G</a:t>
            </a:r>
          </a:p>
        </p:txBody>
      </p:sp>
      <p:cxnSp>
        <p:nvCxnSpPr>
          <p:cNvPr id="468999" name="AutoShape 7">
            <a:extLst>
              <a:ext uri="{FF2B5EF4-FFF2-40B4-BE49-F238E27FC236}">
                <a16:creationId xmlns:a16="http://schemas.microsoft.com/office/drawing/2014/main" id="{63425C1F-C701-F247-AF9C-2E34084E67E4}"/>
              </a:ext>
            </a:extLst>
          </p:cNvPr>
          <p:cNvCxnSpPr>
            <a:cxnSpLocks noChangeShapeType="1"/>
            <a:stCxn id="468996" idx="3"/>
          </p:cNvCxnSpPr>
          <p:nvPr/>
        </p:nvCxnSpPr>
        <p:spPr bwMode="auto">
          <a:xfrm>
            <a:off x="1886000" y="5537622"/>
            <a:ext cx="762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9000" name="AutoShape 8">
            <a:extLst>
              <a:ext uri="{FF2B5EF4-FFF2-40B4-BE49-F238E27FC236}">
                <a16:creationId xmlns:a16="http://schemas.microsoft.com/office/drawing/2014/main" id="{BCF82E72-4430-B440-892A-F030D1476401}"/>
              </a:ext>
            </a:extLst>
          </p:cNvPr>
          <p:cNvCxnSpPr>
            <a:cxnSpLocks noChangeShapeType="1"/>
            <a:endCxn id="468997" idx="1"/>
          </p:cNvCxnSpPr>
          <p:nvPr/>
        </p:nvCxnSpPr>
        <p:spPr bwMode="auto">
          <a:xfrm flipV="1">
            <a:off x="3545632" y="5537622"/>
            <a:ext cx="626368" cy="930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9002" name="Text Box 10">
            <a:extLst>
              <a:ext uri="{FF2B5EF4-FFF2-40B4-BE49-F238E27FC236}">
                <a16:creationId xmlns:a16="http://schemas.microsoft.com/office/drawing/2014/main" id="{208A3F1D-EA10-C045-B397-E6C9C7AB6C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3920" y="5309021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latin typeface="Comic Sans MS" panose="030F0902030302020204" pitchFamily="66" charset="0"/>
              </a:rPr>
              <a:t>Run  M(</a:t>
            </a:r>
            <a:r>
              <a:rPr lang="en-US" altLang="en-US" dirty="0" err="1">
                <a:latin typeface="Comic Sans MS" panose="030F0902030302020204" pitchFamily="66" charset="0"/>
              </a:rPr>
              <a:t>x,y</a:t>
            </a:r>
            <a:r>
              <a:rPr lang="en-US" altLang="en-US" dirty="0">
                <a:latin typeface="Comic Sans MS" panose="030F0902030302020204" pitchFamily="66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484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8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9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8996" grpId="0" animBg="1"/>
      <p:bldP spid="468997" grpId="0" animBg="1"/>
      <p:bldP spid="468998" grpId="0" animBg="1"/>
      <p:bldP spid="46900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How to Define Security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p:sp>
        <p:nvSpPr>
          <p:cNvPr id="37" name="Rectangle 63">
            <a:extLst>
              <a:ext uri="{FF2B5EF4-FFF2-40B4-BE49-F238E27FC236}">
                <a16:creationId xmlns:a16="http://schemas.microsoft.com/office/drawing/2014/main" id="{E5735224-712A-794C-BAB9-C380B4CC83AC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1682503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Perfect secrecy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A Posteriori = A Priori  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66826" y="3861048"/>
            <a:ext cx="837717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u="sng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Perfect indistinguishability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p:sp>
        <p:nvSpPr>
          <p:cNvPr id="11" name="Rectangle 63">
            <a:extLst>
              <a:ext uri="{FF2B5EF4-FFF2-40B4-BE49-F238E27FC236}">
                <a16:creationId xmlns:a16="http://schemas.microsoft.com/office/drawing/2014/main" id="{6AE33124-A7DF-7C4D-A554-B3B28F13A42D}"/>
              </a:ext>
            </a:extLst>
          </p:cNvPr>
          <p:cNvSpPr txBox="1">
            <a:spLocks noChangeArrowheads="1"/>
          </p:cNvSpPr>
          <p:nvPr/>
        </p:nvSpPr>
        <p:spPr>
          <a:xfrm>
            <a:off x="755576" y="6012135"/>
            <a:ext cx="7056784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400" b="1" dirty="0">
                <a:solidFill>
                  <a:srgbClr val="FF0000"/>
                </a:solidFill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The two definitions are equivalent!</a:t>
            </a:r>
            <a:endParaRPr lang="en-US" altLang="en-US" sz="2400" b="1" dirty="0">
              <a:solidFill>
                <a:srgbClr val="FF0000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2420888"/>
                <a:ext cx="7560840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 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|"/>
                            <m:ctrlP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charset="0"/>
                              </a:rPr>
                              <m:t>ℳ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𝑚</m:t>
                            </m:r>
                            <m:r>
                              <a:rPr lang="en-US" altLang="en-US" sz="24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 </m:t>
                            </m:r>
                          </m:e>
                        </m:d>
                      </m:e>
                    </m:func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i="1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charset="0"/>
                          </a:rPr>
                          <m:t>ℳ</m:t>
                        </m:r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charset="0"/>
                      </a:rPr>
                      <m:t>ℳ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2" name="Rectangle 63">
                <a:extLst>
                  <a:ext uri="{FF2B5EF4-FFF2-40B4-BE49-F238E27FC236}">
                    <a16:creationId xmlns:a16="http://schemas.microsoft.com/office/drawing/2014/main" id="{6BDB0F5F-FC88-0E4C-B2A2-4572E46F63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2420888"/>
                <a:ext cx="7560840" cy="1286991"/>
              </a:xfrm>
              <a:prstGeom prst="rect">
                <a:avLst/>
              </a:prstGeom>
              <a:blipFill>
                <a:blip r:embed="rId3"/>
                <a:stretch>
                  <a:fillRect l="-13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rgbClr val="0000FF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rgbClr val="0000FF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608" y="4464570"/>
                <a:ext cx="7632848" cy="1286991"/>
              </a:xfrm>
              <a:prstGeom prst="rect">
                <a:avLst/>
              </a:prstGeom>
              <a:blipFill>
                <a:blip r:embed="rId4"/>
                <a:stretch>
                  <a:fillRect l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419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blipFill>
                <a:blip r:embed="rId3"/>
                <a:stretch>
                  <a:fillRect l="-1422" t="-9434"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73370976-6263-C24B-8C51-DDAF83D9D0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05088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/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  <a:blipFill>
                <a:blip r:embed="rId4"/>
                <a:stretch>
                  <a:fillRect l="-108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/>
              <p:nvPr/>
            </p:nvSpPr>
            <p:spPr>
              <a:xfrm>
                <a:off x="827584" y="3788160"/>
                <a:ext cx="8051304" cy="11530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− 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Pr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𝑠𝑒𝑒𝑑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[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accepts]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f>
                      <m:f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num>
                      <m:den>
                        <m:r>
                          <a:rPr lang="en-US" altLang="en-US" sz="2400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3</m:t>
                        </m:r>
                      </m:den>
                    </m:f>
                    <m:r>
                      <a:rPr lang="en-US" altLang="en-US" sz="2400" b="0" i="0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+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𝜇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</m:oMath>
                </a14:m>
                <a:r>
                  <a:rPr lang="en-US" altLang="en-US" sz="2400" dirty="0">
                    <a:solidFill>
                      <a:srgbClr val="C0504D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Symbol" pitchFamily="2" charset="2"/>
                  </a:rPr>
                  <a:t>)</a:t>
                </a: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3788160"/>
                <a:ext cx="8051304" cy="1153008"/>
              </a:xfrm>
              <a:prstGeom prst="rect">
                <a:avLst/>
              </a:prstGeom>
              <a:blipFill>
                <a:blip r:embed="rId5"/>
                <a:stretch>
                  <a:fillRect t="-1087" b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3">
            <a:extLst>
              <a:ext uri="{FF2B5EF4-FFF2-40B4-BE49-F238E27FC236}">
                <a16:creationId xmlns:a16="http://schemas.microsoft.com/office/drawing/2014/main" id="{56C9B074-43C9-9944-806B-BE02DF3060B4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5301209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Why?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873771A-3DE3-904B-BD46-D7F39A40868D}"/>
              </a:ext>
            </a:extLst>
          </p:cNvPr>
          <p:cNvSpPr/>
          <p:nvPr/>
        </p:nvSpPr>
        <p:spPr>
          <a:xfrm>
            <a:off x="1259632" y="5271591"/>
            <a:ext cx="782938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If the above is not true, M is a distinguisher for the PRG!</a:t>
            </a:r>
            <a:endParaRPr lang="en-US" sz="2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18FF05A-A839-0047-8EDF-97773C57AD79}"/>
              </a:ext>
            </a:extLst>
          </p:cNvPr>
          <p:cNvSpPr/>
          <p:nvPr/>
        </p:nvSpPr>
        <p:spPr>
          <a:xfrm>
            <a:off x="1259632" y="5919663"/>
            <a:ext cx="69797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M is a (known, fixed, fixed poly-time) distinguisher.</a:t>
            </a:r>
            <a:endParaRPr lang="en-US" sz="2400" dirty="0"/>
          </a:p>
        </p:txBody>
      </p:sp>
      <p:sp>
        <p:nvSpPr>
          <p:cNvPr id="19" name="Rectangle 3">
            <a:extLst>
              <a:ext uri="{FF2B5EF4-FFF2-40B4-BE49-F238E27FC236}">
                <a16:creationId xmlns:a16="http://schemas.microsoft.com/office/drawing/2014/main" id="{F700EAB5-C37F-6B49-96B3-4B206565D26B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5949280"/>
            <a:ext cx="1249110" cy="4616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Note: </a:t>
            </a:r>
            <a:endParaRPr lang="en-US" altLang="en-US" sz="2400" b="1" dirty="0">
              <a:solidFill>
                <a:srgbClr val="0000FF"/>
              </a:solidFill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0736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6" grpId="0"/>
      <p:bldP spid="5" grpId="0"/>
      <p:bldP spid="18" grpId="0"/>
      <p:bldP spid="1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⊆ </m:t>
                    </m:r>
                    <m:sSub>
                      <m:sSub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∩</m:t>
                        </m:r>
                      </m:e>
                      <m:sub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  <m: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&gt;0</m:t>
                        </m:r>
                      </m:sub>
                    </m:sSub>
                    <m:r>
                      <a:rPr lang="en-US" alt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𝑇𝐼𝑀𝐸</m:t>
                    </m:r>
                    <m:d>
                      <m:dPr>
                        <m:ctrlPr>
                          <a:rPr lang="en-US" alt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𝜀</m:t>
                                </m:r>
                              </m:sup>
                            </m:sSup>
                          </m:sup>
                        </m:sSup>
                      </m:e>
                    </m:d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647848"/>
              </a:xfrm>
              <a:blipFill>
                <a:blip r:embed="rId3"/>
                <a:stretch>
                  <a:fillRect l="-1422" t="-9434" b="-377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3">
            <a:extLst>
              <a:ext uri="{FF2B5EF4-FFF2-40B4-BE49-F238E27FC236}">
                <a16:creationId xmlns:a16="http://schemas.microsoft.com/office/drawing/2014/main" id="{73370976-6263-C24B-8C51-DDAF83D9D027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2205088"/>
            <a:ext cx="9383960" cy="1007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Font typeface="Arial" panose="020B0604020202020204" pitchFamily="34" charset="0"/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(in English) if PRGs exist, then every randomized poly-time algorithm can be simulated in </a:t>
            </a:r>
            <a:r>
              <a:rPr lang="en-US" alt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deterministic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sub-exponential time. 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/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en-US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Proof Sketch: </a:t>
                </a: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PRG that expands from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=</m:t>
                        </m:r>
                        <m:r>
                          <a:rPr lang="en-US" altLang="en-US" sz="24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𝜀</m:t>
                        </m:r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bits.</a:t>
                </a:r>
                <a:endParaRPr lang="en-US" sz="24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D3FD8BD0-54CE-324B-A6B4-F528E945E3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140968"/>
                <a:ext cx="9383960" cy="461665"/>
              </a:xfrm>
              <a:prstGeom prst="rect">
                <a:avLst/>
              </a:prstGeom>
              <a:blipFill>
                <a:blip r:embed="rId4"/>
                <a:stretch>
                  <a:fillRect l="-1081" t="-10811" b="-27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538" y="5013401"/>
                <a:ext cx="9169990" cy="100788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Here is the deterministic algorithm: enumerate over all seeds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and run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d>
                      <m:dPr>
                        <m:ctrlP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𝑥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,</m:t>
                        </m:r>
                        <m:r>
                          <a:rPr lang="en-US" altLang="en-US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𝐺</m:t>
                        </m:r>
                        <m:d>
                          <m:dPr>
                            <m:ctrlP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𝑦</m:t>
                            </m:r>
                          </m:e>
                        </m:d>
                      </m:e>
                    </m:d>
                    <m:r>
                      <a:rPr lang="en-US" altLang="en-US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If #accepts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, accept else reject.</a:t>
                </a:r>
              </a:p>
            </p:txBody>
          </p:sp>
        </mc:Choice>
        <mc:Fallback xmlns="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5013401"/>
                <a:ext cx="9169990" cy="1007887"/>
              </a:xfrm>
              <a:prstGeom prst="rect">
                <a:avLst/>
              </a:prstGeom>
              <a:blipFill>
                <a:blip r:embed="rId5"/>
                <a:stretch>
                  <a:fillRect l="-1107" t="-86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/>
              <p:nvPr/>
            </p:nvSpPr>
            <p:spPr>
              <a:xfrm>
                <a:off x="-396552" y="3788160"/>
                <a:ext cx="9383960" cy="89870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∈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</a:t>
                </a:r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b="0" i="1" dirty="0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0.65∗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b="0" i="1" dirty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742950" lvl="1" indent="-285750">
                  <a:lnSpc>
                    <a:spcPct val="90000"/>
                  </a:lnSpc>
                  <a:spcBef>
                    <a:spcPct val="20000"/>
                  </a:spcBef>
                </a:pPr>
                <a:r>
                  <a:rPr lang="en-US" altLang="en-US" sz="2400" dirty="0">
                    <a:solidFill>
                      <a:prstClr val="black"/>
                    </a:solidFill>
                    <a:cs typeface="Arial" panose="020B0604020202020204" pitchFamily="34" charset="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∉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⟹#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𝑠𝑒𝑒𝑑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: 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𝑀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𝑥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𝐺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𝑦</m:t>
                    </m:r>
                    <m:r>
                      <a:rPr lang="en-US" altLang="en-US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  <m:r>
                      <a:rPr lang="en-US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altLang="en-US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0.35</m:t>
                    </m:r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∗</m:t>
                    </m:r>
                    <m:sSup>
                      <m:sSupPr>
                        <m:ctrlP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r>
                          <a:rPr lang="en-US" altLang="en-US" sz="2400" i="1" dirty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en-US" sz="2400" dirty="0">
                    <a:solidFill>
                      <a:prstClr val="black"/>
                    </a:solidFill>
                    <a:ea typeface="Cambria Math" panose="02040503050406030204" pitchFamily="18" charset="0"/>
                    <a:cs typeface="Arial" panose="020B060402020202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=0.</m:t>
                    </m:r>
                    <m:r>
                      <a:rPr lang="en-US" altLang="en-US" sz="2400" b="0" i="1" dirty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3</m:t>
                    </m:r>
                    <m:r>
                      <a:rPr lang="en-US" altLang="en-US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5∗</m:t>
                    </m:r>
                    <m:sSup>
                      <m:sSup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pPr>
                          <m:e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𝜀</m:t>
                            </m:r>
                          </m:sup>
                        </m:sSup>
                      </m:sup>
                    </m:sSup>
                  </m:oMath>
                </a14:m>
                <a:endParaRPr lang="en-US" altLang="en-US" sz="2400" dirty="0">
                  <a:solidFill>
                    <a:srgbClr val="C0504D"/>
                  </a:solidFill>
                  <a:latin typeface="Arial" panose="020B0604020202020204" pitchFamily="34" charset="0"/>
                  <a:cs typeface="Arial" panose="020B0604020202020204" pitchFamily="34" charset="0"/>
                  <a:sym typeface="Symbol" pitchFamily="2" charset="2"/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17F6175-1F77-754D-886E-759FE7B7FB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96552" y="3788160"/>
                <a:ext cx="9383960" cy="898708"/>
              </a:xfrm>
              <a:prstGeom prst="rect">
                <a:avLst/>
              </a:prstGeom>
              <a:blipFill>
                <a:blip r:embed="rId6"/>
                <a:stretch>
                  <a:fillRect t="-6944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124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DA51EFE0-7703-714B-9B1B-60B9AA887D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altLang="en-US" sz="3600" dirty="0">
                <a:latin typeface="Calibri" panose="020F0502020204030204" pitchFamily="34" charset="0"/>
                <a:cs typeface="Calibri" panose="020F0502020204030204" pitchFamily="34" charset="0"/>
              </a:rPr>
              <a:t>Application of PRGs: De-randomization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900632"/>
              </a:xfrm>
              <a:ln>
                <a:solidFill>
                  <a:schemeClr val="tx1"/>
                </a:solidFill>
              </a:ln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8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Theorem</a:t>
                </a:r>
                <a:r>
                  <a:rPr lang="en-US" altLang="en-US" sz="2800" dirty="0">
                    <a:latin typeface="Arial" panose="020B0604020202020204" pitchFamily="34" charset="0"/>
                    <a:cs typeface="Arial" panose="020B0604020202020204" pitchFamily="34" charset="0"/>
                  </a:rPr>
                  <a:t>: if “exponentially secure” PRGs exist, then </a:t>
                </a:r>
                <a14:m>
                  <m:oMath xmlns:m="http://schemas.openxmlformats.org/officeDocument/2006/math"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𝐵𝑃𝑃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8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𝑃</m:t>
                    </m:r>
                    <m:r>
                      <a:rPr lang="en-US" alt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.</m:t>
                    </m:r>
                  </m:oMath>
                </a14:m>
                <a:endParaRPr lang="en-US" altLang="en-US" sz="2800" b="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68995" name="Rectangle 3">
                <a:extLst>
                  <a:ext uri="{FF2B5EF4-FFF2-40B4-BE49-F238E27FC236}">
                    <a16:creationId xmlns:a16="http://schemas.microsoft.com/office/drawing/2014/main" id="{69D01785-926E-A840-A913-7D73518C5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07504" y="1448248"/>
                <a:ext cx="8915400" cy="900632"/>
              </a:xfrm>
              <a:blipFill>
                <a:blip r:embed="rId3"/>
                <a:stretch>
                  <a:fillRect l="-1422" t="-95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3FD8BD0-54CE-324B-A6B4-F528E945E37C}"/>
              </a:ext>
            </a:extLst>
          </p:cNvPr>
          <p:cNvSpPr/>
          <p:nvPr/>
        </p:nvSpPr>
        <p:spPr>
          <a:xfrm>
            <a:off x="154538" y="2564904"/>
            <a:ext cx="21852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Proof Sketch: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54538" y="3212862"/>
                <a:ext cx="8989462" cy="144027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altLang="en-US" sz="2400" dirty="0">
                    <a:latin typeface="Arial" panose="020B0604020202020204" pitchFamily="34" charset="0"/>
                    <a:cs typeface="Arial" panose="020B0604020202020204" pitchFamily="34" charset="0"/>
                  </a:rPr>
                  <a:t>Use a PRG that expands from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𝑂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func>
                      <m:func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log</m:t>
                        </m:r>
                      </m:fName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to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𝑚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 bits that are indistinguishable not just by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poly</m:t>
                    </m:r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(</m:t>
                    </m:r>
                    <m:r>
                      <a:rPr lang="en-US" altLang="en-US" sz="24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𝑛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-time algorithms but also by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𝑛</m:t>
                        </m:r>
                      </m:sup>
                    </m:sSup>
                    <m:r>
                      <a:rPr lang="en-US" altLang="en-US" sz="24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</m:t>
                    </m:r>
                    <m:sSup>
                      <m:sSupPr>
                        <m:ctrlP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𝑚</m:t>
                        </m:r>
                      </m:e>
                      <m:sup>
                        <m:sSub>
                          <m:sSubPr>
                            <m:ctrlP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- time algorithms (for 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𝑐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&lt;1</m:t>
                    </m:r>
                  </m:oMath>
                </a14:m>
                <a:r>
                  <a:rPr lang="en-US" altLang="en-US" sz="24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).</a:t>
                </a:r>
              </a:p>
            </p:txBody>
          </p:sp>
        </mc:Choice>
        <mc:Fallback>
          <p:sp>
            <p:nvSpPr>
              <p:cNvPr id="12" name="Rectangle 3">
                <a:extLst>
                  <a:ext uri="{FF2B5EF4-FFF2-40B4-BE49-F238E27FC236}">
                    <a16:creationId xmlns:a16="http://schemas.microsoft.com/office/drawing/2014/main" id="{09CC09C4-5637-2A42-90D7-6FE3534524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538" y="3212862"/>
                <a:ext cx="8989462" cy="1440274"/>
              </a:xfrm>
              <a:prstGeom prst="rect">
                <a:avLst/>
              </a:prstGeom>
              <a:blipFill>
                <a:blip r:embed="rId4"/>
                <a:stretch>
                  <a:fillRect l="-1130" t="-5217" r="-4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3">
            <a:extLst>
              <a:ext uri="{FF2B5EF4-FFF2-40B4-BE49-F238E27FC236}">
                <a16:creationId xmlns:a16="http://schemas.microsoft.com/office/drawing/2014/main" id="{488BCBF7-A108-5E43-A041-846E6B2A4FF4}"/>
              </a:ext>
            </a:extLst>
          </p:cNvPr>
          <p:cNvSpPr txBox="1">
            <a:spLocks noChangeArrowheads="1"/>
          </p:cNvSpPr>
          <p:nvPr/>
        </p:nvSpPr>
        <p:spPr>
          <a:xfrm>
            <a:off x="154538" y="4869046"/>
            <a:ext cx="8868366" cy="14402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buNone/>
            </a:pP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 previous proof goes through </a:t>
            </a:r>
            <a:r>
              <a:rPr lang="en-US" altLang="en-US" sz="2400" i="1" dirty="0">
                <a:latin typeface="Arial" panose="020B0604020202020204" pitchFamily="34" charset="0"/>
                <a:cs typeface="Arial" panose="020B0604020202020204" pitchFamily="34" charset="0"/>
              </a:rPr>
              <a:t>mutatis mutandis</a:t>
            </a:r>
            <a:r>
              <a:rPr lang="en-US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using crucially the fact that the randomized algorithm (adversary for us) runs in fixed polynomial-time.</a:t>
            </a:r>
            <a:endParaRPr lang="en-US" altLang="en-US" sz="2400" dirty="0">
              <a:latin typeface="Arial" panose="020B0604020202020204" pitchFamily="34" charset="0"/>
              <a:ea typeface="Cambria Math" panose="020405030504060302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6120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48679D-600A-8544-88CE-D62447D19D1A}"/>
                  </a:ext>
                </a:extLst>
              </p:cNvPr>
              <p:cNvSpPr/>
              <p:nvPr/>
            </p:nvSpPr>
            <p:spPr>
              <a:xfrm>
                <a:off x="766808" y="2400564"/>
                <a:ext cx="1125628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altLang="en-US" sz="36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 </m:t>
                      </m:r>
                    </m:oMath>
                  </m:oMathPara>
                </a14:m>
                <a:endParaRPr lang="en-US" sz="36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48679D-600A-8544-88CE-D62447D19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808" y="2400564"/>
                <a:ext cx="1125628" cy="646331"/>
              </a:xfrm>
              <a:prstGeom prst="rect">
                <a:avLst/>
              </a:prstGeom>
              <a:blipFill>
                <a:blip r:embed="rId3"/>
                <a:stretch>
                  <a:fillRect l="-4494" r="-7865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BCF2172-B18D-9A41-B1DC-11AE7A8F9E82}"/>
              </a:ext>
            </a:extLst>
          </p:cNvPr>
          <p:cNvSpPr/>
          <p:nvPr/>
        </p:nvSpPr>
        <p:spPr>
          <a:xfrm>
            <a:off x="1763688" y="2453987"/>
            <a:ext cx="727280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How do we encrypt longer messages or many messages with a fixed key?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CB6EE3-E62E-E741-B73C-BDF94F39AF77}"/>
                  </a:ext>
                </a:extLst>
              </p:cNvPr>
              <p:cNvSpPr/>
              <p:nvPr/>
            </p:nvSpPr>
            <p:spPr>
              <a:xfrm>
                <a:off x="899592" y="4221088"/>
                <a:ext cx="7272808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AutoNum type="arabicPeriod"/>
                </a:pPr>
                <a:r>
                  <a:rPr lang="en-US" sz="2400" dirty="0"/>
                  <a:t>PRG length extension, </a:t>
                </a:r>
              </a:p>
              <a:p>
                <a:pPr marL="457200" indent="-457200">
                  <a:buAutoNum type="arabicPeriod"/>
                </a:pPr>
                <a:r>
                  <a:rPr lang="en-US" sz="2400" dirty="0"/>
                  <a:t>Pseudorandom functions (PRF) and PRG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sz="2400" dirty="0"/>
                  <a:t> PRF 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ACB6EE3-E62E-E741-B73C-BDF94F39AF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592" y="4221088"/>
                <a:ext cx="7272808" cy="830997"/>
              </a:xfrm>
              <a:prstGeom prst="rect">
                <a:avLst/>
              </a:prstGeom>
              <a:blipFill>
                <a:blip r:embed="rId4"/>
                <a:stretch>
                  <a:fillRect l="-1396" t="-7576"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9BF615E-1B6D-9D43-A30A-4C20804DE451}"/>
              </a:ext>
            </a:extLst>
          </p:cNvPr>
          <p:cNvSpPr/>
          <p:nvPr/>
        </p:nvSpPr>
        <p:spPr>
          <a:xfrm>
            <a:off x="801630" y="1240015"/>
            <a:ext cx="254928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3200" b="1" dirty="0">
                <a:solidFill>
                  <a:srgbClr val="0000FF"/>
                </a:solidFill>
              </a:rPr>
              <a:t>Next Lecture: </a:t>
            </a:r>
          </a:p>
        </p:txBody>
      </p:sp>
    </p:spTree>
    <p:extLst>
      <p:ext uri="{BB962C8B-B14F-4D97-AF65-F5344CB8AC3E}">
        <p14:creationId xmlns:p14="http://schemas.microsoft.com/office/powerpoint/2010/main" val="4177939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Is there a perfectly secure scheme? 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One-time Pad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𝑘</m:t>
                        </m:r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𝑚</m:t>
                        </m:r>
                      </m:e>
                    </m:d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𝑘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⨁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𝑚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 </a:t>
                </a:r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7" name="Rectangle 63">
                <a:extLst>
                  <a:ext uri="{FF2B5EF4-FFF2-40B4-BE49-F238E27FC236}">
                    <a16:creationId xmlns:a16="http://schemas.microsoft.com/office/drawing/2014/main" id="{E5735224-712A-794C-BAB9-C380B4CC83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1682503"/>
                <a:ext cx="7200800" cy="450353"/>
              </a:xfrm>
              <a:prstGeom prst="rect">
                <a:avLst/>
              </a:prstGeom>
              <a:blipFill>
                <a:blip r:embed="rId3"/>
                <a:stretch>
                  <a:fillRect l="-1232" t="-8333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63">
            <a:extLst>
              <a:ext uri="{FF2B5EF4-FFF2-40B4-BE49-F238E27FC236}">
                <a16:creationId xmlns:a16="http://schemas.microsoft.com/office/drawing/2014/main" id="{CBD4E65A-9505-494A-8335-393FAE74F5E6}"/>
              </a:ext>
            </a:extLst>
          </p:cNvPr>
          <p:cNvSpPr txBox="1">
            <a:spLocks noChangeArrowheads="1"/>
          </p:cNvSpPr>
          <p:nvPr/>
        </p:nvSpPr>
        <p:spPr>
          <a:xfrm>
            <a:off x="744905" y="2352179"/>
            <a:ext cx="8055096" cy="88671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400" b="1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However</a:t>
            </a:r>
            <a:r>
              <a:rPr lang="en-US" sz="2400" dirty="0">
                <a:latin typeface="Calibri" panose="020F0502020204030204" pitchFamily="34" charset="0"/>
                <a:ea typeface="American Typewriter" charset="0"/>
                <a:cs typeface="Calibri" panose="020F0502020204030204" pitchFamily="34" charset="0"/>
              </a:rPr>
              <a:t>:  Keys are as long as Messages</a:t>
            </a:r>
            <a:endParaRPr lang="en-US" altLang="en-US" sz="2400" dirty="0"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WORSE, Shannon’s theorem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: </a:t>
                </a:r>
                <a:b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</a:t>
                </a:r>
                <a:r>
                  <a:rPr lang="en-US" sz="2400" b="1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any</a:t>
                </a:r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 perfectly secure scheme, |key|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American Typewriter" charset="0"/>
                      </a:rPr>
                      <m:t>≥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|message|.</a:t>
                </a:r>
                <a:endParaRPr lang="en-US" altLang="en-US" sz="2400" dirty="0"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" name="Rectangle 63">
                <a:extLst>
                  <a:ext uri="{FF2B5EF4-FFF2-40B4-BE49-F238E27FC236}">
                    <a16:creationId xmlns:a16="http://schemas.microsoft.com/office/drawing/2014/main" id="{299C31CD-F397-4D49-9393-4CB827C43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284984"/>
                <a:ext cx="8208912" cy="1121173"/>
              </a:xfrm>
              <a:prstGeom prst="rect">
                <a:avLst/>
              </a:prstGeom>
              <a:blipFill>
                <a:blip r:embed="rId4"/>
                <a:stretch>
                  <a:fillRect l="-10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ubtitle 1">
            <a:extLst>
              <a:ext uri="{FF2B5EF4-FFF2-40B4-BE49-F238E27FC236}">
                <a16:creationId xmlns:a16="http://schemas.microsoft.com/office/drawing/2014/main" id="{EE8F0E9B-4DB8-4044-A83D-E297A3469C50}"/>
              </a:ext>
            </a:extLst>
          </p:cNvPr>
          <p:cNvSpPr txBox="1">
            <a:spLocks/>
          </p:cNvSpPr>
          <p:nvPr/>
        </p:nvSpPr>
        <p:spPr>
          <a:xfrm>
            <a:off x="261900" y="5175497"/>
            <a:ext cx="8712968" cy="714181"/>
          </a:xfrm>
          <a:prstGeom prst="rect">
            <a:avLst/>
          </a:prstGeom>
          <a:solidFill>
            <a:schemeClr val="bg2"/>
          </a:solidFill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Can we overcome Shannon’s conundrum?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24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107676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 | 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=0 | </m:t>
                            </m:r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3601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14" grpId="0" animBg="1"/>
      <p:bldP spid="15" grpId="0"/>
      <p:bldP spid="16" grpId="0"/>
      <p:bldP spid="17" grpId="0"/>
      <p:bldP spid="20" grpId="0"/>
      <p:bldP spid="22" grpId="0"/>
      <p:bldP spid="23" grpId="0"/>
      <p:bldP spid="24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18C948F-D1CF-1D48-86D7-CC7E48BB1D4A}"/>
              </a:ext>
            </a:extLst>
          </p:cNvPr>
          <p:cNvSpPr/>
          <p:nvPr/>
        </p:nvSpPr>
        <p:spPr>
          <a:xfrm>
            <a:off x="251520" y="5107676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func>
                      <m:func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func>
                      <m:funcPr>
                        <m:ctrlPr>
                          <a:rPr lang="en-US" altLang="en-US" sz="2400" i="1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en-US" sz="2400"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</m:ctrlPr>
                          </m:dPr>
                          <m:e>
                            <m:r>
                              <a:rPr lang="en-US" altLang="en-US" sz="2400" b="0" i="1" smtClean="0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𝑘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</a:rPr>
                              <m:t> 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𝒦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;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𝑐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=</m:t>
                            </m:r>
                            <m:r>
                              <a:rPr lang="en-US" altLang="en-US" sz="2400" i="1">
                                <a:latin typeface="Cambria Math" panose="02040503050406030204" pitchFamily="18" charset="0"/>
                                <a:ea typeface="American Typewriter" charset="0"/>
                                <a:cs typeface="American Typewriter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smtClean="0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𝑘</m:t>
                                </m:r>
                                <m:r>
                                  <a:rPr lang="en-US" altLang="en-US" sz="2400" i="1">
                                    <a:latin typeface="Cambria Math" panose="02040503050406030204" pitchFamily="18" charset="0"/>
                                    <a:ea typeface="American Typewriter" charset="0"/>
                                    <a:cs typeface="American Typewriter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en-US" sz="2400" i="1" dirty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altLang="en-US" sz="24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𝐸𝑉𝐸</m:t>
                            </m:r>
                            <m:d>
                              <m:dPr>
                                <m:ctrlP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en-US" sz="2400" b="0" i="1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</m:d>
                            <m:r>
                              <a:rPr lang="en-US" altLang="en-US" sz="2400" b="0" i="1" dirty="0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E6621A36-CA00-AF49-9386-E3086BE5D1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200108"/>
                <a:ext cx="8776048" cy="904940"/>
              </a:xfrm>
              <a:prstGeom prst="rect">
                <a:avLst/>
              </a:prstGeom>
              <a:blipFill>
                <a:blip r:embed="rId7"/>
                <a:stretch>
                  <a:fillRect l="-1012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9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726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51520" y="410563"/>
            <a:ext cx="8712968" cy="714181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Perfect Indistinguishability: a Turing test</a:t>
            </a:r>
            <a:endParaRPr lang="en-US" sz="2400" i="1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ea typeface="American Typewriter" charset="0"/>
                    <a:cs typeface="American Typewriter" charset="0"/>
                  </a:rPr>
                  <a:t>For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=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]=</m:t>
                    </m:r>
                    <m:r>
                      <m:rPr>
                        <m:sty m:val="p"/>
                      </m:rPr>
                      <a:rPr lang="en-US" altLang="en-US" sz="24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Pr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⁡[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𝐸</m:t>
                    </m:r>
                    <m:d>
                      <m:d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</m:ctrlPr>
                      </m:dPr>
                      <m:e>
                        <m:r>
                          <a:rPr lang="en-US" altLang="en-US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𝒦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American Typewriter" charset="0"/>
                            <a:cs typeface="American Typewriter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altLang="en-US" sz="24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en-US" sz="24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]</m:t>
                    </m:r>
                  </m:oMath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3" name="Rectangle 63">
                <a:extLst>
                  <a:ext uri="{FF2B5EF4-FFF2-40B4-BE49-F238E27FC236}">
                    <a16:creationId xmlns:a16="http://schemas.microsoft.com/office/drawing/2014/main" id="{C0DBFB7F-B86D-154B-A748-D266E04C0A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120" y="1339547"/>
                <a:ext cx="7632848" cy="666377"/>
              </a:xfrm>
              <a:prstGeom prst="rect">
                <a:avLst/>
              </a:prstGeom>
              <a:blipFill>
                <a:blip r:embed="rId3"/>
                <a:stretch>
                  <a:fillRect l="-1163" b="-75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4F204C32-1AC8-224D-83D4-B561FA586F79}"/>
              </a:ext>
            </a:extLst>
          </p:cNvPr>
          <p:cNvSpPr/>
          <p:nvPr/>
        </p:nvSpPr>
        <p:spPr>
          <a:xfrm>
            <a:off x="1403648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9F0C642C-7FE7-734B-A066-9A566CD9A14C}"/>
              </a:ext>
            </a:extLst>
          </p:cNvPr>
          <p:cNvSpPr/>
          <p:nvPr/>
        </p:nvSpPr>
        <p:spPr>
          <a:xfrm>
            <a:off x="5292080" y="2276872"/>
            <a:ext cx="2592288" cy="161326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63">
            <a:extLst>
              <a:ext uri="{FF2B5EF4-FFF2-40B4-BE49-F238E27FC236}">
                <a16:creationId xmlns:a16="http://schemas.microsoft.com/office/drawing/2014/main" id="{D401C2E1-BDAA-2444-80BB-B41B25FFF583}"/>
              </a:ext>
            </a:extLst>
          </p:cNvPr>
          <p:cNvSpPr txBox="1">
            <a:spLocks noChangeArrowheads="1"/>
          </p:cNvSpPr>
          <p:nvPr/>
        </p:nvSpPr>
        <p:spPr>
          <a:xfrm>
            <a:off x="1691680" y="235323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0000FF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0:</a:t>
            </a:r>
          </a:p>
        </p:txBody>
      </p:sp>
      <p:sp>
        <p:nvSpPr>
          <p:cNvPr id="16" name="Rectangle 63">
            <a:extLst>
              <a:ext uri="{FF2B5EF4-FFF2-40B4-BE49-F238E27FC236}">
                <a16:creationId xmlns:a16="http://schemas.microsoft.com/office/drawing/2014/main" id="{C67EE80D-BC80-A840-B4C8-2EF99E18163A}"/>
              </a:ext>
            </a:extLst>
          </p:cNvPr>
          <p:cNvSpPr txBox="1">
            <a:spLocks noChangeArrowheads="1"/>
          </p:cNvSpPr>
          <p:nvPr/>
        </p:nvSpPr>
        <p:spPr>
          <a:xfrm>
            <a:off x="5580112" y="2359668"/>
            <a:ext cx="1740315" cy="45035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solidFill>
                  <a:srgbClr val="FF0000"/>
                </a:solidFill>
                <a:latin typeface="American Typewriter" charset="0"/>
                <a:ea typeface="American Typewriter" charset="0"/>
                <a:cs typeface="American Typewriter" charset="0"/>
              </a:rPr>
              <a:t>World 1: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17" name="Rectangle 63">
                <a:extLst>
                  <a:ext uri="{FF2B5EF4-FFF2-40B4-BE49-F238E27FC236}">
                    <a16:creationId xmlns:a16="http://schemas.microsoft.com/office/drawing/2014/main" id="{94309FF8-399F-D040-A88C-A4A56DC56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1670" y="3431208"/>
                <a:ext cx="2196244" cy="386925"/>
              </a:xfrm>
              <a:prstGeom prst="rect">
                <a:avLst/>
              </a:prstGeom>
              <a:blipFill>
                <a:blip r:embed="rId4"/>
                <a:stretch>
                  <a:fillRect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alt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</m:t>
                      </m:r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𝐸</m:t>
                      </m:r>
                      <m:d>
                        <m:d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dPr>
                        <m:e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𝑘</m:t>
                          </m:r>
                          <m: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sz="2400" i="1" dirty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alt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en-US" sz="2400" dirty="0">
                  <a:solidFill>
                    <a:schemeClr val="tx1"/>
                  </a:solidFill>
                  <a:latin typeface="American Typewriter" charset="0"/>
                  <a:ea typeface="American Typewriter" charset="0"/>
                  <a:cs typeface="American Typewriter" charset="0"/>
                </a:endParaRPr>
              </a:p>
            </p:txBody>
          </p:sp>
        </mc:Choice>
        <mc:Fallback xmlns="">
          <p:sp>
            <p:nvSpPr>
              <p:cNvPr id="20" name="Rectangle 63">
                <a:extLst>
                  <a:ext uri="{FF2B5EF4-FFF2-40B4-BE49-F238E27FC236}">
                    <a16:creationId xmlns:a16="http://schemas.microsoft.com/office/drawing/2014/main" id="{3045BB3F-9869-A740-ABF2-9DE3D978A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2100" y="3390365"/>
                <a:ext cx="2196244" cy="386925"/>
              </a:xfrm>
              <a:prstGeom prst="rect">
                <a:avLst/>
              </a:prstGeom>
              <a:blipFill>
                <a:blip r:embed="rId5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19" descr="MCj04359310000[1]">
            <a:extLst>
              <a:ext uri="{FF2B5EF4-FFF2-40B4-BE49-F238E27FC236}">
                <a16:creationId xmlns:a16="http://schemas.microsoft.com/office/drawing/2014/main" id="{1C242B0B-B8A7-AD4B-A155-40F7DE829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077072"/>
            <a:ext cx="938752" cy="7425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Rectangle 63">
            <a:extLst>
              <a:ext uri="{FF2B5EF4-FFF2-40B4-BE49-F238E27FC236}">
                <a16:creationId xmlns:a16="http://schemas.microsoft.com/office/drawing/2014/main" id="{18DA5E60-402E-4A4B-9D4E-A770C0B43A67}"/>
              </a:ext>
            </a:extLst>
          </p:cNvPr>
          <p:cNvSpPr txBox="1">
            <a:spLocks noChangeArrowheads="1"/>
          </p:cNvSpPr>
          <p:nvPr/>
        </p:nvSpPr>
        <p:spPr>
          <a:xfrm>
            <a:off x="1325760" y="4077072"/>
            <a:ext cx="7566720" cy="96519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is a </a:t>
            </a:r>
            <a:r>
              <a:rPr lang="en-US" altLang="en-US" sz="2400" b="1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distinguisher</a:t>
            </a:r>
            <a:r>
              <a:rPr lang="en-US" alt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en-US" sz="2400" dirty="0">
              <a:solidFill>
                <a:schemeClr val="tx1"/>
              </a:solidFill>
              <a:latin typeface="Calibri" panose="020F0502020204030204" pitchFamily="34" charset="0"/>
              <a:ea typeface="American Typewriter" charset="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</a:rPr>
                  <a:t>k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  <a:latin typeface="American Typewriter" charset="0"/>
                    <a:ea typeface="American Typewriter" charset="0"/>
                    <a:cs typeface="American Typewriter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  <a:latin typeface="Apple Chancery" panose="03020702040506060504" pitchFamily="66" charset="-79"/>
                    <a:ea typeface="Brush Script MT" panose="03060802040406070304" pitchFamily="66" charset="-122"/>
                    <a:cs typeface="Apple Chancery" panose="03020702040506060504" pitchFamily="66" charset="-79"/>
                  </a:rPr>
                  <a:t>K</a:t>
                </a:r>
              </a:p>
            </p:txBody>
          </p:sp>
        </mc:Choice>
        <mc:Fallback xmlns="">
          <p:sp>
            <p:nvSpPr>
              <p:cNvPr id="24" name="Rectangle 63">
                <a:extLst>
                  <a:ext uri="{FF2B5EF4-FFF2-40B4-BE49-F238E27FC236}">
                    <a16:creationId xmlns:a16="http://schemas.microsoft.com/office/drawing/2014/main" id="{42726470-68EB-2A4F-A0B7-1A9201D488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3688" y="2927152"/>
                <a:ext cx="2196244" cy="386925"/>
              </a:xfrm>
              <a:prstGeom prst="rect">
                <a:avLst/>
              </a:prstGeom>
              <a:blipFill>
                <a:blip r:embed="rId7"/>
                <a:stretch>
                  <a:fillRect l="-4023" t="-25000" b="-4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dirty="0"/>
                  <a:t>k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 ←</m:t>
                    </m:r>
                    <m:r>
                      <m:rPr>
                        <m:nor/>
                      </m:rPr>
                      <a:rPr lang="en-US" altLang="en-US" sz="2400" dirty="0">
                        <a:latin typeface="American Typewriter" charset="0"/>
                        <a:ea typeface="American Typewriter" charset="0"/>
                        <a:cs typeface="American Typewriter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en-US" sz="2400" dirty="0">
                        <a:latin typeface="Apple Chancery" panose="03020702040506060504" pitchFamily="66" charset="-79"/>
                        <a:ea typeface="Brush Script MT" panose="03060802040406070304" pitchFamily="66" charset="-122"/>
                        <a:cs typeface="Apple Chancery" panose="03020702040506060504" pitchFamily="66" charset="-79"/>
                      </a:rPr>
                      <m:t>K</m:t>
                    </m:r>
                  </m:oMath>
                </a14:m>
                <a:endParaRPr lang="en-US" altLang="en-US" sz="2400" dirty="0">
                  <a:latin typeface="Apple Chancery" panose="03020702040506060504" pitchFamily="66" charset="-79"/>
                  <a:ea typeface="Brush Script MT" panose="03060802040406070304" pitchFamily="66" charset="-122"/>
                  <a:cs typeface="Apple Chancery" panose="03020702040506060504" pitchFamily="66" charset="-79"/>
                </a:endParaRPr>
              </a:p>
            </p:txBody>
          </p:sp>
        </mc:Choice>
        <mc:Fallback xmlns="">
          <p:sp>
            <p:nvSpPr>
              <p:cNvPr id="25" name="Rectangle 63">
                <a:extLst>
                  <a:ext uri="{FF2B5EF4-FFF2-40B4-BE49-F238E27FC236}">
                    <a16:creationId xmlns:a16="http://schemas.microsoft.com/office/drawing/2014/main" id="{84DF3A0F-10BA-EB44-BA84-1929DAA39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6116" y="2886309"/>
                <a:ext cx="2196244" cy="386925"/>
              </a:xfrm>
              <a:prstGeom prst="rect">
                <a:avLst/>
              </a:prstGeom>
              <a:blipFill>
                <a:blip r:embed="rId8"/>
                <a:stretch>
                  <a:fillRect l="-4598" t="-25806" b="-387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FCC6A787-6B20-A549-8F07-E2338352C91A}"/>
              </a:ext>
            </a:extLst>
          </p:cNvPr>
          <p:cNvSpPr/>
          <p:nvPr/>
        </p:nvSpPr>
        <p:spPr>
          <a:xfrm>
            <a:off x="251520" y="5157192"/>
            <a:ext cx="8640960" cy="1129636"/>
          </a:xfrm>
          <a:prstGeom prst="rect">
            <a:avLst/>
          </a:prstGeom>
          <a:solidFill>
            <a:schemeClr val="accent1">
              <a:alpha val="2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B38BAC0B-ACEC-7B4B-87C5-18DA5DCC10D3}"/>
                  </a:ext>
                </a:extLst>
              </p:cNvPr>
              <p:cNvSpPr txBox="1">
                <a:spLocks noChangeArrowheads="1"/>
              </p:cNvSpPr>
              <p:nvPr/>
            </p:nvSpPr>
            <p:spPr>
              <a:xfrm>
                <a:off x="251520" y="5393640"/>
                <a:ext cx="8776048" cy="904940"/>
              </a:xfrm>
              <a:prstGeom prst="rect">
                <a:avLst/>
              </a:prstGeom>
              <a:noFill/>
            </p:spPr>
            <p:txBody>
              <a:bodyPr vert="horz" lIns="91440" tIns="45720" rIns="91440" bIns="45720" rtlCol="0" anchor="ctr">
                <a:noAutofit/>
              </a:bodyPr>
              <a:lstStyle>
                <a:lvl1pPr algn="ctr" defTabSz="914400" rtl="0" eaLnBrk="1" latinLnBrk="0" hangingPunct="1"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altLang="en-US" sz="2400" b="0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For all EVE and all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American Typewriter" charset="0"/>
                        <a:cs typeface="American Typewriter" charset="0"/>
                      </a:rPr>
                      <m:t>,</m:t>
                    </m:r>
                    <m:sSub>
                      <m:sSubPr>
                        <m:ctrlP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:</a:t>
                </a:r>
              </a:p>
              <a:p>
                <a:pPr algn="l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en-US" sz="24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American Typewriter" charset="0"/>
                              <a:cs typeface="American Typewriter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</m:ctrlPr>
                            </m:dPr>
                            <m:e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𝑘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𝒦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;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  <m:r>
                                <a:rPr lang="en-US" altLang="en-US" sz="2400" i="1">
                                  <a:latin typeface="Cambria Math" panose="02040503050406030204" pitchFamily="18" charset="0"/>
                                </a:rPr>
                                <m:t> ←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latin typeface="Cambria Math" panose="02040503050406030204" pitchFamily="18" charset="0"/>
                                    </a:rPr>
                                    <m:t>0,1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latin typeface="Cambria Math" panose="02040503050406030204" pitchFamily="18" charset="0"/>
                                </a:rPr>
                                <m:t>;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𝑐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𝑘</m:t>
                                  </m:r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en-US" sz="2400" i="1" dirty="0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en-US" sz="2400" b="0" i="1" dirty="0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en-US" sz="2400" b="0" i="1" dirty="0" smtClean="0">
                                  <a:latin typeface="Cambria Math" panose="02040503050406030204" pitchFamily="18" charset="0"/>
                                </a:rPr>
                                <m:t>: 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𝐸𝑉𝐸</m:t>
                              </m:r>
                              <m:d>
                                <m:dPr>
                                  <m:ctrlP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American Typewriter" charset="0"/>
                                      <a:cs typeface="American Typewriter" charset="0"/>
                                    </a:rPr>
                                    <m:t>𝑐</m:t>
                                  </m:r>
                                </m:e>
                              </m:d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=</m:t>
                              </m:r>
                              <m:r>
                                <a:rPr lang="en-US" alt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American Typewriter" charset="0"/>
                                  <a:cs typeface="American Typewriter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alt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American Typewriter" charset="0"/>
                          <a:cs typeface="American Typewriter" charset="0"/>
                        </a:rPr>
                        <m:t>=1/2</m:t>
                      </m:r>
                    </m:oMath>
                  </m:oMathPara>
                </a14:m>
                <a:b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</a:br>
                <a:r>
                  <a:rPr lang="en-US" altLang="en-US" sz="2400" b="0" i="1" dirty="0">
                    <a:solidFill>
                      <a:schemeClr val="tx1"/>
                    </a:solidFill>
                    <a:latin typeface="Calibri" panose="020F0502020204030204" pitchFamily="34" charset="0"/>
                    <a:ea typeface="American Typewriter" charset="0"/>
                    <a:cs typeface="Calibri" panose="020F0502020204030204" pitchFamily="34" charset="0"/>
                  </a:rPr>
                  <a:t>			</a:t>
                </a:r>
                <a:endParaRPr lang="en-US" altLang="en-US" sz="2400" dirty="0">
                  <a:solidFill>
                    <a:schemeClr val="tx1"/>
                  </a:solidFill>
                  <a:latin typeface="Calibri" panose="020F0502020204030204" pitchFamily="34" charset="0"/>
                  <a:ea typeface="American Typewriter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9" name="Rectangle 63">
                <a:extLst>
                  <a:ext uri="{FF2B5EF4-FFF2-40B4-BE49-F238E27FC236}">
                    <a16:creationId xmlns:a16="http://schemas.microsoft.com/office/drawing/2014/main" id="{B38BAC0B-ACEC-7B4B-87C5-18DA5DCC1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5393640"/>
                <a:ext cx="8776048" cy="904940"/>
              </a:xfrm>
              <a:prstGeom prst="rect">
                <a:avLst/>
              </a:prstGeom>
              <a:blipFill>
                <a:blip r:embed="rId9"/>
                <a:stretch>
                  <a:fillRect l="-1012" t="-19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905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ubtitle 1"/>
          <p:cNvSpPr>
            <a:spLocks noGrp="1"/>
          </p:cNvSpPr>
          <p:nvPr>
            <p:ph type="subTitle" idx="1"/>
          </p:nvPr>
        </p:nvSpPr>
        <p:spPr>
          <a:xfrm>
            <a:off x="215516" y="2714819"/>
            <a:ext cx="8712968" cy="1938317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The Key Idea: </a:t>
            </a:r>
          </a:p>
          <a:p>
            <a:r>
              <a:rPr lang="en-US" sz="4000" b="1" dirty="0">
                <a:solidFill>
                  <a:srgbClr val="891637"/>
                </a:solidFill>
                <a:latin typeface="Calibri" panose="020F0502020204030204" pitchFamily="34" charset="0"/>
                <a:ea typeface="Cambria Math" pitchFamily="18" charset="0"/>
                <a:cs typeface="Arial Unicode MS" pitchFamily="34" charset="-128"/>
              </a:rPr>
              <a:t>Computationally Bounded Adversaries</a:t>
            </a:r>
            <a:endParaRPr lang="en-US" sz="2400" dirty="0">
              <a:solidFill>
                <a:srgbClr val="891637"/>
              </a:solidFill>
              <a:latin typeface="Calibri" panose="020F0502020204030204" pitchFamily="34" charset="0"/>
              <a:ea typeface="Cambria Math" pitchFamily="18" charset="0"/>
              <a:cs typeface="Arial Unicode MS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2462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39915</TotalTime>
  <Words>3146</Words>
  <Application>Microsoft Macintosh PowerPoint</Application>
  <PresentationFormat>On-screen Show (4:3)</PresentationFormat>
  <Paragraphs>354</Paragraphs>
  <Slides>43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53" baseType="lpstr">
      <vt:lpstr>American Typewriter</vt:lpstr>
      <vt:lpstr>Apple Chancery</vt:lpstr>
      <vt:lpstr>Arial</vt:lpstr>
      <vt:lpstr>Arial Narrow</vt:lpstr>
      <vt:lpstr>Calibri</vt:lpstr>
      <vt:lpstr>Cambria Math</vt:lpstr>
      <vt:lpstr>Comic Sans MS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Pseudo-random Generators</vt:lpstr>
      <vt:lpstr>How to Define a Strong  Pseudo Random Number Generator?</vt:lpstr>
      <vt:lpstr>PRG Def 1: Indistinguishability</vt:lpstr>
      <vt:lpstr>PRG Def 1: Indistinguishability</vt:lpstr>
      <vt:lpstr>Why is this a good definition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Cryptography</vt:lpstr>
      <vt:lpstr>Where do we get random bits from?</vt:lpstr>
      <vt:lpstr>Application of PRGs: De-randomization</vt:lpstr>
      <vt:lpstr>Application of PRGs: De-randomization</vt:lpstr>
      <vt:lpstr>Application of PRGs: De-randomization</vt:lpstr>
      <vt:lpstr>Application of PRGs: De-randomization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Vinodv</dc:creator>
  <cp:lastModifiedBy>Vinod Vaikuntanathan</cp:lastModifiedBy>
  <cp:revision>991</cp:revision>
  <dcterms:created xsi:type="dcterms:W3CDTF">2014-03-14T23:52:55Z</dcterms:created>
  <dcterms:modified xsi:type="dcterms:W3CDTF">2023-09-10T20:20:19Z</dcterms:modified>
</cp:coreProperties>
</file>