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529" r:id="rId3"/>
    <p:sldId id="1485" r:id="rId4"/>
    <p:sldId id="1484" r:id="rId5"/>
    <p:sldId id="1515" r:id="rId6"/>
    <p:sldId id="1474" r:id="rId7"/>
    <p:sldId id="1481" r:id="rId8"/>
    <p:sldId id="1482" r:id="rId9"/>
    <p:sldId id="1483" r:id="rId10"/>
    <p:sldId id="1486" r:id="rId11"/>
    <p:sldId id="1487" r:id="rId12"/>
    <p:sldId id="1488" r:id="rId13"/>
    <p:sldId id="1376" r:id="rId14"/>
    <p:sldId id="1489" r:id="rId15"/>
    <p:sldId id="1494" r:id="rId16"/>
    <p:sldId id="1495" r:id="rId17"/>
    <p:sldId id="1496" r:id="rId18"/>
    <p:sldId id="1497" r:id="rId19"/>
    <p:sldId id="1498" r:id="rId20"/>
    <p:sldId id="1499" r:id="rId21"/>
    <p:sldId id="1500" r:id="rId22"/>
    <p:sldId id="1502" r:id="rId23"/>
    <p:sldId id="1248" r:id="rId24"/>
    <p:sldId id="1491" r:id="rId25"/>
    <p:sldId id="1492" r:id="rId26"/>
    <p:sldId id="1456" r:id="rId27"/>
    <p:sldId id="1400" r:id="rId28"/>
    <p:sldId id="1470" r:id="rId29"/>
    <p:sldId id="1503" r:id="rId30"/>
    <p:sldId id="149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62416"/>
    <a:srgbClr val="1E177C"/>
    <a:srgbClr val="EA968D"/>
    <a:srgbClr val="9290EA"/>
    <a:srgbClr val="FF0000"/>
    <a:srgbClr val="1A17A5"/>
    <a:srgbClr val="891637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76309" autoAdjust="0"/>
  </p:normalViewPr>
  <p:slideViewPr>
    <p:cSldViewPr>
      <p:cViewPr varScale="1">
        <p:scale>
          <a:sx n="95" d="100"/>
          <a:sy n="95" d="100"/>
        </p:scale>
        <p:origin x="101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453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845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same kind of problems with </a:t>
            </a:r>
            <a:r>
              <a:rPr lang="en-US" baseline="0" dirty="0" err="1"/>
              <a:t>fhe</a:t>
            </a:r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529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383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749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682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696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914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587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939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896529-A267-4484-B690-0C3E08E8A25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70602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9121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217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8BDE52-626B-4F21-AEDE-1C14FF6C816F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a1 and a2 are columns of A</a:t>
            </a:r>
          </a:p>
        </p:txBody>
      </p:sp>
    </p:spTree>
    <p:extLst>
      <p:ext uri="{BB962C8B-B14F-4D97-AF65-F5344CB8AC3E}">
        <p14:creationId xmlns:p14="http://schemas.microsoft.com/office/powerpoint/2010/main" val="7803449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2469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04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same kind of problems with </a:t>
            </a:r>
            <a:r>
              <a:rPr lang="en-US" baseline="0" dirty="0" err="1"/>
              <a:t>fhe</a:t>
            </a:r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5998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iteration is incorrect because you only recover </a:t>
            </a:r>
            <a:r>
              <a:rPr lang="en-US" dirty="0" err="1"/>
              <a:t>e+m</a:t>
            </a:r>
            <a:r>
              <a:rPr lang="en-US" dirty="0"/>
              <a:t> upon decrypting</a:t>
            </a:r>
          </a:p>
          <a:p>
            <a:r>
              <a:rPr lang="en-US" dirty="0"/>
              <a:t>Solution: “error correct” or “make sure that m is a large number compared to 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C13DC-EB30-4E7B-9A79-FF6A33A169FE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07553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iteration is incorrect because you only recover </a:t>
            </a:r>
            <a:r>
              <a:rPr lang="en-US" dirty="0" err="1"/>
              <a:t>e+m</a:t>
            </a:r>
            <a:r>
              <a:rPr lang="en-US" dirty="0"/>
              <a:t> upon decrypting</a:t>
            </a:r>
          </a:p>
          <a:p>
            <a:r>
              <a:rPr lang="en-US" dirty="0"/>
              <a:t>Solution: “error correct” or “make sure that m is a large number compared to 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C13DC-EB30-4E7B-9A79-FF6A33A169FE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36856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iteration is incorrect because you only recover </a:t>
            </a:r>
            <a:r>
              <a:rPr lang="en-US" dirty="0" err="1"/>
              <a:t>e+m</a:t>
            </a:r>
            <a:r>
              <a:rPr lang="en-US" dirty="0"/>
              <a:t> upon decrypting</a:t>
            </a:r>
          </a:p>
          <a:p>
            <a:r>
              <a:rPr lang="en-US" dirty="0"/>
              <a:t>Solution: “error correct” or “make sure that m is a large number compared to 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C13DC-EB30-4E7B-9A79-FF6A33A169FE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3220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n is a security parameter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C8476F9-B6DC-4424-AFD5-983D28E74F32}" type="slidenum">
              <a:rPr lang="en-US" altLang="en-US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19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896529-A267-4484-B690-0C3E08E8A25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10887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896529-A267-4484-B690-0C3E08E8A25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31676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441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634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342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42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745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B9F1F-6480-4C70-B2FA-BA8A0780F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2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A9AA8-9734-4BF3-B765-B6D6DA530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6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FF70A-E8BF-49CE-95C1-B682D828A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4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20B10-6661-455B-BB94-5B71FDED7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9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BE24-AC29-4FF4-ADC6-35745F5ED2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9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8C519-6A07-4F9B-BB38-ED3C6DD52E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2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7DFC7-3B6F-4FBE-A4FF-4EE991A629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9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0B428-9972-4656-AF57-9E452F34DB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4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ECDCB-AB58-484D-8F01-FB01F46F1D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0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41C52-D49A-4C73-8E66-75469B719C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5485C-AB55-4910-BC55-38AFE8FA6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84A2-B24B-476A-B461-1402D306BD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9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509B1FC-1568-4664-B399-59FB0FF91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8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4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18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en-US" sz="4800" b="1" dirty="0">
                <a:solidFill>
                  <a:srgbClr val="762416"/>
                </a:solidFill>
                <a:latin typeface="Calibri" pitchFamily="34" charset="0"/>
              </a:rPr>
              <a:t>Solving Linear Equations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FA1ADB-8FD3-E243-A2ED-3584AB343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220" y="4077072"/>
            <a:ext cx="576102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Find s.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8E156A-1DC5-004D-A882-193D946E0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4783544"/>
            <a:ext cx="8100392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make it hard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Chop the head </a:t>
            </a:r>
            <a:r>
              <a:rPr lang="en-US" sz="28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tail?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627B6A-533C-774F-B8C1-370E3EB33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608" y="5345780"/>
                <a:ext cx="8100392" cy="589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Add a small error to each equation and work mod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kumimoji="0" lang="en-US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627B6A-533C-774F-B8C1-370E3EB337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5345780"/>
                <a:ext cx="8100392" cy="589892"/>
              </a:xfrm>
              <a:prstGeom prst="rect">
                <a:avLst/>
              </a:prstGeom>
              <a:blipFill>
                <a:blip r:embed="rId3"/>
                <a:stretch>
                  <a:fillRect l="-1408" t="-4255" b="-212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39CAB7BF-6141-0548-B9C8-B7144A4FA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220" y="6035116"/>
            <a:ext cx="6157072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Turns out to be very HARD!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F1C89B-80D9-DF45-AD34-32EAE313A54B}"/>
              </a:ext>
            </a:extLst>
          </p:cNvPr>
          <p:cNvSpPr/>
          <p:nvPr/>
        </p:nvSpPr>
        <p:spPr>
          <a:xfrm>
            <a:off x="5148064" y="1556792"/>
            <a:ext cx="1512168" cy="2304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208F33-7C82-3A45-9229-D5592F83B186}"/>
              </a:ext>
            </a:extLst>
          </p:cNvPr>
          <p:cNvSpPr/>
          <p:nvPr/>
        </p:nvSpPr>
        <p:spPr>
          <a:xfrm>
            <a:off x="2411760" y="1539656"/>
            <a:ext cx="1512168" cy="2304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76571A-9AB5-0E49-86EB-999F99F6E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656" y="2348880"/>
            <a:ext cx="818384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68195A-1D5A-2042-BD62-5B5090EC7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536" y="2420888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819237-4310-7345-B088-060B48B31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124" y="2382550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95B9B9-8F57-044E-8743-F1172B703E94}"/>
              </a:ext>
            </a:extLst>
          </p:cNvPr>
          <p:cNvSpPr/>
          <p:nvPr/>
        </p:nvSpPr>
        <p:spPr>
          <a:xfrm>
            <a:off x="6743664" y="1563706"/>
            <a:ext cx="456628" cy="11452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EFBCF1-0538-EC49-A64A-9217FE710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2542" y="1841367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37EB3F-BF19-9845-8699-A11F601DA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00" y="2396838"/>
            <a:ext cx="12606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B1E78D-76AC-174C-985E-58ABA8AEB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2320" y="2479068"/>
            <a:ext cx="818384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C7E1D6-4EB7-FB46-94B5-BA9AE9A08EF8}"/>
              </a:ext>
            </a:extLst>
          </p:cNvPr>
          <p:cNvSpPr/>
          <p:nvPr/>
        </p:nvSpPr>
        <p:spPr>
          <a:xfrm>
            <a:off x="8103522" y="1556792"/>
            <a:ext cx="456628" cy="228712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4DCB49-B50F-B249-BCD0-C6457D8E2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2356" y="2348880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184F94-E798-6147-B99A-474D400CDD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5966904"/>
            <a:ext cx="733968" cy="73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4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62416"/>
                </a:solidFill>
                <a:latin typeface="Calibri" pitchFamily="34" charset="0"/>
              </a:rPr>
              <a:t>Solving </a:t>
            </a:r>
            <a:r>
              <a:rPr lang="en-US" sz="3600" b="1" i="1" dirty="0">
                <a:solidFill>
                  <a:srgbClr val="762416"/>
                </a:solidFill>
                <a:latin typeface="Calibri" pitchFamily="34" charset="0"/>
              </a:rPr>
              <a:t>Noisy</a:t>
            </a:r>
            <a:r>
              <a:rPr lang="en-US" sz="3600" b="1" dirty="0">
                <a:solidFill>
                  <a:srgbClr val="762416"/>
                </a:solidFill>
                <a:latin typeface="Calibri" pitchFamily="34" charset="0"/>
              </a:rPr>
              <a:t> Modular Linear Equations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FA1ADB-8FD3-E243-A2ED-3584AB343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220" y="4077072"/>
            <a:ext cx="576102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Find s.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627B6A-533C-774F-B8C1-370E3EB33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120" y="5733256"/>
                <a:ext cx="7190584" cy="1029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chosen at random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kumimoji="0" 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kumimoji="0" 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kumimoji="0" 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:r>
                  <a:rPr lang="en-US" sz="28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kumimoji="0" 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𝜒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0" 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627B6A-533C-774F-B8C1-370E3EB337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0120" y="5733256"/>
                <a:ext cx="7190584" cy="1029950"/>
              </a:xfrm>
              <a:prstGeom prst="rect">
                <a:avLst/>
              </a:prstGeom>
              <a:blipFill>
                <a:blip r:embed="rId3"/>
                <a:stretch>
                  <a:fillRect l="-1764" t="-1205" b="-1204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A7F1C89B-80D9-DF45-AD34-32EAE313A54B}"/>
              </a:ext>
            </a:extLst>
          </p:cNvPr>
          <p:cNvSpPr/>
          <p:nvPr/>
        </p:nvSpPr>
        <p:spPr>
          <a:xfrm>
            <a:off x="5148064" y="1556792"/>
            <a:ext cx="1512168" cy="2304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208F33-7C82-3A45-9229-D5592F83B186}"/>
              </a:ext>
            </a:extLst>
          </p:cNvPr>
          <p:cNvSpPr/>
          <p:nvPr/>
        </p:nvSpPr>
        <p:spPr>
          <a:xfrm>
            <a:off x="2411760" y="1539656"/>
            <a:ext cx="1512168" cy="2304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76571A-9AB5-0E49-86EB-999F99F6E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656" y="2348880"/>
            <a:ext cx="818384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68195A-1D5A-2042-BD62-5B5090EC7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536" y="2420888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819237-4310-7345-B088-060B48B31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124" y="2382550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95B9B9-8F57-044E-8743-F1172B703E94}"/>
              </a:ext>
            </a:extLst>
          </p:cNvPr>
          <p:cNvSpPr/>
          <p:nvPr/>
        </p:nvSpPr>
        <p:spPr>
          <a:xfrm>
            <a:off x="6743664" y="1563706"/>
            <a:ext cx="456628" cy="11452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EFBCF1-0538-EC49-A64A-9217FE710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2542" y="1841367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37EB3F-BF19-9845-8699-A11F601DA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00" y="2396838"/>
            <a:ext cx="12606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B1E78D-76AC-174C-985E-58ABA8AEB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2320" y="2479068"/>
            <a:ext cx="818384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C7E1D6-4EB7-FB46-94B5-BA9AE9A08EF8}"/>
              </a:ext>
            </a:extLst>
          </p:cNvPr>
          <p:cNvSpPr/>
          <p:nvPr/>
        </p:nvSpPr>
        <p:spPr>
          <a:xfrm>
            <a:off x="8103522" y="1556792"/>
            <a:ext cx="456628" cy="228712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4DCB49-B50F-B249-BCD0-C6457D8E2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2356" y="2348880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E416F85-6F10-D547-9822-110131CCD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608" y="4599509"/>
                <a:ext cx="8100392" cy="11337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u="sng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Parameters</a:t>
                </a: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dimensions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modulus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𝒒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error distribution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𝜒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uniform in some interval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𝑩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𝑩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    </a:t>
                </a:r>
                <a:endParaRPr kumimoji="0" lang="en-US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E416F85-6F10-D547-9822-110131CCDA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4599509"/>
                <a:ext cx="8100392" cy="1133747"/>
              </a:xfrm>
              <a:prstGeom prst="rect">
                <a:avLst/>
              </a:prstGeom>
              <a:blipFill>
                <a:blip r:embed="rId5"/>
                <a:stretch>
                  <a:fillRect l="-1408" r="-2973" b="-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3">
            <a:extLst>
              <a:ext uri="{FF2B5EF4-FFF2-40B4-BE49-F238E27FC236}">
                <a16:creationId xmlns:a16="http://schemas.microsoft.com/office/drawing/2014/main" id="{0E7CAF21-B0C4-5743-91B5-FDFE1AF70D77}"/>
              </a:ext>
            </a:extLst>
          </p:cNvPr>
          <p:cNvSpPr txBox="1">
            <a:spLocks noChangeArrowheads="1"/>
          </p:cNvSpPr>
          <p:nvPr/>
        </p:nvSpPr>
        <p:spPr>
          <a:xfrm>
            <a:off x="370112" y="125760"/>
            <a:ext cx="8610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762416"/>
                </a:solidFill>
                <a:latin typeface="Calibri" pitchFamily="34" charset="0"/>
              </a:rPr>
              <a:t>Learning with Errors (LWE)</a:t>
            </a:r>
          </a:p>
        </p:txBody>
      </p:sp>
    </p:spTree>
    <p:extLst>
      <p:ext uri="{BB962C8B-B14F-4D97-AF65-F5344CB8AC3E}">
        <p14:creationId xmlns:p14="http://schemas.microsoft.com/office/powerpoint/2010/main" val="201228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  <a:latin typeface="Calibri" pitchFamily="34" charset="0"/>
              </a:rPr>
              <a:t>Learning with Errors (LWE)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68180" y="1303790"/>
            <a:ext cx="752872" cy="752872"/>
          </a:xfrm>
          <a:prstGeom prst="rect">
            <a:avLst/>
          </a:prstGeom>
        </p:spPr>
      </p:pic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1043608" y="2564904"/>
            <a:ext cx="845820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Decoding Random Linear Codes</a:t>
            </a:r>
            <a:b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(over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</a:t>
            </a:r>
            <a:r>
              <a:rPr kumimoji="0" lang="en-US" alt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with L</a:t>
            </a:r>
            <a:r>
              <a:rPr lang="en-US" altLang="en-US" sz="2000" baseline="-25000" dirty="0">
                <a:solidFill>
                  <a:srgbClr val="000000"/>
                </a:solidFill>
              </a:rPr>
              <a:t>1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errors) 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1043608" y="4077072"/>
            <a:ext cx="845820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Learning Noisy Linear Functions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043608" y="5373216"/>
            <a:ext cx="84582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Worst-case hard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Lattice Problems </a:t>
            </a:r>
            <a:b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[Regev’05, Peikert’09]</a:t>
            </a:r>
          </a:p>
        </p:txBody>
      </p:sp>
    </p:spTree>
    <p:extLst>
      <p:ext uri="{BB962C8B-B14F-4D97-AF65-F5344CB8AC3E}">
        <p14:creationId xmlns:p14="http://schemas.microsoft.com/office/powerpoint/2010/main" val="128001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en-US" sz="4800" b="1" dirty="0">
                <a:solidFill>
                  <a:srgbClr val="762416"/>
                </a:solidFill>
                <a:latin typeface="Calibri" pitchFamily="34" charset="0"/>
              </a:rPr>
              <a:t>Attack 1: </a:t>
            </a:r>
            <a:r>
              <a:rPr lang="en-US" sz="4800" b="1" i="1" dirty="0">
                <a:solidFill>
                  <a:srgbClr val="762416"/>
                </a:solidFill>
                <a:latin typeface="Calibri" pitchFamily="34" charset="0"/>
              </a:rPr>
              <a:t>Linearization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137EB3F-BF19-9845-8699-A11F601DA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608" y="1484784"/>
                <a:ext cx="7416824" cy="589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u="sng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Given</a:t>
                </a:r>
                <a:r>
                  <a:rPr lang="en-US" sz="2800" b="1" u="sng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u="sng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</m:t>
                    </m:r>
                    <m:r>
                      <a:rPr lang="en-US" sz="2800" b="1" i="1" u="sng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800" b="1" i="1" u="sng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𝑨𝒔</m:t>
                    </m:r>
                    <m:r>
                      <a:rPr lang="en-US" sz="2800" b="1" i="1" u="sng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800" b="1" i="1" u="sng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𝒆</m:t>
                    </m:r>
                  </m:oMath>
                </a14:m>
                <a:r>
                  <a:rPr kumimoji="0" lang="en-US" sz="280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, find </a:t>
                </a:r>
                <a14:m>
                  <m:oMath xmlns:m="http://schemas.openxmlformats.org/officeDocument/2006/math">
                    <m:r>
                      <a:rPr lang="en-US" sz="2800" b="1" i="1" u="sng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𝒔</m:t>
                    </m:r>
                  </m:oMath>
                </a14:m>
                <a:r>
                  <a:rPr kumimoji="0" 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137EB3F-BF19-9845-8699-A11F601DA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1484784"/>
                <a:ext cx="7416824" cy="589892"/>
              </a:xfrm>
              <a:prstGeom prst="rect">
                <a:avLst/>
              </a:prstGeom>
              <a:blipFill>
                <a:blip r:embed="rId3"/>
                <a:stretch>
                  <a:fillRect l="-1538" t="-4255" b="-212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7DF4B46A-CDB1-FF48-BA90-838E5711F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2107943"/>
            <a:ext cx="9523784" cy="1133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 (a)</a:t>
            </a:r>
            <a:r>
              <a:rPr lang="en-US" sz="28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Each noisy linear equation is an exact polynomial eqn.</a:t>
            </a:r>
            <a:endParaRPr kumimoji="0" lang="en-US" sz="2800" i="1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3A6705F-22DC-624B-BA2F-C5A4F52E7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632" y="2924944"/>
                <a:ext cx="8358632" cy="11337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Consider</a:t>
                </a:r>
                <a:r>
                  <a:rPr lang="en-US" sz="2800" b="1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𝒂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</m:e>
                    </m:d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8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kumimoji="0" lang="en-US" sz="2800" i="1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3A6705F-22DC-624B-BA2F-C5A4F52E7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3632" y="2924944"/>
                <a:ext cx="8358632" cy="1133747"/>
              </a:xfrm>
              <a:prstGeom prst="rect">
                <a:avLst/>
              </a:prstGeom>
              <a:blipFill>
                <a:blip r:embed="rId4"/>
                <a:stretch>
                  <a:fillRect l="-1366" t="-31868" b="-615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B0E21D-867B-534B-AE5A-7C195D84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632" y="3861048"/>
                <a:ext cx="8358632" cy="11337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Imagine for now that the error bound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=1.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So, </a:t>
                </a:r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−1,0,1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In other words,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b</m:t>
                    </m:r>
                    <m: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>
                    <a:solidFill>
                      <a:srgbClr val="000000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−1,0,1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:endParaRPr kumimoji="0" lang="en-US" sz="2800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B0E21D-867B-534B-AE5A-7C195D846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3632" y="3861048"/>
                <a:ext cx="8358632" cy="1133747"/>
              </a:xfrm>
              <a:prstGeom prst="rect">
                <a:avLst/>
              </a:prstGeom>
              <a:blipFill>
                <a:blip r:embed="rId5"/>
                <a:stretch>
                  <a:fillRect l="-1366" t="-13333" b="-822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F85FE94-5970-594D-BEBF-7BA70D1B4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632" y="4725144"/>
                <a:ext cx="8358632" cy="11337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So, here is a noiseless polynomial equation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endParaRPr kumimoji="0" lang="en-US" sz="2800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F85FE94-5970-594D-BEBF-7BA70D1B48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3632" y="4725144"/>
                <a:ext cx="8358632" cy="1133747"/>
              </a:xfrm>
              <a:prstGeom prst="rect">
                <a:avLst/>
              </a:prstGeom>
              <a:blipFill>
                <a:blip r:embed="rId6"/>
                <a:stretch>
                  <a:fillRect l="-136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CFA24B-7217-D749-BE66-CDC2416052D0}"/>
                  </a:ext>
                </a:extLst>
              </p:cNvPr>
              <p:cNvSpPr/>
              <p:nvPr/>
            </p:nvSpPr>
            <p:spPr>
              <a:xfrm>
                <a:off x="251520" y="5837700"/>
                <a:ext cx="8872622" cy="5232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b</m:t>
                    </m:r>
                    <m: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1)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b</m:t>
                    </m:r>
                    <m: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b</m:t>
                    </m:r>
                    <m: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1)=0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CFA24B-7217-D749-BE66-CDC241605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837700"/>
                <a:ext cx="8872622" cy="523220"/>
              </a:xfrm>
              <a:prstGeom prst="rect">
                <a:avLst/>
              </a:prstGeom>
              <a:blipFill>
                <a:blip r:embed="rId7"/>
                <a:stretch>
                  <a:fillRect l="-1431" t="-126190" b="-190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03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5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en-US" sz="4800" b="1" dirty="0">
                <a:solidFill>
                  <a:srgbClr val="762416"/>
                </a:solidFill>
                <a:latin typeface="Calibri" pitchFamily="34" charset="0"/>
              </a:rPr>
              <a:t>Attack 1: </a:t>
            </a:r>
            <a:r>
              <a:rPr lang="en-US" sz="4800" b="1" i="1" dirty="0">
                <a:solidFill>
                  <a:srgbClr val="762416"/>
                </a:solidFill>
                <a:latin typeface="Calibri" pitchFamily="34" charset="0"/>
              </a:rPr>
              <a:t>Linearization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137EB3F-BF19-9845-8699-A11F601DA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608" y="1484784"/>
                <a:ext cx="7416824" cy="589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u="sng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Given</a:t>
                </a:r>
                <a:r>
                  <a:rPr lang="en-US" sz="2800" b="1" u="sng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u="sng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</m:t>
                    </m:r>
                    <m:r>
                      <a:rPr lang="en-US" sz="2800" b="1" i="1" u="sng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800" b="1" i="1" u="sng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𝑨𝒔</m:t>
                    </m:r>
                    <m:r>
                      <a:rPr lang="en-US" sz="2800" b="1" i="1" u="sng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800" b="1" i="1" u="sng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𝒆</m:t>
                    </m:r>
                  </m:oMath>
                </a14:m>
                <a:r>
                  <a:rPr kumimoji="0" lang="en-US" sz="280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, find </a:t>
                </a:r>
                <a14:m>
                  <m:oMath xmlns:m="http://schemas.openxmlformats.org/officeDocument/2006/math">
                    <m:r>
                      <a:rPr lang="en-US" sz="2800" b="1" i="1" u="sng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𝒔</m:t>
                    </m:r>
                  </m:oMath>
                </a14:m>
                <a:r>
                  <a:rPr kumimoji="0" 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137EB3F-BF19-9845-8699-A11F601DA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1484784"/>
                <a:ext cx="7416824" cy="589892"/>
              </a:xfrm>
              <a:prstGeom prst="rect">
                <a:avLst/>
              </a:prstGeom>
              <a:blipFill>
                <a:blip r:embed="rId3"/>
                <a:stretch>
                  <a:fillRect l="-1538" t="-4255" b="-212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7DF4B46A-CDB1-FF48-BA90-838E5711F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2107943"/>
            <a:ext cx="9523784" cy="1133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BUT:</a:t>
            </a:r>
            <a:r>
              <a:rPr lang="en-US" sz="2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Solving (even degree 2) polynomial equations is NP-hard.</a:t>
            </a:r>
            <a:endParaRPr kumimoji="0" lang="en-US" sz="2800" i="1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CFA24B-7217-D749-BE66-CDC2416052D0}"/>
                  </a:ext>
                </a:extLst>
              </p:cNvPr>
              <p:cNvSpPr/>
              <p:nvPr/>
            </p:nvSpPr>
            <p:spPr>
              <a:xfrm>
                <a:off x="163874" y="3121804"/>
                <a:ext cx="8872622" cy="5232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b</m:t>
                    </m:r>
                    <m: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1)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b</m:t>
                    </m:r>
                    <m: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b</m:t>
                    </m:r>
                    <m: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1)=0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CFA24B-7217-D749-BE66-CDC241605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74" y="3121804"/>
                <a:ext cx="8872622" cy="523220"/>
              </a:xfrm>
              <a:prstGeom prst="rect">
                <a:avLst/>
              </a:prstGeom>
              <a:blipFill>
                <a:blip r:embed="rId4"/>
                <a:stretch>
                  <a:fillRect l="-1429" t="-126190" b="-190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313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en-US" sz="4800" b="1" dirty="0">
                <a:solidFill>
                  <a:srgbClr val="762416"/>
                </a:solidFill>
                <a:latin typeface="Calibri" pitchFamily="34" charset="0"/>
              </a:rPr>
              <a:t>Attack 1: </a:t>
            </a:r>
            <a:r>
              <a:rPr lang="en-US" sz="4800" b="1" i="1" dirty="0">
                <a:solidFill>
                  <a:srgbClr val="762416"/>
                </a:solidFill>
                <a:latin typeface="Calibri" pitchFamily="34" charset="0"/>
              </a:rPr>
              <a:t>Linearization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CFA24B-7217-D749-BE66-CDC2416052D0}"/>
                  </a:ext>
                </a:extLst>
              </p:cNvPr>
              <p:cNvSpPr/>
              <p:nvPr/>
            </p:nvSpPr>
            <p:spPr>
              <a:xfrm>
                <a:off x="163874" y="1484784"/>
                <a:ext cx="8872622" cy="5232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b</m:t>
                    </m:r>
                    <m: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1)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b</m:t>
                    </m:r>
                    <m: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b</m:t>
                    </m:r>
                    <m: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1)=0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CFA24B-7217-D749-BE66-CDC241605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74" y="1484784"/>
                <a:ext cx="8872622" cy="523220"/>
              </a:xfrm>
              <a:prstGeom prst="rect">
                <a:avLst/>
              </a:prstGeom>
              <a:blipFill>
                <a:blip r:embed="rId3"/>
                <a:stretch>
                  <a:fillRect l="-1429" t="-128571" b="-190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66F8BBBB-2FD0-604F-8E89-96D0658BF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954377"/>
            <a:ext cx="9523784" cy="1133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 (b)</a:t>
            </a:r>
            <a:r>
              <a:rPr lang="en-US" sz="28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Easy to solve given </a:t>
            </a:r>
            <a:r>
              <a:rPr lang="en-US" sz="2800" i="1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sufficiently many</a:t>
            </a:r>
            <a:r>
              <a:rPr lang="en-US" sz="28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equations. </a:t>
            </a:r>
            <a:endParaRPr kumimoji="0" lang="en-US" sz="2800" i="1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B71DF7-C7BE-2841-A699-94AF829E9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2512060"/>
            <a:ext cx="6552728" cy="1133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(using a technique called “linearization”)</a:t>
            </a:r>
            <a:endParaRPr kumimoji="0" lang="en-US" sz="2800" i="1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1B9414-14D6-3449-BD83-8059C3ADC47F}"/>
                  </a:ext>
                </a:extLst>
              </p:cNvPr>
              <p:cNvSpPr/>
              <p:nvPr/>
            </p:nvSpPr>
            <p:spPr>
              <a:xfrm>
                <a:off x="599314" y="3450560"/>
                <a:ext cx="8001741" cy="9865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</m:e>
                          </m:nary>
                        </m:e>
                      </m:nary>
                      <m:d>
                        <m:d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+1)=0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1B9414-14D6-3449-BD83-8059C3ADC4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14" y="3450560"/>
                <a:ext cx="8001741" cy="986552"/>
              </a:xfrm>
              <a:prstGeom prst="rect">
                <a:avLst/>
              </a:prstGeom>
              <a:blipFill>
                <a:blip r:embed="rId4"/>
                <a:stretch>
                  <a:fillRect l="-12361" t="-132051" b="-18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5482C30-00DE-554B-A721-83644AA2F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640" y="4383485"/>
                <a:ext cx="8879904" cy="11337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Treat each “monomial”,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i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j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k</m:t>
                        </m:r>
                      </m:sub>
                    </m:sSub>
                    <m:r>
                      <a:rPr 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 an independent variable,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jk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kumimoji="0" lang="en-US" sz="2800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5482C30-00DE-554B-A721-83644AA2F9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8640" y="4383485"/>
                <a:ext cx="8879904" cy="1133747"/>
              </a:xfrm>
              <a:prstGeom prst="rect">
                <a:avLst/>
              </a:prstGeom>
              <a:blipFill>
                <a:blip r:embed="rId5"/>
                <a:stretch>
                  <a:fillRect l="-1284" b="-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317B9C4-744F-1D4A-B69C-48A8855C2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26" y="5316410"/>
                <a:ext cx="9523784" cy="11337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Now, you have a noiseless linear equation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ijk</m:t>
                        </m:r>
                      </m:sub>
                    </m:sSub>
                  </m:oMath>
                </a14:m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!!!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317B9C4-744F-1D4A-B69C-48A8855C21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26" y="5316410"/>
                <a:ext cx="9523784" cy="1133747"/>
              </a:xfrm>
              <a:prstGeom prst="rect">
                <a:avLst/>
              </a:prstGeom>
              <a:blipFill>
                <a:blip r:embed="rId6"/>
                <a:stretch>
                  <a:fillRect l="-14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8FD17E0-593D-F34A-945A-E9124ECB7C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781184"/>
            <a:ext cx="3609764" cy="270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4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en-US" sz="4800" b="1" dirty="0">
                <a:solidFill>
                  <a:srgbClr val="762416"/>
                </a:solidFill>
                <a:latin typeface="Calibri" pitchFamily="34" charset="0"/>
              </a:rPr>
              <a:t>Attack 1: </a:t>
            </a:r>
            <a:r>
              <a:rPr lang="en-US" sz="4800" b="1" i="1" dirty="0">
                <a:solidFill>
                  <a:srgbClr val="762416"/>
                </a:solidFill>
                <a:latin typeface="Calibri" pitchFamily="34" charset="0"/>
              </a:rPr>
              <a:t>Linearization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1B9414-14D6-3449-BD83-8059C3ADC47F}"/>
                  </a:ext>
                </a:extLst>
              </p:cNvPr>
              <p:cNvSpPr/>
              <p:nvPr/>
            </p:nvSpPr>
            <p:spPr>
              <a:xfrm>
                <a:off x="842017" y="1484784"/>
                <a:ext cx="7700954" cy="9865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</m:e>
                          </m:nary>
                        </m:e>
                      </m:nary>
                      <m:d>
                        <m:d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+1)=0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1B9414-14D6-3449-BD83-8059C3ADC4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17" y="1484784"/>
                <a:ext cx="7700954" cy="986552"/>
              </a:xfrm>
              <a:prstGeom prst="rect">
                <a:avLst/>
              </a:prstGeom>
              <a:blipFill>
                <a:blip r:embed="rId3"/>
                <a:stretch>
                  <a:fillRect l="-11678" t="-129114" b="-178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>
            <a:extLst>
              <a:ext uri="{FF2B5EF4-FFF2-40B4-BE49-F238E27FC236}">
                <a16:creationId xmlns:a16="http://schemas.microsoft.com/office/drawing/2014/main" id="{66D6D31B-9F30-BE4B-9999-7D7FBC4D1F49}"/>
              </a:ext>
            </a:extLst>
          </p:cNvPr>
          <p:cNvSpPr/>
          <p:nvPr/>
        </p:nvSpPr>
        <p:spPr>
          <a:xfrm>
            <a:off x="2968079" y="2889504"/>
            <a:ext cx="4988297" cy="3145536"/>
          </a:xfrm>
          <a:custGeom>
            <a:avLst/>
            <a:gdLst>
              <a:gd name="connsiteX0" fmla="*/ 264805 w 4988297"/>
              <a:gd name="connsiteY0" fmla="*/ 420624 h 3145536"/>
              <a:gd name="connsiteX1" fmla="*/ 264805 w 4988297"/>
              <a:gd name="connsiteY1" fmla="*/ 420624 h 3145536"/>
              <a:gd name="connsiteX2" fmla="*/ 191653 w 4988297"/>
              <a:gd name="connsiteY2" fmla="*/ 640080 h 3145536"/>
              <a:gd name="connsiteX3" fmla="*/ 173365 w 4988297"/>
              <a:gd name="connsiteY3" fmla="*/ 694944 h 3145536"/>
              <a:gd name="connsiteX4" fmla="*/ 118501 w 4988297"/>
              <a:gd name="connsiteY4" fmla="*/ 804672 h 3145536"/>
              <a:gd name="connsiteX5" fmla="*/ 81925 w 4988297"/>
              <a:gd name="connsiteY5" fmla="*/ 859536 h 3145536"/>
              <a:gd name="connsiteX6" fmla="*/ 27061 w 4988297"/>
              <a:gd name="connsiteY6" fmla="*/ 1042416 h 3145536"/>
              <a:gd name="connsiteX7" fmla="*/ 27061 w 4988297"/>
              <a:gd name="connsiteY7" fmla="*/ 1901952 h 3145536"/>
              <a:gd name="connsiteX8" fmla="*/ 45349 w 4988297"/>
              <a:gd name="connsiteY8" fmla="*/ 1993392 h 3145536"/>
              <a:gd name="connsiteX9" fmla="*/ 209941 w 4988297"/>
              <a:gd name="connsiteY9" fmla="*/ 2249424 h 3145536"/>
              <a:gd name="connsiteX10" fmla="*/ 319669 w 4988297"/>
              <a:gd name="connsiteY10" fmla="*/ 2377440 h 3145536"/>
              <a:gd name="connsiteX11" fmla="*/ 447685 w 4988297"/>
              <a:gd name="connsiteY11" fmla="*/ 2468880 h 3145536"/>
              <a:gd name="connsiteX12" fmla="*/ 502549 w 4988297"/>
              <a:gd name="connsiteY12" fmla="*/ 2487168 h 3145536"/>
              <a:gd name="connsiteX13" fmla="*/ 557413 w 4988297"/>
              <a:gd name="connsiteY13" fmla="*/ 2523744 h 3145536"/>
              <a:gd name="connsiteX14" fmla="*/ 667141 w 4988297"/>
              <a:gd name="connsiteY14" fmla="*/ 2542032 h 3145536"/>
              <a:gd name="connsiteX15" fmla="*/ 740293 w 4988297"/>
              <a:gd name="connsiteY15" fmla="*/ 2578608 h 3145536"/>
              <a:gd name="connsiteX16" fmla="*/ 904885 w 4988297"/>
              <a:gd name="connsiteY16" fmla="*/ 2651760 h 3145536"/>
              <a:gd name="connsiteX17" fmla="*/ 1051189 w 4988297"/>
              <a:gd name="connsiteY17" fmla="*/ 2761488 h 3145536"/>
              <a:gd name="connsiteX18" fmla="*/ 1160917 w 4988297"/>
              <a:gd name="connsiteY18" fmla="*/ 2834640 h 3145536"/>
              <a:gd name="connsiteX19" fmla="*/ 1215781 w 4988297"/>
              <a:gd name="connsiteY19" fmla="*/ 2871216 h 3145536"/>
              <a:gd name="connsiteX20" fmla="*/ 1362085 w 4988297"/>
              <a:gd name="connsiteY20" fmla="*/ 2944368 h 3145536"/>
              <a:gd name="connsiteX21" fmla="*/ 1490101 w 4988297"/>
              <a:gd name="connsiteY21" fmla="*/ 2962656 h 3145536"/>
              <a:gd name="connsiteX22" fmla="*/ 1800997 w 4988297"/>
              <a:gd name="connsiteY22" fmla="*/ 3017520 h 3145536"/>
              <a:gd name="connsiteX23" fmla="*/ 1965589 w 4988297"/>
              <a:gd name="connsiteY23" fmla="*/ 3035808 h 3145536"/>
              <a:gd name="connsiteX24" fmla="*/ 2331349 w 4988297"/>
              <a:gd name="connsiteY24" fmla="*/ 3017520 h 3145536"/>
              <a:gd name="connsiteX25" fmla="*/ 2459365 w 4988297"/>
              <a:gd name="connsiteY25" fmla="*/ 2999232 h 3145536"/>
              <a:gd name="connsiteX26" fmla="*/ 2623957 w 4988297"/>
              <a:gd name="connsiteY26" fmla="*/ 2980944 h 3145536"/>
              <a:gd name="connsiteX27" fmla="*/ 3282325 w 4988297"/>
              <a:gd name="connsiteY27" fmla="*/ 3017520 h 3145536"/>
              <a:gd name="connsiteX28" fmla="*/ 3355477 w 4988297"/>
              <a:gd name="connsiteY28" fmla="*/ 3054096 h 3145536"/>
              <a:gd name="connsiteX29" fmla="*/ 3428629 w 4988297"/>
              <a:gd name="connsiteY29" fmla="*/ 3072384 h 3145536"/>
              <a:gd name="connsiteX30" fmla="*/ 3483493 w 4988297"/>
              <a:gd name="connsiteY30" fmla="*/ 3108960 h 3145536"/>
              <a:gd name="connsiteX31" fmla="*/ 3611509 w 4988297"/>
              <a:gd name="connsiteY31" fmla="*/ 3145536 h 3145536"/>
              <a:gd name="connsiteX32" fmla="*/ 3885829 w 4988297"/>
              <a:gd name="connsiteY32" fmla="*/ 3108960 h 3145536"/>
              <a:gd name="connsiteX33" fmla="*/ 4050421 w 4988297"/>
              <a:gd name="connsiteY33" fmla="*/ 3017520 h 3145536"/>
              <a:gd name="connsiteX34" fmla="*/ 4105285 w 4988297"/>
              <a:gd name="connsiteY34" fmla="*/ 2962656 h 3145536"/>
              <a:gd name="connsiteX35" fmla="*/ 4251589 w 4988297"/>
              <a:gd name="connsiteY35" fmla="*/ 2852928 h 3145536"/>
              <a:gd name="connsiteX36" fmla="*/ 4306453 w 4988297"/>
              <a:gd name="connsiteY36" fmla="*/ 2798064 h 3145536"/>
              <a:gd name="connsiteX37" fmla="*/ 4397893 w 4988297"/>
              <a:gd name="connsiteY37" fmla="*/ 2743200 h 3145536"/>
              <a:gd name="connsiteX38" fmla="*/ 4507621 w 4988297"/>
              <a:gd name="connsiteY38" fmla="*/ 2670048 h 3145536"/>
              <a:gd name="connsiteX39" fmla="*/ 4544197 w 4988297"/>
              <a:gd name="connsiteY39" fmla="*/ 2615184 h 3145536"/>
              <a:gd name="connsiteX40" fmla="*/ 4599061 w 4988297"/>
              <a:gd name="connsiteY40" fmla="*/ 2578608 h 3145536"/>
              <a:gd name="connsiteX41" fmla="*/ 4672213 w 4988297"/>
              <a:gd name="connsiteY41" fmla="*/ 2505456 h 3145536"/>
              <a:gd name="connsiteX42" fmla="*/ 4781941 w 4988297"/>
              <a:gd name="connsiteY42" fmla="*/ 2395728 h 3145536"/>
              <a:gd name="connsiteX43" fmla="*/ 4836805 w 4988297"/>
              <a:gd name="connsiteY43" fmla="*/ 2286000 h 3145536"/>
              <a:gd name="connsiteX44" fmla="*/ 4873381 w 4988297"/>
              <a:gd name="connsiteY44" fmla="*/ 2231136 h 3145536"/>
              <a:gd name="connsiteX45" fmla="*/ 4909957 w 4988297"/>
              <a:gd name="connsiteY45" fmla="*/ 2103120 h 3145536"/>
              <a:gd name="connsiteX46" fmla="*/ 4946533 w 4988297"/>
              <a:gd name="connsiteY46" fmla="*/ 1938528 h 3145536"/>
              <a:gd name="connsiteX47" fmla="*/ 4964821 w 4988297"/>
              <a:gd name="connsiteY47" fmla="*/ 1719072 h 3145536"/>
              <a:gd name="connsiteX48" fmla="*/ 4983109 w 4988297"/>
              <a:gd name="connsiteY48" fmla="*/ 1572768 h 3145536"/>
              <a:gd name="connsiteX49" fmla="*/ 4946533 w 4988297"/>
              <a:gd name="connsiteY49" fmla="*/ 1078992 h 3145536"/>
              <a:gd name="connsiteX50" fmla="*/ 4891669 w 4988297"/>
              <a:gd name="connsiteY50" fmla="*/ 786384 h 3145536"/>
              <a:gd name="connsiteX51" fmla="*/ 4781941 w 4988297"/>
              <a:gd name="connsiteY51" fmla="*/ 621792 h 3145536"/>
              <a:gd name="connsiteX52" fmla="*/ 4745365 w 4988297"/>
              <a:gd name="connsiteY52" fmla="*/ 566928 h 3145536"/>
              <a:gd name="connsiteX53" fmla="*/ 4708789 w 4988297"/>
              <a:gd name="connsiteY53" fmla="*/ 512064 h 3145536"/>
              <a:gd name="connsiteX54" fmla="*/ 4672213 w 4988297"/>
              <a:gd name="connsiteY54" fmla="*/ 438912 h 3145536"/>
              <a:gd name="connsiteX55" fmla="*/ 4653925 w 4988297"/>
              <a:gd name="connsiteY55" fmla="*/ 365760 h 3145536"/>
              <a:gd name="connsiteX56" fmla="*/ 4599061 w 4988297"/>
              <a:gd name="connsiteY56" fmla="*/ 292608 h 3145536"/>
              <a:gd name="connsiteX57" fmla="*/ 4562485 w 4988297"/>
              <a:gd name="connsiteY57" fmla="*/ 219456 h 3145536"/>
              <a:gd name="connsiteX58" fmla="*/ 4397893 w 4988297"/>
              <a:gd name="connsiteY58" fmla="*/ 128016 h 3145536"/>
              <a:gd name="connsiteX59" fmla="*/ 4251589 w 4988297"/>
              <a:gd name="connsiteY59" fmla="*/ 73152 h 3145536"/>
              <a:gd name="connsiteX60" fmla="*/ 4160149 w 4988297"/>
              <a:gd name="connsiteY60" fmla="*/ 36576 h 3145536"/>
              <a:gd name="connsiteX61" fmla="*/ 4050421 w 4988297"/>
              <a:gd name="connsiteY61" fmla="*/ 18288 h 3145536"/>
              <a:gd name="connsiteX62" fmla="*/ 3958981 w 4988297"/>
              <a:gd name="connsiteY62" fmla="*/ 0 h 3145536"/>
              <a:gd name="connsiteX63" fmla="*/ 3410341 w 4988297"/>
              <a:gd name="connsiteY63" fmla="*/ 18288 h 3145536"/>
              <a:gd name="connsiteX64" fmla="*/ 3355477 w 4988297"/>
              <a:gd name="connsiteY64" fmla="*/ 36576 h 3145536"/>
              <a:gd name="connsiteX65" fmla="*/ 3282325 w 4988297"/>
              <a:gd name="connsiteY65" fmla="*/ 54864 h 3145536"/>
              <a:gd name="connsiteX66" fmla="*/ 3227461 w 4988297"/>
              <a:gd name="connsiteY66" fmla="*/ 73152 h 3145536"/>
              <a:gd name="connsiteX67" fmla="*/ 3154309 w 4988297"/>
              <a:gd name="connsiteY67" fmla="*/ 91440 h 3145536"/>
              <a:gd name="connsiteX68" fmla="*/ 3099445 w 4988297"/>
              <a:gd name="connsiteY68" fmla="*/ 109728 h 3145536"/>
              <a:gd name="connsiteX69" fmla="*/ 2623957 w 4988297"/>
              <a:gd name="connsiteY69" fmla="*/ 128016 h 3145536"/>
              <a:gd name="connsiteX70" fmla="*/ 2477653 w 4988297"/>
              <a:gd name="connsiteY70" fmla="*/ 146304 h 3145536"/>
              <a:gd name="connsiteX71" fmla="*/ 2331349 w 4988297"/>
              <a:gd name="connsiteY71" fmla="*/ 201168 h 3145536"/>
              <a:gd name="connsiteX72" fmla="*/ 2166757 w 4988297"/>
              <a:gd name="connsiteY72" fmla="*/ 237744 h 3145536"/>
              <a:gd name="connsiteX73" fmla="*/ 2093605 w 4988297"/>
              <a:gd name="connsiteY73" fmla="*/ 274320 h 3145536"/>
              <a:gd name="connsiteX74" fmla="*/ 1929013 w 4988297"/>
              <a:gd name="connsiteY74" fmla="*/ 329184 h 3145536"/>
              <a:gd name="connsiteX75" fmla="*/ 1874149 w 4988297"/>
              <a:gd name="connsiteY75" fmla="*/ 365760 h 3145536"/>
              <a:gd name="connsiteX76" fmla="*/ 1800997 w 4988297"/>
              <a:gd name="connsiteY76" fmla="*/ 384048 h 3145536"/>
              <a:gd name="connsiteX77" fmla="*/ 1544965 w 4988297"/>
              <a:gd name="connsiteY77" fmla="*/ 420624 h 3145536"/>
              <a:gd name="connsiteX78" fmla="*/ 996325 w 4988297"/>
              <a:gd name="connsiteY78" fmla="*/ 402336 h 3145536"/>
              <a:gd name="connsiteX79" fmla="*/ 831733 w 4988297"/>
              <a:gd name="connsiteY79" fmla="*/ 347472 h 3145536"/>
              <a:gd name="connsiteX80" fmla="*/ 612277 w 4988297"/>
              <a:gd name="connsiteY80" fmla="*/ 310896 h 3145536"/>
              <a:gd name="connsiteX81" fmla="*/ 429397 w 4988297"/>
              <a:gd name="connsiteY81" fmla="*/ 365760 h 3145536"/>
              <a:gd name="connsiteX82" fmla="*/ 319669 w 4988297"/>
              <a:gd name="connsiteY82" fmla="*/ 438912 h 3145536"/>
              <a:gd name="connsiteX83" fmla="*/ 264805 w 4988297"/>
              <a:gd name="connsiteY83" fmla="*/ 475488 h 3145536"/>
              <a:gd name="connsiteX84" fmla="*/ 283093 w 4988297"/>
              <a:gd name="connsiteY84" fmla="*/ 475488 h 3145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4988297" h="3145536">
                <a:moveTo>
                  <a:pt x="264805" y="420624"/>
                </a:moveTo>
                <a:lnTo>
                  <a:pt x="264805" y="420624"/>
                </a:lnTo>
                <a:lnTo>
                  <a:pt x="191653" y="640080"/>
                </a:lnTo>
                <a:cubicBezTo>
                  <a:pt x="185557" y="658368"/>
                  <a:pt x="184058" y="678904"/>
                  <a:pt x="173365" y="694944"/>
                </a:cubicBezTo>
                <a:cubicBezTo>
                  <a:pt x="68543" y="852177"/>
                  <a:pt x="194217" y="653241"/>
                  <a:pt x="118501" y="804672"/>
                </a:cubicBezTo>
                <a:cubicBezTo>
                  <a:pt x="108671" y="824331"/>
                  <a:pt x="90852" y="839451"/>
                  <a:pt x="81925" y="859536"/>
                </a:cubicBezTo>
                <a:cubicBezTo>
                  <a:pt x="56483" y="916781"/>
                  <a:pt x="42260" y="981620"/>
                  <a:pt x="27061" y="1042416"/>
                </a:cubicBezTo>
                <a:cubicBezTo>
                  <a:pt x="-14273" y="1414423"/>
                  <a:pt x="-3358" y="1247937"/>
                  <a:pt x="27061" y="1901952"/>
                </a:cubicBezTo>
                <a:cubicBezTo>
                  <a:pt x="28505" y="1933002"/>
                  <a:pt x="33805" y="1964532"/>
                  <a:pt x="45349" y="1993392"/>
                </a:cubicBezTo>
                <a:cubicBezTo>
                  <a:pt x="138086" y="2225234"/>
                  <a:pt x="95743" y="2118912"/>
                  <a:pt x="209941" y="2249424"/>
                </a:cubicBezTo>
                <a:cubicBezTo>
                  <a:pt x="282215" y="2332023"/>
                  <a:pt x="241647" y="2310564"/>
                  <a:pt x="319669" y="2377440"/>
                </a:cubicBezTo>
                <a:cubicBezTo>
                  <a:pt x="331266" y="2387381"/>
                  <a:pt x="424527" y="2457301"/>
                  <a:pt x="447685" y="2468880"/>
                </a:cubicBezTo>
                <a:cubicBezTo>
                  <a:pt x="464927" y="2477501"/>
                  <a:pt x="485307" y="2478547"/>
                  <a:pt x="502549" y="2487168"/>
                </a:cubicBezTo>
                <a:cubicBezTo>
                  <a:pt x="522208" y="2496998"/>
                  <a:pt x="536561" y="2516793"/>
                  <a:pt x="557413" y="2523744"/>
                </a:cubicBezTo>
                <a:cubicBezTo>
                  <a:pt x="592591" y="2535470"/>
                  <a:pt x="630565" y="2535936"/>
                  <a:pt x="667141" y="2542032"/>
                </a:cubicBezTo>
                <a:cubicBezTo>
                  <a:pt x="691525" y="2554224"/>
                  <a:pt x="715381" y="2567536"/>
                  <a:pt x="740293" y="2578608"/>
                </a:cubicBezTo>
                <a:cubicBezTo>
                  <a:pt x="787813" y="2599728"/>
                  <a:pt x="859865" y="2621747"/>
                  <a:pt x="904885" y="2651760"/>
                </a:cubicBezTo>
                <a:cubicBezTo>
                  <a:pt x="955607" y="2685575"/>
                  <a:pt x="1000467" y="2727673"/>
                  <a:pt x="1051189" y="2761488"/>
                </a:cubicBezTo>
                <a:lnTo>
                  <a:pt x="1160917" y="2834640"/>
                </a:lnTo>
                <a:cubicBezTo>
                  <a:pt x="1179205" y="2846832"/>
                  <a:pt x="1196122" y="2861386"/>
                  <a:pt x="1215781" y="2871216"/>
                </a:cubicBezTo>
                <a:cubicBezTo>
                  <a:pt x="1264549" y="2895600"/>
                  <a:pt x="1308109" y="2936657"/>
                  <a:pt x="1362085" y="2944368"/>
                </a:cubicBezTo>
                <a:lnTo>
                  <a:pt x="1490101" y="2962656"/>
                </a:lnTo>
                <a:cubicBezTo>
                  <a:pt x="1617963" y="3005277"/>
                  <a:pt x="1565184" y="2991319"/>
                  <a:pt x="1800997" y="3017520"/>
                </a:cubicBezTo>
                <a:lnTo>
                  <a:pt x="1965589" y="3035808"/>
                </a:lnTo>
                <a:cubicBezTo>
                  <a:pt x="2087509" y="3029712"/>
                  <a:pt x="2209610" y="3026538"/>
                  <a:pt x="2331349" y="3017520"/>
                </a:cubicBezTo>
                <a:cubicBezTo>
                  <a:pt x="2374336" y="3014336"/>
                  <a:pt x="2416593" y="3004579"/>
                  <a:pt x="2459365" y="2999232"/>
                </a:cubicBezTo>
                <a:cubicBezTo>
                  <a:pt x="2514140" y="2992385"/>
                  <a:pt x="2569093" y="2987040"/>
                  <a:pt x="2623957" y="2980944"/>
                </a:cubicBezTo>
                <a:cubicBezTo>
                  <a:pt x="2843413" y="2993136"/>
                  <a:pt x="3063621" y="2995650"/>
                  <a:pt x="3282325" y="3017520"/>
                </a:cubicBezTo>
                <a:cubicBezTo>
                  <a:pt x="3309452" y="3020233"/>
                  <a:pt x="3329951" y="3044524"/>
                  <a:pt x="3355477" y="3054096"/>
                </a:cubicBezTo>
                <a:cubicBezTo>
                  <a:pt x="3379011" y="3062921"/>
                  <a:pt x="3404245" y="3066288"/>
                  <a:pt x="3428629" y="3072384"/>
                </a:cubicBezTo>
                <a:cubicBezTo>
                  <a:pt x="3446917" y="3084576"/>
                  <a:pt x="3463834" y="3099130"/>
                  <a:pt x="3483493" y="3108960"/>
                </a:cubicBezTo>
                <a:cubicBezTo>
                  <a:pt x="3509729" y="3122078"/>
                  <a:pt x="3588071" y="3139676"/>
                  <a:pt x="3611509" y="3145536"/>
                </a:cubicBezTo>
                <a:cubicBezTo>
                  <a:pt x="3657685" y="3141338"/>
                  <a:pt x="3814556" y="3137469"/>
                  <a:pt x="3885829" y="3108960"/>
                </a:cubicBezTo>
                <a:cubicBezTo>
                  <a:pt x="3921750" y="3094592"/>
                  <a:pt x="4011768" y="3049730"/>
                  <a:pt x="4050421" y="3017520"/>
                </a:cubicBezTo>
                <a:cubicBezTo>
                  <a:pt x="4070290" y="3000963"/>
                  <a:pt x="4085268" y="2979034"/>
                  <a:pt x="4105285" y="2962656"/>
                </a:cubicBezTo>
                <a:cubicBezTo>
                  <a:pt x="4152465" y="2924054"/>
                  <a:pt x="4208484" y="2896033"/>
                  <a:pt x="4251589" y="2852928"/>
                </a:cubicBezTo>
                <a:cubicBezTo>
                  <a:pt x="4269877" y="2834640"/>
                  <a:pt x="4285762" y="2813582"/>
                  <a:pt x="4306453" y="2798064"/>
                </a:cubicBezTo>
                <a:cubicBezTo>
                  <a:pt x="4334889" y="2776737"/>
                  <a:pt x="4367905" y="2762283"/>
                  <a:pt x="4397893" y="2743200"/>
                </a:cubicBezTo>
                <a:cubicBezTo>
                  <a:pt x="4434979" y="2719600"/>
                  <a:pt x="4471045" y="2694432"/>
                  <a:pt x="4507621" y="2670048"/>
                </a:cubicBezTo>
                <a:cubicBezTo>
                  <a:pt x="4519813" y="2651760"/>
                  <a:pt x="4528655" y="2630726"/>
                  <a:pt x="4544197" y="2615184"/>
                </a:cubicBezTo>
                <a:cubicBezTo>
                  <a:pt x="4559739" y="2599642"/>
                  <a:pt x="4582373" y="2592912"/>
                  <a:pt x="4599061" y="2578608"/>
                </a:cubicBezTo>
                <a:cubicBezTo>
                  <a:pt x="4625243" y="2556166"/>
                  <a:pt x="4649505" y="2531408"/>
                  <a:pt x="4672213" y="2505456"/>
                </a:cubicBezTo>
                <a:cubicBezTo>
                  <a:pt x="4767485" y="2396573"/>
                  <a:pt x="4682087" y="2462297"/>
                  <a:pt x="4781941" y="2395728"/>
                </a:cubicBezTo>
                <a:cubicBezTo>
                  <a:pt x="4886763" y="2238495"/>
                  <a:pt x="4761089" y="2437431"/>
                  <a:pt x="4836805" y="2286000"/>
                </a:cubicBezTo>
                <a:cubicBezTo>
                  <a:pt x="4846635" y="2266341"/>
                  <a:pt x="4863551" y="2250795"/>
                  <a:pt x="4873381" y="2231136"/>
                </a:cubicBezTo>
                <a:cubicBezTo>
                  <a:pt x="4885600" y="2206697"/>
                  <a:pt x="4905269" y="2124214"/>
                  <a:pt x="4909957" y="2103120"/>
                </a:cubicBezTo>
                <a:cubicBezTo>
                  <a:pt x="4956392" y="1894165"/>
                  <a:pt x="4901932" y="2116930"/>
                  <a:pt x="4946533" y="1938528"/>
                </a:cubicBezTo>
                <a:cubicBezTo>
                  <a:pt x="4952629" y="1865376"/>
                  <a:pt x="4957517" y="1792113"/>
                  <a:pt x="4964821" y="1719072"/>
                </a:cubicBezTo>
                <a:cubicBezTo>
                  <a:pt x="4969711" y="1670168"/>
                  <a:pt x="4983109" y="1621916"/>
                  <a:pt x="4983109" y="1572768"/>
                </a:cubicBezTo>
                <a:cubicBezTo>
                  <a:pt x="4983109" y="1171867"/>
                  <a:pt x="5008613" y="1265233"/>
                  <a:pt x="4946533" y="1078992"/>
                </a:cubicBezTo>
                <a:cubicBezTo>
                  <a:pt x="4940246" y="1028697"/>
                  <a:pt x="4921513" y="831150"/>
                  <a:pt x="4891669" y="786384"/>
                </a:cubicBezTo>
                <a:lnTo>
                  <a:pt x="4781941" y="621792"/>
                </a:lnTo>
                <a:lnTo>
                  <a:pt x="4745365" y="566928"/>
                </a:lnTo>
                <a:cubicBezTo>
                  <a:pt x="4733173" y="548640"/>
                  <a:pt x="4718619" y="531723"/>
                  <a:pt x="4708789" y="512064"/>
                </a:cubicBezTo>
                <a:cubicBezTo>
                  <a:pt x="4696597" y="487680"/>
                  <a:pt x="4681785" y="464438"/>
                  <a:pt x="4672213" y="438912"/>
                </a:cubicBezTo>
                <a:cubicBezTo>
                  <a:pt x="4663388" y="415378"/>
                  <a:pt x="4665165" y="388241"/>
                  <a:pt x="4653925" y="365760"/>
                </a:cubicBezTo>
                <a:cubicBezTo>
                  <a:pt x="4640294" y="338498"/>
                  <a:pt x="4615215" y="318455"/>
                  <a:pt x="4599061" y="292608"/>
                </a:cubicBezTo>
                <a:cubicBezTo>
                  <a:pt x="4584612" y="269490"/>
                  <a:pt x="4581762" y="238733"/>
                  <a:pt x="4562485" y="219456"/>
                </a:cubicBezTo>
                <a:cubicBezTo>
                  <a:pt x="4473381" y="130352"/>
                  <a:pt x="4478382" y="162511"/>
                  <a:pt x="4397893" y="128016"/>
                </a:cubicBezTo>
                <a:cubicBezTo>
                  <a:pt x="4136008" y="15779"/>
                  <a:pt x="4504466" y="157444"/>
                  <a:pt x="4251589" y="73152"/>
                </a:cubicBezTo>
                <a:cubicBezTo>
                  <a:pt x="4220446" y="62771"/>
                  <a:pt x="4191820" y="45214"/>
                  <a:pt x="4160149" y="36576"/>
                </a:cubicBezTo>
                <a:cubicBezTo>
                  <a:pt x="4124375" y="26819"/>
                  <a:pt x="4086903" y="24921"/>
                  <a:pt x="4050421" y="18288"/>
                </a:cubicBezTo>
                <a:cubicBezTo>
                  <a:pt x="4019839" y="12728"/>
                  <a:pt x="3989461" y="6096"/>
                  <a:pt x="3958981" y="0"/>
                </a:cubicBezTo>
                <a:cubicBezTo>
                  <a:pt x="3776101" y="6096"/>
                  <a:pt x="3592987" y="7219"/>
                  <a:pt x="3410341" y="18288"/>
                </a:cubicBezTo>
                <a:cubicBezTo>
                  <a:pt x="3391099" y="19454"/>
                  <a:pt x="3374013" y="31280"/>
                  <a:pt x="3355477" y="36576"/>
                </a:cubicBezTo>
                <a:cubicBezTo>
                  <a:pt x="3331310" y="43481"/>
                  <a:pt x="3306492" y="47959"/>
                  <a:pt x="3282325" y="54864"/>
                </a:cubicBezTo>
                <a:cubicBezTo>
                  <a:pt x="3263789" y="60160"/>
                  <a:pt x="3245997" y="67856"/>
                  <a:pt x="3227461" y="73152"/>
                </a:cubicBezTo>
                <a:cubicBezTo>
                  <a:pt x="3203294" y="80057"/>
                  <a:pt x="3178476" y="84535"/>
                  <a:pt x="3154309" y="91440"/>
                </a:cubicBezTo>
                <a:cubicBezTo>
                  <a:pt x="3135773" y="96736"/>
                  <a:pt x="3118677" y="108402"/>
                  <a:pt x="3099445" y="109728"/>
                </a:cubicBezTo>
                <a:cubicBezTo>
                  <a:pt x="2941208" y="120641"/>
                  <a:pt x="2782453" y="121920"/>
                  <a:pt x="2623957" y="128016"/>
                </a:cubicBezTo>
                <a:cubicBezTo>
                  <a:pt x="2575189" y="134112"/>
                  <a:pt x="2526008" y="137512"/>
                  <a:pt x="2477653" y="146304"/>
                </a:cubicBezTo>
                <a:cubicBezTo>
                  <a:pt x="2447584" y="151771"/>
                  <a:pt x="2345429" y="196944"/>
                  <a:pt x="2331349" y="201168"/>
                </a:cubicBezTo>
                <a:cubicBezTo>
                  <a:pt x="2273414" y="218549"/>
                  <a:pt x="2223043" y="216637"/>
                  <a:pt x="2166757" y="237744"/>
                </a:cubicBezTo>
                <a:cubicBezTo>
                  <a:pt x="2141231" y="247316"/>
                  <a:pt x="2118517" y="263248"/>
                  <a:pt x="2093605" y="274320"/>
                </a:cubicBezTo>
                <a:cubicBezTo>
                  <a:pt x="2005063" y="313672"/>
                  <a:pt x="2013926" y="307956"/>
                  <a:pt x="1929013" y="329184"/>
                </a:cubicBezTo>
                <a:cubicBezTo>
                  <a:pt x="1910725" y="341376"/>
                  <a:pt x="1894351" y="357102"/>
                  <a:pt x="1874149" y="365760"/>
                </a:cubicBezTo>
                <a:cubicBezTo>
                  <a:pt x="1851047" y="375661"/>
                  <a:pt x="1825643" y="379119"/>
                  <a:pt x="1800997" y="384048"/>
                </a:cubicBezTo>
                <a:cubicBezTo>
                  <a:pt x="1713104" y="401627"/>
                  <a:pt x="1634867" y="409386"/>
                  <a:pt x="1544965" y="420624"/>
                </a:cubicBezTo>
                <a:cubicBezTo>
                  <a:pt x="1362085" y="414528"/>
                  <a:pt x="1178675" y="417532"/>
                  <a:pt x="996325" y="402336"/>
                </a:cubicBezTo>
                <a:cubicBezTo>
                  <a:pt x="820760" y="387706"/>
                  <a:pt x="946947" y="363931"/>
                  <a:pt x="831733" y="347472"/>
                </a:cubicBezTo>
                <a:cubicBezTo>
                  <a:pt x="672946" y="324788"/>
                  <a:pt x="745985" y="337638"/>
                  <a:pt x="612277" y="310896"/>
                </a:cubicBezTo>
                <a:cubicBezTo>
                  <a:pt x="571385" y="321119"/>
                  <a:pt x="456112" y="347950"/>
                  <a:pt x="429397" y="365760"/>
                </a:cubicBezTo>
                <a:cubicBezTo>
                  <a:pt x="392821" y="390144"/>
                  <a:pt x="361372" y="425011"/>
                  <a:pt x="319669" y="438912"/>
                </a:cubicBezTo>
                <a:cubicBezTo>
                  <a:pt x="259022" y="459128"/>
                  <a:pt x="264805" y="437923"/>
                  <a:pt x="264805" y="475488"/>
                </a:cubicBezTo>
                <a:lnTo>
                  <a:pt x="283093" y="4754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52977A-82F4-0B45-B3E3-B3DD315FCD61}"/>
              </a:ext>
            </a:extLst>
          </p:cNvPr>
          <p:cNvSpPr>
            <a:spLocks noChangeArrowheads="1"/>
          </p:cNvSpPr>
          <p:nvPr/>
        </p:nvSpPr>
        <p:spPr bwMode="auto">
          <a:xfrm rot="19409569">
            <a:off x="235631" y="2848113"/>
            <a:ext cx="3281133" cy="1127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space </a:t>
            </a:r>
            <a:b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(with some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eqns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  <a:endParaRPr kumimoji="0" lang="en-US" sz="280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DF257C-2CAE-8F4F-B37D-04E90438A3EC}"/>
              </a:ext>
            </a:extLst>
          </p:cNvPr>
          <p:cNvSpPr/>
          <p:nvPr/>
        </p:nvSpPr>
        <p:spPr>
          <a:xfrm>
            <a:off x="5300233" y="3969060"/>
            <a:ext cx="188126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EA9C2E4-D400-4648-8EB8-20277F60A50C}"/>
              </a:ext>
            </a:extLst>
          </p:cNvPr>
          <p:cNvGrpSpPr/>
          <p:nvPr/>
        </p:nvGrpSpPr>
        <p:grpSpPr>
          <a:xfrm>
            <a:off x="3519806" y="3331584"/>
            <a:ext cx="3560853" cy="1744158"/>
            <a:chOff x="3595032" y="3257892"/>
            <a:chExt cx="3560853" cy="174415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97AAD-71DF-4E46-B6A3-59FF7BD7A3CC}"/>
                </a:ext>
              </a:extLst>
            </p:cNvPr>
            <p:cNvSpPr/>
            <p:nvPr/>
          </p:nvSpPr>
          <p:spPr>
            <a:xfrm>
              <a:off x="4598237" y="3502716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D331CC7-40E3-844D-B9A0-097FCA8DA98D}"/>
                </a:ext>
              </a:extLst>
            </p:cNvPr>
            <p:cNvSpPr/>
            <p:nvPr/>
          </p:nvSpPr>
          <p:spPr>
            <a:xfrm>
              <a:off x="3595032" y="4332324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247499F-4FF4-ED45-9A79-D99D4606517A}"/>
                </a:ext>
              </a:extLst>
            </p:cNvPr>
            <p:cNvSpPr/>
            <p:nvPr/>
          </p:nvSpPr>
          <p:spPr>
            <a:xfrm>
              <a:off x="5356621" y="4786026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271F1DB-F54F-6C43-AB2A-DCE2038EF3D2}"/>
                </a:ext>
              </a:extLst>
            </p:cNvPr>
            <p:cNvSpPr/>
            <p:nvPr/>
          </p:nvSpPr>
          <p:spPr>
            <a:xfrm>
              <a:off x="6911371" y="3257892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17FAA75-DDE5-704E-A59E-02D9D997FF8B}"/>
                </a:ext>
              </a:extLst>
            </p:cNvPr>
            <p:cNvSpPr/>
            <p:nvPr/>
          </p:nvSpPr>
          <p:spPr>
            <a:xfrm>
              <a:off x="6967759" y="4074858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30A1BE6-0B46-6C42-BE1B-37D4EF7376C5}"/>
              </a:ext>
            </a:extLst>
          </p:cNvPr>
          <p:cNvGrpSpPr/>
          <p:nvPr/>
        </p:nvGrpSpPr>
        <p:grpSpPr>
          <a:xfrm>
            <a:off x="3894940" y="3791817"/>
            <a:ext cx="3222276" cy="1339737"/>
            <a:chOff x="3783158" y="3645024"/>
            <a:chExt cx="3222276" cy="133973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0596EBC-BC56-2742-8FD8-B639455EC8D6}"/>
                </a:ext>
              </a:extLst>
            </p:cNvPr>
            <p:cNvSpPr/>
            <p:nvPr/>
          </p:nvSpPr>
          <p:spPr>
            <a:xfrm>
              <a:off x="3783158" y="3645024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12651DC-3342-E44A-914C-B6E23E85E623}"/>
                </a:ext>
              </a:extLst>
            </p:cNvPr>
            <p:cNvSpPr/>
            <p:nvPr/>
          </p:nvSpPr>
          <p:spPr>
            <a:xfrm>
              <a:off x="4410111" y="4254240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991592E-97D5-BB4B-8BDB-7DE2C6EF6795}"/>
                </a:ext>
              </a:extLst>
            </p:cNvPr>
            <p:cNvSpPr/>
            <p:nvPr/>
          </p:nvSpPr>
          <p:spPr>
            <a:xfrm>
              <a:off x="5941850" y="4325460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68FF507-62FE-A64D-A6AD-A657C2FD2B05}"/>
                </a:ext>
              </a:extLst>
            </p:cNvPr>
            <p:cNvSpPr/>
            <p:nvPr/>
          </p:nvSpPr>
          <p:spPr>
            <a:xfrm>
              <a:off x="6817308" y="4768737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C992AD6-7879-DE46-98A8-B003439FACFD}"/>
              </a:ext>
            </a:extLst>
          </p:cNvPr>
          <p:cNvGrpSpPr/>
          <p:nvPr/>
        </p:nvGrpSpPr>
        <p:grpSpPr>
          <a:xfrm>
            <a:off x="4330712" y="3543072"/>
            <a:ext cx="2731110" cy="2258655"/>
            <a:chOff x="4330712" y="3543072"/>
            <a:chExt cx="2731110" cy="225865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D152976-0F0E-114D-925C-57242DB34924}"/>
                </a:ext>
              </a:extLst>
            </p:cNvPr>
            <p:cNvSpPr/>
            <p:nvPr/>
          </p:nvSpPr>
          <p:spPr>
            <a:xfrm>
              <a:off x="4330712" y="5036628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B06CC7E-FBAE-F24E-9DC7-0B2C4280E958}"/>
                </a:ext>
              </a:extLst>
            </p:cNvPr>
            <p:cNvSpPr/>
            <p:nvPr/>
          </p:nvSpPr>
          <p:spPr>
            <a:xfrm>
              <a:off x="6021249" y="3543072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2AE6F6-CD4A-2846-96DC-8E868C52A77D}"/>
                </a:ext>
              </a:extLst>
            </p:cNvPr>
            <p:cNvSpPr/>
            <p:nvPr/>
          </p:nvSpPr>
          <p:spPr>
            <a:xfrm>
              <a:off x="5927186" y="5053917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98E1BC9-9E8F-A645-9DCE-2D15412CACDF}"/>
                </a:ext>
              </a:extLst>
            </p:cNvPr>
            <p:cNvSpPr/>
            <p:nvPr/>
          </p:nvSpPr>
          <p:spPr>
            <a:xfrm>
              <a:off x="6873696" y="5585703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4F4184A8-BBAE-1D43-9249-CE87C4B9D742}"/>
              </a:ext>
            </a:extLst>
          </p:cNvPr>
          <p:cNvSpPr>
            <a:spLocks noChangeArrowheads="1"/>
          </p:cNvSpPr>
          <p:nvPr/>
        </p:nvSpPr>
        <p:spPr bwMode="auto">
          <a:xfrm rot="21443385">
            <a:off x="128867" y="5528455"/>
            <a:ext cx="3207254" cy="588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real solution</a:t>
            </a:r>
            <a:endParaRPr kumimoji="0" lang="en-US" sz="280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2137B2-206D-F848-9536-F58E0C193255}"/>
              </a:ext>
            </a:extLst>
          </p:cNvPr>
          <p:cNvCxnSpPr>
            <a:cxnSpLocks/>
          </p:cNvCxnSpPr>
          <p:nvPr/>
        </p:nvCxnSpPr>
        <p:spPr>
          <a:xfrm flipV="1">
            <a:off x="2489648" y="4182870"/>
            <a:ext cx="2810585" cy="140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A9253B7-B3FD-7F40-90BC-5292905BC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1443385">
                <a:off x="200889" y="6008515"/>
                <a:ext cx="3207254" cy="5881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𝑖𝑗𝑘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etc.</a:t>
                </a: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A9253B7-B3FD-7F40-90BC-5292905BC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21443385">
                <a:off x="200889" y="6008515"/>
                <a:ext cx="3207254" cy="588118"/>
              </a:xfrm>
              <a:prstGeom prst="rect">
                <a:avLst/>
              </a:prstGeom>
              <a:blipFill>
                <a:blip r:embed="rId4"/>
                <a:stretch>
                  <a:fillRect t="-1724" b="-68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720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en-US" sz="4800" b="1" dirty="0">
                <a:solidFill>
                  <a:srgbClr val="762416"/>
                </a:solidFill>
                <a:latin typeface="Calibri" pitchFamily="34" charset="0"/>
              </a:rPr>
              <a:t>Attack 1: </a:t>
            </a:r>
            <a:r>
              <a:rPr lang="en-US" sz="4800" b="1" i="1" dirty="0">
                <a:solidFill>
                  <a:srgbClr val="762416"/>
                </a:solidFill>
                <a:latin typeface="Calibri" pitchFamily="34" charset="0"/>
              </a:rPr>
              <a:t>Linearization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1B9414-14D6-3449-BD83-8059C3ADC47F}"/>
                  </a:ext>
                </a:extLst>
              </p:cNvPr>
              <p:cNvSpPr/>
              <p:nvPr/>
            </p:nvSpPr>
            <p:spPr>
              <a:xfrm>
                <a:off x="842017" y="1484784"/>
                <a:ext cx="7700954" cy="9865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</m:e>
                          </m:nary>
                        </m:e>
                      </m:nary>
                      <m:d>
                        <m:d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+1)=0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1B9414-14D6-3449-BD83-8059C3ADC4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17" y="1484784"/>
                <a:ext cx="7700954" cy="986552"/>
              </a:xfrm>
              <a:prstGeom prst="rect">
                <a:avLst/>
              </a:prstGeom>
              <a:blipFill>
                <a:blip r:embed="rId3"/>
                <a:stretch>
                  <a:fillRect l="-11678" t="-129114" b="-178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>
            <a:extLst>
              <a:ext uri="{FF2B5EF4-FFF2-40B4-BE49-F238E27FC236}">
                <a16:creationId xmlns:a16="http://schemas.microsoft.com/office/drawing/2014/main" id="{66D6D31B-9F30-BE4B-9999-7D7FBC4D1F49}"/>
              </a:ext>
            </a:extLst>
          </p:cNvPr>
          <p:cNvSpPr/>
          <p:nvPr/>
        </p:nvSpPr>
        <p:spPr>
          <a:xfrm>
            <a:off x="2968079" y="2889504"/>
            <a:ext cx="4988297" cy="3145536"/>
          </a:xfrm>
          <a:custGeom>
            <a:avLst/>
            <a:gdLst>
              <a:gd name="connsiteX0" fmla="*/ 264805 w 4988297"/>
              <a:gd name="connsiteY0" fmla="*/ 420624 h 3145536"/>
              <a:gd name="connsiteX1" fmla="*/ 264805 w 4988297"/>
              <a:gd name="connsiteY1" fmla="*/ 420624 h 3145536"/>
              <a:gd name="connsiteX2" fmla="*/ 191653 w 4988297"/>
              <a:gd name="connsiteY2" fmla="*/ 640080 h 3145536"/>
              <a:gd name="connsiteX3" fmla="*/ 173365 w 4988297"/>
              <a:gd name="connsiteY3" fmla="*/ 694944 h 3145536"/>
              <a:gd name="connsiteX4" fmla="*/ 118501 w 4988297"/>
              <a:gd name="connsiteY4" fmla="*/ 804672 h 3145536"/>
              <a:gd name="connsiteX5" fmla="*/ 81925 w 4988297"/>
              <a:gd name="connsiteY5" fmla="*/ 859536 h 3145536"/>
              <a:gd name="connsiteX6" fmla="*/ 27061 w 4988297"/>
              <a:gd name="connsiteY6" fmla="*/ 1042416 h 3145536"/>
              <a:gd name="connsiteX7" fmla="*/ 27061 w 4988297"/>
              <a:gd name="connsiteY7" fmla="*/ 1901952 h 3145536"/>
              <a:gd name="connsiteX8" fmla="*/ 45349 w 4988297"/>
              <a:gd name="connsiteY8" fmla="*/ 1993392 h 3145536"/>
              <a:gd name="connsiteX9" fmla="*/ 209941 w 4988297"/>
              <a:gd name="connsiteY9" fmla="*/ 2249424 h 3145536"/>
              <a:gd name="connsiteX10" fmla="*/ 319669 w 4988297"/>
              <a:gd name="connsiteY10" fmla="*/ 2377440 h 3145536"/>
              <a:gd name="connsiteX11" fmla="*/ 447685 w 4988297"/>
              <a:gd name="connsiteY11" fmla="*/ 2468880 h 3145536"/>
              <a:gd name="connsiteX12" fmla="*/ 502549 w 4988297"/>
              <a:gd name="connsiteY12" fmla="*/ 2487168 h 3145536"/>
              <a:gd name="connsiteX13" fmla="*/ 557413 w 4988297"/>
              <a:gd name="connsiteY13" fmla="*/ 2523744 h 3145536"/>
              <a:gd name="connsiteX14" fmla="*/ 667141 w 4988297"/>
              <a:gd name="connsiteY14" fmla="*/ 2542032 h 3145536"/>
              <a:gd name="connsiteX15" fmla="*/ 740293 w 4988297"/>
              <a:gd name="connsiteY15" fmla="*/ 2578608 h 3145536"/>
              <a:gd name="connsiteX16" fmla="*/ 904885 w 4988297"/>
              <a:gd name="connsiteY16" fmla="*/ 2651760 h 3145536"/>
              <a:gd name="connsiteX17" fmla="*/ 1051189 w 4988297"/>
              <a:gd name="connsiteY17" fmla="*/ 2761488 h 3145536"/>
              <a:gd name="connsiteX18" fmla="*/ 1160917 w 4988297"/>
              <a:gd name="connsiteY18" fmla="*/ 2834640 h 3145536"/>
              <a:gd name="connsiteX19" fmla="*/ 1215781 w 4988297"/>
              <a:gd name="connsiteY19" fmla="*/ 2871216 h 3145536"/>
              <a:gd name="connsiteX20" fmla="*/ 1362085 w 4988297"/>
              <a:gd name="connsiteY20" fmla="*/ 2944368 h 3145536"/>
              <a:gd name="connsiteX21" fmla="*/ 1490101 w 4988297"/>
              <a:gd name="connsiteY21" fmla="*/ 2962656 h 3145536"/>
              <a:gd name="connsiteX22" fmla="*/ 1800997 w 4988297"/>
              <a:gd name="connsiteY22" fmla="*/ 3017520 h 3145536"/>
              <a:gd name="connsiteX23" fmla="*/ 1965589 w 4988297"/>
              <a:gd name="connsiteY23" fmla="*/ 3035808 h 3145536"/>
              <a:gd name="connsiteX24" fmla="*/ 2331349 w 4988297"/>
              <a:gd name="connsiteY24" fmla="*/ 3017520 h 3145536"/>
              <a:gd name="connsiteX25" fmla="*/ 2459365 w 4988297"/>
              <a:gd name="connsiteY25" fmla="*/ 2999232 h 3145536"/>
              <a:gd name="connsiteX26" fmla="*/ 2623957 w 4988297"/>
              <a:gd name="connsiteY26" fmla="*/ 2980944 h 3145536"/>
              <a:gd name="connsiteX27" fmla="*/ 3282325 w 4988297"/>
              <a:gd name="connsiteY27" fmla="*/ 3017520 h 3145536"/>
              <a:gd name="connsiteX28" fmla="*/ 3355477 w 4988297"/>
              <a:gd name="connsiteY28" fmla="*/ 3054096 h 3145536"/>
              <a:gd name="connsiteX29" fmla="*/ 3428629 w 4988297"/>
              <a:gd name="connsiteY29" fmla="*/ 3072384 h 3145536"/>
              <a:gd name="connsiteX30" fmla="*/ 3483493 w 4988297"/>
              <a:gd name="connsiteY30" fmla="*/ 3108960 h 3145536"/>
              <a:gd name="connsiteX31" fmla="*/ 3611509 w 4988297"/>
              <a:gd name="connsiteY31" fmla="*/ 3145536 h 3145536"/>
              <a:gd name="connsiteX32" fmla="*/ 3885829 w 4988297"/>
              <a:gd name="connsiteY32" fmla="*/ 3108960 h 3145536"/>
              <a:gd name="connsiteX33" fmla="*/ 4050421 w 4988297"/>
              <a:gd name="connsiteY33" fmla="*/ 3017520 h 3145536"/>
              <a:gd name="connsiteX34" fmla="*/ 4105285 w 4988297"/>
              <a:gd name="connsiteY34" fmla="*/ 2962656 h 3145536"/>
              <a:gd name="connsiteX35" fmla="*/ 4251589 w 4988297"/>
              <a:gd name="connsiteY35" fmla="*/ 2852928 h 3145536"/>
              <a:gd name="connsiteX36" fmla="*/ 4306453 w 4988297"/>
              <a:gd name="connsiteY36" fmla="*/ 2798064 h 3145536"/>
              <a:gd name="connsiteX37" fmla="*/ 4397893 w 4988297"/>
              <a:gd name="connsiteY37" fmla="*/ 2743200 h 3145536"/>
              <a:gd name="connsiteX38" fmla="*/ 4507621 w 4988297"/>
              <a:gd name="connsiteY38" fmla="*/ 2670048 h 3145536"/>
              <a:gd name="connsiteX39" fmla="*/ 4544197 w 4988297"/>
              <a:gd name="connsiteY39" fmla="*/ 2615184 h 3145536"/>
              <a:gd name="connsiteX40" fmla="*/ 4599061 w 4988297"/>
              <a:gd name="connsiteY40" fmla="*/ 2578608 h 3145536"/>
              <a:gd name="connsiteX41" fmla="*/ 4672213 w 4988297"/>
              <a:gd name="connsiteY41" fmla="*/ 2505456 h 3145536"/>
              <a:gd name="connsiteX42" fmla="*/ 4781941 w 4988297"/>
              <a:gd name="connsiteY42" fmla="*/ 2395728 h 3145536"/>
              <a:gd name="connsiteX43" fmla="*/ 4836805 w 4988297"/>
              <a:gd name="connsiteY43" fmla="*/ 2286000 h 3145536"/>
              <a:gd name="connsiteX44" fmla="*/ 4873381 w 4988297"/>
              <a:gd name="connsiteY44" fmla="*/ 2231136 h 3145536"/>
              <a:gd name="connsiteX45" fmla="*/ 4909957 w 4988297"/>
              <a:gd name="connsiteY45" fmla="*/ 2103120 h 3145536"/>
              <a:gd name="connsiteX46" fmla="*/ 4946533 w 4988297"/>
              <a:gd name="connsiteY46" fmla="*/ 1938528 h 3145536"/>
              <a:gd name="connsiteX47" fmla="*/ 4964821 w 4988297"/>
              <a:gd name="connsiteY47" fmla="*/ 1719072 h 3145536"/>
              <a:gd name="connsiteX48" fmla="*/ 4983109 w 4988297"/>
              <a:gd name="connsiteY48" fmla="*/ 1572768 h 3145536"/>
              <a:gd name="connsiteX49" fmla="*/ 4946533 w 4988297"/>
              <a:gd name="connsiteY49" fmla="*/ 1078992 h 3145536"/>
              <a:gd name="connsiteX50" fmla="*/ 4891669 w 4988297"/>
              <a:gd name="connsiteY50" fmla="*/ 786384 h 3145536"/>
              <a:gd name="connsiteX51" fmla="*/ 4781941 w 4988297"/>
              <a:gd name="connsiteY51" fmla="*/ 621792 h 3145536"/>
              <a:gd name="connsiteX52" fmla="*/ 4745365 w 4988297"/>
              <a:gd name="connsiteY52" fmla="*/ 566928 h 3145536"/>
              <a:gd name="connsiteX53" fmla="*/ 4708789 w 4988297"/>
              <a:gd name="connsiteY53" fmla="*/ 512064 h 3145536"/>
              <a:gd name="connsiteX54" fmla="*/ 4672213 w 4988297"/>
              <a:gd name="connsiteY54" fmla="*/ 438912 h 3145536"/>
              <a:gd name="connsiteX55" fmla="*/ 4653925 w 4988297"/>
              <a:gd name="connsiteY55" fmla="*/ 365760 h 3145536"/>
              <a:gd name="connsiteX56" fmla="*/ 4599061 w 4988297"/>
              <a:gd name="connsiteY56" fmla="*/ 292608 h 3145536"/>
              <a:gd name="connsiteX57" fmla="*/ 4562485 w 4988297"/>
              <a:gd name="connsiteY57" fmla="*/ 219456 h 3145536"/>
              <a:gd name="connsiteX58" fmla="*/ 4397893 w 4988297"/>
              <a:gd name="connsiteY58" fmla="*/ 128016 h 3145536"/>
              <a:gd name="connsiteX59" fmla="*/ 4251589 w 4988297"/>
              <a:gd name="connsiteY59" fmla="*/ 73152 h 3145536"/>
              <a:gd name="connsiteX60" fmla="*/ 4160149 w 4988297"/>
              <a:gd name="connsiteY60" fmla="*/ 36576 h 3145536"/>
              <a:gd name="connsiteX61" fmla="*/ 4050421 w 4988297"/>
              <a:gd name="connsiteY61" fmla="*/ 18288 h 3145536"/>
              <a:gd name="connsiteX62" fmla="*/ 3958981 w 4988297"/>
              <a:gd name="connsiteY62" fmla="*/ 0 h 3145536"/>
              <a:gd name="connsiteX63" fmla="*/ 3410341 w 4988297"/>
              <a:gd name="connsiteY63" fmla="*/ 18288 h 3145536"/>
              <a:gd name="connsiteX64" fmla="*/ 3355477 w 4988297"/>
              <a:gd name="connsiteY64" fmla="*/ 36576 h 3145536"/>
              <a:gd name="connsiteX65" fmla="*/ 3282325 w 4988297"/>
              <a:gd name="connsiteY65" fmla="*/ 54864 h 3145536"/>
              <a:gd name="connsiteX66" fmla="*/ 3227461 w 4988297"/>
              <a:gd name="connsiteY66" fmla="*/ 73152 h 3145536"/>
              <a:gd name="connsiteX67" fmla="*/ 3154309 w 4988297"/>
              <a:gd name="connsiteY67" fmla="*/ 91440 h 3145536"/>
              <a:gd name="connsiteX68" fmla="*/ 3099445 w 4988297"/>
              <a:gd name="connsiteY68" fmla="*/ 109728 h 3145536"/>
              <a:gd name="connsiteX69" fmla="*/ 2623957 w 4988297"/>
              <a:gd name="connsiteY69" fmla="*/ 128016 h 3145536"/>
              <a:gd name="connsiteX70" fmla="*/ 2477653 w 4988297"/>
              <a:gd name="connsiteY70" fmla="*/ 146304 h 3145536"/>
              <a:gd name="connsiteX71" fmla="*/ 2331349 w 4988297"/>
              <a:gd name="connsiteY71" fmla="*/ 201168 h 3145536"/>
              <a:gd name="connsiteX72" fmla="*/ 2166757 w 4988297"/>
              <a:gd name="connsiteY72" fmla="*/ 237744 h 3145536"/>
              <a:gd name="connsiteX73" fmla="*/ 2093605 w 4988297"/>
              <a:gd name="connsiteY73" fmla="*/ 274320 h 3145536"/>
              <a:gd name="connsiteX74" fmla="*/ 1929013 w 4988297"/>
              <a:gd name="connsiteY74" fmla="*/ 329184 h 3145536"/>
              <a:gd name="connsiteX75" fmla="*/ 1874149 w 4988297"/>
              <a:gd name="connsiteY75" fmla="*/ 365760 h 3145536"/>
              <a:gd name="connsiteX76" fmla="*/ 1800997 w 4988297"/>
              <a:gd name="connsiteY76" fmla="*/ 384048 h 3145536"/>
              <a:gd name="connsiteX77" fmla="*/ 1544965 w 4988297"/>
              <a:gd name="connsiteY77" fmla="*/ 420624 h 3145536"/>
              <a:gd name="connsiteX78" fmla="*/ 996325 w 4988297"/>
              <a:gd name="connsiteY78" fmla="*/ 402336 h 3145536"/>
              <a:gd name="connsiteX79" fmla="*/ 831733 w 4988297"/>
              <a:gd name="connsiteY79" fmla="*/ 347472 h 3145536"/>
              <a:gd name="connsiteX80" fmla="*/ 612277 w 4988297"/>
              <a:gd name="connsiteY80" fmla="*/ 310896 h 3145536"/>
              <a:gd name="connsiteX81" fmla="*/ 429397 w 4988297"/>
              <a:gd name="connsiteY81" fmla="*/ 365760 h 3145536"/>
              <a:gd name="connsiteX82" fmla="*/ 319669 w 4988297"/>
              <a:gd name="connsiteY82" fmla="*/ 438912 h 3145536"/>
              <a:gd name="connsiteX83" fmla="*/ 264805 w 4988297"/>
              <a:gd name="connsiteY83" fmla="*/ 475488 h 3145536"/>
              <a:gd name="connsiteX84" fmla="*/ 283093 w 4988297"/>
              <a:gd name="connsiteY84" fmla="*/ 475488 h 3145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4988297" h="3145536">
                <a:moveTo>
                  <a:pt x="264805" y="420624"/>
                </a:moveTo>
                <a:lnTo>
                  <a:pt x="264805" y="420624"/>
                </a:lnTo>
                <a:lnTo>
                  <a:pt x="191653" y="640080"/>
                </a:lnTo>
                <a:cubicBezTo>
                  <a:pt x="185557" y="658368"/>
                  <a:pt x="184058" y="678904"/>
                  <a:pt x="173365" y="694944"/>
                </a:cubicBezTo>
                <a:cubicBezTo>
                  <a:pt x="68543" y="852177"/>
                  <a:pt x="194217" y="653241"/>
                  <a:pt x="118501" y="804672"/>
                </a:cubicBezTo>
                <a:cubicBezTo>
                  <a:pt x="108671" y="824331"/>
                  <a:pt x="90852" y="839451"/>
                  <a:pt x="81925" y="859536"/>
                </a:cubicBezTo>
                <a:cubicBezTo>
                  <a:pt x="56483" y="916781"/>
                  <a:pt x="42260" y="981620"/>
                  <a:pt x="27061" y="1042416"/>
                </a:cubicBezTo>
                <a:cubicBezTo>
                  <a:pt x="-14273" y="1414423"/>
                  <a:pt x="-3358" y="1247937"/>
                  <a:pt x="27061" y="1901952"/>
                </a:cubicBezTo>
                <a:cubicBezTo>
                  <a:pt x="28505" y="1933002"/>
                  <a:pt x="33805" y="1964532"/>
                  <a:pt x="45349" y="1993392"/>
                </a:cubicBezTo>
                <a:cubicBezTo>
                  <a:pt x="138086" y="2225234"/>
                  <a:pt x="95743" y="2118912"/>
                  <a:pt x="209941" y="2249424"/>
                </a:cubicBezTo>
                <a:cubicBezTo>
                  <a:pt x="282215" y="2332023"/>
                  <a:pt x="241647" y="2310564"/>
                  <a:pt x="319669" y="2377440"/>
                </a:cubicBezTo>
                <a:cubicBezTo>
                  <a:pt x="331266" y="2387381"/>
                  <a:pt x="424527" y="2457301"/>
                  <a:pt x="447685" y="2468880"/>
                </a:cubicBezTo>
                <a:cubicBezTo>
                  <a:pt x="464927" y="2477501"/>
                  <a:pt x="485307" y="2478547"/>
                  <a:pt x="502549" y="2487168"/>
                </a:cubicBezTo>
                <a:cubicBezTo>
                  <a:pt x="522208" y="2496998"/>
                  <a:pt x="536561" y="2516793"/>
                  <a:pt x="557413" y="2523744"/>
                </a:cubicBezTo>
                <a:cubicBezTo>
                  <a:pt x="592591" y="2535470"/>
                  <a:pt x="630565" y="2535936"/>
                  <a:pt x="667141" y="2542032"/>
                </a:cubicBezTo>
                <a:cubicBezTo>
                  <a:pt x="691525" y="2554224"/>
                  <a:pt x="715381" y="2567536"/>
                  <a:pt x="740293" y="2578608"/>
                </a:cubicBezTo>
                <a:cubicBezTo>
                  <a:pt x="787813" y="2599728"/>
                  <a:pt x="859865" y="2621747"/>
                  <a:pt x="904885" y="2651760"/>
                </a:cubicBezTo>
                <a:cubicBezTo>
                  <a:pt x="955607" y="2685575"/>
                  <a:pt x="1000467" y="2727673"/>
                  <a:pt x="1051189" y="2761488"/>
                </a:cubicBezTo>
                <a:lnTo>
                  <a:pt x="1160917" y="2834640"/>
                </a:lnTo>
                <a:cubicBezTo>
                  <a:pt x="1179205" y="2846832"/>
                  <a:pt x="1196122" y="2861386"/>
                  <a:pt x="1215781" y="2871216"/>
                </a:cubicBezTo>
                <a:cubicBezTo>
                  <a:pt x="1264549" y="2895600"/>
                  <a:pt x="1308109" y="2936657"/>
                  <a:pt x="1362085" y="2944368"/>
                </a:cubicBezTo>
                <a:lnTo>
                  <a:pt x="1490101" y="2962656"/>
                </a:lnTo>
                <a:cubicBezTo>
                  <a:pt x="1617963" y="3005277"/>
                  <a:pt x="1565184" y="2991319"/>
                  <a:pt x="1800997" y="3017520"/>
                </a:cubicBezTo>
                <a:lnTo>
                  <a:pt x="1965589" y="3035808"/>
                </a:lnTo>
                <a:cubicBezTo>
                  <a:pt x="2087509" y="3029712"/>
                  <a:pt x="2209610" y="3026538"/>
                  <a:pt x="2331349" y="3017520"/>
                </a:cubicBezTo>
                <a:cubicBezTo>
                  <a:pt x="2374336" y="3014336"/>
                  <a:pt x="2416593" y="3004579"/>
                  <a:pt x="2459365" y="2999232"/>
                </a:cubicBezTo>
                <a:cubicBezTo>
                  <a:pt x="2514140" y="2992385"/>
                  <a:pt x="2569093" y="2987040"/>
                  <a:pt x="2623957" y="2980944"/>
                </a:cubicBezTo>
                <a:cubicBezTo>
                  <a:pt x="2843413" y="2993136"/>
                  <a:pt x="3063621" y="2995650"/>
                  <a:pt x="3282325" y="3017520"/>
                </a:cubicBezTo>
                <a:cubicBezTo>
                  <a:pt x="3309452" y="3020233"/>
                  <a:pt x="3329951" y="3044524"/>
                  <a:pt x="3355477" y="3054096"/>
                </a:cubicBezTo>
                <a:cubicBezTo>
                  <a:pt x="3379011" y="3062921"/>
                  <a:pt x="3404245" y="3066288"/>
                  <a:pt x="3428629" y="3072384"/>
                </a:cubicBezTo>
                <a:cubicBezTo>
                  <a:pt x="3446917" y="3084576"/>
                  <a:pt x="3463834" y="3099130"/>
                  <a:pt x="3483493" y="3108960"/>
                </a:cubicBezTo>
                <a:cubicBezTo>
                  <a:pt x="3509729" y="3122078"/>
                  <a:pt x="3588071" y="3139676"/>
                  <a:pt x="3611509" y="3145536"/>
                </a:cubicBezTo>
                <a:cubicBezTo>
                  <a:pt x="3657685" y="3141338"/>
                  <a:pt x="3814556" y="3137469"/>
                  <a:pt x="3885829" y="3108960"/>
                </a:cubicBezTo>
                <a:cubicBezTo>
                  <a:pt x="3921750" y="3094592"/>
                  <a:pt x="4011768" y="3049730"/>
                  <a:pt x="4050421" y="3017520"/>
                </a:cubicBezTo>
                <a:cubicBezTo>
                  <a:pt x="4070290" y="3000963"/>
                  <a:pt x="4085268" y="2979034"/>
                  <a:pt x="4105285" y="2962656"/>
                </a:cubicBezTo>
                <a:cubicBezTo>
                  <a:pt x="4152465" y="2924054"/>
                  <a:pt x="4208484" y="2896033"/>
                  <a:pt x="4251589" y="2852928"/>
                </a:cubicBezTo>
                <a:cubicBezTo>
                  <a:pt x="4269877" y="2834640"/>
                  <a:pt x="4285762" y="2813582"/>
                  <a:pt x="4306453" y="2798064"/>
                </a:cubicBezTo>
                <a:cubicBezTo>
                  <a:pt x="4334889" y="2776737"/>
                  <a:pt x="4367905" y="2762283"/>
                  <a:pt x="4397893" y="2743200"/>
                </a:cubicBezTo>
                <a:cubicBezTo>
                  <a:pt x="4434979" y="2719600"/>
                  <a:pt x="4471045" y="2694432"/>
                  <a:pt x="4507621" y="2670048"/>
                </a:cubicBezTo>
                <a:cubicBezTo>
                  <a:pt x="4519813" y="2651760"/>
                  <a:pt x="4528655" y="2630726"/>
                  <a:pt x="4544197" y="2615184"/>
                </a:cubicBezTo>
                <a:cubicBezTo>
                  <a:pt x="4559739" y="2599642"/>
                  <a:pt x="4582373" y="2592912"/>
                  <a:pt x="4599061" y="2578608"/>
                </a:cubicBezTo>
                <a:cubicBezTo>
                  <a:pt x="4625243" y="2556166"/>
                  <a:pt x="4649505" y="2531408"/>
                  <a:pt x="4672213" y="2505456"/>
                </a:cubicBezTo>
                <a:cubicBezTo>
                  <a:pt x="4767485" y="2396573"/>
                  <a:pt x="4682087" y="2462297"/>
                  <a:pt x="4781941" y="2395728"/>
                </a:cubicBezTo>
                <a:cubicBezTo>
                  <a:pt x="4886763" y="2238495"/>
                  <a:pt x="4761089" y="2437431"/>
                  <a:pt x="4836805" y="2286000"/>
                </a:cubicBezTo>
                <a:cubicBezTo>
                  <a:pt x="4846635" y="2266341"/>
                  <a:pt x="4863551" y="2250795"/>
                  <a:pt x="4873381" y="2231136"/>
                </a:cubicBezTo>
                <a:cubicBezTo>
                  <a:pt x="4885600" y="2206697"/>
                  <a:pt x="4905269" y="2124214"/>
                  <a:pt x="4909957" y="2103120"/>
                </a:cubicBezTo>
                <a:cubicBezTo>
                  <a:pt x="4956392" y="1894165"/>
                  <a:pt x="4901932" y="2116930"/>
                  <a:pt x="4946533" y="1938528"/>
                </a:cubicBezTo>
                <a:cubicBezTo>
                  <a:pt x="4952629" y="1865376"/>
                  <a:pt x="4957517" y="1792113"/>
                  <a:pt x="4964821" y="1719072"/>
                </a:cubicBezTo>
                <a:cubicBezTo>
                  <a:pt x="4969711" y="1670168"/>
                  <a:pt x="4983109" y="1621916"/>
                  <a:pt x="4983109" y="1572768"/>
                </a:cubicBezTo>
                <a:cubicBezTo>
                  <a:pt x="4983109" y="1171867"/>
                  <a:pt x="5008613" y="1265233"/>
                  <a:pt x="4946533" y="1078992"/>
                </a:cubicBezTo>
                <a:cubicBezTo>
                  <a:pt x="4940246" y="1028697"/>
                  <a:pt x="4921513" y="831150"/>
                  <a:pt x="4891669" y="786384"/>
                </a:cubicBezTo>
                <a:lnTo>
                  <a:pt x="4781941" y="621792"/>
                </a:lnTo>
                <a:lnTo>
                  <a:pt x="4745365" y="566928"/>
                </a:lnTo>
                <a:cubicBezTo>
                  <a:pt x="4733173" y="548640"/>
                  <a:pt x="4718619" y="531723"/>
                  <a:pt x="4708789" y="512064"/>
                </a:cubicBezTo>
                <a:cubicBezTo>
                  <a:pt x="4696597" y="487680"/>
                  <a:pt x="4681785" y="464438"/>
                  <a:pt x="4672213" y="438912"/>
                </a:cubicBezTo>
                <a:cubicBezTo>
                  <a:pt x="4663388" y="415378"/>
                  <a:pt x="4665165" y="388241"/>
                  <a:pt x="4653925" y="365760"/>
                </a:cubicBezTo>
                <a:cubicBezTo>
                  <a:pt x="4640294" y="338498"/>
                  <a:pt x="4615215" y="318455"/>
                  <a:pt x="4599061" y="292608"/>
                </a:cubicBezTo>
                <a:cubicBezTo>
                  <a:pt x="4584612" y="269490"/>
                  <a:pt x="4581762" y="238733"/>
                  <a:pt x="4562485" y="219456"/>
                </a:cubicBezTo>
                <a:cubicBezTo>
                  <a:pt x="4473381" y="130352"/>
                  <a:pt x="4478382" y="162511"/>
                  <a:pt x="4397893" y="128016"/>
                </a:cubicBezTo>
                <a:cubicBezTo>
                  <a:pt x="4136008" y="15779"/>
                  <a:pt x="4504466" y="157444"/>
                  <a:pt x="4251589" y="73152"/>
                </a:cubicBezTo>
                <a:cubicBezTo>
                  <a:pt x="4220446" y="62771"/>
                  <a:pt x="4191820" y="45214"/>
                  <a:pt x="4160149" y="36576"/>
                </a:cubicBezTo>
                <a:cubicBezTo>
                  <a:pt x="4124375" y="26819"/>
                  <a:pt x="4086903" y="24921"/>
                  <a:pt x="4050421" y="18288"/>
                </a:cubicBezTo>
                <a:cubicBezTo>
                  <a:pt x="4019839" y="12728"/>
                  <a:pt x="3989461" y="6096"/>
                  <a:pt x="3958981" y="0"/>
                </a:cubicBezTo>
                <a:cubicBezTo>
                  <a:pt x="3776101" y="6096"/>
                  <a:pt x="3592987" y="7219"/>
                  <a:pt x="3410341" y="18288"/>
                </a:cubicBezTo>
                <a:cubicBezTo>
                  <a:pt x="3391099" y="19454"/>
                  <a:pt x="3374013" y="31280"/>
                  <a:pt x="3355477" y="36576"/>
                </a:cubicBezTo>
                <a:cubicBezTo>
                  <a:pt x="3331310" y="43481"/>
                  <a:pt x="3306492" y="47959"/>
                  <a:pt x="3282325" y="54864"/>
                </a:cubicBezTo>
                <a:cubicBezTo>
                  <a:pt x="3263789" y="60160"/>
                  <a:pt x="3245997" y="67856"/>
                  <a:pt x="3227461" y="73152"/>
                </a:cubicBezTo>
                <a:cubicBezTo>
                  <a:pt x="3203294" y="80057"/>
                  <a:pt x="3178476" y="84535"/>
                  <a:pt x="3154309" y="91440"/>
                </a:cubicBezTo>
                <a:cubicBezTo>
                  <a:pt x="3135773" y="96736"/>
                  <a:pt x="3118677" y="108402"/>
                  <a:pt x="3099445" y="109728"/>
                </a:cubicBezTo>
                <a:cubicBezTo>
                  <a:pt x="2941208" y="120641"/>
                  <a:pt x="2782453" y="121920"/>
                  <a:pt x="2623957" y="128016"/>
                </a:cubicBezTo>
                <a:cubicBezTo>
                  <a:pt x="2575189" y="134112"/>
                  <a:pt x="2526008" y="137512"/>
                  <a:pt x="2477653" y="146304"/>
                </a:cubicBezTo>
                <a:cubicBezTo>
                  <a:pt x="2447584" y="151771"/>
                  <a:pt x="2345429" y="196944"/>
                  <a:pt x="2331349" y="201168"/>
                </a:cubicBezTo>
                <a:cubicBezTo>
                  <a:pt x="2273414" y="218549"/>
                  <a:pt x="2223043" y="216637"/>
                  <a:pt x="2166757" y="237744"/>
                </a:cubicBezTo>
                <a:cubicBezTo>
                  <a:pt x="2141231" y="247316"/>
                  <a:pt x="2118517" y="263248"/>
                  <a:pt x="2093605" y="274320"/>
                </a:cubicBezTo>
                <a:cubicBezTo>
                  <a:pt x="2005063" y="313672"/>
                  <a:pt x="2013926" y="307956"/>
                  <a:pt x="1929013" y="329184"/>
                </a:cubicBezTo>
                <a:cubicBezTo>
                  <a:pt x="1910725" y="341376"/>
                  <a:pt x="1894351" y="357102"/>
                  <a:pt x="1874149" y="365760"/>
                </a:cubicBezTo>
                <a:cubicBezTo>
                  <a:pt x="1851047" y="375661"/>
                  <a:pt x="1825643" y="379119"/>
                  <a:pt x="1800997" y="384048"/>
                </a:cubicBezTo>
                <a:cubicBezTo>
                  <a:pt x="1713104" y="401627"/>
                  <a:pt x="1634867" y="409386"/>
                  <a:pt x="1544965" y="420624"/>
                </a:cubicBezTo>
                <a:cubicBezTo>
                  <a:pt x="1362085" y="414528"/>
                  <a:pt x="1178675" y="417532"/>
                  <a:pt x="996325" y="402336"/>
                </a:cubicBezTo>
                <a:cubicBezTo>
                  <a:pt x="820760" y="387706"/>
                  <a:pt x="946947" y="363931"/>
                  <a:pt x="831733" y="347472"/>
                </a:cubicBezTo>
                <a:cubicBezTo>
                  <a:pt x="672946" y="324788"/>
                  <a:pt x="745985" y="337638"/>
                  <a:pt x="612277" y="310896"/>
                </a:cubicBezTo>
                <a:cubicBezTo>
                  <a:pt x="571385" y="321119"/>
                  <a:pt x="456112" y="347950"/>
                  <a:pt x="429397" y="365760"/>
                </a:cubicBezTo>
                <a:cubicBezTo>
                  <a:pt x="392821" y="390144"/>
                  <a:pt x="361372" y="425011"/>
                  <a:pt x="319669" y="438912"/>
                </a:cubicBezTo>
                <a:cubicBezTo>
                  <a:pt x="259022" y="459128"/>
                  <a:pt x="264805" y="437923"/>
                  <a:pt x="264805" y="475488"/>
                </a:cubicBezTo>
                <a:lnTo>
                  <a:pt x="283093" y="4754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52977A-82F4-0B45-B3E3-B3DD315FCD61}"/>
              </a:ext>
            </a:extLst>
          </p:cNvPr>
          <p:cNvSpPr>
            <a:spLocks noChangeArrowheads="1"/>
          </p:cNvSpPr>
          <p:nvPr/>
        </p:nvSpPr>
        <p:spPr bwMode="auto">
          <a:xfrm rot="19409569">
            <a:off x="235631" y="2848113"/>
            <a:ext cx="3281133" cy="1127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space </a:t>
            </a:r>
            <a:b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(with more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eqns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  <a:endParaRPr kumimoji="0" lang="en-US" sz="280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DF257C-2CAE-8F4F-B37D-04E90438A3EC}"/>
              </a:ext>
            </a:extLst>
          </p:cNvPr>
          <p:cNvSpPr/>
          <p:nvPr/>
        </p:nvSpPr>
        <p:spPr>
          <a:xfrm>
            <a:off x="5300233" y="3969060"/>
            <a:ext cx="188126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30A1BE6-0B46-6C42-BE1B-37D4EF7376C5}"/>
              </a:ext>
            </a:extLst>
          </p:cNvPr>
          <p:cNvGrpSpPr/>
          <p:nvPr/>
        </p:nvGrpSpPr>
        <p:grpSpPr>
          <a:xfrm>
            <a:off x="3894940" y="3791817"/>
            <a:ext cx="3222276" cy="1339737"/>
            <a:chOff x="3783158" y="3645024"/>
            <a:chExt cx="3222276" cy="133973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0596EBC-BC56-2742-8FD8-B639455EC8D6}"/>
                </a:ext>
              </a:extLst>
            </p:cNvPr>
            <p:cNvSpPr/>
            <p:nvPr/>
          </p:nvSpPr>
          <p:spPr>
            <a:xfrm>
              <a:off x="3783158" y="3645024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12651DC-3342-E44A-914C-B6E23E85E623}"/>
                </a:ext>
              </a:extLst>
            </p:cNvPr>
            <p:cNvSpPr/>
            <p:nvPr/>
          </p:nvSpPr>
          <p:spPr>
            <a:xfrm>
              <a:off x="4410111" y="4254240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991592E-97D5-BB4B-8BDB-7DE2C6EF6795}"/>
                </a:ext>
              </a:extLst>
            </p:cNvPr>
            <p:cNvSpPr/>
            <p:nvPr/>
          </p:nvSpPr>
          <p:spPr>
            <a:xfrm>
              <a:off x="5941850" y="4325460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68FF507-62FE-A64D-A6AD-A657C2FD2B05}"/>
                </a:ext>
              </a:extLst>
            </p:cNvPr>
            <p:cNvSpPr/>
            <p:nvPr/>
          </p:nvSpPr>
          <p:spPr>
            <a:xfrm>
              <a:off x="6817308" y="4768737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C992AD6-7879-DE46-98A8-B003439FACFD}"/>
              </a:ext>
            </a:extLst>
          </p:cNvPr>
          <p:cNvGrpSpPr/>
          <p:nvPr/>
        </p:nvGrpSpPr>
        <p:grpSpPr>
          <a:xfrm>
            <a:off x="4330712" y="3543072"/>
            <a:ext cx="2731110" cy="2258655"/>
            <a:chOff x="4330712" y="3543072"/>
            <a:chExt cx="2731110" cy="225865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D152976-0F0E-114D-925C-57242DB34924}"/>
                </a:ext>
              </a:extLst>
            </p:cNvPr>
            <p:cNvSpPr/>
            <p:nvPr/>
          </p:nvSpPr>
          <p:spPr>
            <a:xfrm>
              <a:off x="4330712" y="5036628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B06CC7E-FBAE-F24E-9DC7-0B2C4280E958}"/>
                </a:ext>
              </a:extLst>
            </p:cNvPr>
            <p:cNvSpPr/>
            <p:nvPr/>
          </p:nvSpPr>
          <p:spPr>
            <a:xfrm>
              <a:off x="6021249" y="3543072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2AE6F6-CD4A-2846-96DC-8E868C52A77D}"/>
                </a:ext>
              </a:extLst>
            </p:cNvPr>
            <p:cNvSpPr/>
            <p:nvPr/>
          </p:nvSpPr>
          <p:spPr>
            <a:xfrm>
              <a:off x="5927186" y="5053917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98E1BC9-9E8F-A645-9DCE-2D15412CACDF}"/>
                </a:ext>
              </a:extLst>
            </p:cNvPr>
            <p:cNvSpPr/>
            <p:nvPr/>
          </p:nvSpPr>
          <p:spPr>
            <a:xfrm>
              <a:off x="6873696" y="5585703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4F4184A8-BBAE-1D43-9249-CE87C4B9D742}"/>
              </a:ext>
            </a:extLst>
          </p:cNvPr>
          <p:cNvSpPr>
            <a:spLocks noChangeArrowheads="1"/>
          </p:cNvSpPr>
          <p:nvPr/>
        </p:nvSpPr>
        <p:spPr bwMode="auto">
          <a:xfrm rot="21443385">
            <a:off x="128867" y="5528455"/>
            <a:ext cx="3207254" cy="588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real solution</a:t>
            </a:r>
            <a:endParaRPr kumimoji="0" lang="en-US" sz="280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2137B2-206D-F848-9536-F58E0C193255}"/>
              </a:ext>
            </a:extLst>
          </p:cNvPr>
          <p:cNvCxnSpPr>
            <a:cxnSpLocks/>
          </p:cNvCxnSpPr>
          <p:nvPr/>
        </p:nvCxnSpPr>
        <p:spPr>
          <a:xfrm flipV="1">
            <a:off x="2489648" y="4182870"/>
            <a:ext cx="2810585" cy="140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A9253B7-B3FD-7F40-90BC-5292905BC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1443385">
                <a:off x="200889" y="6008515"/>
                <a:ext cx="3207254" cy="5881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𝑖𝑗𝑘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etc.</a:t>
                </a: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A9253B7-B3FD-7F40-90BC-5292905BC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21443385">
                <a:off x="200889" y="6008515"/>
                <a:ext cx="3207254" cy="588118"/>
              </a:xfrm>
              <a:prstGeom prst="rect">
                <a:avLst/>
              </a:prstGeom>
              <a:blipFill>
                <a:blip r:embed="rId4"/>
                <a:stretch>
                  <a:fillRect t="-1724" b="-68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966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en-US" sz="4800" b="1" dirty="0">
                <a:solidFill>
                  <a:srgbClr val="762416"/>
                </a:solidFill>
                <a:latin typeface="Calibri" pitchFamily="34" charset="0"/>
              </a:rPr>
              <a:t>Attack 1: </a:t>
            </a:r>
            <a:r>
              <a:rPr lang="en-US" sz="4800" b="1" i="1" dirty="0">
                <a:solidFill>
                  <a:srgbClr val="762416"/>
                </a:solidFill>
                <a:latin typeface="Calibri" pitchFamily="34" charset="0"/>
              </a:rPr>
              <a:t>Linearization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1B9414-14D6-3449-BD83-8059C3ADC47F}"/>
                  </a:ext>
                </a:extLst>
              </p:cNvPr>
              <p:cNvSpPr/>
              <p:nvPr/>
            </p:nvSpPr>
            <p:spPr>
              <a:xfrm>
                <a:off x="842017" y="1484784"/>
                <a:ext cx="7700954" cy="9865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</m:e>
                          </m:nary>
                        </m:e>
                      </m:nary>
                      <m:d>
                        <m:d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+1)=0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1B9414-14D6-3449-BD83-8059C3ADC4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17" y="1484784"/>
                <a:ext cx="7700954" cy="986552"/>
              </a:xfrm>
              <a:prstGeom prst="rect">
                <a:avLst/>
              </a:prstGeom>
              <a:blipFill>
                <a:blip r:embed="rId3"/>
                <a:stretch>
                  <a:fillRect l="-11678" t="-129114" b="-178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>
            <a:extLst>
              <a:ext uri="{FF2B5EF4-FFF2-40B4-BE49-F238E27FC236}">
                <a16:creationId xmlns:a16="http://schemas.microsoft.com/office/drawing/2014/main" id="{66D6D31B-9F30-BE4B-9999-7D7FBC4D1F49}"/>
              </a:ext>
            </a:extLst>
          </p:cNvPr>
          <p:cNvSpPr/>
          <p:nvPr/>
        </p:nvSpPr>
        <p:spPr>
          <a:xfrm>
            <a:off x="2968079" y="2889504"/>
            <a:ext cx="4988297" cy="3145536"/>
          </a:xfrm>
          <a:custGeom>
            <a:avLst/>
            <a:gdLst>
              <a:gd name="connsiteX0" fmla="*/ 264805 w 4988297"/>
              <a:gd name="connsiteY0" fmla="*/ 420624 h 3145536"/>
              <a:gd name="connsiteX1" fmla="*/ 264805 w 4988297"/>
              <a:gd name="connsiteY1" fmla="*/ 420624 h 3145536"/>
              <a:gd name="connsiteX2" fmla="*/ 191653 w 4988297"/>
              <a:gd name="connsiteY2" fmla="*/ 640080 h 3145536"/>
              <a:gd name="connsiteX3" fmla="*/ 173365 w 4988297"/>
              <a:gd name="connsiteY3" fmla="*/ 694944 h 3145536"/>
              <a:gd name="connsiteX4" fmla="*/ 118501 w 4988297"/>
              <a:gd name="connsiteY4" fmla="*/ 804672 h 3145536"/>
              <a:gd name="connsiteX5" fmla="*/ 81925 w 4988297"/>
              <a:gd name="connsiteY5" fmla="*/ 859536 h 3145536"/>
              <a:gd name="connsiteX6" fmla="*/ 27061 w 4988297"/>
              <a:gd name="connsiteY6" fmla="*/ 1042416 h 3145536"/>
              <a:gd name="connsiteX7" fmla="*/ 27061 w 4988297"/>
              <a:gd name="connsiteY7" fmla="*/ 1901952 h 3145536"/>
              <a:gd name="connsiteX8" fmla="*/ 45349 w 4988297"/>
              <a:gd name="connsiteY8" fmla="*/ 1993392 h 3145536"/>
              <a:gd name="connsiteX9" fmla="*/ 209941 w 4988297"/>
              <a:gd name="connsiteY9" fmla="*/ 2249424 h 3145536"/>
              <a:gd name="connsiteX10" fmla="*/ 319669 w 4988297"/>
              <a:gd name="connsiteY10" fmla="*/ 2377440 h 3145536"/>
              <a:gd name="connsiteX11" fmla="*/ 447685 w 4988297"/>
              <a:gd name="connsiteY11" fmla="*/ 2468880 h 3145536"/>
              <a:gd name="connsiteX12" fmla="*/ 502549 w 4988297"/>
              <a:gd name="connsiteY12" fmla="*/ 2487168 h 3145536"/>
              <a:gd name="connsiteX13" fmla="*/ 557413 w 4988297"/>
              <a:gd name="connsiteY13" fmla="*/ 2523744 h 3145536"/>
              <a:gd name="connsiteX14" fmla="*/ 667141 w 4988297"/>
              <a:gd name="connsiteY14" fmla="*/ 2542032 h 3145536"/>
              <a:gd name="connsiteX15" fmla="*/ 740293 w 4988297"/>
              <a:gd name="connsiteY15" fmla="*/ 2578608 h 3145536"/>
              <a:gd name="connsiteX16" fmla="*/ 904885 w 4988297"/>
              <a:gd name="connsiteY16" fmla="*/ 2651760 h 3145536"/>
              <a:gd name="connsiteX17" fmla="*/ 1051189 w 4988297"/>
              <a:gd name="connsiteY17" fmla="*/ 2761488 h 3145536"/>
              <a:gd name="connsiteX18" fmla="*/ 1160917 w 4988297"/>
              <a:gd name="connsiteY18" fmla="*/ 2834640 h 3145536"/>
              <a:gd name="connsiteX19" fmla="*/ 1215781 w 4988297"/>
              <a:gd name="connsiteY19" fmla="*/ 2871216 h 3145536"/>
              <a:gd name="connsiteX20" fmla="*/ 1362085 w 4988297"/>
              <a:gd name="connsiteY20" fmla="*/ 2944368 h 3145536"/>
              <a:gd name="connsiteX21" fmla="*/ 1490101 w 4988297"/>
              <a:gd name="connsiteY21" fmla="*/ 2962656 h 3145536"/>
              <a:gd name="connsiteX22" fmla="*/ 1800997 w 4988297"/>
              <a:gd name="connsiteY22" fmla="*/ 3017520 h 3145536"/>
              <a:gd name="connsiteX23" fmla="*/ 1965589 w 4988297"/>
              <a:gd name="connsiteY23" fmla="*/ 3035808 h 3145536"/>
              <a:gd name="connsiteX24" fmla="*/ 2331349 w 4988297"/>
              <a:gd name="connsiteY24" fmla="*/ 3017520 h 3145536"/>
              <a:gd name="connsiteX25" fmla="*/ 2459365 w 4988297"/>
              <a:gd name="connsiteY25" fmla="*/ 2999232 h 3145536"/>
              <a:gd name="connsiteX26" fmla="*/ 2623957 w 4988297"/>
              <a:gd name="connsiteY26" fmla="*/ 2980944 h 3145536"/>
              <a:gd name="connsiteX27" fmla="*/ 3282325 w 4988297"/>
              <a:gd name="connsiteY27" fmla="*/ 3017520 h 3145536"/>
              <a:gd name="connsiteX28" fmla="*/ 3355477 w 4988297"/>
              <a:gd name="connsiteY28" fmla="*/ 3054096 h 3145536"/>
              <a:gd name="connsiteX29" fmla="*/ 3428629 w 4988297"/>
              <a:gd name="connsiteY29" fmla="*/ 3072384 h 3145536"/>
              <a:gd name="connsiteX30" fmla="*/ 3483493 w 4988297"/>
              <a:gd name="connsiteY30" fmla="*/ 3108960 h 3145536"/>
              <a:gd name="connsiteX31" fmla="*/ 3611509 w 4988297"/>
              <a:gd name="connsiteY31" fmla="*/ 3145536 h 3145536"/>
              <a:gd name="connsiteX32" fmla="*/ 3885829 w 4988297"/>
              <a:gd name="connsiteY32" fmla="*/ 3108960 h 3145536"/>
              <a:gd name="connsiteX33" fmla="*/ 4050421 w 4988297"/>
              <a:gd name="connsiteY33" fmla="*/ 3017520 h 3145536"/>
              <a:gd name="connsiteX34" fmla="*/ 4105285 w 4988297"/>
              <a:gd name="connsiteY34" fmla="*/ 2962656 h 3145536"/>
              <a:gd name="connsiteX35" fmla="*/ 4251589 w 4988297"/>
              <a:gd name="connsiteY35" fmla="*/ 2852928 h 3145536"/>
              <a:gd name="connsiteX36" fmla="*/ 4306453 w 4988297"/>
              <a:gd name="connsiteY36" fmla="*/ 2798064 h 3145536"/>
              <a:gd name="connsiteX37" fmla="*/ 4397893 w 4988297"/>
              <a:gd name="connsiteY37" fmla="*/ 2743200 h 3145536"/>
              <a:gd name="connsiteX38" fmla="*/ 4507621 w 4988297"/>
              <a:gd name="connsiteY38" fmla="*/ 2670048 h 3145536"/>
              <a:gd name="connsiteX39" fmla="*/ 4544197 w 4988297"/>
              <a:gd name="connsiteY39" fmla="*/ 2615184 h 3145536"/>
              <a:gd name="connsiteX40" fmla="*/ 4599061 w 4988297"/>
              <a:gd name="connsiteY40" fmla="*/ 2578608 h 3145536"/>
              <a:gd name="connsiteX41" fmla="*/ 4672213 w 4988297"/>
              <a:gd name="connsiteY41" fmla="*/ 2505456 h 3145536"/>
              <a:gd name="connsiteX42" fmla="*/ 4781941 w 4988297"/>
              <a:gd name="connsiteY42" fmla="*/ 2395728 h 3145536"/>
              <a:gd name="connsiteX43" fmla="*/ 4836805 w 4988297"/>
              <a:gd name="connsiteY43" fmla="*/ 2286000 h 3145536"/>
              <a:gd name="connsiteX44" fmla="*/ 4873381 w 4988297"/>
              <a:gd name="connsiteY44" fmla="*/ 2231136 h 3145536"/>
              <a:gd name="connsiteX45" fmla="*/ 4909957 w 4988297"/>
              <a:gd name="connsiteY45" fmla="*/ 2103120 h 3145536"/>
              <a:gd name="connsiteX46" fmla="*/ 4946533 w 4988297"/>
              <a:gd name="connsiteY46" fmla="*/ 1938528 h 3145536"/>
              <a:gd name="connsiteX47" fmla="*/ 4964821 w 4988297"/>
              <a:gd name="connsiteY47" fmla="*/ 1719072 h 3145536"/>
              <a:gd name="connsiteX48" fmla="*/ 4983109 w 4988297"/>
              <a:gd name="connsiteY48" fmla="*/ 1572768 h 3145536"/>
              <a:gd name="connsiteX49" fmla="*/ 4946533 w 4988297"/>
              <a:gd name="connsiteY49" fmla="*/ 1078992 h 3145536"/>
              <a:gd name="connsiteX50" fmla="*/ 4891669 w 4988297"/>
              <a:gd name="connsiteY50" fmla="*/ 786384 h 3145536"/>
              <a:gd name="connsiteX51" fmla="*/ 4781941 w 4988297"/>
              <a:gd name="connsiteY51" fmla="*/ 621792 h 3145536"/>
              <a:gd name="connsiteX52" fmla="*/ 4745365 w 4988297"/>
              <a:gd name="connsiteY52" fmla="*/ 566928 h 3145536"/>
              <a:gd name="connsiteX53" fmla="*/ 4708789 w 4988297"/>
              <a:gd name="connsiteY53" fmla="*/ 512064 h 3145536"/>
              <a:gd name="connsiteX54" fmla="*/ 4672213 w 4988297"/>
              <a:gd name="connsiteY54" fmla="*/ 438912 h 3145536"/>
              <a:gd name="connsiteX55" fmla="*/ 4653925 w 4988297"/>
              <a:gd name="connsiteY55" fmla="*/ 365760 h 3145536"/>
              <a:gd name="connsiteX56" fmla="*/ 4599061 w 4988297"/>
              <a:gd name="connsiteY56" fmla="*/ 292608 h 3145536"/>
              <a:gd name="connsiteX57" fmla="*/ 4562485 w 4988297"/>
              <a:gd name="connsiteY57" fmla="*/ 219456 h 3145536"/>
              <a:gd name="connsiteX58" fmla="*/ 4397893 w 4988297"/>
              <a:gd name="connsiteY58" fmla="*/ 128016 h 3145536"/>
              <a:gd name="connsiteX59" fmla="*/ 4251589 w 4988297"/>
              <a:gd name="connsiteY59" fmla="*/ 73152 h 3145536"/>
              <a:gd name="connsiteX60" fmla="*/ 4160149 w 4988297"/>
              <a:gd name="connsiteY60" fmla="*/ 36576 h 3145536"/>
              <a:gd name="connsiteX61" fmla="*/ 4050421 w 4988297"/>
              <a:gd name="connsiteY61" fmla="*/ 18288 h 3145536"/>
              <a:gd name="connsiteX62" fmla="*/ 3958981 w 4988297"/>
              <a:gd name="connsiteY62" fmla="*/ 0 h 3145536"/>
              <a:gd name="connsiteX63" fmla="*/ 3410341 w 4988297"/>
              <a:gd name="connsiteY63" fmla="*/ 18288 h 3145536"/>
              <a:gd name="connsiteX64" fmla="*/ 3355477 w 4988297"/>
              <a:gd name="connsiteY64" fmla="*/ 36576 h 3145536"/>
              <a:gd name="connsiteX65" fmla="*/ 3282325 w 4988297"/>
              <a:gd name="connsiteY65" fmla="*/ 54864 h 3145536"/>
              <a:gd name="connsiteX66" fmla="*/ 3227461 w 4988297"/>
              <a:gd name="connsiteY66" fmla="*/ 73152 h 3145536"/>
              <a:gd name="connsiteX67" fmla="*/ 3154309 w 4988297"/>
              <a:gd name="connsiteY67" fmla="*/ 91440 h 3145536"/>
              <a:gd name="connsiteX68" fmla="*/ 3099445 w 4988297"/>
              <a:gd name="connsiteY68" fmla="*/ 109728 h 3145536"/>
              <a:gd name="connsiteX69" fmla="*/ 2623957 w 4988297"/>
              <a:gd name="connsiteY69" fmla="*/ 128016 h 3145536"/>
              <a:gd name="connsiteX70" fmla="*/ 2477653 w 4988297"/>
              <a:gd name="connsiteY70" fmla="*/ 146304 h 3145536"/>
              <a:gd name="connsiteX71" fmla="*/ 2331349 w 4988297"/>
              <a:gd name="connsiteY71" fmla="*/ 201168 h 3145536"/>
              <a:gd name="connsiteX72" fmla="*/ 2166757 w 4988297"/>
              <a:gd name="connsiteY72" fmla="*/ 237744 h 3145536"/>
              <a:gd name="connsiteX73" fmla="*/ 2093605 w 4988297"/>
              <a:gd name="connsiteY73" fmla="*/ 274320 h 3145536"/>
              <a:gd name="connsiteX74" fmla="*/ 1929013 w 4988297"/>
              <a:gd name="connsiteY74" fmla="*/ 329184 h 3145536"/>
              <a:gd name="connsiteX75" fmla="*/ 1874149 w 4988297"/>
              <a:gd name="connsiteY75" fmla="*/ 365760 h 3145536"/>
              <a:gd name="connsiteX76" fmla="*/ 1800997 w 4988297"/>
              <a:gd name="connsiteY76" fmla="*/ 384048 h 3145536"/>
              <a:gd name="connsiteX77" fmla="*/ 1544965 w 4988297"/>
              <a:gd name="connsiteY77" fmla="*/ 420624 h 3145536"/>
              <a:gd name="connsiteX78" fmla="*/ 996325 w 4988297"/>
              <a:gd name="connsiteY78" fmla="*/ 402336 h 3145536"/>
              <a:gd name="connsiteX79" fmla="*/ 831733 w 4988297"/>
              <a:gd name="connsiteY79" fmla="*/ 347472 h 3145536"/>
              <a:gd name="connsiteX80" fmla="*/ 612277 w 4988297"/>
              <a:gd name="connsiteY80" fmla="*/ 310896 h 3145536"/>
              <a:gd name="connsiteX81" fmla="*/ 429397 w 4988297"/>
              <a:gd name="connsiteY81" fmla="*/ 365760 h 3145536"/>
              <a:gd name="connsiteX82" fmla="*/ 319669 w 4988297"/>
              <a:gd name="connsiteY82" fmla="*/ 438912 h 3145536"/>
              <a:gd name="connsiteX83" fmla="*/ 264805 w 4988297"/>
              <a:gd name="connsiteY83" fmla="*/ 475488 h 3145536"/>
              <a:gd name="connsiteX84" fmla="*/ 283093 w 4988297"/>
              <a:gd name="connsiteY84" fmla="*/ 475488 h 3145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4988297" h="3145536">
                <a:moveTo>
                  <a:pt x="264805" y="420624"/>
                </a:moveTo>
                <a:lnTo>
                  <a:pt x="264805" y="420624"/>
                </a:lnTo>
                <a:lnTo>
                  <a:pt x="191653" y="640080"/>
                </a:lnTo>
                <a:cubicBezTo>
                  <a:pt x="185557" y="658368"/>
                  <a:pt x="184058" y="678904"/>
                  <a:pt x="173365" y="694944"/>
                </a:cubicBezTo>
                <a:cubicBezTo>
                  <a:pt x="68543" y="852177"/>
                  <a:pt x="194217" y="653241"/>
                  <a:pt x="118501" y="804672"/>
                </a:cubicBezTo>
                <a:cubicBezTo>
                  <a:pt x="108671" y="824331"/>
                  <a:pt x="90852" y="839451"/>
                  <a:pt x="81925" y="859536"/>
                </a:cubicBezTo>
                <a:cubicBezTo>
                  <a:pt x="56483" y="916781"/>
                  <a:pt x="42260" y="981620"/>
                  <a:pt x="27061" y="1042416"/>
                </a:cubicBezTo>
                <a:cubicBezTo>
                  <a:pt x="-14273" y="1414423"/>
                  <a:pt x="-3358" y="1247937"/>
                  <a:pt x="27061" y="1901952"/>
                </a:cubicBezTo>
                <a:cubicBezTo>
                  <a:pt x="28505" y="1933002"/>
                  <a:pt x="33805" y="1964532"/>
                  <a:pt x="45349" y="1993392"/>
                </a:cubicBezTo>
                <a:cubicBezTo>
                  <a:pt x="138086" y="2225234"/>
                  <a:pt x="95743" y="2118912"/>
                  <a:pt x="209941" y="2249424"/>
                </a:cubicBezTo>
                <a:cubicBezTo>
                  <a:pt x="282215" y="2332023"/>
                  <a:pt x="241647" y="2310564"/>
                  <a:pt x="319669" y="2377440"/>
                </a:cubicBezTo>
                <a:cubicBezTo>
                  <a:pt x="331266" y="2387381"/>
                  <a:pt x="424527" y="2457301"/>
                  <a:pt x="447685" y="2468880"/>
                </a:cubicBezTo>
                <a:cubicBezTo>
                  <a:pt x="464927" y="2477501"/>
                  <a:pt x="485307" y="2478547"/>
                  <a:pt x="502549" y="2487168"/>
                </a:cubicBezTo>
                <a:cubicBezTo>
                  <a:pt x="522208" y="2496998"/>
                  <a:pt x="536561" y="2516793"/>
                  <a:pt x="557413" y="2523744"/>
                </a:cubicBezTo>
                <a:cubicBezTo>
                  <a:pt x="592591" y="2535470"/>
                  <a:pt x="630565" y="2535936"/>
                  <a:pt x="667141" y="2542032"/>
                </a:cubicBezTo>
                <a:cubicBezTo>
                  <a:pt x="691525" y="2554224"/>
                  <a:pt x="715381" y="2567536"/>
                  <a:pt x="740293" y="2578608"/>
                </a:cubicBezTo>
                <a:cubicBezTo>
                  <a:pt x="787813" y="2599728"/>
                  <a:pt x="859865" y="2621747"/>
                  <a:pt x="904885" y="2651760"/>
                </a:cubicBezTo>
                <a:cubicBezTo>
                  <a:pt x="955607" y="2685575"/>
                  <a:pt x="1000467" y="2727673"/>
                  <a:pt x="1051189" y="2761488"/>
                </a:cubicBezTo>
                <a:lnTo>
                  <a:pt x="1160917" y="2834640"/>
                </a:lnTo>
                <a:cubicBezTo>
                  <a:pt x="1179205" y="2846832"/>
                  <a:pt x="1196122" y="2861386"/>
                  <a:pt x="1215781" y="2871216"/>
                </a:cubicBezTo>
                <a:cubicBezTo>
                  <a:pt x="1264549" y="2895600"/>
                  <a:pt x="1308109" y="2936657"/>
                  <a:pt x="1362085" y="2944368"/>
                </a:cubicBezTo>
                <a:lnTo>
                  <a:pt x="1490101" y="2962656"/>
                </a:lnTo>
                <a:cubicBezTo>
                  <a:pt x="1617963" y="3005277"/>
                  <a:pt x="1565184" y="2991319"/>
                  <a:pt x="1800997" y="3017520"/>
                </a:cubicBezTo>
                <a:lnTo>
                  <a:pt x="1965589" y="3035808"/>
                </a:lnTo>
                <a:cubicBezTo>
                  <a:pt x="2087509" y="3029712"/>
                  <a:pt x="2209610" y="3026538"/>
                  <a:pt x="2331349" y="3017520"/>
                </a:cubicBezTo>
                <a:cubicBezTo>
                  <a:pt x="2374336" y="3014336"/>
                  <a:pt x="2416593" y="3004579"/>
                  <a:pt x="2459365" y="2999232"/>
                </a:cubicBezTo>
                <a:cubicBezTo>
                  <a:pt x="2514140" y="2992385"/>
                  <a:pt x="2569093" y="2987040"/>
                  <a:pt x="2623957" y="2980944"/>
                </a:cubicBezTo>
                <a:cubicBezTo>
                  <a:pt x="2843413" y="2993136"/>
                  <a:pt x="3063621" y="2995650"/>
                  <a:pt x="3282325" y="3017520"/>
                </a:cubicBezTo>
                <a:cubicBezTo>
                  <a:pt x="3309452" y="3020233"/>
                  <a:pt x="3329951" y="3044524"/>
                  <a:pt x="3355477" y="3054096"/>
                </a:cubicBezTo>
                <a:cubicBezTo>
                  <a:pt x="3379011" y="3062921"/>
                  <a:pt x="3404245" y="3066288"/>
                  <a:pt x="3428629" y="3072384"/>
                </a:cubicBezTo>
                <a:cubicBezTo>
                  <a:pt x="3446917" y="3084576"/>
                  <a:pt x="3463834" y="3099130"/>
                  <a:pt x="3483493" y="3108960"/>
                </a:cubicBezTo>
                <a:cubicBezTo>
                  <a:pt x="3509729" y="3122078"/>
                  <a:pt x="3588071" y="3139676"/>
                  <a:pt x="3611509" y="3145536"/>
                </a:cubicBezTo>
                <a:cubicBezTo>
                  <a:pt x="3657685" y="3141338"/>
                  <a:pt x="3814556" y="3137469"/>
                  <a:pt x="3885829" y="3108960"/>
                </a:cubicBezTo>
                <a:cubicBezTo>
                  <a:pt x="3921750" y="3094592"/>
                  <a:pt x="4011768" y="3049730"/>
                  <a:pt x="4050421" y="3017520"/>
                </a:cubicBezTo>
                <a:cubicBezTo>
                  <a:pt x="4070290" y="3000963"/>
                  <a:pt x="4085268" y="2979034"/>
                  <a:pt x="4105285" y="2962656"/>
                </a:cubicBezTo>
                <a:cubicBezTo>
                  <a:pt x="4152465" y="2924054"/>
                  <a:pt x="4208484" y="2896033"/>
                  <a:pt x="4251589" y="2852928"/>
                </a:cubicBezTo>
                <a:cubicBezTo>
                  <a:pt x="4269877" y="2834640"/>
                  <a:pt x="4285762" y="2813582"/>
                  <a:pt x="4306453" y="2798064"/>
                </a:cubicBezTo>
                <a:cubicBezTo>
                  <a:pt x="4334889" y="2776737"/>
                  <a:pt x="4367905" y="2762283"/>
                  <a:pt x="4397893" y="2743200"/>
                </a:cubicBezTo>
                <a:cubicBezTo>
                  <a:pt x="4434979" y="2719600"/>
                  <a:pt x="4471045" y="2694432"/>
                  <a:pt x="4507621" y="2670048"/>
                </a:cubicBezTo>
                <a:cubicBezTo>
                  <a:pt x="4519813" y="2651760"/>
                  <a:pt x="4528655" y="2630726"/>
                  <a:pt x="4544197" y="2615184"/>
                </a:cubicBezTo>
                <a:cubicBezTo>
                  <a:pt x="4559739" y="2599642"/>
                  <a:pt x="4582373" y="2592912"/>
                  <a:pt x="4599061" y="2578608"/>
                </a:cubicBezTo>
                <a:cubicBezTo>
                  <a:pt x="4625243" y="2556166"/>
                  <a:pt x="4649505" y="2531408"/>
                  <a:pt x="4672213" y="2505456"/>
                </a:cubicBezTo>
                <a:cubicBezTo>
                  <a:pt x="4767485" y="2396573"/>
                  <a:pt x="4682087" y="2462297"/>
                  <a:pt x="4781941" y="2395728"/>
                </a:cubicBezTo>
                <a:cubicBezTo>
                  <a:pt x="4886763" y="2238495"/>
                  <a:pt x="4761089" y="2437431"/>
                  <a:pt x="4836805" y="2286000"/>
                </a:cubicBezTo>
                <a:cubicBezTo>
                  <a:pt x="4846635" y="2266341"/>
                  <a:pt x="4863551" y="2250795"/>
                  <a:pt x="4873381" y="2231136"/>
                </a:cubicBezTo>
                <a:cubicBezTo>
                  <a:pt x="4885600" y="2206697"/>
                  <a:pt x="4905269" y="2124214"/>
                  <a:pt x="4909957" y="2103120"/>
                </a:cubicBezTo>
                <a:cubicBezTo>
                  <a:pt x="4956392" y="1894165"/>
                  <a:pt x="4901932" y="2116930"/>
                  <a:pt x="4946533" y="1938528"/>
                </a:cubicBezTo>
                <a:cubicBezTo>
                  <a:pt x="4952629" y="1865376"/>
                  <a:pt x="4957517" y="1792113"/>
                  <a:pt x="4964821" y="1719072"/>
                </a:cubicBezTo>
                <a:cubicBezTo>
                  <a:pt x="4969711" y="1670168"/>
                  <a:pt x="4983109" y="1621916"/>
                  <a:pt x="4983109" y="1572768"/>
                </a:cubicBezTo>
                <a:cubicBezTo>
                  <a:pt x="4983109" y="1171867"/>
                  <a:pt x="5008613" y="1265233"/>
                  <a:pt x="4946533" y="1078992"/>
                </a:cubicBezTo>
                <a:cubicBezTo>
                  <a:pt x="4940246" y="1028697"/>
                  <a:pt x="4921513" y="831150"/>
                  <a:pt x="4891669" y="786384"/>
                </a:cubicBezTo>
                <a:lnTo>
                  <a:pt x="4781941" y="621792"/>
                </a:lnTo>
                <a:lnTo>
                  <a:pt x="4745365" y="566928"/>
                </a:lnTo>
                <a:cubicBezTo>
                  <a:pt x="4733173" y="548640"/>
                  <a:pt x="4718619" y="531723"/>
                  <a:pt x="4708789" y="512064"/>
                </a:cubicBezTo>
                <a:cubicBezTo>
                  <a:pt x="4696597" y="487680"/>
                  <a:pt x="4681785" y="464438"/>
                  <a:pt x="4672213" y="438912"/>
                </a:cubicBezTo>
                <a:cubicBezTo>
                  <a:pt x="4663388" y="415378"/>
                  <a:pt x="4665165" y="388241"/>
                  <a:pt x="4653925" y="365760"/>
                </a:cubicBezTo>
                <a:cubicBezTo>
                  <a:pt x="4640294" y="338498"/>
                  <a:pt x="4615215" y="318455"/>
                  <a:pt x="4599061" y="292608"/>
                </a:cubicBezTo>
                <a:cubicBezTo>
                  <a:pt x="4584612" y="269490"/>
                  <a:pt x="4581762" y="238733"/>
                  <a:pt x="4562485" y="219456"/>
                </a:cubicBezTo>
                <a:cubicBezTo>
                  <a:pt x="4473381" y="130352"/>
                  <a:pt x="4478382" y="162511"/>
                  <a:pt x="4397893" y="128016"/>
                </a:cubicBezTo>
                <a:cubicBezTo>
                  <a:pt x="4136008" y="15779"/>
                  <a:pt x="4504466" y="157444"/>
                  <a:pt x="4251589" y="73152"/>
                </a:cubicBezTo>
                <a:cubicBezTo>
                  <a:pt x="4220446" y="62771"/>
                  <a:pt x="4191820" y="45214"/>
                  <a:pt x="4160149" y="36576"/>
                </a:cubicBezTo>
                <a:cubicBezTo>
                  <a:pt x="4124375" y="26819"/>
                  <a:pt x="4086903" y="24921"/>
                  <a:pt x="4050421" y="18288"/>
                </a:cubicBezTo>
                <a:cubicBezTo>
                  <a:pt x="4019839" y="12728"/>
                  <a:pt x="3989461" y="6096"/>
                  <a:pt x="3958981" y="0"/>
                </a:cubicBezTo>
                <a:cubicBezTo>
                  <a:pt x="3776101" y="6096"/>
                  <a:pt x="3592987" y="7219"/>
                  <a:pt x="3410341" y="18288"/>
                </a:cubicBezTo>
                <a:cubicBezTo>
                  <a:pt x="3391099" y="19454"/>
                  <a:pt x="3374013" y="31280"/>
                  <a:pt x="3355477" y="36576"/>
                </a:cubicBezTo>
                <a:cubicBezTo>
                  <a:pt x="3331310" y="43481"/>
                  <a:pt x="3306492" y="47959"/>
                  <a:pt x="3282325" y="54864"/>
                </a:cubicBezTo>
                <a:cubicBezTo>
                  <a:pt x="3263789" y="60160"/>
                  <a:pt x="3245997" y="67856"/>
                  <a:pt x="3227461" y="73152"/>
                </a:cubicBezTo>
                <a:cubicBezTo>
                  <a:pt x="3203294" y="80057"/>
                  <a:pt x="3178476" y="84535"/>
                  <a:pt x="3154309" y="91440"/>
                </a:cubicBezTo>
                <a:cubicBezTo>
                  <a:pt x="3135773" y="96736"/>
                  <a:pt x="3118677" y="108402"/>
                  <a:pt x="3099445" y="109728"/>
                </a:cubicBezTo>
                <a:cubicBezTo>
                  <a:pt x="2941208" y="120641"/>
                  <a:pt x="2782453" y="121920"/>
                  <a:pt x="2623957" y="128016"/>
                </a:cubicBezTo>
                <a:cubicBezTo>
                  <a:pt x="2575189" y="134112"/>
                  <a:pt x="2526008" y="137512"/>
                  <a:pt x="2477653" y="146304"/>
                </a:cubicBezTo>
                <a:cubicBezTo>
                  <a:pt x="2447584" y="151771"/>
                  <a:pt x="2345429" y="196944"/>
                  <a:pt x="2331349" y="201168"/>
                </a:cubicBezTo>
                <a:cubicBezTo>
                  <a:pt x="2273414" y="218549"/>
                  <a:pt x="2223043" y="216637"/>
                  <a:pt x="2166757" y="237744"/>
                </a:cubicBezTo>
                <a:cubicBezTo>
                  <a:pt x="2141231" y="247316"/>
                  <a:pt x="2118517" y="263248"/>
                  <a:pt x="2093605" y="274320"/>
                </a:cubicBezTo>
                <a:cubicBezTo>
                  <a:pt x="2005063" y="313672"/>
                  <a:pt x="2013926" y="307956"/>
                  <a:pt x="1929013" y="329184"/>
                </a:cubicBezTo>
                <a:cubicBezTo>
                  <a:pt x="1910725" y="341376"/>
                  <a:pt x="1894351" y="357102"/>
                  <a:pt x="1874149" y="365760"/>
                </a:cubicBezTo>
                <a:cubicBezTo>
                  <a:pt x="1851047" y="375661"/>
                  <a:pt x="1825643" y="379119"/>
                  <a:pt x="1800997" y="384048"/>
                </a:cubicBezTo>
                <a:cubicBezTo>
                  <a:pt x="1713104" y="401627"/>
                  <a:pt x="1634867" y="409386"/>
                  <a:pt x="1544965" y="420624"/>
                </a:cubicBezTo>
                <a:cubicBezTo>
                  <a:pt x="1362085" y="414528"/>
                  <a:pt x="1178675" y="417532"/>
                  <a:pt x="996325" y="402336"/>
                </a:cubicBezTo>
                <a:cubicBezTo>
                  <a:pt x="820760" y="387706"/>
                  <a:pt x="946947" y="363931"/>
                  <a:pt x="831733" y="347472"/>
                </a:cubicBezTo>
                <a:cubicBezTo>
                  <a:pt x="672946" y="324788"/>
                  <a:pt x="745985" y="337638"/>
                  <a:pt x="612277" y="310896"/>
                </a:cubicBezTo>
                <a:cubicBezTo>
                  <a:pt x="571385" y="321119"/>
                  <a:pt x="456112" y="347950"/>
                  <a:pt x="429397" y="365760"/>
                </a:cubicBezTo>
                <a:cubicBezTo>
                  <a:pt x="392821" y="390144"/>
                  <a:pt x="361372" y="425011"/>
                  <a:pt x="319669" y="438912"/>
                </a:cubicBezTo>
                <a:cubicBezTo>
                  <a:pt x="259022" y="459128"/>
                  <a:pt x="264805" y="437923"/>
                  <a:pt x="264805" y="475488"/>
                </a:cubicBezTo>
                <a:lnTo>
                  <a:pt x="283093" y="4754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52977A-82F4-0B45-B3E3-B3DD315FCD61}"/>
              </a:ext>
            </a:extLst>
          </p:cNvPr>
          <p:cNvSpPr>
            <a:spLocks noChangeArrowheads="1"/>
          </p:cNvSpPr>
          <p:nvPr/>
        </p:nvSpPr>
        <p:spPr bwMode="auto">
          <a:xfrm rot="19409569">
            <a:off x="180363" y="2680545"/>
            <a:ext cx="3844461" cy="1127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space </a:t>
            </a:r>
            <a:b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(with even more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eqns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  <a:endParaRPr kumimoji="0" lang="en-US" sz="280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DF257C-2CAE-8F4F-B37D-04E90438A3EC}"/>
              </a:ext>
            </a:extLst>
          </p:cNvPr>
          <p:cNvSpPr/>
          <p:nvPr/>
        </p:nvSpPr>
        <p:spPr>
          <a:xfrm>
            <a:off x="5300233" y="3969060"/>
            <a:ext cx="188126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30A1BE6-0B46-6C42-BE1B-37D4EF7376C5}"/>
              </a:ext>
            </a:extLst>
          </p:cNvPr>
          <p:cNvGrpSpPr/>
          <p:nvPr/>
        </p:nvGrpSpPr>
        <p:grpSpPr>
          <a:xfrm>
            <a:off x="3894940" y="3791817"/>
            <a:ext cx="3222276" cy="1339737"/>
            <a:chOff x="3783158" y="3645024"/>
            <a:chExt cx="3222276" cy="133973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0596EBC-BC56-2742-8FD8-B639455EC8D6}"/>
                </a:ext>
              </a:extLst>
            </p:cNvPr>
            <p:cNvSpPr/>
            <p:nvPr/>
          </p:nvSpPr>
          <p:spPr>
            <a:xfrm>
              <a:off x="3783158" y="3645024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12651DC-3342-E44A-914C-B6E23E85E623}"/>
                </a:ext>
              </a:extLst>
            </p:cNvPr>
            <p:cNvSpPr/>
            <p:nvPr/>
          </p:nvSpPr>
          <p:spPr>
            <a:xfrm>
              <a:off x="4410111" y="4254240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991592E-97D5-BB4B-8BDB-7DE2C6EF6795}"/>
                </a:ext>
              </a:extLst>
            </p:cNvPr>
            <p:cNvSpPr/>
            <p:nvPr/>
          </p:nvSpPr>
          <p:spPr>
            <a:xfrm>
              <a:off x="5941850" y="4325460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68FF507-62FE-A64D-A6AD-A657C2FD2B05}"/>
                </a:ext>
              </a:extLst>
            </p:cNvPr>
            <p:cNvSpPr/>
            <p:nvPr/>
          </p:nvSpPr>
          <p:spPr>
            <a:xfrm>
              <a:off x="6817308" y="4768737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4F4184A8-BBAE-1D43-9249-CE87C4B9D742}"/>
              </a:ext>
            </a:extLst>
          </p:cNvPr>
          <p:cNvSpPr>
            <a:spLocks noChangeArrowheads="1"/>
          </p:cNvSpPr>
          <p:nvPr/>
        </p:nvSpPr>
        <p:spPr bwMode="auto">
          <a:xfrm rot="21443385">
            <a:off x="128867" y="5528455"/>
            <a:ext cx="3207254" cy="588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real solution</a:t>
            </a:r>
            <a:endParaRPr kumimoji="0" lang="en-US" sz="280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2137B2-206D-F848-9536-F58E0C193255}"/>
              </a:ext>
            </a:extLst>
          </p:cNvPr>
          <p:cNvCxnSpPr>
            <a:cxnSpLocks/>
          </p:cNvCxnSpPr>
          <p:nvPr/>
        </p:nvCxnSpPr>
        <p:spPr>
          <a:xfrm flipV="1">
            <a:off x="2489648" y="4182870"/>
            <a:ext cx="2810585" cy="140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A9253B7-B3FD-7F40-90BC-5292905BC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1443385">
                <a:off x="200889" y="6008515"/>
                <a:ext cx="3207254" cy="5881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𝑖𝑗𝑘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etc.</a:t>
                </a: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A9253B7-B3FD-7F40-90BC-5292905BC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21443385">
                <a:off x="200889" y="6008515"/>
                <a:ext cx="3207254" cy="588118"/>
              </a:xfrm>
              <a:prstGeom prst="rect">
                <a:avLst/>
              </a:prstGeom>
              <a:blipFill>
                <a:blip r:embed="rId4"/>
                <a:stretch>
                  <a:fillRect t="-1724" b="-68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796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en-US" sz="4800" b="1" dirty="0">
                <a:solidFill>
                  <a:srgbClr val="762416"/>
                </a:solidFill>
                <a:latin typeface="Calibri" pitchFamily="34" charset="0"/>
              </a:rPr>
              <a:t>Attack 1: </a:t>
            </a:r>
            <a:r>
              <a:rPr lang="en-US" sz="4800" b="1" i="1" dirty="0">
                <a:solidFill>
                  <a:srgbClr val="762416"/>
                </a:solidFill>
                <a:latin typeface="Calibri" pitchFamily="34" charset="0"/>
              </a:rPr>
              <a:t>Linearization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1B9414-14D6-3449-BD83-8059C3ADC47F}"/>
                  </a:ext>
                </a:extLst>
              </p:cNvPr>
              <p:cNvSpPr/>
              <p:nvPr/>
            </p:nvSpPr>
            <p:spPr>
              <a:xfrm>
                <a:off x="842017" y="1484784"/>
                <a:ext cx="7700954" cy="9865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</m:e>
                          </m:nary>
                        </m:e>
                      </m:nary>
                      <m:d>
                        <m:d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+1)=0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1B9414-14D6-3449-BD83-8059C3ADC4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17" y="1484784"/>
                <a:ext cx="7700954" cy="986552"/>
              </a:xfrm>
              <a:prstGeom prst="rect">
                <a:avLst/>
              </a:prstGeom>
              <a:blipFill>
                <a:blip r:embed="rId3"/>
                <a:stretch>
                  <a:fillRect l="-11678" t="-129114" b="-178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>
            <a:extLst>
              <a:ext uri="{FF2B5EF4-FFF2-40B4-BE49-F238E27FC236}">
                <a16:creationId xmlns:a16="http://schemas.microsoft.com/office/drawing/2014/main" id="{66D6D31B-9F30-BE4B-9999-7D7FBC4D1F49}"/>
              </a:ext>
            </a:extLst>
          </p:cNvPr>
          <p:cNvSpPr/>
          <p:nvPr/>
        </p:nvSpPr>
        <p:spPr>
          <a:xfrm>
            <a:off x="2968079" y="2889504"/>
            <a:ext cx="4988297" cy="3145536"/>
          </a:xfrm>
          <a:custGeom>
            <a:avLst/>
            <a:gdLst>
              <a:gd name="connsiteX0" fmla="*/ 264805 w 4988297"/>
              <a:gd name="connsiteY0" fmla="*/ 420624 h 3145536"/>
              <a:gd name="connsiteX1" fmla="*/ 264805 w 4988297"/>
              <a:gd name="connsiteY1" fmla="*/ 420624 h 3145536"/>
              <a:gd name="connsiteX2" fmla="*/ 191653 w 4988297"/>
              <a:gd name="connsiteY2" fmla="*/ 640080 h 3145536"/>
              <a:gd name="connsiteX3" fmla="*/ 173365 w 4988297"/>
              <a:gd name="connsiteY3" fmla="*/ 694944 h 3145536"/>
              <a:gd name="connsiteX4" fmla="*/ 118501 w 4988297"/>
              <a:gd name="connsiteY4" fmla="*/ 804672 h 3145536"/>
              <a:gd name="connsiteX5" fmla="*/ 81925 w 4988297"/>
              <a:gd name="connsiteY5" fmla="*/ 859536 h 3145536"/>
              <a:gd name="connsiteX6" fmla="*/ 27061 w 4988297"/>
              <a:gd name="connsiteY6" fmla="*/ 1042416 h 3145536"/>
              <a:gd name="connsiteX7" fmla="*/ 27061 w 4988297"/>
              <a:gd name="connsiteY7" fmla="*/ 1901952 h 3145536"/>
              <a:gd name="connsiteX8" fmla="*/ 45349 w 4988297"/>
              <a:gd name="connsiteY8" fmla="*/ 1993392 h 3145536"/>
              <a:gd name="connsiteX9" fmla="*/ 209941 w 4988297"/>
              <a:gd name="connsiteY9" fmla="*/ 2249424 h 3145536"/>
              <a:gd name="connsiteX10" fmla="*/ 319669 w 4988297"/>
              <a:gd name="connsiteY10" fmla="*/ 2377440 h 3145536"/>
              <a:gd name="connsiteX11" fmla="*/ 447685 w 4988297"/>
              <a:gd name="connsiteY11" fmla="*/ 2468880 h 3145536"/>
              <a:gd name="connsiteX12" fmla="*/ 502549 w 4988297"/>
              <a:gd name="connsiteY12" fmla="*/ 2487168 h 3145536"/>
              <a:gd name="connsiteX13" fmla="*/ 557413 w 4988297"/>
              <a:gd name="connsiteY13" fmla="*/ 2523744 h 3145536"/>
              <a:gd name="connsiteX14" fmla="*/ 667141 w 4988297"/>
              <a:gd name="connsiteY14" fmla="*/ 2542032 h 3145536"/>
              <a:gd name="connsiteX15" fmla="*/ 740293 w 4988297"/>
              <a:gd name="connsiteY15" fmla="*/ 2578608 h 3145536"/>
              <a:gd name="connsiteX16" fmla="*/ 904885 w 4988297"/>
              <a:gd name="connsiteY16" fmla="*/ 2651760 h 3145536"/>
              <a:gd name="connsiteX17" fmla="*/ 1051189 w 4988297"/>
              <a:gd name="connsiteY17" fmla="*/ 2761488 h 3145536"/>
              <a:gd name="connsiteX18" fmla="*/ 1160917 w 4988297"/>
              <a:gd name="connsiteY18" fmla="*/ 2834640 h 3145536"/>
              <a:gd name="connsiteX19" fmla="*/ 1215781 w 4988297"/>
              <a:gd name="connsiteY19" fmla="*/ 2871216 h 3145536"/>
              <a:gd name="connsiteX20" fmla="*/ 1362085 w 4988297"/>
              <a:gd name="connsiteY20" fmla="*/ 2944368 h 3145536"/>
              <a:gd name="connsiteX21" fmla="*/ 1490101 w 4988297"/>
              <a:gd name="connsiteY21" fmla="*/ 2962656 h 3145536"/>
              <a:gd name="connsiteX22" fmla="*/ 1800997 w 4988297"/>
              <a:gd name="connsiteY22" fmla="*/ 3017520 h 3145536"/>
              <a:gd name="connsiteX23" fmla="*/ 1965589 w 4988297"/>
              <a:gd name="connsiteY23" fmla="*/ 3035808 h 3145536"/>
              <a:gd name="connsiteX24" fmla="*/ 2331349 w 4988297"/>
              <a:gd name="connsiteY24" fmla="*/ 3017520 h 3145536"/>
              <a:gd name="connsiteX25" fmla="*/ 2459365 w 4988297"/>
              <a:gd name="connsiteY25" fmla="*/ 2999232 h 3145536"/>
              <a:gd name="connsiteX26" fmla="*/ 2623957 w 4988297"/>
              <a:gd name="connsiteY26" fmla="*/ 2980944 h 3145536"/>
              <a:gd name="connsiteX27" fmla="*/ 3282325 w 4988297"/>
              <a:gd name="connsiteY27" fmla="*/ 3017520 h 3145536"/>
              <a:gd name="connsiteX28" fmla="*/ 3355477 w 4988297"/>
              <a:gd name="connsiteY28" fmla="*/ 3054096 h 3145536"/>
              <a:gd name="connsiteX29" fmla="*/ 3428629 w 4988297"/>
              <a:gd name="connsiteY29" fmla="*/ 3072384 h 3145536"/>
              <a:gd name="connsiteX30" fmla="*/ 3483493 w 4988297"/>
              <a:gd name="connsiteY30" fmla="*/ 3108960 h 3145536"/>
              <a:gd name="connsiteX31" fmla="*/ 3611509 w 4988297"/>
              <a:gd name="connsiteY31" fmla="*/ 3145536 h 3145536"/>
              <a:gd name="connsiteX32" fmla="*/ 3885829 w 4988297"/>
              <a:gd name="connsiteY32" fmla="*/ 3108960 h 3145536"/>
              <a:gd name="connsiteX33" fmla="*/ 4050421 w 4988297"/>
              <a:gd name="connsiteY33" fmla="*/ 3017520 h 3145536"/>
              <a:gd name="connsiteX34" fmla="*/ 4105285 w 4988297"/>
              <a:gd name="connsiteY34" fmla="*/ 2962656 h 3145536"/>
              <a:gd name="connsiteX35" fmla="*/ 4251589 w 4988297"/>
              <a:gd name="connsiteY35" fmla="*/ 2852928 h 3145536"/>
              <a:gd name="connsiteX36" fmla="*/ 4306453 w 4988297"/>
              <a:gd name="connsiteY36" fmla="*/ 2798064 h 3145536"/>
              <a:gd name="connsiteX37" fmla="*/ 4397893 w 4988297"/>
              <a:gd name="connsiteY37" fmla="*/ 2743200 h 3145536"/>
              <a:gd name="connsiteX38" fmla="*/ 4507621 w 4988297"/>
              <a:gd name="connsiteY38" fmla="*/ 2670048 h 3145536"/>
              <a:gd name="connsiteX39" fmla="*/ 4544197 w 4988297"/>
              <a:gd name="connsiteY39" fmla="*/ 2615184 h 3145536"/>
              <a:gd name="connsiteX40" fmla="*/ 4599061 w 4988297"/>
              <a:gd name="connsiteY40" fmla="*/ 2578608 h 3145536"/>
              <a:gd name="connsiteX41" fmla="*/ 4672213 w 4988297"/>
              <a:gd name="connsiteY41" fmla="*/ 2505456 h 3145536"/>
              <a:gd name="connsiteX42" fmla="*/ 4781941 w 4988297"/>
              <a:gd name="connsiteY42" fmla="*/ 2395728 h 3145536"/>
              <a:gd name="connsiteX43" fmla="*/ 4836805 w 4988297"/>
              <a:gd name="connsiteY43" fmla="*/ 2286000 h 3145536"/>
              <a:gd name="connsiteX44" fmla="*/ 4873381 w 4988297"/>
              <a:gd name="connsiteY44" fmla="*/ 2231136 h 3145536"/>
              <a:gd name="connsiteX45" fmla="*/ 4909957 w 4988297"/>
              <a:gd name="connsiteY45" fmla="*/ 2103120 h 3145536"/>
              <a:gd name="connsiteX46" fmla="*/ 4946533 w 4988297"/>
              <a:gd name="connsiteY46" fmla="*/ 1938528 h 3145536"/>
              <a:gd name="connsiteX47" fmla="*/ 4964821 w 4988297"/>
              <a:gd name="connsiteY47" fmla="*/ 1719072 h 3145536"/>
              <a:gd name="connsiteX48" fmla="*/ 4983109 w 4988297"/>
              <a:gd name="connsiteY48" fmla="*/ 1572768 h 3145536"/>
              <a:gd name="connsiteX49" fmla="*/ 4946533 w 4988297"/>
              <a:gd name="connsiteY49" fmla="*/ 1078992 h 3145536"/>
              <a:gd name="connsiteX50" fmla="*/ 4891669 w 4988297"/>
              <a:gd name="connsiteY50" fmla="*/ 786384 h 3145536"/>
              <a:gd name="connsiteX51" fmla="*/ 4781941 w 4988297"/>
              <a:gd name="connsiteY51" fmla="*/ 621792 h 3145536"/>
              <a:gd name="connsiteX52" fmla="*/ 4745365 w 4988297"/>
              <a:gd name="connsiteY52" fmla="*/ 566928 h 3145536"/>
              <a:gd name="connsiteX53" fmla="*/ 4708789 w 4988297"/>
              <a:gd name="connsiteY53" fmla="*/ 512064 h 3145536"/>
              <a:gd name="connsiteX54" fmla="*/ 4672213 w 4988297"/>
              <a:gd name="connsiteY54" fmla="*/ 438912 h 3145536"/>
              <a:gd name="connsiteX55" fmla="*/ 4653925 w 4988297"/>
              <a:gd name="connsiteY55" fmla="*/ 365760 h 3145536"/>
              <a:gd name="connsiteX56" fmla="*/ 4599061 w 4988297"/>
              <a:gd name="connsiteY56" fmla="*/ 292608 h 3145536"/>
              <a:gd name="connsiteX57" fmla="*/ 4562485 w 4988297"/>
              <a:gd name="connsiteY57" fmla="*/ 219456 h 3145536"/>
              <a:gd name="connsiteX58" fmla="*/ 4397893 w 4988297"/>
              <a:gd name="connsiteY58" fmla="*/ 128016 h 3145536"/>
              <a:gd name="connsiteX59" fmla="*/ 4251589 w 4988297"/>
              <a:gd name="connsiteY59" fmla="*/ 73152 h 3145536"/>
              <a:gd name="connsiteX60" fmla="*/ 4160149 w 4988297"/>
              <a:gd name="connsiteY60" fmla="*/ 36576 h 3145536"/>
              <a:gd name="connsiteX61" fmla="*/ 4050421 w 4988297"/>
              <a:gd name="connsiteY61" fmla="*/ 18288 h 3145536"/>
              <a:gd name="connsiteX62" fmla="*/ 3958981 w 4988297"/>
              <a:gd name="connsiteY62" fmla="*/ 0 h 3145536"/>
              <a:gd name="connsiteX63" fmla="*/ 3410341 w 4988297"/>
              <a:gd name="connsiteY63" fmla="*/ 18288 h 3145536"/>
              <a:gd name="connsiteX64" fmla="*/ 3355477 w 4988297"/>
              <a:gd name="connsiteY64" fmla="*/ 36576 h 3145536"/>
              <a:gd name="connsiteX65" fmla="*/ 3282325 w 4988297"/>
              <a:gd name="connsiteY65" fmla="*/ 54864 h 3145536"/>
              <a:gd name="connsiteX66" fmla="*/ 3227461 w 4988297"/>
              <a:gd name="connsiteY66" fmla="*/ 73152 h 3145536"/>
              <a:gd name="connsiteX67" fmla="*/ 3154309 w 4988297"/>
              <a:gd name="connsiteY67" fmla="*/ 91440 h 3145536"/>
              <a:gd name="connsiteX68" fmla="*/ 3099445 w 4988297"/>
              <a:gd name="connsiteY68" fmla="*/ 109728 h 3145536"/>
              <a:gd name="connsiteX69" fmla="*/ 2623957 w 4988297"/>
              <a:gd name="connsiteY69" fmla="*/ 128016 h 3145536"/>
              <a:gd name="connsiteX70" fmla="*/ 2477653 w 4988297"/>
              <a:gd name="connsiteY70" fmla="*/ 146304 h 3145536"/>
              <a:gd name="connsiteX71" fmla="*/ 2331349 w 4988297"/>
              <a:gd name="connsiteY71" fmla="*/ 201168 h 3145536"/>
              <a:gd name="connsiteX72" fmla="*/ 2166757 w 4988297"/>
              <a:gd name="connsiteY72" fmla="*/ 237744 h 3145536"/>
              <a:gd name="connsiteX73" fmla="*/ 2093605 w 4988297"/>
              <a:gd name="connsiteY73" fmla="*/ 274320 h 3145536"/>
              <a:gd name="connsiteX74" fmla="*/ 1929013 w 4988297"/>
              <a:gd name="connsiteY74" fmla="*/ 329184 h 3145536"/>
              <a:gd name="connsiteX75" fmla="*/ 1874149 w 4988297"/>
              <a:gd name="connsiteY75" fmla="*/ 365760 h 3145536"/>
              <a:gd name="connsiteX76" fmla="*/ 1800997 w 4988297"/>
              <a:gd name="connsiteY76" fmla="*/ 384048 h 3145536"/>
              <a:gd name="connsiteX77" fmla="*/ 1544965 w 4988297"/>
              <a:gd name="connsiteY77" fmla="*/ 420624 h 3145536"/>
              <a:gd name="connsiteX78" fmla="*/ 996325 w 4988297"/>
              <a:gd name="connsiteY78" fmla="*/ 402336 h 3145536"/>
              <a:gd name="connsiteX79" fmla="*/ 831733 w 4988297"/>
              <a:gd name="connsiteY79" fmla="*/ 347472 h 3145536"/>
              <a:gd name="connsiteX80" fmla="*/ 612277 w 4988297"/>
              <a:gd name="connsiteY80" fmla="*/ 310896 h 3145536"/>
              <a:gd name="connsiteX81" fmla="*/ 429397 w 4988297"/>
              <a:gd name="connsiteY81" fmla="*/ 365760 h 3145536"/>
              <a:gd name="connsiteX82" fmla="*/ 319669 w 4988297"/>
              <a:gd name="connsiteY82" fmla="*/ 438912 h 3145536"/>
              <a:gd name="connsiteX83" fmla="*/ 264805 w 4988297"/>
              <a:gd name="connsiteY83" fmla="*/ 475488 h 3145536"/>
              <a:gd name="connsiteX84" fmla="*/ 283093 w 4988297"/>
              <a:gd name="connsiteY84" fmla="*/ 475488 h 3145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4988297" h="3145536">
                <a:moveTo>
                  <a:pt x="264805" y="420624"/>
                </a:moveTo>
                <a:lnTo>
                  <a:pt x="264805" y="420624"/>
                </a:lnTo>
                <a:lnTo>
                  <a:pt x="191653" y="640080"/>
                </a:lnTo>
                <a:cubicBezTo>
                  <a:pt x="185557" y="658368"/>
                  <a:pt x="184058" y="678904"/>
                  <a:pt x="173365" y="694944"/>
                </a:cubicBezTo>
                <a:cubicBezTo>
                  <a:pt x="68543" y="852177"/>
                  <a:pt x="194217" y="653241"/>
                  <a:pt x="118501" y="804672"/>
                </a:cubicBezTo>
                <a:cubicBezTo>
                  <a:pt x="108671" y="824331"/>
                  <a:pt x="90852" y="839451"/>
                  <a:pt x="81925" y="859536"/>
                </a:cubicBezTo>
                <a:cubicBezTo>
                  <a:pt x="56483" y="916781"/>
                  <a:pt x="42260" y="981620"/>
                  <a:pt x="27061" y="1042416"/>
                </a:cubicBezTo>
                <a:cubicBezTo>
                  <a:pt x="-14273" y="1414423"/>
                  <a:pt x="-3358" y="1247937"/>
                  <a:pt x="27061" y="1901952"/>
                </a:cubicBezTo>
                <a:cubicBezTo>
                  <a:pt x="28505" y="1933002"/>
                  <a:pt x="33805" y="1964532"/>
                  <a:pt x="45349" y="1993392"/>
                </a:cubicBezTo>
                <a:cubicBezTo>
                  <a:pt x="138086" y="2225234"/>
                  <a:pt x="95743" y="2118912"/>
                  <a:pt x="209941" y="2249424"/>
                </a:cubicBezTo>
                <a:cubicBezTo>
                  <a:pt x="282215" y="2332023"/>
                  <a:pt x="241647" y="2310564"/>
                  <a:pt x="319669" y="2377440"/>
                </a:cubicBezTo>
                <a:cubicBezTo>
                  <a:pt x="331266" y="2387381"/>
                  <a:pt x="424527" y="2457301"/>
                  <a:pt x="447685" y="2468880"/>
                </a:cubicBezTo>
                <a:cubicBezTo>
                  <a:pt x="464927" y="2477501"/>
                  <a:pt x="485307" y="2478547"/>
                  <a:pt x="502549" y="2487168"/>
                </a:cubicBezTo>
                <a:cubicBezTo>
                  <a:pt x="522208" y="2496998"/>
                  <a:pt x="536561" y="2516793"/>
                  <a:pt x="557413" y="2523744"/>
                </a:cubicBezTo>
                <a:cubicBezTo>
                  <a:pt x="592591" y="2535470"/>
                  <a:pt x="630565" y="2535936"/>
                  <a:pt x="667141" y="2542032"/>
                </a:cubicBezTo>
                <a:cubicBezTo>
                  <a:pt x="691525" y="2554224"/>
                  <a:pt x="715381" y="2567536"/>
                  <a:pt x="740293" y="2578608"/>
                </a:cubicBezTo>
                <a:cubicBezTo>
                  <a:pt x="787813" y="2599728"/>
                  <a:pt x="859865" y="2621747"/>
                  <a:pt x="904885" y="2651760"/>
                </a:cubicBezTo>
                <a:cubicBezTo>
                  <a:pt x="955607" y="2685575"/>
                  <a:pt x="1000467" y="2727673"/>
                  <a:pt x="1051189" y="2761488"/>
                </a:cubicBezTo>
                <a:lnTo>
                  <a:pt x="1160917" y="2834640"/>
                </a:lnTo>
                <a:cubicBezTo>
                  <a:pt x="1179205" y="2846832"/>
                  <a:pt x="1196122" y="2861386"/>
                  <a:pt x="1215781" y="2871216"/>
                </a:cubicBezTo>
                <a:cubicBezTo>
                  <a:pt x="1264549" y="2895600"/>
                  <a:pt x="1308109" y="2936657"/>
                  <a:pt x="1362085" y="2944368"/>
                </a:cubicBezTo>
                <a:lnTo>
                  <a:pt x="1490101" y="2962656"/>
                </a:lnTo>
                <a:cubicBezTo>
                  <a:pt x="1617963" y="3005277"/>
                  <a:pt x="1565184" y="2991319"/>
                  <a:pt x="1800997" y="3017520"/>
                </a:cubicBezTo>
                <a:lnTo>
                  <a:pt x="1965589" y="3035808"/>
                </a:lnTo>
                <a:cubicBezTo>
                  <a:pt x="2087509" y="3029712"/>
                  <a:pt x="2209610" y="3026538"/>
                  <a:pt x="2331349" y="3017520"/>
                </a:cubicBezTo>
                <a:cubicBezTo>
                  <a:pt x="2374336" y="3014336"/>
                  <a:pt x="2416593" y="3004579"/>
                  <a:pt x="2459365" y="2999232"/>
                </a:cubicBezTo>
                <a:cubicBezTo>
                  <a:pt x="2514140" y="2992385"/>
                  <a:pt x="2569093" y="2987040"/>
                  <a:pt x="2623957" y="2980944"/>
                </a:cubicBezTo>
                <a:cubicBezTo>
                  <a:pt x="2843413" y="2993136"/>
                  <a:pt x="3063621" y="2995650"/>
                  <a:pt x="3282325" y="3017520"/>
                </a:cubicBezTo>
                <a:cubicBezTo>
                  <a:pt x="3309452" y="3020233"/>
                  <a:pt x="3329951" y="3044524"/>
                  <a:pt x="3355477" y="3054096"/>
                </a:cubicBezTo>
                <a:cubicBezTo>
                  <a:pt x="3379011" y="3062921"/>
                  <a:pt x="3404245" y="3066288"/>
                  <a:pt x="3428629" y="3072384"/>
                </a:cubicBezTo>
                <a:cubicBezTo>
                  <a:pt x="3446917" y="3084576"/>
                  <a:pt x="3463834" y="3099130"/>
                  <a:pt x="3483493" y="3108960"/>
                </a:cubicBezTo>
                <a:cubicBezTo>
                  <a:pt x="3509729" y="3122078"/>
                  <a:pt x="3588071" y="3139676"/>
                  <a:pt x="3611509" y="3145536"/>
                </a:cubicBezTo>
                <a:cubicBezTo>
                  <a:pt x="3657685" y="3141338"/>
                  <a:pt x="3814556" y="3137469"/>
                  <a:pt x="3885829" y="3108960"/>
                </a:cubicBezTo>
                <a:cubicBezTo>
                  <a:pt x="3921750" y="3094592"/>
                  <a:pt x="4011768" y="3049730"/>
                  <a:pt x="4050421" y="3017520"/>
                </a:cubicBezTo>
                <a:cubicBezTo>
                  <a:pt x="4070290" y="3000963"/>
                  <a:pt x="4085268" y="2979034"/>
                  <a:pt x="4105285" y="2962656"/>
                </a:cubicBezTo>
                <a:cubicBezTo>
                  <a:pt x="4152465" y="2924054"/>
                  <a:pt x="4208484" y="2896033"/>
                  <a:pt x="4251589" y="2852928"/>
                </a:cubicBezTo>
                <a:cubicBezTo>
                  <a:pt x="4269877" y="2834640"/>
                  <a:pt x="4285762" y="2813582"/>
                  <a:pt x="4306453" y="2798064"/>
                </a:cubicBezTo>
                <a:cubicBezTo>
                  <a:pt x="4334889" y="2776737"/>
                  <a:pt x="4367905" y="2762283"/>
                  <a:pt x="4397893" y="2743200"/>
                </a:cubicBezTo>
                <a:cubicBezTo>
                  <a:pt x="4434979" y="2719600"/>
                  <a:pt x="4471045" y="2694432"/>
                  <a:pt x="4507621" y="2670048"/>
                </a:cubicBezTo>
                <a:cubicBezTo>
                  <a:pt x="4519813" y="2651760"/>
                  <a:pt x="4528655" y="2630726"/>
                  <a:pt x="4544197" y="2615184"/>
                </a:cubicBezTo>
                <a:cubicBezTo>
                  <a:pt x="4559739" y="2599642"/>
                  <a:pt x="4582373" y="2592912"/>
                  <a:pt x="4599061" y="2578608"/>
                </a:cubicBezTo>
                <a:cubicBezTo>
                  <a:pt x="4625243" y="2556166"/>
                  <a:pt x="4649505" y="2531408"/>
                  <a:pt x="4672213" y="2505456"/>
                </a:cubicBezTo>
                <a:cubicBezTo>
                  <a:pt x="4767485" y="2396573"/>
                  <a:pt x="4682087" y="2462297"/>
                  <a:pt x="4781941" y="2395728"/>
                </a:cubicBezTo>
                <a:cubicBezTo>
                  <a:pt x="4886763" y="2238495"/>
                  <a:pt x="4761089" y="2437431"/>
                  <a:pt x="4836805" y="2286000"/>
                </a:cubicBezTo>
                <a:cubicBezTo>
                  <a:pt x="4846635" y="2266341"/>
                  <a:pt x="4863551" y="2250795"/>
                  <a:pt x="4873381" y="2231136"/>
                </a:cubicBezTo>
                <a:cubicBezTo>
                  <a:pt x="4885600" y="2206697"/>
                  <a:pt x="4905269" y="2124214"/>
                  <a:pt x="4909957" y="2103120"/>
                </a:cubicBezTo>
                <a:cubicBezTo>
                  <a:pt x="4956392" y="1894165"/>
                  <a:pt x="4901932" y="2116930"/>
                  <a:pt x="4946533" y="1938528"/>
                </a:cubicBezTo>
                <a:cubicBezTo>
                  <a:pt x="4952629" y="1865376"/>
                  <a:pt x="4957517" y="1792113"/>
                  <a:pt x="4964821" y="1719072"/>
                </a:cubicBezTo>
                <a:cubicBezTo>
                  <a:pt x="4969711" y="1670168"/>
                  <a:pt x="4983109" y="1621916"/>
                  <a:pt x="4983109" y="1572768"/>
                </a:cubicBezTo>
                <a:cubicBezTo>
                  <a:pt x="4983109" y="1171867"/>
                  <a:pt x="5008613" y="1265233"/>
                  <a:pt x="4946533" y="1078992"/>
                </a:cubicBezTo>
                <a:cubicBezTo>
                  <a:pt x="4940246" y="1028697"/>
                  <a:pt x="4921513" y="831150"/>
                  <a:pt x="4891669" y="786384"/>
                </a:cubicBezTo>
                <a:lnTo>
                  <a:pt x="4781941" y="621792"/>
                </a:lnTo>
                <a:lnTo>
                  <a:pt x="4745365" y="566928"/>
                </a:lnTo>
                <a:cubicBezTo>
                  <a:pt x="4733173" y="548640"/>
                  <a:pt x="4718619" y="531723"/>
                  <a:pt x="4708789" y="512064"/>
                </a:cubicBezTo>
                <a:cubicBezTo>
                  <a:pt x="4696597" y="487680"/>
                  <a:pt x="4681785" y="464438"/>
                  <a:pt x="4672213" y="438912"/>
                </a:cubicBezTo>
                <a:cubicBezTo>
                  <a:pt x="4663388" y="415378"/>
                  <a:pt x="4665165" y="388241"/>
                  <a:pt x="4653925" y="365760"/>
                </a:cubicBezTo>
                <a:cubicBezTo>
                  <a:pt x="4640294" y="338498"/>
                  <a:pt x="4615215" y="318455"/>
                  <a:pt x="4599061" y="292608"/>
                </a:cubicBezTo>
                <a:cubicBezTo>
                  <a:pt x="4584612" y="269490"/>
                  <a:pt x="4581762" y="238733"/>
                  <a:pt x="4562485" y="219456"/>
                </a:cubicBezTo>
                <a:cubicBezTo>
                  <a:pt x="4473381" y="130352"/>
                  <a:pt x="4478382" y="162511"/>
                  <a:pt x="4397893" y="128016"/>
                </a:cubicBezTo>
                <a:cubicBezTo>
                  <a:pt x="4136008" y="15779"/>
                  <a:pt x="4504466" y="157444"/>
                  <a:pt x="4251589" y="73152"/>
                </a:cubicBezTo>
                <a:cubicBezTo>
                  <a:pt x="4220446" y="62771"/>
                  <a:pt x="4191820" y="45214"/>
                  <a:pt x="4160149" y="36576"/>
                </a:cubicBezTo>
                <a:cubicBezTo>
                  <a:pt x="4124375" y="26819"/>
                  <a:pt x="4086903" y="24921"/>
                  <a:pt x="4050421" y="18288"/>
                </a:cubicBezTo>
                <a:cubicBezTo>
                  <a:pt x="4019839" y="12728"/>
                  <a:pt x="3989461" y="6096"/>
                  <a:pt x="3958981" y="0"/>
                </a:cubicBezTo>
                <a:cubicBezTo>
                  <a:pt x="3776101" y="6096"/>
                  <a:pt x="3592987" y="7219"/>
                  <a:pt x="3410341" y="18288"/>
                </a:cubicBezTo>
                <a:cubicBezTo>
                  <a:pt x="3391099" y="19454"/>
                  <a:pt x="3374013" y="31280"/>
                  <a:pt x="3355477" y="36576"/>
                </a:cubicBezTo>
                <a:cubicBezTo>
                  <a:pt x="3331310" y="43481"/>
                  <a:pt x="3306492" y="47959"/>
                  <a:pt x="3282325" y="54864"/>
                </a:cubicBezTo>
                <a:cubicBezTo>
                  <a:pt x="3263789" y="60160"/>
                  <a:pt x="3245997" y="67856"/>
                  <a:pt x="3227461" y="73152"/>
                </a:cubicBezTo>
                <a:cubicBezTo>
                  <a:pt x="3203294" y="80057"/>
                  <a:pt x="3178476" y="84535"/>
                  <a:pt x="3154309" y="91440"/>
                </a:cubicBezTo>
                <a:cubicBezTo>
                  <a:pt x="3135773" y="96736"/>
                  <a:pt x="3118677" y="108402"/>
                  <a:pt x="3099445" y="109728"/>
                </a:cubicBezTo>
                <a:cubicBezTo>
                  <a:pt x="2941208" y="120641"/>
                  <a:pt x="2782453" y="121920"/>
                  <a:pt x="2623957" y="128016"/>
                </a:cubicBezTo>
                <a:cubicBezTo>
                  <a:pt x="2575189" y="134112"/>
                  <a:pt x="2526008" y="137512"/>
                  <a:pt x="2477653" y="146304"/>
                </a:cubicBezTo>
                <a:cubicBezTo>
                  <a:pt x="2447584" y="151771"/>
                  <a:pt x="2345429" y="196944"/>
                  <a:pt x="2331349" y="201168"/>
                </a:cubicBezTo>
                <a:cubicBezTo>
                  <a:pt x="2273414" y="218549"/>
                  <a:pt x="2223043" y="216637"/>
                  <a:pt x="2166757" y="237744"/>
                </a:cubicBezTo>
                <a:cubicBezTo>
                  <a:pt x="2141231" y="247316"/>
                  <a:pt x="2118517" y="263248"/>
                  <a:pt x="2093605" y="274320"/>
                </a:cubicBezTo>
                <a:cubicBezTo>
                  <a:pt x="2005063" y="313672"/>
                  <a:pt x="2013926" y="307956"/>
                  <a:pt x="1929013" y="329184"/>
                </a:cubicBezTo>
                <a:cubicBezTo>
                  <a:pt x="1910725" y="341376"/>
                  <a:pt x="1894351" y="357102"/>
                  <a:pt x="1874149" y="365760"/>
                </a:cubicBezTo>
                <a:cubicBezTo>
                  <a:pt x="1851047" y="375661"/>
                  <a:pt x="1825643" y="379119"/>
                  <a:pt x="1800997" y="384048"/>
                </a:cubicBezTo>
                <a:cubicBezTo>
                  <a:pt x="1713104" y="401627"/>
                  <a:pt x="1634867" y="409386"/>
                  <a:pt x="1544965" y="420624"/>
                </a:cubicBezTo>
                <a:cubicBezTo>
                  <a:pt x="1362085" y="414528"/>
                  <a:pt x="1178675" y="417532"/>
                  <a:pt x="996325" y="402336"/>
                </a:cubicBezTo>
                <a:cubicBezTo>
                  <a:pt x="820760" y="387706"/>
                  <a:pt x="946947" y="363931"/>
                  <a:pt x="831733" y="347472"/>
                </a:cubicBezTo>
                <a:cubicBezTo>
                  <a:pt x="672946" y="324788"/>
                  <a:pt x="745985" y="337638"/>
                  <a:pt x="612277" y="310896"/>
                </a:cubicBezTo>
                <a:cubicBezTo>
                  <a:pt x="571385" y="321119"/>
                  <a:pt x="456112" y="347950"/>
                  <a:pt x="429397" y="365760"/>
                </a:cubicBezTo>
                <a:cubicBezTo>
                  <a:pt x="392821" y="390144"/>
                  <a:pt x="361372" y="425011"/>
                  <a:pt x="319669" y="438912"/>
                </a:cubicBezTo>
                <a:cubicBezTo>
                  <a:pt x="259022" y="459128"/>
                  <a:pt x="264805" y="437923"/>
                  <a:pt x="264805" y="475488"/>
                </a:cubicBezTo>
                <a:lnTo>
                  <a:pt x="283093" y="4754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52977A-82F4-0B45-B3E3-B3DD315FCD61}"/>
              </a:ext>
            </a:extLst>
          </p:cNvPr>
          <p:cNvSpPr>
            <a:spLocks noChangeArrowheads="1"/>
          </p:cNvSpPr>
          <p:nvPr/>
        </p:nvSpPr>
        <p:spPr bwMode="auto">
          <a:xfrm rot="19409569">
            <a:off x="180363" y="2680545"/>
            <a:ext cx="3844461" cy="1127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space </a:t>
            </a:r>
            <a:b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(keep going):</a:t>
            </a:r>
            <a:endParaRPr kumimoji="0" lang="en-US" sz="280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DF257C-2CAE-8F4F-B37D-04E90438A3EC}"/>
              </a:ext>
            </a:extLst>
          </p:cNvPr>
          <p:cNvSpPr/>
          <p:nvPr/>
        </p:nvSpPr>
        <p:spPr>
          <a:xfrm>
            <a:off x="5300233" y="3969060"/>
            <a:ext cx="188126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4184A8-BBAE-1D43-9249-CE87C4B9D742}"/>
              </a:ext>
            </a:extLst>
          </p:cNvPr>
          <p:cNvSpPr>
            <a:spLocks noChangeArrowheads="1"/>
          </p:cNvSpPr>
          <p:nvPr/>
        </p:nvSpPr>
        <p:spPr bwMode="auto">
          <a:xfrm rot="21443385">
            <a:off x="128867" y="5528455"/>
            <a:ext cx="3207254" cy="588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real solution</a:t>
            </a:r>
            <a:endParaRPr kumimoji="0" lang="en-US" sz="280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2137B2-206D-F848-9536-F58E0C193255}"/>
              </a:ext>
            </a:extLst>
          </p:cNvPr>
          <p:cNvCxnSpPr>
            <a:cxnSpLocks/>
          </p:cNvCxnSpPr>
          <p:nvPr/>
        </p:nvCxnSpPr>
        <p:spPr>
          <a:xfrm flipV="1">
            <a:off x="2489648" y="4182870"/>
            <a:ext cx="2810585" cy="140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A9253B7-B3FD-7F40-90BC-5292905BC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1443385">
                <a:off x="200889" y="6008515"/>
                <a:ext cx="3207254" cy="5881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𝑖𝑗𝑘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etc.</a:t>
                </a: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A9253B7-B3FD-7F40-90BC-5292905BC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21443385">
                <a:off x="200889" y="6008515"/>
                <a:ext cx="3207254" cy="588118"/>
              </a:xfrm>
              <a:prstGeom prst="rect">
                <a:avLst/>
              </a:prstGeom>
              <a:blipFill>
                <a:blip r:embed="rId4"/>
                <a:stretch>
                  <a:fillRect t="-1724" b="-68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85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08920"/>
            <a:ext cx="86868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 dirty="0">
                <a:solidFill>
                  <a:srgbClr val="762416"/>
                </a:solidFill>
              </a:rPr>
              <a:t>TODAY (and next few lectures):</a:t>
            </a:r>
            <a:br>
              <a:rPr lang="en-US" altLang="en-US" b="1" dirty="0">
                <a:solidFill>
                  <a:srgbClr val="762416"/>
                </a:solidFill>
              </a:rPr>
            </a:br>
            <a:r>
              <a:rPr lang="en-US" altLang="en-US" b="1" dirty="0">
                <a:solidFill>
                  <a:srgbClr val="762416"/>
                </a:solidFill>
              </a:rPr>
              <a:t>Lattice-based Cryptography</a:t>
            </a:r>
          </a:p>
        </p:txBody>
      </p:sp>
    </p:spTree>
    <p:extLst>
      <p:ext uri="{BB962C8B-B14F-4D97-AF65-F5344CB8AC3E}">
        <p14:creationId xmlns:p14="http://schemas.microsoft.com/office/powerpoint/2010/main" val="396836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en-US" sz="4800" b="1" dirty="0">
                <a:solidFill>
                  <a:srgbClr val="762416"/>
                </a:solidFill>
                <a:latin typeface="Calibri" pitchFamily="34" charset="0"/>
              </a:rPr>
              <a:t>Attack 1: </a:t>
            </a:r>
            <a:r>
              <a:rPr lang="en-US" sz="4800" b="1" i="1" dirty="0">
                <a:solidFill>
                  <a:srgbClr val="762416"/>
                </a:solidFill>
                <a:latin typeface="Calibri" pitchFamily="34" charset="0"/>
              </a:rPr>
              <a:t>Linearization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1B9414-14D6-3449-BD83-8059C3ADC47F}"/>
                  </a:ext>
                </a:extLst>
              </p:cNvPr>
              <p:cNvSpPr/>
              <p:nvPr/>
            </p:nvSpPr>
            <p:spPr>
              <a:xfrm>
                <a:off x="842017" y="1484784"/>
                <a:ext cx="7700954" cy="9865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</m:e>
                          </m:nary>
                        </m:e>
                      </m:nary>
                      <m:d>
                        <m:d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+1)=0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1B9414-14D6-3449-BD83-8059C3ADC4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17" y="1484784"/>
                <a:ext cx="7700954" cy="986552"/>
              </a:xfrm>
              <a:prstGeom prst="rect">
                <a:avLst/>
              </a:prstGeom>
              <a:blipFill>
                <a:blip r:embed="rId3"/>
                <a:stretch>
                  <a:fillRect l="-11678" t="-129114" b="-178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>
            <a:extLst>
              <a:ext uri="{FF2B5EF4-FFF2-40B4-BE49-F238E27FC236}">
                <a16:creationId xmlns:a16="http://schemas.microsoft.com/office/drawing/2014/main" id="{66D6D31B-9F30-BE4B-9999-7D7FBC4D1F49}"/>
              </a:ext>
            </a:extLst>
          </p:cNvPr>
          <p:cNvSpPr/>
          <p:nvPr/>
        </p:nvSpPr>
        <p:spPr>
          <a:xfrm>
            <a:off x="2968079" y="2889504"/>
            <a:ext cx="4988297" cy="3145536"/>
          </a:xfrm>
          <a:custGeom>
            <a:avLst/>
            <a:gdLst>
              <a:gd name="connsiteX0" fmla="*/ 264805 w 4988297"/>
              <a:gd name="connsiteY0" fmla="*/ 420624 h 3145536"/>
              <a:gd name="connsiteX1" fmla="*/ 264805 w 4988297"/>
              <a:gd name="connsiteY1" fmla="*/ 420624 h 3145536"/>
              <a:gd name="connsiteX2" fmla="*/ 191653 w 4988297"/>
              <a:gd name="connsiteY2" fmla="*/ 640080 h 3145536"/>
              <a:gd name="connsiteX3" fmla="*/ 173365 w 4988297"/>
              <a:gd name="connsiteY3" fmla="*/ 694944 h 3145536"/>
              <a:gd name="connsiteX4" fmla="*/ 118501 w 4988297"/>
              <a:gd name="connsiteY4" fmla="*/ 804672 h 3145536"/>
              <a:gd name="connsiteX5" fmla="*/ 81925 w 4988297"/>
              <a:gd name="connsiteY5" fmla="*/ 859536 h 3145536"/>
              <a:gd name="connsiteX6" fmla="*/ 27061 w 4988297"/>
              <a:gd name="connsiteY6" fmla="*/ 1042416 h 3145536"/>
              <a:gd name="connsiteX7" fmla="*/ 27061 w 4988297"/>
              <a:gd name="connsiteY7" fmla="*/ 1901952 h 3145536"/>
              <a:gd name="connsiteX8" fmla="*/ 45349 w 4988297"/>
              <a:gd name="connsiteY8" fmla="*/ 1993392 h 3145536"/>
              <a:gd name="connsiteX9" fmla="*/ 209941 w 4988297"/>
              <a:gd name="connsiteY9" fmla="*/ 2249424 h 3145536"/>
              <a:gd name="connsiteX10" fmla="*/ 319669 w 4988297"/>
              <a:gd name="connsiteY10" fmla="*/ 2377440 h 3145536"/>
              <a:gd name="connsiteX11" fmla="*/ 447685 w 4988297"/>
              <a:gd name="connsiteY11" fmla="*/ 2468880 h 3145536"/>
              <a:gd name="connsiteX12" fmla="*/ 502549 w 4988297"/>
              <a:gd name="connsiteY12" fmla="*/ 2487168 h 3145536"/>
              <a:gd name="connsiteX13" fmla="*/ 557413 w 4988297"/>
              <a:gd name="connsiteY13" fmla="*/ 2523744 h 3145536"/>
              <a:gd name="connsiteX14" fmla="*/ 667141 w 4988297"/>
              <a:gd name="connsiteY14" fmla="*/ 2542032 h 3145536"/>
              <a:gd name="connsiteX15" fmla="*/ 740293 w 4988297"/>
              <a:gd name="connsiteY15" fmla="*/ 2578608 h 3145536"/>
              <a:gd name="connsiteX16" fmla="*/ 904885 w 4988297"/>
              <a:gd name="connsiteY16" fmla="*/ 2651760 h 3145536"/>
              <a:gd name="connsiteX17" fmla="*/ 1051189 w 4988297"/>
              <a:gd name="connsiteY17" fmla="*/ 2761488 h 3145536"/>
              <a:gd name="connsiteX18" fmla="*/ 1160917 w 4988297"/>
              <a:gd name="connsiteY18" fmla="*/ 2834640 h 3145536"/>
              <a:gd name="connsiteX19" fmla="*/ 1215781 w 4988297"/>
              <a:gd name="connsiteY19" fmla="*/ 2871216 h 3145536"/>
              <a:gd name="connsiteX20" fmla="*/ 1362085 w 4988297"/>
              <a:gd name="connsiteY20" fmla="*/ 2944368 h 3145536"/>
              <a:gd name="connsiteX21" fmla="*/ 1490101 w 4988297"/>
              <a:gd name="connsiteY21" fmla="*/ 2962656 h 3145536"/>
              <a:gd name="connsiteX22" fmla="*/ 1800997 w 4988297"/>
              <a:gd name="connsiteY22" fmla="*/ 3017520 h 3145536"/>
              <a:gd name="connsiteX23" fmla="*/ 1965589 w 4988297"/>
              <a:gd name="connsiteY23" fmla="*/ 3035808 h 3145536"/>
              <a:gd name="connsiteX24" fmla="*/ 2331349 w 4988297"/>
              <a:gd name="connsiteY24" fmla="*/ 3017520 h 3145536"/>
              <a:gd name="connsiteX25" fmla="*/ 2459365 w 4988297"/>
              <a:gd name="connsiteY25" fmla="*/ 2999232 h 3145536"/>
              <a:gd name="connsiteX26" fmla="*/ 2623957 w 4988297"/>
              <a:gd name="connsiteY26" fmla="*/ 2980944 h 3145536"/>
              <a:gd name="connsiteX27" fmla="*/ 3282325 w 4988297"/>
              <a:gd name="connsiteY27" fmla="*/ 3017520 h 3145536"/>
              <a:gd name="connsiteX28" fmla="*/ 3355477 w 4988297"/>
              <a:gd name="connsiteY28" fmla="*/ 3054096 h 3145536"/>
              <a:gd name="connsiteX29" fmla="*/ 3428629 w 4988297"/>
              <a:gd name="connsiteY29" fmla="*/ 3072384 h 3145536"/>
              <a:gd name="connsiteX30" fmla="*/ 3483493 w 4988297"/>
              <a:gd name="connsiteY30" fmla="*/ 3108960 h 3145536"/>
              <a:gd name="connsiteX31" fmla="*/ 3611509 w 4988297"/>
              <a:gd name="connsiteY31" fmla="*/ 3145536 h 3145536"/>
              <a:gd name="connsiteX32" fmla="*/ 3885829 w 4988297"/>
              <a:gd name="connsiteY32" fmla="*/ 3108960 h 3145536"/>
              <a:gd name="connsiteX33" fmla="*/ 4050421 w 4988297"/>
              <a:gd name="connsiteY33" fmla="*/ 3017520 h 3145536"/>
              <a:gd name="connsiteX34" fmla="*/ 4105285 w 4988297"/>
              <a:gd name="connsiteY34" fmla="*/ 2962656 h 3145536"/>
              <a:gd name="connsiteX35" fmla="*/ 4251589 w 4988297"/>
              <a:gd name="connsiteY35" fmla="*/ 2852928 h 3145536"/>
              <a:gd name="connsiteX36" fmla="*/ 4306453 w 4988297"/>
              <a:gd name="connsiteY36" fmla="*/ 2798064 h 3145536"/>
              <a:gd name="connsiteX37" fmla="*/ 4397893 w 4988297"/>
              <a:gd name="connsiteY37" fmla="*/ 2743200 h 3145536"/>
              <a:gd name="connsiteX38" fmla="*/ 4507621 w 4988297"/>
              <a:gd name="connsiteY38" fmla="*/ 2670048 h 3145536"/>
              <a:gd name="connsiteX39" fmla="*/ 4544197 w 4988297"/>
              <a:gd name="connsiteY39" fmla="*/ 2615184 h 3145536"/>
              <a:gd name="connsiteX40" fmla="*/ 4599061 w 4988297"/>
              <a:gd name="connsiteY40" fmla="*/ 2578608 h 3145536"/>
              <a:gd name="connsiteX41" fmla="*/ 4672213 w 4988297"/>
              <a:gd name="connsiteY41" fmla="*/ 2505456 h 3145536"/>
              <a:gd name="connsiteX42" fmla="*/ 4781941 w 4988297"/>
              <a:gd name="connsiteY42" fmla="*/ 2395728 h 3145536"/>
              <a:gd name="connsiteX43" fmla="*/ 4836805 w 4988297"/>
              <a:gd name="connsiteY43" fmla="*/ 2286000 h 3145536"/>
              <a:gd name="connsiteX44" fmla="*/ 4873381 w 4988297"/>
              <a:gd name="connsiteY44" fmla="*/ 2231136 h 3145536"/>
              <a:gd name="connsiteX45" fmla="*/ 4909957 w 4988297"/>
              <a:gd name="connsiteY45" fmla="*/ 2103120 h 3145536"/>
              <a:gd name="connsiteX46" fmla="*/ 4946533 w 4988297"/>
              <a:gd name="connsiteY46" fmla="*/ 1938528 h 3145536"/>
              <a:gd name="connsiteX47" fmla="*/ 4964821 w 4988297"/>
              <a:gd name="connsiteY47" fmla="*/ 1719072 h 3145536"/>
              <a:gd name="connsiteX48" fmla="*/ 4983109 w 4988297"/>
              <a:gd name="connsiteY48" fmla="*/ 1572768 h 3145536"/>
              <a:gd name="connsiteX49" fmla="*/ 4946533 w 4988297"/>
              <a:gd name="connsiteY49" fmla="*/ 1078992 h 3145536"/>
              <a:gd name="connsiteX50" fmla="*/ 4891669 w 4988297"/>
              <a:gd name="connsiteY50" fmla="*/ 786384 h 3145536"/>
              <a:gd name="connsiteX51" fmla="*/ 4781941 w 4988297"/>
              <a:gd name="connsiteY51" fmla="*/ 621792 h 3145536"/>
              <a:gd name="connsiteX52" fmla="*/ 4745365 w 4988297"/>
              <a:gd name="connsiteY52" fmla="*/ 566928 h 3145536"/>
              <a:gd name="connsiteX53" fmla="*/ 4708789 w 4988297"/>
              <a:gd name="connsiteY53" fmla="*/ 512064 h 3145536"/>
              <a:gd name="connsiteX54" fmla="*/ 4672213 w 4988297"/>
              <a:gd name="connsiteY54" fmla="*/ 438912 h 3145536"/>
              <a:gd name="connsiteX55" fmla="*/ 4653925 w 4988297"/>
              <a:gd name="connsiteY55" fmla="*/ 365760 h 3145536"/>
              <a:gd name="connsiteX56" fmla="*/ 4599061 w 4988297"/>
              <a:gd name="connsiteY56" fmla="*/ 292608 h 3145536"/>
              <a:gd name="connsiteX57" fmla="*/ 4562485 w 4988297"/>
              <a:gd name="connsiteY57" fmla="*/ 219456 h 3145536"/>
              <a:gd name="connsiteX58" fmla="*/ 4397893 w 4988297"/>
              <a:gd name="connsiteY58" fmla="*/ 128016 h 3145536"/>
              <a:gd name="connsiteX59" fmla="*/ 4251589 w 4988297"/>
              <a:gd name="connsiteY59" fmla="*/ 73152 h 3145536"/>
              <a:gd name="connsiteX60" fmla="*/ 4160149 w 4988297"/>
              <a:gd name="connsiteY60" fmla="*/ 36576 h 3145536"/>
              <a:gd name="connsiteX61" fmla="*/ 4050421 w 4988297"/>
              <a:gd name="connsiteY61" fmla="*/ 18288 h 3145536"/>
              <a:gd name="connsiteX62" fmla="*/ 3958981 w 4988297"/>
              <a:gd name="connsiteY62" fmla="*/ 0 h 3145536"/>
              <a:gd name="connsiteX63" fmla="*/ 3410341 w 4988297"/>
              <a:gd name="connsiteY63" fmla="*/ 18288 h 3145536"/>
              <a:gd name="connsiteX64" fmla="*/ 3355477 w 4988297"/>
              <a:gd name="connsiteY64" fmla="*/ 36576 h 3145536"/>
              <a:gd name="connsiteX65" fmla="*/ 3282325 w 4988297"/>
              <a:gd name="connsiteY65" fmla="*/ 54864 h 3145536"/>
              <a:gd name="connsiteX66" fmla="*/ 3227461 w 4988297"/>
              <a:gd name="connsiteY66" fmla="*/ 73152 h 3145536"/>
              <a:gd name="connsiteX67" fmla="*/ 3154309 w 4988297"/>
              <a:gd name="connsiteY67" fmla="*/ 91440 h 3145536"/>
              <a:gd name="connsiteX68" fmla="*/ 3099445 w 4988297"/>
              <a:gd name="connsiteY68" fmla="*/ 109728 h 3145536"/>
              <a:gd name="connsiteX69" fmla="*/ 2623957 w 4988297"/>
              <a:gd name="connsiteY69" fmla="*/ 128016 h 3145536"/>
              <a:gd name="connsiteX70" fmla="*/ 2477653 w 4988297"/>
              <a:gd name="connsiteY70" fmla="*/ 146304 h 3145536"/>
              <a:gd name="connsiteX71" fmla="*/ 2331349 w 4988297"/>
              <a:gd name="connsiteY71" fmla="*/ 201168 h 3145536"/>
              <a:gd name="connsiteX72" fmla="*/ 2166757 w 4988297"/>
              <a:gd name="connsiteY72" fmla="*/ 237744 h 3145536"/>
              <a:gd name="connsiteX73" fmla="*/ 2093605 w 4988297"/>
              <a:gd name="connsiteY73" fmla="*/ 274320 h 3145536"/>
              <a:gd name="connsiteX74" fmla="*/ 1929013 w 4988297"/>
              <a:gd name="connsiteY74" fmla="*/ 329184 h 3145536"/>
              <a:gd name="connsiteX75" fmla="*/ 1874149 w 4988297"/>
              <a:gd name="connsiteY75" fmla="*/ 365760 h 3145536"/>
              <a:gd name="connsiteX76" fmla="*/ 1800997 w 4988297"/>
              <a:gd name="connsiteY76" fmla="*/ 384048 h 3145536"/>
              <a:gd name="connsiteX77" fmla="*/ 1544965 w 4988297"/>
              <a:gd name="connsiteY77" fmla="*/ 420624 h 3145536"/>
              <a:gd name="connsiteX78" fmla="*/ 996325 w 4988297"/>
              <a:gd name="connsiteY78" fmla="*/ 402336 h 3145536"/>
              <a:gd name="connsiteX79" fmla="*/ 831733 w 4988297"/>
              <a:gd name="connsiteY79" fmla="*/ 347472 h 3145536"/>
              <a:gd name="connsiteX80" fmla="*/ 612277 w 4988297"/>
              <a:gd name="connsiteY80" fmla="*/ 310896 h 3145536"/>
              <a:gd name="connsiteX81" fmla="*/ 429397 w 4988297"/>
              <a:gd name="connsiteY81" fmla="*/ 365760 h 3145536"/>
              <a:gd name="connsiteX82" fmla="*/ 319669 w 4988297"/>
              <a:gd name="connsiteY82" fmla="*/ 438912 h 3145536"/>
              <a:gd name="connsiteX83" fmla="*/ 264805 w 4988297"/>
              <a:gd name="connsiteY83" fmla="*/ 475488 h 3145536"/>
              <a:gd name="connsiteX84" fmla="*/ 283093 w 4988297"/>
              <a:gd name="connsiteY84" fmla="*/ 475488 h 3145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4988297" h="3145536">
                <a:moveTo>
                  <a:pt x="264805" y="420624"/>
                </a:moveTo>
                <a:lnTo>
                  <a:pt x="264805" y="420624"/>
                </a:lnTo>
                <a:lnTo>
                  <a:pt x="191653" y="640080"/>
                </a:lnTo>
                <a:cubicBezTo>
                  <a:pt x="185557" y="658368"/>
                  <a:pt x="184058" y="678904"/>
                  <a:pt x="173365" y="694944"/>
                </a:cubicBezTo>
                <a:cubicBezTo>
                  <a:pt x="68543" y="852177"/>
                  <a:pt x="194217" y="653241"/>
                  <a:pt x="118501" y="804672"/>
                </a:cubicBezTo>
                <a:cubicBezTo>
                  <a:pt x="108671" y="824331"/>
                  <a:pt x="90852" y="839451"/>
                  <a:pt x="81925" y="859536"/>
                </a:cubicBezTo>
                <a:cubicBezTo>
                  <a:pt x="56483" y="916781"/>
                  <a:pt x="42260" y="981620"/>
                  <a:pt x="27061" y="1042416"/>
                </a:cubicBezTo>
                <a:cubicBezTo>
                  <a:pt x="-14273" y="1414423"/>
                  <a:pt x="-3358" y="1247937"/>
                  <a:pt x="27061" y="1901952"/>
                </a:cubicBezTo>
                <a:cubicBezTo>
                  <a:pt x="28505" y="1933002"/>
                  <a:pt x="33805" y="1964532"/>
                  <a:pt x="45349" y="1993392"/>
                </a:cubicBezTo>
                <a:cubicBezTo>
                  <a:pt x="138086" y="2225234"/>
                  <a:pt x="95743" y="2118912"/>
                  <a:pt x="209941" y="2249424"/>
                </a:cubicBezTo>
                <a:cubicBezTo>
                  <a:pt x="282215" y="2332023"/>
                  <a:pt x="241647" y="2310564"/>
                  <a:pt x="319669" y="2377440"/>
                </a:cubicBezTo>
                <a:cubicBezTo>
                  <a:pt x="331266" y="2387381"/>
                  <a:pt x="424527" y="2457301"/>
                  <a:pt x="447685" y="2468880"/>
                </a:cubicBezTo>
                <a:cubicBezTo>
                  <a:pt x="464927" y="2477501"/>
                  <a:pt x="485307" y="2478547"/>
                  <a:pt x="502549" y="2487168"/>
                </a:cubicBezTo>
                <a:cubicBezTo>
                  <a:pt x="522208" y="2496998"/>
                  <a:pt x="536561" y="2516793"/>
                  <a:pt x="557413" y="2523744"/>
                </a:cubicBezTo>
                <a:cubicBezTo>
                  <a:pt x="592591" y="2535470"/>
                  <a:pt x="630565" y="2535936"/>
                  <a:pt x="667141" y="2542032"/>
                </a:cubicBezTo>
                <a:cubicBezTo>
                  <a:pt x="691525" y="2554224"/>
                  <a:pt x="715381" y="2567536"/>
                  <a:pt x="740293" y="2578608"/>
                </a:cubicBezTo>
                <a:cubicBezTo>
                  <a:pt x="787813" y="2599728"/>
                  <a:pt x="859865" y="2621747"/>
                  <a:pt x="904885" y="2651760"/>
                </a:cubicBezTo>
                <a:cubicBezTo>
                  <a:pt x="955607" y="2685575"/>
                  <a:pt x="1000467" y="2727673"/>
                  <a:pt x="1051189" y="2761488"/>
                </a:cubicBezTo>
                <a:lnTo>
                  <a:pt x="1160917" y="2834640"/>
                </a:lnTo>
                <a:cubicBezTo>
                  <a:pt x="1179205" y="2846832"/>
                  <a:pt x="1196122" y="2861386"/>
                  <a:pt x="1215781" y="2871216"/>
                </a:cubicBezTo>
                <a:cubicBezTo>
                  <a:pt x="1264549" y="2895600"/>
                  <a:pt x="1308109" y="2936657"/>
                  <a:pt x="1362085" y="2944368"/>
                </a:cubicBezTo>
                <a:lnTo>
                  <a:pt x="1490101" y="2962656"/>
                </a:lnTo>
                <a:cubicBezTo>
                  <a:pt x="1617963" y="3005277"/>
                  <a:pt x="1565184" y="2991319"/>
                  <a:pt x="1800997" y="3017520"/>
                </a:cubicBezTo>
                <a:lnTo>
                  <a:pt x="1965589" y="3035808"/>
                </a:lnTo>
                <a:cubicBezTo>
                  <a:pt x="2087509" y="3029712"/>
                  <a:pt x="2209610" y="3026538"/>
                  <a:pt x="2331349" y="3017520"/>
                </a:cubicBezTo>
                <a:cubicBezTo>
                  <a:pt x="2374336" y="3014336"/>
                  <a:pt x="2416593" y="3004579"/>
                  <a:pt x="2459365" y="2999232"/>
                </a:cubicBezTo>
                <a:cubicBezTo>
                  <a:pt x="2514140" y="2992385"/>
                  <a:pt x="2569093" y="2987040"/>
                  <a:pt x="2623957" y="2980944"/>
                </a:cubicBezTo>
                <a:cubicBezTo>
                  <a:pt x="2843413" y="2993136"/>
                  <a:pt x="3063621" y="2995650"/>
                  <a:pt x="3282325" y="3017520"/>
                </a:cubicBezTo>
                <a:cubicBezTo>
                  <a:pt x="3309452" y="3020233"/>
                  <a:pt x="3329951" y="3044524"/>
                  <a:pt x="3355477" y="3054096"/>
                </a:cubicBezTo>
                <a:cubicBezTo>
                  <a:pt x="3379011" y="3062921"/>
                  <a:pt x="3404245" y="3066288"/>
                  <a:pt x="3428629" y="3072384"/>
                </a:cubicBezTo>
                <a:cubicBezTo>
                  <a:pt x="3446917" y="3084576"/>
                  <a:pt x="3463834" y="3099130"/>
                  <a:pt x="3483493" y="3108960"/>
                </a:cubicBezTo>
                <a:cubicBezTo>
                  <a:pt x="3509729" y="3122078"/>
                  <a:pt x="3588071" y="3139676"/>
                  <a:pt x="3611509" y="3145536"/>
                </a:cubicBezTo>
                <a:cubicBezTo>
                  <a:pt x="3657685" y="3141338"/>
                  <a:pt x="3814556" y="3137469"/>
                  <a:pt x="3885829" y="3108960"/>
                </a:cubicBezTo>
                <a:cubicBezTo>
                  <a:pt x="3921750" y="3094592"/>
                  <a:pt x="4011768" y="3049730"/>
                  <a:pt x="4050421" y="3017520"/>
                </a:cubicBezTo>
                <a:cubicBezTo>
                  <a:pt x="4070290" y="3000963"/>
                  <a:pt x="4085268" y="2979034"/>
                  <a:pt x="4105285" y="2962656"/>
                </a:cubicBezTo>
                <a:cubicBezTo>
                  <a:pt x="4152465" y="2924054"/>
                  <a:pt x="4208484" y="2896033"/>
                  <a:pt x="4251589" y="2852928"/>
                </a:cubicBezTo>
                <a:cubicBezTo>
                  <a:pt x="4269877" y="2834640"/>
                  <a:pt x="4285762" y="2813582"/>
                  <a:pt x="4306453" y="2798064"/>
                </a:cubicBezTo>
                <a:cubicBezTo>
                  <a:pt x="4334889" y="2776737"/>
                  <a:pt x="4367905" y="2762283"/>
                  <a:pt x="4397893" y="2743200"/>
                </a:cubicBezTo>
                <a:cubicBezTo>
                  <a:pt x="4434979" y="2719600"/>
                  <a:pt x="4471045" y="2694432"/>
                  <a:pt x="4507621" y="2670048"/>
                </a:cubicBezTo>
                <a:cubicBezTo>
                  <a:pt x="4519813" y="2651760"/>
                  <a:pt x="4528655" y="2630726"/>
                  <a:pt x="4544197" y="2615184"/>
                </a:cubicBezTo>
                <a:cubicBezTo>
                  <a:pt x="4559739" y="2599642"/>
                  <a:pt x="4582373" y="2592912"/>
                  <a:pt x="4599061" y="2578608"/>
                </a:cubicBezTo>
                <a:cubicBezTo>
                  <a:pt x="4625243" y="2556166"/>
                  <a:pt x="4649505" y="2531408"/>
                  <a:pt x="4672213" y="2505456"/>
                </a:cubicBezTo>
                <a:cubicBezTo>
                  <a:pt x="4767485" y="2396573"/>
                  <a:pt x="4682087" y="2462297"/>
                  <a:pt x="4781941" y="2395728"/>
                </a:cubicBezTo>
                <a:cubicBezTo>
                  <a:pt x="4886763" y="2238495"/>
                  <a:pt x="4761089" y="2437431"/>
                  <a:pt x="4836805" y="2286000"/>
                </a:cubicBezTo>
                <a:cubicBezTo>
                  <a:pt x="4846635" y="2266341"/>
                  <a:pt x="4863551" y="2250795"/>
                  <a:pt x="4873381" y="2231136"/>
                </a:cubicBezTo>
                <a:cubicBezTo>
                  <a:pt x="4885600" y="2206697"/>
                  <a:pt x="4905269" y="2124214"/>
                  <a:pt x="4909957" y="2103120"/>
                </a:cubicBezTo>
                <a:cubicBezTo>
                  <a:pt x="4956392" y="1894165"/>
                  <a:pt x="4901932" y="2116930"/>
                  <a:pt x="4946533" y="1938528"/>
                </a:cubicBezTo>
                <a:cubicBezTo>
                  <a:pt x="4952629" y="1865376"/>
                  <a:pt x="4957517" y="1792113"/>
                  <a:pt x="4964821" y="1719072"/>
                </a:cubicBezTo>
                <a:cubicBezTo>
                  <a:pt x="4969711" y="1670168"/>
                  <a:pt x="4983109" y="1621916"/>
                  <a:pt x="4983109" y="1572768"/>
                </a:cubicBezTo>
                <a:cubicBezTo>
                  <a:pt x="4983109" y="1171867"/>
                  <a:pt x="5008613" y="1265233"/>
                  <a:pt x="4946533" y="1078992"/>
                </a:cubicBezTo>
                <a:cubicBezTo>
                  <a:pt x="4940246" y="1028697"/>
                  <a:pt x="4921513" y="831150"/>
                  <a:pt x="4891669" y="786384"/>
                </a:cubicBezTo>
                <a:lnTo>
                  <a:pt x="4781941" y="621792"/>
                </a:lnTo>
                <a:lnTo>
                  <a:pt x="4745365" y="566928"/>
                </a:lnTo>
                <a:cubicBezTo>
                  <a:pt x="4733173" y="548640"/>
                  <a:pt x="4718619" y="531723"/>
                  <a:pt x="4708789" y="512064"/>
                </a:cubicBezTo>
                <a:cubicBezTo>
                  <a:pt x="4696597" y="487680"/>
                  <a:pt x="4681785" y="464438"/>
                  <a:pt x="4672213" y="438912"/>
                </a:cubicBezTo>
                <a:cubicBezTo>
                  <a:pt x="4663388" y="415378"/>
                  <a:pt x="4665165" y="388241"/>
                  <a:pt x="4653925" y="365760"/>
                </a:cubicBezTo>
                <a:cubicBezTo>
                  <a:pt x="4640294" y="338498"/>
                  <a:pt x="4615215" y="318455"/>
                  <a:pt x="4599061" y="292608"/>
                </a:cubicBezTo>
                <a:cubicBezTo>
                  <a:pt x="4584612" y="269490"/>
                  <a:pt x="4581762" y="238733"/>
                  <a:pt x="4562485" y="219456"/>
                </a:cubicBezTo>
                <a:cubicBezTo>
                  <a:pt x="4473381" y="130352"/>
                  <a:pt x="4478382" y="162511"/>
                  <a:pt x="4397893" y="128016"/>
                </a:cubicBezTo>
                <a:cubicBezTo>
                  <a:pt x="4136008" y="15779"/>
                  <a:pt x="4504466" y="157444"/>
                  <a:pt x="4251589" y="73152"/>
                </a:cubicBezTo>
                <a:cubicBezTo>
                  <a:pt x="4220446" y="62771"/>
                  <a:pt x="4191820" y="45214"/>
                  <a:pt x="4160149" y="36576"/>
                </a:cubicBezTo>
                <a:cubicBezTo>
                  <a:pt x="4124375" y="26819"/>
                  <a:pt x="4086903" y="24921"/>
                  <a:pt x="4050421" y="18288"/>
                </a:cubicBezTo>
                <a:cubicBezTo>
                  <a:pt x="4019839" y="12728"/>
                  <a:pt x="3989461" y="6096"/>
                  <a:pt x="3958981" y="0"/>
                </a:cubicBezTo>
                <a:cubicBezTo>
                  <a:pt x="3776101" y="6096"/>
                  <a:pt x="3592987" y="7219"/>
                  <a:pt x="3410341" y="18288"/>
                </a:cubicBezTo>
                <a:cubicBezTo>
                  <a:pt x="3391099" y="19454"/>
                  <a:pt x="3374013" y="31280"/>
                  <a:pt x="3355477" y="36576"/>
                </a:cubicBezTo>
                <a:cubicBezTo>
                  <a:pt x="3331310" y="43481"/>
                  <a:pt x="3306492" y="47959"/>
                  <a:pt x="3282325" y="54864"/>
                </a:cubicBezTo>
                <a:cubicBezTo>
                  <a:pt x="3263789" y="60160"/>
                  <a:pt x="3245997" y="67856"/>
                  <a:pt x="3227461" y="73152"/>
                </a:cubicBezTo>
                <a:cubicBezTo>
                  <a:pt x="3203294" y="80057"/>
                  <a:pt x="3178476" y="84535"/>
                  <a:pt x="3154309" y="91440"/>
                </a:cubicBezTo>
                <a:cubicBezTo>
                  <a:pt x="3135773" y="96736"/>
                  <a:pt x="3118677" y="108402"/>
                  <a:pt x="3099445" y="109728"/>
                </a:cubicBezTo>
                <a:cubicBezTo>
                  <a:pt x="2941208" y="120641"/>
                  <a:pt x="2782453" y="121920"/>
                  <a:pt x="2623957" y="128016"/>
                </a:cubicBezTo>
                <a:cubicBezTo>
                  <a:pt x="2575189" y="134112"/>
                  <a:pt x="2526008" y="137512"/>
                  <a:pt x="2477653" y="146304"/>
                </a:cubicBezTo>
                <a:cubicBezTo>
                  <a:pt x="2447584" y="151771"/>
                  <a:pt x="2345429" y="196944"/>
                  <a:pt x="2331349" y="201168"/>
                </a:cubicBezTo>
                <a:cubicBezTo>
                  <a:pt x="2273414" y="218549"/>
                  <a:pt x="2223043" y="216637"/>
                  <a:pt x="2166757" y="237744"/>
                </a:cubicBezTo>
                <a:cubicBezTo>
                  <a:pt x="2141231" y="247316"/>
                  <a:pt x="2118517" y="263248"/>
                  <a:pt x="2093605" y="274320"/>
                </a:cubicBezTo>
                <a:cubicBezTo>
                  <a:pt x="2005063" y="313672"/>
                  <a:pt x="2013926" y="307956"/>
                  <a:pt x="1929013" y="329184"/>
                </a:cubicBezTo>
                <a:cubicBezTo>
                  <a:pt x="1910725" y="341376"/>
                  <a:pt x="1894351" y="357102"/>
                  <a:pt x="1874149" y="365760"/>
                </a:cubicBezTo>
                <a:cubicBezTo>
                  <a:pt x="1851047" y="375661"/>
                  <a:pt x="1825643" y="379119"/>
                  <a:pt x="1800997" y="384048"/>
                </a:cubicBezTo>
                <a:cubicBezTo>
                  <a:pt x="1713104" y="401627"/>
                  <a:pt x="1634867" y="409386"/>
                  <a:pt x="1544965" y="420624"/>
                </a:cubicBezTo>
                <a:cubicBezTo>
                  <a:pt x="1362085" y="414528"/>
                  <a:pt x="1178675" y="417532"/>
                  <a:pt x="996325" y="402336"/>
                </a:cubicBezTo>
                <a:cubicBezTo>
                  <a:pt x="820760" y="387706"/>
                  <a:pt x="946947" y="363931"/>
                  <a:pt x="831733" y="347472"/>
                </a:cubicBezTo>
                <a:cubicBezTo>
                  <a:pt x="672946" y="324788"/>
                  <a:pt x="745985" y="337638"/>
                  <a:pt x="612277" y="310896"/>
                </a:cubicBezTo>
                <a:cubicBezTo>
                  <a:pt x="571385" y="321119"/>
                  <a:pt x="456112" y="347950"/>
                  <a:pt x="429397" y="365760"/>
                </a:cubicBezTo>
                <a:cubicBezTo>
                  <a:pt x="392821" y="390144"/>
                  <a:pt x="361372" y="425011"/>
                  <a:pt x="319669" y="438912"/>
                </a:cubicBezTo>
                <a:cubicBezTo>
                  <a:pt x="259022" y="459128"/>
                  <a:pt x="264805" y="437923"/>
                  <a:pt x="264805" y="475488"/>
                </a:cubicBezTo>
                <a:lnTo>
                  <a:pt x="283093" y="4754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DF257C-2CAE-8F4F-B37D-04E90438A3EC}"/>
              </a:ext>
            </a:extLst>
          </p:cNvPr>
          <p:cNvSpPr/>
          <p:nvPr/>
        </p:nvSpPr>
        <p:spPr>
          <a:xfrm>
            <a:off x="5300233" y="3969060"/>
            <a:ext cx="188126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F4184A8-BBAE-1D43-9249-CE87C4B9D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1443385">
                <a:off x="192002" y="5147464"/>
                <a:ext cx="4960902" cy="5881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When #</a:t>
                </a:r>
                <a:r>
                  <a:rPr lang="en-US" sz="2800" dirty="0" err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eqns</a:t>
                </a: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#</a:t>
                </a:r>
                <a:r>
                  <a:rPr lang="en-US" sz="2800" dirty="0" err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vars</a:t>
                </a: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kumimoji="0" lang="en-US" sz="2800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F4184A8-BBAE-1D43-9249-CE87C4B9D7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21443385">
                <a:off x="192002" y="5147464"/>
                <a:ext cx="4960902" cy="588118"/>
              </a:xfrm>
              <a:prstGeom prst="rect">
                <a:avLst/>
              </a:prstGeom>
              <a:blipFill>
                <a:blip r:embed="rId4"/>
                <a:stretch>
                  <a:fillRect l="-2284" b="-1718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DA9253B7-B3FD-7F40-90BC-5292905BCAFB}"/>
              </a:ext>
            </a:extLst>
          </p:cNvPr>
          <p:cNvSpPr>
            <a:spLocks noChangeArrowheads="1"/>
          </p:cNvSpPr>
          <p:nvPr/>
        </p:nvSpPr>
        <p:spPr bwMode="auto">
          <a:xfrm rot="21443385">
            <a:off x="269330" y="5559467"/>
            <a:ext cx="8201395" cy="9689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only surviving solution to the linear system is the real solution.</a:t>
            </a:r>
            <a:endParaRPr kumimoji="0" lang="en-US" sz="280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089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en-US" sz="4800" b="1" dirty="0">
                <a:solidFill>
                  <a:srgbClr val="762416"/>
                </a:solidFill>
                <a:latin typeface="Calibri" pitchFamily="34" charset="0"/>
              </a:rPr>
              <a:t>Attack 1: </a:t>
            </a:r>
            <a:r>
              <a:rPr lang="en-US" sz="4800" b="1" i="1" dirty="0">
                <a:solidFill>
                  <a:srgbClr val="762416"/>
                </a:solidFill>
                <a:latin typeface="Calibri" pitchFamily="34" charset="0"/>
              </a:rPr>
              <a:t>Linearization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137EB3F-BF19-9845-8699-A11F601DA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608" y="1484784"/>
                <a:ext cx="7416824" cy="589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u="sng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Given</a:t>
                </a:r>
                <a:r>
                  <a:rPr lang="en-US" sz="2800" b="1" u="sng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u="sng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</m:t>
                    </m:r>
                    <m:r>
                      <a:rPr lang="en-US" sz="2800" b="1" i="1" u="sng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800" b="1" i="1" u="sng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𝑨𝒔</m:t>
                    </m:r>
                    <m:r>
                      <a:rPr lang="en-US" sz="2800" b="1" i="1" u="sng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800" b="1" i="1" u="sng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𝒆</m:t>
                    </m:r>
                  </m:oMath>
                </a14:m>
                <a:r>
                  <a:rPr kumimoji="0" lang="en-US" sz="280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, find </a:t>
                </a:r>
                <a14:m>
                  <m:oMath xmlns:m="http://schemas.openxmlformats.org/officeDocument/2006/math">
                    <m:r>
                      <a:rPr lang="en-US" sz="2800" b="1" i="1" u="sng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𝒔</m:t>
                    </m:r>
                  </m:oMath>
                </a14:m>
                <a:r>
                  <a:rPr kumimoji="0" 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137EB3F-BF19-9845-8699-A11F601DA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1484784"/>
                <a:ext cx="7416824" cy="589892"/>
              </a:xfrm>
              <a:prstGeom prst="rect">
                <a:avLst/>
              </a:prstGeom>
              <a:blipFill>
                <a:blip r:embed="rId3"/>
                <a:stretch>
                  <a:fillRect l="-1538" t="-4255" b="-212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7DF4B46A-CDB1-FF48-BA90-838E5711F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632" y="2118252"/>
            <a:ext cx="7600816" cy="1133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solve/break as long as </a:t>
            </a:r>
            <a:endParaRPr kumimoji="0" lang="en-US" sz="2800" i="1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3A6705F-22DC-624B-BA2F-C5A4F52E7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9748" y="2796694"/>
                <a:ext cx="4864512" cy="11337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𝒎</m:t>
                      </m:r>
                      <m:r>
                        <a:rPr lang="en-US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≫</m:t>
                      </m:r>
                      <m:sSup>
                        <m:sSupPr>
                          <m:ctrlP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p>
                          <m: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  <m: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𝑩</m:t>
                          </m:r>
                          <m: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0" lang="en-US" sz="2800" b="1" i="1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3A6705F-22DC-624B-BA2F-C5A4F52E7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9748" y="2796694"/>
                <a:ext cx="4864512" cy="1133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B0E21D-867B-534B-AE5A-7C195D84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8496" y="3879429"/>
                <a:ext cx="7856904" cy="11337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We will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Ω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, in other words polynomial in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so as to blunt this attack.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B0E21D-867B-534B-AE5A-7C195D846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8496" y="3879429"/>
                <a:ext cx="7856904" cy="1133747"/>
              </a:xfrm>
              <a:prstGeom prst="rect">
                <a:avLst/>
              </a:prstGeom>
              <a:blipFill>
                <a:blip r:embed="rId5"/>
                <a:stretch>
                  <a:fillRect l="-1452" b="-65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082241C-BAA2-B542-A637-65086997E5A1}"/>
              </a:ext>
            </a:extLst>
          </p:cNvPr>
          <p:cNvSpPr txBox="1"/>
          <p:nvPr/>
        </p:nvSpPr>
        <p:spPr>
          <a:xfrm>
            <a:off x="5852160" y="24505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40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3124200" y="-4191000"/>
            <a:ext cx="13792200" cy="16535400"/>
            <a:chOff x="-3124200" y="-4191000"/>
            <a:chExt cx="13792200" cy="16535400"/>
          </a:xfrm>
        </p:grpSpPr>
        <p:sp>
          <p:nvSpPr>
            <p:cNvPr id="165" name="Line 73"/>
            <p:cNvSpPr>
              <a:spLocks noChangeShapeType="1"/>
            </p:cNvSpPr>
            <p:nvPr/>
          </p:nvSpPr>
          <p:spPr bwMode="auto">
            <a:xfrm flipV="1">
              <a:off x="1147286" y="-533400"/>
              <a:ext cx="7844314" cy="9829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6" name="Line 73"/>
            <p:cNvSpPr>
              <a:spLocks noChangeShapeType="1"/>
            </p:cNvSpPr>
            <p:nvPr/>
          </p:nvSpPr>
          <p:spPr bwMode="auto">
            <a:xfrm flipV="1">
              <a:off x="1680686" y="76200"/>
              <a:ext cx="7844314" cy="9829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3" name="Line 73"/>
            <p:cNvSpPr>
              <a:spLocks noChangeShapeType="1"/>
            </p:cNvSpPr>
            <p:nvPr/>
          </p:nvSpPr>
          <p:spPr bwMode="auto">
            <a:xfrm flipV="1">
              <a:off x="-452914" y="-1143000"/>
              <a:ext cx="6850539" cy="861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4" name="Line 73"/>
            <p:cNvSpPr>
              <a:spLocks noChangeShapeType="1"/>
            </p:cNvSpPr>
            <p:nvPr/>
          </p:nvSpPr>
          <p:spPr bwMode="auto">
            <a:xfrm flipV="1">
              <a:off x="-990600" y="-1752600"/>
              <a:ext cx="6850539" cy="861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5" name="Line 73"/>
            <p:cNvSpPr>
              <a:spLocks noChangeShapeType="1"/>
            </p:cNvSpPr>
            <p:nvPr/>
          </p:nvSpPr>
          <p:spPr bwMode="auto">
            <a:xfrm flipV="1">
              <a:off x="-1519714" y="-2362200"/>
              <a:ext cx="6850539" cy="861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9" name="Line 73"/>
            <p:cNvSpPr>
              <a:spLocks noChangeShapeType="1"/>
            </p:cNvSpPr>
            <p:nvPr/>
          </p:nvSpPr>
          <p:spPr bwMode="auto">
            <a:xfrm flipV="1">
              <a:off x="2750661" y="2514600"/>
              <a:ext cx="6850539" cy="861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0" name="Line 73"/>
            <p:cNvSpPr>
              <a:spLocks noChangeShapeType="1"/>
            </p:cNvSpPr>
            <p:nvPr/>
          </p:nvSpPr>
          <p:spPr bwMode="auto">
            <a:xfrm flipV="1">
              <a:off x="2212975" y="1905000"/>
              <a:ext cx="6850539" cy="861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3" name="Line 73"/>
            <p:cNvSpPr>
              <a:spLocks noChangeShapeType="1"/>
            </p:cNvSpPr>
            <p:nvPr/>
          </p:nvSpPr>
          <p:spPr bwMode="auto">
            <a:xfrm flipV="1">
              <a:off x="612775" y="76200"/>
              <a:ext cx="6850539" cy="861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4" name="Line 73"/>
            <p:cNvSpPr>
              <a:spLocks noChangeShapeType="1"/>
            </p:cNvSpPr>
            <p:nvPr/>
          </p:nvSpPr>
          <p:spPr bwMode="auto">
            <a:xfrm flipV="1">
              <a:off x="79375" y="-533400"/>
              <a:ext cx="6850539" cy="861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7" name="Line 73"/>
            <p:cNvSpPr>
              <a:spLocks noChangeShapeType="1"/>
            </p:cNvSpPr>
            <p:nvPr/>
          </p:nvSpPr>
          <p:spPr bwMode="auto">
            <a:xfrm flipV="1">
              <a:off x="3284061" y="3124200"/>
              <a:ext cx="6850539" cy="861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8" name="Line 73"/>
            <p:cNvSpPr>
              <a:spLocks noChangeShapeType="1"/>
            </p:cNvSpPr>
            <p:nvPr/>
          </p:nvSpPr>
          <p:spPr bwMode="auto">
            <a:xfrm flipV="1">
              <a:off x="3817461" y="3733800"/>
              <a:ext cx="6850539" cy="861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6" name="Line 73"/>
            <p:cNvSpPr>
              <a:spLocks noChangeShapeType="1"/>
            </p:cNvSpPr>
            <p:nvPr/>
          </p:nvSpPr>
          <p:spPr bwMode="auto">
            <a:xfrm flipV="1">
              <a:off x="-2057400" y="-2971800"/>
              <a:ext cx="6850539" cy="861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7" name="Line 73"/>
            <p:cNvSpPr>
              <a:spLocks noChangeShapeType="1"/>
            </p:cNvSpPr>
            <p:nvPr/>
          </p:nvSpPr>
          <p:spPr bwMode="auto">
            <a:xfrm flipV="1">
              <a:off x="-2590800" y="-3581400"/>
              <a:ext cx="6850539" cy="861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8" name="Line 73"/>
            <p:cNvSpPr>
              <a:spLocks noChangeShapeType="1"/>
            </p:cNvSpPr>
            <p:nvPr/>
          </p:nvSpPr>
          <p:spPr bwMode="auto">
            <a:xfrm flipV="1">
              <a:off x="-3124200" y="-4191000"/>
              <a:ext cx="6850539" cy="861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-2673350" y="-1676400"/>
            <a:ext cx="14912976" cy="10134600"/>
            <a:chOff x="-2673350" y="-1676400"/>
            <a:chExt cx="14912976" cy="10134600"/>
          </a:xfrm>
        </p:grpSpPr>
        <p:sp>
          <p:nvSpPr>
            <p:cNvPr id="79" name="Line 73"/>
            <p:cNvSpPr>
              <a:spLocks noChangeShapeType="1"/>
            </p:cNvSpPr>
            <p:nvPr/>
          </p:nvSpPr>
          <p:spPr bwMode="auto">
            <a:xfrm>
              <a:off x="6096000" y="-1676400"/>
              <a:ext cx="6143626" cy="7013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Line 73"/>
            <p:cNvSpPr>
              <a:spLocks noChangeShapeType="1"/>
            </p:cNvSpPr>
            <p:nvPr/>
          </p:nvSpPr>
          <p:spPr bwMode="auto">
            <a:xfrm>
              <a:off x="4895852" y="-1520952"/>
              <a:ext cx="6353174" cy="7239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Line 73"/>
            <p:cNvSpPr>
              <a:spLocks noChangeShapeType="1"/>
            </p:cNvSpPr>
            <p:nvPr/>
          </p:nvSpPr>
          <p:spPr bwMode="auto">
            <a:xfrm>
              <a:off x="3657600" y="-1520952"/>
              <a:ext cx="6143626" cy="7013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7" name="Line 73"/>
            <p:cNvSpPr>
              <a:spLocks noChangeShapeType="1"/>
            </p:cNvSpPr>
            <p:nvPr/>
          </p:nvSpPr>
          <p:spPr bwMode="auto">
            <a:xfrm>
              <a:off x="-2667000" y="1522476"/>
              <a:ext cx="5932488" cy="6783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8" name="Line 73"/>
            <p:cNvSpPr>
              <a:spLocks noChangeShapeType="1"/>
            </p:cNvSpPr>
            <p:nvPr/>
          </p:nvSpPr>
          <p:spPr bwMode="auto">
            <a:xfrm>
              <a:off x="-1495426" y="1370076"/>
              <a:ext cx="6143626" cy="7013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9" name="Line 73"/>
            <p:cNvSpPr>
              <a:spLocks noChangeShapeType="1"/>
            </p:cNvSpPr>
            <p:nvPr/>
          </p:nvSpPr>
          <p:spPr bwMode="auto">
            <a:xfrm>
              <a:off x="-2673350" y="2970276"/>
              <a:ext cx="4806950" cy="54879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Line 73"/>
            <p:cNvSpPr>
              <a:spLocks noChangeShapeType="1"/>
            </p:cNvSpPr>
            <p:nvPr/>
          </p:nvSpPr>
          <p:spPr bwMode="auto">
            <a:xfrm>
              <a:off x="3533774" y="-231648"/>
              <a:ext cx="6143626" cy="7013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Line 73"/>
            <p:cNvSpPr>
              <a:spLocks noChangeShapeType="1"/>
            </p:cNvSpPr>
            <p:nvPr/>
          </p:nvSpPr>
          <p:spPr bwMode="auto">
            <a:xfrm>
              <a:off x="2333626" y="-76200"/>
              <a:ext cx="6353174" cy="7239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Line 73"/>
            <p:cNvSpPr>
              <a:spLocks noChangeShapeType="1"/>
            </p:cNvSpPr>
            <p:nvPr/>
          </p:nvSpPr>
          <p:spPr bwMode="auto">
            <a:xfrm>
              <a:off x="-76200" y="76200"/>
              <a:ext cx="5932488" cy="6783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>
              <a:off x="1095374" y="-76200"/>
              <a:ext cx="6143626" cy="7013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Line 73"/>
            <p:cNvSpPr>
              <a:spLocks noChangeShapeType="1"/>
            </p:cNvSpPr>
            <p:nvPr/>
          </p:nvSpPr>
          <p:spPr bwMode="auto">
            <a:xfrm>
              <a:off x="-82550" y="1524000"/>
              <a:ext cx="4806950" cy="54879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721938" name="Oval 18"/>
          <p:cNvSpPr>
            <a:spLocks noChangeArrowheads="1"/>
          </p:cNvSpPr>
          <p:nvPr/>
        </p:nvSpPr>
        <p:spPr bwMode="auto">
          <a:xfrm>
            <a:off x="2209800" y="26670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721958" name="Oval 38"/>
          <p:cNvSpPr>
            <a:spLocks noChangeArrowheads="1"/>
          </p:cNvSpPr>
          <p:nvPr/>
        </p:nvSpPr>
        <p:spPr bwMode="auto">
          <a:xfrm>
            <a:off x="7239000" y="4038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721990" name="Text Box 70"/>
          <p:cNvSpPr txBox="1">
            <a:spLocks noChangeArrowheads="1"/>
          </p:cNvSpPr>
          <p:nvPr/>
        </p:nvSpPr>
        <p:spPr bwMode="auto">
          <a:xfrm>
            <a:off x="1780064" y="2557010"/>
            <a:ext cx="3545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baseline="-25000" dirty="0">
                <a:latin typeface="Arial" charset="0"/>
                <a:ea typeface="Arial" charset="0"/>
              </a:rPr>
              <a:t>a1</a:t>
            </a:r>
            <a:endParaRPr lang="en-US" altLang="en-US" b="1" dirty="0">
              <a:latin typeface="Arial" charset="0"/>
              <a:ea typeface="Arial" charset="0"/>
            </a:endParaRPr>
          </a:p>
        </p:txBody>
      </p:sp>
      <p:sp>
        <p:nvSpPr>
          <p:cNvPr id="12295" name="Oval 22"/>
          <p:cNvSpPr>
            <a:spLocks noChangeArrowheads="1"/>
          </p:cNvSpPr>
          <p:nvPr/>
        </p:nvSpPr>
        <p:spPr bwMode="auto">
          <a:xfrm>
            <a:off x="2743200" y="3276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721951" name="Oval 31"/>
          <p:cNvSpPr>
            <a:spLocks noChangeArrowheads="1"/>
          </p:cNvSpPr>
          <p:nvPr/>
        </p:nvSpPr>
        <p:spPr bwMode="auto">
          <a:xfrm>
            <a:off x="4419600" y="37338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721954" name="Oval 34"/>
          <p:cNvSpPr>
            <a:spLocks noChangeArrowheads="1"/>
          </p:cNvSpPr>
          <p:nvPr/>
        </p:nvSpPr>
        <p:spPr bwMode="auto">
          <a:xfrm>
            <a:off x="5562600" y="3581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299" name="Text Box 62"/>
          <p:cNvSpPr txBox="1">
            <a:spLocks noChangeArrowheads="1"/>
          </p:cNvSpPr>
          <p:nvPr/>
        </p:nvSpPr>
        <p:spPr bwMode="auto">
          <a:xfrm>
            <a:off x="2359762" y="3181290"/>
            <a:ext cx="3609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Apple Chancery" charset="0"/>
                <a:ea typeface="Apple Chancery" charset="0"/>
                <a:cs typeface="Apple Chancery" charset="0"/>
              </a:rPr>
              <a:t>O</a:t>
            </a:r>
          </a:p>
        </p:txBody>
      </p:sp>
      <p:sp>
        <p:nvSpPr>
          <p:cNvPr id="721941" name="Oval 21"/>
          <p:cNvSpPr>
            <a:spLocks noChangeArrowheads="1"/>
          </p:cNvSpPr>
          <p:nvPr/>
        </p:nvSpPr>
        <p:spPr bwMode="auto">
          <a:xfrm>
            <a:off x="3352800" y="2514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721946" name="Oval 26"/>
          <p:cNvSpPr>
            <a:spLocks noChangeArrowheads="1"/>
          </p:cNvSpPr>
          <p:nvPr/>
        </p:nvSpPr>
        <p:spPr bwMode="auto">
          <a:xfrm>
            <a:off x="3886200" y="31242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721947" name="Oval 27"/>
          <p:cNvSpPr>
            <a:spLocks noChangeArrowheads="1"/>
          </p:cNvSpPr>
          <p:nvPr/>
        </p:nvSpPr>
        <p:spPr bwMode="auto">
          <a:xfrm>
            <a:off x="3276600" y="38862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314" name="Oval 17"/>
          <p:cNvSpPr>
            <a:spLocks noChangeArrowheads="1"/>
          </p:cNvSpPr>
          <p:nvPr/>
        </p:nvSpPr>
        <p:spPr bwMode="auto">
          <a:xfrm>
            <a:off x="2819400" y="19050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315" name="Oval 19"/>
          <p:cNvSpPr>
            <a:spLocks noChangeArrowheads="1"/>
          </p:cNvSpPr>
          <p:nvPr/>
        </p:nvSpPr>
        <p:spPr bwMode="auto">
          <a:xfrm>
            <a:off x="1600200" y="34290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316" name="Oval 20"/>
          <p:cNvSpPr>
            <a:spLocks noChangeArrowheads="1"/>
          </p:cNvSpPr>
          <p:nvPr/>
        </p:nvSpPr>
        <p:spPr bwMode="auto">
          <a:xfrm>
            <a:off x="3962400" y="1752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317" name="Oval 23"/>
          <p:cNvSpPr>
            <a:spLocks noChangeArrowheads="1"/>
          </p:cNvSpPr>
          <p:nvPr/>
        </p:nvSpPr>
        <p:spPr bwMode="auto">
          <a:xfrm>
            <a:off x="2133600" y="4038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318" name="Oval 24"/>
          <p:cNvSpPr>
            <a:spLocks noChangeArrowheads="1"/>
          </p:cNvSpPr>
          <p:nvPr/>
        </p:nvSpPr>
        <p:spPr bwMode="auto">
          <a:xfrm>
            <a:off x="5105400" y="16002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319" name="Oval 25"/>
          <p:cNvSpPr>
            <a:spLocks noChangeArrowheads="1"/>
          </p:cNvSpPr>
          <p:nvPr/>
        </p:nvSpPr>
        <p:spPr bwMode="auto">
          <a:xfrm>
            <a:off x="4495800" y="23622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320" name="Oval 28"/>
          <p:cNvSpPr>
            <a:spLocks noChangeArrowheads="1"/>
          </p:cNvSpPr>
          <p:nvPr/>
        </p:nvSpPr>
        <p:spPr bwMode="auto">
          <a:xfrm>
            <a:off x="6248400" y="14478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321" name="Oval 29"/>
          <p:cNvSpPr>
            <a:spLocks noChangeArrowheads="1"/>
          </p:cNvSpPr>
          <p:nvPr/>
        </p:nvSpPr>
        <p:spPr bwMode="auto">
          <a:xfrm>
            <a:off x="5638800" y="22098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322" name="Oval 30"/>
          <p:cNvSpPr>
            <a:spLocks noChangeArrowheads="1"/>
          </p:cNvSpPr>
          <p:nvPr/>
        </p:nvSpPr>
        <p:spPr bwMode="auto">
          <a:xfrm>
            <a:off x="5029200" y="29718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323" name="Oval 32"/>
          <p:cNvSpPr>
            <a:spLocks noChangeArrowheads="1"/>
          </p:cNvSpPr>
          <p:nvPr/>
        </p:nvSpPr>
        <p:spPr bwMode="auto">
          <a:xfrm>
            <a:off x="6781800" y="2057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324" name="Oval 33"/>
          <p:cNvSpPr>
            <a:spLocks noChangeArrowheads="1"/>
          </p:cNvSpPr>
          <p:nvPr/>
        </p:nvSpPr>
        <p:spPr bwMode="auto">
          <a:xfrm>
            <a:off x="6172200" y="2819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325" name="Oval 35"/>
          <p:cNvSpPr>
            <a:spLocks noChangeArrowheads="1"/>
          </p:cNvSpPr>
          <p:nvPr/>
        </p:nvSpPr>
        <p:spPr bwMode="auto">
          <a:xfrm>
            <a:off x="7315200" y="26670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326" name="Oval 36"/>
          <p:cNvSpPr>
            <a:spLocks noChangeArrowheads="1"/>
          </p:cNvSpPr>
          <p:nvPr/>
        </p:nvSpPr>
        <p:spPr bwMode="auto">
          <a:xfrm>
            <a:off x="6705600" y="34290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327" name="Oval 37"/>
          <p:cNvSpPr>
            <a:spLocks noChangeArrowheads="1"/>
          </p:cNvSpPr>
          <p:nvPr/>
        </p:nvSpPr>
        <p:spPr bwMode="auto">
          <a:xfrm>
            <a:off x="6096000" y="41910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328" name="Oval 40"/>
          <p:cNvSpPr>
            <a:spLocks noChangeArrowheads="1"/>
          </p:cNvSpPr>
          <p:nvPr/>
        </p:nvSpPr>
        <p:spPr bwMode="auto">
          <a:xfrm>
            <a:off x="2667000" y="46482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329" name="Oval 41"/>
          <p:cNvSpPr>
            <a:spLocks noChangeArrowheads="1"/>
          </p:cNvSpPr>
          <p:nvPr/>
        </p:nvSpPr>
        <p:spPr bwMode="auto">
          <a:xfrm>
            <a:off x="3810000" y="44958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330" name="Oval 42"/>
          <p:cNvSpPr>
            <a:spLocks noChangeArrowheads="1"/>
          </p:cNvSpPr>
          <p:nvPr/>
        </p:nvSpPr>
        <p:spPr bwMode="auto">
          <a:xfrm>
            <a:off x="4953000" y="4343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331" name="Oval 43"/>
          <p:cNvSpPr>
            <a:spLocks noChangeArrowheads="1"/>
          </p:cNvSpPr>
          <p:nvPr/>
        </p:nvSpPr>
        <p:spPr bwMode="auto">
          <a:xfrm>
            <a:off x="1676400" y="2057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332" name="Oval 44"/>
          <p:cNvSpPr>
            <a:spLocks noChangeArrowheads="1"/>
          </p:cNvSpPr>
          <p:nvPr/>
        </p:nvSpPr>
        <p:spPr bwMode="auto">
          <a:xfrm>
            <a:off x="2286000" y="1295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333" name="Oval 45"/>
          <p:cNvSpPr>
            <a:spLocks noChangeArrowheads="1"/>
          </p:cNvSpPr>
          <p:nvPr/>
        </p:nvSpPr>
        <p:spPr bwMode="auto">
          <a:xfrm>
            <a:off x="7391400" y="1295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721992" name="Line 72"/>
          <p:cNvSpPr>
            <a:spLocks noChangeShapeType="1"/>
          </p:cNvSpPr>
          <p:nvPr/>
        </p:nvSpPr>
        <p:spPr bwMode="auto">
          <a:xfrm flipV="1">
            <a:off x="2851150" y="2667000"/>
            <a:ext cx="511175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721993" name="Line 73"/>
          <p:cNvSpPr>
            <a:spLocks noChangeShapeType="1"/>
          </p:cNvSpPr>
          <p:nvPr/>
        </p:nvSpPr>
        <p:spPr bwMode="auto">
          <a:xfrm flipH="1" flipV="1">
            <a:off x="2285999" y="2819400"/>
            <a:ext cx="508001" cy="531876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721995" name="Text Box 75"/>
          <p:cNvSpPr txBox="1">
            <a:spLocks noChangeArrowheads="1"/>
          </p:cNvSpPr>
          <p:nvPr/>
        </p:nvSpPr>
        <p:spPr bwMode="auto">
          <a:xfrm>
            <a:off x="2944812" y="2362200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baseline="-25000" dirty="0">
                <a:latin typeface="+mj-lt"/>
              </a:rPr>
              <a:t>a2</a:t>
            </a:r>
            <a:endParaRPr lang="en-US" altLang="en-US" b="1" dirty="0">
              <a:latin typeface="+mj-lt"/>
            </a:endParaRPr>
          </a:p>
        </p:txBody>
      </p:sp>
      <p:sp>
        <p:nvSpPr>
          <p:cNvPr id="43" name="Oval 21"/>
          <p:cNvSpPr>
            <a:spLocks noChangeArrowheads="1"/>
          </p:cNvSpPr>
          <p:nvPr/>
        </p:nvSpPr>
        <p:spPr bwMode="auto">
          <a:xfrm>
            <a:off x="1143000" y="14478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45" name="Oval 17"/>
          <p:cNvSpPr>
            <a:spLocks noChangeArrowheads="1"/>
          </p:cNvSpPr>
          <p:nvPr/>
        </p:nvSpPr>
        <p:spPr bwMode="auto">
          <a:xfrm>
            <a:off x="609600" y="8382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46" name="Oval 44"/>
          <p:cNvSpPr>
            <a:spLocks noChangeArrowheads="1"/>
          </p:cNvSpPr>
          <p:nvPr/>
        </p:nvSpPr>
        <p:spPr bwMode="auto">
          <a:xfrm>
            <a:off x="76200" y="228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1752600" y="6858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49" name="Oval 17"/>
          <p:cNvSpPr>
            <a:spLocks noChangeArrowheads="1"/>
          </p:cNvSpPr>
          <p:nvPr/>
        </p:nvSpPr>
        <p:spPr bwMode="auto">
          <a:xfrm>
            <a:off x="1219200" y="762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50" name="Oval 19"/>
          <p:cNvSpPr>
            <a:spLocks noChangeArrowheads="1"/>
          </p:cNvSpPr>
          <p:nvPr/>
        </p:nvSpPr>
        <p:spPr bwMode="auto">
          <a:xfrm>
            <a:off x="533400" y="22098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51" name="Oval 23"/>
          <p:cNvSpPr>
            <a:spLocks noChangeArrowheads="1"/>
          </p:cNvSpPr>
          <p:nvPr/>
        </p:nvSpPr>
        <p:spPr bwMode="auto">
          <a:xfrm>
            <a:off x="1066800" y="2819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0" y="16002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56" name="Oval 20"/>
          <p:cNvSpPr>
            <a:spLocks noChangeArrowheads="1"/>
          </p:cNvSpPr>
          <p:nvPr/>
        </p:nvSpPr>
        <p:spPr bwMode="auto">
          <a:xfrm>
            <a:off x="2362200" y="-762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57" name="Oval 25"/>
          <p:cNvSpPr>
            <a:spLocks noChangeArrowheads="1"/>
          </p:cNvSpPr>
          <p:nvPr/>
        </p:nvSpPr>
        <p:spPr bwMode="auto">
          <a:xfrm>
            <a:off x="2895600" y="533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3429000" y="11430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60" name="Oval 29"/>
          <p:cNvSpPr>
            <a:spLocks noChangeArrowheads="1"/>
          </p:cNvSpPr>
          <p:nvPr/>
        </p:nvSpPr>
        <p:spPr bwMode="auto">
          <a:xfrm>
            <a:off x="4038600" y="3810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4572000" y="990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65" name="Oval 19"/>
          <p:cNvSpPr>
            <a:spLocks noChangeArrowheads="1"/>
          </p:cNvSpPr>
          <p:nvPr/>
        </p:nvSpPr>
        <p:spPr bwMode="auto">
          <a:xfrm>
            <a:off x="3200400" y="52578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66" name="Oval 23"/>
          <p:cNvSpPr>
            <a:spLocks noChangeArrowheads="1"/>
          </p:cNvSpPr>
          <p:nvPr/>
        </p:nvSpPr>
        <p:spPr bwMode="auto">
          <a:xfrm>
            <a:off x="3733800" y="5867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67" name="Oval 40"/>
          <p:cNvSpPr>
            <a:spLocks noChangeArrowheads="1"/>
          </p:cNvSpPr>
          <p:nvPr/>
        </p:nvSpPr>
        <p:spPr bwMode="auto">
          <a:xfrm>
            <a:off x="4267200" y="64770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70" name="Oval 22"/>
          <p:cNvSpPr>
            <a:spLocks noChangeArrowheads="1"/>
          </p:cNvSpPr>
          <p:nvPr/>
        </p:nvSpPr>
        <p:spPr bwMode="auto">
          <a:xfrm>
            <a:off x="4343400" y="5105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71" name="Oval 27"/>
          <p:cNvSpPr>
            <a:spLocks noChangeArrowheads="1"/>
          </p:cNvSpPr>
          <p:nvPr/>
        </p:nvSpPr>
        <p:spPr bwMode="auto">
          <a:xfrm>
            <a:off x="4876800" y="57150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72" name="Oval 41"/>
          <p:cNvSpPr>
            <a:spLocks noChangeArrowheads="1"/>
          </p:cNvSpPr>
          <p:nvPr/>
        </p:nvSpPr>
        <p:spPr bwMode="auto">
          <a:xfrm>
            <a:off x="5410200" y="6324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80" name="Oval 19"/>
          <p:cNvSpPr>
            <a:spLocks noChangeArrowheads="1"/>
          </p:cNvSpPr>
          <p:nvPr/>
        </p:nvSpPr>
        <p:spPr bwMode="auto">
          <a:xfrm>
            <a:off x="1524000" y="4800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81" name="Oval 23"/>
          <p:cNvSpPr>
            <a:spLocks noChangeArrowheads="1"/>
          </p:cNvSpPr>
          <p:nvPr/>
        </p:nvSpPr>
        <p:spPr bwMode="auto">
          <a:xfrm>
            <a:off x="2057400" y="54102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82" name="Oval 40"/>
          <p:cNvSpPr>
            <a:spLocks noChangeArrowheads="1"/>
          </p:cNvSpPr>
          <p:nvPr/>
        </p:nvSpPr>
        <p:spPr bwMode="auto">
          <a:xfrm>
            <a:off x="2590800" y="60198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83" name="Oval 19"/>
          <p:cNvSpPr>
            <a:spLocks noChangeArrowheads="1"/>
          </p:cNvSpPr>
          <p:nvPr/>
        </p:nvSpPr>
        <p:spPr bwMode="auto">
          <a:xfrm>
            <a:off x="457200" y="3581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84" name="Oval 23"/>
          <p:cNvSpPr>
            <a:spLocks noChangeArrowheads="1"/>
          </p:cNvSpPr>
          <p:nvPr/>
        </p:nvSpPr>
        <p:spPr bwMode="auto">
          <a:xfrm>
            <a:off x="990600" y="41910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85" name="Oval 19"/>
          <p:cNvSpPr>
            <a:spLocks noChangeArrowheads="1"/>
          </p:cNvSpPr>
          <p:nvPr/>
        </p:nvSpPr>
        <p:spPr bwMode="auto">
          <a:xfrm>
            <a:off x="-76200" y="29718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86" name="Oval 19"/>
          <p:cNvSpPr>
            <a:spLocks noChangeArrowheads="1"/>
          </p:cNvSpPr>
          <p:nvPr/>
        </p:nvSpPr>
        <p:spPr bwMode="auto">
          <a:xfrm>
            <a:off x="3124200" y="6629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89" name="Oval 19"/>
          <p:cNvSpPr>
            <a:spLocks noChangeArrowheads="1"/>
          </p:cNvSpPr>
          <p:nvPr/>
        </p:nvSpPr>
        <p:spPr bwMode="auto">
          <a:xfrm>
            <a:off x="914400" y="5562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90" name="Oval 23"/>
          <p:cNvSpPr>
            <a:spLocks noChangeArrowheads="1"/>
          </p:cNvSpPr>
          <p:nvPr/>
        </p:nvSpPr>
        <p:spPr bwMode="auto">
          <a:xfrm>
            <a:off x="1447800" y="61722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91" name="Oval 40"/>
          <p:cNvSpPr>
            <a:spLocks noChangeArrowheads="1"/>
          </p:cNvSpPr>
          <p:nvPr/>
        </p:nvSpPr>
        <p:spPr bwMode="auto">
          <a:xfrm>
            <a:off x="1981200" y="67818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92" name="Oval 19"/>
          <p:cNvSpPr>
            <a:spLocks noChangeArrowheads="1"/>
          </p:cNvSpPr>
          <p:nvPr/>
        </p:nvSpPr>
        <p:spPr bwMode="auto">
          <a:xfrm>
            <a:off x="-152400" y="4343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93" name="Oval 23"/>
          <p:cNvSpPr>
            <a:spLocks noChangeArrowheads="1"/>
          </p:cNvSpPr>
          <p:nvPr/>
        </p:nvSpPr>
        <p:spPr bwMode="auto">
          <a:xfrm>
            <a:off x="381000" y="49530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98" name="Oval 19"/>
          <p:cNvSpPr>
            <a:spLocks noChangeArrowheads="1"/>
          </p:cNvSpPr>
          <p:nvPr/>
        </p:nvSpPr>
        <p:spPr bwMode="auto">
          <a:xfrm>
            <a:off x="304800" y="6324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99" name="Oval 23"/>
          <p:cNvSpPr>
            <a:spLocks noChangeArrowheads="1"/>
          </p:cNvSpPr>
          <p:nvPr/>
        </p:nvSpPr>
        <p:spPr bwMode="auto">
          <a:xfrm>
            <a:off x="838200" y="69342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02" name="Oval 23"/>
          <p:cNvSpPr>
            <a:spLocks noChangeArrowheads="1"/>
          </p:cNvSpPr>
          <p:nvPr/>
        </p:nvSpPr>
        <p:spPr bwMode="auto">
          <a:xfrm>
            <a:off x="-228600" y="57150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06" name="Oval 40"/>
          <p:cNvSpPr>
            <a:spLocks noChangeArrowheads="1"/>
          </p:cNvSpPr>
          <p:nvPr/>
        </p:nvSpPr>
        <p:spPr bwMode="auto">
          <a:xfrm>
            <a:off x="2971800" y="9372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10" name="Oval 34"/>
          <p:cNvSpPr>
            <a:spLocks noChangeArrowheads="1"/>
          </p:cNvSpPr>
          <p:nvPr/>
        </p:nvSpPr>
        <p:spPr bwMode="auto">
          <a:xfrm>
            <a:off x="7696200" y="60198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12" name="Oval 25"/>
          <p:cNvSpPr>
            <a:spLocks noChangeArrowheads="1"/>
          </p:cNvSpPr>
          <p:nvPr/>
        </p:nvSpPr>
        <p:spPr bwMode="auto">
          <a:xfrm>
            <a:off x="6629400" y="4800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13" name="Oval 30"/>
          <p:cNvSpPr>
            <a:spLocks noChangeArrowheads="1"/>
          </p:cNvSpPr>
          <p:nvPr/>
        </p:nvSpPr>
        <p:spPr bwMode="auto">
          <a:xfrm>
            <a:off x="7162800" y="54102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14" name="Oval 37"/>
          <p:cNvSpPr>
            <a:spLocks noChangeArrowheads="1"/>
          </p:cNvSpPr>
          <p:nvPr/>
        </p:nvSpPr>
        <p:spPr bwMode="auto">
          <a:xfrm>
            <a:off x="8229600" y="6629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15" name="Oval 31"/>
          <p:cNvSpPr>
            <a:spLocks noChangeArrowheads="1"/>
          </p:cNvSpPr>
          <p:nvPr/>
        </p:nvSpPr>
        <p:spPr bwMode="auto">
          <a:xfrm>
            <a:off x="6553200" y="61722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16" name="Oval 21"/>
          <p:cNvSpPr>
            <a:spLocks noChangeArrowheads="1"/>
          </p:cNvSpPr>
          <p:nvPr/>
        </p:nvSpPr>
        <p:spPr bwMode="auto">
          <a:xfrm>
            <a:off x="5486400" y="49530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17" name="Oval 26"/>
          <p:cNvSpPr>
            <a:spLocks noChangeArrowheads="1"/>
          </p:cNvSpPr>
          <p:nvPr/>
        </p:nvSpPr>
        <p:spPr bwMode="auto">
          <a:xfrm>
            <a:off x="6019800" y="5562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19" name="Oval 42"/>
          <p:cNvSpPr>
            <a:spLocks noChangeArrowheads="1"/>
          </p:cNvSpPr>
          <p:nvPr/>
        </p:nvSpPr>
        <p:spPr bwMode="auto">
          <a:xfrm>
            <a:off x="7086600" y="67818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0" name="Oval 38"/>
          <p:cNvSpPr>
            <a:spLocks noChangeArrowheads="1"/>
          </p:cNvSpPr>
          <p:nvPr/>
        </p:nvSpPr>
        <p:spPr bwMode="auto">
          <a:xfrm>
            <a:off x="8839200" y="5867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2" name="Oval 33"/>
          <p:cNvSpPr>
            <a:spLocks noChangeArrowheads="1"/>
          </p:cNvSpPr>
          <p:nvPr/>
        </p:nvSpPr>
        <p:spPr bwMode="auto">
          <a:xfrm>
            <a:off x="7772400" y="46482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3" name="Oval 36"/>
          <p:cNvSpPr>
            <a:spLocks noChangeArrowheads="1"/>
          </p:cNvSpPr>
          <p:nvPr/>
        </p:nvSpPr>
        <p:spPr bwMode="auto">
          <a:xfrm>
            <a:off x="8305800" y="52578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6" name="Oval 32"/>
          <p:cNvSpPr>
            <a:spLocks noChangeArrowheads="1"/>
          </p:cNvSpPr>
          <p:nvPr/>
        </p:nvSpPr>
        <p:spPr bwMode="auto">
          <a:xfrm>
            <a:off x="7848600" y="3276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7" name="Oval 35"/>
          <p:cNvSpPr>
            <a:spLocks noChangeArrowheads="1"/>
          </p:cNvSpPr>
          <p:nvPr/>
        </p:nvSpPr>
        <p:spPr bwMode="auto">
          <a:xfrm>
            <a:off x="8382000" y="38862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9" name="Oval 35"/>
          <p:cNvSpPr>
            <a:spLocks noChangeArrowheads="1"/>
          </p:cNvSpPr>
          <p:nvPr/>
        </p:nvSpPr>
        <p:spPr bwMode="auto">
          <a:xfrm>
            <a:off x="8915400" y="44958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34" name="Oval 28"/>
          <p:cNvSpPr>
            <a:spLocks noChangeArrowheads="1"/>
          </p:cNvSpPr>
          <p:nvPr/>
        </p:nvSpPr>
        <p:spPr bwMode="auto">
          <a:xfrm>
            <a:off x="5181600" y="228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35" name="Oval 32"/>
          <p:cNvSpPr>
            <a:spLocks noChangeArrowheads="1"/>
          </p:cNvSpPr>
          <p:nvPr/>
        </p:nvSpPr>
        <p:spPr bwMode="auto">
          <a:xfrm>
            <a:off x="5715000" y="8382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37" name="Oval 28"/>
          <p:cNvSpPr>
            <a:spLocks noChangeArrowheads="1"/>
          </p:cNvSpPr>
          <p:nvPr/>
        </p:nvSpPr>
        <p:spPr bwMode="auto">
          <a:xfrm>
            <a:off x="6858000" y="6858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38" name="Oval 32"/>
          <p:cNvSpPr>
            <a:spLocks noChangeArrowheads="1"/>
          </p:cNvSpPr>
          <p:nvPr/>
        </p:nvSpPr>
        <p:spPr bwMode="auto">
          <a:xfrm>
            <a:off x="7391400" y="1295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39" name="Oval 35"/>
          <p:cNvSpPr>
            <a:spLocks noChangeArrowheads="1"/>
          </p:cNvSpPr>
          <p:nvPr/>
        </p:nvSpPr>
        <p:spPr bwMode="auto">
          <a:xfrm>
            <a:off x="7924800" y="19050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40" name="Oval 32"/>
          <p:cNvSpPr>
            <a:spLocks noChangeArrowheads="1"/>
          </p:cNvSpPr>
          <p:nvPr/>
        </p:nvSpPr>
        <p:spPr bwMode="auto">
          <a:xfrm>
            <a:off x="8458200" y="2514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41" name="Oval 35"/>
          <p:cNvSpPr>
            <a:spLocks noChangeArrowheads="1"/>
          </p:cNvSpPr>
          <p:nvPr/>
        </p:nvSpPr>
        <p:spPr bwMode="auto">
          <a:xfrm>
            <a:off x="8991600" y="31242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42" name="Oval 35"/>
          <p:cNvSpPr>
            <a:spLocks noChangeArrowheads="1"/>
          </p:cNvSpPr>
          <p:nvPr/>
        </p:nvSpPr>
        <p:spPr bwMode="auto">
          <a:xfrm>
            <a:off x="9525000" y="37338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44" name="Oval 32"/>
          <p:cNvSpPr>
            <a:spLocks noChangeArrowheads="1"/>
          </p:cNvSpPr>
          <p:nvPr/>
        </p:nvSpPr>
        <p:spPr bwMode="auto">
          <a:xfrm>
            <a:off x="6324600" y="762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45" name="Oval 28"/>
          <p:cNvSpPr>
            <a:spLocks noChangeArrowheads="1"/>
          </p:cNvSpPr>
          <p:nvPr/>
        </p:nvSpPr>
        <p:spPr bwMode="auto">
          <a:xfrm>
            <a:off x="7467600" y="-762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46" name="Oval 32"/>
          <p:cNvSpPr>
            <a:spLocks noChangeArrowheads="1"/>
          </p:cNvSpPr>
          <p:nvPr/>
        </p:nvSpPr>
        <p:spPr bwMode="auto">
          <a:xfrm>
            <a:off x="8001000" y="533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47" name="Oval 35"/>
          <p:cNvSpPr>
            <a:spLocks noChangeArrowheads="1"/>
          </p:cNvSpPr>
          <p:nvPr/>
        </p:nvSpPr>
        <p:spPr bwMode="auto">
          <a:xfrm>
            <a:off x="8534400" y="11430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48" name="Oval 32"/>
          <p:cNvSpPr>
            <a:spLocks noChangeArrowheads="1"/>
          </p:cNvSpPr>
          <p:nvPr/>
        </p:nvSpPr>
        <p:spPr bwMode="auto">
          <a:xfrm>
            <a:off x="9067800" y="1752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49" name="Oval 35"/>
          <p:cNvSpPr>
            <a:spLocks noChangeArrowheads="1"/>
          </p:cNvSpPr>
          <p:nvPr/>
        </p:nvSpPr>
        <p:spPr bwMode="auto">
          <a:xfrm>
            <a:off x="9601200" y="23622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52" name="Oval 29"/>
          <p:cNvSpPr>
            <a:spLocks noChangeArrowheads="1"/>
          </p:cNvSpPr>
          <p:nvPr/>
        </p:nvSpPr>
        <p:spPr bwMode="auto">
          <a:xfrm>
            <a:off x="3505200" y="-228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69" name="Oval 32"/>
          <p:cNvSpPr>
            <a:spLocks noChangeArrowheads="1"/>
          </p:cNvSpPr>
          <p:nvPr/>
        </p:nvSpPr>
        <p:spPr bwMode="auto">
          <a:xfrm>
            <a:off x="8610600" y="-228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70" name="Oval 35"/>
          <p:cNvSpPr>
            <a:spLocks noChangeArrowheads="1"/>
          </p:cNvSpPr>
          <p:nvPr/>
        </p:nvSpPr>
        <p:spPr bwMode="auto">
          <a:xfrm>
            <a:off x="9144000" y="3810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293" name="Rectangle 63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086600" cy="6858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62416"/>
                </a:solidFill>
                <a:latin typeface="Calibri" pitchFamily="34" charset="0"/>
              </a:rPr>
              <a:t>Attack 2: </a:t>
            </a:r>
            <a:r>
              <a:rPr lang="en-US" b="1" i="1" dirty="0">
                <a:solidFill>
                  <a:srgbClr val="762416"/>
                </a:solidFill>
                <a:latin typeface="Calibri" pitchFamily="34" charset="0"/>
              </a:rPr>
              <a:t>Lattice Decoding</a:t>
            </a:r>
            <a:endParaRPr lang="en-US" altLang="en-US" b="1" dirty="0">
              <a:solidFill>
                <a:srgbClr val="0000FF"/>
              </a:solidFill>
            </a:endParaRPr>
          </a:p>
        </p:txBody>
      </p:sp>
      <p:sp>
        <p:nvSpPr>
          <p:cNvPr id="175" name="Oval 24"/>
          <p:cNvSpPr>
            <a:spLocks noChangeArrowheads="1"/>
          </p:cNvSpPr>
          <p:nvPr/>
        </p:nvSpPr>
        <p:spPr bwMode="auto">
          <a:xfrm>
            <a:off x="5105400" y="1600200"/>
            <a:ext cx="152400" cy="15240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78" name="Oval 18"/>
          <p:cNvSpPr>
            <a:spLocks noChangeArrowheads="1"/>
          </p:cNvSpPr>
          <p:nvPr/>
        </p:nvSpPr>
        <p:spPr bwMode="auto">
          <a:xfrm>
            <a:off x="2209800" y="2667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79" name="Oval 21"/>
          <p:cNvSpPr>
            <a:spLocks noChangeArrowheads="1"/>
          </p:cNvSpPr>
          <p:nvPr/>
        </p:nvSpPr>
        <p:spPr bwMode="auto">
          <a:xfrm>
            <a:off x="3352800" y="25146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43" name="Text Box 75">
            <a:extLst>
              <a:ext uri="{FF2B5EF4-FFF2-40B4-BE49-F238E27FC236}">
                <a16:creationId xmlns:a16="http://schemas.microsoft.com/office/drawing/2014/main" id="{0DF50419-32CD-864C-9330-204F4BDDB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795" y="985319"/>
            <a:ext cx="12747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baseline="-25000" dirty="0">
                <a:latin typeface="+mj-lt"/>
              </a:rPr>
              <a:t>a1*s1+a2*s2</a:t>
            </a:r>
            <a:endParaRPr lang="en-US" altLang="en-US" sz="2400" b="1" dirty="0">
              <a:latin typeface="+mj-lt"/>
            </a:endParaRPr>
          </a:p>
        </p:txBody>
      </p:sp>
      <p:sp>
        <p:nvSpPr>
          <p:cNvPr id="150" name="Oval 24">
            <a:extLst>
              <a:ext uri="{FF2B5EF4-FFF2-40B4-BE49-F238E27FC236}">
                <a16:creationId xmlns:a16="http://schemas.microsoft.com/office/drawing/2014/main" id="{6514B569-95CF-E945-979D-3147BDA1A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072" y="1988840"/>
            <a:ext cx="152400" cy="15240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51" name="Text Box 75">
            <a:extLst>
              <a:ext uri="{FF2B5EF4-FFF2-40B4-BE49-F238E27FC236}">
                <a16:creationId xmlns:a16="http://schemas.microsoft.com/office/drawing/2014/main" id="{4039D040-D553-5142-A1FC-94C2AC454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5383" y="1594918"/>
            <a:ext cx="14798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baseline="-25000" dirty="0">
                <a:latin typeface="+mj-lt"/>
              </a:rPr>
              <a:t>a1*s1+a2*s2+e</a:t>
            </a:r>
            <a:endParaRPr lang="en-US" altLang="en-US" sz="24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 Box 56">
                <a:extLst>
                  <a:ext uri="{FF2B5EF4-FFF2-40B4-BE49-F238E27FC236}">
                    <a16:creationId xmlns:a16="http://schemas.microsoft.com/office/drawing/2014/main" id="{C5CBBB3E-AAC4-AC4D-86C9-F8B11CA685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533400" y="5939135"/>
                <a:ext cx="10252864" cy="461665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8001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2573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7145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1717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6289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30861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5433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40005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lvl="0" indent="0" algn="ctr">
                  <a:spcBef>
                    <a:spcPct val="20000"/>
                  </a:spcBef>
                </a:pPr>
                <a:r>
                  <a:rPr lang="en-US" altLang="en-US" sz="2400" b="1" i="1" dirty="0">
                    <a:solidFill>
                      <a:srgbClr val="0000FF"/>
                    </a:solidFill>
                    <a:sym typeface="Mathematica1" pitchFamily="2" charset="2"/>
                  </a:rPr>
                  <a:t>in polynomial time when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Mathematica1" pitchFamily="2" charset="2"/>
                      </a:rPr>
                      <m:t>𝒒</m:t>
                    </m:r>
                    <m:r>
                      <a:rPr lang="en-US" alt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Mathematica1" pitchFamily="2" charset="2"/>
                      </a:rPr>
                      <m:t>/</m:t>
                    </m:r>
                    <m:r>
                      <a:rPr lang="en-US" alt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Mathematica1" pitchFamily="2" charset="2"/>
                      </a:rPr>
                      <m:t>𝑩</m:t>
                    </m:r>
                    <m:r>
                      <a:rPr lang="en-US" alt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Mathematica1" pitchFamily="2" charset="2"/>
                      </a:rPr>
                      <m:t>&gt;</m:t>
                    </m:r>
                    <m:sSup>
                      <m:sSupPr>
                        <m:ctrlPr>
                          <a:rPr lang="en-US" alt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athematica1" pitchFamily="2" charset="2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athematica1" pitchFamily="2" charset="2"/>
                          </a:rPr>
                          <m:t>𝟐</m:t>
                        </m:r>
                      </m:e>
                      <m:sup>
                        <m:r>
                          <a:rPr lang="en-US" alt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athematica1" pitchFamily="2" charset="2"/>
                          </a:rPr>
                          <m:t>𝒏</m:t>
                        </m:r>
                      </m:sup>
                    </m:sSup>
                  </m:oMath>
                </a14:m>
                <a:endParaRPr lang="en-US" altLang="en-US" sz="2400" b="1" i="1" dirty="0">
                  <a:solidFill>
                    <a:srgbClr val="0000FF"/>
                  </a:solidFill>
                  <a:latin typeface="Arial"/>
                  <a:sym typeface="Mathematica1" pitchFamily="2" charset="2"/>
                </a:endParaRPr>
              </a:p>
            </p:txBody>
          </p:sp>
        </mc:Choice>
        <mc:Fallback xmlns="">
          <p:sp>
            <p:nvSpPr>
              <p:cNvPr id="161" name="Text Box 56">
                <a:extLst>
                  <a:ext uri="{FF2B5EF4-FFF2-40B4-BE49-F238E27FC236}">
                    <a16:creationId xmlns:a16="http://schemas.microsoft.com/office/drawing/2014/main" id="{C5CBBB3E-AAC4-AC4D-86C9-F8B11CA68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533400" y="5939135"/>
                <a:ext cx="10252864" cy="461665"/>
              </a:xfrm>
              <a:prstGeom prst="rect">
                <a:avLst/>
              </a:prstGeom>
              <a:blipFill>
                <a:blip r:embed="rId3"/>
                <a:stretch>
                  <a:fillRect t="-13889" b="-2777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Text Box 78">
            <a:extLst>
              <a:ext uri="{FF2B5EF4-FFF2-40B4-BE49-F238E27FC236}">
                <a16:creationId xmlns:a16="http://schemas.microsoft.com/office/drawing/2014/main" id="{5C891129-EC97-794B-B358-C97778411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95776" y="5424487"/>
            <a:ext cx="10206513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800" b="1" i="1" dirty="0">
                <a:solidFill>
                  <a:srgbClr val="0000FF"/>
                </a:solidFill>
                <a:latin typeface="+mj-lt"/>
                <a:sym typeface="Mathematica1" pitchFamily="2" charset="2"/>
              </a:rPr>
              <a:t>The famed </a:t>
            </a:r>
            <a:r>
              <a:rPr lang="en-US" altLang="en-US" sz="2800" b="1" i="1" dirty="0" err="1">
                <a:solidFill>
                  <a:srgbClr val="0000FF"/>
                </a:solidFill>
                <a:latin typeface="+mj-lt"/>
                <a:sym typeface="Mathematica1" pitchFamily="2" charset="2"/>
              </a:rPr>
              <a:t>Lenstra-Lenstra-Lovasz</a:t>
            </a:r>
            <a:r>
              <a:rPr lang="en-US" altLang="en-US" sz="2800" b="1" i="1" dirty="0">
                <a:solidFill>
                  <a:srgbClr val="0000FF"/>
                </a:solidFill>
                <a:latin typeface="+mj-lt"/>
                <a:sym typeface="Mathematica1" pitchFamily="2" charset="2"/>
              </a:rPr>
              <a:t> algorithm decodes</a:t>
            </a:r>
            <a:endParaRPr lang="en-US" altLang="en-US" sz="2800" b="1" dirty="0">
              <a:solidFill>
                <a:srgbClr val="0000FF"/>
              </a:solidFill>
              <a:latin typeface="+mj-lt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8032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90" grpId="0"/>
      <p:bldP spid="721990" grpId="1"/>
      <p:bldP spid="721992" grpId="0" animBg="1"/>
      <p:bldP spid="721993" grpId="0" animBg="1"/>
      <p:bldP spid="721995" grpId="0"/>
      <p:bldP spid="721995" grpId="1"/>
      <p:bldP spid="175" grpId="0" animBg="1"/>
      <p:bldP spid="175" grpId="1" animBg="1"/>
      <p:bldP spid="178" grpId="0" animBg="1"/>
      <p:bldP spid="179" grpId="0" animBg="1"/>
      <p:bldP spid="143" grpId="0"/>
      <p:bldP spid="143" grpId="1"/>
      <p:bldP spid="143" grpId="2"/>
      <p:bldP spid="150" grpId="0" animBg="1"/>
      <p:bldP spid="151" grpId="0"/>
      <p:bldP spid="151" grpId="1"/>
      <p:bldP spid="161" grpId="1" animBg="1"/>
      <p:bldP spid="162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en-US" sz="4800" b="1" dirty="0">
                <a:solidFill>
                  <a:srgbClr val="762416"/>
                </a:solidFill>
                <a:latin typeface="Calibri" pitchFamily="34" charset="0"/>
              </a:rPr>
              <a:t>Setting Parameters</a:t>
            </a:r>
            <a:endParaRPr lang="en-US" sz="4800" b="1" i="1" dirty="0">
              <a:solidFill>
                <a:srgbClr val="762416"/>
              </a:solidFill>
              <a:latin typeface="Calibr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32349D-C1C3-C944-AEA7-22BC2E46F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632" y="1268760"/>
            <a:ext cx="6696744" cy="759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Put together, we are safe with: </a:t>
            </a:r>
            <a:endParaRPr kumimoji="0" lang="en-US" sz="2800" i="1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0114383-1051-ED42-A693-17A025743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3648" y="2060848"/>
                <a:ext cx="6552728" cy="7591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kumimoji="0" lang="en-US" sz="2800" b="0" i="1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sz="2800" b="0" i="0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security</m:t>
                      </m:r>
                      <m:r>
                        <a:rPr kumimoji="0" lang="en-US" sz="2800" b="0" i="0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sz="2800" b="0" i="0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parameter</m:t>
                      </m:r>
                      <m:r>
                        <a:rPr kumimoji="0" lang="en-US" sz="2800" b="0" i="0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(</m:t>
                      </m:r>
                      <m:r>
                        <a:rPr kumimoji="0" lang="en-US" sz="2800" b="0" i="1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≈1</m:t>
                      </m:r>
                      <m:r>
                        <a:rPr kumimoji="0" lang="en-US" sz="2800" b="0" i="0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−10</m:t>
                      </m:r>
                      <m:r>
                        <m:rPr>
                          <m:sty m:val="p"/>
                        </m:rPr>
                        <a:rPr kumimoji="0" lang="en-US" sz="2800" b="0" i="0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K</m:t>
                      </m:r>
                      <m:r>
                        <a:rPr kumimoji="0" lang="en-US" sz="2800" b="0" i="0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kumimoji="0" lang="en-US" sz="2800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0114383-1051-ED42-A693-17A025743E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3648" y="2060848"/>
                <a:ext cx="6552728" cy="7591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9C7DD8-1660-B945-8E62-AF8EC463C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104" y="2819951"/>
                <a:ext cx="6552728" cy="7591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𝑚</m:t>
                      </m:r>
                      <m:r>
                        <a:rPr kumimoji="0" lang="en-US" sz="2800" b="0" i="1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sz="2800" b="0" i="0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arbitrary</m:t>
                      </m:r>
                      <m:r>
                        <a:rPr kumimoji="0" lang="en-US" sz="2800" b="0" i="0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sz="2800" b="0" i="0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poly</m:t>
                      </m:r>
                      <m:r>
                        <a:rPr kumimoji="0" lang="en-US" sz="2800" b="0" i="0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sz="2800" b="0" i="0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in</m:t>
                      </m:r>
                      <m:r>
                        <a:rPr kumimoji="0" lang="en-US" sz="2800" b="0" i="0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kumimoji="0" lang="en-US" sz="2800" b="0" i="1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</m:oMath>
                  </m:oMathPara>
                </a14:m>
                <a:endParaRPr kumimoji="0" lang="en-US" sz="2800" i="1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9C7DD8-1660-B945-8E62-AF8EC463CD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104" y="2819951"/>
                <a:ext cx="6552728" cy="7591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3723197-42CF-C44C-A9AA-6D613BB07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3579054"/>
                <a:ext cx="6552728" cy="7591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  <m:r>
                        <a:rPr kumimoji="0" lang="en-US" sz="2800" b="0" i="1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sz="2800" b="0" i="0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small</m:t>
                      </m:r>
                      <m:r>
                        <a:rPr kumimoji="0" lang="en-US" sz="2800" b="0" i="0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sz="2800" b="0" i="0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poly</m:t>
                      </m:r>
                      <m:r>
                        <a:rPr kumimoji="0" lang="en-US" sz="2800" b="0" i="0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sz="2800" b="0" i="0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in</m:t>
                      </m:r>
                      <m:r>
                        <a:rPr kumimoji="0" lang="en-US" sz="2800" b="0" i="0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kumimoji="0" lang="en-US" sz="2800" b="0" i="1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kumimoji="0" lang="en-US" sz="2800" b="0" i="1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kumimoji="0" lang="en-US" sz="2800" b="0" i="0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say</m:t>
                      </m:r>
                      <m:r>
                        <a:rPr kumimoji="0" lang="en-US" sz="2800" b="0" i="1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kumimoji="0" lang="en-US" sz="2800" b="0" i="1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r>
                            <a:rPr kumimoji="0" lang="en-US" sz="2800" b="0" i="1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</m:rad>
                      <m:r>
                        <a:rPr kumimoji="0" lang="en-US" sz="2800" b="0" i="1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kumimoji="0" lang="en-US" sz="2800" i="1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3723197-42CF-C44C-A9AA-6D613BB07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3579054"/>
                <a:ext cx="6552728" cy="7591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CFBC830-9E26-6E4B-829B-E99AF44FB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5696" y="4365104"/>
                <a:ext cx="7079704" cy="1335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kumimoji="0" lang="en-US" sz="2800" b="0" i="1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kumimoji="0" lang="en-US" sz="2800" b="0" i="0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poly</m:t>
                    </m:r>
                    <m:r>
                      <a:rPr kumimoji="0" lang="en-US" sz="2800" b="0" i="0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in</m:t>
                    </m:r>
                    <m:r>
                      <a:rPr kumimoji="0" lang="en-US" sz="2800" b="0" i="0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kumimoji="0" lang="en-US" sz="2800" b="0" i="1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kumimoji="0" lang="en-US" sz="2800" i="1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larger than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, and could be 	</a:t>
                </a:r>
                <a:b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	as large as sub-exponential</a:t>
                </a:r>
                <a:r>
                  <a:rPr kumimoji="0" lang="en-US" sz="2800" i="1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,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i="1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kumimoji="0" lang="en-US" sz="2800" b="0" i="1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kumimoji="0" lang="en-US" sz="2800" i="1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kumimoji="0" lang="en-US" sz="2800" b="0" i="1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0" lang="en-US" sz="2800" b="0" i="1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0.99</m:t>
                            </m:r>
                          </m:sup>
                        </m:sSup>
                      </m:sup>
                    </m:sSup>
                  </m:oMath>
                </a14:m>
                <a:endParaRPr kumimoji="0" lang="en-US" sz="2800" i="1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CFBC830-9E26-6E4B-829B-E99AF44FB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5696" y="4365104"/>
                <a:ext cx="7079704" cy="1335167"/>
              </a:xfrm>
              <a:prstGeom prst="rect">
                <a:avLst/>
              </a:prstGeom>
              <a:blipFill>
                <a:blip r:embed="rId6"/>
                <a:stretch>
                  <a:fillRect l="-3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638C71CD-0DF9-314B-BB27-15535624B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912" y="5654289"/>
            <a:ext cx="6696744" cy="759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 from quantum computers, AFAWK!</a:t>
            </a:r>
            <a:endParaRPr kumimoji="0" lang="en-US" sz="2800" i="1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E32171-9D59-B84E-92F0-A6666794EEE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0"/>
          <a:stretch/>
        </p:blipFill>
        <p:spPr>
          <a:xfrm>
            <a:off x="7344308" y="5461600"/>
            <a:ext cx="1224136" cy="119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3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en-US" sz="4800" b="1" dirty="0">
                <a:solidFill>
                  <a:srgbClr val="762416"/>
                </a:solidFill>
                <a:latin typeface="Calibri" pitchFamily="34" charset="0"/>
              </a:rPr>
              <a:t>Decisional LWE</a:t>
            </a:r>
            <a:endParaRPr lang="en-US" sz="4800" b="1" i="1" dirty="0">
              <a:solidFill>
                <a:srgbClr val="762416"/>
              </a:solidFill>
              <a:latin typeface="Calibr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D640C1-50BA-1144-B32A-5B3E226E0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11" y="6002744"/>
            <a:ext cx="8342337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Theorem: “Decisional LWE is as hard as LWE”.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E2A22C-6C31-E241-986B-1B7FED0D0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142" y="1268760"/>
            <a:ext cx="6855210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you distinguish between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C8A50EA-A7AF-2B42-A968-F8482C63867C}"/>
              </a:ext>
            </a:extLst>
          </p:cNvPr>
          <p:cNvGrpSpPr/>
          <p:nvPr/>
        </p:nvGrpSpPr>
        <p:grpSpPr>
          <a:xfrm>
            <a:off x="885142" y="2001015"/>
            <a:ext cx="5129394" cy="1532761"/>
            <a:chOff x="3131840" y="1841366"/>
            <a:chExt cx="5129394" cy="15327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AF872D4-D092-8144-B1CE-F20B750061CA}"/>
                </a:ext>
              </a:extLst>
            </p:cNvPr>
            <p:cNvSpPr/>
            <p:nvPr/>
          </p:nvSpPr>
          <p:spPr>
            <a:xfrm>
              <a:off x="5148064" y="1841366"/>
              <a:ext cx="1512168" cy="15327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A0C3EE-E481-4D49-8716-55787B73BEF0}"/>
                </a:ext>
              </a:extLst>
            </p:cNvPr>
            <p:cNvSpPr/>
            <p:nvPr/>
          </p:nvSpPr>
          <p:spPr>
            <a:xfrm>
              <a:off x="3131840" y="1841366"/>
              <a:ext cx="1512168" cy="15327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75649E-9CF6-234C-8CBE-5C988FF41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736" y="2348880"/>
              <a:ext cx="818384" cy="589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</a:t>
              </a:r>
              <a:endPara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1DF4A0-7F58-1044-A150-A23F42DEB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616" y="2420888"/>
              <a:ext cx="432048" cy="589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001868-8C83-5E40-A412-3985D8F18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8124" y="2382550"/>
              <a:ext cx="432048" cy="589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EBE0B8-974A-6B46-BFFF-C4005B856472}"/>
                </a:ext>
              </a:extLst>
            </p:cNvPr>
            <p:cNvSpPr/>
            <p:nvPr/>
          </p:nvSpPr>
          <p:spPr>
            <a:xfrm>
              <a:off x="6743664" y="1923746"/>
              <a:ext cx="456628" cy="11452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3CA554-CE57-E34D-9C8C-ED4DC8044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2542" y="2204864"/>
              <a:ext cx="432048" cy="589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endPara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A9C6B5-5602-504D-AD50-7062EA6D1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2008" y="2479068"/>
              <a:ext cx="818384" cy="589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6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endPara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B43295-82FC-BF4A-9C66-E333C1AA35FA}"/>
                </a:ext>
              </a:extLst>
            </p:cNvPr>
            <p:cNvSpPr/>
            <p:nvPr/>
          </p:nvSpPr>
          <p:spPr>
            <a:xfrm>
              <a:off x="7740352" y="1841366"/>
              <a:ext cx="456628" cy="1532761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97486A-026F-AB47-9398-8E7923665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9186" y="2348880"/>
              <a:ext cx="432048" cy="589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endPara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8F5D4AE-E18E-734C-A1BC-927CA2221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2367" y="2472449"/>
            <a:ext cx="79208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endParaRPr kumimoji="0" lang="en-US" sz="280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BB74B-3E4E-1E42-9B30-86440FF36EC8}"/>
              </a:ext>
            </a:extLst>
          </p:cNvPr>
          <p:cNvGrpSpPr/>
          <p:nvPr/>
        </p:nvGrpSpPr>
        <p:grpSpPr>
          <a:xfrm>
            <a:off x="870302" y="3890461"/>
            <a:ext cx="2627842" cy="1532761"/>
            <a:chOff x="3131840" y="1841366"/>
            <a:chExt cx="2627842" cy="153276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9D8B447-83A1-B640-99E7-32C482DE0DA1}"/>
                </a:ext>
              </a:extLst>
            </p:cNvPr>
            <p:cNvSpPr/>
            <p:nvPr/>
          </p:nvSpPr>
          <p:spPr>
            <a:xfrm>
              <a:off x="3131840" y="1841366"/>
              <a:ext cx="1512168" cy="15327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99DD1E7-AE7E-3044-8744-678EB1C44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736" y="2348880"/>
              <a:ext cx="818384" cy="589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</a:t>
              </a:r>
              <a:endPara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D07266C-AAAE-A844-9598-45D9DF49B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616" y="2420888"/>
              <a:ext cx="432048" cy="589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89B1405-B90F-2944-AC07-79C3858BFCC7}"/>
                </a:ext>
              </a:extLst>
            </p:cNvPr>
            <p:cNvSpPr/>
            <p:nvPr/>
          </p:nvSpPr>
          <p:spPr>
            <a:xfrm>
              <a:off x="5238800" y="1841366"/>
              <a:ext cx="456628" cy="15327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100728C-93F6-9B4A-8A69-5C239B58A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634" y="2348880"/>
              <a:ext cx="432048" cy="589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  <a:latin typeface="Calibri" pitchFamily="34" charset="0"/>
              </a:rPr>
              <a:t>OWF and PRG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09706" y="1690255"/>
            <a:ext cx="4590047" cy="938626"/>
            <a:chOff x="-812990" y="4944212"/>
            <a:chExt cx="4590047" cy="938626"/>
          </a:xfrm>
        </p:grpSpPr>
        <p:sp>
          <p:nvSpPr>
            <p:cNvPr id="28" name="Rounded Rectangle 27"/>
            <p:cNvSpPr/>
            <p:nvPr/>
          </p:nvSpPr>
          <p:spPr>
            <a:xfrm>
              <a:off x="-812990" y="4944212"/>
              <a:ext cx="4243494" cy="93862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-566343" y="5021176"/>
              <a:ext cx="4343400" cy="726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g</a:t>
              </a:r>
              <a:r>
                <a:rPr kumimoji="0" lang="en-US" sz="36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A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(</a:t>
              </a:r>
              <a:r>
                <a:rPr kumimoji="0" lang="en-US" sz="3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s,e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) = </a:t>
              </a:r>
              <a:r>
                <a:rPr kumimoji="0" lang="en-US" sz="3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As</a:t>
              </a:r>
              <a:r>
                <a:rPr kumimoji="0" lang="en-US" sz="3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+</a:t>
              </a:r>
              <a:r>
                <a:rPr kumimoji="0" lang="en-US" sz="32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e</a:t>
              </a: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</p:grp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04800" y="3789040"/>
            <a:ext cx="8991600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is a one-way function (assuming LWE)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is a pseudo-random generator (decisional LWE)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sz="2800" baseline="-25000" dirty="0" err="1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 also a trapdoor function…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also a homomorphic commitment…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969B38C-1641-DB40-97A1-1160811F0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2779" y="3227303"/>
                <a:ext cx="4610100" cy="457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kumimoji="0" lang="en-US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/>
                      </a:rPr>
                      <m:t>𝒆</m:t>
                    </m:r>
                    <m:sSubSup>
                      <m:sSubSup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: random “small” error vector)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969B38C-1641-DB40-97A1-1160811F01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2779" y="3227303"/>
                <a:ext cx="4610100" cy="4571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E431E64-3AAC-1F49-9CD5-E855A7A2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7765" y="2795136"/>
                <a:ext cx="4332174" cy="457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(</a:t>
                </a: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A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𝑛𝑋𝑚</m:t>
                        </m:r>
                      </m:sup>
                    </m:sSubSup>
                  </m:oMath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Cambria Math" panose="020405030504060302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s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 random “small” secret</a:t>
                </a:r>
                <a:r>
                  <a:rPr kumimoji="0" lang="en-US" sz="16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 vector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E431E64-3AAC-1F49-9CD5-E855A7A2F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7765" y="2795136"/>
                <a:ext cx="4332174" cy="457199"/>
              </a:xfrm>
              <a:prstGeom prst="rect">
                <a:avLst/>
              </a:prstGeom>
              <a:blipFill>
                <a:blip r:embed="rId5"/>
                <a:stretch>
                  <a:fillRect l="-585" t="-18919" b="-270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21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Basic (Secret-key) Encryption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609600" y="2061369"/>
                <a:ext cx="84582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Secret key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sk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= Uniformly random vector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s</a:t>
                </a:r>
                <a:r>
                  <a:rPr kumimoji="0" 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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  <m:t>𝑍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  <m:t>𝑞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  <m:t>𝑛</m:t>
                        </m:r>
                      </m:sup>
                    </m:sSubSup>
                  </m:oMath>
                </a14:m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061369"/>
                <a:ext cx="8458200" cy="571500"/>
              </a:xfrm>
              <a:prstGeom prst="rect">
                <a:avLst/>
              </a:prstGeom>
              <a:blipFill rotWithShape="0">
                <a:blip r:embed="rId3"/>
                <a:stretch>
                  <a:fillRect l="-937" t="-2021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 bwMode="auto">
              <a:xfrm>
                <a:off x="609600" y="2514600"/>
                <a:ext cx="8458200" cy="2209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  <a:p>
                <a:pPr lvl="0" eaLnBrk="1" hangingPunct="1">
                  <a:lnSpc>
                    <a:spcPct val="80000"/>
                  </a:lnSpc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Encryption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Enc</a:t>
                </a:r>
                <a:r>
                  <a:rPr kumimoji="0" lang="en-US" sz="2400" b="1" i="0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s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):  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//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 {0,1}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</a:b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	</a:t>
                </a:r>
              </a:p>
              <a:p>
                <a:pPr marL="742950" marR="0" lvl="1" indent="-28575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–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Sample uniformly random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a</a:t>
                </a:r>
                <a:r>
                  <a:rPr kumimoji="0" 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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  <m:t>𝑍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  <m:t>𝑞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  <m:t>𝑛</m:t>
                        </m:r>
                      </m:sup>
                    </m:sSubSup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, “small” noise e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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sym typeface="Symbol" pitchFamily="18" charset="2"/>
                      </a:rPr>
                      <m:t>𝑍</m:t>
                    </m:r>
                  </m:oMath>
                </a14:m>
                <a:br>
                  <a: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</a:p>
              <a:p>
                <a:pPr lvl="1" eaLnBrk="1" hangingPunct="1">
                  <a:lnSpc>
                    <a:spcPct val="80000"/>
                  </a:lnSpc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The ciphertext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c =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(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a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, b =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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a, s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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+ e +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begChr m:val="⌊"/>
                        <m:endChr m:val="⌋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𝑞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/2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)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514600"/>
                <a:ext cx="8458200" cy="2209800"/>
              </a:xfrm>
              <a:prstGeom prst="rect">
                <a:avLst/>
              </a:prstGeom>
              <a:blipFill>
                <a:blip r:embed="rId4"/>
                <a:stretch>
                  <a:fillRect l="-105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6" name="Rectangle 5"/>
          <p:cNvSpPr>
            <a:spLocks noChangeArrowheads="1"/>
          </p:cNvSpPr>
          <p:nvPr/>
        </p:nvSpPr>
        <p:spPr bwMode="auto">
          <a:xfrm>
            <a:off x="533400" y="1905000"/>
            <a:ext cx="8305800" cy="472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355976" y="1524000"/>
            <a:ext cx="478643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 = security parameter, q = “small” modulus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0" y="107846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[Regev05]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09600" y="5143500"/>
            <a:ext cx="84582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Decryption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Dec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): Output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Round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(b −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itchFamily="18" charset="2"/>
              </a:rPr>
              <a:t>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a, 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itchFamily="18" charset="2"/>
              </a:rPr>
              <a:t>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itchFamily="18" charset="2"/>
              </a:rPr>
              <a:t>mod q)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295400" y="6096000"/>
            <a:ext cx="5410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// correctness as long as |e| &lt; q/4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3ADFD7-AEDE-494D-8E6B-44C5ACC1DA5D}"/>
              </a:ext>
            </a:extLst>
          </p:cNvPr>
          <p:cNvSpPr/>
          <p:nvPr/>
        </p:nvSpPr>
        <p:spPr>
          <a:xfrm>
            <a:off x="6705600" y="4149080"/>
            <a:ext cx="67471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AA9D7A-7585-1C41-A5EE-070FF2CA6715}"/>
              </a:ext>
            </a:extLst>
          </p:cNvPr>
          <p:cNvSpPr/>
          <p:nvPr/>
        </p:nvSpPr>
        <p:spPr>
          <a:xfrm>
            <a:off x="4852786" y="5445224"/>
            <a:ext cx="123138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8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Basic (Secret-key) Encryption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0" y="107846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[Regev05]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F98FE-ECB9-374F-A6C3-A3539B595187}"/>
              </a:ext>
            </a:extLst>
          </p:cNvPr>
          <p:cNvSpPr/>
          <p:nvPr/>
        </p:nvSpPr>
        <p:spPr>
          <a:xfrm>
            <a:off x="4334644" y="5399088"/>
            <a:ext cx="1173460" cy="453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3A8DF-230B-CB44-84C9-61A2B7FDF455}"/>
              </a:ext>
            </a:extLst>
          </p:cNvPr>
          <p:cNvSpPr/>
          <p:nvPr/>
        </p:nvSpPr>
        <p:spPr>
          <a:xfrm>
            <a:off x="558964" y="1992283"/>
            <a:ext cx="8822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This scheme is additively homomorphic.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57BA6F-B9A8-2A44-BE1A-B26239B6ACA3}"/>
                  </a:ext>
                </a:extLst>
              </p:cNvPr>
              <p:cNvSpPr/>
              <p:nvPr/>
            </p:nvSpPr>
            <p:spPr>
              <a:xfrm>
                <a:off x="760881" y="3259425"/>
                <a:ext cx="39218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b = 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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a, s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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 e +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57BA6F-B9A8-2A44-BE1A-B26239B6A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81" y="3259425"/>
                <a:ext cx="3921843" cy="523220"/>
              </a:xfrm>
              <a:prstGeom prst="rect">
                <a:avLst/>
              </a:prstGeom>
              <a:blipFill>
                <a:blip r:embed="rId3"/>
                <a:stretch>
                  <a:fillRect t="-11905" r="-1942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5670EEF-4E13-A747-A16E-9420D9096E9B}"/>
                  </a:ext>
                </a:extLst>
              </p:cNvPr>
              <p:cNvSpPr/>
              <p:nvPr/>
            </p:nvSpPr>
            <p:spPr>
              <a:xfrm>
                <a:off x="760881" y="4028198"/>
                <a:ext cx="45389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b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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s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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 e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5670EEF-4E13-A747-A16E-9420D9096E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81" y="4028198"/>
                <a:ext cx="4538999" cy="523220"/>
              </a:xfrm>
              <a:prstGeom prst="rect">
                <a:avLst/>
              </a:prstGeom>
              <a:blipFill>
                <a:blip r:embed="rId4"/>
                <a:stretch>
                  <a:fillRect l="-560" t="-9524" r="-1681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6F744A-8AEA-A24C-AD9A-510CCB21637D}"/>
              </a:ext>
            </a:extLst>
          </p:cNvPr>
          <p:cNvCxnSpPr>
            <a:cxnSpLocks/>
          </p:cNvCxnSpPr>
          <p:nvPr/>
        </p:nvCxnSpPr>
        <p:spPr>
          <a:xfrm>
            <a:off x="467544" y="4725144"/>
            <a:ext cx="84095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13BADE2-F51C-7A4C-9C48-C84FBA1337F0}"/>
                  </a:ext>
                </a:extLst>
              </p:cNvPr>
              <p:cNvSpPr/>
              <p:nvPr/>
            </p:nvSpPr>
            <p:spPr>
              <a:xfrm>
                <a:off x="753668" y="5016265"/>
                <a:ext cx="285744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2400" b="1" dirty="0" err="1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800" dirty="0" err="1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2400" b="1" dirty="0" err="1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b+ b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13BADE2-F51C-7A4C-9C48-C84FBA1337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68" y="5016265"/>
                <a:ext cx="2857449" cy="523220"/>
              </a:xfrm>
              <a:prstGeom prst="rect">
                <a:avLst/>
              </a:prstGeom>
              <a:blipFill>
                <a:blip r:embed="rId5"/>
                <a:stretch>
                  <a:fillRect t="-11905" r="-354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9C890C-F035-5043-AE52-9F511826A375}"/>
                  </a:ext>
                </a:extLst>
              </p:cNvPr>
              <p:cNvSpPr/>
              <p:nvPr/>
            </p:nvSpPr>
            <p:spPr>
              <a:xfrm>
                <a:off x="4947070" y="3274941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9C890C-F035-5043-AE52-9F511826A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070" y="3274941"/>
                <a:ext cx="53412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E1AFC3-461D-7340-9174-734B73328F0D}"/>
                  </a:ext>
                </a:extLst>
              </p:cNvPr>
              <p:cNvSpPr/>
              <p:nvPr/>
            </p:nvSpPr>
            <p:spPr>
              <a:xfrm>
                <a:off x="755576" y="5877272"/>
                <a:ext cx="88221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words: </a:t>
                </a:r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an encryption of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lang="en-US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2800" dirty="0">
                    <a:solidFill>
                      <a:srgbClr val="0000FF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′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(mod 2) 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E1AFC3-461D-7340-9174-734B73328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877272"/>
                <a:ext cx="8822144" cy="523220"/>
              </a:xfrm>
              <a:prstGeom prst="rect">
                <a:avLst/>
              </a:prstGeom>
              <a:blipFill>
                <a:blip r:embed="rId7"/>
                <a:stretch>
                  <a:fillRect l="-1293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38A6D59-E853-5948-98A4-B414770C8B38}"/>
              </a:ext>
            </a:extLst>
          </p:cNvPr>
          <p:cNvSpPr/>
          <p:nvPr/>
        </p:nvSpPr>
        <p:spPr>
          <a:xfrm>
            <a:off x="6732240" y="3306789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Enc</a:t>
            </a:r>
            <a:r>
              <a:rPr lang="en-US" b="1" baseline="-25000" dirty="0" err="1">
                <a:solidFill>
                  <a:srgbClr val="000000"/>
                </a:solidFill>
              </a:rPr>
              <a:t>s</a:t>
            </a:r>
            <a:r>
              <a:rPr lang="en-US" dirty="0">
                <a:solidFill>
                  <a:srgbClr val="000000"/>
                </a:solidFill>
              </a:rPr>
              <a:t>(m) 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E7021C-CE67-FD48-86DA-8C8E7938DCCA}"/>
              </a:ext>
            </a:extLst>
          </p:cNvPr>
          <p:cNvSpPr/>
          <p:nvPr/>
        </p:nvSpPr>
        <p:spPr>
          <a:xfrm>
            <a:off x="6755056" y="4042978"/>
            <a:ext cx="112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Enc</a:t>
            </a:r>
            <a:r>
              <a:rPr lang="en-US" b="1" baseline="-25000" dirty="0" err="1">
                <a:solidFill>
                  <a:srgbClr val="000000"/>
                </a:solidFill>
              </a:rPr>
              <a:t>s</a:t>
            </a:r>
            <a:r>
              <a:rPr lang="en-US" dirty="0">
                <a:solidFill>
                  <a:srgbClr val="000000"/>
                </a:solidFill>
              </a:rPr>
              <a:t>(m’) 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2419CF-FB47-9F4A-92AA-D426380A4644}"/>
              </a:ext>
            </a:extLst>
          </p:cNvPr>
          <p:cNvCxnSpPr/>
          <p:nvPr/>
        </p:nvCxnSpPr>
        <p:spPr>
          <a:xfrm flipH="1">
            <a:off x="4921374" y="3490873"/>
            <a:ext cx="1666850" cy="82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F09858-6027-5B46-B217-2F2A163C6FEC}"/>
              </a:ext>
            </a:extLst>
          </p:cNvPr>
          <p:cNvCxnSpPr>
            <a:cxnSpLocks/>
          </p:cNvCxnSpPr>
          <p:nvPr/>
        </p:nvCxnSpPr>
        <p:spPr>
          <a:xfrm flipH="1">
            <a:off x="5293212" y="4227644"/>
            <a:ext cx="1295012" cy="41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6CDB93F-DC21-9349-BCA5-0AA7D062CC7E}"/>
                  </a:ext>
                </a:extLst>
              </p:cNvPr>
              <p:cNvSpPr/>
              <p:nvPr/>
            </p:nvSpPr>
            <p:spPr>
              <a:xfrm>
                <a:off x="760881" y="4988758"/>
                <a:ext cx="73622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2400" b="1" dirty="0" err="1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800" dirty="0" err="1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2400" b="1" dirty="0" err="1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b+ b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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 +a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s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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 (</a:t>
                </a:r>
                <a:r>
                  <a:rPr lang="en-US" sz="2400" dirty="0" err="1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e+e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+ (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2400" dirty="0">
                    <a:solidFill>
                      <a:srgbClr val="0000FF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′</m:t>
                    </m:r>
                    <m: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6CDB93F-DC21-9349-BCA5-0AA7D062CC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81" y="4988758"/>
                <a:ext cx="7362208" cy="523220"/>
              </a:xfrm>
              <a:prstGeom prst="rect">
                <a:avLst/>
              </a:prstGeom>
              <a:blipFill>
                <a:blip r:embed="rId8"/>
                <a:stretch>
                  <a:fillRect t="-11905" r="-1379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26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1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Basic (Secret-key) Encryption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0" y="107846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[Regev05]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F98FE-ECB9-374F-A6C3-A3539B595187}"/>
              </a:ext>
            </a:extLst>
          </p:cNvPr>
          <p:cNvSpPr/>
          <p:nvPr/>
        </p:nvSpPr>
        <p:spPr>
          <a:xfrm>
            <a:off x="4334644" y="5399088"/>
            <a:ext cx="1173460" cy="453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3A8DF-230B-CB44-84C9-61A2B7FDF455}"/>
              </a:ext>
            </a:extLst>
          </p:cNvPr>
          <p:cNvSpPr/>
          <p:nvPr/>
        </p:nvSpPr>
        <p:spPr>
          <a:xfrm>
            <a:off x="558964" y="2996952"/>
            <a:ext cx="83180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We will see how to make this scheme into a fully homomorphic scheme (in the next few lectures)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E1AFC3-461D-7340-9174-734B73328F0D}"/>
                  </a:ext>
                </a:extLst>
              </p:cNvPr>
              <p:cNvSpPr/>
              <p:nvPr/>
            </p:nvSpPr>
            <p:spPr>
              <a:xfrm>
                <a:off x="683568" y="5729813"/>
                <a:ext cx="8822144" cy="9732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(for example) lets us support any polynomial number of additions.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E1AFC3-461D-7340-9174-734B73328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729813"/>
                <a:ext cx="8822144" cy="973280"/>
              </a:xfrm>
              <a:prstGeom prst="rect">
                <a:avLst/>
              </a:prstGeom>
              <a:blipFill>
                <a:blip r:embed="rId3"/>
                <a:stretch>
                  <a:fillRect l="-1439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5100B6A-D269-7F43-907C-B76FB243BE1E}"/>
                  </a:ext>
                </a:extLst>
              </p:cNvPr>
              <p:cNvSpPr/>
              <p:nvPr/>
            </p:nvSpPr>
            <p:spPr>
              <a:xfrm>
                <a:off x="539552" y="4415666"/>
                <a:ext cx="831808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For now, note that the error increases when you add two ciphertexts. That is,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𝑎𝑑𝑑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≈|</m:t>
                            </m:r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5100B6A-D269-7F43-907C-B76FB243B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415666"/>
                <a:ext cx="8318088" cy="954107"/>
              </a:xfrm>
              <a:prstGeom prst="rect">
                <a:avLst/>
              </a:prstGeom>
              <a:blipFill>
                <a:blip r:embed="rId4"/>
                <a:stretch>
                  <a:fillRect l="-1372" t="-8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255DBCC6-0E1A-E44F-8BEE-E6D52EBD3427}"/>
              </a:ext>
            </a:extLst>
          </p:cNvPr>
          <p:cNvSpPr/>
          <p:nvPr/>
        </p:nvSpPr>
        <p:spPr>
          <a:xfrm>
            <a:off x="574392" y="2041684"/>
            <a:ext cx="8318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You can also negate the encrypted bit easily.</a:t>
            </a:r>
          </a:p>
        </p:txBody>
      </p:sp>
    </p:spTree>
    <p:extLst>
      <p:ext uri="{BB962C8B-B14F-4D97-AF65-F5344CB8AC3E}">
        <p14:creationId xmlns:p14="http://schemas.microsoft.com/office/powerpoint/2010/main" val="102718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 txBox="1">
            <a:spLocks noChangeArrowheads="1"/>
          </p:cNvSpPr>
          <p:nvPr/>
        </p:nvSpPr>
        <p:spPr bwMode="auto">
          <a:xfrm>
            <a:off x="323528" y="2060848"/>
            <a:ext cx="8610600" cy="182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 b="1" dirty="0">
                <a:latin typeface="Gill Sans MT" panose="020B0502020104020203" pitchFamily="34" charset="0"/>
              </a:rPr>
              <a:t>Next Lecture: </a:t>
            </a:r>
            <a:br>
              <a:rPr lang="en-US" altLang="en-US" sz="4400" b="1" dirty="0">
                <a:latin typeface="Gill Sans MT" panose="020B0502020104020203" pitchFamily="34" charset="0"/>
              </a:rPr>
            </a:br>
            <a:r>
              <a:rPr lang="en-US" altLang="en-US" sz="4400" b="1" dirty="0">
                <a:latin typeface="Gill Sans MT" panose="020B0502020104020203" pitchFamily="34" charset="0"/>
              </a:rPr>
              <a:t>Fully Homomorphic Encryption</a:t>
            </a:r>
          </a:p>
        </p:txBody>
      </p:sp>
    </p:spTree>
    <p:extLst>
      <p:ext uri="{BB962C8B-B14F-4D97-AF65-F5344CB8AC3E}">
        <p14:creationId xmlns:p14="http://schemas.microsoft.com/office/powerpoint/2010/main" val="251294042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solidFill>
                  <a:srgbClr val="762416"/>
                </a:solidFill>
              </a:rPr>
              <a:t>Why Lattice-based Crypto?</a:t>
            </a:r>
          </a:p>
        </p:txBody>
      </p:sp>
      <p:sp>
        <p:nvSpPr>
          <p:cNvPr id="1056782" name="Text Box 14"/>
          <p:cNvSpPr txBox="1">
            <a:spLocks noChangeArrowheads="1"/>
          </p:cNvSpPr>
          <p:nvPr/>
        </p:nvSpPr>
        <p:spPr bwMode="auto">
          <a:xfrm>
            <a:off x="1676400" y="2408237"/>
            <a:ext cx="510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en-US" sz="2800" b="1" dirty="0">
                <a:latin typeface="+mj-lt"/>
                <a:sym typeface="Wingdings" panose="05000000000000000000" pitchFamily="2" charset="2"/>
              </a:rPr>
              <a:t> </a:t>
            </a:r>
            <a:r>
              <a:rPr lang="en-US" altLang="en-US" sz="2800" b="1" dirty="0">
                <a:latin typeface="+mj-lt"/>
              </a:rPr>
              <a:t>Quantum-Resistant</a:t>
            </a:r>
          </a:p>
        </p:txBody>
      </p:sp>
      <p:sp>
        <p:nvSpPr>
          <p:cNvPr id="1056804" name="Text Box 36"/>
          <p:cNvSpPr txBox="1">
            <a:spLocks noChangeArrowheads="1"/>
          </p:cNvSpPr>
          <p:nvPr/>
        </p:nvSpPr>
        <p:spPr bwMode="auto">
          <a:xfrm>
            <a:off x="6019800" y="2484437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latin typeface="+mj-lt"/>
              </a:rPr>
              <a:t>(so far)</a:t>
            </a:r>
          </a:p>
        </p:txBody>
      </p:sp>
      <p:sp>
        <p:nvSpPr>
          <p:cNvPr id="1056817" name="Text Box 49"/>
          <p:cNvSpPr txBox="1">
            <a:spLocks noChangeArrowheads="1"/>
          </p:cNvSpPr>
          <p:nvPr/>
        </p:nvSpPr>
        <p:spPr bwMode="auto">
          <a:xfrm>
            <a:off x="1676400" y="1600200"/>
            <a:ext cx="5105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o"/>
            </a:pPr>
            <a:r>
              <a:rPr lang="en-US" altLang="en-US" sz="3200" b="1" dirty="0">
                <a:latin typeface="+mj-lt"/>
              </a:rPr>
              <a:t> </a:t>
            </a:r>
            <a:r>
              <a:rPr lang="en-US" altLang="en-US" sz="2800" b="1" dirty="0">
                <a:latin typeface="+mj-lt"/>
              </a:rPr>
              <a:t>Exponentially Hard</a:t>
            </a:r>
          </a:p>
        </p:txBody>
      </p:sp>
      <p:sp>
        <p:nvSpPr>
          <p:cNvPr id="14" name="Text Box 36"/>
          <p:cNvSpPr txBox="1">
            <a:spLocks noChangeArrowheads="1"/>
          </p:cNvSpPr>
          <p:nvPr/>
        </p:nvSpPr>
        <p:spPr bwMode="auto">
          <a:xfrm>
            <a:off x="6019800" y="1722437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latin typeface="+mj-lt"/>
              </a:rPr>
              <a:t>(so far)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345D0C-6D7F-45DE-A001-12AFBA0C06FB}"/>
              </a:ext>
            </a:extLst>
          </p:cNvPr>
          <p:cNvSpPr/>
          <p:nvPr/>
        </p:nvSpPr>
        <p:spPr>
          <a:xfrm rot="16200000" flipH="1">
            <a:off x="190500" y="2659063"/>
            <a:ext cx="2362200" cy="15240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1DC10B-73BE-4649-BDAE-9DCE749AA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137065"/>
            <a:ext cx="7164288" cy="412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6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solidFill>
                  <a:srgbClr val="762416"/>
                </a:solidFill>
              </a:rPr>
              <a:t>Why Lattice-based Crypto?</a:t>
            </a:r>
          </a:p>
        </p:txBody>
      </p:sp>
      <p:sp>
        <p:nvSpPr>
          <p:cNvPr id="1056782" name="Text Box 14"/>
          <p:cNvSpPr txBox="1">
            <a:spLocks noChangeArrowheads="1"/>
          </p:cNvSpPr>
          <p:nvPr/>
        </p:nvSpPr>
        <p:spPr bwMode="auto">
          <a:xfrm>
            <a:off x="1676400" y="2408237"/>
            <a:ext cx="510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en-US" sz="2800" b="1" dirty="0">
                <a:latin typeface="+mj-lt"/>
                <a:sym typeface="Wingdings" panose="05000000000000000000" pitchFamily="2" charset="2"/>
              </a:rPr>
              <a:t> </a:t>
            </a:r>
            <a:r>
              <a:rPr lang="en-US" altLang="en-US" sz="2800" b="1" dirty="0">
                <a:latin typeface="+mj-lt"/>
              </a:rPr>
              <a:t>Quantum-Resistant</a:t>
            </a:r>
          </a:p>
        </p:txBody>
      </p:sp>
      <p:sp>
        <p:nvSpPr>
          <p:cNvPr id="1056804" name="Text Box 36"/>
          <p:cNvSpPr txBox="1">
            <a:spLocks noChangeArrowheads="1"/>
          </p:cNvSpPr>
          <p:nvPr/>
        </p:nvSpPr>
        <p:spPr bwMode="auto">
          <a:xfrm>
            <a:off x="6019800" y="2484437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latin typeface="+mj-lt"/>
              </a:rPr>
              <a:t>(so far)</a:t>
            </a:r>
          </a:p>
        </p:txBody>
      </p:sp>
      <p:sp>
        <p:nvSpPr>
          <p:cNvPr id="1056811" name="Text Box 43"/>
          <p:cNvSpPr txBox="1">
            <a:spLocks noChangeArrowheads="1"/>
          </p:cNvSpPr>
          <p:nvPr/>
        </p:nvSpPr>
        <p:spPr bwMode="auto">
          <a:xfrm>
            <a:off x="1689100" y="3165772"/>
            <a:ext cx="6019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o"/>
            </a:pPr>
            <a:r>
              <a:rPr lang="en-US" altLang="en-US" sz="2800" b="1" dirty="0">
                <a:latin typeface="+mj-lt"/>
              </a:rPr>
              <a:t> Worst-case hardness</a:t>
            </a:r>
          </a:p>
        </p:txBody>
      </p:sp>
      <p:sp>
        <p:nvSpPr>
          <p:cNvPr id="1056817" name="Text Box 49"/>
          <p:cNvSpPr txBox="1">
            <a:spLocks noChangeArrowheads="1"/>
          </p:cNvSpPr>
          <p:nvPr/>
        </p:nvSpPr>
        <p:spPr bwMode="auto">
          <a:xfrm>
            <a:off x="1676400" y="1600200"/>
            <a:ext cx="5105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o"/>
            </a:pPr>
            <a:r>
              <a:rPr lang="en-US" altLang="en-US" sz="3200" b="1" dirty="0">
                <a:latin typeface="+mj-lt"/>
              </a:rPr>
              <a:t> </a:t>
            </a:r>
            <a:r>
              <a:rPr lang="en-US" altLang="en-US" sz="2800" b="1" dirty="0">
                <a:latin typeface="+mj-lt"/>
              </a:rPr>
              <a:t>Exponentially Hard</a:t>
            </a: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1676400" y="4261862"/>
            <a:ext cx="617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o"/>
            </a:pPr>
            <a:r>
              <a:rPr lang="en-US" altLang="en-US" sz="2800" b="1" dirty="0">
                <a:latin typeface="+mj-lt"/>
              </a:rPr>
              <a:t> Simple and Efficient</a:t>
            </a:r>
          </a:p>
        </p:txBody>
      </p:sp>
      <p:sp>
        <p:nvSpPr>
          <p:cNvPr id="12" name="Text Box 52"/>
          <p:cNvSpPr txBox="1">
            <a:spLocks noChangeArrowheads="1"/>
          </p:cNvSpPr>
          <p:nvPr/>
        </p:nvSpPr>
        <p:spPr bwMode="auto">
          <a:xfrm>
            <a:off x="2438400" y="3699172"/>
            <a:ext cx="5943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latin typeface="+mj-lt"/>
              </a:rPr>
              <a:t>(unique feature of lattice-based crypto)</a:t>
            </a:r>
          </a:p>
        </p:txBody>
      </p:sp>
      <p:sp>
        <p:nvSpPr>
          <p:cNvPr id="11" name="Text Box 38"/>
          <p:cNvSpPr txBox="1">
            <a:spLocks noChangeArrowheads="1"/>
          </p:cNvSpPr>
          <p:nvPr/>
        </p:nvSpPr>
        <p:spPr bwMode="auto">
          <a:xfrm>
            <a:off x="1676400" y="5075237"/>
            <a:ext cx="701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o"/>
            </a:pPr>
            <a:r>
              <a:rPr lang="en-US" altLang="en-US" sz="2800" b="1" dirty="0">
                <a:latin typeface="+mj-lt"/>
              </a:rPr>
              <a:t> Enabler of Surprising Capabilities</a:t>
            </a:r>
          </a:p>
        </p:txBody>
      </p:sp>
      <p:sp>
        <p:nvSpPr>
          <p:cNvPr id="13" name="Text Box 52"/>
          <p:cNvSpPr txBox="1">
            <a:spLocks noChangeArrowheads="1"/>
          </p:cNvSpPr>
          <p:nvPr/>
        </p:nvSpPr>
        <p:spPr bwMode="auto">
          <a:xfrm>
            <a:off x="2438400" y="5608637"/>
            <a:ext cx="5943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latin typeface="+mj-lt"/>
              </a:rPr>
              <a:t>(Fully Homomorphic Encryption)</a:t>
            </a:r>
          </a:p>
        </p:txBody>
      </p:sp>
      <p:sp>
        <p:nvSpPr>
          <p:cNvPr id="14" name="Text Box 36"/>
          <p:cNvSpPr txBox="1">
            <a:spLocks noChangeArrowheads="1"/>
          </p:cNvSpPr>
          <p:nvPr/>
        </p:nvSpPr>
        <p:spPr bwMode="auto">
          <a:xfrm>
            <a:off x="6019800" y="1722437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latin typeface="+mj-lt"/>
              </a:rPr>
              <a:t>(so far)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345D0C-6D7F-45DE-A001-12AFBA0C06FB}"/>
              </a:ext>
            </a:extLst>
          </p:cNvPr>
          <p:cNvSpPr/>
          <p:nvPr/>
        </p:nvSpPr>
        <p:spPr>
          <a:xfrm rot="16200000" flipH="1">
            <a:off x="190500" y="2659063"/>
            <a:ext cx="2362200" cy="15240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345D0C-6D7F-45DE-A001-12AFBA0C06FB}"/>
              </a:ext>
            </a:extLst>
          </p:cNvPr>
          <p:cNvSpPr/>
          <p:nvPr/>
        </p:nvSpPr>
        <p:spPr>
          <a:xfrm rot="16200000" flipH="1">
            <a:off x="929483" y="4434680"/>
            <a:ext cx="884237" cy="15240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345D0C-6D7F-45DE-A001-12AFBA0C06FB}"/>
              </a:ext>
            </a:extLst>
          </p:cNvPr>
          <p:cNvSpPr/>
          <p:nvPr/>
        </p:nvSpPr>
        <p:spPr>
          <a:xfrm rot="16200000" flipH="1">
            <a:off x="800101" y="5600700"/>
            <a:ext cx="1143002" cy="152402"/>
          </a:xfrm>
          <a:prstGeom prst="rect">
            <a:avLst/>
          </a:prstGeom>
          <a:solidFill>
            <a:srgbClr val="FCA2B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878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en-US" sz="4800" b="1" dirty="0">
                <a:solidFill>
                  <a:srgbClr val="762416"/>
                </a:solidFill>
                <a:latin typeface="Calibri" pitchFamily="34" charset="0"/>
              </a:rPr>
              <a:t>Solving Linear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15816" y="1772816"/>
                <a:ext cx="26123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+11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772816"/>
                <a:ext cx="2612318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18BD96-5066-D241-827F-43A179D4868B}"/>
                  </a:ext>
                </a:extLst>
              </p:cNvPr>
              <p:cNvSpPr txBox="1"/>
              <p:nvPr/>
            </p:nvSpPr>
            <p:spPr>
              <a:xfrm>
                <a:off x="2915816" y="2447310"/>
                <a:ext cx="26075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    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18BD96-5066-D241-827F-43A179D48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447310"/>
                <a:ext cx="2607509" cy="523220"/>
              </a:xfrm>
              <a:prstGeom prst="rect">
                <a:avLst/>
              </a:prstGeom>
              <a:blipFill>
                <a:blip r:embed="rId4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468D95-ECB1-A245-A445-326F93CEA2BC}"/>
                  </a:ext>
                </a:extLst>
              </p:cNvPr>
              <p:cNvSpPr txBox="1"/>
              <p:nvPr/>
            </p:nvSpPr>
            <p:spPr>
              <a:xfrm>
                <a:off x="2915816" y="3127516"/>
                <a:ext cx="28062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    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=26</m:t>
                      </m:r>
                    </m:oMath>
                  </m:oMathPara>
                </a14:m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468D95-ECB1-A245-A445-326F93CEA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127516"/>
                <a:ext cx="2806281" cy="523220"/>
              </a:xfrm>
              <a:prstGeom prst="rect">
                <a:avLst/>
              </a:prstGeom>
              <a:blipFill>
                <a:blip r:embed="rId5"/>
                <a:stretch>
                  <a:fillRect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1E250C0-FC69-4048-900F-5409E5419D1D}"/>
              </a:ext>
            </a:extLst>
          </p:cNvPr>
          <p:cNvSpPr/>
          <p:nvPr/>
        </p:nvSpPr>
        <p:spPr>
          <a:xfrm>
            <a:off x="2627784" y="1556792"/>
            <a:ext cx="3384376" cy="242163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9C4690D-F43B-484F-AFB4-A46FFD65A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60" y="4149080"/>
                <a:ext cx="8280920" cy="589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where all equations are over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ℤ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the integers</a:t>
                </a:r>
                <a:endParaRPr kumimoji="0" lang="en-US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9C4690D-F43B-484F-AFB4-A46FFD65A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4149080"/>
                <a:ext cx="8280920" cy="589892"/>
              </a:xfrm>
              <a:prstGeom prst="rect">
                <a:avLst/>
              </a:prstGeom>
              <a:blipFill>
                <a:blip r:embed="rId6"/>
                <a:stretch>
                  <a:fillRect l="-1687" t="-4255" b="-212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3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en-US" sz="4800" b="1" dirty="0">
                <a:solidFill>
                  <a:srgbClr val="762416"/>
                </a:solidFill>
                <a:latin typeface="Calibri" pitchFamily="34" charset="0"/>
              </a:rPr>
              <a:t>Solving Linear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9C4690D-F43B-484F-AFB4-A46FFD65A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600" y="5503404"/>
                <a:ext cx="8280920" cy="589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More generally,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kumimoji="0" 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variables and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≫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kumimoji="0" 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equations.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9C4690D-F43B-484F-AFB4-A46FFD65A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5503404"/>
                <a:ext cx="8280920" cy="589892"/>
              </a:xfrm>
              <a:prstGeom prst="rect">
                <a:avLst/>
              </a:prstGeom>
              <a:blipFill>
                <a:blip r:embed="rId3"/>
                <a:stretch>
                  <a:fillRect l="-1531" t="-2083" b="-208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D430D9E-9A5E-B549-8A6D-759351702076}"/>
              </a:ext>
            </a:extLst>
          </p:cNvPr>
          <p:cNvSpPr/>
          <p:nvPr/>
        </p:nvSpPr>
        <p:spPr>
          <a:xfrm>
            <a:off x="5148064" y="1556792"/>
            <a:ext cx="1512168" cy="2304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126426-02F9-7842-AA39-89B7B0A0365B}"/>
              </a:ext>
            </a:extLst>
          </p:cNvPr>
          <p:cNvSpPr/>
          <p:nvPr/>
        </p:nvSpPr>
        <p:spPr>
          <a:xfrm>
            <a:off x="2411760" y="1539656"/>
            <a:ext cx="1512168" cy="2304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CC1E67-C677-DE45-8FAB-E011A4A83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656" y="2348880"/>
            <a:ext cx="818384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787821-04DD-D042-A867-E96A67C82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536" y="2420888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53F919-D65A-D144-B0AA-198E5B4AB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124" y="2382550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C3701D-AC23-6D43-968A-F21B83B26EBF}"/>
              </a:ext>
            </a:extLst>
          </p:cNvPr>
          <p:cNvSpPr/>
          <p:nvPr/>
        </p:nvSpPr>
        <p:spPr>
          <a:xfrm>
            <a:off x="6743664" y="1563706"/>
            <a:ext cx="456628" cy="11452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638FA7-861A-4546-A454-9FE7BE5B6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2542" y="1841367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481238-619A-1A45-BA9C-3A6525240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00" y="2396838"/>
            <a:ext cx="12606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FA1ADB-8FD3-E243-A2ED-3584AB343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220" y="4378712"/>
            <a:ext cx="576102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Find s.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85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en-US" sz="4800" b="1" dirty="0">
                <a:solidFill>
                  <a:srgbClr val="762416"/>
                </a:solidFill>
                <a:latin typeface="Calibri" pitchFamily="34" charset="0"/>
              </a:rPr>
              <a:t>Solving Linear Equations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FA1ADB-8FD3-E243-A2ED-3584AB343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220" y="4378712"/>
            <a:ext cx="576102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Find s.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5F8275-C6B6-644A-B6A2-DA1DEFECD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5431396"/>
            <a:ext cx="8280920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EASY! 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example, by Gaussian Elimination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3D8F68-3806-5F47-B71B-13D8CF8C46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3" t="9082" r="11212" b="21561"/>
          <a:stretch/>
        </p:blipFill>
        <p:spPr>
          <a:xfrm>
            <a:off x="8022850" y="5098144"/>
            <a:ext cx="892550" cy="834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DBB1BC9-DF26-2F41-B386-E0B5C1466D75}"/>
              </a:ext>
            </a:extLst>
          </p:cNvPr>
          <p:cNvSpPr/>
          <p:nvPr/>
        </p:nvSpPr>
        <p:spPr>
          <a:xfrm>
            <a:off x="5148064" y="1556792"/>
            <a:ext cx="1512168" cy="2304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47CED3-2B97-7F46-9765-1111453B11DC}"/>
              </a:ext>
            </a:extLst>
          </p:cNvPr>
          <p:cNvSpPr/>
          <p:nvPr/>
        </p:nvSpPr>
        <p:spPr>
          <a:xfrm>
            <a:off x="2411760" y="1539656"/>
            <a:ext cx="1512168" cy="2304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8D78E0-A3E3-7040-9A0C-93E39F0D8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656" y="2348880"/>
            <a:ext cx="818384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23BBDE-7D02-8443-9278-AFF71B906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536" y="2420888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09C6A2-DE58-7E4F-92A1-2637E0545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124" y="2382550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B95DB3-05BD-294D-8FE2-2367612BEC03}"/>
              </a:ext>
            </a:extLst>
          </p:cNvPr>
          <p:cNvSpPr/>
          <p:nvPr/>
        </p:nvSpPr>
        <p:spPr>
          <a:xfrm>
            <a:off x="6743664" y="1563706"/>
            <a:ext cx="456628" cy="11452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409C33-75AD-C144-86A1-6622EF5F4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2542" y="1841367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2037E7-410B-264D-A2DF-BB4757FAB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00" y="2396838"/>
            <a:ext cx="12606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48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en-US" sz="4800" b="1" dirty="0">
                <a:solidFill>
                  <a:srgbClr val="762416"/>
                </a:solidFill>
                <a:latin typeface="Calibri" pitchFamily="34" charset="0"/>
              </a:rPr>
              <a:t>Solving Linear Equations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FA1ADB-8FD3-E243-A2ED-3584AB343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220" y="4077072"/>
            <a:ext cx="576102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Find s.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8E156A-1DC5-004D-A882-193D946E0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4783544"/>
            <a:ext cx="331236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make it hard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627B6A-533C-774F-B8C1-370E3EB33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608" y="5345780"/>
                <a:ext cx="4474204" cy="589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That is, work modulo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kumimoji="0" lang="en-US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627B6A-533C-774F-B8C1-370E3EB337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5345780"/>
                <a:ext cx="4474204" cy="589892"/>
              </a:xfrm>
              <a:prstGeom prst="rect">
                <a:avLst/>
              </a:prstGeom>
              <a:blipFill>
                <a:blip r:embed="rId3"/>
                <a:stretch>
                  <a:fillRect l="-2550" t="-4255" r="-4249" b="-212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BCFB658-841A-AF4D-B637-7EF05AEEE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0112" y="5287600"/>
                <a:ext cx="3407232" cy="589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(1121 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100=21</m:t>
                    </m:r>
                    <m: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BCFB658-841A-AF4D-B637-7EF05AEEE6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0112" y="5287600"/>
                <a:ext cx="3407232" cy="589892"/>
              </a:xfrm>
              <a:prstGeom prst="rect">
                <a:avLst/>
              </a:prstGeom>
              <a:blipFill>
                <a:blip r:embed="rId4"/>
                <a:stretch>
                  <a:fillRect l="-1111" b="-41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CAB7BF-6141-0548-B9C8-B7144A4FA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220" y="6035116"/>
                <a:ext cx="8280920" cy="589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40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Still EASY! </a:t>
                </a: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Gaussian Elimination mod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kumimoji="0" lang="en-US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CAB7BF-6141-0548-B9C8-B7144A4FA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220" y="6035116"/>
                <a:ext cx="8280920" cy="589892"/>
              </a:xfrm>
              <a:prstGeom prst="rect">
                <a:avLst/>
              </a:prstGeom>
              <a:blipFill>
                <a:blip r:embed="rId5"/>
                <a:stretch>
                  <a:fillRect l="-2450" t="-25000" b="-5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A7F1C89B-80D9-DF45-AD34-32EAE313A54B}"/>
              </a:ext>
            </a:extLst>
          </p:cNvPr>
          <p:cNvSpPr/>
          <p:nvPr/>
        </p:nvSpPr>
        <p:spPr>
          <a:xfrm>
            <a:off x="5148064" y="1556792"/>
            <a:ext cx="1512168" cy="2304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208F33-7C82-3A45-9229-D5592F83B186}"/>
              </a:ext>
            </a:extLst>
          </p:cNvPr>
          <p:cNvSpPr/>
          <p:nvPr/>
        </p:nvSpPr>
        <p:spPr>
          <a:xfrm>
            <a:off x="2411760" y="1539656"/>
            <a:ext cx="1512168" cy="2304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76571A-9AB5-0E49-86EB-999F99F6E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656" y="2348880"/>
            <a:ext cx="818384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68195A-1D5A-2042-BD62-5B5090EC7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536" y="2420888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819237-4310-7345-B088-060B48B31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124" y="2382550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95B9B9-8F57-044E-8743-F1172B703E94}"/>
              </a:ext>
            </a:extLst>
          </p:cNvPr>
          <p:cNvSpPr/>
          <p:nvPr/>
        </p:nvSpPr>
        <p:spPr>
          <a:xfrm>
            <a:off x="6743664" y="1563706"/>
            <a:ext cx="456628" cy="11452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EFBCF1-0538-EC49-A64A-9217FE710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2542" y="1841367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37EB3F-BF19-9845-8699-A11F601DA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00" y="2396838"/>
            <a:ext cx="12606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AF7798-6933-6744-B30F-E50B482C792B}"/>
              </a:ext>
            </a:extLst>
          </p:cNvPr>
          <p:cNvSpPr/>
          <p:nvPr/>
        </p:nvSpPr>
        <p:spPr>
          <a:xfrm>
            <a:off x="4279198" y="4799632"/>
            <a:ext cx="25250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Chop the head?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58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en-US" sz="4800" b="1" dirty="0">
                <a:solidFill>
                  <a:srgbClr val="762416"/>
                </a:solidFill>
                <a:latin typeface="Calibri" pitchFamily="34" charset="0"/>
              </a:rPr>
              <a:t>Solving Linear Equations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FA1ADB-8FD3-E243-A2ED-3584AB343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220" y="4077072"/>
            <a:ext cx="576102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Find s.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8E156A-1DC5-004D-A882-193D946E0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4783544"/>
            <a:ext cx="7488832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make it hard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Chop the tail?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627B6A-533C-774F-B8C1-370E3EB33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5345780"/>
            <a:ext cx="6408712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a small error to each equation. 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CAB7BF-6141-0548-B9C8-B7144A4FA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220" y="6035116"/>
            <a:ext cx="8713356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Still EASY!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regression.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F1C89B-80D9-DF45-AD34-32EAE313A54B}"/>
              </a:ext>
            </a:extLst>
          </p:cNvPr>
          <p:cNvSpPr/>
          <p:nvPr/>
        </p:nvSpPr>
        <p:spPr>
          <a:xfrm>
            <a:off x="5148064" y="1556792"/>
            <a:ext cx="1512168" cy="2304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208F33-7C82-3A45-9229-D5592F83B186}"/>
              </a:ext>
            </a:extLst>
          </p:cNvPr>
          <p:cNvSpPr/>
          <p:nvPr/>
        </p:nvSpPr>
        <p:spPr>
          <a:xfrm>
            <a:off x="2411760" y="1539656"/>
            <a:ext cx="1512168" cy="2304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76571A-9AB5-0E49-86EB-999F99F6E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656" y="2348880"/>
            <a:ext cx="818384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68195A-1D5A-2042-BD62-5B5090EC7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536" y="2420888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819237-4310-7345-B088-060B48B31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124" y="2382550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95B9B9-8F57-044E-8743-F1172B703E94}"/>
              </a:ext>
            </a:extLst>
          </p:cNvPr>
          <p:cNvSpPr/>
          <p:nvPr/>
        </p:nvSpPr>
        <p:spPr>
          <a:xfrm>
            <a:off x="6743664" y="1563706"/>
            <a:ext cx="456628" cy="11452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EFBCF1-0538-EC49-A64A-9217FE710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2542" y="1841367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37EB3F-BF19-9845-8699-A11F601DA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00" y="2396838"/>
            <a:ext cx="12606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B1E78D-76AC-174C-985E-58ABA8AEB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2320" y="2479068"/>
            <a:ext cx="818384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C7E1D6-4EB7-FB46-94B5-BA9AE9A08EF8}"/>
              </a:ext>
            </a:extLst>
          </p:cNvPr>
          <p:cNvSpPr/>
          <p:nvPr/>
        </p:nvSpPr>
        <p:spPr>
          <a:xfrm>
            <a:off x="8103522" y="1556792"/>
            <a:ext cx="456628" cy="22871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4DCB49-B50F-B249-BCD0-C6457D8E2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2356" y="2348880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73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16" grpId="0"/>
      <p:bldP spid="17" grpId="0" animBg="1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46932</TotalTime>
  <Words>1516</Words>
  <Application>Microsoft Macintosh PowerPoint</Application>
  <PresentationFormat>On-screen Show (4:3)</PresentationFormat>
  <Paragraphs>244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Apple Chancery</vt:lpstr>
      <vt:lpstr>Arial</vt:lpstr>
      <vt:lpstr>Calibri</vt:lpstr>
      <vt:lpstr>Cambria Math</vt:lpstr>
      <vt:lpstr>Gill Sans MT</vt:lpstr>
      <vt:lpstr>Wingdings</vt:lpstr>
      <vt:lpstr>Office Theme</vt:lpstr>
      <vt:lpstr>Default Design</vt:lpstr>
      <vt:lpstr>PowerPoint Presentation</vt:lpstr>
      <vt:lpstr>TODAY (and next few lectures): Lattice-based Cryptography</vt:lpstr>
      <vt:lpstr>Why Lattice-based Crypto?</vt:lpstr>
      <vt:lpstr>Why Lattice-based Crypto?</vt:lpstr>
      <vt:lpstr>Solving Linear Equations</vt:lpstr>
      <vt:lpstr>Solving Linear Equations</vt:lpstr>
      <vt:lpstr>Solving Linear Equations</vt:lpstr>
      <vt:lpstr>Solving Linear Equations</vt:lpstr>
      <vt:lpstr>Solving Linear Equations</vt:lpstr>
      <vt:lpstr>Solving Linear Equations</vt:lpstr>
      <vt:lpstr>Solving Noisy Modular Linear Equations</vt:lpstr>
      <vt:lpstr>Learning with Errors (LWE)</vt:lpstr>
      <vt:lpstr>Attack 1: Linearization</vt:lpstr>
      <vt:lpstr>Attack 1: Linearization</vt:lpstr>
      <vt:lpstr>Attack 1: Linearization</vt:lpstr>
      <vt:lpstr>Attack 1: Linearization</vt:lpstr>
      <vt:lpstr>Attack 1: Linearization</vt:lpstr>
      <vt:lpstr>Attack 1: Linearization</vt:lpstr>
      <vt:lpstr>Attack 1: Linearization</vt:lpstr>
      <vt:lpstr>Attack 1: Linearization</vt:lpstr>
      <vt:lpstr>Attack 1: Linearization</vt:lpstr>
      <vt:lpstr>Attack 2: Lattice Decoding</vt:lpstr>
      <vt:lpstr>Setting Parameters</vt:lpstr>
      <vt:lpstr>Decisional LWE</vt:lpstr>
      <vt:lpstr>OWF and PRG</vt:lpstr>
      <vt:lpstr>Basic (Secret-key) Encryption</vt:lpstr>
      <vt:lpstr>Basic (Secret-key) Encryption</vt:lpstr>
      <vt:lpstr>Basic (Secret-key) Encryption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1140</cp:revision>
  <dcterms:created xsi:type="dcterms:W3CDTF">2014-03-14T23:52:55Z</dcterms:created>
  <dcterms:modified xsi:type="dcterms:W3CDTF">2021-11-15T21:00:40Z</dcterms:modified>
</cp:coreProperties>
</file>