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26"/>
  </p:notesMasterIdLst>
  <p:sldIdLst>
    <p:sldId id="529" r:id="rId3"/>
    <p:sldId id="3225" r:id="rId4"/>
    <p:sldId id="1516" r:id="rId5"/>
    <p:sldId id="1517" r:id="rId6"/>
    <p:sldId id="1469" r:id="rId7"/>
    <p:sldId id="3218" r:id="rId8"/>
    <p:sldId id="3219" r:id="rId9"/>
    <p:sldId id="3220" r:id="rId10"/>
    <p:sldId id="3221" r:id="rId11"/>
    <p:sldId id="3222" r:id="rId12"/>
    <p:sldId id="3223" r:id="rId13"/>
    <p:sldId id="3224" r:id="rId14"/>
    <p:sldId id="1518" r:id="rId15"/>
    <p:sldId id="1519" r:id="rId16"/>
    <p:sldId id="1496" r:id="rId17"/>
    <p:sldId id="1498" r:id="rId18"/>
    <p:sldId id="1418" r:id="rId19"/>
    <p:sldId id="1499" r:id="rId20"/>
    <p:sldId id="1500" r:id="rId21"/>
    <p:sldId id="1501" r:id="rId22"/>
    <p:sldId id="1507" r:id="rId23"/>
    <p:sldId id="1508" r:id="rId24"/>
    <p:sldId id="140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1637"/>
    <a:srgbClr val="0000FF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67"/>
    <p:restoredTop sz="76240" autoAdjust="0"/>
  </p:normalViewPr>
  <p:slideViewPr>
    <p:cSldViewPr>
      <p:cViewPr varScale="1">
        <p:scale>
          <a:sx n="95" d="100"/>
          <a:sy n="95" d="100"/>
        </p:scale>
        <p:origin x="12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42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63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9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16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7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0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1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97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0.png"/><Relationship Id="rId7" Type="http://schemas.openxmlformats.org/officeDocument/2006/relationships/image" Target="../media/image59.png"/><Relationship Id="rId12" Type="http://schemas.openxmlformats.org/officeDocument/2006/relationships/image" Target="../media/image6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5" Type="http://schemas.openxmlformats.org/officeDocument/2006/relationships/image" Target="../media/image370.png"/><Relationship Id="rId10" Type="http://schemas.openxmlformats.org/officeDocument/2006/relationships/image" Target="../media/image62.png"/><Relationship Id="rId4" Type="http://schemas.openxmlformats.org/officeDocument/2006/relationships/image" Target="../media/image260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1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19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Detour: Leftover Hash Lemma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[Impagliazzo-Levin-Luby’90]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28" y="1196752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We want to understand how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  <a:r>
                  <a:rPr kumimoji="0" lang="en-US" sz="2800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distributed when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is random (and public).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28" y="1196752"/>
                <a:ext cx="8424936" cy="1511225"/>
              </a:xfrm>
              <a:prstGeom prst="rect">
                <a:avLst/>
              </a:prstGeom>
              <a:blipFill>
                <a:blip r:embed="rId2"/>
                <a:stretch>
                  <a:fillRect l="-15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A189B6-5B25-C94B-A196-CE6FC70D0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28" y="4472405"/>
                <a:ext cx="7956884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truly random! It has small entries. </a:t>
                </a:r>
                <a:r>
                  <a:rPr kumimoji="0" lang="en-US" sz="28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A189B6-5B25-C94B-A196-CE6FC70D0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28" y="4472405"/>
                <a:ext cx="7956884" cy="807188"/>
              </a:xfrm>
              <a:prstGeom prst="rect">
                <a:avLst/>
              </a:prstGeom>
              <a:blipFill>
                <a:blip r:embed="rId3"/>
                <a:stretch>
                  <a:fillRect l="-1595" b="-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05905A4-B5A1-EC43-A0D5-ADF150FB34BC}"/>
              </a:ext>
            </a:extLst>
          </p:cNvPr>
          <p:cNvSpPr/>
          <p:nvPr/>
        </p:nvSpPr>
        <p:spPr>
          <a:xfrm>
            <a:off x="3723292" y="2716681"/>
            <a:ext cx="569445" cy="950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2C2CE7-42DE-E044-B4CA-C95E7BF7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920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2C2CE7-42DE-E044-B4CA-C95E7BF72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2875151"/>
                <a:ext cx="432048" cy="589892"/>
              </a:xfrm>
              <a:prstGeom prst="rect">
                <a:avLst/>
              </a:prstGeom>
              <a:blipFill>
                <a:blip r:embed="rId4"/>
                <a:stretch>
                  <a:fillRect l="-2857" r="-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39329FB-91D5-584E-AF3A-932080BA0000}"/>
              </a:ext>
            </a:extLst>
          </p:cNvPr>
          <p:cNvSpPr/>
          <p:nvPr/>
        </p:nvSpPr>
        <p:spPr>
          <a:xfrm>
            <a:off x="4311552" y="2726318"/>
            <a:ext cx="404464" cy="940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803D1-DD19-B348-B13D-F1DA2161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976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803D1-DD19-B348-B13D-F1DA216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2875151"/>
                <a:ext cx="432048" cy="589892"/>
              </a:xfrm>
              <a:prstGeom prst="rect">
                <a:avLst/>
              </a:prstGeom>
              <a:blipFill>
                <a:blip r:embed="rId5"/>
                <a:stretch>
                  <a:fillRect l="-2857" r="-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6DD1A-8DE2-5C41-B551-1D63DD57A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64" y="3451215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  <a:r>
                  <a:rPr kumimoji="0" lang="en-US" sz="2800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sz="2800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trul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random, so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6DD1A-8DE2-5C41-B551-1D63DD57A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064" y="3451215"/>
                <a:ext cx="8424936" cy="1511225"/>
              </a:xfrm>
              <a:prstGeom prst="rect">
                <a:avLst/>
              </a:prstGeom>
              <a:blipFill>
                <a:blip r:embed="rId6"/>
                <a:stretch>
                  <a:fillRect l="-15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0C2D655-57A8-744E-B7F6-1456384CF49D}"/>
              </a:ext>
            </a:extLst>
          </p:cNvPr>
          <p:cNvSpPr/>
          <p:nvPr/>
        </p:nvSpPr>
        <p:spPr>
          <a:xfrm>
            <a:off x="2051720" y="2851257"/>
            <a:ext cx="1195384" cy="35006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30BA05-E113-C144-9325-96668022CFDB}"/>
                  </a:ext>
                </a:extLst>
              </p:cNvPr>
              <p:cNvSpPr/>
              <p:nvPr/>
            </p:nvSpPr>
            <p:spPr>
              <a:xfrm>
                <a:off x="2411206" y="2726318"/>
                <a:ext cx="476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30BA05-E113-C144-9325-96668022C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06" y="2726318"/>
                <a:ext cx="4764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039A5C8D-E9C9-FE4A-B5E6-71E2D920624B}"/>
              </a:ext>
            </a:extLst>
          </p:cNvPr>
          <p:cNvSpPr/>
          <p:nvPr/>
        </p:nvSpPr>
        <p:spPr>
          <a:xfrm>
            <a:off x="3548916" y="2550642"/>
            <a:ext cx="102368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58D7206D-5F80-8F45-A209-C21343CD4FC8}"/>
              </a:ext>
            </a:extLst>
          </p:cNvPr>
          <p:cNvSpPr/>
          <p:nvPr/>
        </p:nvSpPr>
        <p:spPr>
          <a:xfrm flipH="1">
            <a:off x="4788024" y="2587119"/>
            <a:ext cx="139286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07FDAA-58C2-BF45-8893-CA4EE6C6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5158135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Nevertheless,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entropy. Leftover hash lemma tells us that matrix multiplication turns (sufficient) entropy into true randomness.  We need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≫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</m:func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07FDAA-58C2-BF45-8893-CA4EE6C6F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158135"/>
                <a:ext cx="8424936" cy="1511225"/>
              </a:xfrm>
              <a:prstGeom prst="rect">
                <a:avLst/>
              </a:prstGeom>
              <a:blipFill>
                <a:blip r:embed="rId8"/>
                <a:stretch>
                  <a:fillRect l="-1506" b="-5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A8D07B9-F42A-6A4B-8CE9-E90A5CB7D50C}"/>
              </a:ext>
            </a:extLst>
          </p:cNvPr>
          <p:cNvGrpSpPr/>
          <p:nvPr/>
        </p:nvGrpSpPr>
        <p:grpSpPr>
          <a:xfrm>
            <a:off x="5266206" y="2632489"/>
            <a:ext cx="1985473" cy="669081"/>
            <a:chOff x="5266206" y="2632489"/>
            <a:chExt cx="1985473" cy="6690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CDD121-226D-6847-AD77-BE0445190D00}"/>
                </a:ext>
              </a:extLst>
            </p:cNvPr>
            <p:cNvSpPr/>
            <p:nvPr/>
          </p:nvSpPr>
          <p:spPr>
            <a:xfrm>
              <a:off x="6804248" y="2725366"/>
              <a:ext cx="420979" cy="45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8F5E43-D6B7-454E-BAB8-368077C51043}"/>
                    </a:ext>
                  </a:extLst>
                </p:cNvPr>
                <p:cNvSpPr/>
                <p:nvPr/>
              </p:nvSpPr>
              <p:spPr>
                <a:xfrm>
                  <a:off x="5266206" y="2778350"/>
                  <a:ext cx="54854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8F5E43-D6B7-454E-BAB8-368077C51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206" y="2778350"/>
                  <a:ext cx="54854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F9F0E3F-3342-D046-AF15-72FE7B18FD4A}"/>
                    </a:ext>
                  </a:extLst>
                </p:cNvPr>
                <p:cNvSpPr/>
                <p:nvPr/>
              </p:nvSpPr>
              <p:spPr>
                <a:xfrm>
                  <a:off x="5335477" y="2632489"/>
                  <a:ext cx="38504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F9F0E3F-3342-D046-AF15-72FE7B1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477" y="2632489"/>
                  <a:ext cx="38504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FA9ACC-DE7C-4E4B-B4BE-A22C9DC870F3}"/>
                </a:ext>
              </a:extLst>
            </p:cNvPr>
            <p:cNvSpPr/>
            <p:nvPr/>
          </p:nvSpPr>
          <p:spPr>
            <a:xfrm>
              <a:off x="5943123" y="2751558"/>
              <a:ext cx="848722" cy="404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A23623-F595-2C48-BD8D-9C240E684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A23623-F595-2C48-BD8D-9C240E684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blipFill>
                  <a:blip r:embed="rId11"/>
                  <a:stretch>
                    <a:fillRect l="-8571" r="-228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F65C40-527E-DE46-9A3D-EC6E01F57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F65C40-527E-DE46-9A3D-EC6E01F57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blipFill>
                  <a:blip r:embed="rId12"/>
                  <a:stretch>
                    <a:fillRect l="-8571" r="-1714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47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45948"/>
            <a:ext cx="8424936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 1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Change the public key to random (from LWE).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2"/>
                <a:stretch>
                  <a:fillRect t="-147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Hybrids 0 and 1 are comp. </a:t>
            </a:r>
            <a:r>
              <a:rPr kumimoji="0" lang="en-US" sz="280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 decisional LWE.</a:t>
            </a:r>
          </a:p>
        </p:txBody>
      </p:sp>
    </p:spTree>
    <p:extLst>
      <p:ext uri="{BB962C8B-B14F-4D97-AF65-F5344CB8AC3E}">
        <p14:creationId xmlns:p14="http://schemas.microsoft.com/office/powerpoint/2010/main" val="223100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b="1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Hybrid 2</a:t>
                </a: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into random.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7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8460432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Hybrids 1 and 2 are comp. </a:t>
            </a:r>
            <a:r>
              <a:rPr kumimoji="0" lang="en-US" sz="280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 LWE.</a:t>
            </a:r>
          </a:p>
        </p:txBody>
      </p:sp>
    </p:spTree>
    <p:extLst>
      <p:ext uri="{BB962C8B-B14F-4D97-AF65-F5344CB8AC3E}">
        <p14:creationId xmlns:p14="http://schemas.microsoft.com/office/powerpoint/2010/main" val="23314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b="1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Hybrid 2</a:t>
                </a: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into random.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7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E7EF0-68A1-614C-9134-30148256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5661248"/>
                <a:ext cx="8460432" cy="1103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Now, we have the message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encrypted with a one-time</a:t>
                </a:r>
                <a:r>
                  <a:rPr kumimoji="0" lang="en-US" sz="2800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pad which perfectly hides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E7EF0-68A1-614C-9134-30148256D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661248"/>
                <a:ext cx="8460432" cy="1103912"/>
              </a:xfrm>
              <a:prstGeom prst="rect">
                <a:avLst/>
              </a:prstGeom>
              <a:blipFill>
                <a:blip r:embed="rId4"/>
                <a:stretch>
                  <a:fillRect l="-1499" b="-79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 secret </a:t>
                </a:r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1"/>
            <a:ext cx="8305800" cy="5225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𝒆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blipFill>
                <a:blip r:embed="rId4"/>
                <a:stretch>
                  <a:fillRect l="-1199" t="-11494" b="-45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compute 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𝒓𝑨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and round to nearest multiple of q/2.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blipFill>
                <a:blip r:embed="rId5"/>
                <a:stretch>
                  <a:fillRect l="-1199" t="-7092" b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97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132856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Application 1. Secure Outsourcing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4" y="2151112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3" descr="Cloud 06">
            <a:extLst>
              <a:ext uri="{FF2B5EF4-FFF2-40B4-BE49-F238E27FC236}">
                <a16:creationId xmlns:a16="http://schemas.microsoft.com/office/drawing/2014/main" id="{6950B334-2687-DF40-B1DD-0ACB81D9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84" y="2074912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TAC TowerDrive">
            <a:extLst>
              <a:ext uri="{FF2B5EF4-FFF2-40B4-BE49-F238E27FC236}">
                <a16:creationId xmlns:a16="http://schemas.microsoft.com/office/drawing/2014/main" id="{C490EEE7-FDB9-594A-8BE0-4048ECA6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4" y="2478137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 descr="TAC TowerDrive">
            <a:extLst>
              <a:ext uri="{FF2B5EF4-FFF2-40B4-BE49-F238E27FC236}">
                <a16:creationId xmlns:a16="http://schemas.microsoft.com/office/drawing/2014/main" id="{DA9F636C-01FD-7B4A-AE38-5C231C73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47" y="2501950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TAC TowerDrive">
            <a:extLst>
              <a:ext uri="{FF2B5EF4-FFF2-40B4-BE49-F238E27FC236}">
                <a16:creationId xmlns:a16="http://schemas.microsoft.com/office/drawing/2014/main" id="{8E1DD8CB-BAD2-CC4F-9FFB-90DFE42F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84" y="2489250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TAC TowerDrive">
            <a:extLst>
              <a:ext uri="{FF2B5EF4-FFF2-40B4-BE49-F238E27FC236}">
                <a16:creationId xmlns:a16="http://schemas.microsoft.com/office/drawing/2014/main" id="{40EB4B19-8973-7243-A1C3-FBBF4F2F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47" y="2478137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9" descr="TAC TowerDrive">
            <a:extLst>
              <a:ext uri="{FF2B5EF4-FFF2-40B4-BE49-F238E27FC236}">
                <a16:creationId xmlns:a16="http://schemas.microsoft.com/office/drawing/2014/main" id="{108DCAC2-EB54-E44E-A775-1764E338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4" y="2455912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3827512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45AC7054-774F-954B-9C01-EE81B027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784" y="3827512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Server (the Cloud)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4" y="1541512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Input: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13" name="Rectangle 59">
            <a:extLst>
              <a:ext uri="{FF2B5EF4-FFF2-40B4-BE49-F238E27FC236}">
                <a16:creationId xmlns:a16="http://schemas.microsoft.com/office/drawing/2014/main" id="{D56064BE-F2CD-C243-B1A9-B086FB2E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384" y="1541512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Program: </a:t>
            </a:r>
            <a:r>
              <a:rPr lang="en-US" altLang="en-US" sz="2400" b="1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4F3077DB-1107-8E42-B640-83070AF81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2584" y="2760712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73">
            <a:extLst>
              <a:ext uri="{FF2B5EF4-FFF2-40B4-BE49-F238E27FC236}">
                <a16:creationId xmlns:a16="http://schemas.microsoft.com/office/drawing/2014/main" id="{062F3E40-1222-3940-8010-94821DAC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6384" y="359891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4">
            <a:extLst>
              <a:ext uri="{FF2B5EF4-FFF2-40B4-BE49-F238E27FC236}">
                <a16:creationId xmlns:a16="http://schemas.microsoft.com/office/drawing/2014/main" id="{46456CA8-2644-0E45-AF8E-F701AAB8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184" y="3141712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Enc</a:t>
            </a:r>
            <a:r>
              <a:rPr lang="en-US" altLang="en-US" sz="2400">
                <a:solidFill>
                  <a:srgbClr val="0000CC"/>
                </a:solidFill>
              </a:rPr>
              <a:t>(P(x))</a:t>
            </a: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EFEB6AD5-F179-2A43-B8AA-FC870F52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84" y="222731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Enc</a:t>
            </a:r>
            <a:r>
              <a:rPr lang="en-US" altLang="en-US" sz="2400">
                <a:solidFill>
                  <a:srgbClr val="0000CC"/>
                </a:solidFill>
              </a:rPr>
              <a:t>(x) </a:t>
            </a:r>
          </a:p>
        </p:txBody>
      </p:sp>
      <p:sp>
        <p:nvSpPr>
          <p:cNvPr id="18" name="Rectangle 90">
            <a:extLst>
              <a:ext uri="{FF2B5EF4-FFF2-40B4-BE49-F238E27FC236}">
                <a16:creationId xmlns:a16="http://schemas.microsoft.com/office/drawing/2014/main" id="{9DAAEFEE-5018-924E-92C2-552DBC3E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5" y="4912928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A Special Case: </a:t>
            </a:r>
            <a:r>
              <a:rPr lang="en-US" altLang="en-US" sz="2400" dirty="0"/>
              <a:t>Encrypted Database Lookup</a:t>
            </a:r>
            <a:endParaRPr lang="en-US" altLang="en-US" sz="2000" dirty="0"/>
          </a:p>
        </p:txBody>
      </p:sp>
      <p:sp>
        <p:nvSpPr>
          <p:cNvPr id="19" name="Rectangle 91">
            <a:extLst>
              <a:ext uri="{FF2B5EF4-FFF2-40B4-BE49-F238E27FC236}">
                <a16:creationId xmlns:a16="http://schemas.microsoft.com/office/drawing/2014/main" id="{F04866C5-3D61-7643-8E86-86791215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55" y="5598728"/>
            <a:ext cx="7315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–"/>
            </a:pPr>
            <a:r>
              <a:rPr lang="en-US" altLang="en-US" sz="2400" dirty="0"/>
              <a:t> also called “private information retrieval” (next </a:t>
            </a:r>
            <a:r>
              <a:rPr lang="en-US" altLang="en-US" sz="2400" dirty="0" err="1"/>
              <a:t>lec</a:t>
            </a:r>
            <a:r>
              <a:rPr lang="en-US" altLang="en-US" sz="2400" dirty="0"/>
              <a:t>)</a:t>
            </a:r>
          </a:p>
        </p:txBody>
      </p:sp>
      <p:sp>
        <p:nvSpPr>
          <p:cNvPr id="20" name="Rectangle 101">
            <a:extLst>
              <a:ext uri="{FF2B5EF4-FFF2-40B4-BE49-F238E27FC236}">
                <a16:creationId xmlns:a16="http://schemas.microsoft.com/office/drawing/2014/main" id="{06A49B8F-95B0-BA4A-A465-CC76753A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384" y="222731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CC"/>
                </a:solidFill>
              </a:rPr>
              <a:t>x </a:t>
            </a:r>
          </a:p>
        </p:txBody>
      </p:sp>
      <p:sp>
        <p:nvSpPr>
          <p:cNvPr id="21" name="Rectangle 102">
            <a:extLst>
              <a:ext uri="{FF2B5EF4-FFF2-40B4-BE49-F238E27FC236}">
                <a16:creationId xmlns:a16="http://schemas.microsoft.com/office/drawing/2014/main" id="{A477B899-4853-E749-AD7E-5D6789FA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784" y="3141712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CC"/>
                </a:solidFill>
              </a:rPr>
              <a:t>P(x)</a:t>
            </a:r>
          </a:p>
        </p:txBody>
      </p:sp>
      <p:grpSp>
        <p:nvGrpSpPr>
          <p:cNvPr id="22" name="Group 115">
            <a:extLst>
              <a:ext uri="{FF2B5EF4-FFF2-40B4-BE49-F238E27FC236}">
                <a16:creationId xmlns:a16="http://schemas.microsoft.com/office/drawing/2014/main" id="{8798C0F7-693D-4A42-AE59-3C20E0B71F03}"/>
              </a:ext>
            </a:extLst>
          </p:cNvPr>
          <p:cNvGrpSpPr>
            <a:grpSpLocks/>
          </p:cNvGrpSpPr>
          <p:nvPr/>
        </p:nvGrpSpPr>
        <p:grpSpPr bwMode="auto">
          <a:xfrm>
            <a:off x="3723184" y="1770112"/>
            <a:ext cx="2590800" cy="1752600"/>
            <a:chOff x="2448" y="1008"/>
            <a:chExt cx="1632" cy="1104"/>
          </a:xfrm>
        </p:grpSpPr>
        <p:sp>
          <p:nvSpPr>
            <p:cNvPr id="23" name="Rectangle 111">
              <a:extLst>
                <a:ext uri="{FF2B5EF4-FFF2-40B4-BE49-F238E27FC236}">
                  <a16:creationId xmlns:a16="http://schemas.microsoft.com/office/drawing/2014/main" id="{86F9AF6D-32EC-614C-B40B-FCBD8D12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36"/>
              <a:ext cx="384" cy="384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2">
              <a:extLst>
                <a:ext uri="{FF2B5EF4-FFF2-40B4-BE49-F238E27FC236}">
                  <a16:creationId xmlns:a16="http://schemas.microsoft.com/office/drawing/2014/main" id="{01C87B91-0E6C-3D49-953E-F8AC3D832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120"/>
              <a:ext cx="720" cy="320"/>
            </a:xfrm>
            <a:custGeom>
              <a:avLst/>
              <a:gdLst>
                <a:gd name="T0" fmla="*/ 0 w 576"/>
                <a:gd name="T1" fmla="*/ 128 h 320"/>
                <a:gd name="T2" fmla="*/ 432 w 576"/>
                <a:gd name="T3" fmla="*/ 32 h 320"/>
                <a:gd name="T4" fmla="*/ 576 w 576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320">
                  <a:moveTo>
                    <a:pt x="0" y="128"/>
                  </a:moveTo>
                  <a:cubicBezTo>
                    <a:pt x="168" y="64"/>
                    <a:pt x="336" y="0"/>
                    <a:pt x="432" y="32"/>
                  </a:cubicBezTo>
                  <a:cubicBezTo>
                    <a:pt x="528" y="64"/>
                    <a:pt x="552" y="192"/>
                    <a:pt x="576" y="3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3">
              <a:extLst>
                <a:ext uri="{FF2B5EF4-FFF2-40B4-BE49-F238E27FC236}">
                  <a16:creationId xmlns:a16="http://schemas.microsoft.com/office/drawing/2014/main" id="{3FB6B8FD-6386-6241-80DB-88210700B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008"/>
              <a:ext cx="672" cy="448"/>
            </a:xfrm>
            <a:custGeom>
              <a:avLst/>
              <a:gdLst>
                <a:gd name="T0" fmla="*/ 672 w 672"/>
                <a:gd name="T1" fmla="*/ 64 h 448"/>
                <a:gd name="T2" fmla="*/ 192 w 672"/>
                <a:gd name="T3" fmla="*/ 64 h 448"/>
                <a:gd name="T4" fmla="*/ 0 w 672"/>
                <a:gd name="T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448">
                  <a:moveTo>
                    <a:pt x="672" y="64"/>
                  </a:moveTo>
                  <a:cubicBezTo>
                    <a:pt x="488" y="32"/>
                    <a:pt x="304" y="0"/>
                    <a:pt x="192" y="64"/>
                  </a:cubicBezTo>
                  <a:cubicBezTo>
                    <a:pt x="80" y="128"/>
                    <a:pt x="40" y="288"/>
                    <a:pt x="0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4">
              <a:extLst>
                <a:ext uri="{FF2B5EF4-FFF2-40B4-BE49-F238E27FC236}">
                  <a16:creationId xmlns:a16="http://schemas.microsoft.com/office/drawing/2014/main" id="{AAF78133-DC43-0848-B9B8-92201A22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968"/>
              <a:ext cx="288" cy="144"/>
            </a:xfrm>
            <a:custGeom>
              <a:avLst/>
              <a:gdLst>
                <a:gd name="T0" fmla="*/ 288 w 288"/>
                <a:gd name="T1" fmla="*/ 0 h 216"/>
                <a:gd name="T2" fmla="*/ 144 w 288"/>
                <a:gd name="T3" fmla="*/ 192 h 216"/>
                <a:gd name="T4" fmla="*/ 0 w 288"/>
                <a:gd name="T5" fmla="*/ 14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16">
                  <a:moveTo>
                    <a:pt x="288" y="0"/>
                  </a:moveTo>
                  <a:cubicBezTo>
                    <a:pt x="240" y="84"/>
                    <a:pt x="192" y="168"/>
                    <a:pt x="144" y="192"/>
                  </a:cubicBezTo>
                  <a:cubicBezTo>
                    <a:pt x="96" y="216"/>
                    <a:pt x="48" y="18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7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5633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Application 2. Secure Collaboration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79DBAD-1292-B846-A59B-70446F52A735}"/>
              </a:ext>
            </a:extLst>
          </p:cNvPr>
          <p:cNvGrpSpPr/>
          <p:nvPr/>
        </p:nvGrpSpPr>
        <p:grpSpPr>
          <a:xfrm>
            <a:off x="6444208" y="1881627"/>
            <a:ext cx="1237764" cy="1115325"/>
            <a:chOff x="902959" y="596449"/>
            <a:chExt cx="3922312" cy="4774826"/>
          </a:xfrm>
        </p:grpSpPr>
        <p:pic>
          <p:nvPicPr>
            <p:cNvPr id="37" name="Picture 36" descr="Hospital.png">
              <a:extLst>
                <a:ext uri="{FF2B5EF4-FFF2-40B4-BE49-F238E27FC236}">
                  <a16:creationId xmlns:a16="http://schemas.microsoft.com/office/drawing/2014/main" id="{285EA805-2C0C-B34C-81B0-FDA090120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59" y="2308379"/>
              <a:ext cx="3672796" cy="306289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71C416-4F8E-564C-91BD-FA964CBC395D}"/>
                </a:ext>
              </a:extLst>
            </p:cNvPr>
            <p:cNvGrpSpPr/>
            <p:nvPr/>
          </p:nvGrpSpPr>
          <p:grpSpPr>
            <a:xfrm>
              <a:off x="1274574" y="4863385"/>
              <a:ext cx="3005582" cy="309638"/>
              <a:chOff x="2317301" y="4128690"/>
              <a:chExt cx="3070416" cy="793842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C058E7D-F41D-9142-B7F6-A70C49C6A2E7}"/>
                  </a:ext>
                </a:extLst>
              </p:cNvPr>
              <p:cNvSpPr/>
              <p:nvPr/>
            </p:nvSpPr>
            <p:spPr>
              <a:xfrm>
                <a:off x="2317301" y="4128690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CE71A63-C279-A147-8F5F-C4766AB9096F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0BE74D5C-3FC1-5B41-9259-11CA7CF7DC35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B1D30E7-FA25-3B46-AA39-9BB24D1B652A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5F68EE1-1A5A-F842-9BAF-5C658F1051B1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70056D3D-05EB-764F-9FA6-E72FCCDC7B35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958D157-A3CF-2446-A60E-A541473F9D55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D56A2FAA-EA11-874D-8DC8-AC450C605654}"/>
                  </a:ext>
                </a:extLst>
              </p:cNvPr>
              <p:cNvSpPr/>
              <p:nvPr/>
            </p:nvSpPr>
            <p:spPr>
              <a:xfrm>
                <a:off x="5057725" y="4189798"/>
                <a:ext cx="329992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D3A2F78-5870-214E-B3E3-C6FCCC0055C6}"/>
                </a:ext>
              </a:extLst>
            </p:cNvPr>
            <p:cNvGrpSpPr/>
            <p:nvPr/>
          </p:nvGrpSpPr>
          <p:grpSpPr>
            <a:xfrm>
              <a:off x="1274571" y="4484231"/>
              <a:ext cx="3005582" cy="319075"/>
              <a:chOff x="2306150" y="4128690"/>
              <a:chExt cx="3070416" cy="81803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A8D2943-FF58-324F-A752-F3C5F89FBCEA}"/>
                  </a:ext>
                </a:extLst>
              </p:cNvPr>
              <p:cNvSpPr/>
              <p:nvPr/>
            </p:nvSpPr>
            <p:spPr>
              <a:xfrm>
                <a:off x="2306150" y="4128690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A4577B7-A351-0B4B-968A-68EC3A4D0507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8E73EDB-75FB-204E-81BF-F4D03F067F14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4502C17E-4DDE-6B47-88E0-96E398A3F6CA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47F79123-C6A4-114C-A3AB-6A2F0E22952F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D462954-D591-F847-B247-2727156565EF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7D96558-4CB1-FE44-94E2-55799F22F1FD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6665B74-EFFE-B440-ADCC-4E2E9116302D}"/>
                  </a:ext>
                </a:extLst>
              </p:cNvPr>
              <p:cNvSpPr/>
              <p:nvPr/>
            </p:nvSpPr>
            <p:spPr>
              <a:xfrm>
                <a:off x="5046574" y="4213994"/>
                <a:ext cx="329992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EF4DE2-6A0C-3943-9051-470425CB2CBB}"/>
                </a:ext>
              </a:extLst>
            </p:cNvPr>
            <p:cNvGrpSpPr/>
            <p:nvPr/>
          </p:nvGrpSpPr>
          <p:grpSpPr>
            <a:xfrm>
              <a:off x="1285488" y="4189785"/>
              <a:ext cx="2994664" cy="325325"/>
              <a:chOff x="2317301" y="4128690"/>
              <a:chExt cx="3059263" cy="8340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FFFB499A-FA38-1545-B0DE-F7B4D805CECF}"/>
                  </a:ext>
                </a:extLst>
              </p:cNvPr>
              <p:cNvSpPr/>
              <p:nvPr/>
            </p:nvSpPr>
            <p:spPr>
              <a:xfrm>
                <a:off x="2317301" y="4230021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3E2CFA3-E2B7-2448-BAC8-F0C171FB4C1F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63F7B9B-41D8-B34D-9983-097680A241D6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784D015-1476-ED4B-85EF-DA88886529EE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EA6CBE85-185B-6843-964D-2A262155FD33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4878156-81ED-0A43-ABF7-B6F43ACC43B2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4AA60344-7554-D349-B8FC-E82F087E5755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FC337ED-80C9-9442-A587-25EA19D78DA0}"/>
                  </a:ext>
                </a:extLst>
              </p:cNvPr>
              <p:cNvSpPr/>
              <p:nvPr/>
            </p:nvSpPr>
            <p:spPr>
              <a:xfrm>
                <a:off x="5046572" y="4189798"/>
                <a:ext cx="329992" cy="732736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CAC40A-D7B5-9144-8C37-291C29D7A69A}"/>
                </a:ext>
              </a:extLst>
            </p:cNvPr>
            <p:cNvSpPr/>
            <p:nvPr/>
          </p:nvSpPr>
          <p:spPr>
            <a:xfrm>
              <a:off x="1615143" y="596449"/>
              <a:ext cx="3210128" cy="1630524"/>
            </a:xfrm>
            <a:prstGeom prst="rect">
              <a:avLst/>
            </a:prstGeom>
          </p:spPr>
          <p:txBody>
            <a:bodyPr wrap="none" lIns="57143" tIns="28571" rIns="57143" bIns="2857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Hospital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33C0FD8-940A-224C-9F16-BE16D6798D82}"/>
              </a:ext>
            </a:extLst>
          </p:cNvPr>
          <p:cNvGrpSpPr/>
          <p:nvPr/>
        </p:nvGrpSpPr>
        <p:grpSpPr>
          <a:xfrm>
            <a:off x="1286421" y="3172906"/>
            <a:ext cx="1800201" cy="1552238"/>
            <a:chOff x="395535" y="4757082"/>
            <a:chExt cx="1800201" cy="155223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162C53-94F8-1446-9CD9-A27C68CFB278}"/>
                </a:ext>
              </a:extLst>
            </p:cNvPr>
            <p:cNvSpPr/>
            <p:nvPr/>
          </p:nvSpPr>
          <p:spPr>
            <a:xfrm>
              <a:off x="395535" y="4797152"/>
              <a:ext cx="1688483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6D6521-DBBC-414D-A5FA-9D5F151C5B4D}"/>
                </a:ext>
              </a:extLst>
            </p:cNvPr>
            <p:cNvSpPr/>
            <p:nvPr/>
          </p:nvSpPr>
          <p:spPr>
            <a:xfrm>
              <a:off x="395536" y="4797152"/>
              <a:ext cx="1688482" cy="328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055BA7-5C51-BF42-913D-3411F4C3D834}"/>
                </a:ext>
              </a:extLst>
            </p:cNvPr>
            <p:cNvCxnSpPr/>
            <p:nvPr/>
          </p:nvCxnSpPr>
          <p:spPr>
            <a:xfrm>
              <a:off x="971600" y="4797152"/>
              <a:ext cx="0" cy="1512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755734-2277-5940-98D3-6A47EC75B62F}"/>
                </a:ext>
              </a:extLst>
            </p:cNvPr>
            <p:cNvSpPr txBox="1"/>
            <p:nvPr/>
          </p:nvSpPr>
          <p:spPr>
            <a:xfrm>
              <a:off x="395536" y="4757082"/>
              <a:ext cx="862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ID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C778B5-4D1E-F24D-910C-442E48B1329A}"/>
                </a:ext>
              </a:extLst>
            </p:cNvPr>
            <p:cNvSpPr txBox="1"/>
            <p:nvPr/>
          </p:nvSpPr>
          <p:spPr>
            <a:xfrm>
              <a:off x="1044934" y="4757082"/>
              <a:ext cx="1150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Genome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72B93B-DF2C-BE42-A624-9DCFE38589AE}"/>
              </a:ext>
            </a:extLst>
          </p:cNvPr>
          <p:cNvGrpSpPr/>
          <p:nvPr/>
        </p:nvGrpSpPr>
        <p:grpSpPr>
          <a:xfrm>
            <a:off x="6030961" y="3172906"/>
            <a:ext cx="2329659" cy="1552238"/>
            <a:chOff x="6804248" y="4725144"/>
            <a:chExt cx="2329659" cy="155223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A36CC3-13BD-6E4E-AF2B-A85C7836FE56}"/>
                </a:ext>
              </a:extLst>
            </p:cNvPr>
            <p:cNvSpPr/>
            <p:nvPr/>
          </p:nvSpPr>
          <p:spPr>
            <a:xfrm>
              <a:off x="6804248" y="4765214"/>
              <a:ext cx="2160240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A141087-B0E5-B849-AAAD-672C1A19A33E}"/>
                </a:ext>
              </a:extLst>
            </p:cNvPr>
            <p:cNvSpPr/>
            <p:nvPr/>
          </p:nvSpPr>
          <p:spPr>
            <a:xfrm>
              <a:off x="6804248" y="4765214"/>
              <a:ext cx="216023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1A5019-682E-044F-8CB8-6E1B7ED3AB67}"/>
                </a:ext>
              </a:extLst>
            </p:cNvPr>
            <p:cNvCxnSpPr/>
            <p:nvPr/>
          </p:nvCxnSpPr>
          <p:spPr>
            <a:xfrm>
              <a:off x="7380313" y="4765214"/>
              <a:ext cx="0" cy="1512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F854D4-74A7-2846-BB32-C98A3DFADFE3}"/>
                </a:ext>
              </a:extLst>
            </p:cNvPr>
            <p:cNvSpPr txBox="1"/>
            <p:nvPr/>
          </p:nvSpPr>
          <p:spPr>
            <a:xfrm>
              <a:off x="6804249" y="4725144"/>
              <a:ext cx="862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60B8E2-323A-7440-9442-FF56D0A4205A}"/>
                </a:ext>
              </a:extLst>
            </p:cNvPr>
            <p:cNvSpPr txBox="1"/>
            <p:nvPr/>
          </p:nvSpPr>
          <p:spPr>
            <a:xfrm>
              <a:off x="7453647" y="4757082"/>
              <a:ext cx="168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Phenotype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30F7AA77-F2CD-E14E-A53B-313DD3FC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77" y="1786259"/>
            <a:ext cx="2154931" cy="110698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F47C8A-5D99-4449-8E62-9934B5E35F15}"/>
              </a:ext>
            </a:extLst>
          </p:cNvPr>
          <p:cNvCxnSpPr>
            <a:cxnSpLocks/>
          </p:cNvCxnSpPr>
          <p:nvPr/>
        </p:nvCxnSpPr>
        <p:spPr>
          <a:xfrm>
            <a:off x="3564545" y="396906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B69C-7044-3D4C-8FEE-C58C9C201FA3}"/>
              </a:ext>
            </a:extLst>
          </p:cNvPr>
          <p:cNvSpPr txBox="1"/>
          <p:nvPr/>
        </p:nvSpPr>
        <p:spPr>
          <a:xfrm>
            <a:off x="245411" y="5487615"/>
            <a:ext cx="884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"/>
              </a:rPr>
              <a:t>“Parties learn the genotype-phenotype correlations and nothing else”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82859A-FDA4-DB4B-BCFE-8D7D0692179E}"/>
              </a:ext>
            </a:extLst>
          </p:cNvPr>
          <p:cNvSpPr/>
          <p:nvPr/>
        </p:nvSpPr>
        <p:spPr>
          <a:xfrm>
            <a:off x="203004" y="5474168"/>
            <a:ext cx="8804604" cy="44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54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236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Syntax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𝑒𝑘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secret key </a:t>
                </a:r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as well as a (public) evaluation key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Encryption algorithm uses the secret key to encrypt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Decryption algorithm uses the secret key to decrypt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blipFill>
                <a:blip r:embed="rId5"/>
                <a:stretch>
                  <a:fillRect l="-1220" t="-137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4-tuple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𝐸𝑣𝑎𝑙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blipFill>
                <a:blip r:embed="rId6"/>
                <a:stretch>
                  <a:fillRect l="-152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5D04ECC6-8718-E94A-AB0F-91EAD40855DB}"/>
              </a:ext>
            </a:extLst>
          </p:cNvPr>
          <p:cNvSpPr txBox="1">
            <a:spLocks/>
          </p:cNvSpPr>
          <p:nvPr/>
        </p:nvSpPr>
        <p:spPr>
          <a:xfrm>
            <a:off x="35496" y="62068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(can be either secret-key or public-key </a:t>
            </a:r>
            <a:r>
              <a:rPr lang="en-US" sz="2800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enc</a:t>
            </a:r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Homomorphic evaluation algorithm uses the evaluation key to produce an “evaluated ciphertext”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blipFill>
                <a:blip r:embed="rId7"/>
                <a:stretch>
                  <a:fillRect l="-1220" t="-7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Correctness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1412776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12776"/>
                <a:ext cx="8316416" cy="113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EB4D6A-B6E9-A04E-B662-11E607C1E6E9}"/>
              </a:ext>
            </a:extLst>
          </p:cNvPr>
          <p:cNvCxnSpPr/>
          <p:nvPr/>
        </p:nvCxnSpPr>
        <p:spPr>
          <a:xfrm>
            <a:off x="2909730" y="3429000"/>
            <a:ext cx="25202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95800-8035-0342-900C-34F609BCC1C2}"/>
              </a:ext>
            </a:extLst>
          </p:cNvPr>
          <p:cNvCxnSpPr>
            <a:cxnSpLocks/>
          </p:cNvCxnSpPr>
          <p:nvPr/>
        </p:nvCxnSpPr>
        <p:spPr>
          <a:xfrm>
            <a:off x="2377648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ACB86-42A6-744E-9C18-8689FF9B30A5}"/>
              </a:ext>
            </a:extLst>
          </p:cNvPr>
          <p:cNvCxnSpPr>
            <a:cxnSpLocks/>
          </p:cNvCxnSpPr>
          <p:nvPr/>
        </p:nvCxnSpPr>
        <p:spPr>
          <a:xfrm flipV="1">
            <a:off x="6078082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0AD69-5980-D94C-A680-171C444009E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35456" y="5517232"/>
            <a:ext cx="24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𝑬𝒏𝒄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𝑫𝒆𝒄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𝑬𝒗𝒂𝒍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(∙,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,∙)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blipFill>
                <a:blip r:embed="rId8"/>
                <a:stretch>
                  <a:fillRect l="-2632" r="-65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blipFill>
                <a:blip r:embed="rId10"/>
                <a:stretch>
                  <a:fillRect l="-50000" r="-3636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0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048" y="1556792"/>
            <a:ext cx="9067800" cy="26503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TODAY: 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1. Public-key Encryption from LWE and 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2.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15296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Input: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Function: </a:t>
            </a:r>
            <a:r>
              <a:rPr lang="en-US" altLang="en-US" sz="2400" b="1" dirty="0">
                <a:solidFill>
                  <a:srgbClr val="0000CC"/>
                </a:solidFill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3">
            <a:extLst>
              <a:ext uri="{FF2B5EF4-FFF2-40B4-BE49-F238E27FC236}">
                <a16:creationId xmlns:a16="http://schemas.microsoft.com/office/drawing/2014/main" id="{3949A919-F0D8-D143-BDE4-6FFDD571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5805A462-3D81-CA46-BCF8-9E5E4D23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(f(x))</a:t>
            </a: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</a:rPr>
              <a:t>sk,x</a:t>
            </a:r>
            <a:r>
              <a:rPr lang="en-US" altLang="en-US" sz="2400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Security against the “curious cloud” = standard </a:t>
            </a:r>
            <a:r>
              <a:rPr lang="en-US" sz="2800" b="1" dirty="0"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lang="en-US" sz="2800" dirty="0"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Key Point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lang="en-US" sz="2800" b="0" dirty="0" err="1">
                <a:ea typeface="Cambria Math" panose="02040503050406030204" pitchFamily="18" charset="0"/>
                <a:cs typeface="American Typewriter" charset="0"/>
              </a:rPr>
              <a:t>Eval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 is an entirely public algorithm with public inputs.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 homomorphic encryption scheme…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Use any old secret key </a:t>
                </a:r>
                <a:r>
                  <a:rPr 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scheme.</a:t>
                </a: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Just the secret key encryption algorithm…</a:t>
                </a: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Parse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||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as a ciphertext concatenated with a function description. Decrypt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compute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blipFill>
                <a:blip r:embed="rId5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||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So </a:t>
                </a:r>
                <a:r>
                  <a:rPr 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Eval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is basically the identity function!!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blipFill>
                <a:blip r:embed="rId6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63">
            <a:extLst>
              <a:ext uri="{FF2B5EF4-FFF2-40B4-BE49-F238E27FC236}">
                <a16:creationId xmlns:a16="http://schemas.microsoft.com/office/drawing/2014/main" id="{9A629A42-5D8B-4A44-99F4-451601BA7A4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5733256"/>
            <a:ext cx="8316416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This is correct and it is IND-secure.</a:t>
            </a:r>
          </a:p>
        </p:txBody>
      </p:sp>
    </p:spTree>
    <p:extLst>
      <p:ext uri="{BB962C8B-B14F-4D97-AF65-F5344CB8AC3E}">
        <p14:creationId xmlns:p14="http://schemas.microsoft.com/office/powerpoint/2010/main" val="27630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Compactness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1628800"/>
            <a:ext cx="8316416" cy="1871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is </a:t>
            </a:r>
            <a:r>
              <a:rPr lang="en-US" sz="2800" b="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independent of 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4004320"/>
            <a:ext cx="8568952" cy="23762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A Relaxation: 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depends </a:t>
            </a:r>
            <a:r>
              <a:rPr lang="en-US" sz="2800" i="1" dirty="0" err="1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sublinearly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 on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lang="en-US" sz="2400" dirty="0">
              <a:solidFill>
                <a:prstClr val="black"/>
              </a:solidFill>
              <a:ea typeface="American Typewriter" charset="0"/>
              <a:cs typeface="American Typewriter" charset="0"/>
            </a:endParaRPr>
          </a:p>
          <a:p>
            <a:pPr algn="l"/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Takeaway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on encrypted bits,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LWE with Small Secrets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78184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484" y="5534368"/>
                <a:ext cx="7190584" cy="1029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chosen at random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𝝌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  <m:r>
                      <a:rPr lang="en-US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484" y="5534368"/>
                <a:ext cx="7190584" cy="1029950"/>
              </a:xfrm>
              <a:prstGeom prst="rect">
                <a:avLst/>
              </a:prstGeom>
              <a:blipFill>
                <a:blip r:embed="rId3"/>
                <a:stretch>
                  <a:fillRect l="-1764" t="-23171" b="-329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4932428" y="1357904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196124" y="1340768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20" y="2149992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0" y="222200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488" y="218366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528028" y="1364818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6" y="1642479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64" y="2197950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684" y="22801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7887886" y="1357904"/>
            <a:ext cx="456628" cy="22871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720" y="214999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72" y="4400621"/>
                <a:ext cx="810039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dimensions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modulus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error distribution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uniform in some interval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   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972" y="4400621"/>
                <a:ext cx="8100392" cy="1133747"/>
              </a:xfrm>
              <a:prstGeom prst="rect">
                <a:avLst/>
              </a:prstGeom>
              <a:blipFill>
                <a:blip r:embed="rId5"/>
                <a:stretch>
                  <a:fillRect l="-1565" r="-2973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LWE with Small Secrets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78184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(the small secret)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27B6A-533C-774F-B8C1-370E3EB3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581128"/>
            <a:ext cx="8050916" cy="10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LWE with small secrets is as hard as LWE.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4932428" y="1357904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196124" y="1340768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20" y="2149992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0" y="222200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488" y="218366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528028" y="1364818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6" y="1642479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64" y="2197950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684" y="22801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7887886" y="1357904"/>
            <a:ext cx="456628" cy="22871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720" y="214999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261587-5019-FA4A-8920-0DAE33E9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64" y="5279370"/>
            <a:ext cx="8050916" cy="10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on the board.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Small secret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2"/>
            <a:ext cx="83058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1241" y="1117883"/>
            <a:ext cx="617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[Regev05, Micciancio’10, Lyubashevsky-Peikert-Regev’10]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 secret </a:t>
                </a:r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1"/>
            <a:ext cx="8305800" cy="5225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𝒆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blipFill>
                <a:blip r:embed="rId4"/>
                <a:stretch>
                  <a:fillRect l="-1199" t="-11494" b="-45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B9301F4-8C54-2041-986A-7BB7D226745B}"/>
              </a:ext>
            </a:extLst>
          </p:cNvPr>
          <p:cNvGrpSpPr/>
          <p:nvPr/>
        </p:nvGrpSpPr>
        <p:grpSpPr>
          <a:xfrm>
            <a:off x="6336571" y="2776612"/>
            <a:ext cx="2721024" cy="720080"/>
            <a:chOff x="4267054" y="1763242"/>
            <a:chExt cx="2721024" cy="7200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7B0E9-8B63-AA4D-8582-B33C81C272A4}"/>
                </a:ext>
              </a:extLst>
            </p:cNvPr>
            <p:cNvSpPr/>
            <p:nvPr/>
          </p:nvSpPr>
          <p:spPr>
            <a:xfrm>
              <a:off x="5148064" y="1841367"/>
              <a:ext cx="540060" cy="569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814199-2AD0-1A40-B7E9-07ACD52209DD}"/>
                </a:ext>
              </a:extLst>
            </p:cNvPr>
            <p:cNvSpPr/>
            <p:nvPr/>
          </p:nvSpPr>
          <p:spPr>
            <a:xfrm>
              <a:off x="4267054" y="1841367"/>
              <a:ext cx="569445" cy="541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86E86-BB61-5442-9C9C-D4756781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36" y="1763242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26D79-2E68-E349-B811-B1E293473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682" y="1798672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BE1EBB-E63A-D84B-8E1E-177B790E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929" y="1855299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4527CC-B619-4D45-8024-91AE1B3067A0}"/>
                </a:ext>
              </a:extLst>
            </p:cNvPr>
            <p:cNvSpPr/>
            <p:nvPr/>
          </p:nvSpPr>
          <p:spPr>
            <a:xfrm>
              <a:off x="5772603" y="1856054"/>
              <a:ext cx="355235" cy="55526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145599-4F7F-C944-847B-CD106D45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654" y="1825738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BB6AB5-143F-5841-8084-CA246B59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694" y="1893430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1A6620-827E-9D40-91ED-D48177A8D958}"/>
                </a:ext>
              </a:extLst>
            </p:cNvPr>
            <p:cNvSpPr/>
            <p:nvPr/>
          </p:nvSpPr>
          <p:spPr>
            <a:xfrm>
              <a:off x="6547865" y="1845682"/>
              <a:ext cx="298018" cy="541185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8EFA4-34F6-184B-9A79-E08D059D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4931" y="1839566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compute 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𝒓𝑨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and round to nearest multiple of q/2.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blipFill>
                <a:blip r:embed="rId6"/>
                <a:stretch>
                  <a:fillRect l="-1199" t="-7092" b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493CB1D-4F58-4349-A015-B57CCE82D1C8}"/>
              </a:ext>
            </a:extLst>
          </p:cNvPr>
          <p:cNvSpPr/>
          <p:nvPr/>
        </p:nvSpPr>
        <p:spPr>
          <a:xfrm>
            <a:off x="1521241" y="1117883"/>
            <a:ext cx="617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[Regev05, Micciancio’10, Lyubashevsky-Peikert-Regev’10]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4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1412776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12776"/>
                <a:ext cx="8458200" cy="1083267"/>
              </a:xfrm>
              <a:prstGeom prst="rect">
                <a:avLst/>
              </a:prstGeom>
              <a:blipFill>
                <a:blip r:embed="rId2"/>
                <a:stretch>
                  <a:fillRect l="-1199" t="-11628" b="-58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671987"/>
                <a:ext cx="8458200" cy="248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000000"/>
                          </a:solidFill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sz="2400" b="1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 eaLnBrk="1" hangingPunct="1">
                  <a:lnSpc>
                    <a:spcPct val="80000"/>
                  </a:lnSpc>
                  <a:buNone/>
                  <a:defRPr/>
                </a:pPr>
                <a:br>
                  <a:rPr lang="en-US" sz="2400" b="1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671987"/>
                <a:ext cx="8458200" cy="2485205"/>
              </a:xfrm>
              <a:prstGeom prst="rect">
                <a:avLst/>
              </a:prstGeom>
              <a:blipFill>
                <a:blip r:embed="rId3"/>
                <a:stretch>
                  <a:fillRect l="-1199" t="-50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8FF3C878-1147-C04E-B60A-D8CCF90FC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445224"/>
                <a:ext cx="8458200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 works as long as </a:t>
                </a:r>
                <a:r>
                  <a:rPr lang="en-US" sz="2400" b="1" noProof="0" dirty="0">
                    <a:solidFill>
                      <a:srgbClr val="0000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′|&lt;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8FF3C878-1147-C04E-B60A-D8CCF90FC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45224"/>
                <a:ext cx="8458200" cy="1152128"/>
              </a:xfrm>
              <a:prstGeom prst="rect">
                <a:avLst/>
              </a:prstGeom>
              <a:blipFill>
                <a:blip r:embed="rId4"/>
                <a:stretch>
                  <a:fillRect l="-1199" t="-76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9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A3059-FF51-2240-B38D-0C20215A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981852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 show this by a hybrid argument.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4594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Let’s stare at a public key, ciphertext pair.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-180528" y="4815814"/>
                <a:ext cx="9505056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𝒑𝒌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𝑨𝒔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815814"/>
                <a:ext cx="9505056" cy="387798"/>
              </a:xfrm>
              <a:prstGeom prst="rect">
                <a:avLst/>
              </a:prstGeom>
              <a:blipFill>
                <a:blip r:embed="rId2"/>
                <a:stretch>
                  <a:fillRect t="-1612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Call this distribution </a:t>
            </a:r>
            <a:r>
              <a:rPr kumimoji="0" lang="en-US" sz="2800" b="1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 0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45948"/>
            <a:ext cx="8424936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 1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Change the public key to random (from LWE).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2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Hybrids 0 and 1 are comp. </a:t>
            </a:r>
            <a:r>
              <a:rPr kumimoji="0" lang="en-US" sz="280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 decisional LWE.</a:t>
            </a:r>
          </a:p>
        </p:txBody>
      </p:sp>
    </p:spTree>
    <p:extLst>
      <p:ext uri="{BB962C8B-B14F-4D97-AF65-F5344CB8AC3E}">
        <p14:creationId xmlns:p14="http://schemas.microsoft.com/office/powerpoint/2010/main" val="1383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52339</TotalTime>
  <Words>1383</Words>
  <Application>Microsoft Macintosh PowerPoint</Application>
  <PresentationFormat>On-screen Show (4:3)</PresentationFormat>
  <Paragraphs>199</Paragraphs>
  <Slides>23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Comic Sans MS</vt:lpstr>
      <vt:lpstr>New York</vt:lpstr>
      <vt:lpstr>Office Theme</vt:lpstr>
      <vt:lpstr>Custom Design</vt:lpstr>
      <vt:lpstr>PowerPoint Presentation</vt:lpstr>
      <vt:lpstr>TODAY:  1. Public-key Encryption from LWE and  2. Homomorphic Encryption</vt:lpstr>
      <vt:lpstr>LWE with Small Secrets</vt:lpstr>
      <vt:lpstr>LWE with Small Secrets</vt:lpstr>
      <vt:lpstr>Public-key Encryption</vt:lpstr>
      <vt:lpstr>Public-key Encryption</vt:lpstr>
      <vt:lpstr>Correctness</vt:lpstr>
      <vt:lpstr>Security</vt:lpstr>
      <vt:lpstr>Security</vt:lpstr>
      <vt:lpstr>Detour: Leftover Hash Lemma [Impagliazzo-Levin-Luby’90]</vt:lpstr>
      <vt:lpstr>Security</vt:lpstr>
      <vt:lpstr>Security</vt:lpstr>
      <vt:lpstr>Security</vt:lpstr>
      <vt:lpstr>Public-key Encryption</vt:lpstr>
      <vt:lpstr>Homomorphic Encryption</vt:lpstr>
      <vt:lpstr>Application 1. Secure Outsourcing</vt:lpstr>
      <vt:lpstr>Application 2. Secure Collaboration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1163</cp:revision>
  <dcterms:created xsi:type="dcterms:W3CDTF">2014-03-14T23:52:55Z</dcterms:created>
  <dcterms:modified xsi:type="dcterms:W3CDTF">2021-11-15T21:00:58Z</dcterms:modified>
</cp:coreProperties>
</file>