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29" r:id="rId2"/>
    <p:sldId id="687" r:id="rId3"/>
    <p:sldId id="688" r:id="rId4"/>
    <p:sldId id="700" r:id="rId5"/>
    <p:sldId id="701" r:id="rId6"/>
    <p:sldId id="706" r:id="rId7"/>
    <p:sldId id="703" r:id="rId8"/>
    <p:sldId id="704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705" r:id="rId17"/>
    <p:sldId id="685" r:id="rId18"/>
    <p:sldId id="689" r:id="rId19"/>
    <p:sldId id="698" r:id="rId20"/>
    <p:sldId id="690" r:id="rId21"/>
    <p:sldId id="686" r:id="rId22"/>
    <p:sldId id="699" r:id="rId23"/>
    <p:sldId id="707" r:id="rId24"/>
    <p:sldId id="708" r:id="rId25"/>
    <p:sldId id="711" r:id="rId26"/>
    <p:sldId id="710" r:id="rId27"/>
    <p:sldId id="712" r:id="rId28"/>
    <p:sldId id="692" r:id="rId29"/>
    <p:sldId id="697" r:id="rId30"/>
    <p:sldId id="696" r:id="rId31"/>
    <p:sldId id="714" r:id="rId32"/>
    <p:sldId id="715" r:id="rId33"/>
    <p:sldId id="713" r:id="rId34"/>
    <p:sldId id="716" r:id="rId35"/>
    <p:sldId id="691" r:id="rId36"/>
    <p:sldId id="717" r:id="rId37"/>
    <p:sldId id="693" r:id="rId38"/>
    <p:sldId id="718" r:id="rId39"/>
    <p:sldId id="719" r:id="rId40"/>
    <p:sldId id="721" r:id="rId41"/>
    <p:sldId id="720" r:id="rId42"/>
    <p:sldId id="695" r:id="rId43"/>
    <p:sldId id="722" r:id="rId44"/>
    <p:sldId id="723" r:id="rId45"/>
    <p:sldId id="724" r:id="rId46"/>
    <p:sldId id="726" r:id="rId47"/>
    <p:sldId id="727" r:id="rId48"/>
    <p:sldId id="72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96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1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50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3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5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6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9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7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9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3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4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8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45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70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4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64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6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2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39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2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39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286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6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33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330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jpeg"/><Relationship Id="rId4" Type="http://schemas.openxmlformats.org/officeDocument/2006/relationships/image" Target="../media/image70.jpe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692696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9167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  <a:blipFill>
                <a:blip r:embed="rId8"/>
                <a:stretch>
                  <a:fillRect t="-6250" r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724634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8665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0C489-3EBF-1246-A261-0C4BDD611EDF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are isomorphic.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  <a:blipFill>
                <a:blip r:embed="rId8"/>
                <a:stretch>
                  <a:fillRect l="-3134" t="-11905" r="-199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1000554-49C9-2240-A52F-BB8A98F57986}"/>
              </a:ext>
            </a:extLst>
          </p:cNvPr>
          <p:cNvSpPr/>
          <p:nvPr/>
        </p:nvSpPr>
        <p:spPr>
          <a:xfrm>
            <a:off x="1501443" y="6263472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isomorphism.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5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+1 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𝑚𝑜𝑑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  <a:blipFill>
                <a:blip r:embed="rId7"/>
                <a:stretch>
                  <a:fillRect t="-6579" r="-2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has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 Hamiltonian cycle.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  <a:blipFill>
                <a:blip r:embed="rId7"/>
                <a:stretch>
                  <a:fillRect l="-3116" t="-11905" r="-22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F40903-6BCA-D143-92A8-7EA13108DEE1}"/>
              </a:ext>
            </a:extLst>
          </p:cNvPr>
          <p:cNvSpPr/>
          <p:nvPr/>
        </p:nvSpPr>
        <p:spPr>
          <a:xfrm>
            <a:off x="1501443" y="6263472"/>
            <a:ext cx="546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Hamiltonian cycle itself.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2532456" y="5158933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784487" y="5863730"/>
            <a:ext cx="7891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one of the other problems can be reduced to it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85293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any other way?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4292774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prove to you that I could’ve sent you a proof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I felt like it.”</a:t>
            </a:r>
          </a:p>
        </p:txBody>
      </p:sp>
    </p:spTree>
    <p:extLst>
      <p:ext uri="{BB962C8B-B14F-4D97-AF65-F5344CB8AC3E}">
        <p14:creationId xmlns:p14="http://schemas.microsoft.com/office/powerpoint/2010/main" val="1846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5118100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not give you the square root, but I will prove to you that I could provide one if I wanted to.”</a:t>
            </a:r>
          </a:p>
        </p:txBody>
      </p:sp>
    </p:spTree>
    <p:extLst>
      <p:ext uri="{BB962C8B-B14F-4D97-AF65-F5344CB8AC3E}">
        <p14:creationId xmlns:p14="http://schemas.microsoft.com/office/powerpoint/2010/main" val="2360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5A50F862-B1A4-0047-890E-CC0455A2D9C5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Beyond 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78F2E-F625-3240-ABB4-CAAC24C7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06030" y="1772816"/>
            <a:ext cx="915517" cy="74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2E76C-B5CA-224C-9947-41373838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578575" y="1826825"/>
            <a:ext cx="721904" cy="747079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95157655-C11E-2149-BDBE-F735C2BE3CE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251089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43103956-6E1B-C74C-B82B-9C60F1C42629}"/>
              </a:ext>
            </a:extLst>
          </p:cNvPr>
          <p:cNvSpPr txBox="1">
            <a:spLocks noChangeArrowheads="1"/>
          </p:cNvSpPr>
          <p:nvPr/>
        </p:nvSpPr>
        <p:spPr>
          <a:xfrm>
            <a:off x="5076056" y="254690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C04B5-DABB-2749-874C-982AF398F170}"/>
              </a:ext>
            </a:extLst>
          </p:cNvPr>
          <p:cNvCxnSpPr>
            <a:cxnSpLocks/>
          </p:cNvCxnSpPr>
          <p:nvPr/>
        </p:nvCxnSpPr>
        <p:spPr>
          <a:xfrm>
            <a:off x="3543233" y="1791247"/>
            <a:ext cx="2035342" cy="130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636BB-CC7A-AD45-B57D-8CEE5B48E026}"/>
              </a:ext>
            </a:extLst>
          </p:cNvPr>
          <p:cNvCxnSpPr>
            <a:cxnSpLocks/>
          </p:cNvCxnSpPr>
          <p:nvPr/>
        </p:nvCxnSpPr>
        <p:spPr>
          <a:xfrm>
            <a:off x="3572644" y="2521876"/>
            <a:ext cx="1954578" cy="87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2C4E0-9F7D-9343-BFA8-30AD81BC7CFA}"/>
              </a:ext>
            </a:extLst>
          </p:cNvPr>
          <p:cNvCxnSpPr>
            <a:cxnSpLocks/>
          </p:cNvCxnSpPr>
          <p:nvPr/>
        </p:nvCxnSpPr>
        <p:spPr>
          <a:xfrm>
            <a:off x="3543233" y="2237172"/>
            <a:ext cx="20353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8F223C6-0F2C-5F43-9B1E-4506125B4667}"/>
              </a:ext>
            </a:extLst>
          </p:cNvPr>
          <p:cNvSpPr/>
          <p:nvPr/>
        </p:nvSpPr>
        <p:spPr>
          <a:xfrm>
            <a:off x="2895998" y="1172863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6072322D-3ED4-C846-8423-DC933635246D}"/>
              </a:ext>
            </a:extLst>
          </p:cNvPr>
          <p:cNvSpPr/>
          <p:nvPr/>
        </p:nvSpPr>
        <p:spPr>
          <a:xfrm>
            <a:off x="6274937" y="1236088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4A040-1A95-AA4A-AE0D-0045E7536F93}"/>
              </a:ext>
            </a:extLst>
          </p:cNvPr>
          <p:cNvSpPr/>
          <p:nvPr/>
        </p:nvSpPr>
        <p:spPr>
          <a:xfrm>
            <a:off x="467544" y="3356992"/>
            <a:ext cx="6464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Much more than communicating securely.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2C6A-2F79-8749-B7E5-FE8311FE56C0}"/>
              </a:ext>
            </a:extLst>
          </p:cNvPr>
          <p:cNvSpPr/>
          <p:nvPr/>
        </p:nvSpPr>
        <p:spPr>
          <a:xfrm>
            <a:off x="539552" y="407707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Interactions: proofs, computations, games.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D271-8EA5-9141-BA12-CBC2DD67B724}"/>
              </a:ext>
            </a:extLst>
          </p:cNvPr>
          <p:cNvSpPr/>
          <p:nvPr/>
        </p:nvSpPr>
        <p:spPr>
          <a:xfrm>
            <a:off x="539552" y="474430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Adversaries: Alice or Bob, adaptively chosen.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C39CE-E6A1-674A-A257-3C8A7F555529}"/>
              </a:ext>
            </a:extLst>
          </p:cNvPr>
          <p:cNvSpPr/>
          <p:nvPr/>
        </p:nvSpPr>
        <p:spPr>
          <a:xfrm>
            <a:off x="539552" y="544522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Properties: Correctness, Privacy, Fairness.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1C15-8EE9-5A4A-8A00-B988F6EFBE46}"/>
              </a:ext>
            </a:extLst>
          </p:cNvPr>
          <p:cNvSpPr/>
          <p:nvPr/>
        </p:nvSpPr>
        <p:spPr>
          <a:xfrm>
            <a:off x="539552" y="618446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Many Parties: this class, MIT, the internet.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A06DE-019D-894F-BF60-6226AC14E930}"/>
              </a:ext>
            </a:extLst>
          </p:cNvPr>
          <p:cNvSpPr/>
          <p:nvPr/>
        </p:nvSpPr>
        <p:spPr>
          <a:xfrm>
            <a:off x="4283968" y="4077072"/>
            <a:ext cx="936104" cy="5232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(Necessary) New Ingredients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C588-0447-AF46-AED0-BA7A95549084}"/>
              </a:ext>
            </a:extLst>
          </p:cNvPr>
          <p:cNvSpPr/>
          <p:nvPr/>
        </p:nvSpPr>
        <p:spPr>
          <a:xfrm>
            <a:off x="611560" y="1322765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1. Interaction: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Rather than passively reading the proof, the verifier engages in a conversation with the prover.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4619F-4567-EA44-9964-6DAB91C0B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67744" y="4990576"/>
            <a:ext cx="864528" cy="70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A3F97-B0CA-8047-965B-737A5AC4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516216" y="4990576"/>
            <a:ext cx="648072" cy="670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82F91F-A562-4F47-8A6E-600FBC2B0773}"/>
              </a:ext>
            </a:extLst>
          </p:cNvPr>
          <p:cNvCxnSpPr>
            <a:cxnSpLocks/>
          </p:cNvCxnSpPr>
          <p:nvPr/>
        </p:nvCxnSpPr>
        <p:spPr>
          <a:xfrm>
            <a:off x="3563888" y="4466445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1A6909-41FF-A54F-AB88-8EC81FCF4112}"/>
              </a:ext>
            </a:extLst>
          </p:cNvPr>
          <p:cNvCxnSpPr>
            <a:cxnSpLocks/>
          </p:cNvCxnSpPr>
          <p:nvPr/>
        </p:nvCxnSpPr>
        <p:spPr>
          <a:xfrm>
            <a:off x="3563888" y="5262676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AE3CC-4B72-1B4E-A1C7-B3EE8F0A7B12}"/>
              </a:ext>
            </a:extLst>
          </p:cNvPr>
          <p:cNvCxnSpPr>
            <a:cxnSpLocks/>
          </p:cNvCxnSpPr>
          <p:nvPr/>
        </p:nvCxnSpPr>
        <p:spPr>
          <a:xfrm>
            <a:off x="3563888" y="612677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711BE-6670-D148-BB96-137D30F5D92C}"/>
              </a:ext>
            </a:extLst>
          </p:cNvPr>
          <p:cNvCxnSpPr>
            <a:cxnSpLocks/>
          </p:cNvCxnSpPr>
          <p:nvPr/>
        </p:nvCxnSpPr>
        <p:spPr>
          <a:xfrm>
            <a:off x="3563888" y="4883009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7FB47-E44D-394B-A3CA-32E453A76921}"/>
              </a:ext>
            </a:extLst>
          </p:cNvPr>
          <p:cNvCxnSpPr>
            <a:cxnSpLocks/>
          </p:cNvCxnSpPr>
          <p:nvPr/>
        </p:nvCxnSpPr>
        <p:spPr>
          <a:xfrm>
            <a:off x="3563888" y="5697918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62268-0508-EE40-94B2-16EE287BEB7F}"/>
              </a:ext>
            </a:extLst>
          </p:cNvPr>
          <p:cNvSpPr/>
          <p:nvPr/>
        </p:nvSpPr>
        <p:spPr>
          <a:xfrm>
            <a:off x="611560" y="249289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2. Randomness: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verifier is randomized and can make a mistake with a (exponentially small) probability.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136737" y="1127600"/>
            <a:ext cx="19431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060586" y="4709630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280195" y="62193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/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THEOREM: “there is an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k move solution to this cube”</a:t>
                </a:r>
              </a:p>
            </p:txBody>
          </p:sp>
        </mc:Choice>
        <mc:Fallback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blipFill>
                <a:blip r:embed="rId5"/>
                <a:stretch>
                  <a:fillRect r="-1527"/>
                </a:stretch>
              </a:blipFill>
              <a:ln w="508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6948264" y="1354118"/>
            <a:ext cx="1711796" cy="1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6" y="4869160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81438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911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52736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40354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884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80697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81128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78187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70960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39659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E26706-4307-8341-973E-A8AD6E37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3498240" y="4809639"/>
            <a:ext cx="878518" cy="87851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45704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8" y="4857143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69421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7910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40719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28337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7640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6868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69111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66170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58943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27642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33687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B01C09-454B-AB43-AB34-DA443C37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5358589" y="4904293"/>
            <a:ext cx="869595" cy="7569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8062CE-1878-D744-A1CE-EC42E3D44E7F}"/>
              </a:ext>
            </a:extLst>
          </p:cNvPr>
          <p:cNvGrpSpPr/>
          <p:nvPr/>
        </p:nvGrpSpPr>
        <p:grpSpPr>
          <a:xfrm>
            <a:off x="470724" y="5866828"/>
            <a:ext cx="8349747" cy="954107"/>
            <a:chOff x="470724" y="5866828"/>
            <a:chExt cx="8349747" cy="9541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/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/>
                    <a:t>POINT IS THIS</a:t>
                  </a:r>
                  <a:r>
                    <a:rPr lang="en-US" sz="2800" dirty="0"/>
                    <a:t>: If the prover can do both consistently, then there exist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800" dirty="0"/>
                    <a:t> moves that map        to  </a:t>
                  </a: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1515" t="-6494" b="-155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81324-2B05-7B41-BAB5-8DECCCDC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22795">
              <a:off x="5644918" y="6353742"/>
              <a:ext cx="412494" cy="4124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0C006A-B8D4-8D4B-A8ED-03291540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4" r="18951"/>
            <a:stretch/>
          </p:blipFill>
          <p:spPr>
            <a:xfrm>
              <a:off x="6665814" y="6374377"/>
              <a:ext cx="426466" cy="37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56908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44520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42171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860666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2081501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919377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549017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957631"/>
            <a:ext cx="1831033" cy="1498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96888" y="5643245"/>
            <a:ext cx="2647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Probabilistic </a:t>
            </a:r>
            <a:b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</a:b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6383A-3036-7946-B410-B43EACEBBE54}"/>
              </a:ext>
            </a:extLst>
          </p:cNvPr>
          <p:cNvSpPr/>
          <p:nvPr/>
        </p:nvSpPr>
        <p:spPr>
          <a:xfrm>
            <a:off x="631618" y="585868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Comp. Unbounded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501008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4084802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0A842-5AF4-2C4A-8862-6FF67A7935CA}"/>
              </a:ext>
            </a:extLst>
          </p:cNvPr>
          <p:cNvCxnSpPr/>
          <p:nvPr/>
        </p:nvCxnSpPr>
        <p:spPr>
          <a:xfrm>
            <a:off x="2899885" y="4725144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/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11278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39957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37608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40436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908720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1625200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463076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092716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501330"/>
            <a:ext cx="1831033" cy="14981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044707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3628501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/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V always accepts.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dirty="0">
                    <a:solidFill>
                      <a:srgbClr val="0000FF"/>
                    </a:solidFill>
                  </a:rPr>
                  <a:t>regardless of the cheating prover strategy</a:t>
                </a:r>
                <a:r>
                  <a:rPr lang="en-US" sz="2700" dirty="0">
                    <a:solidFill>
                      <a:schemeClr val="tx1"/>
                    </a:solidFill>
                  </a:rPr>
                  <a:t>, V accepts with negl</a:t>
                </a:r>
                <a:r>
                  <a:rPr lang="en-US" sz="2700" dirty="0"/>
                  <a:t>igible</a:t>
                </a:r>
                <a:r>
                  <a:rPr lang="en-US" sz="2700" dirty="0">
                    <a:solidFill>
                      <a:schemeClr val="tx1"/>
                    </a:solidFill>
                  </a:rPr>
                  <a:t> probability.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blipFill>
                <a:blip r:embed="rId9"/>
                <a:stretch>
                  <a:fillRect l="-1273" t="-2222" r="-707" b="-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9E2323B-023F-884E-9B7D-3D4FF754D3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010778" y="1925960"/>
            <a:ext cx="876218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836FE1-91D7-9546-96B5-F09D83CE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83568" y="1853952"/>
            <a:ext cx="8640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1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/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Equivalent as long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−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1/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poly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λ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  <a:blipFill>
                <a:blip r:embed="rId6"/>
                <a:stretch>
                  <a:fillRect l="-1899" t="-9524" r="-42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the verifier accepts the proof with probability 1.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669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/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  <a:blipFill>
                <a:blip r:embed="rId4"/>
                <a:stretch>
                  <a:fillRect r="-2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043608" y="3769876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So, the verifier’s check passes and he accepts.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648500" y="23919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8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Classical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93875652-FB6F-0247-A427-DE853344E90B}"/>
              </a:ext>
            </a:extLst>
          </p:cNvPr>
          <p:cNvGrpSpPr>
            <a:grpSpLocks/>
          </p:cNvGrpSpPr>
          <p:nvPr/>
        </p:nvGrpSpPr>
        <p:grpSpPr bwMode="auto">
          <a:xfrm>
            <a:off x="-108520" y="1380470"/>
            <a:ext cx="2162970" cy="2378344"/>
            <a:chOff x="248" y="487"/>
            <a:chExt cx="1352" cy="1761"/>
          </a:xfrm>
        </p:grpSpPr>
        <p:pic>
          <p:nvPicPr>
            <p:cNvPr id="14" name="Picture 19" descr="ANd9GcQx6wS7NPlkLm8mAdr4lXUhau5BT_ekBzy6kq3YA8YSvhSkBM4&amp;t=1&amp;usg=__hf0UJsuMEJCSIj72ZtxbmVWnlGU=">
              <a:extLst>
                <a:ext uri="{FF2B5EF4-FFF2-40B4-BE49-F238E27FC236}">
                  <a16:creationId xmlns:a16="http://schemas.microsoft.com/office/drawing/2014/main" id="{5AF9E832-784C-7240-B892-30439300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" y="487"/>
              <a:ext cx="1038" cy="1746"/>
            </a:xfrm>
            <a:prstGeom prst="rect">
              <a:avLst/>
            </a:prstGeom>
            <a:noFill/>
          </p:spPr>
        </p:pic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CE580EF-1BA2-E447-856F-EEAAC0DB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44"/>
              <a:ext cx="1352" cy="50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5" descr="1-karl-friedrich-gauss-granger.jpg">
            <a:extLst>
              <a:ext uri="{FF2B5EF4-FFF2-40B4-BE49-F238E27FC236}">
                <a16:creationId xmlns:a16="http://schemas.microsoft.com/office/drawing/2014/main" id="{48206F75-5756-D849-A5EC-EDD4EA0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410025"/>
            <a:ext cx="1440160" cy="1805214"/>
          </a:xfrm>
          <a:prstGeom prst="rect">
            <a:avLst/>
          </a:prstGeom>
        </p:spPr>
      </p:pic>
      <p:pic>
        <p:nvPicPr>
          <p:cNvPr id="17" name="Picture 16" descr="n83fermat-jpg.jpg">
            <a:extLst>
              <a:ext uri="{FF2B5EF4-FFF2-40B4-BE49-F238E27FC236}">
                <a16:creationId xmlns:a16="http://schemas.microsoft.com/office/drawing/2014/main" id="{110089D8-C7C3-2F4C-B319-E97C22F3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410025"/>
            <a:ext cx="1660623" cy="1682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F88FB-CD94-7845-8464-4C7D5B9FE19D}"/>
              </a:ext>
            </a:extLst>
          </p:cNvPr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10AD49-7A9A-D547-989F-14D67AB85D6D}"/>
              </a:ext>
            </a:extLst>
          </p:cNvPr>
          <p:cNvSpPr>
            <a:spLocks/>
          </p:cNvSpPr>
          <p:nvPr/>
        </p:nvSpPr>
        <p:spPr bwMode="auto">
          <a:xfrm>
            <a:off x="679129" y="3565539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C00000"/>
                </a:solidFill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2F0412B-871A-E241-9E2F-3DCC19C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80" y="4848497"/>
            <a:ext cx="571500" cy="1257300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3E3C5468-7D3A-0F45-B74F-C0035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314" y="5315934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B79DD52F-DF8A-AA42-B596-B05F99B1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64" y="613748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437AA37-757B-B24D-8C59-50E6448B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780" y="517869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AD2FBDE-3686-D646-811B-A7BB1683B021}"/>
              </a:ext>
            </a:extLst>
          </p:cNvPr>
          <p:cNvSpPr>
            <a:spLocks/>
          </p:cNvSpPr>
          <p:nvPr/>
        </p:nvSpPr>
        <p:spPr bwMode="auto">
          <a:xfrm>
            <a:off x="2409480" y="5086622"/>
            <a:ext cx="1303338" cy="5492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2" y="202"/>
              </a:cxn>
              <a:cxn ang="0">
                <a:pos x="72" y="250"/>
              </a:cxn>
              <a:cxn ang="0">
                <a:pos x="96" y="298"/>
              </a:cxn>
              <a:cxn ang="0">
                <a:pos x="128" y="378"/>
              </a:cxn>
              <a:cxn ang="0">
                <a:pos x="168" y="474"/>
              </a:cxn>
              <a:cxn ang="0">
                <a:pos x="216" y="410"/>
              </a:cxn>
              <a:cxn ang="0">
                <a:pos x="224" y="74"/>
              </a:cxn>
              <a:cxn ang="0">
                <a:pos x="520" y="66"/>
              </a:cxn>
              <a:cxn ang="0">
                <a:pos x="616" y="50"/>
              </a:cxn>
              <a:cxn ang="0">
                <a:pos x="760" y="42"/>
              </a:cxn>
              <a:cxn ang="0">
                <a:pos x="824" y="162"/>
              </a:cxn>
            </a:cxnLst>
            <a:rect l="0" t="0" r="r" b="b"/>
            <a:pathLst>
              <a:path w="845" h="474">
                <a:moveTo>
                  <a:pt x="0" y="130"/>
                </a:moveTo>
                <a:cubicBezTo>
                  <a:pt x="7" y="152"/>
                  <a:pt x="19" y="183"/>
                  <a:pt x="32" y="202"/>
                </a:cubicBezTo>
                <a:cubicBezTo>
                  <a:pt x="67" y="255"/>
                  <a:pt x="46" y="198"/>
                  <a:pt x="72" y="250"/>
                </a:cubicBezTo>
                <a:cubicBezTo>
                  <a:pt x="105" y="316"/>
                  <a:pt x="50" y="229"/>
                  <a:pt x="96" y="298"/>
                </a:cubicBezTo>
                <a:cubicBezTo>
                  <a:pt x="104" y="331"/>
                  <a:pt x="115" y="349"/>
                  <a:pt x="128" y="378"/>
                </a:cubicBezTo>
                <a:cubicBezTo>
                  <a:pt x="144" y="415"/>
                  <a:pt x="147" y="442"/>
                  <a:pt x="168" y="474"/>
                </a:cubicBezTo>
                <a:cubicBezTo>
                  <a:pt x="197" y="455"/>
                  <a:pt x="197" y="438"/>
                  <a:pt x="216" y="410"/>
                </a:cubicBezTo>
                <a:cubicBezTo>
                  <a:pt x="219" y="298"/>
                  <a:pt x="150" y="158"/>
                  <a:pt x="224" y="74"/>
                </a:cubicBezTo>
                <a:cubicBezTo>
                  <a:pt x="289" y="0"/>
                  <a:pt x="421" y="72"/>
                  <a:pt x="520" y="66"/>
                </a:cubicBezTo>
                <a:cubicBezTo>
                  <a:pt x="552" y="64"/>
                  <a:pt x="584" y="52"/>
                  <a:pt x="616" y="50"/>
                </a:cubicBezTo>
                <a:cubicBezTo>
                  <a:pt x="664" y="47"/>
                  <a:pt x="712" y="45"/>
                  <a:pt x="760" y="42"/>
                </a:cubicBezTo>
                <a:cubicBezTo>
                  <a:pt x="845" y="56"/>
                  <a:pt x="824" y="75"/>
                  <a:pt x="824" y="16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07A4372-BCF5-EF4E-9110-61B0D528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639686"/>
            <a:ext cx="2438400" cy="1693069"/>
          </a:xfrm>
          <a:prstGeom prst="verticalScroll">
            <a:avLst>
              <a:gd name="adj" fmla="val 12500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Axiom 1</a:t>
            </a:r>
          </a:p>
          <a:p>
            <a:r>
              <a:rPr lang="en-US" dirty="0"/>
              <a:t>Axiom 2</a:t>
            </a:r>
          </a:p>
          <a:p>
            <a:r>
              <a:rPr lang="en-US" dirty="0"/>
              <a:t>Axiom 1⇒A</a:t>
            </a:r>
          </a:p>
          <a:p>
            <a:r>
              <a:rPr lang="en-US" dirty="0"/>
              <a:t>A⇒B</a:t>
            </a:r>
          </a:p>
          <a:p>
            <a:r>
              <a:rPr lang="en-US" dirty="0"/>
              <a:t>QED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1CB7-73BC-984D-BE21-5B21DCBA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0024"/>
            <a:ext cx="1349434" cy="168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821-F7C3-A543-959C-BB81510B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59746"/>
            <a:ext cx="1658553" cy="15833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1D543-8D17-6043-966D-F26976A3756C}"/>
              </a:ext>
            </a:extLst>
          </p:cNvPr>
          <p:cNvSpPr>
            <a:spLocks/>
          </p:cNvSpPr>
          <p:nvPr/>
        </p:nvSpPr>
        <p:spPr bwMode="auto">
          <a:xfrm>
            <a:off x="5508104" y="3037652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Steve Cook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72C2D2-CCED-AC45-ADF6-B8CD4871AACB}"/>
              </a:ext>
            </a:extLst>
          </p:cNvPr>
          <p:cNvSpPr>
            <a:spLocks/>
          </p:cNvSpPr>
          <p:nvPr/>
        </p:nvSpPr>
        <p:spPr bwMode="auto">
          <a:xfrm>
            <a:off x="7164288" y="3019565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Leonid Levin</a:t>
            </a:r>
          </a:p>
        </p:txBody>
      </p:sp>
    </p:spTree>
    <p:extLst>
      <p:ext uri="{BB962C8B-B14F-4D97-AF65-F5344CB8AC3E}">
        <p14:creationId xmlns:p14="http://schemas.microsoft.com/office/powerpoint/2010/main" val="42429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1/2.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51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Suppose the verifier accepts with probability &gt; 1/2.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/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Then, there is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 prover produces  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  <a:blipFill>
                <a:blip r:embed="rId4"/>
                <a:stretch>
                  <a:fillRect l="-176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/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  <a:blipFill>
                <a:blip r:embed="rId5"/>
                <a:stretch>
                  <a:fillRect r="-38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/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  <a:blipFill>
                <a:blip r:embed="rId6"/>
                <a:stretch>
                  <a:fillRect r="-72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/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This means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which tells us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  <a:blipFill>
                <a:blip r:embed="rId7"/>
                <a:stretch>
                  <a:fillRect l="-1464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294477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294477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2575084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468454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3629813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  <a:blipFill>
                <a:blip r:embed="rId6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blipFill>
                <a:blip r:embed="rId7"/>
                <a:stretch>
                  <a:fillRect l="-3488" t="-6329" b="-11392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  <a:blipFill>
                <a:blip r:embed="rId8"/>
                <a:stretch>
                  <a:fillRect l="-48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/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REPEAT sequentially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times.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blipFill>
                <a:blip r:embed="rId12"/>
                <a:stretch>
                  <a:fillRect l="-2586" t="-11364" r="-1149" b="-25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)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  <a:blipFill>
                <a:blip r:embed="rId3"/>
                <a:stretch>
                  <a:fillRect l="-1517" t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is Zero-Knowledge.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74E001C-8838-434F-8A0F-64ADF8EEB5B5}"/>
              </a:ext>
            </a:extLst>
          </p:cNvPr>
          <p:cNvSpPr/>
          <p:nvPr/>
        </p:nvSpPr>
        <p:spPr>
          <a:xfrm>
            <a:off x="2352013" y="1199264"/>
            <a:ext cx="4038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But what does that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1331640" y="219615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1331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1331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generate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  <a:blipFill>
                <a:blip r:embed="rId3"/>
                <a:stretch>
                  <a:fillRect l="-2051" t="-4800" r="-2393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  <a:blipFill>
                <a:blip r:embed="rId3"/>
                <a:stretch>
                  <a:fillRect l="-1993" t="-4800" r="-664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5364088" y="4524277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b="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  <a:blipFill>
                <a:blip r:embed="rId6"/>
                <a:stretch>
                  <a:fillRect l="-359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5364088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84114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An Interactive Protocol (P,V) is zero-knowledge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PPT</a:t>
                </a:r>
                <a:r>
                  <a:rPr lang="en-US" sz="3200" dirty="0"/>
                  <a:t> algorithm S (a simulator) such that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dirty="0"/>
                  <a:t>, the following two distributions are indistinguishable: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1227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8759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perfect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identical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613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003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8798" y="2605098"/>
            <a:ext cx="827082" cy="5356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2E60CB-C150-BF47-B883-1B77F2AF3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57852" y="3454029"/>
            <a:ext cx="915517" cy="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61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3040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2147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6549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611560" y="126876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755576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4087023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2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467544" y="1124744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-75518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-295137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Previous Theorem: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26876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</a:t>
            </a:r>
            <a:r>
              <a:rPr lang="en-US" sz="32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honest verifier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755576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NEED: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124744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1. First pick a random s and “feed it to”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  <a:blipFill>
                <a:blip r:embed="rId4"/>
                <a:stretch>
                  <a:fillRect l="-2959" t="-7792" r="-11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204901-D476-BD46-B4E0-63284ED78185}"/>
              </a:ext>
            </a:extLst>
          </p:cNvPr>
          <p:cNvSpPr/>
          <p:nvPr/>
        </p:nvSpPr>
        <p:spPr>
          <a:xfrm>
            <a:off x="4539387" y="4437112"/>
            <a:ext cx="428108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Now what???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/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NEED: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692696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52405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4437112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864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2773347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380211" y="4149080"/>
                <a:ext cx="78133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1" dirty="0"/>
                  <a:t>Lemma</a:t>
                </a:r>
                <a:r>
                  <a:rPr lang="en-US" sz="2800" dirty="0"/>
                  <a:t>: S runs in expected polynomial-time and when it outputs a view, it is identical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4149080"/>
                <a:ext cx="7813376" cy="1384995"/>
              </a:xfrm>
              <a:prstGeom prst="rect">
                <a:avLst/>
              </a:prstGeom>
              <a:blipFill>
                <a:blip r:embed="rId6"/>
                <a:stretch>
                  <a:fillRect l="-162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380211" y="1484784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1. Each statement had multiple proofs 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388438" y="2780928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2. Each such proof is made of two parts: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359024" y="4670571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3. Verifier chooses to see either part, at random.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456" y="2605097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4684" y="2708699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940016" y="4857824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56464" y="4864679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55947" y="271272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75086" y="33963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27719" y="336079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3162774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570361" y="1736588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7024" y="1798326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739487" y="2650988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49962" y="1888241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52252" y="1901928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827584" y="4051053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444032" y="4057908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/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A language/decision procedure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simply a set of strings.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⊆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  <a:blipFill>
                <a:blip r:embed="rId5"/>
                <a:stretch>
                  <a:fillRect l="-1603" t="-6329" r="-192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True theorems have (short) proofs. 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there is a </a:t>
                </a:r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𝐱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)-long 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witness</a:t>
                </a:r>
                <a:b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</a:b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(proof)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6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False theorems have no short proofs. </a:t>
                </a:r>
              </a:p>
              <a:p>
                <a:pPr lvl="1"/>
                <a:r>
                  <a:rPr lang="en-US" sz="2800" dirty="0"/>
                  <a:t>	</a:t>
                </a:r>
                <a:r>
                  <a:rPr lang="en-US" sz="2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there is no witness. That is, for all 	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polynomially</a:t>
                </a:r>
                <a:r>
                  <a:rPr lang="en-US" sz="2600" dirty="0">
                    <a:solidFill>
                      <a:schemeClr val="tx1"/>
                    </a:solidFill>
                  </a:rPr>
                  <a:t> 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0.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blipFill>
                <a:blip r:embed="rId4"/>
                <a:stretch>
                  <a:fillRect l="-1132" t="-1429" b="-2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3D66F7-E690-9B44-A9F3-A2BDB522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80" y="1116400"/>
            <a:ext cx="3795390" cy="15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9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product of two primes.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  <a:blipFill>
                <a:blip r:embed="rId7"/>
                <a:stretch>
                  <a:fillRect l="-2865" t="-14286" r="-156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two factors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  <a:blipFill>
                <a:blip r:embed="rId8"/>
                <a:stretch>
                  <a:fillRect l="-2857" t="-14286" r="-2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49510</TotalTime>
  <Words>2535</Words>
  <Application>Microsoft Macintosh PowerPoint</Application>
  <PresentationFormat>On-screen Show (4:3)</PresentationFormat>
  <Paragraphs>416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1348</cp:revision>
  <dcterms:created xsi:type="dcterms:W3CDTF">2014-03-14T23:52:55Z</dcterms:created>
  <dcterms:modified xsi:type="dcterms:W3CDTF">2021-10-25T17:08:05Z</dcterms:modified>
</cp:coreProperties>
</file>