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0"/>
  </p:notesMasterIdLst>
  <p:sldIdLst>
    <p:sldId id="529" r:id="rId3"/>
    <p:sldId id="1496" r:id="rId4"/>
    <p:sldId id="3257" r:id="rId5"/>
    <p:sldId id="3276" r:id="rId6"/>
    <p:sldId id="3258" r:id="rId7"/>
    <p:sldId id="3259" r:id="rId8"/>
    <p:sldId id="3225" r:id="rId9"/>
    <p:sldId id="3219" r:id="rId10"/>
    <p:sldId id="1403" r:id="rId11"/>
    <p:sldId id="3267" r:id="rId12"/>
    <p:sldId id="3242" r:id="rId13"/>
    <p:sldId id="3260" r:id="rId14"/>
    <p:sldId id="3269" r:id="rId15"/>
    <p:sldId id="3270" r:id="rId16"/>
    <p:sldId id="3271" r:id="rId17"/>
    <p:sldId id="3273" r:id="rId18"/>
    <p:sldId id="3277" r:id="rId19"/>
    <p:sldId id="3274" r:id="rId20"/>
    <p:sldId id="3278" r:id="rId21"/>
    <p:sldId id="3279" r:id="rId22"/>
    <p:sldId id="3272" r:id="rId23"/>
    <p:sldId id="3275" r:id="rId24"/>
    <p:sldId id="3281" r:id="rId25"/>
    <p:sldId id="3261" r:id="rId26"/>
    <p:sldId id="3283" r:id="rId27"/>
    <p:sldId id="3280" r:id="rId28"/>
    <p:sldId id="3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6240" autoAdjust="0"/>
  </p:normalViewPr>
  <p:slideViewPr>
    <p:cSldViewPr>
      <p:cViewPr varScale="1">
        <p:scale>
          <a:sx n="95" d="100"/>
          <a:sy n="95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1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7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NULL"/><Relationship Id="rId1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.jpeg"/><Relationship Id="rId15" Type="http://schemas.openxmlformats.org/officeDocument/2006/relationships/image" Target="NULL"/><Relationship Id="rId10" Type="http://schemas.openxmlformats.org/officeDocument/2006/relationships/image" Target="../media/image35.png"/><Relationship Id="rId4" Type="http://schemas.openxmlformats.org/officeDocument/2006/relationships/image" Target="../media/image1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7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20.png"/><Relationship Id="rId21" Type="http://schemas.openxmlformats.org/officeDocument/2006/relationships/image" Target="../media/image7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74.png"/><Relationship Id="rId5" Type="http://schemas.openxmlformats.org/officeDocument/2006/relationships/image" Target="../media/image39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1.jpeg"/><Relationship Id="rId19" Type="http://schemas.openxmlformats.org/officeDocument/2006/relationships/image" Target="../media/image69.png"/><Relationship Id="rId4" Type="http://schemas.openxmlformats.org/officeDocument/2006/relationships/image" Target="../media/image380.png"/><Relationship Id="rId9" Type="http://schemas.openxmlformats.org/officeDocument/2006/relationships/image" Target="../media/image2.jpe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.jpeg"/><Relationship Id="rId10" Type="http://schemas.openxmlformats.org/officeDocument/2006/relationships/image" Target="../media/image1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10" Type="http://schemas.openxmlformats.org/officeDocument/2006/relationships/image" Target="../media/image58.png"/><Relationship Id="rId4" Type="http://schemas.openxmlformats.org/officeDocument/2006/relationships/image" Target="../media/image2.jpe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60.png"/><Relationship Id="rId3" Type="http://schemas.openxmlformats.org/officeDocument/2006/relationships/image" Target="../media/image13.png"/><Relationship Id="rId21" Type="http://schemas.openxmlformats.org/officeDocument/2006/relationships/image" Target="../media/image76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19" Type="http://schemas.openxmlformats.org/officeDocument/2006/relationships/image" Target="../media/image61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jpeg"/><Relationship Id="rId10" Type="http://schemas.openxmlformats.org/officeDocument/2006/relationships/image" Target="../media/image9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.jpeg"/><Relationship Id="rId4" Type="http://schemas.openxmlformats.org/officeDocument/2006/relationships/image" Target="../media/image15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jpeg"/><Relationship Id="rId5" Type="http://schemas.openxmlformats.org/officeDocument/2006/relationships/image" Target="../media/image21.png"/><Relationship Id="rId10" Type="http://schemas.openxmlformats.org/officeDocument/2006/relationships/image" Target="../media/image1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Basic Secret-Sharing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libri" pitchFamily="34" charset="0"/>
                  </a:rPr>
                  <a:t>A secret (bit)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is shared between Alice and Bob if Alice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Bob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 err="1">
                    <a:latin typeface="Calibri" pitchFamily="34" charset="0"/>
                  </a:rPr>
                  <a:t>s.t.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blipFill>
                <a:blip r:embed="rId3"/>
                <a:stretch>
                  <a:fillRect l="-1166" t="-6494" b="-15584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are (typically) individually random, so neither Alice nor Bob knows any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 Together, however, they can recover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  <a:blipFill>
                <a:blip r:embed="rId4"/>
                <a:stretch>
                  <a:fillRect l="-1464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Recap: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 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/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73" grpId="0"/>
      <p:bldP spid="4" grpId="0"/>
      <p:bldP spid="5" grpId="0"/>
      <p:bldP spid="7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1868645" y="2420888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2095C-A920-5D47-A1D2-D1AFE06C9D84}"/>
              </a:ext>
            </a:extLst>
          </p:cNvPr>
          <p:cNvGrpSpPr/>
          <p:nvPr/>
        </p:nvGrpSpPr>
        <p:grpSpPr>
          <a:xfrm>
            <a:off x="1491903" y="4930679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F31AFEFA-4E43-F943-8B51-4AD784DE2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931DFDC-C27C-B048-A45C-955B058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EF63-DA38-594B-A294-8CAF751E1F0D}"/>
              </a:ext>
            </a:extLst>
          </p:cNvPr>
          <p:cNvGrpSpPr/>
          <p:nvPr/>
        </p:nvGrpSpPr>
        <p:grpSpPr>
          <a:xfrm>
            <a:off x="2578735" y="4953996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2751E-19D5-004D-A2AA-88784AAC8C94}"/>
              </a:ext>
            </a:extLst>
          </p:cNvPr>
          <p:cNvGrpSpPr/>
          <p:nvPr/>
        </p:nvGrpSpPr>
        <p:grpSpPr>
          <a:xfrm>
            <a:off x="4492030" y="4898438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3">
            <a:extLst>
              <a:ext uri="{FF2B5EF4-FFF2-40B4-BE49-F238E27FC236}">
                <a16:creationId xmlns:a16="http://schemas.microsoft.com/office/drawing/2014/main" id="{37AF98EB-860C-1E46-A1B6-A874607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90130"/>
            <a:ext cx="3520795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Base Case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Input wires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A4B22D8-8B46-A749-A2C5-52DAD8B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48" y="1995842"/>
            <a:ext cx="3520795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XOR gate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</a:t>
            </a:r>
            <a:br>
              <a:rPr lang="en-US" sz="2800" dirty="0">
                <a:solidFill>
                  <a:srgbClr val="000000"/>
                </a:solidFill>
                <a:cs typeface="Arial"/>
              </a:rPr>
            </a:br>
            <a:r>
              <a:rPr lang="en-US" sz="2800" dirty="0">
                <a:solidFill>
                  <a:srgbClr val="000000"/>
                </a:solidFill>
                <a:cs typeface="Arial"/>
              </a:rPr>
              <a:t>Locally XOR the shares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D7321-04C1-6B4C-9BF5-F81EF06526B5}"/>
              </a:ext>
            </a:extLst>
          </p:cNvPr>
          <p:cNvGrpSpPr/>
          <p:nvPr/>
        </p:nvGrpSpPr>
        <p:grpSpPr>
          <a:xfrm>
            <a:off x="5246812" y="3035424"/>
            <a:ext cx="845237" cy="609600"/>
            <a:chOff x="5246812" y="3035424"/>
            <a:chExt cx="845237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Picture 65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9302A83E-ECB8-9E4D-89C9-96F3E4384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32" y="319438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78CBCA-1780-9247-8737-82C3EDEB751C}"/>
              </a:ext>
            </a:extLst>
          </p:cNvPr>
          <p:cNvGrpSpPr/>
          <p:nvPr/>
        </p:nvGrpSpPr>
        <p:grpSpPr>
          <a:xfrm>
            <a:off x="5240134" y="3522183"/>
            <a:ext cx="792286" cy="609600"/>
            <a:chOff x="5240134" y="3522183"/>
            <a:chExt cx="792286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99C1D928-DEB1-F548-BDEB-370BBD68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860" y="3663536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D5AB-85E9-8D46-877F-E2D6BC3550EE}"/>
              </a:ext>
            </a:extLst>
          </p:cNvPr>
          <p:cNvGrpSpPr/>
          <p:nvPr/>
        </p:nvGrpSpPr>
        <p:grpSpPr>
          <a:xfrm>
            <a:off x="4407060" y="4899387"/>
            <a:ext cx="1440160" cy="609600"/>
            <a:chOff x="4407060" y="4899387"/>
            <a:chExt cx="1440160" cy="6096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9C0B3F-90EF-D641-A507-CD4F869461C5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F56827-DE55-6F48-8E56-4DE9F9D5AD5D}"/>
              </a:ext>
            </a:extLst>
          </p:cNvPr>
          <p:cNvGrpSpPr/>
          <p:nvPr/>
        </p:nvGrpSpPr>
        <p:grpSpPr>
          <a:xfrm>
            <a:off x="4407060" y="5343905"/>
            <a:ext cx="1440160" cy="609600"/>
            <a:chOff x="4407060" y="4899387"/>
            <a:chExt cx="1440160" cy="6096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7FBD15E-5BF2-6E43-B5B9-1C7D6478A13C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3">
            <a:extLst>
              <a:ext uri="{FF2B5EF4-FFF2-40B4-BE49-F238E27FC236}">
                <a16:creationId xmlns:a16="http://schemas.microsoft.com/office/drawing/2014/main" id="{1419F8E7-C765-A446-9B9C-6BA3B179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0" y="2383900"/>
            <a:ext cx="200154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AND gate??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Recap: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 r="-10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computes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computes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blipFill>
                <a:blip r:embed="rId11"/>
                <a:stretch>
                  <a:fillRect l="-1829" t="-11905" b="-3095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  <a:cs typeface="Arial"/>
                  </a:rPr>
                  <a:t>So, we have: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blipFill>
                <a:blip r:embed="rId12"/>
                <a:stretch>
                  <a:fillRect l="-1830" t="-6410" b="-769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Desired output (to maintain invariant):  </a:t>
                </a:r>
              </a:p>
              <a:p>
                <a:r>
                  <a:rPr lang="en-US" sz="2800" i="1" dirty="0">
                    <a:cs typeface="Arial"/>
                  </a:rPr>
                  <a:t>Alice wants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wants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′′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𝑥𝑥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blipFill>
                <a:blip r:embed="rId11"/>
                <a:stretch>
                  <a:fillRect l="-1829" t="-6667" b="-1866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blipFill>
                <a:blip r:embed="rId7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1884238-6210-4044-A041-79F62E1F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9" y="2652605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9E42A79C-0029-BF48-B079-B3A77CF3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3" y="2614929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B9F95D-64E1-8B48-B00A-0DDDB6972DAE}"/>
              </a:ext>
            </a:extLst>
          </p:cNvPr>
          <p:cNvGrpSpPr/>
          <p:nvPr/>
        </p:nvGrpSpPr>
        <p:grpSpPr>
          <a:xfrm>
            <a:off x="5841619" y="3443933"/>
            <a:ext cx="2890584" cy="1726956"/>
            <a:chOff x="5841619" y="3443933"/>
            <a:chExt cx="2890584" cy="1726956"/>
          </a:xfrm>
        </p:grpSpPr>
        <p:pic>
          <p:nvPicPr>
            <p:cNvPr id="1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2ABA771B-85F8-9146-888D-02093B9F0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3D950874-7887-E543-9D07-5A4021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7692" r="-5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  <a:blipFill>
                  <a:blip r:embed="rId1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4B9D47-D6FC-5F49-9DBA-E0222DFE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6AC68-28E3-D344-A7BF-43D68F4EF92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/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/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blipFill>
                <a:blip r:embed="rId16"/>
                <a:stretch>
                  <a:fillRect l="-4000" r="-400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98FE0-1D87-8743-818A-E891E7BA7127}"/>
              </a:ext>
            </a:extLst>
          </p:cNvPr>
          <p:cNvGrpSpPr/>
          <p:nvPr/>
        </p:nvGrpSpPr>
        <p:grpSpPr>
          <a:xfrm>
            <a:off x="5815910" y="3409827"/>
            <a:ext cx="2895201" cy="1726956"/>
            <a:chOff x="5841619" y="3443933"/>
            <a:chExt cx="2895201" cy="1726956"/>
          </a:xfrm>
        </p:grpSpPr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A70C7EF8-2AB2-E24F-A387-F6251EAF7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BFED165E-64B3-2845-ACB8-CB1AE01C1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652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AA87D4-58B8-8240-B42D-FBA53C2BAA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4D93E-1B8F-9A43-BB7B-819225DA857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/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/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⊕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blipFill>
                <a:blip r:embed="rId22"/>
                <a:stretch>
                  <a:fillRect l="-4000" r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79C67470-D6E4-AE43-B0C9-15E719A5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" y="4412678"/>
            <a:ext cx="819236" cy="8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blipFill>
                <a:blip r:embed="rId23"/>
                <a:stretch>
                  <a:fillRect b="-119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5A3E577-9989-024C-8656-9235B14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9" y="4412678"/>
            <a:ext cx="492122" cy="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blipFill>
                <a:blip r:embed="rId24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3" grpId="0" animBg="1"/>
      <p:bldP spid="44" grpId="0" animBg="1"/>
      <p:bldP spid="51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2483515" y="3380907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51D4A0-037A-7C49-8A96-0009040B60FA}"/>
              </a:ext>
            </a:extLst>
          </p:cNvPr>
          <p:cNvGrpSpPr/>
          <p:nvPr/>
        </p:nvGrpSpPr>
        <p:grpSpPr>
          <a:xfrm>
            <a:off x="2321024" y="5900709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1">
                  <a:extLst>
                    <a:ext uri="{FF2B5EF4-FFF2-40B4-BE49-F238E27FC236}">
                      <a16:creationId xmlns:a16="http://schemas.microsoft.com/office/drawing/2014/main" id="{06D25FD5-2CFE-5442-BE62-A53F5E56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1">
                  <a:extLst>
                    <a:ext uri="{FF2B5EF4-FFF2-40B4-BE49-F238E27FC236}">
                      <a16:creationId xmlns:a16="http://schemas.microsoft.com/office/drawing/2014/main" id="{67A4CFF6-6C14-C741-8351-AB77344F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88E5A299-91F6-D649-B14A-37BBC4EE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9769D19C-CB38-5A4D-8851-0FA75CFB3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59A745FA-8AE5-714D-B16F-D6A772E14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A35FA3F2-CB32-5941-A260-CE72C9AD8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10AD61-0011-A44C-80CE-13C719D0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E465297-0B7D-254A-8D21-4A60D4CE7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Finally, Alice and Bob exchange the shares at the output wire, and XOR the shares together to obtain the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56" name="Picture 5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2F82F4B-3C5B-AF48-9A50-B39E1E6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78091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28C39B3-27D9-9F4B-A5D8-3DFA8145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24" y="3743799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/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0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912712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34" y="322575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92" y="314096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73" y="1772810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2787697" y="2476595"/>
            <a:ext cx="3568606" cy="916607"/>
            <a:chOff x="2659578" y="4356623"/>
            <a:chExt cx="3568606" cy="91660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B25BC7-5A65-784B-A412-3F8CC37B93AA}"/>
              </a:ext>
            </a:extLst>
          </p:cNvPr>
          <p:cNvGrpSpPr/>
          <p:nvPr/>
        </p:nvGrpSpPr>
        <p:grpSpPr>
          <a:xfrm>
            <a:off x="3042372" y="3227616"/>
            <a:ext cx="3023904" cy="769628"/>
            <a:chOff x="2914253" y="5107644"/>
            <a:chExt cx="3023904" cy="7696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ED780-B748-E844-B64F-51B7C88F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CBD6CD-9FF8-3B47-8C6F-8D2FA6047341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/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  <a:blipFill>
                <a:blip r:embed="rId10"/>
                <a:stretch>
                  <a:fillRect l="-7558" t="-104255" r="-1163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9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2229138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1852396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2939228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4852523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3464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1632264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4652808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5600627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3">
            <a:extLst>
              <a:ext uri="{FF2B5EF4-FFF2-40B4-BE49-F238E27FC236}">
                <a16:creationId xmlns:a16="http://schemas.microsoft.com/office/drawing/2014/main" id="{1A997466-F130-1B4A-B8B5-8BBAFBD3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59" y="5907490"/>
            <a:ext cx="4374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Input wires: can be simulated given Alice’s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37" y="1704404"/>
            <a:ext cx="4189991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XOR gate: simulate given Alice’s input shares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5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1" grpId="0" animBg="1"/>
      <p:bldP spid="113" grpId="0" animBg="1"/>
      <p:bldP spid="113" grpId="1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7054573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AND gate: simulate given Alice’s input shares &amp; outputs from the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34018-840E-594E-941D-F04E9ECEA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" y="2897056"/>
            <a:ext cx="731879" cy="72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Alice’s share </a:t>
                </a:r>
                <a:br>
                  <a:rPr lang="en-US" alt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blipFill>
                <a:blip r:embed="rId17"/>
                <a:stretch>
                  <a:fillRect l="-3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/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blipFill>
                <a:blip r:embed="rId18"/>
                <a:stretch>
                  <a:fillRect l="-151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/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blipFill>
                <a:blip r:embed="rId19"/>
                <a:stretch>
                  <a:fillRect l="-211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are random, independent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blipFill>
                <a:blip r:embed="rId20"/>
                <a:stretch>
                  <a:fillRect l="-3647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80A2AB-F195-CB42-96AC-CC12DE68BF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8" y="3228137"/>
            <a:ext cx="486554" cy="432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64B754-F478-4C4F-89E7-60EF689D46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44" y="3675346"/>
            <a:ext cx="486554" cy="4322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08336A8-2CB3-0849-98F1-224E7DE96C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4" y="4122555"/>
            <a:ext cx="486554" cy="4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1" grpId="0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060848"/>
            <a:ext cx="10363200" cy="2304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TODAY: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and Multi-Party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8423649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Output wire: need to know both Alice and Bob’s output shares.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Bob’s output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share = Alice’s output share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function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output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blipFill>
                <a:blip r:embed="rId16"/>
                <a:stretch>
                  <a:fillRect l="-3053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3">
            <a:extLst>
              <a:ext uri="{FF2B5EF4-FFF2-40B4-BE49-F238E27FC236}">
                <a16:creationId xmlns:a16="http://schemas.microsoft.com/office/drawing/2014/main" id="{2DCE20DE-D88A-D045-94BC-560F2D32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6" y="3868050"/>
            <a:ext cx="3338005" cy="22217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Simulator knows the function output, and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can compute Bob’s output share given Alice’s output share.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We showed: 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7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fact, GMW does more: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multi-party</a:t>
            </a:r>
            <a:r>
              <a:rPr lang="en-US" sz="3200" dirty="0"/>
              <a:t>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MPC Outline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</a:t>
            </a:r>
            <a:r>
              <a:rPr lang="en-US" sz="2800" b="1" dirty="0">
                <a:solidFill>
                  <a:srgbClr val="FF0000"/>
                </a:solidFill>
                <a:cs typeface="Arial"/>
              </a:rPr>
              <a:t>the n parties have a bit each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Base case: input wires.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XOR gate: given input shares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cs typeface="Arial"/>
                  </a:rPr>
                  <a:t>s.t.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, compute the shares of the output of the XOR gate:  </a:t>
                </a:r>
              </a:p>
            </p:txBody>
          </p:sp>
        </mc:Choice>
        <mc:Fallback xmlns="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blipFill>
                <a:blip r:embed="rId3"/>
                <a:stretch>
                  <a:fillRect l="-1556" t="-4545" r="-849" b="-1181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/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>
            <a:extLst>
              <a:ext uri="{FF2B5EF4-FFF2-40B4-BE49-F238E27FC236}">
                <a16:creationId xmlns:a16="http://schemas.microsoft.com/office/drawing/2014/main" id="{167A584D-9982-E943-BDB3-120F8ECC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4869160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AND gate: given input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shares as above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compute the shares of the output of the XOR gate: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/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s</m:t>
                      </m:r>
                      <m: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t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509BA6-86DE-7442-9546-B6F2ECFABBB7}"/>
              </a:ext>
            </a:extLst>
          </p:cNvPr>
          <p:cNvSpPr/>
          <p:nvPr/>
        </p:nvSpPr>
        <p:spPr>
          <a:xfrm>
            <a:off x="6990403" y="5932704"/>
            <a:ext cx="1499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Exercise!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0" grpId="0" animBg="1"/>
      <p:bldP spid="3" grpId="0"/>
      <p:bldP spid="31" grpId="0" animBg="1"/>
      <p:bldP spid="3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1: Preprocessing 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Random OT tuple </a:t>
                </a:r>
                <a:r>
                  <a:rPr lang="en-US" sz="3200" b="0" dirty="0"/>
                  <a:t>(or AND tuple, or Beaver tuple after D. Beaver): Alice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and Bob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which are random </a:t>
                </a:r>
                <a:r>
                  <a:rPr lang="en-US" sz="3200" dirty="0" err="1">
                    <a:latin typeface="Calibri" pitchFamily="34" charset="0"/>
                  </a:rPr>
                  <a:t>s.t.</a:t>
                </a:r>
                <a:r>
                  <a:rPr lang="en-US" sz="32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  <a:latin typeface="Calibri" pitchFamily="34" charset="0"/>
                  </a:rPr>
                  <a:t>.</a:t>
                </a:r>
                <a:endParaRPr lang="en-US" sz="3200" b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  <a:blipFill>
                <a:blip r:embed="rId3"/>
                <a:stretch>
                  <a:fillRect l="-1802" t="-1527" r="-150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C7A8CA5-9A37-7D44-80AB-373A845839F4}"/>
              </a:ext>
            </a:extLst>
          </p:cNvPr>
          <p:cNvSpPr txBox="1">
            <a:spLocks noChangeArrowheads="1"/>
          </p:cNvSpPr>
          <p:nvPr/>
        </p:nvSpPr>
        <p:spPr>
          <a:xfrm>
            <a:off x="571398" y="3140968"/>
            <a:ext cx="845204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Theorem: </a:t>
            </a:r>
            <a:r>
              <a:rPr lang="en-US" sz="3200" dirty="0"/>
              <a:t>Given O(1) many </a:t>
            </a:r>
            <a:r>
              <a:rPr lang="en-US" sz="3200" i="1" dirty="0"/>
              <a:t>random</a:t>
            </a:r>
            <a:r>
              <a:rPr lang="en-US" sz="3200" dirty="0"/>
              <a:t> OT tuples, we can do OT with information-theoretic security, exchanging O(1) bits.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2: OT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Theorem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b="1" dirty="0">
                    <a:solidFill>
                      <a:srgbClr val="0000FF"/>
                    </a:solidFill>
                  </a:rPr>
                  <a:t>[Beaver’96, Ishai-Kushilevitz-Nissim-Pinkas’03]:</a:t>
                </a:r>
              </a:p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dirty="0"/>
                  <a:t>Given O(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many </a:t>
                </a:r>
                <a:r>
                  <a:rPr lang="en-US" sz="3200" i="1" dirty="0"/>
                  <a:t>random</a:t>
                </a:r>
                <a:r>
                  <a:rPr lang="en-US" sz="3200" dirty="0"/>
                  <a:t> OT tuples, we can generate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OT tuples exchanging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) bits --- as opposed to the trivial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bits --- and using only symmetric-key crypto.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  <a:blipFill>
                <a:blip r:embed="rId3"/>
                <a:stretch>
                  <a:fillRect l="-1802" t="-373" r="-2553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8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Complexity of the 2-party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Number of OT protocol invocations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 ∗ #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sz="3200" dirty="0"/>
                  <a:t> gates 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  <a:blipFill>
                <a:blip r:embed="rId3"/>
                <a:stretch>
                  <a:fillRect l="-1545" t="-10870" r="-2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444B281B-3C4F-B344-B5CA-DD299315CC35}"/>
              </a:ext>
            </a:extLst>
          </p:cNvPr>
          <p:cNvSpPr txBox="1">
            <a:spLocks noChangeArrowheads="1"/>
          </p:cNvSpPr>
          <p:nvPr/>
        </p:nvSpPr>
        <p:spPr>
          <a:xfrm>
            <a:off x="363724" y="2924944"/>
            <a:ext cx="9032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Number of rounds =  AND-depth of the circuit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Communication in bits = 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90B24-78FC-0140-86F5-B0D7060C85A3}"/>
              </a:ext>
            </a:extLst>
          </p:cNvPr>
          <p:cNvSpPr/>
          <p:nvPr/>
        </p:nvSpPr>
        <p:spPr>
          <a:xfrm>
            <a:off x="918051" y="3514854"/>
            <a:ext cx="7924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Can be made into O(1) rounds: Yao’s garbled circuits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/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 #inputs) using FHE: but FHE is computationally more expensive concretely.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  <a:blipFill>
                <a:blip r:embed="rId5"/>
                <a:stretch>
                  <a:fillRect l="-153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/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O(#inputs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): Yao’s garbled circuits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  <a:blipFill>
                <a:blip r:embed="rId6"/>
                <a:stretch>
                  <a:fillRect l="-1703" t="-14286" r="-61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060848"/>
            <a:ext cx="10363200" cy="2304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Next class: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Secret-Sharing and Information-Theoretically Secure MPC</a:t>
            </a:r>
          </a:p>
        </p:txBody>
      </p:sp>
    </p:spTree>
    <p:extLst>
      <p:ext uri="{BB962C8B-B14F-4D97-AF65-F5344CB8AC3E}">
        <p14:creationId xmlns:p14="http://schemas.microsoft.com/office/powerpoint/2010/main" val="24620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and Bob want to compute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blipFill>
                <a:blip r:embed="rId4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blipFill>
                <a:blip r:embed="rId5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Bob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blipFill>
                <a:blip r:embed="rId9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FEBD78E9-F92C-6945-8D6E-F393C309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69160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Semi-honest Security:</a:t>
            </a:r>
          </a:p>
        </p:txBody>
      </p:sp>
    </p:spTree>
    <p:extLst>
      <p:ext uri="{BB962C8B-B14F-4D97-AF65-F5344CB8AC3E}">
        <p14:creationId xmlns:p14="http://schemas.microsoft.com/office/powerpoint/2010/main" val="741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1">
            <a:extLst>
              <a:ext uri="{FF2B5EF4-FFF2-40B4-BE49-F238E27FC236}">
                <a16:creationId xmlns:a16="http://schemas.microsoft.com/office/drawing/2014/main" id="{BCFD95B9-BD16-D54E-9F6E-85F49740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6" y="1524767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0000FF"/>
                </a:solidFill>
              </a:rPr>
              <a:t>REAL WORLD: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B129C582-767B-7E49-9ABC-9B37262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3" y="4643510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IDEAL WORLD: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66" y="569133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0" y="5602929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69507"/>
            <a:ext cx="1078254" cy="1066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AC5B4-8CBC-2C44-9B74-063253F3BD0A}"/>
              </a:ext>
            </a:extLst>
          </p:cNvPr>
          <p:cNvCxnSpPr/>
          <p:nvPr/>
        </p:nvCxnSpPr>
        <p:spPr>
          <a:xfrm>
            <a:off x="0" y="4221088"/>
            <a:ext cx="925252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59578" y="4788671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6D7284-585D-D043-9DE8-8C495DA16861}"/>
              </a:ext>
            </a:extLst>
          </p:cNvPr>
          <p:cNvGrpSpPr/>
          <p:nvPr/>
        </p:nvGrpSpPr>
        <p:grpSpPr>
          <a:xfrm>
            <a:off x="2751998" y="5425087"/>
            <a:ext cx="3186159" cy="884233"/>
            <a:chOff x="2751998" y="4993039"/>
            <a:chExt cx="3186159" cy="8842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3EDFFF-FAA3-CE4A-AF03-AA432CBDE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blipFill>
                  <a:blip r:embed="rId10"/>
                  <a:stretch>
                    <a:fillRect t="-27692" r="-650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97FE21-7CDA-7C46-B69D-A04D14F0542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blipFill>
                  <a:blip r:embed="rId11"/>
                  <a:stretch>
                    <a:fillRect r="-70690" b="-274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58">
            <a:extLst>
              <a:ext uri="{FF2B5EF4-FFF2-40B4-BE49-F238E27FC236}">
                <a16:creationId xmlns:a16="http://schemas.microsoft.com/office/drawing/2014/main" id="{BD682F53-0758-0640-8260-C3247151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61" y="3916288"/>
            <a:ext cx="66782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endParaRPr lang="en-US" altLang="en-US" sz="4400" dirty="0">
              <a:solidFill>
                <a:srgbClr val="0000CC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CEC24-5FB3-2645-97CF-0824E8A6DC45}"/>
              </a:ext>
            </a:extLst>
          </p:cNvPr>
          <p:cNvSpPr/>
          <p:nvPr/>
        </p:nvSpPr>
        <p:spPr>
          <a:xfrm>
            <a:off x="4317268" y="1432424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BE7A1-6232-A546-88F7-D11C3661E8BB}"/>
              </a:ext>
            </a:extLst>
          </p:cNvPr>
          <p:cNvSpPr/>
          <p:nvPr/>
        </p:nvSpPr>
        <p:spPr>
          <a:xfrm>
            <a:off x="5073817" y="4318248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 animBg="1"/>
      <p:bldP spid="3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2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Tool: 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92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733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668250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</a:t>
            </a:r>
            <a:r>
              <a:rPr lang="en-US" sz="2800" i="1" dirty="0">
                <a:solidFill>
                  <a:srgbClr val="0000FF"/>
                </a:solidFill>
                <a:cs typeface="Arial"/>
              </a:rPr>
              <a:t>in the appropriate sense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FA374-0B0E-4540-B00E-4B2B80440141}"/>
              </a:ext>
            </a:extLst>
          </p:cNvPr>
          <p:cNvGrpSpPr/>
          <p:nvPr/>
        </p:nvGrpSpPr>
        <p:grpSpPr>
          <a:xfrm>
            <a:off x="2321024" y="4915644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D1760166-AA8D-134B-9455-707961D1B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056B7730-CB3E-954C-BD3D-08B50D26C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8605240-BCC1-6844-91A1-AA9549B22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6BE7D576-250B-2346-9E4E-AD611586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5C7ED-990C-E94D-B375-504866DEC607}"/>
              </a:ext>
            </a:extLst>
          </p:cNvPr>
          <p:cNvGrpSpPr/>
          <p:nvPr/>
        </p:nvGrpSpPr>
        <p:grpSpPr>
          <a:xfrm>
            <a:off x="4618317" y="2170019"/>
            <a:ext cx="2724813" cy="609600"/>
            <a:chOff x="4618317" y="2170019"/>
            <a:chExt cx="2724813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blipFill>
                  <a:blip r:embed="rId12"/>
                  <a:stretch>
                    <a:fillRect b="-102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65C23A2C-4A59-364E-AB6E-D971F9D94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966" y="231844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3F93FEF-31F2-AE4D-A2F6-8C875E79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95" y="2316664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49245</TotalTime>
  <Words>1411</Words>
  <Application>Microsoft Macintosh PowerPoint</Application>
  <PresentationFormat>On-screen Show (4:3)</PresentationFormat>
  <Paragraphs>278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Comic Sans MS</vt:lpstr>
      <vt:lpstr>New York</vt:lpstr>
      <vt:lpstr>Office Theme</vt:lpstr>
      <vt:lpstr>Custom Design</vt:lpstr>
      <vt:lpstr>PowerPoint Presentation</vt:lpstr>
      <vt:lpstr>TODAY:  Secure Two-Party and Multi-Party  Computation</vt:lpstr>
      <vt:lpstr>Secure Two-Party Computation</vt:lpstr>
      <vt:lpstr>Secure Two-Party Computation</vt:lpstr>
      <vt:lpstr>Secure Two-Party Computation</vt:lpstr>
      <vt:lpstr>Secure Two-Party Computation</vt:lpstr>
      <vt:lpstr>Secure 2PC from OT</vt:lpstr>
      <vt:lpstr>Tool: Oblivious Transfer (OT)</vt:lpstr>
      <vt:lpstr>PowerPoint Presentation</vt:lpstr>
      <vt:lpstr>PowerPoint Presentation</vt:lpstr>
      <vt:lpstr>Recap: OT ⇒ Secret-Shared-AND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showed: Secure 2PC from OT</vt:lpstr>
      <vt:lpstr>In fact, GMW does more:</vt:lpstr>
      <vt:lpstr>PowerPoint Presentation</vt:lpstr>
      <vt:lpstr>PowerPoint Presentation</vt:lpstr>
      <vt:lpstr>PowerPoint Presentation</vt:lpstr>
      <vt:lpstr>Complexity of the 2-party solution</vt:lpstr>
      <vt:lpstr>Next class:  Secret-Sharing and Information-Theoretically Secure MPC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1272</cp:revision>
  <dcterms:created xsi:type="dcterms:W3CDTF">2014-03-14T23:52:55Z</dcterms:created>
  <dcterms:modified xsi:type="dcterms:W3CDTF">2021-11-29T19:23:42Z</dcterms:modified>
</cp:coreProperties>
</file>