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29" r:id="rId2"/>
    <p:sldId id="663" r:id="rId3"/>
    <p:sldId id="637" r:id="rId4"/>
    <p:sldId id="662" r:id="rId5"/>
    <p:sldId id="630" r:id="rId6"/>
    <p:sldId id="632" r:id="rId7"/>
    <p:sldId id="685" r:id="rId8"/>
    <p:sldId id="633" r:id="rId9"/>
    <p:sldId id="642" r:id="rId10"/>
    <p:sldId id="643" r:id="rId11"/>
    <p:sldId id="644" r:id="rId12"/>
    <p:sldId id="645" r:id="rId13"/>
    <p:sldId id="664" r:id="rId14"/>
    <p:sldId id="646" r:id="rId15"/>
    <p:sldId id="686" r:id="rId16"/>
    <p:sldId id="699" r:id="rId17"/>
    <p:sldId id="671" r:id="rId18"/>
    <p:sldId id="677" r:id="rId19"/>
    <p:sldId id="678" r:id="rId20"/>
    <p:sldId id="692" r:id="rId21"/>
    <p:sldId id="693" r:id="rId22"/>
    <p:sldId id="679" r:id="rId23"/>
    <p:sldId id="680" r:id="rId24"/>
    <p:sldId id="681" r:id="rId25"/>
    <p:sldId id="682" r:id="rId26"/>
    <p:sldId id="687" r:id="rId27"/>
    <p:sldId id="684" r:id="rId28"/>
    <p:sldId id="688" r:id="rId29"/>
    <p:sldId id="689" r:id="rId30"/>
    <p:sldId id="690" r:id="rId31"/>
    <p:sldId id="691" r:id="rId32"/>
    <p:sldId id="673" r:id="rId33"/>
    <p:sldId id="694" r:id="rId34"/>
    <p:sldId id="695" r:id="rId35"/>
    <p:sldId id="697" r:id="rId36"/>
    <p:sldId id="696" r:id="rId37"/>
    <p:sldId id="698" r:id="rId38"/>
    <p:sldId id="627" r:id="rId39"/>
    <p:sldId id="665" r:id="rId40"/>
    <p:sldId id="667" r:id="rId41"/>
    <p:sldId id="670" r:id="rId42"/>
    <p:sldId id="66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2"/>
    <p:restoredTop sz="76240" autoAdjust="0"/>
  </p:normalViewPr>
  <p:slideViewPr>
    <p:cSldViewPr>
      <p:cViewPr>
        <p:scale>
          <a:sx n="90" d="100"/>
          <a:sy n="90" d="100"/>
        </p:scale>
        <p:origin x="536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19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0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3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06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499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5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14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66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44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06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07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82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126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173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57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914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28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253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19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871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855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27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83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0278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894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7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84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7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83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92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.png"/><Relationship Id="rId19" Type="http://schemas.openxmlformats.org/officeDocument/2006/relationships/image" Target="../media/image90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95.png"/><Relationship Id="rId22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1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0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0.png"/><Relationship Id="rId3" Type="http://schemas.openxmlformats.org/officeDocument/2006/relationships/image" Target="../media/image10.png"/><Relationship Id="rId21" Type="http://schemas.openxmlformats.org/officeDocument/2006/relationships/image" Target="../media/image35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61.png"/><Relationship Id="rId10" Type="http://schemas.openxmlformats.org/officeDocument/2006/relationships/image" Target="../media/image16.png"/><Relationship Id="rId19" Type="http://schemas.openxmlformats.org/officeDocument/2006/relationships/image" Target="../media/image33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9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96.png"/><Relationship Id="rId10" Type="http://schemas.openxmlformats.org/officeDocument/2006/relationships/image" Target="../media/image1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98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22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1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0.png"/><Relationship Id="rId10" Type="http://schemas.openxmlformats.org/officeDocument/2006/relationships/image" Target="../media/image1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10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2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6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5.png"/><Relationship Id="rId10" Type="http://schemas.openxmlformats.org/officeDocument/2006/relationships/image" Target="../media/image1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10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2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8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7.png"/><Relationship Id="rId10" Type="http://schemas.openxmlformats.org/officeDocument/2006/relationships/image" Target="../media/image1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10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2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10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9.png"/><Relationship Id="rId10" Type="http://schemas.openxmlformats.org/officeDocument/2006/relationships/image" Target="../media/image1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9.png"/><Relationship Id="rId20" Type="http://schemas.openxmlformats.org/officeDocument/2006/relationships/image" Target="../media/image30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5" Type="http://schemas.openxmlformats.org/officeDocument/2006/relationships/image" Target="../media/image128.png"/><Relationship Id="rId15" Type="http://schemas.openxmlformats.org/officeDocument/2006/relationships/image" Target="../media/image18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145.png"/><Relationship Id="rId4" Type="http://schemas.openxmlformats.org/officeDocument/2006/relationships/image" Target="../media/image12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08.jp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10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03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.png"/><Relationship Id="rId26" Type="http://schemas.openxmlformats.org/officeDocument/2006/relationships/image" Target="../media/image157.png"/><Relationship Id="rId3" Type="http://schemas.openxmlformats.org/officeDocument/2006/relationships/image" Target="../media/image10.png"/><Relationship Id="rId21" Type="http://schemas.openxmlformats.org/officeDocument/2006/relationships/image" Target="../media/image15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5" Type="http://schemas.openxmlformats.org/officeDocument/2006/relationships/image" Target="../media/image15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2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55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6.png"/><Relationship Id="rId19" Type="http://schemas.openxmlformats.org/officeDocument/2006/relationships/image" Target="../media/image15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8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63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11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1397A56F-0E70-DB4E-89CA-E1785A847BC2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AA9A5F47-412C-CA43-A75C-8FEC6F66DF03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15356" y="1916832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B228F5DD-38FA-5349-9634-8DD0BAB2A6A8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06978" y="1628800"/>
            <a:ext cx="636927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Two major problems: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Alice is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needs to remember a whole lot of things,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information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steps.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blipFill>
                <a:blip r:embed="rId3"/>
                <a:stretch>
                  <a:fillRect l="-1445" r="-14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The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signatures grow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Length of the signature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-</a:t>
                </a:r>
                <a:r>
                  <a:rPr lang="en-US" sz="2800" b="0" dirty="0" err="1">
                    <a:ea typeface="American Typewriter" charset="0"/>
                    <a:cs typeface="American Typewriter" charset="0"/>
                  </a:rPr>
                  <a:t>th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message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blipFill>
                <a:blip r:embed="rId14"/>
                <a:stretch>
                  <a:fillRect l="-1447" r="-1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114F1-3735-0740-A3B4-717BB315690E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C51DD3-ACA1-B047-B9AF-EAF8B2DDE5EF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30213E-4E1F-4B48-80FC-96D3465EAC2E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DA385-A43D-5441-96FA-004008658D65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ubtitle 1">
            <a:extLst>
              <a:ext uri="{FF2B5EF4-FFF2-40B4-BE49-F238E27FC236}">
                <a16:creationId xmlns:a16="http://schemas.microsoft.com/office/drawing/2014/main" id="{17CE4E34-5AC4-454A-A43C-1F1983E2956D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/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6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Alice (the </a:t>
                </a:r>
                <a:r>
                  <a:rPr lang="en-US" sz="2800" i="1" dirty="0">
                    <a:latin typeface="+mn-lt"/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signer) computes many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pairs and arranges them in a tree of depth = sec. param.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blipFill>
                <a:blip r:embed="rId18"/>
                <a:stretch>
                  <a:fillRect l="-14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1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96703C-516D-5349-9880-C0ABC727F58A}"/>
              </a:ext>
            </a:extLst>
          </p:cNvPr>
          <p:cNvSpPr/>
          <p:nvPr/>
        </p:nvSpPr>
        <p:spPr>
          <a:xfrm>
            <a:off x="1043608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57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89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845EF6-C255-6044-8BDA-E4F86C1071B4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1F1E2A-F10C-AD43-88CE-859103D0094D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“Authenticate”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using the “signature path”.  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blipFill>
                <a:blip r:embed="rId25"/>
                <a:stretch>
                  <a:fillRect l="-1721" t="-9302" r="-206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4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Signatures, Continued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5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3E501B-DA55-C147-8803-147AFB48BB28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825CDFE-361A-EC4C-A46B-ED0CF3A8CD80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99575" y="4116837"/>
            <a:ext cx="887744" cy="970635"/>
            <a:chOff x="91707" y="4831683"/>
            <a:chExt cx="887744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second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47D3B-8DAA-8B40-B58C-6B536E54949E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third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Signatures consist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one-time signatures and do now grow with time!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Signer generates and keeps the entire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-size) signature tree in memory!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092504-7270-0848-A666-5C3322635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4976705"/>
            <a:ext cx="774636" cy="7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7079228" y="2852936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18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19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20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089A1DE-5FD7-8742-A0E5-DAA445A39B75}"/>
              </a:ext>
            </a:extLst>
          </p:cNvPr>
          <p:cNvGrpSpPr/>
          <p:nvPr/>
        </p:nvGrpSpPr>
        <p:grpSpPr>
          <a:xfrm>
            <a:off x="1437383" y="1110247"/>
            <a:ext cx="7817823" cy="2203949"/>
            <a:chOff x="1437383" y="1110247"/>
            <a:chExt cx="7817823" cy="22039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/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1923" t="-909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3CD7CFD-204F-D040-8EAC-66AF36B62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26" y="1340768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/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1923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3116D5-E7E1-1243-A038-09E73F3FCF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0910" y="2250026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/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962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AB568F-302C-754D-8694-175E25BE82FD}"/>
                </a:ext>
              </a:extLst>
            </p:cNvPr>
            <p:cNvCxnSpPr>
              <a:cxnSpLocks/>
            </p:cNvCxnSpPr>
            <p:nvPr/>
          </p:nvCxnSpPr>
          <p:spPr>
            <a:xfrm>
              <a:off x="7168635" y="2132837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F40DAB8-BEB5-7A43-9A32-2BBD0BFD10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3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0BE5401-F863-8649-8B87-3530570D8CE7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41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F8AF680-C9B9-C74F-95A8-FB041495D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77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1CF86B-0A2F-3546-B7B3-D7D4398FB6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6544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/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/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/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/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26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3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4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5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5FBB833-07EF-4745-AD76-C7C61D8815AB}"/>
              </a:ext>
            </a:extLst>
          </p:cNvPr>
          <p:cNvGrpSpPr/>
          <p:nvPr/>
        </p:nvGrpSpPr>
        <p:grpSpPr>
          <a:xfrm>
            <a:off x="-324544" y="908720"/>
            <a:ext cx="9145016" cy="3312184"/>
            <a:chOff x="-36512" y="1022186"/>
            <a:chExt cx="9145016" cy="33121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/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EE7C209-3CEC-BC47-BB30-A2586B643E90}"/>
                </a:ext>
              </a:extLst>
            </p:cNvPr>
            <p:cNvGrpSpPr/>
            <p:nvPr/>
          </p:nvGrpSpPr>
          <p:grpSpPr>
            <a:xfrm>
              <a:off x="3027478" y="1022186"/>
              <a:ext cx="3587405" cy="973937"/>
              <a:chOff x="2224507" y="1720334"/>
              <a:chExt cx="3587405" cy="97393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/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2808A0E-774D-E647-8C64-A7E1B18AA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4507" y="2259124"/>
                <a:ext cx="1760209" cy="435147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0F47A4AB-077E-BE40-AD42-9AE9ECDC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6119" y="2253793"/>
                <a:ext cx="1685793" cy="433611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/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AAC4C2-BCE9-5B4E-9057-C17D97B82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179" y="2446228"/>
              <a:ext cx="1138377" cy="337646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15F46B6-EF4D-CE43-A284-0C906216DD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5366" y="2442998"/>
              <a:ext cx="988199" cy="36729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F7ACE6C-23A6-D245-A862-56E62CF1D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5108" y="2421304"/>
              <a:ext cx="1057977" cy="40743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C0BE877-ACE4-9248-B0EE-A5C6D310FA9C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95" y="2418074"/>
              <a:ext cx="1341493" cy="41066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/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E954AC7-DEE2-2B44-A861-87EC6B6A9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58" y="3363168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1401173-4C82-0848-B78A-DBF61FCB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00" y="3359938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/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/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/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5C46B4F-E8E8-8247-9DAF-8E82A4101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291" y="338959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6996643-DE8C-2140-8E44-807D037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33" y="338636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/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  <a:blipFill>
                  <a:blip r:embed="rId2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/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  <a:blipFill>
                  <a:blip r:embed="rId2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/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1B66677-8CA2-BB4A-ADAF-2BFC25C63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533" y="3435176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66B91B2-FBB9-1049-8487-30C9EEBFB3C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75" y="3431946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/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  <a:blipFill>
                  <a:blip r:embed="rId3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/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  <a:blipFill>
                  <a:blip r:embed="rId3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/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  <a:blipFill>
                  <a:blip r:embed="rId3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1895C1E-BF03-E840-898D-F54DAA84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5998" y="343223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5268A9B-0288-134C-8FE4-12DBC5F76B4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940" y="342900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/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  <a:blipFill>
                  <a:blip r:embed="rId3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/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  <a:blipFill>
                  <a:blip r:embed="rId3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07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63">
            <a:extLst>
              <a:ext uri="{FF2B5EF4-FFF2-40B4-BE49-F238E27FC236}">
                <a16:creationId xmlns:a16="http://schemas.microsoft.com/office/drawing/2014/main" id="{9B7DB96D-D83F-5F4C-9883-8FA37459F387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327600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12311170-DC27-4B46-BA9A-FD3CD92371F0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657968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Short signatures and small storage for the signer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F8D2FF5-FB97-A744-ADAA-75B077EB6E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5013176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blipFill>
                <a:blip r:embed="rId4"/>
                <a:stretch>
                  <a:fillRect l="-1220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blipFill>
                <a:blip r:embed="rId5"/>
                <a:stretch>
                  <a:fillRect l="-1374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216024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ectangle 63">
            <a:extLst>
              <a:ext uri="{FF2B5EF4-FFF2-40B4-BE49-F238E27FC236}">
                <a16:creationId xmlns:a16="http://schemas.microsoft.com/office/drawing/2014/main" id="{82702E11-172E-3D42-8DC0-D53AC71BEB4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74FA068D-17FF-4548-A45E-E8C88EA5641F}"/>
              </a:ext>
            </a:extLst>
          </p:cNvPr>
          <p:cNvSpPr txBox="1">
            <a:spLocks noChangeArrowheads="1"/>
          </p:cNvSpPr>
          <p:nvPr/>
        </p:nvSpPr>
        <p:spPr>
          <a:xfrm>
            <a:off x="985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Signer needs to keep a counter indicating which </a:t>
            </a:r>
            <a:r>
              <a:rPr lang="en-US" sz="2800" b="1" i="1" dirty="0">
                <a:latin typeface="+mn-lt"/>
                <a:ea typeface="American Typewriter" charset="0"/>
                <a:cs typeface="American Typewriter" charset="0"/>
              </a:rPr>
              <a:t>leaf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 (which tells her which secret key) to use next.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CA7030-87F5-5B47-872C-0ADFEBC828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59" y="5092907"/>
            <a:ext cx="774636" cy="7746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626B18-5A5D-954D-BF8F-D0D9A4930152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E11481-7D5E-0E42-B8CD-50A49650C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5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EBF38-4E57-2540-BEA7-EFFB720D0E24}"/>
              </a:ext>
            </a:extLst>
          </p:cNvPr>
          <p:cNvGrpSpPr/>
          <p:nvPr/>
        </p:nvGrpSpPr>
        <p:grpSpPr>
          <a:xfrm>
            <a:off x="4313001" y="955451"/>
            <a:ext cx="3081550" cy="2805508"/>
            <a:chOff x="4113521" y="910350"/>
            <a:chExt cx="3081550" cy="28055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322A2FB3-3E61-C248-BD28-FD062E25A75C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/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7B4EF0-136C-3C42-9DB3-287B3647D7D0}"/>
                </a:ext>
              </a:extLst>
            </p:cNvPr>
            <p:cNvSpPr/>
            <p:nvPr/>
          </p:nvSpPr>
          <p:spPr>
            <a:xfrm rot="8118830">
              <a:off x="6280671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/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5CD3464-0590-424C-9715-C53C339CBACE}"/>
                </a:ext>
              </a:extLst>
            </p:cNvPr>
            <p:cNvSpPr/>
            <p:nvPr/>
          </p:nvSpPr>
          <p:spPr>
            <a:xfrm rot="8118830">
              <a:off x="5141333" y="270092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E8330-46FA-5A46-BF78-5BDBFA3A236A}"/>
              </a:ext>
            </a:extLst>
          </p:cNvPr>
          <p:cNvSpPr/>
          <p:nvPr/>
        </p:nvSpPr>
        <p:spPr>
          <a:xfrm>
            <a:off x="827584" y="4598032"/>
            <a:ext cx="7855712" cy="214333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a message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blipFill>
                <a:blip r:embed="rId21"/>
                <a:stretch>
                  <a:fillRect l="-216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</a:t>
                </a:r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random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leaf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72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blipFill>
                <a:blip r:embed="rId23"/>
                <a:stretch>
                  <a:fillRect l="-154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blipFill>
                <a:blip r:embed="rId2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/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  <a:blipFill>
                <a:blip r:embed="rId2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111576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EA04B5DB-C901-0840-9C23-F9ECBC6CC0C1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44194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No need to keep state.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9C246CC-91BD-3E4E-9830-CFA21EC27D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4797152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If the signer produces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signatures, the probability she picks the same leaf twice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blipFill>
                <a:blip r:embed="rId2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5.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94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Making the Signer Deterministic.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pseudo-randomly.</a:t>
                </a: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blipFill>
                <a:blip r:embed="rId22"/>
                <a:stretch>
                  <a:fillRect l="-150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Have another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blipFill>
                <a:blip r:embed="rId23"/>
                <a:stretch>
                  <a:fillRect l="-15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B15AF6-0DEA-0345-A368-5D1EB313C6D7}"/>
              </a:ext>
            </a:extLst>
          </p:cNvPr>
          <p:cNvSpPr/>
          <p:nvPr/>
        </p:nvSpPr>
        <p:spPr>
          <a:xfrm>
            <a:off x="7216022" y="6111101"/>
            <a:ext cx="308306" cy="30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23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That’s it for the construction.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Security on the board.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7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24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4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86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589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9211" r="-174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2699792" y="2204864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3315229" y="3265040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17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61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640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ubtitle 1">
            <a:extLst>
              <a:ext uri="{FF2B5EF4-FFF2-40B4-BE49-F238E27FC236}">
                <a16:creationId xmlns:a16="http://schemas.microsoft.com/office/drawing/2014/main" id="{0E78A96F-29C6-B74B-96F3-8A70874B9B95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46628</TotalTime>
  <Words>2429</Words>
  <Application>Microsoft Macintosh PowerPoint</Application>
  <PresentationFormat>On-screen Show (4:3)</PresentationFormat>
  <Paragraphs>695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1199</cp:revision>
  <dcterms:created xsi:type="dcterms:W3CDTF">2014-03-14T23:52:55Z</dcterms:created>
  <dcterms:modified xsi:type="dcterms:W3CDTF">2021-10-18T04:25:46Z</dcterms:modified>
</cp:coreProperties>
</file>