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</p:sldMasterIdLst>
  <p:notesMasterIdLst>
    <p:notesMasterId r:id="rId42"/>
  </p:notesMasterIdLst>
  <p:sldIdLst>
    <p:sldId id="529" r:id="rId3"/>
    <p:sldId id="4025" r:id="rId4"/>
    <p:sldId id="3336" r:id="rId5"/>
    <p:sldId id="272" r:id="rId6"/>
    <p:sldId id="274" r:id="rId7"/>
    <p:sldId id="4027" r:id="rId8"/>
    <p:sldId id="4028" r:id="rId9"/>
    <p:sldId id="3338" r:id="rId10"/>
    <p:sldId id="4026" r:id="rId11"/>
    <p:sldId id="1403" r:id="rId12"/>
    <p:sldId id="3279" r:id="rId13"/>
    <p:sldId id="3260" r:id="rId14"/>
    <p:sldId id="3269" r:id="rId15"/>
    <p:sldId id="3270" r:id="rId16"/>
    <p:sldId id="3271" r:id="rId17"/>
    <p:sldId id="3273" r:id="rId18"/>
    <p:sldId id="3299" r:id="rId19"/>
    <p:sldId id="4019" r:id="rId20"/>
    <p:sldId id="4020" r:id="rId21"/>
    <p:sldId id="4021" r:id="rId22"/>
    <p:sldId id="4022" r:id="rId23"/>
    <p:sldId id="4023" r:id="rId24"/>
    <p:sldId id="3300" r:id="rId25"/>
    <p:sldId id="3272" r:id="rId26"/>
    <p:sldId id="3275" r:id="rId27"/>
    <p:sldId id="4024" r:id="rId28"/>
    <p:sldId id="3301" r:id="rId29"/>
    <p:sldId id="3303" r:id="rId30"/>
    <p:sldId id="3304" r:id="rId31"/>
    <p:sldId id="3305" r:id="rId32"/>
    <p:sldId id="3306" r:id="rId33"/>
    <p:sldId id="3307" r:id="rId34"/>
    <p:sldId id="3308" r:id="rId35"/>
    <p:sldId id="3309" r:id="rId36"/>
    <p:sldId id="3310" r:id="rId37"/>
    <p:sldId id="3311" r:id="rId38"/>
    <p:sldId id="3261" r:id="rId39"/>
    <p:sldId id="3283" r:id="rId40"/>
    <p:sldId id="331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91637"/>
    <a:srgbClr val="762416"/>
    <a:srgbClr val="1E177C"/>
    <a:srgbClr val="EA968D"/>
    <a:srgbClr val="9290EA"/>
    <a:srgbClr val="FF0000"/>
    <a:srgbClr val="1A17A5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76309" autoAdjust="0"/>
  </p:normalViewPr>
  <p:slideViewPr>
    <p:cSldViewPr>
      <p:cViewPr varScale="1">
        <p:scale>
          <a:sx n="95" d="100"/>
          <a:sy n="95" d="100"/>
        </p:scale>
        <p:origin x="101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2023-11-15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88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17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2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31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07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51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81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86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6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56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98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4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893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82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50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59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57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767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942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722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47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69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560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271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778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301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021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906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47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C13DC-EB30-4E7B-9A79-FF6A33A169F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661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8BDE52-626B-4F21-AEDE-1C14FF6C816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9869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45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249"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37742066" indent="-37287152" defTabSz="908249"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2pPr>
            <a:lvl3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3pPr>
            <a:lvl4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4pPr>
            <a:lvl5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454914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909828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1364742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1819656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marL="0" marR="0" lvl="0" indent="0" algn="r" defTabSz="9082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EB689-7D14-4F7D-9C4A-FA78C5284BC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w York" charset="0"/>
                <a:ea typeface="ＭＳ Ｐゴシック" pitchFamily="34" charset="-128"/>
                <a:cs typeface="Arial" charset="0"/>
              </a:rPr>
              <a:pPr marL="0" marR="0" lvl="0" indent="0" algn="r" defTabSz="9082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w York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52" y="4342017"/>
            <a:ext cx="5027096" cy="411598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itchFamily="66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1637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54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10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4BCA-552B-6A4C-8B63-2F3CEDB3E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91F98-84F5-F944-916F-549D494C4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A05C7-1F26-E445-A28E-82D23BD8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1894-5558-0C4B-91DA-F293BEBC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19C1D-5005-954C-8951-53CC5A11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71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010C-628E-084D-B8C5-ED48FD5E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97A6-4642-804C-93E2-F9767152F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7C27C-6B97-964B-9936-639741BC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11D0B-0B0C-4E4C-A975-908871A4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50CCE-B38C-9849-BD61-998D2294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89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9968-289E-8E4E-A383-A1A4F345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C761F-8F68-224C-BDFB-E50BC0288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A65FE-6027-8F49-9FA1-AE193B72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F4682-7379-0D4A-8F3E-DB855C62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61E9E-4EE6-DD44-B2AD-A3829915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18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A8A9-3371-B448-A3A2-BFAD62CB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E06CA-B3D9-ED4A-B077-BE887B8F8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26A2A-6088-1D47-BF9E-287334DB5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6188B-3C69-E74A-9F41-1F1C6742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30796-3781-EB47-82E1-03453E96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3A8F5-E8B8-174F-9808-AA3402E5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89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3417-3EF5-E043-8E1A-5AFEB226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2AF08-BB14-0B48-A095-E77C25837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9CAA5-8DF1-AC45-B046-251084BC1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6D4E7-AB16-9A40-A9C3-250330F7C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EAF74-28C7-4C42-86C4-7C7DAA78C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05942-6265-6E47-B8E7-005C52BB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D9CAA-A5F9-1646-A733-8C4CF3BB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3481B-7926-BA4D-AAF9-7BB01378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93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DB13-2C82-3F47-A442-C66D8915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2BC9D-94E3-7147-8CFE-D5F98B1D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885C8-7336-894F-BD0D-80ABB64A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E75DF-A420-5A43-A3A9-CE9F5A29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32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8352A-72B0-3641-A387-6B46F9A2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5366B-A9B5-C04B-BE90-6CCA302A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D18E9-C42F-8747-8925-2E973B68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44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8953-E09A-BB40-861D-88A221B0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9A409-8D69-D542-B588-339A65D63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04E08-2A50-144E-B87D-2F5958ABD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EF0C9-78E1-0041-9BA1-B2AD5058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501D1-1037-484A-B689-E61E3CB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78944-67CC-394B-9583-49ED9263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0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AE9A-B3B2-AE46-A9ED-3E9ACAEE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248FA-C9EA-0341-A5BC-7762C3E10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BE7CE-929E-B740-BE53-1541B875B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73AD9-196F-5842-AD42-F48DB764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2FA12-B2A4-DB49-B87B-134BB4C1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EF11B-B211-C942-914C-893C518D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04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C14B-07DD-DC49-9E5F-D7114072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CD1AD-0E91-364B-BE81-FC1452FE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C7BF9-3FF7-FA48-8AD0-0753F9BF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12C1D-4D5E-6144-B807-32B417B0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1F0CF-5EED-BE43-AE2B-38BDEA72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561E8-C8BA-1F47-88E1-3D48749FC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33D79-6461-504B-A865-875467BC1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E925-4048-2D49-97DF-8C2C9B78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DAE40-038F-2F4D-8231-7D4BFBE4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0CEA8-D593-7A40-805E-52E50D6D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2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1714" y="1217369"/>
            <a:ext cx="8197061" cy="376194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714" y="5551716"/>
            <a:ext cx="8197061" cy="571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latin typeface="Calibri Light"/>
                <a:cs typeface="Calibri Light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3"/>
          </p:nvPr>
        </p:nvSpPr>
        <p:spPr>
          <a:xfrm>
            <a:off x="471714" y="4979318"/>
            <a:ext cx="8197061" cy="572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1" i="0" cap="all">
                <a:solidFill>
                  <a:schemeClr val="tx2"/>
                </a:solidFill>
                <a:latin typeface="Calibri"/>
                <a:cs typeface="Calibri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1713" y="105175"/>
            <a:ext cx="8019145" cy="11311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1059" y="6291100"/>
            <a:ext cx="584462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F56C8676-1494-424A-9EE1-69F4EB666B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84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E52CA5-D5D8-F142-965D-C7C4998AB29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E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63848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56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2023-11-15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6A0AB-08E2-8E42-B00F-CB4C2A66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F5BBF-1300-2446-B454-7906ED39E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BAB33-A4FD-714C-B4C7-8F4E2E9A7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93A0C-C5F5-714C-B69E-B33F2F0B26F8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87482-8000-4142-B836-97BB4FACA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0FD5D-F920-6141-8A33-852F1C77A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700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70.png"/><Relationship Id="rId3" Type="http://schemas.openxmlformats.org/officeDocument/2006/relationships/image" Target="../media/image10.png"/><Relationship Id="rId7" Type="http://schemas.openxmlformats.org/officeDocument/2006/relationships/image" Target="../media/image230.png"/><Relationship Id="rId12" Type="http://schemas.openxmlformats.org/officeDocument/2006/relationships/image" Target="../media/image2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13.jpeg"/><Relationship Id="rId5" Type="http://schemas.openxmlformats.org/officeDocument/2006/relationships/image" Target="../media/image211.png"/><Relationship Id="rId10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250.png"/><Relationship Id="rId14" Type="http://schemas.openxmlformats.org/officeDocument/2006/relationships/image" Target="../media/image28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13" Type="http://schemas.openxmlformats.org/officeDocument/2006/relationships/image" Target="NULL"/><Relationship Id="rId18" Type="http://schemas.openxmlformats.org/officeDocument/2006/relationships/image" Target="../media/image381.png"/><Relationship Id="rId3" Type="http://schemas.openxmlformats.org/officeDocument/2006/relationships/image" Target="../media/image312.png"/><Relationship Id="rId7" Type="http://schemas.openxmlformats.org/officeDocument/2006/relationships/image" Target="../media/image331.png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1.png"/><Relationship Id="rId11" Type="http://schemas.openxmlformats.org/officeDocument/2006/relationships/image" Target="../media/image361.png"/><Relationship Id="rId5" Type="http://schemas.openxmlformats.org/officeDocument/2006/relationships/image" Target="../media/image13.jpeg"/><Relationship Id="rId15" Type="http://schemas.openxmlformats.org/officeDocument/2006/relationships/image" Target="NULL"/><Relationship Id="rId10" Type="http://schemas.openxmlformats.org/officeDocument/2006/relationships/image" Target="../media/image351.png"/><Relationship Id="rId4" Type="http://schemas.openxmlformats.org/officeDocument/2006/relationships/image" Target="../media/image12.jpe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0.png"/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12" Type="http://schemas.openxmlformats.org/officeDocument/2006/relationships/image" Target="../media/image32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11" Type="http://schemas.openxmlformats.org/officeDocument/2006/relationships/image" Target="../media/image310.png"/><Relationship Id="rId5" Type="http://schemas.openxmlformats.org/officeDocument/2006/relationships/image" Target="../media/image220.png"/><Relationship Id="rId15" Type="http://schemas.openxmlformats.org/officeDocument/2006/relationships/image" Target="../media/image350.png"/><Relationship Id="rId10" Type="http://schemas.openxmlformats.org/officeDocument/2006/relationships/image" Target="../media/image300.png"/><Relationship Id="rId4" Type="http://schemas.openxmlformats.org/officeDocument/2006/relationships/image" Target="../media/image11.png"/><Relationship Id="rId9" Type="http://schemas.openxmlformats.org/officeDocument/2006/relationships/image" Target="../media/image290.png"/><Relationship Id="rId14" Type="http://schemas.openxmlformats.org/officeDocument/2006/relationships/image" Target="../media/image3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0.png"/><Relationship Id="rId3" Type="http://schemas.openxmlformats.org/officeDocument/2006/relationships/image" Target="../media/image370.png"/><Relationship Id="rId7" Type="http://schemas.openxmlformats.org/officeDocument/2006/relationships/image" Target="../media/image400.png"/><Relationship Id="rId12" Type="http://schemas.openxmlformats.org/officeDocument/2006/relationships/image" Target="../media/image4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0.png"/><Relationship Id="rId11" Type="http://schemas.openxmlformats.org/officeDocument/2006/relationships/image" Target="../media/image440.png"/><Relationship Id="rId5" Type="http://schemas.openxmlformats.org/officeDocument/2006/relationships/image" Target="../media/image380.png"/><Relationship Id="rId10" Type="http://schemas.openxmlformats.org/officeDocument/2006/relationships/image" Target="../media/image430.png"/><Relationship Id="rId4" Type="http://schemas.openxmlformats.org/officeDocument/2006/relationships/image" Target="../media/image11.png"/><Relationship Id="rId9" Type="http://schemas.openxmlformats.org/officeDocument/2006/relationships/image" Target="../media/image4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0.png"/><Relationship Id="rId3" Type="http://schemas.openxmlformats.org/officeDocument/2006/relationships/image" Target="../media/image370.png"/><Relationship Id="rId7" Type="http://schemas.openxmlformats.org/officeDocument/2006/relationships/image" Target="../media/image4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0.png"/><Relationship Id="rId11" Type="http://schemas.openxmlformats.org/officeDocument/2006/relationships/image" Target="../media/image470.png"/><Relationship Id="rId5" Type="http://schemas.openxmlformats.org/officeDocument/2006/relationships/image" Target="../media/image380.png"/><Relationship Id="rId10" Type="http://schemas.openxmlformats.org/officeDocument/2006/relationships/image" Target="../media/image430.png"/><Relationship Id="rId4" Type="http://schemas.openxmlformats.org/officeDocument/2006/relationships/image" Target="../media/image11.png"/><Relationship Id="rId9" Type="http://schemas.openxmlformats.org/officeDocument/2006/relationships/image" Target="../media/image4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630.png"/><Relationship Id="rId18" Type="http://schemas.openxmlformats.org/officeDocument/2006/relationships/image" Target="../media/image680.png"/><Relationship Id="rId3" Type="http://schemas.openxmlformats.org/officeDocument/2006/relationships/image" Target="../media/image11.png"/><Relationship Id="rId21" Type="http://schemas.openxmlformats.org/officeDocument/2006/relationships/image" Target="../media/image711.png"/><Relationship Id="rId7" Type="http://schemas.openxmlformats.org/officeDocument/2006/relationships/image" Target="../media/image480.png"/><Relationship Id="rId12" Type="http://schemas.openxmlformats.org/officeDocument/2006/relationships/image" Target="../media/image620.png"/><Relationship Id="rId17" Type="http://schemas.openxmlformats.org/officeDocument/2006/relationships/image" Target="../media/image67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60.png"/><Relationship Id="rId20" Type="http://schemas.openxmlformats.org/officeDocument/2006/relationships/image" Target="../media/image7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0.png"/><Relationship Id="rId11" Type="http://schemas.openxmlformats.org/officeDocument/2006/relationships/image" Target="../media/image500.png"/><Relationship Id="rId24" Type="http://schemas.openxmlformats.org/officeDocument/2006/relationships/image" Target="../media/image740.png"/><Relationship Id="rId5" Type="http://schemas.openxmlformats.org/officeDocument/2006/relationships/image" Target="../media/image390.png"/><Relationship Id="rId15" Type="http://schemas.openxmlformats.org/officeDocument/2006/relationships/image" Target="../media/image650.png"/><Relationship Id="rId23" Type="http://schemas.openxmlformats.org/officeDocument/2006/relationships/image" Target="../media/image730.png"/><Relationship Id="rId10" Type="http://schemas.openxmlformats.org/officeDocument/2006/relationships/image" Target="../media/image12.jpeg"/><Relationship Id="rId19" Type="http://schemas.openxmlformats.org/officeDocument/2006/relationships/image" Target="../media/image690.png"/><Relationship Id="rId4" Type="http://schemas.openxmlformats.org/officeDocument/2006/relationships/image" Target="../media/image380.png"/><Relationship Id="rId9" Type="http://schemas.openxmlformats.org/officeDocument/2006/relationships/image" Target="../media/image13.jpeg"/><Relationship Id="rId14" Type="http://schemas.openxmlformats.org/officeDocument/2006/relationships/image" Target="../media/image640.png"/><Relationship Id="rId22" Type="http://schemas.openxmlformats.org/officeDocument/2006/relationships/image" Target="../media/image7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520.png"/><Relationship Id="rId3" Type="http://schemas.openxmlformats.org/officeDocument/2006/relationships/image" Target="../media/image10.png"/><Relationship Id="rId7" Type="http://schemas.openxmlformats.org/officeDocument/2006/relationships/image" Target="../media/image230.png"/><Relationship Id="rId12" Type="http://schemas.openxmlformats.org/officeDocument/2006/relationships/image" Target="../media/image5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0.png"/><Relationship Id="rId11" Type="http://schemas.openxmlformats.org/officeDocument/2006/relationships/image" Target="../media/image13.jpeg"/><Relationship Id="rId10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250.png"/><Relationship Id="rId14" Type="http://schemas.openxmlformats.org/officeDocument/2006/relationships/image" Target="../media/image5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2.jpeg"/><Relationship Id="rId7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9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2.jpeg"/><Relationship Id="rId7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../media/image14.png"/><Relationship Id="rId10" Type="http://schemas.openxmlformats.org/officeDocument/2006/relationships/image" Target="NULL"/><Relationship Id="rId4" Type="http://schemas.openxmlformats.org/officeDocument/2006/relationships/image" Target="../media/image13.jpeg"/><Relationship Id="rId9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12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11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10.png"/><Relationship Id="rId21" Type="http://schemas.openxmlformats.org/officeDocument/2006/relationships/image" Target="../media/image15.png"/><Relationship Id="rId7" Type="http://schemas.openxmlformats.org/officeDocument/2006/relationships/image" Target="../media/image13.jpeg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4.png"/><Relationship Id="rId20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../media/image11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12" Type="http://schemas.openxmlformats.org/officeDocument/2006/relationships/image" Target="NULL"/><Relationship Id="rId2" Type="http://schemas.openxmlformats.org/officeDocument/2006/relationships/notesSlide" Target="../notesSlides/notesSlide18.xml"/><Relationship Id="rId16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11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12.jpe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9.xml"/><Relationship Id="rId16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13.jpe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../media/image13.jpeg"/><Relationship Id="rId9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00.png"/><Relationship Id="rId7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12.jpeg"/><Relationship Id="rId12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11" Type="http://schemas.openxmlformats.org/officeDocument/2006/relationships/image" Target="NULL"/><Relationship Id="rId5" Type="http://schemas.openxmlformats.org/officeDocument/2006/relationships/image" Target="../media/image14.png"/><Relationship Id="rId10" Type="http://schemas.openxmlformats.org/officeDocument/2006/relationships/image" Target="NULL"/><Relationship Id="rId4" Type="http://schemas.openxmlformats.org/officeDocument/2006/relationships/image" Target="../media/image13.jpeg"/><Relationship Id="rId9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19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How to Compute Arbitrary Functions</a:t>
            </a:r>
          </a:p>
        </p:txBody>
      </p:sp>
      <p:grpSp>
        <p:nvGrpSpPr>
          <p:cNvPr id="39" name="Group 99">
            <a:extLst>
              <a:ext uri="{FF2B5EF4-FFF2-40B4-BE49-F238E27FC236}">
                <a16:creationId xmlns:a16="http://schemas.microsoft.com/office/drawing/2014/main" id="{2DD732EC-29CA-E346-90E4-39ECB545311E}"/>
              </a:ext>
            </a:extLst>
          </p:cNvPr>
          <p:cNvGrpSpPr>
            <a:grpSpLocks/>
          </p:cNvGrpSpPr>
          <p:nvPr/>
        </p:nvGrpSpPr>
        <p:grpSpPr bwMode="auto">
          <a:xfrm>
            <a:off x="2555878" y="2420888"/>
            <a:ext cx="4176717" cy="3124200"/>
            <a:chOff x="2522" y="2448"/>
            <a:chExt cx="2631" cy="1968"/>
          </a:xfrm>
        </p:grpSpPr>
        <p:pic>
          <p:nvPicPr>
            <p:cNvPr id="40" name="Picture 63" descr="xorg">
              <a:extLst>
                <a:ext uri="{FF2B5EF4-FFF2-40B4-BE49-F238E27FC236}">
                  <a16:creationId xmlns:a16="http://schemas.microsoft.com/office/drawing/2014/main" id="{1B353B5C-9B29-4F45-907B-6172CE4A4C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" y="3264"/>
              <a:ext cx="816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7" descr="andg">
              <a:extLst>
                <a:ext uri="{FF2B5EF4-FFF2-40B4-BE49-F238E27FC236}">
                  <a16:creationId xmlns:a16="http://schemas.microsoft.com/office/drawing/2014/main" id="{C72E4D99-24A5-D242-ADBA-F8E07231F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" y="3264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68">
              <a:extLst>
                <a:ext uri="{FF2B5EF4-FFF2-40B4-BE49-F238E27FC236}">
                  <a16:creationId xmlns:a16="http://schemas.microsoft.com/office/drawing/2014/main" id="{F6CB5C42-B1B1-0946-8EAC-5E2DA755D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3527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71">
              <a:extLst>
                <a:ext uri="{FF2B5EF4-FFF2-40B4-BE49-F238E27FC236}">
                  <a16:creationId xmlns:a16="http://schemas.microsoft.com/office/drawing/2014/main" id="{D31D5AEC-8078-7E49-97E1-766AE4537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642"/>
              <a:ext cx="275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4" name="Picture 78" descr="andg">
              <a:extLst>
                <a:ext uri="{FF2B5EF4-FFF2-40B4-BE49-F238E27FC236}">
                  <a16:creationId xmlns:a16="http://schemas.microsoft.com/office/drawing/2014/main" id="{D75A684E-67AE-3144-9223-57DE620247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448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Line 79">
              <a:extLst>
                <a:ext uri="{FF2B5EF4-FFF2-40B4-BE49-F238E27FC236}">
                  <a16:creationId xmlns:a16="http://schemas.microsoft.com/office/drawing/2014/main" id="{B5885DA3-07A2-A645-81F8-4B3A50FFC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3264"/>
              <a:ext cx="6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46" name="Line 80">
              <a:extLst>
                <a:ext uri="{FF2B5EF4-FFF2-40B4-BE49-F238E27FC236}">
                  <a16:creationId xmlns:a16="http://schemas.microsoft.com/office/drawing/2014/main" id="{8F0216A9-521D-594D-9FEA-6231EA4C4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264"/>
              <a:ext cx="6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713FA7C3-DC27-2A42-A1BA-3B7D0AB94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688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85">
              <a:extLst>
                <a:ext uri="{FF2B5EF4-FFF2-40B4-BE49-F238E27FC236}">
                  <a16:creationId xmlns:a16="http://schemas.microsoft.com/office/drawing/2014/main" id="{73571759-ECC1-6C4B-8A77-26C01BB99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128"/>
              <a:ext cx="110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3">
                <a:extLst>
                  <a:ext uri="{FF2B5EF4-FFF2-40B4-BE49-F238E27FC236}">
                    <a16:creationId xmlns:a16="http://schemas.microsoft.com/office/drawing/2014/main" id="{F787CA70-C655-9848-8B9E-3720D63CC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424" y="1124744"/>
                <a:ext cx="8650176" cy="929102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For us, programs = functions = Boolean circuits with XOR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+ 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𝑚𝑜𝑑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 2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) and AND (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×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𝑚𝑜𝑑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2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) gates.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7" name="Rectangle 3">
                <a:extLst>
                  <a:ext uri="{FF2B5EF4-FFF2-40B4-BE49-F238E27FC236}">
                    <a16:creationId xmlns:a16="http://schemas.microsoft.com/office/drawing/2014/main" id="{F787CA70-C655-9848-8B9E-3720D63CCD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424" y="1124744"/>
                <a:ext cx="8650176" cy="929102"/>
              </a:xfrm>
              <a:prstGeom prst="rect">
                <a:avLst/>
              </a:prstGeom>
              <a:blipFill>
                <a:blip r:embed="rId5"/>
                <a:stretch>
                  <a:fillRect l="-1757" t="-8000" b="-17333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3">
            <a:extLst>
              <a:ext uri="{FF2B5EF4-FFF2-40B4-BE49-F238E27FC236}">
                <a16:creationId xmlns:a16="http://schemas.microsoft.com/office/drawing/2014/main" id="{5C2E8235-ACA6-AE47-8360-862870CCA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5668250"/>
            <a:ext cx="8650176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Want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: If you can compute XOR and AND </a:t>
            </a:r>
            <a:r>
              <a:rPr lang="en-US" sz="2800" i="1" dirty="0">
                <a:solidFill>
                  <a:srgbClr val="0000FF"/>
                </a:solidFill>
                <a:cs typeface="Arial"/>
              </a:rPr>
              <a:t>in the appropriate sense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, you can compute everything.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4FA374-0B0E-4540-B00E-4B2B80440141}"/>
              </a:ext>
            </a:extLst>
          </p:cNvPr>
          <p:cNvGrpSpPr/>
          <p:nvPr/>
        </p:nvGrpSpPr>
        <p:grpSpPr>
          <a:xfrm>
            <a:off x="2321024" y="4915644"/>
            <a:ext cx="4316031" cy="624635"/>
            <a:chOff x="2321024" y="4915644"/>
            <a:chExt cx="4316031" cy="624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41">
                  <a:extLst>
                    <a:ext uri="{FF2B5EF4-FFF2-40B4-BE49-F238E27FC236}">
                      <a16:creationId xmlns:a16="http://schemas.microsoft.com/office/drawing/2014/main" id="{B15A9F4F-1054-5E4C-98B0-6BFA65D5B0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2" name="Rectangle 41">
                  <a:extLst>
                    <a:ext uri="{FF2B5EF4-FFF2-40B4-BE49-F238E27FC236}">
                      <a16:creationId xmlns:a16="http://schemas.microsoft.com/office/drawing/2014/main" id="{B15A9F4F-1054-5E4C-98B0-6BFA65D5B0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41">
                  <a:extLst>
                    <a:ext uri="{FF2B5EF4-FFF2-40B4-BE49-F238E27FC236}">
                      <a16:creationId xmlns:a16="http://schemas.microsoft.com/office/drawing/2014/main" id="{B717C2E8-5E31-824D-A061-4B8A35DD19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608" y="493067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3" name="Rectangle 41">
                  <a:extLst>
                    <a:ext uri="{FF2B5EF4-FFF2-40B4-BE49-F238E27FC236}">
                      <a16:creationId xmlns:a16="http://schemas.microsoft.com/office/drawing/2014/main" id="{B717C2E8-5E31-824D-A061-4B8A35DD1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82608" y="4930679"/>
                  <a:ext cx="489296" cy="6096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41">
                  <a:extLst>
                    <a:ext uri="{FF2B5EF4-FFF2-40B4-BE49-F238E27FC236}">
                      <a16:creationId xmlns:a16="http://schemas.microsoft.com/office/drawing/2014/main" id="{7B2D770B-2665-1F4A-81E1-23B8A48A90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536" y="4915644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4" name="Rectangle 41">
                  <a:extLst>
                    <a:ext uri="{FF2B5EF4-FFF2-40B4-BE49-F238E27FC236}">
                      <a16:creationId xmlns:a16="http://schemas.microsoft.com/office/drawing/2014/main" id="{7B2D770B-2665-1F4A-81E1-23B8A48A9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48536" y="4915644"/>
                  <a:ext cx="489296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41">
                  <a:extLst>
                    <a:ext uri="{FF2B5EF4-FFF2-40B4-BE49-F238E27FC236}">
                      <a16:creationId xmlns:a16="http://schemas.microsoft.com/office/drawing/2014/main" id="{17D7A994-26CA-954A-83A5-A65D620C1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0594" y="4915644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5" name="Rectangle 41">
                  <a:extLst>
                    <a:ext uri="{FF2B5EF4-FFF2-40B4-BE49-F238E27FC236}">
                      <a16:creationId xmlns:a16="http://schemas.microsoft.com/office/drawing/2014/main" id="{17D7A994-26CA-954A-83A5-A65D620C15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70594" y="4915644"/>
                  <a:ext cx="48929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7" name="Picture 26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D1760166-AA8D-134B-9455-707961D1B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1024" y="5091539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056B7730-CB3E-954C-BD3D-08B50D26C0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5109" y="5084022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E8605240-BCC1-6844-91A1-AA9549B227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748" y="5061539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6BE7D576-250B-2346-9E4E-AD61158638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4495" y="5081538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05C7ED-990C-E94D-B375-504866DEC607}"/>
              </a:ext>
            </a:extLst>
          </p:cNvPr>
          <p:cNvGrpSpPr/>
          <p:nvPr/>
        </p:nvGrpSpPr>
        <p:grpSpPr>
          <a:xfrm>
            <a:off x="4618317" y="2170019"/>
            <a:ext cx="2724813" cy="609600"/>
            <a:chOff x="4618317" y="2170019"/>
            <a:chExt cx="2724813" cy="609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41">
                  <a:extLst>
                    <a:ext uri="{FF2B5EF4-FFF2-40B4-BE49-F238E27FC236}">
                      <a16:creationId xmlns:a16="http://schemas.microsoft.com/office/drawing/2014/main" id="{E8123D50-3D0F-6840-8C24-5EA3350C8C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8317" y="2170019"/>
                  <a:ext cx="2724813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′+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r>
                    <a:rPr lang="en-US" altLang="en-US" sz="2400" dirty="0"/>
                    <a:t>)</a:t>
                  </a:r>
                </a:p>
              </p:txBody>
            </p:sp>
          </mc:Choice>
          <mc:Fallback xmlns="">
            <p:sp>
              <p:nvSpPr>
                <p:cNvPr id="26" name="Rectangle 41">
                  <a:extLst>
                    <a:ext uri="{FF2B5EF4-FFF2-40B4-BE49-F238E27FC236}">
                      <a16:creationId xmlns:a16="http://schemas.microsoft.com/office/drawing/2014/main" id="{E8123D50-3D0F-6840-8C24-5EA3350C8C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18317" y="2170019"/>
                  <a:ext cx="2724813" cy="609600"/>
                </a:xfrm>
                <a:prstGeom prst="rect">
                  <a:avLst/>
                </a:prstGeom>
                <a:blipFill>
                  <a:blip r:embed="rId12"/>
                  <a:stretch>
                    <a:fillRect b="-1020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1" name="Picture 30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65C23A2C-4A59-364E-AB6E-D971F9D945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966" y="2318446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E3F93FEF-31F2-AE4D-A2F6-8C875E796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595" y="2316664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41">
                <a:extLst>
                  <a:ext uri="{FF2B5EF4-FFF2-40B4-BE49-F238E27FC236}">
                    <a16:creationId xmlns:a16="http://schemas.microsoft.com/office/drawing/2014/main" id="{009CECB6-3851-A143-8EAF-E79FD16D4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5198" y="3130449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33" name="Rectangle 41">
                <a:extLst>
                  <a:ext uri="{FF2B5EF4-FFF2-40B4-BE49-F238E27FC236}">
                    <a16:creationId xmlns:a16="http://schemas.microsoft.com/office/drawing/2014/main" id="{009CECB6-3851-A143-8EAF-E79FD16D4E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5198" y="3130449"/>
                <a:ext cx="489296" cy="609600"/>
              </a:xfrm>
              <a:prstGeom prst="rect">
                <a:avLst/>
              </a:prstGeom>
              <a:blipFill>
                <a:blip r:embed="rId13"/>
                <a:stretch>
                  <a:fillRect r="-1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41">
                <a:extLst>
                  <a:ext uri="{FF2B5EF4-FFF2-40B4-BE49-F238E27FC236}">
                    <a16:creationId xmlns:a16="http://schemas.microsoft.com/office/drawing/2014/main" id="{EBF5E179-B691-4C48-B3DB-3128D42BC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6096" y="3130449"/>
                <a:ext cx="133504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34" name="Rectangle 41">
                <a:extLst>
                  <a:ext uri="{FF2B5EF4-FFF2-40B4-BE49-F238E27FC236}">
                    <a16:creationId xmlns:a16="http://schemas.microsoft.com/office/drawing/2014/main" id="{EBF5E179-B691-4C48-B3DB-3128D42BC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6096" y="3130449"/>
                <a:ext cx="1335040" cy="6096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928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3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-533400" y="44624"/>
                <a:ext cx="10363200" cy="1143000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rgbClr val="891637"/>
                    </a:solidFill>
                    <a:latin typeface="Calibri" pitchFamily="34" charset="0"/>
                  </a:rPr>
                  <a:t>Recap: OT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dirty="0">
                    <a:solidFill>
                      <a:srgbClr val="891637"/>
                    </a:solidFill>
                    <a:latin typeface="Calibri" pitchFamily="34" charset="0"/>
                  </a:rPr>
                  <a:t> Secret-Shared-AND</a:t>
                </a:r>
              </a:p>
            </p:txBody>
          </p:sp>
        </mc:Choice>
        <mc:Fallback xmlns="">
          <p:sp>
            <p:nvSpPr>
              <p:cNvPr id="2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533400" y="44624"/>
                <a:ext cx="10363200" cy="1143000"/>
              </a:xfrm>
              <a:blipFill>
                <a:blip r:embed="rId3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6FE8CF83-45C4-1D4E-B45D-C9BCAED4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45630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BFE6B2F-2F5F-D148-8C23-57A87DC21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898" y="2060848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Callout 58">
                <a:extLst>
                  <a:ext uri="{FF2B5EF4-FFF2-40B4-BE49-F238E27FC236}">
                    <a16:creationId xmlns:a16="http://schemas.microsoft.com/office/drawing/2014/main" id="{1CD40D52-803D-6444-9DD6-5FF12B88150E}"/>
                  </a:ext>
                </a:extLst>
              </p:cNvPr>
              <p:cNvSpPr/>
              <p:nvPr/>
            </p:nvSpPr>
            <p:spPr>
              <a:xfrm>
                <a:off x="699034" y="1187624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Oval Callout 58">
                <a:extLst>
                  <a:ext uri="{FF2B5EF4-FFF2-40B4-BE49-F238E27FC236}">
                    <a16:creationId xmlns:a16="http://schemas.microsoft.com/office/drawing/2014/main" id="{1CD40D52-803D-6444-9DD6-5FF12B881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34" y="1187624"/>
                <a:ext cx="1560574" cy="777986"/>
              </a:xfrm>
              <a:prstGeom prst="wedgeEllipseCallou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Callout 60">
                <a:extLst>
                  <a:ext uri="{FF2B5EF4-FFF2-40B4-BE49-F238E27FC236}">
                    <a16:creationId xmlns:a16="http://schemas.microsoft.com/office/drawing/2014/main" id="{D29DD50D-6D6C-E740-BE52-E32B68D1D226}"/>
                  </a:ext>
                </a:extLst>
              </p:cNvPr>
              <p:cNvSpPr/>
              <p:nvPr/>
            </p:nvSpPr>
            <p:spPr>
              <a:xfrm>
                <a:off x="7259898" y="1138846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Oval Callout 60">
                <a:extLst>
                  <a:ext uri="{FF2B5EF4-FFF2-40B4-BE49-F238E27FC236}">
                    <a16:creationId xmlns:a16="http://schemas.microsoft.com/office/drawing/2014/main" id="{D29DD50D-6D6C-E740-BE52-E32B68D1D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898" y="1138846"/>
                <a:ext cx="1560574" cy="777986"/>
              </a:xfrm>
              <a:prstGeom prst="wedgeEllipseCallou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D720825A-7BDC-904D-8056-36F23DBE993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316219" y="1071512"/>
                <a:ext cx="4472632" cy="93610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Alice gets random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b="0" dirty="0"/>
                  <a:t>, Bob gets random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b="0" dirty="0"/>
                  <a:t> </a:t>
                </a:r>
                <a:r>
                  <a:rPr lang="en-US" sz="2400" b="0" dirty="0" err="1"/>
                  <a:t>s.t.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ab</m:t>
                    </m:r>
                  </m:oMath>
                </a14:m>
                <a:r>
                  <a:rPr lang="en-US" sz="2400" dirty="0">
                    <a:latin typeface="Calibri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D720825A-7BDC-904D-8056-36F23DBE9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219" y="1071512"/>
                <a:ext cx="4472632" cy="936104"/>
              </a:xfrm>
              <a:prstGeom prst="rect">
                <a:avLst/>
              </a:prstGeom>
              <a:blipFill>
                <a:blip r:embed="rId8"/>
                <a:stretch>
                  <a:fillRect t="-2703" b="-6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A7D4296-D824-6A48-982E-BEA4F29193CE}"/>
              </a:ext>
            </a:extLst>
          </p:cNvPr>
          <p:cNvGrpSpPr/>
          <p:nvPr/>
        </p:nvGrpSpPr>
        <p:grpSpPr>
          <a:xfrm>
            <a:off x="467544" y="3645024"/>
            <a:ext cx="1800200" cy="1062372"/>
            <a:chOff x="1632077" y="2144627"/>
            <a:chExt cx="1800200" cy="106237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FB90B11-0178-FE49-AC32-56DC8A039252}"/>
                </a:ext>
              </a:extLst>
            </p:cNvPr>
            <p:cNvSpPr/>
            <p:nvPr/>
          </p:nvSpPr>
          <p:spPr>
            <a:xfrm>
              <a:off x="1634659" y="2245671"/>
              <a:ext cx="1613021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A5899E0-CA21-A84D-A7F8-541099A6FC51}"/>
                </a:ext>
              </a:extLst>
            </p:cNvPr>
            <p:cNvCxnSpPr>
              <a:cxnSpLocks/>
              <a:stCxn id="64" idx="1"/>
              <a:endCxn id="64" idx="3"/>
            </p:cNvCxnSpPr>
            <p:nvPr/>
          </p:nvCxnSpPr>
          <p:spPr>
            <a:xfrm>
              <a:off x="1634659" y="2706692"/>
              <a:ext cx="16130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41">
                  <a:extLst>
                    <a:ext uri="{FF2B5EF4-FFF2-40B4-BE49-F238E27FC236}">
                      <a16:creationId xmlns:a16="http://schemas.microsoft.com/office/drawing/2014/main" id="{706EF30E-802D-EC43-8AD8-B1C01ECC50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4085" y="2144627"/>
                  <a:ext cx="114230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66" name="Rectangle 41">
                  <a:extLst>
                    <a:ext uri="{FF2B5EF4-FFF2-40B4-BE49-F238E27FC236}">
                      <a16:creationId xmlns:a16="http://schemas.microsoft.com/office/drawing/2014/main" id="{706EF30E-802D-EC43-8AD8-B1C01ECC50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04085" y="2144627"/>
                  <a:ext cx="114230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41">
                  <a:extLst>
                    <a:ext uri="{FF2B5EF4-FFF2-40B4-BE49-F238E27FC236}">
                      <a16:creationId xmlns:a16="http://schemas.microsoft.com/office/drawing/2014/main" id="{C3455061-3B57-2947-A747-A64755D4D4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077" y="2597399"/>
                  <a:ext cx="18002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 ⨁</m:t>
                      </m:r>
                    </m:oMath>
                  </a14:m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67" name="Rectangle 41">
                  <a:extLst>
                    <a:ext uri="{FF2B5EF4-FFF2-40B4-BE49-F238E27FC236}">
                      <a16:creationId xmlns:a16="http://schemas.microsoft.com/office/drawing/2014/main" id="{C3455061-3B57-2947-A747-A64755D4D4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32077" y="2597399"/>
                  <a:ext cx="1800200" cy="609600"/>
                </a:xfrm>
                <a:prstGeom prst="rect">
                  <a:avLst/>
                </a:prstGeom>
                <a:blipFill>
                  <a:blip r:embed="rId10"/>
                  <a:stretch>
                    <a:fillRect b="-408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C3AC6E5C-1B6B-D649-9B60-55982C448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8224" y="3792996"/>
                <a:ext cx="258280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Choice bit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C3AC6E5C-1B6B-D649-9B60-55982C448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8224" y="3792996"/>
                <a:ext cx="2582802" cy="609600"/>
              </a:xfrm>
              <a:prstGeom prst="rect">
                <a:avLst/>
              </a:prstGeom>
              <a:blipFill>
                <a:blip r:embed="rId11"/>
                <a:stretch>
                  <a:fillRect l="-3431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CE44567-96B5-B54B-8B9A-E4F9BBCA3EA6}"/>
              </a:ext>
            </a:extLst>
          </p:cNvPr>
          <p:cNvCxnSpPr>
            <a:cxnSpLocks/>
          </p:cNvCxnSpPr>
          <p:nvPr/>
        </p:nvCxnSpPr>
        <p:spPr>
          <a:xfrm>
            <a:off x="2987824" y="4097796"/>
            <a:ext cx="3096344" cy="0"/>
          </a:xfrm>
          <a:prstGeom prst="straightConnector1">
            <a:avLst/>
          </a:prstGeom>
          <a:noFill/>
          <a:ln w="635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sp>
        <p:nvSpPr>
          <p:cNvPr id="70" name="Rectangle 3">
            <a:extLst>
              <a:ext uri="{FF2B5EF4-FFF2-40B4-BE49-F238E27FC236}">
                <a16:creationId xmlns:a16="http://schemas.microsoft.com/office/drawing/2014/main" id="{5C70837D-2C1B-724A-962A-0C7BB25ED3F8}"/>
              </a:ext>
            </a:extLst>
          </p:cNvPr>
          <p:cNvSpPr txBox="1">
            <a:spLocks noChangeArrowheads="1"/>
          </p:cNvSpPr>
          <p:nvPr/>
        </p:nvSpPr>
        <p:spPr>
          <a:xfrm>
            <a:off x="3163268" y="3573016"/>
            <a:ext cx="2736304" cy="4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Run an OT protocol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05D6902-8302-8E49-957C-22B60B19C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5930025"/>
            <a:ext cx="789490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 dirty="0"/>
              <a:t>Bob gets </a:t>
            </a:r>
            <a:endParaRPr lang="en-US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F3E2208-49EB-2E46-BE05-D4F99CFEB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8531" y="5927491"/>
                <a:ext cx="249146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F3E2208-49EB-2E46-BE05-D4F99CFEBD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8531" y="5927491"/>
                <a:ext cx="2491462" cy="609600"/>
              </a:xfrm>
              <a:prstGeom prst="rect">
                <a:avLst/>
              </a:prstGeom>
              <a:blipFill>
                <a:blip r:embed="rId12"/>
                <a:stretch>
                  <a:fillRect b="-20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F8ED8594-8BFB-5445-98D3-F248266D95BB}"/>
              </a:ext>
            </a:extLst>
          </p:cNvPr>
          <p:cNvSpPr/>
          <p:nvPr/>
        </p:nvSpPr>
        <p:spPr>
          <a:xfrm>
            <a:off x="4926646" y="291564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3">
                <a:extLst>
                  <a:ext uri="{FF2B5EF4-FFF2-40B4-BE49-F238E27FC236}">
                    <a16:creationId xmlns:a16="http://schemas.microsoft.com/office/drawing/2014/main" id="{9225E2A2-FC5E-C141-BF8C-FF9764E3526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8472" y="2986826"/>
                <a:ext cx="1770272" cy="5519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Output: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6" name="Rectangle 3">
                <a:extLst>
                  <a:ext uri="{FF2B5EF4-FFF2-40B4-BE49-F238E27FC236}">
                    <a16:creationId xmlns:a16="http://schemas.microsoft.com/office/drawing/2014/main" id="{9225E2A2-FC5E-C141-BF8C-FF9764E35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72" y="2986826"/>
                <a:ext cx="1770272" cy="551989"/>
              </a:xfrm>
              <a:prstGeom prst="rect">
                <a:avLst/>
              </a:prstGeom>
              <a:blipFill>
                <a:blip r:embed="rId1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3">
                <a:extLst>
                  <a:ext uri="{FF2B5EF4-FFF2-40B4-BE49-F238E27FC236}">
                    <a16:creationId xmlns:a16="http://schemas.microsoft.com/office/drawing/2014/main" id="{FCE4BF71-9989-8541-9DE1-489FB32D23D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702866" y="3068960"/>
                <a:ext cx="1770272" cy="5519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Output: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7" name="Rectangle 3">
                <a:extLst>
                  <a:ext uri="{FF2B5EF4-FFF2-40B4-BE49-F238E27FC236}">
                    <a16:creationId xmlns:a16="http://schemas.microsoft.com/office/drawing/2014/main" id="{FCE4BF71-9989-8541-9DE1-489FB32D2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866" y="3068960"/>
                <a:ext cx="1770272" cy="551989"/>
              </a:xfrm>
              <a:prstGeom prst="rect">
                <a:avLst/>
              </a:prstGeom>
              <a:blipFill>
                <a:blip r:embed="rId14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6DE018-DBA1-7645-8A61-9BCF7AF4EE9D}"/>
                  </a:ext>
                </a:extLst>
              </p:cNvPr>
              <p:cNvSpPr/>
              <p:nvPr/>
            </p:nvSpPr>
            <p:spPr>
              <a:xfrm>
                <a:off x="4315385" y="6001457"/>
                <a:ext cx="26894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6DE018-DBA1-7645-8A61-9BCF7AF4E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385" y="6001457"/>
                <a:ext cx="2689454" cy="461665"/>
              </a:xfrm>
              <a:prstGeom prst="rect">
                <a:avLst/>
              </a:prstGeom>
              <a:blipFill>
                <a:blip r:embed="rId1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333AA1-0650-1D48-AAE2-AAC1996DA5B5}"/>
                  </a:ext>
                </a:extLst>
              </p:cNvPr>
              <p:cNvSpPr/>
              <p:nvPr/>
            </p:nvSpPr>
            <p:spPr>
              <a:xfrm>
                <a:off x="6863861" y="6001457"/>
                <a:ext cx="13511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333AA1-0650-1D48-AAE2-AAC1996DA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61" y="6001457"/>
                <a:ext cx="1351139" cy="461665"/>
              </a:xfrm>
              <a:prstGeom prst="rect">
                <a:avLst/>
              </a:prstGeom>
              <a:blipFill>
                <a:blip r:embed="rId16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76FEBB5-5BCB-0A49-97CE-780C004CD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746" y="5301208"/>
                <a:ext cx="789490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Alice outputs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76FEBB5-5BCB-0A49-97CE-780C004CD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746" y="5301208"/>
                <a:ext cx="7894907" cy="609600"/>
              </a:xfrm>
              <a:prstGeom prst="rect">
                <a:avLst/>
              </a:prstGeom>
              <a:blipFill>
                <a:blip r:embed="rId17"/>
                <a:stretch>
                  <a:fillRect l="-1124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22E76D-BC51-1443-BE37-4AB4693B90FD}"/>
                  </a:ext>
                </a:extLst>
              </p:cNvPr>
              <p:cNvSpPr/>
              <p:nvPr/>
            </p:nvSpPr>
            <p:spPr>
              <a:xfrm>
                <a:off x="8070752" y="6003992"/>
                <a:ext cx="8047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22E76D-BC51-1443-BE37-4AB4693B9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752" y="6003992"/>
                <a:ext cx="804772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88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0" grpId="0"/>
      <p:bldP spid="72" grpId="0"/>
      <p:bldP spid="73" grpId="0"/>
      <p:bldP spid="4" grpId="0"/>
      <p:bldP spid="5" grpId="0"/>
      <p:bldP spid="78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99">
            <a:extLst>
              <a:ext uri="{FF2B5EF4-FFF2-40B4-BE49-F238E27FC236}">
                <a16:creationId xmlns:a16="http://schemas.microsoft.com/office/drawing/2014/main" id="{23680047-AEAD-7A4A-85BD-CB28D60C1233}"/>
              </a:ext>
            </a:extLst>
          </p:cNvPr>
          <p:cNvGrpSpPr>
            <a:grpSpLocks/>
          </p:cNvGrpSpPr>
          <p:nvPr/>
        </p:nvGrpSpPr>
        <p:grpSpPr bwMode="auto">
          <a:xfrm>
            <a:off x="1868645" y="2420888"/>
            <a:ext cx="4176717" cy="3124200"/>
            <a:chOff x="2522" y="2448"/>
            <a:chExt cx="2631" cy="1968"/>
          </a:xfrm>
        </p:grpSpPr>
        <p:pic>
          <p:nvPicPr>
            <p:cNvPr id="19" name="Picture 63" descr="xorg">
              <a:extLst>
                <a:ext uri="{FF2B5EF4-FFF2-40B4-BE49-F238E27FC236}">
                  <a16:creationId xmlns:a16="http://schemas.microsoft.com/office/drawing/2014/main" id="{EB31E5E7-174A-7842-BD92-35147EA81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" y="3264"/>
              <a:ext cx="816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7" descr="andg">
              <a:extLst>
                <a:ext uri="{FF2B5EF4-FFF2-40B4-BE49-F238E27FC236}">
                  <a16:creationId xmlns:a16="http://schemas.microsoft.com/office/drawing/2014/main" id="{AB50F755-EE49-0440-9E7F-B59A523877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" y="3264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68">
              <a:extLst>
                <a:ext uri="{FF2B5EF4-FFF2-40B4-BE49-F238E27FC236}">
                  <a16:creationId xmlns:a16="http://schemas.microsoft.com/office/drawing/2014/main" id="{7B125856-EED5-B442-9E80-C79F49C6C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3527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71">
              <a:extLst>
                <a:ext uri="{FF2B5EF4-FFF2-40B4-BE49-F238E27FC236}">
                  <a16:creationId xmlns:a16="http://schemas.microsoft.com/office/drawing/2014/main" id="{8B7CB384-BC68-8244-ACA6-E3257E469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642"/>
              <a:ext cx="275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Picture 78" descr="andg">
              <a:extLst>
                <a:ext uri="{FF2B5EF4-FFF2-40B4-BE49-F238E27FC236}">
                  <a16:creationId xmlns:a16="http://schemas.microsoft.com/office/drawing/2014/main" id="{386C0297-8D88-4041-B3FF-3F58EC5D7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448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Line 79">
              <a:extLst>
                <a:ext uri="{FF2B5EF4-FFF2-40B4-BE49-F238E27FC236}">
                  <a16:creationId xmlns:a16="http://schemas.microsoft.com/office/drawing/2014/main" id="{7CF85EC4-5ADF-5C43-987B-4E85EC70E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3264"/>
              <a:ext cx="6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5" name="Line 80">
              <a:extLst>
                <a:ext uri="{FF2B5EF4-FFF2-40B4-BE49-F238E27FC236}">
                  <a16:creationId xmlns:a16="http://schemas.microsoft.com/office/drawing/2014/main" id="{CE64ADBD-446C-EB4E-981B-BCC94F4E5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264"/>
              <a:ext cx="6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6" name="Rectangle 81">
              <a:extLst>
                <a:ext uri="{FF2B5EF4-FFF2-40B4-BE49-F238E27FC236}">
                  <a16:creationId xmlns:a16="http://schemas.microsoft.com/office/drawing/2014/main" id="{51501E80-7AA2-024F-9124-31C2EAC3F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688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85">
              <a:extLst>
                <a:ext uri="{FF2B5EF4-FFF2-40B4-BE49-F238E27FC236}">
                  <a16:creationId xmlns:a16="http://schemas.microsoft.com/office/drawing/2014/main" id="{CAF12DDC-0AF5-CD47-A9D7-0C2AEB613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128"/>
              <a:ext cx="110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</p:grpSp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How to Compute Arbitrary Functions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95BDE86B-9B0A-AE4D-8CCD-7CC44A40E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08" y="980728"/>
            <a:ext cx="8946592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Secret-sharing Invariant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: For each wire of the circuit, Alice and Bob each have a bit whose XOR is the value at the wire.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82095C-A920-5D47-A1D2-D1AFE06C9D84}"/>
              </a:ext>
            </a:extLst>
          </p:cNvPr>
          <p:cNvGrpSpPr/>
          <p:nvPr/>
        </p:nvGrpSpPr>
        <p:grpSpPr>
          <a:xfrm>
            <a:off x="1491903" y="4930679"/>
            <a:ext cx="870710" cy="1090040"/>
            <a:chOff x="2179136" y="4930679"/>
            <a:chExt cx="870710" cy="1090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E837988C-7887-0F46-8146-1FA326DF28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E837988C-7887-0F46-8146-1FA326DF28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7" name="Picture 36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F31AFEFA-4E43-F943-8B51-4AD784DE2B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9136" y="5087888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F931DFDC-C27C-B048-A45C-955B05824B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764" y="5557038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41">
                  <a:extLst>
                    <a:ext uri="{FF2B5EF4-FFF2-40B4-BE49-F238E27FC236}">
                      <a16:creationId xmlns:a16="http://schemas.microsoft.com/office/drawing/2014/main" id="{2B280657-F17D-144A-AC7E-1384A6C3D1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4574" y="541111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9" name="Rectangle 41">
                  <a:extLst>
                    <a:ext uri="{FF2B5EF4-FFF2-40B4-BE49-F238E27FC236}">
                      <a16:creationId xmlns:a16="http://schemas.microsoft.com/office/drawing/2014/main" id="{2B280657-F17D-144A-AC7E-1384A6C3D1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34574" y="5411119"/>
                  <a:ext cx="489296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771EF63-DA38-594B-A294-8CAF751E1F0D}"/>
              </a:ext>
            </a:extLst>
          </p:cNvPr>
          <p:cNvGrpSpPr/>
          <p:nvPr/>
        </p:nvGrpSpPr>
        <p:grpSpPr>
          <a:xfrm>
            <a:off x="2578735" y="4953996"/>
            <a:ext cx="505936" cy="1066814"/>
            <a:chOff x="3265968" y="4953996"/>
            <a:chExt cx="505936" cy="10668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41">
                  <a:extLst>
                    <a:ext uri="{FF2B5EF4-FFF2-40B4-BE49-F238E27FC236}">
                      <a16:creationId xmlns:a16="http://schemas.microsoft.com/office/drawing/2014/main" id="{B67111EE-E9AF-9E4A-B785-0C6BCAFE1A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608" y="5411210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2" name="Rectangle 41">
                  <a:extLst>
                    <a:ext uri="{FF2B5EF4-FFF2-40B4-BE49-F238E27FC236}">
                      <a16:creationId xmlns:a16="http://schemas.microsoft.com/office/drawing/2014/main" id="{B67111EE-E9AF-9E4A-B785-0C6BCAFE1A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82608" y="5411210"/>
                  <a:ext cx="48929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1">
                  <a:extLst>
                    <a:ext uri="{FF2B5EF4-FFF2-40B4-BE49-F238E27FC236}">
                      <a16:creationId xmlns:a16="http://schemas.microsoft.com/office/drawing/2014/main" id="{04705E98-FB86-704F-96C4-325D245D9B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5968" y="4953996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1" name="Rectangle 41">
                  <a:extLst>
                    <a:ext uri="{FF2B5EF4-FFF2-40B4-BE49-F238E27FC236}">
                      <a16:creationId xmlns:a16="http://schemas.microsoft.com/office/drawing/2014/main" id="{04705E98-FB86-704F-96C4-325D245D9B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65968" y="4953996"/>
                  <a:ext cx="489296" cy="6096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8E2751E-19D5-004D-A2AA-88784AAC8C94}"/>
              </a:ext>
            </a:extLst>
          </p:cNvPr>
          <p:cNvGrpSpPr/>
          <p:nvPr/>
        </p:nvGrpSpPr>
        <p:grpSpPr>
          <a:xfrm>
            <a:off x="4492030" y="4898438"/>
            <a:ext cx="1237330" cy="1090131"/>
            <a:chOff x="5179263" y="4898438"/>
            <a:chExt cx="1237330" cy="1090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1">
                  <a:extLst>
                    <a:ext uri="{FF2B5EF4-FFF2-40B4-BE49-F238E27FC236}">
                      <a16:creationId xmlns:a16="http://schemas.microsoft.com/office/drawing/2014/main" id="{DACA4A30-B302-1C47-9F94-681CB069E0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239" y="4898438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3" name="Rectangle 41">
                  <a:extLst>
                    <a:ext uri="{FF2B5EF4-FFF2-40B4-BE49-F238E27FC236}">
                      <a16:creationId xmlns:a16="http://schemas.microsoft.com/office/drawing/2014/main" id="{DACA4A30-B302-1C47-9F94-681CB069E0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5239" y="4898438"/>
                  <a:ext cx="489296" cy="6096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1">
                  <a:extLst>
                    <a:ext uri="{FF2B5EF4-FFF2-40B4-BE49-F238E27FC236}">
                      <a16:creationId xmlns:a16="http://schemas.microsoft.com/office/drawing/2014/main" id="{DA0AB348-76FF-E444-B4F7-B01BD54E8D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27297" y="537896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4" name="Rectangle 41">
                  <a:extLst>
                    <a:ext uri="{FF2B5EF4-FFF2-40B4-BE49-F238E27FC236}">
                      <a16:creationId xmlns:a16="http://schemas.microsoft.com/office/drawing/2014/main" id="{DA0AB348-76FF-E444-B4F7-B01BD54E8D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27297" y="5378969"/>
                  <a:ext cx="489296" cy="6096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1">
                  <a:extLst>
                    <a:ext uri="{FF2B5EF4-FFF2-40B4-BE49-F238E27FC236}">
                      <a16:creationId xmlns:a16="http://schemas.microsoft.com/office/drawing/2014/main" id="{3856ED8B-B19D-504E-99DD-B6A4941A76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9263" y="5378878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7" name="Rectangle 41">
                  <a:extLst>
                    <a:ext uri="{FF2B5EF4-FFF2-40B4-BE49-F238E27FC236}">
                      <a16:creationId xmlns:a16="http://schemas.microsoft.com/office/drawing/2014/main" id="{3856ED8B-B19D-504E-99DD-B6A4941A76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79263" y="5378878"/>
                  <a:ext cx="489296" cy="6096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41">
                  <a:extLst>
                    <a:ext uri="{FF2B5EF4-FFF2-40B4-BE49-F238E27FC236}">
                      <a16:creationId xmlns:a16="http://schemas.microsoft.com/office/drawing/2014/main" id="{E1062A8B-8D58-214B-A388-4E8B85CD4C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10657" y="4921755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1" name="Rectangle 41">
                  <a:extLst>
                    <a:ext uri="{FF2B5EF4-FFF2-40B4-BE49-F238E27FC236}">
                      <a16:creationId xmlns:a16="http://schemas.microsoft.com/office/drawing/2014/main" id="{E1062A8B-8D58-214B-A388-4E8B85CD4C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10657" y="4921755"/>
                  <a:ext cx="489296" cy="6096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Rectangle 3">
            <a:extLst>
              <a:ext uri="{FF2B5EF4-FFF2-40B4-BE49-F238E27FC236}">
                <a16:creationId xmlns:a16="http://schemas.microsoft.com/office/drawing/2014/main" id="{37AF98EB-860C-1E46-A1B6-A8746073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6090130"/>
            <a:ext cx="3520795" cy="49821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Base Case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: Input wires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AA4B22D8-8B46-A749-A2C5-52DAD8B6C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5248" y="1995842"/>
            <a:ext cx="3520795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XOR gate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: </a:t>
            </a:r>
            <a:br>
              <a:rPr lang="en-US" sz="2800" dirty="0">
                <a:solidFill>
                  <a:srgbClr val="000000"/>
                </a:solidFill>
                <a:cs typeface="Arial"/>
              </a:rPr>
            </a:br>
            <a:r>
              <a:rPr lang="en-US" sz="2800" dirty="0">
                <a:solidFill>
                  <a:srgbClr val="000000"/>
                </a:solidFill>
                <a:cs typeface="Arial"/>
              </a:rPr>
              <a:t>Locally XOR the shares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0D7321-04C1-6B4C-9BF5-F81EF06526B5}"/>
              </a:ext>
            </a:extLst>
          </p:cNvPr>
          <p:cNvGrpSpPr/>
          <p:nvPr/>
        </p:nvGrpSpPr>
        <p:grpSpPr>
          <a:xfrm>
            <a:off x="5246812" y="3035424"/>
            <a:ext cx="845237" cy="609600"/>
            <a:chOff x="5246812" y="3035424"/>
            <a:chExt cx="845237" cy="609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41">
                  <a:extLst>
                    <a:ext uri="{FF2B5EF4-FFF2-40B4-BE49-F238E27FC236}">
                      <a16:creationId xmlns:a16="http://schemas.microsoft.com/office/drawing/2014/main" id="{B92D270B-5DCC-F341-87D9-17F4C2B454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812" y="3035424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61" name="Rectangle 41">
                  <a:extLst>
                    <a:ext uri="{FF2B5EF4-FFF2-40B4-BE49-F238E27FC236}">
                      <a16:creationId xmlns:a16="http://schemas.microsoft.com/office/drawing/2014/main" id="{B92D270B-5DCC-F341-87D9-17F4C2B454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46812" y="3035424"/>
                  <a:ext cx="489296" cy="60960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6" name="Picture 65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9302A83E-ECB8-9E4D-89C9-96F3E4384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0232" y="3194386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78CBCA-1780-9247-8737-82C3EDEB751C}"/>
              </a:ext>
            </a:extLst>
          </p:cNvPr>
          <p:cNvGrpSpPr/>
          <p:nvPr/>
        </p:nvGrpSpPr>
        <p:grpSpPr>
          <a:xfrm>
            <a:off x="5240134" y="3522183"/>
            <a:ext cx="792286" cy="609600"/>
            <a:chOff x="5240134" y="3522183"/>
            <a:chExt cx="792286" cy="609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41">
                  <a:extLst>
                    <a:ext uri="{FF2B5EF4-FFF2-40B4-BE49-F238E27FC236}">
                      <a16:creationId xmlns:a16="http://schemas.microsoft.com/office/drawing/2014/main" id="{CC860622-C5EB-9647-BD64-56D9F5B92E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0134" y="3522183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65" name="Rectangle 41">
                  <a:extLst>
                    <a:ext uri="{FF2B5EF4-FFF2-40B4-BE49-F238E27FC236}">
                      <a16:creationId xmlns:a16="http://schemas.microsoft.com/office/drawing/2014/main" id="{CC860622-C5EB-9647-BD64-56D9F5B92E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40134" y="3522183"/>
                  <a:ext cx="489296" cy="6096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7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99C1D928-DEB1-F548-BDEB-370BBD68C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9860" y="3663536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14D5AB-85E9-8D46-877F-E2D6BC3550EE}"/>
              </a:ext>
            </a:extLst>
          </p:cNvPr>
          <p:cNvGrpSpPr/>
          <p:nvPr/>
        </p:nvGrpSpPr>
        <p:grpSpPr>
          <a:xfrm>
            <a:off x="4407060" y="4899387"/>
            <a:ext cx="1440160" cy="609600"/>
            <a:chOff x="4407060" y="4899387"/>
            <a:chExt cx="1440160" cy="60960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E9C0B3F-90EF-D641-A507-CD4F869461C5}"/>
                </a:ext>
              </a:extLst>
            </p:cNvPr>
            <p:cNvSpPr/>
            <p:nvPr/>
          </p:nvSpPr>
          <p:spPr>
            <a:xfrm>
              <a:off x="4407060" y="5008921"/>
              <a:ext cx="1440160" cy="4180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41">
                  <a:extLst>
                    <a:ext uri="{FF2B5EF4-FFF2-40B4-BE49-F238E27FC236}">
                      <a16:creationId xmlns:a16="http://schemas.microsoft.com/office/drawing/2014/main" id="{315706AD-A7DC-054A-8F6D-2495E80EEC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0782" y="4899387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68" name="Rectangle 41">
                  <a:extLst>
                    <a:ext uri="{FF2B5EF4-FFF2-40B4-BE49-F238E27FC236}">
                      <a16:creationId xmlns:a16="http://schemas.microsoft.com/office/drawing/2014/main" id="{315706AD-A7DC-054A-8F6D-2495E80EEC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90782" y="4899387"/>
                  <a:ext cx="489296" cy="609600"/>
                </a:xfrm>
                <a:prstGeom prst="rect">
                  <a:avLst/>
                </a:prstGeom>
                <a:blipFill>
                  <a:blip r:embed="rId16"/>
                  <a:stretch>
                    <a:fillRect l="-5000" r="-75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5F56827-DE55-6F48-8E56-4DE9F9D5AD5D}"/>
              </a:ext>
            </a:extLst>
          </p:cNvPr>
          <p:cNvGrpSpPr/>
          <p:nvPr/>
        </p:nvGrpSpPr>
        <p:grpSpPr>
          <a:xfrm>
            <a:off x="4407060" y="5343905"/>
            <a:ext cx="1440160" cy="609600"/>
            <a:chOff x="4407060" y="4899387"/>
            <a:chExt cx="1440160" cy="609600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C7FBD15E-5BF2-6E43-B5B9-1C7D6478A13C}"/>
                </a:ext>
              </a:extLst>
            </p:cNvPr>
            <p:cNvSpPr/>
            <p:nvPr/>
          </p:nvSpPr>
          <p:spPr>
            <a:xfrm>
              <a:off x="4407060" y="5008921"/>
              <a:ext cx="1440160" cy="4180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41">
                  <a:extLst>
                    <a:ext uri="{FF2B5EF4-FFF2-40B4-BE49-F238E27FC236}">
                      <a16:creationId xmlns:a16="http://schemas.microsoft.com/office/drawing/2014/main" id="{2BBE7416-9163-CC40-BFEE-3703A2EB97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0782" y="4899387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71" name="Rectangle 41">
                  <a:extLst>
                    <a:ext uri="{FF2B5EF4-FFF2-40B4-BE49-F238E27FC236}">
                      <a16:creationId xmlns:a16="http://schemas.microsoft.com/office/drawing/2014/main" id="{2BBE7416-9163-CC40-BFEE-3703A2EB97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90782" y="4899387"/>
                  <a:ext cx="489296" cy="609600"/>
                </a:xfrm>
                <a:prstGeom prst="rect">
                  <a:avLst/>
                </a:prstGeom>
                <a:blipFill>
                  <a:blip r:embed="rId16"/>
                  <a:stretch>
                    <a:fillRect l="-5000" r="-75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" name="Rectangle 3">
            <a:extLst>
              <a:ext uri="{FF2B5EF4-FFF2-40B4-BE49-F238E27FC236}">
                <a16:creationId xmlns:a16="http://schemas.microsoft.com/office/drawing/2014/main" id="{1419F8E7-C765-A446-9B9C-6BA3B179C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30" y="2383900"/>
            <a:ext cx="2001540" cy="49821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AND gate??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664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8" grpId="0" animBg="1"/>
      <p:bldP spid="58" grpId="1" animBg="1"/>
      <p:bldP spid="7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Recap: XOR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">
                <a:extLst>
                  <a:ext uri="{FF2B5EF4-FFF2-40B4-BE49-F238E27FC236}">
                    <a16:creationId xmlns:a16="http://schemas.microsoft.com/office/drawing/2014/main" id="{95BDE86B-9B0A-AE4D-8CCD-7CC44A40E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1196752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i="1" dirty="0">
                    <a:cs typeface="Arial"/>
                  </a:rPr>
                  <a:t>Alice has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and Bob has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𝛽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s.t.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36" name="Rectangle 3">
                <a:extLst>
                  <a:ext uri="{FF2B5EF4-FFF2-40B4-BE49-F238E27FC236}">
                    <a16:creationId xmlns:a16="http://schemas.microsoft.com/office/drawing/2014/main" id="{95BDE86B-9B0A-AE4D-8CCD-7CC44A40E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196752"/>
                <a:ext cx="4680520" cy="498214"/>
              </a:xfrm>
              <a:prstGeom prst="rect">
                <a:avLst/>
              </a:prstGeom>
              <a:blipFill>
                <a:blip r:embed="rId3"/>
                <a:stretch>
                  <a:fillRect l="-3243" t="-12195" b="-31707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DE1D77F-148F-D54D-9D43-360D3530EE09}"/>
              </a:ext>
            </a:extLst>
          </p:cNvPr>
          <p:cNvGrpSpPr/>
          <p:nvPr/>
        </p:nvGrpSpPr>
        <p:grpSpPr>
          <a:xfrm>
            <a:off x="6084168" y="1198904"/>
            <a:ext cx="1524002" cy="1295400"/>
            <a:chOff x="4521360" y="3716288"/>
            <a:chExt cx="1524002" cy="1295400"/>
          </a:xfrm>
        </p:grpSpPr>
        <p:pic>
          <p:nvPicPr>
            <p:cNvPr id="42" name="Picture 67" descr="andg">
              <a:extLst>
                <a:ext uri="{FF2B5EF4-FFF2-40B4-BE49-F238E27FC236}">
                  <a16:creationId xmlns:a16="http://schemas.microsoft.com/office/drawing/2014/main" id="{99307CB9-7CA6-204A-9232-4AF058D13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1360" y="3716288"/>
              <a:ext cx="1524002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68">
              <a:extLst>
                <a:ext uri="{FF2B5EF4-FFF2-40B4-BE49-F238E27FC236}">
                  <a16:creationId xmlns:a16="http://schemas.microsoft.com/office/drawing/2014/main" id="{307EAB0A-CD2E-3F48-ADFC-CF70B9EF1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040" y="4115544"/>
              <a:ext cx="914401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83B342EE-A8C8-9144-B9EB-19733CE3A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2387354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83B342EE-A8C8-9144-B9EB-19733CE3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4168" y="2387354"/>
                <a:ext cx="489296" cy="609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87D2B1F9-C0E5-FE4B-ACEF-9526A3322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6169" y="2387354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87D2B1F9-C0E5-FE4B-ACEF-9526A3322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6169" y="2387354"/>
                <a:ext cx="489296" cy="609600"/>
              </a:xfrm>
              <a:prstGeom prst="rect">
                <a:avLst/>
              </a:prstGeom>
              <a:blipFill>
                <a:blip r:embed="rId6"/>
                <a:stretch>
                  <a:fillRect l="-7692" r="-76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1">
                <a:extLst>
                  <a:ext uri="{FF2B5EF4-FFF2-40B4-BE49-F238E27FC236}">
                    <a16:creationId xmlns:a16="http://schemas.microsoft.com/office/drawing/2014/main" id="{CE10FBD3-5276-314B-97C9-C2CFA90EC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899734"/>
                <a:ext cx="125244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9" name="Rectangle 41">
                <a:extLst>
                  <a:ext uri="{FF2B5EF4-FFF2-40B4-BE49-F238E27FC236}">
                    <a16:creationId xmlns:a16="http://schemas.microsoft.com/office/drawing/2014/main" id="{CE10FBD3-5276-314B-97C9-C2CFA90EC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2240" y="899734"/>
                <a:ext cx="1252447" cy="609600"/>
              </a:xfrm>
              <a:prstGeom prst="rect">
                <a:avLst/>
              </a:prstGeom>
              <a:blipFill>
                <a:blip r:embed="rId7"/>
                <a:stretch>
                  <a:fillRect r="-1000" b="-40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3">
                <a:extLst>
                  <a:ext uri="{FF2B5EF4-FFF2-40B4-BE49-F238E27FC236}">
                    <a16:creationId xmlns:a16="http://schemas.microsoft.com/office/drawing/2014/main" id="{B30C3DA5-D727-7447-9629-A5F5074C0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63" y="1751956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𝑥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0" name="Rectangle 3">
                <a:extLst>
                  <a:ext uri="{FF2B5EF4-FFF2-40B4-BE49-F238E27FC236}">
                    <a16:creationId xmlns:a16="http://schemas.microsoft.com/office/drawing/2014/main" id="{B30C3DA5-D727-7447-9629-A5F5074C0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863" y="1751956"/>
                <a:ext cx="4680520" cy="498214"/>
              </a:xfrm>
              <a:prstGeom prst="rect">
                <a:avLst/>
              </a:prstGeom>
              <a:blipFill>
                <a:blip r:embed="rId8"/>
                <a:stretch>
                  <a:fillRect b="-19512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3">
                <a:extLst>
                  <a:ext uri="{FF2B5EF4-FFF2-40B4-BE49-F238E27FC236}">
                    <a16:creationId xmlns:a16="http://schemas.microsoft.com/office/drawing/2014/main" id="{425C589C-50E9-6749-9B76-D72FDBB6A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2742004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i="1" dirty="0">
                    <a:cs typeface="Arial"/>
                  </a:rPr>
                  <a:t>Alice has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and Bob has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𝛽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s.t.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52" name="Rectangle 3">
                <a:extLst>
                  <a:ext uri="{FF2B5EF4-FFF2-40B4-BE49-F238E27FC236}">
                    <a16:creationId xmlns:a16="http://schemas.microsoft.com/office/drawing/2014/main" id="{425C589C-50E9-6749-9B76-D72FDBB6A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2742004"/>
                <a:ext cx="4680520" cy="498214"/>
              </a:xfrm>
              <a:prstGeom prst="rect">
                <a:avLst/>
              </a:prstGeom>
              <a:blipFill>
                <a:blip r:embed="rId9"/>
                <a:stretch>
                  <a:fillRect l="-3243" t="-14634" r="-270" b="-31707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3">
                <a:extLst>
                  <a:ext uri="{FF2B5EF4-FFF2-40B4-BE49-F238E27FC236}">
                    <a16:creationId xmlns:a16="http://schemas.microsoft.com/office/drawing/2014/main" id="{2CB13D0C-AFCA-1D49-87D3-99288DC42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63" y="3297208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3" name="Rectangle 3">
                <a:extLst>
                  <a:ext uri="{FF2B5EF4-FFF2-40B4-BE49-F238E27FC236}">
                    <a16:creationId xmlns:a16="http://schemas.microsoft.com/office/drawing/2014/main" id="{2CB13D0C-AFCA-1D49-87D3-99288DC42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863" y="3297208"/>
                <a:ext cx="4680520" cy="498214"/>
              </a:xfrm>
              <a:prstGeom prst="rect">
                <a:avLst/>
              </a:prstGeom>
              <a:blipFill>
                <a:blip r:embed="rId10"/>
                <a:stretch>
                  <a:fillRect b="-21951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3">
                <a:extLst>
                  <a:ext uri="{FF2B5EF4-FFF2-40B4-BE49-F238E27FC236}">
                    <a16:creationId xmlns:a16="http://schemas.microsoft.com/office/drawing/2014/main" id="{C6EE0E37-1E0A-884A-99D0-2DFCD8940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4802994"/>
                <a:ext cx="8308032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i="1" dirty="0">
                    <a:cs typeface="Arial"/>
                  </a:rPr>
                  <a:t>Alice computes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𝜶</m:t>
                    </m:r>
                    <m:r>
                      <a:rPr lang="en-US" sz="2800" b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/>
                      </a:rPr>
                      <m:t>⊕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𝜶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and Bob computes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𝜷</m:t>
                    </m:r>
                    <m:r>
                      <a:rPr lang="en-US" sz="2800" b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/>
                      </a:rPr>
                      <m:t>⊕</m:t>
                    </m:r>
                    <m:sSup>
                      <m:sSupPr>
                        <m:ctrlP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𝜷</m:t>
                        </m:r>
                      </m:e>
                      <m:sup>
                        <m: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′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.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4" name="Rectangle 3">
                <a:extLst>
                  <a:ext uri="{FF2B5EF4-FFF2-40B4-BE49-F238E27FC236}">
                    <a16:creationId xmlns:a16="http://schemas.microsoft.com/office/drawing/2014/main" id="{C6EE0E37-1E0A-884A-99D0-2DFCD8940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4802994"/>
                <a:ext cx="8308032" cy="498214"/>
              </a:xfrm>
              <a:prstGeom prst="rect">
                <a:avLst/>
              </a:prstGeom>
              <a:blipFill>
                <a:blip r:embed="rId11"/>
                <a:stretch>
                  <a:fillRect l="-1829" t="-11905" b="-30952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D3D3BAC6-498D-D746-8EEA-91CABDD42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821" y="5452226"/>
                <a:ext cx="7606587" cy="964881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b="0" dirty="0">
                    <a:ea typeface="Cambria Math" panose="02040503050406030204" pitchFamily="18" charset="0"/>
                    <a:cs typeface="Arial"/>
                  </a:rPr>
                  <a:t>So, we have: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(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Arial"/>
                      </a:rPr>
                      <m:t>⊕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r>
                  <a:rPr lang="en-US" sz="2800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Arial"/>
                      </a:rPr>
                      <m:t>⊕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  <a:cs typeface="Arial"/>
                          </a:rPr>
                          <m:t>⊕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𝛽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2800" b="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/>
                  </a:rPr>
                </a:br>
                <a:r>
                  <a:rPr lang="en-US" sz="2800" b="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/>
                  </a:rPr>
                  <a:t>		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𝛼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  <a:cs typeface="Arial"/>
                          </a:rPr>
                          <m:t>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</m:e>
                    </m:d>
                    <m:r>
                      <a:rPr lang="en-US" sz="2800" dirty="0">
                        <a:latin typeface="Cambria Math" panose="02040503050406030204" pitchFamily="18" charset="0"/>
                        <a:cs typeface="Arial"/>
                      </a:rPr>
                      <m:t>⊕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′</m:t>
                            </m:r>
                          </m:sup>
                        </m:sSup>
                        <m:r>
                          <a:rPr lang="en-US" sz="2800" dirty="0">
                            <a:latin typeface="Cambria Math" panose="02040503050406030204" pitchFamily="18" charset="0"/>
                            <a:cs typeface="Arial"/>
                          </a:rPr>
                          <m:t>⊕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𝛽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0" dirty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  <a:cs typeface="Arial"/>
                      </a:rPr>
                      <m:t>x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Arial"/>
                      </a:rPr>
                      <m:t>⊕</m:t>
                    </m:r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  <a:cs typeface="Arial"/>
                      </a:rPr>
                      <m:t>x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D3D3BAC6-498D-D746-8EEA-91CABDD42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821" y="5452226"/>
                <a:ext cx="7606587" cy="964881"/>
              </a:xfrm>
              <a:prstGeom prst="rect">
                <a:avLst/>
              </a:prstGeom>
              <a:blipFill>
                <a:blip r:embed="rId12"/>
                <a:stretch>
                  <a:fillRect l="-1830" t="-6410" b="-7692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891637"/>
                </a:solidFill>
                <a:latin typeface="Calibri" pitchFamily="34" charset="0"/>
                <a:cs typeface="Arial"/>
              </a:rPr>
              <a:t>AND</a:t>
            </a: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">
                <a:extLst>
                  <a:ext uri="{FF2B5EF4-FFF2-40B4-BE49-F238E27FC236}">
                    <a16:creationId xmlns:a16="http://schemas.microsoft.com/office/drawing/2014/main" id="{95BDE86B-9B0A-AE4D-8CCD-7CC44A40E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1196752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i="1" dirty="0">
                    <a:cs typeface="Arial"/>
                  </a:rPr>
                  <a:t>Alice has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and Bob has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𝛽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s.t.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36" name="Rectangle 3">
                <a:extLst>
                  <a:ext uri="{FF2B5EF4-FFF2-40B4-BE49-F238E27FC236}">
                    <a16:creationId xmlns:a16="http://schemas.microsoft.com/office/drawing/2014/main" id="{95BDE86B-9B0A-AE4D-8CCD-7CC44A40E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196752"/>
                <a:ext cx="4680520" cy="498214"/>
              </a:xfrm>
              <a:prstGeom prst="rect">
                <a:avLst/>
              </a:prstGeom>
              <a:blipFill>
                <a:blip r:embed="rId3"/>
                <a:stretch>
                  <a:fillRect l="-3243" t="-12195" b="-31707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DE1D77F-148F-D54D-9D43-360D3530EE09}"/>
              </a:ext>
            </a:extLst>
          </p:cNvPr>
          <p:cNvGrpSpPr/>
          <p:nvPr/>
        </p:nvGrpSpPr>
        <p:grpSpPr>
          <a:xfrm>
            <a:off x="6084168" y="1198904"/>
            <a:ext cx="1524002" cy="1295400"/>
            <a:chOff x="4521360" y="3716288"/>
            <a:chExt cx="1524002" cy="1295400"/>
          </a:xfrm>
        </p:grpSpPr>
        <p:pic>
          <p:nvPicPr>
            <p:cNvPr id="42" name="Picture 67" descr="andg">
              <a:extLst>
                <a:ext uri="{FF2B5EF4-FFF2-40B4-BE49-F238E27FC236}">
                  <a16:creationId xmlns:a16="http://schemas.microsoft.com/office/drawing/2014/main" id="{99307CB9-7CA6-204A-9232-4AF058D13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1360" y="3716288"/>
              <a:ext cx="1524002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68">
              <a:extLst>
                <a:ext uri="{FF2B5EF4-FFF2-40B4-BE49-F238E27FC236}">
                  <a16:creationId xmlns:a16="http://schemas.microsoft.com/office/drawing/2014/main" id="{307EAB0A-CD2E-3F48-ADFC-CF70B9EF1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040" y="4115544"/>
              <a:ext cx="914401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200" b="1" kern="0" dirty="0">
                  <a:solidFill>
                    <a:srgbClr val="000000"/>
                  </a:solidFill>
                </a:rPr>
                <a:t>X</a:t>
              </a:r>
              <a:endPara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83B342EE-A8C8-9144-B9EB-19733CE3A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2387354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83B342EE-A8C8-9144-B9EB-19733CE3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4168" y="2387354"/>
                <a:ext cx="489296" cy="609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87D2B1F9-C0E5-FE4B-ACEF-9526A3322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6169" y="2387354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87D2B1F9-C0E5-FE4B-ACEF-9526A3322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6169" y="2387354"/>
                <a:ext cx="489296" cy="609600"/>
              </a:xfrm>
              <a:prstGeom prst="rect">
                <a:avLst/>
              </a:prstGeom>
              <a:blipFill>
                <a:blip r:embed="rId6"/>
                <a:stretch>
                  <a:fillRect l="-7692" r="-76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1">
                <a:extLst>
                  <a:ext uri="{FF2B5EF4-FFF2-40B4-BE49-F238E27FC236}">
                    <a16:creationId xmlns:a16="http://schemas.microsoft.com/office/drawing/2014/main" id="{CE10FBD3-5276-314B-97C9-C2CFA90EC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4848" y="898763"/>
                <a:ext cx="125244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𝑥𝑥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9" name="Rectangle 41">
                <a:extLst>
                  <a:ext uri="{FF2B5EF4-FFF2-40B4-BE49-F238E27FC236}">
                    <a16:creationId xmlns:a16="http://schemas.microsoft.com/office/drawing/2014/main" id="{CE10FBD3-5276-314B-97C9-C2CFA90EC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4848" y="898763"/>
                <a:ext cx="1252447" cy="609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3">
                <a:extLst>
                  <a:ext uri="{FF2B5EF4-FFF2-40B4-BE49-F238E27FC236}">
                    <a16:creationId xmlns:a16="http://schemas.microsoft.com/office/drawing/2014/main" id="{B30C3DA5-D727-7447-9629-A5F5074C0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63" y="1751956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𝑥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0" name="Rectangle 3">
                <a:extLst>
                  <a:ext uri="{FF2B5EF4-FFF2-40B4-BE49-F238E27FC236}">
                    <a16:creationId xmlns:a16="http://schemas.microsoft.com/office/drawing/2014/main" id="{B30C3DA5-D727-7447-9629-A5F5074C0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863" y="1751956"/>
                <a:ext cx="4680520" cy="498214"/>
              </a:xfrm>
              <a:prstGeom prst="rect">
                <a:avLst/>
              </a:prstGeom>
              <a:blipFill>
                <a:blip r:embed="rId8"/>
                <a:stretch>
                  <a:fillRect b="-19512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3">
                <a:extLst>
                  <a:ext uri="{FF2B5EF4-FFF2-40B4-BE49-F238E27FC236}">
                    <a16:creationId xmlns:a16="http://schemas.microsoft.com/office/drawing/2014/main" id="{425C589C-50E9-6749-9B76-D72FDBB6A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2742004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i="1" dirty="0">
                    <a:cs typeface="Arial"/>
                  </a:rPr>
                  <a:t>Alice has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and Bob has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𝛽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s.t.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52" name="Rectangle 3">
                <a:extLst>
                  <a:ext uri="{FF2B5EF4-FFF2-40B4-BE49-F238E27FC236}">
                    <a16:creationId xmlns:a16="http://schemas.microsoft.com/office/drawing/2014/main" id="{425C589C-50E9-6749-9B76-D72FDBB6A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2742004"/>
                <a:ext cx="4680520" cy="498214"/>
              </a:xfrm>
              <a:prstGeom prst="rect">
                <a:avLst/>
              </a:prstGeom>
              <a:blipFill>
                <a:blip r:embed="rId9"/>
                <a:stretch>
                  <a:fillRect l="-3243" t="-14634" r="-270" b="-31707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3">
                <a:extLst>
                  <a:ext uri="{FF2B5EF4-FFF2-40B4-BE49-F238E27FC236}">
                    <a16:creationId xmlns:a16="http://schemas.microsoft.com/office/drawing/2014/main" id="{2CB13D0C-AFCA-1D49-87D3-99288DC42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63" y="3297208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3" name="Rectangle 3">
                <a:extLst>
                  <a:ext uri="{FF2B5EF4-FFF2-40B4-BE49-F238E27FC236}">
                    <a16:creationId xmlns:a16="http://schemas.microsoft.com/office/drawing/2014/main" id="{2CB13D0C-AFCA-1D49-87D3-99288DC42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863" y="3297208"/>
                <a:ext cx="4680520" cy="498214"/>
              </a:xfrm>
              <a:prstGeom prst="rect">
                <a:avLst/>
              </a:prstGeom>
              <a:blipFill>
                <a:blip r:embed="rId10"/>
                <a:stretch>
                  <a:fillRect b="-21951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7829072A-DEC2-1F40-B038-044C459070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4802994"/>
                <a:ext cx="8308032" cy="929102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i="1" dirty="0">
                    <a:cs typeface="Arial"/>
                  </a:rPr>
                  <a:t>Desired output (to maintain invariant):  </a:t>
                </a:r>
              </a:p>
              <a:p>
                <a:r>
                  <a:rPr lang="en-US" sz="2800" i="1" dirty="0">
                    <a:cs typeface="Arial"/>
                  </a:rPr>
                  <a:t>Alice wants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𝜶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′′</m:t>
                    </m:r>
                  </m:oMath>
                </a14:m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and Bob wants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𝜷</m:t>
                    </m:r>
                    <m:r>
                      <a:rPr lang="en-US" sz="28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′′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s.t.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𝜶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′′</m:t>
                        </m:r>
                      </m:sup>
                    </m:sSup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⊕</m:t>
                    </m:r>
                    <m:sSup>
                      <m:sSupPr>
                        <m:ctrlP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𝜷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′</m:t>
                        </m:r>
                        <m:r>
                          <a:rPr lang="en-US" sz="28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′</m:t>
                        </m:r>
                      </m:sup>
                    </m:sSup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𝑥𝑥</m:t>
                    </m:r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7829072A-DEC2-1F40-B038-044C45907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4802994"/>
                <a:ext cx="8308032" cy="929102"/>
              </a:xfrm>
              <a:prstGeom prst="rect">
                <a:avLst/>
              </a:prstGeom>
              <a:blipFill>
                <a:blip r:embed="rId11"/>
                <a:stretch>
                  <a:fillRect l="-1829" t="-6667" b="-18667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21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891637"/>
                </a:solidFill>
                <a:latin typeface="Calibri" pitchFamily="34" charset="0"/>
                <a:cs typeface="Arial"/>
              </a:rPr>
              <a:t>AND</a:t>
            </a: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 gate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E1D77F-148F-D54D-9D43-360D3530EE09}"/>
              </a:ext>
            </a:extLst>
          </p:cNvPr>
          <p:cNvGrpSpPr/>
          <p:nvPr/>
        </p:nvGrpSpPr>
        <p:grpSpPr>
          <a:xfrm>
            <a:off x="6084168" y="1198904"/>
            <a:ext cx="1524002" cy="1295400"/>
            <a:chOff x="4521360" y="3716288"/>
            <a:chExt cx="1524002" cy="1295400"/>
          </a:xfrm>
        </p:grpSpPr>
        <p:pic>
          <p:nvPicPr>
            <p:cNvPr id="42" name="Picture 67" descr="andg">
              <a:extLst>
                <a:ext uri="{FF2B5EF4-FFF2-40B4-BE49-F238E27FC236}">
                  <a16:creationId xmlns:a16="http://schemas.microsoft.com/office/drawing/2014/main" id="{99307CB9-7CA6-204A-9232-4AF058D13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1360" y="3716288"/>
              <a:ext cx="1524002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68">
              <a:extLst>
                <a:ext uri="{FF2B5EF4-FFF2-40B4-BE49-F238E27FC236}">
                  <a16:creationId xmlns:a16="http://schemas.microsoft.com/office/drawing/2014/main" id="{307EAB0A-CD2E-3F48-ADFC-CF70B9EF1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040" y="4115544"/>
              <a:ext cx="914401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200" b="1" kern="0" dirty="0">
                  <a:solidFill>
                    <a:srgbClr val="000000"/>
                  </a:solidFill>
                </a:rPr>
                <a:t>X</a:t>
              </a:r>
              <a:endPara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83B342EE-A8C8-9144-B9EB-19733CE3A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2387354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83B342EE-A8C8-9144-B9EB-19733CE3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4168" y="2387354"/>
                <a:ext cx="489296" cy="609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87D2B1F9-C0E5-FE4B-ACEF-9526A3322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6169" y="2387354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87D2B1F9-C0E5-FE4B-ACEF-9526A3322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6169" y="2387354"/>
                <a:ext cx="489296" cy="609600"/>
              </a:xfrm>
              <a:prstGeom prst="rect">
                <a:avLst/>
              </a:prstGeom>
              <a:blipFill>
                <a:blip r:embed="rId5"/>
                <a:stretch>
                  <a:fillRect l="-7692" r="-76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1">
                <a:extLst>
                  <a:ext uri="{FF2B5EF4-FFF2-40B4-BE49-F238E27FC236}">
                    <a16:creationId xmlns:a16="http://schemas.microsoft.com/office/drawing/2014/main" id="{CE10FBD3-5276-314B-97C9-C2CFA90EC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4848" y="898763"/>
                <a:ext cx="125244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𝑥𝑥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9" name="Rectangle 41">
                <a:extLst>
                  <a:ext uri="{FF2B5EF4-FFF2-40B4-BE49-F238E27FC236}">
                    <a16:creationId xmlns:a16="http://schemas.microsoft.com/office/drawing/2014/main" id="{CE10FBD3-5276-314B-97C9-C2CFA90EC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4848" y="898763"/>
                <a:ext cx="1252447" cy="609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3">
                <a:extLst>
                  <a:ext uri="{FF2B5EF4-FFF2-40B4-BE49-F238E27FC236}">
                    <a16:creationId xmlns:a16="http://schemas.microsoft.com/office/drawing/2014/main" id="{B30C3DA5-D727-7447-9629-A5F5074C0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49" y="1441941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𝑥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)(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0" name="Rectangle 3">
                <a:extLst>
                  <a:ext uri="{FF2B5EF4-FFF2-40B4-BE49-F238E27FC236}">
                    <a16:creationId xmlns:a16="http://schemas.microsoft.com/office/drawing/2014/main" id="{B30C3DA5-D727-7447-9629-A5F5074C0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549" y="1441941"/>
                <a:ext cx="4680520" cy="498214"/>
              </a:xfrm>
              <a:prstGeom prst="rect">
                <a:avLst/>
              </a:prstGeom>
              <a:blipFill>
                <a:blip r:embed="rId7"/>
                <a:stretch>
                  <a:fillRect b="-19512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DAFAE1EA-F1C4-8D4D-844E-6E8F33357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310" y="2047273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𝛼𝛼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𝛽𝛼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𝛼𝛽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𝛽𝛽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DAFAE1EA-F1C4-8D4D-844E-6E8F33357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6310" y="2047273"/>
                <a:ext cx="4680520" cy="498214"/>
              </a:xfrm>
              <a:prstGeom prst="rect">
                <a:avLst/>
              </a:prstGeom>
              <a:blipFill>
                <a:blip r:embed="rId8"/>
                <a:stretch>
                  <a:fillRect b="-19048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B1884238-6210-4044-A041-79F62E1FF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069" y="2652605"/>
            <a:ext cx="222560" cy="36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9E42A79C-0029-BF48-B079-B3A77CF37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613" y="2614929"/>
            <a:ext cx="341817" cy="34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9B9F95D-64E1-8B48-B00A-0DDDB6972DAE}"/>
              </a:ext>
            </a:extLst>
          </p:cNvPr>
          <p:cNvGrpSpPr/>
          <p:nvPr/>
        </p:nvGrpSpPr>
        <p:grpSpPr>
          <a:xfrm>
            <a:off x="5841619" y="3443933"/>
            <a:ext cx="2890584" cy="1726956"/>
            <a:chOff x="5841619" y="3443933"/>
            <a:chExt cx="2890584" cy="1726956"/>
          </a:xfrm>
        </p:grpSpPr>
        <p:pic>
          <p:nvPicPr>
            <p:cNvPr id="18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2ABA771B-85F8-9146-888D-02093B9F09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9532" y="3961686"/>
              <a:ext cx="425323" cy="69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3D950874-7887-E543-9D07-5A4021BE9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1619" y="3961686"/>
              <a:ext cx="653229" cy="65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09BF553D-2A83-3A42-90D5-98EDADDD99D9}"/>
                    </a:ext>
                  </a:extLst>
                </p:cNvPr>
                <p:cNvSpPr/>
                <p:nvPr/>
              </p:nvSpPr>
              <p:spPr>
                <a:xfrm>
                  <a:off x="8039528" y="3443933"/>
                  <a:ext cx="49532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09BF553D-2A83-3A42-90D5-98EDADDD99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528" y="3443933"/>
                  <a:ext cx="495327" cy="523220"/>
                </a:xfrm>
                <a:prstGeom prst="rect">
                  <a:avLst/>
                </a:prstGeom>
                <a:blipFill>
                  <a:blip r:embed="rId11"/>
                  <a:stretch>
                    <a:fillRect l="-7692" r="-5128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BE8D7E0-08CC-B044-8601-7DAECC318B9F}"/>
                    </a:ext>
                  </a:extLst>
                </p:cNvPr>
                <p:cNvSpPr/>
                <p:nvPr/>
              </p:nvSpPr>
              <p:spPr>
                <a:xfrm>
                  <a:off x="5841619" y="3488475"/>
                  <a:ext cx="57419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𝛼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BE8D7E0-08CC-B044-8601-7DAECC318B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1619" y="3488475"/>
                  <a:ext cx="574195" cy="523220"/>
                </a:xfrm>
                <a:prstGeom prst="rect">
                  <a:avLst/>
                </a:prstGeom>
                <a:blipFill>
                  <a:blip r:embed="rId12"/>
                  <a:stretch>
                    <a:fillRect r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14B9D47-D6FC-5F49-9DBA-E0222DFE2B41}"/>
                </a:ext>
              </a:extLst>
            </p:cNvPr>
            <p:cNvCxnSpPr>
              <a:cxnSpLocks/>
            </p:cNvCxnSpPr>
            <p:nvPr/>
          </p:nvCxnSpPr>
          <p:spPr>
            <a:xfrm>
              <a:off x="6823913" y="4288300"/>
              <a:ext cx="923382" cy="0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36AC68-28E3-D344-A7BF-43D68F4EF927}"/>
                </a:ext>
              </a:extLst>
            </p:cNvPr>
            <p:cNvSpPr/>
            <p:nvPr/>
          </p:nvSpPr>
          <p:spPr>
            <a:xfrm>
              <a:off x="6668020" y="3750085"/>
              <a:ext cx="12394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cs typeface="Arial"/>
                </a:rPr>
                <a:t>ss-AND</a:t>
              </a:r>
              <a:endParaRPr 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C2E037F-AA8A-E34B-BD66-563D6BFD8663}"/>
                    </a:ext>
                  </a:extLst>
                </p:cNvPr>
                <p:cNvSpPr/>
                <p:nvPr/>
              </p:nvSpPr>
              <p:spPr>
                <a:xfrm>
                  <a:off x="8109532" y="4647669"/>
                  <a:ext cx="62267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C2E037F-AA8A-E34B-BD66-563D6BFD86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9532" y="4647669"/>
                  <a:ext cx="622671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3CA8DBD-4EE0-A149-BB0D-E0379B3C1E1D}"/>
                    </a:ext>
                  </a:extLst>
                </p:cNvPr>
                <p:cNvSpPr/>
                <p:nvPr/>
              </p:nvSpPr>
              <p:spPr>
                <a:xfrm>
                  <a:off x="5911623" y="4581128"/>
                  <a:ext cx="60600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3CA8DBD-4EE0-A149-BB0D-E0379B3C1E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623" y="4581128"/>
                  <a:ext cx="606000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2799592-688F-FE41-8F02-81679A742E7A}"/>
                  </a:ext>
                </a:extLst>
              </p:cNvPr>
              <p:cNvSpPr/>
              <p:nvPr/>
            </p:nvSpPr>
            <p:spPr>
              <a:xfrm>
                <a:off x="2572796" y="2020171"/>
                <a:ext cx="60600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2799592-688F-FE41-8F02-81679A742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796" y="2020171"/>
                <a:ext cx="606000" cy="523220"/>
              </a:xfrm>
              <a:prstGeom prst="rect">
                <a:avLst/>
              </a:prstGeom>
              <a:blipFill>
                <a:blip r:embed="rId1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2F1E714-6D7B-C540-B5ED-6ED82BE5BD79}"/>
                  </a:ext>
                </a:extLst>
              </p:cNvPr>
              <p:cNvSpPr/>
              <p:nvPr/>
            </p:nvSpPr>
            <p:spPr>
              <a:xfrm>
                <a:off x="2543820" y="2625128"/>
                <a:ext cx="623312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2F1E714-6D7B-C540-B5ED-6ED82BE5B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820" y="2625128"/>
                <a:ext cx="623312" cy="954107"/>
              </a:xfrm>
              <a:prstGeom prst="rect">
                <a:avLst/>
              </a:prstGeom>
              <a:blipFill>
                <a:blip r:embed="rId16"/>
                <a:stretch>
                  <a:fillRect l="-4000" r="-4000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28998FE0-1D87-8743-818A-E891E7BA7127}"/>
              </a:ext>
            </a:extLst>
          </p:cNvPr>
          <p:cNvGrpSpPr/>
          <p:nvPr/>
        </p:nvGrpSpPr>
        <p:grpSpPr>
          <a:xfrm>
            <a:off x="5815910" y="3409827"/>
            <a:ext cx="2895201" cy="1726956"/>
            <a:chOff x="5841619" y="3443933"/>
            <a:chExt cx="2895201" cy="1726956"/>
          </a:xfrm>
        </p:grpSpPr>
        <p:pic>
          <p:nvPicPr>
            <p:cNvPr id="32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A70C7EF8-2AB2-E24F-A387-F6251EAF7D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9532" y="3961686"/>
              <a:ext cx="425323" cy="69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BFED165E-64B3-2845-ACB8-CB1AE01C10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1619" y="3961686"/>
              <a:ext cx="653229" cy="65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D2F5B6A-FAC1-2E4E-BB99-7A813ECB04E7}"/>
                    </a:ext>
                  </a:extLst>
                </p:cNvPr>
                <p:cNvSpPr/>
                <p:nvPr/>
              </p:nvSpPr>
              <p:spPr>
                <a:xfrm>
                  <a:off x="8039528" y="3443933"/>
                  <a:ext cx="57740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D2F5B6A-FAC1-2E4E-BB99-7A813ECB04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528" y="3443933"/>
                  <a:ext cx="577401" cy="523220"/>
                </a:xfrm>
                <a:prstGeom prst="rect">
                  <a:avLst/>
                </a:prstGeom>
                <a:blipFill>
                  <a:blip r:embed="rId17"/>
                  <a:stretch>
                    <a:fillRect l="-6522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8F7BE26-340B-0641-9ECD-A33DCA56C1A7}"/>
                    </a:ext>
                  </a:extLst>
                </p:cNvPr>
                <p:cNvSpPr/>
                <p:nvPr/>
              </p:nvSpPr>
              <p:spPr>
                <a:xfrm>
                  <a:off x="5841619" y="3488475"/>
                  <a:ext cx="49212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8F7BE26-340B-0641-9ECD-A33DCA56C1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1619" y="3488475"/>
                  <a:ext cx="49212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7AA87D4-58B8-8240-B42D-FBA53C2BAA6B}"/>
                </a:ext>
              </a:extLst>
            </p:cNvPr>
            <p:cNvCxnSpPr>
              <a:cxnSpLocks/>
            </p:cNvCxnSpPr>
            <p:nvPr/>
          </p:nvCxnSpPr>
          <p:spPr>
            <a:xfrm>
              <a:off x="6823913" y="4288300"/>
              <a:ext cx="923382" cy="0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114D93E-1B8F-9A43-BB7B-819225DA8577}"/>
                </a:ext>
              </a:extLst>
            </p:cNvPr>
            <p:cNvSpPr/>
            <p:nvPr/>
          </p:nvSpPr>
          <p:spPr>
            <a:xfrm>
              <a:off x="6668020" y="3750085"/>
              <a:ext cx="12394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cs typeface="Arial"/>
                </a:rPr>
                <a:t>ss-AND</a:t>
              </a:r>
              <a:endParaRPr 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5BEE59B-5656-7B4B-8FC4-FBB0FA057E83}"/>
                    </a:ext>
                  </a:extLst>
                </p:cNvPr>
                <p:cNvSpPr/>
                <p:nvPr/>
              </p:nvSpPr>
              <p:spPr>
                <a:xfrm>
                  <a:off x="8109532" y="4647669"/>
                  <a:ext cx="62728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5BEE59B-5656-7B4B-8FC4-FBB0FA057E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9532" y="4647669"/>
                  <a:ext cx="627288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0999CBB-520E-824F-9BD2-3FAECFDB8CC5}"/>
                    </a:ext>
                  </a:extLst>
                </p:cNvPr>
                <p:cNvSpPr/>
                <p:nvPr/>
              </p:nvSpPr>
              <p:spPr>
                <a:xfrm>
                  <a:off x="5911623" y="4581128"/>
                  <a:ext cx="6330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0999CBB-520E-824F-9BD2-3FAECFDB8C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623" y="4581128"/>
                  <a:ext cx="633057" cy="52322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D0D6E0F-5BEB-5B46-96F5-C6BF06F7E4AE}"/>
                  </a:ext>
                </a:extLst>
              </p:cNvPr>
              <p:cNvSpPr/>
              <p:nvPr/>
            </p:nvSpPr>
            <p:spPr>
              <a:xfrm>
                <a:off x="3636081" y="2095488"/>
                <a:ext cx="63305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D0D6E0F-5BEB-5B46-96F5-C6BF06F7E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81" y="2095488"/>
                <a:ext cx="633057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C2C9727-702C-6E40-8E91-9A2644BBF60B}"/>
                  </a:ext>
                </a:extLst>
              </p:cNvPr>
              <p:cNvSpPr/>
              <p:nvPr/>
            </p:nvSpPr>
            <p:spPr>
              <a:xfrm>
                <a:off x="3607105" y="2636912"/>
                <a:ext cx="627287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⊕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  <a:ea typeface="Cambria Math" panose="02040503050406030204" pitchFamily="18" charset="0"/>
                  <a:cs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C2C9727-702C-6E40-8E91-9A2644BBF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105" y="2636912"/>
                <a:ext cx="627287" cy="954107"/>
              </a:xfrm>
              <a:prstGeom prst="rect">
                <a:avLst/>
              </a:prstGeom>
              <a:blipFill>
                <a:blip r:embed="rId22"/>
                <a:stretch>
                  <a:fillRect l="-4000" r="-400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4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79C67470-D6E4-AE43-B0C9-15E719A5A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4" y="4412678"/>
            <a:ext cx="819236" cy="81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3">
                <a:extLst>
                  <a:ext uri="{FF2B5EF4-FFF2-40B4-BE49-F238E27FC236}">
                    <a16:creationId xmlns:a16="http://schemas.microsoft.com/office/drawing/2014/main" id="{48A2AB0B-6B84-0B43-936A-715F8DE4A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9" y="5438891"/>
                <a:ext cx="3391825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𝛼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′′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𝛼𝛼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𝛾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sub>
                      </m:sSub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𝛿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1" name="Rectangle 3">
                <a:extLst>
                  <a:ext uri="{FF2B5EF4-FFF2-40B4-BE49-F238E27FC236}">
                    <a16:creationId xmlns:a16="http://schemas.microsoft.com/office/drawing/2014/main" id="{48A2AB0B-6B84-0B43-936A-715F8DE4A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79" y="5438891"/>
                <a:ext cx="3391825" cy="498214"/>
              </a:xfrm>
              <a:prstGeom prst="rect">
                <a:avLst/>
              </a:prstGeom>
              <a:blipFill>
                <a:blip r:embed="rId23"/>
                <a:stretch>
                  <a:fillRect b="-11905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55A3E577-9989-024C-8656-9235B14D6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139" y="4412678"/>
            <a:ext cx="492122" cy="80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F7D3DE70-4F75-F64E-9E81-F1416E3D3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896" y="5449077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𝛽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′′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𝛽𝛽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𝑏</m:t>
                          </m:r>
                        </m:sub>
                      </m:sSub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F7D3DE70-4F75-F64E-9E81-F1416E3D3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896" y="5449077"/>
                <a:ext cx="4680520" cy="498214"/>
              </a:xfrm>
              <a:prstGeom prst="rect">
                <a:avLst/>
              </a:prstGeom>
              <a:blipFill>
                <a:blip r:embed="rId24"/>
                <a:stretch>
                  <a:fillRect b="-21951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2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43" grpId="0" animBg="1"/>
      <p:bldP spid="44" grpId="0" animBg="1"/>
      <p:bldP spid="51" grpId="0" animBg="1"/>
      <p:bldP spid="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99">
            <a:extLst>
              <a:ext uri="{FF2B5EF4-FFF2-40B4-BE49-F238E27FC236}">
                <a16:creationId xmlns:a16="http://schemas.microsoft.com/office/drawing/2014/main" id="{23680047-AEAD-7A4A-85BD-CB28D60C1233}"/>
              </a:ext>
            </a:extLst>
          </p:cNvPr>
          <p:cNvGrpSpPr>
            <a:grpSpLocks/>
          </p:cNvGrpSpPr>
          <p:nvPr/>
        </p:nvGrpSpPr>
        <p:grpSpPr bwMode="auto">
          <a:xfrm>
            <a:off x="2483515" y="3380907"/>
            <a:ext cx="4176717" cy="3124200"/>
            <a:chOff x="2522" y="2448"/>
            <a:chExt cx="2631" cy="1968"/>
          </a:xfrm>
        </p:grpSpPr>
        <p:pic>
          <p:nvPicPr>
            <p:cNvPr id="19" name="Picture 63" descr="xorg">
              <a:extLst>
                <a:ext uri="{FF2B5EF4-FFF2-40B4-BE49-F238E27FC236}">
                  <a16:creationId xmlns:a16="http://schemas.microsoft.com/office/drawing/2014/main" id="{EB31E5E7-174A-7842-BD92-35147EA81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" y="3264"/>
              <a:ext cx="816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7" descr="andg">
              <a:extLst>
                <a:ext uri="{FF2B5EF4-FFF2-40B4-BE49-F238E27FC236}">
                  <a16:creationId xmlns:a16="http://schemas.microsoft.com/office/drawing/2014/main" id="{AB50F755-EE49-0440-9E7F-B59A523877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" y="3264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68">
              <a:extLst>
                <a:ext uri="{FF2B5EF4-FFF2-40B4-BE49-F238E27FC236}">
                  <a16:creationId xmlns:a16="http://schemas.microsoft.com/office/drawing/2014/main" id="{7B125856-EED5-B442-9E80-C79F49C6C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3527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71">
              <a:extLst>
                <a:ext uri="{FF2B5EF4-FFF2-40B4-BE49-F238E27FC236}">
                  <a16:creationId xmlns:a16="http://schemas.microsoft.com/office/drawing/2014/main" id="{8B7CB384-BC68-8244-ACA6-E3257E469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642"/>
              <a:ext cx="275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Picture 78" descr="andg">
              <a:extLst>
                <a:ext uri="{FF2B5EF4-FFF2-40B4-BE49-F238E27FC236}">
                  <a16:creationId xmlns:a16="http://schemas.microsoft.com/office/drawing/2014/main" id="{386C0297-8D88-4041-B3FF-3F58EC5D7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448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Line 79">
              <a:extLst>
                <a:ext uri="{FF2B5EF4-FFF2-40B4-BE49-F238E27FC236}">
                  <a16:creationId xmlns:a16="http://schemas.microsoft.com/office/drawing/2014/main" id="{7CF85EC4-5ADF-5C43-987B-4E85EC70E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3264"/>
              <a:ext cx="6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5" name="Line 80">
              <a:extLst>
                <a:ext uri="{FF2B5EF4-FFF2-40B4-BE49-F238E27FC236}">
                  <a16:creationId xmlns:a16="http://schemas.microsoft.com/office/drawing/2014/main" id="{CE64ADBD-446C-EB4E-981B-BCC94F4E5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264"/>
              <a:ext cx="6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6" name="Rectangle 81">
              <a:extLst>
                <a:ext uri="{FF2B5EF4-FFF2-40B4-BE49-F238E27FC236}">
                  <a16:creationId xmlns:a16="http://schemas.microsoft.com/office/drawing/2014/main" id="{51501E80-7AA2-024F-9124-31C2EAC3F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688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85">
              <a:extLst>
                <a:ext uri="{FF2B5EF4-FFF2-40B4-BE49-F238E27FC236}">
                  <a16:creationId xmlns:a16="http://schemas.microsoft.com/office/drawing/2014/main" id="{CAF12DDC-0AF5-CD47-A9D7-0C2AEB613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128"/>
              <a:ext cx="110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</p:grpSp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How to Compute Arbitrary Functions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95BDE86B-9B0A-AE4D-8CCD-7CC44A40E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08" y="980728"/>
            <a:ext cx="8946592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Secret-sharing Invariant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: For each wire of the circuit, Alice and Bob each have a bit whose XOR is the value at the wire.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E51D4A0-037A-7C49-8A96-0009040B60FA}"/>
              </a:ext>
            </a:extLst>
          </p:cNvPr>
          <p:cNvGrpSpPr/>
          <p:nvPr/>
        </p:nvGrpSpPr>
        <p:grpSpPr>
          <a:xfrm>
            <a:off x="2321024" y="5900709"/>
            <a:ext cx="4316031" cy="624635"/>
            <a:chOff x="2321024" y="4915644"/>
            <a:chExt cx="4316031" cy="624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1">
                  <a:extLst>
                    <a:ext uri="{FF2B5EF4-FFF2-40B4-BE49-F238E27FC236}">
                      <a16:creationId xmlns:a16="http://schemas.microsoft.com/office/drawing/2014/main" id="{06D25FD5-2CFE-5442-BE62-A53F5E569C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2" name="Rectangle 41">
                  <a:extLst>
                    <a:ext uri="{FF2B5EF4-FFF2-40B4-BE49-F238E27FC236}">
                      <a16:creationId xmlns:a16="http://schemas.microsoft.com/office/drawing/2014/main" id="{B15A9F4F-1054-5E4C-98B0-6BFA65D5B0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1">
                  <a:extLst>
                    <a:ext uri="{FF2B5EF4-FFF2-40B4-BE49-F238E27FC236}">
                      <a16:creationId xmlns:a16="http://schemas.microsoft.com/office/drawing/2014/main" id="{67A4CFF6-6C14-C741-8351-AB77344F0B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608" y="493067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3" name="Rectangle 41">
                  <a:extLst>
                    <a:ext uri="{FF2B5EF4-FFF2-40B4-BE49-F238E27FC236}">
                      <a16:creationId xmlns:a16="http://schemas.microsoft.com/office/drawing/2014/main" id="{B717C2E8-5E31-824D-A061-4B8A35DD1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82608" y="4930679"/>
                  <a:ext cx="489296" cy="6096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88E5A299-91F6-D649-B14A-37BBC4EEB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536" y="4915644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4" name="Rectangle 41">
                  <a:extLst>
                    <a:ext uri="{FF2B5EF4-FFF2-40B4-BE49-F238E27FC236}">
                      <a16:creationId xmlns:a16="http://schemas.microsoft.com/office/drawing/2014/main" id="{7B2D770B-2665-1F4A-81E1-23B8A48A9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48536" y="4915644"/>
                  <a:ext cx="489296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9769D19C-CB38-5A4D-8851-0FA75CFB33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0594" y="4915644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5" name="Rectangle 41">
                  <a:extLst>
                    <a:ext uri="{FF2B5EF4-FFF2-40B4-BE49-F238E27FC236}">
                      <a16:creationId xmlns:a16="http://schemas.microsoft.com/office/drawing/2014/main" id="{17D7A994-26CA-954A-83A5-A65D620C15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70594" y="4915644"/>
                  <a:ext cx="48929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0" name="Picture 49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59A745FA-8AE5-714D-B16F-D6A772E141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1024" y="5091539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A35FA3F2-CB32-5941-A260-CE72C9AD85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5109" y="5084022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5110AD61-0011-A44C-80CE-13C719D070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748" y="5061539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FE465297-0B7D-254A-8D21-4A60D4CE77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4495" y="5081538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5" name="Rectangle 3">
            <a:extLst>
              <a:ext uri="{FF2B5EF4-FFF2-40B4-BE49-F238E27FC236}">
                <a16:creationId xmlns:a16="http://schemas.microsoft.com/office/drawing/2014/main" id="{84AB5DC6-572B-A147-8E64-A598DFF85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139858"/>
            <a:ext cx="8946592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Arial"/>
              </a:rPr>
              <a:t>Finally, Alice and Bob exchange the shares at the output wire, and XOR the shares together to obtain the output.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pic>
        <p:nvPicPr>
          <p:cNvPr id="56" name="Picture 5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82F82F4B-3C5B-AF48-9A50-B39E1E620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930" y="3278091"/>
            <a:ext cx="341817" cy="34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28C39B3-27D9-9F4B-A5D8-3DFA8145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624" y="3743799"/>
            <a:ext cx="222560" cy="36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41">
                <a:extLst>
                  <a:ext uri="{FF2B5EF4-FFF2-40B4-BE49-F238E27FC236}">
                    <a16:creationId xmlns:a16="http://schemas.microsoft.com/office/drawing/2014/main" id="{CC314253-6E52-0C44-A369-080AF7512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741" y="3107848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60" name="Rectangle 41">
                <a:extLst>
                  <a:ext uri="{FF2B5EF4-FFF2-40B4-BE49-F238E27FC236}">
                    <a16:creationId xmlns:a16="http://schemas.microsoft.com/office/drawing/2014/main" id="{CC314253-6E52-0C44-A369-080AF7512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9741" y="3107848"/>
                <a:ext cx="489296" cy="609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F41118AB-1D97-7547-AAC4-B20674F93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184" y="3618490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F41118AB-1D97-7547-AAC4-B20674F93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3184" y="3618490"/>
                <a:ext cx="489296" cy="6096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FCFA2A5-C618-7142-AA6C-0541A81CD2EF}"/>
                  </a:ext>
                </a:extLst>
              </p:cNvPr>
              <p:cNvSpPr/>
              <p:nvPr/>
            </p:nvSpPr>
            <p:spPr>
              <a:xfrm>
                <a:off x="5851558" y="3416143"/>
                <a:ext cx="36508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</m:t>
                      </m:r>
                      <m:r>
                        <a:rPr lang="en-US" sz="24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𝑎𝑏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lang="en-US" sz="24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FCFA2A5-C618-7142-AA6C-0541A81CD2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558" y="3416143"/>
                <a:ext cx="3650815" cy="461665"/>
              </a:xfrm>
              <a:prstGeom prst="rect">
                <a:avLst/>
              </a:prstGeom>
              <a:blipFill>
                <a:blip r:embed="rId1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602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Security by Composition</a:t>
            </a:r>
          </a:p>
        </p:txBody>
      </p:sp>
      <p:pic>
        <p:nvPicPr>
          <p:cNvPr id="42" name="Picture 4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876793A-050E-424A-B435-6CDCE465D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2" y="4846671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519240A2-6131-FF49-B6CF-EB6F8552D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713" y="4785354"/>
            <a:ext cx="635198" cy="10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AD8433E-4A41-A144-B54F-ABE8B847EC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999" y="3687679"/>
            <a:ext cx="1078254" cy="1066801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37F870F6-CACA-6446-AE5C-7CCB846BE033}"/>
              </a:ext>
            </a:extLst>
          </p:cNvPr>
          <p:cNvGrpSpPr/>
          <p:nvPr/>
        </p:nvGrpSpPr>
        <p:grpSpPr>
          <a:xfrm>
            <a:off x="1338575" y="4572036"/>
            <a:ext cx="2395777" cy="207649"/>
            <a:chOff x="3095658" y="4857932"/>
            <a:chExt cx="2395777" cy="207649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BDD76B6-53FB-5C40-B77F-35B43A486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658" y="4883104"/>
              <a:ext cx="404733" cy="1824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1510995-740F-8548-8D3C-7628383E26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4311" y="4857932"/>
              <a:ext cx="337124" cy="18244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AA9E8B7C-5FD8-54EE-8CEB-4826ECCD684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4009" y="876258"/>
                <a:ext cx="8377591" cy="240871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b="1" i="1" dirty="0"/>
                  <a:t>Theorem</a:t>
                </a:r>
                <a:r>
                  <a:rPr lang="en-US" sz="3200" dirty="0"/>
                  <a:t>:</a:t>
                </a:r>
                <a:r>
                  <a:rPr lang="en-US" sz="3200" b="0" dirty="0"/>
                  <a:t> </a:t>
                </a:r>
                <a:br>
                  <a:rPr lang="en-US" sz="3200" b="0" dirty="0"/>
                </a:br>
                <a:r>
                  <a:rPr lang="en-US" sz="3200" b="0" dirty="0"/>
                  <a:t>If protocol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3200" b="0" dirty="0"/>
                  <a:t> securely realizes a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3200" b="0" dirty="0"/>
                  <a:t> in the “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b="0" dirty="0"/>
                  <a:t>-hybrid model” and  protocol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>
                    <a:latin typeface="Calibri" pitchFamily="34" charset="0"/>
                  </a:rPr>
                  <a:t> securely realizes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>
                    <a:latin typeface="Calibri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l-G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m:rPr>
                        <m:sty m:val="p"/>
                      </m:rPr>
                      <a:rPr lang="el-G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>
                    <a:latin typeface="Calibri" pitchFamily="34" charset="0"/>
                  </a:rPr>
                  <a:t> securely realizes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3200" dirty="0"/>
                  <a:t>. </a:t>
                </a:r>
                <a:endParaRPr lang="en-US" sz="32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AA9E8B7C-5FD8-54EE-8CEB-4826ECCD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09" y="876258"/>
                <a:ext cx="8377591" cy="2408719"/>
              </a:xfrm>
              <a:prstGeom prst="rect">
                <a:avLst/>
              </a:prstGeom>
              <a:blipFill>
                <a:blip r:embed="rId6"/>
                <a:stretch>
                  <a:fillRect l="-1818" r="-758" b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4E1332-55DE-E9CE-971C-2E7C4CC9B610}"/>
                  </a:ext>
                </a:extLst>
              </p:cNvPr>
              <p:cNvSpPr txBox="1"/>
              <p:nvPr/>
            </p:nvSpPr>
            <p:spPr>
              <a:xfrm>
                <a:off x="2873668" y="3645024"/>
                <a:ext cx="10782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b="0" dirty="0"/>
                  <a:t>-angel 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4E1332-55DE-E9CE-971C-2E7C4CC9B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668" y="3645024"/>
                <a:ext cx="1078254" cy="369332"/>
              </a:xfrm>
              <a:prstGeom prst="rect">
                <a:avLst/>
              </a:prstGeom>
              <a:blipFill>
                <a:blip r:embed="rId7"/>
                <a:stretch>
                  <a:fillRect l="-2326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5A8946-8484-1E32-0FD9-5EB618865045}"/>
              </a:ext>
            </a:extLst>
          </p:cNvPr>
          <p:cNvCxnSpPr>
            <a:cxnSpLocks/>
          </p:cNvCxnSpPr>
          <p:nvPr/>
        </p:nvCxnSpPr>
        <p:spPr>
          <a:xfrm>
            <a:off x="1737756" y="5301676"/>
            <a:ext cx="182803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735C26-BA43-B5D8-3F50-BFB4F631FAC0}"/>
                  </a:ext>
                </a:extLst>
              </p:cNvPr>
              <p:cNvSpPr txBox="1"/>
              <p:nvPr/>
            </p:nvSpPr>
            <p:spPr>
              <a:xfrm>
                <a:off x="863272" y="5799297"/>
                <a:ext cx="3771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/>
                  <a:t>Protocol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1800" b="0" dirty="0"/>
                  <a:t> in the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b="0" dirty="0"/>
                  <a:t>-</a:t>
                </a:r>
                <a:r>
                  <a:rPr lang="en-US" dirty="0"/>
                  <a:t>hybrid model</a:t>
                </a:r>
                <a:r>
                  <a:rPr lang="en-US" sz="1800" b="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735C26-BA43-B5D8-3F50-BFB4F631F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72" y="5799297"/>
                <a:ext cx="3771443" cy="369332"/>
              </a:xfrm>
              <a:prstGeom prst="rect">
                <a:avLst/>
              </a:prstGeom>
              <a:blipFill>
                <a:blip r:embed="rId8"/>
                <a:stretch>
                  <a:fillRect l="-168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1CE794-BC69-8FE9-6F84-BC3F182CEAAE}"/>
                  </a:ext>
                </a:extLst>
              </p:cNvPr>
              <p:cNvSpPr txBox="1"/>
              <p:nvPr/>
            </p:nvSpPr>
            <p:spPr>
              <a:xfrm>
                <a:off x="6859006" y="5804703"/>
                <a:ext cx="19658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/>
                  <a:t>Protocol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1CE794-BC69-8FE9-6F84-BC3F182CE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006" y="5804703"/>
                <a:ext cx="1965813" cy="369332"/>
              </a:xfrm>
              <a:prstGeom prst="rect">
                <a:avLst/>
              </a:prstGeom>
              <a:blipFill>
                <a:blip r:embed="rId9"/>
                <a:stretch>
                  <a:fillRect l="-2564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63CCA52-F5A2-1799-F875-28F0B2AD1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575" y="4776493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29C11C27-E540-50CE-7673-F12DAEAFB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794" y="4721349"/>
            <a:ext cx="635198" cy="10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BB7ECC-21A7-89D8-A5B5-0EFF8FE63918}"/>
              </a:ext>
            </a:extLst>
          </p:cNvPr>
          <p:cNvCxnSpPr>
            <a:cxnSpLocks/>
          </p:cNvCxnSpPr>
          <p:nvPr/>
        </p:nvCxnSpPr>
        <p:spPr>
          <a:xfrm>
            <a:off x="7092280" y="5237671"/>
            <a:ext cx="922591" cy="0"/>
          </a:xfrm>
          <a:prstGeom prst="straightConnector1">
            <a:avLst/>
          </a:prstGeom>
          <a:ln w="25400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83752EA-5049-48C2-48C1-8735F1817632}"/>
              </a:ext>
            </a:extLst>
          </p:cNvPr>
          <p:cNvSpPr/>
          <p:nvPr/>
        </p:nvSpPr>
        <p:spPr>
          <a:xfrm>
            <a:off x="140659" y="3645024"/>
            <a:ext cx="4551284" cy="2634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8F7368-2A61-51B6-A242-E43EFDDA1074}"/>
              </a:ext>
            </a:extLst>
          </p:cNvPr>
          <p:cNvSpPr/>
          <p:nvPr/>
        </p:nvSpPr>
        <p:spPr>
          <a:xfrm>
            <a:off x="5832631" y="3645024"/>
            <a:ext cx="3107784" cy="263494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F867B9-FD1C-8BDF-A076-0907E5BD84E4}"/>
              </a:ext>
            </a:extLst>
          </p:cNvPr>
          <p:cNvSpPr txBox="1"/>
          <p:nvPr/>
        </p:nvSpPr>
        <p:spPr>
          <a:xfrm>
            <a:off x="5011026" y="4470679"/>
            <a:ext cx="7018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+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3319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Security: Intuition (ss-AND hybrid model)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6219ACFD-4093-BF46-8398-07620B376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08" y="980728"/>
            <a:ext cx="9127120" cy="49821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Arial"/>
              </a:rPr>
              <a:t>Imagine that the parties have access to an ss-AND angel.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pic>
        <p:nvPicPr>
          <p:cNvPr id="42" name="Picture 4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876793A-050E-424A-B435-6CDCE465D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34" y="3225750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519240A2-6131-FF49-B6CF-EB6F8552D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192" y="3140968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AD8433E-4A41-A144-B54F-ABE8B847EC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673" y="1772810"/>
            <a:ext cx="1078254" cy="1066801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37F870F6-CACA-6446-AE5C-7CCB846BE033}"/>
              </a:ext>
            </a:extLst>
          </p:cNvPr>
          <p:cNvGrpSpPr/>
          <p:nvPr/>
        </p:nvGrpSpPr>
        <p:grpSpPr>
          <a:xfrm>
            <a:off x="2787697" y="2476595"/>
            <a:ext cx="3568606" cy="916607"/>
            <a:chOff x="2659578" y="4356623"/>
            <a:chExt cx="3568606" cy="916607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BDD76B6-53FB-5C40-B77F-35B43A486C38}"/>
                </a:ext>
              </a:extLst>
            </p:cNvPr>
            <p:cNvCxnSpPr/>
            <p:nvPr/>
          </p:nvCxnSpPr>
          <p:spPr>
            <a:xfrm flipV="1">
              <a:off x="2679703" y="4883104"/>
              <a:ext cx="820688" cy="390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1510995-740F-8548-8D3C-7628383E26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4311" y="4857932"/>
              <a:ext cx="1073873" cy="4152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8">
                  <a:extLst>
                    <a:ext uri="{FF2B5EF4-FFF2-40B4-BE49-F238E27FC236}">
                      <a16:creationId xmlns:a16="http://schemas.microsoft.com/office/drawing/2014/main" id="{F8BDA16F-EB99-A84A-94B8-E94EE7B97B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9250653">
                  <a:off x="2659578" y="4578304"/>
                  <a:ext cx="538429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altLang="en-US" sz="24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8">
                  <a:extLst>
                    <a:ext uri="{FF2B5EF4-FFF2-40B4-BE49-F238E27FC236}">
                      <a16:creationId xmlns:a16="http://schemas.microsoft.com/office/drawing/2014/main" id="{F8BDA16F-EB99-A84A-94B8-E94EE7B97B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9250653">
                  <a:off x="2659578" y="4578304"/>
                  <a:ext cx="538429" cy="6096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8">
                  <a:extLst>
                    <a:ext uri="{FF2B5EF4-FFF2-40B4-BE49-F238E27FC236}">
                      <a16:creationId xmlns:a16="http://schemas.microsoft.com/office/drawing/2014/main" id="{16C79834-BB16-CC43-8BEA-85B81AF145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913104">
                  <a:off x="5422034" y="4356623"/>
                  <a:ext cx="538429" cy="7664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altLang="en-US" sz="24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8">
                  <a:extLst>
                    <a:ext uri="{FF2B5EF4-FFF2-40B4-BE49-F238E27FC236}">
                      <a16:creationId xmlns:a16="http://schemas.microsoft.com/office/drawing/2014/main" id="{16C79834-BB16-CC43-8BEA-85B81AF145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913104">
                  <a:off x="5422034" y="4356623"/>
                  <a:ext cx="538429" cy="7664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2B25BC7-5A65-784B-A412-3F8CC37B93AA}"/>
              </a:ext>
            </a:extLst>
          </p:cNvPr>
          <p:cNvGrpSpPr/>
          <p:nvPr/>
        </p:nvGrpSpPr>
        <p:grpSpPr>
          <a:xfrm>
            <a:off x="3042372" y="3227616"/>
            <a:ext cx="3023904" cy="769628"/>
            <a:chOff x="2914253" y="5107644"/>
            <a:chExt cx="3023904" cy="769628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7ED780-B748-E844-B64F-51B7C88FA2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8792" y="5419428"/>
              <a:ext cx="820057" cy="4578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8">
                  <a:extLst>
                    <a:ext uri="{FF2B5EF4-FFF2-40B4-BE49-F238E27FC236}">
                      <a16:creationId xmlns:a16="http://schemas.microsoft.com/office/drawing/2014/main" id="{E3CEDC8F-295D-0C42-AACE-DBE2028E3B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9603457">
                  <a:off x="2914253" y="5130844"/>
                  <a:ext cx="538429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𝛾</m:t>
                        </m:r>
                      </m:oMath>
                    </m:oMathPara>
                  </a14:m>
                  <a:endParaRPr lang="en-US" altLang="en-US" sz="24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8">
                  <a:extLst>
                    <a:ext uri="{FF2B5EF4-FFF2-40B4-BE49-F238E27FC236}">
                      <a16:creationId xmlns:a16="http://schemas.microsoft.com/office/drawing/2014/main" id="{E3CEDC8F-295D-0C42-AACE-DBE2028E3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9603457">
                  <a:off x="2914253" y="5130844"/>
                  <a:ext cx="538429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6CBD6CD-9FF8-3B47-8C6F-8D2FA6047341}"/>
                </a:ext>
              </a:extLst>
            </p:cNvPr>
            <p:cNvCxnSpPr>
              <a:cxnSpLocks/>
            </p:cNvCxnSpPr>
            <p:nvPr/>
          </p:nvCxnSpPr>
          <p:spPr>
            <a:xfrm>
              <a:off x="4852149" y="5419428"/>
              <a:ext cx="1086008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8">
                  <a:extLst>
                    <a:ext uri="{FF2B5EF4-FFF2-40B4-BE49-F238E27FC236}">
                      <a16:creationId xmlns:a16="http://schemas.microsoft.com/office/drawing/2014/main" id="{925366D1-B149-1A48-B50C-25AE4A488B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219560">
                  <a:off x="5227289" y="5107644"/>
                  <a:ext cx="538429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altLang="en-US" sz="24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8">
                  <a:extLst>
                    <a:ext uri="{FF2B5EF4-FFF2-40B4-BE49-F238E27FC236}">
                      <a16:creationId xmlns:a16="http://schemas.microsoft.com/office/drawing/2014/main" id="{925366D1-B149-1A48-B50C-25AE4A488B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219560">
                  <a:off x="5227289" y="5107644"/>
                  <a:ext cx="538429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72B0C8B-1E42-2E45-85FC-622816B75ED1}"/>
                  </a:ext>
                </a:extLst>
              </p:cNvPr>
              <p:cNvSpPr/>
              <p:nvPr/>
            </p:nvSpPr>
            <p:spPr>
              <a:xfrm>
                <a:off x="3535823" y="4506810"/>
                <a:ext cx="217097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nary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ab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72B0C8B-1E42-2E45-85FC-622816B75E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823" y="4506810"/>
                <a:ext cx="2170979" cy="584775"/>
              </a:xfrm>
              <a:prstGeom prst="rect">
                <a:avLst/>
              </a:prstGeom>
              <a:blipFill>
                <a:blip r:embed="rId10"/>
                <a:stretch>
                  <a:fillRect l="-7558" t="-104255" r="-1163" b="-170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97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>
            <a:extLst>
              <a:ext uri="{FF2B5EF4-FFF2-40B4-BE49-F238E27FC236}">
                <a16:creationId xmlns:a16="http://schemas.microsoft.com/office/drawing/2014/main" id="{6219ACFD-4093-BF46-8398-07620B376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08" y="980728"/>
            <a:ext cx="8946592" cy="49821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Arial"/>
              </a:rPr>
              <a:t>Imagine that the parties have access to an ss-AND angel.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72" name="Group 99">
            <a:extLst>
              <a:ext uri="{FF2B5EF4-FFF2-40B4-BE49-F238E27FC236}">
                <a16:creationId xmlns:a16="http://schemas.microsoft.com/office/drawing/2014/main" id="{E7F38EDB-EB28-9A4F-867F-F3CCBDB91ED1}"/>
              </a:ext>
            </a:extLst>
          </p:cNvPr>
          <p:cNvGrpSpPr>
            <a:grpSpLocks/>
          </p:cNvGrpSpPr>
          <p:nvPr/>
        </p:nvGrpSpPr>
        <p:grpSpPr bwMode="auto">
          <a:xfrm>
            <a:off x="2229138" y="2485894"/>
            <a:ext cx="4176717" cy="3124200"/>
            <a:chOff x="2522" y="2448"/>
            <a:chExt cx="2631" cy="1968"/>
          </a:xfrm>
        </p:grpSpPr>
        <p:pic>
          <p:nvPicPr>
            <p:cNvPr id="73" name="Picture 63" descr="xorg">
              <a:extLst>
                <a:ext uri="{FF2B5EF4-FFF2-40B4-BE49-F238E27FC236}">
                  <a16:creationId xmlns:a16="http://schemas.microsoft.com/office/drawing/2014/main" id="{F2AE3D2F-32EB-3E42-89A8-934108171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" y="3264"/>
              <a:ext cx="816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67" descr="andg">
              <a:extLst>
                <a:ext uri="{FF2B5EF4-FFF2-40B4-BE49-F238E27FC236}">
                  <a16:creationId xmlns:a16="http://schemas.microsoft.com/office/drawing/2014/main" id="{A7E4B1E2-7C1E-F44E-BCBB-3E72211401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" y="3264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Rectangle 68">
              <a:extLst>
                <a:ext uri="{FF2B5EF4-FFF2-40B4-BE49-F238E27FC236}">
                  <a16:creationId xmlns:a16="http://schemas.microsoft.com/office/drawing/2014/main" id="{C1F1A31A-2B87-E247-B2BC-008A23A2D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3527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1">
              <a:extLst>
                <a:ext uri="{FF2B5EF4-FFF2-40B4-BE49-F238E27FC236}">
                  <a16:creationId xmlns:a16="http://schemas.microsoft.com/office/drawing/2014/main" id="{2700F91B-C6D1-2042-A336-F19C31CF7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642"/>
              <a:ext cx="275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7" name="Picture 78" descr="andg">
              <a:extLst>
                <a:ext uri="{FF2B5EF4-FFF2-40B4-BE49-F238E27FC236}">
                  <a16:creationId xmlns:a16="http://schemas.microsoft.com/office/drawing/2014/main" id="{7B78BDA9-0794-B145-89FB-4EC3FF3510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448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88C676E7-1A33-8649-BF5A-134448818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3264"/>
              <a:ext cx="6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D6B107E3-6FE8-BE4F-9561-D0BB449E8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264"/>
              <a:ext cx="6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80" name="Rectangle 81">
              <a:extLst>
                <a:ext uri="{FF2B5EF4-FFF2-40B4-BE49-F238E27FC236}">
                  <a16:creationId xmlns:a16="http://schemas.microsoft.com/office/drawing/2014/main" id="{4D013C3D-665C-0142-BC33-E90C1FE78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688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5">
              <a:extLst>
                <a:ext uri="{FF2B5EF4-FFF2-40B4-BE49-F238E27FC236}">
                  <a16:creationId xmlns:a16="http://schemas.microsoft.com/office/drawing/2014/main" id="{EF85BFBF-52CE-6F49-B7D4-8D2267E4B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128"/>
              <a:ext cx="110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D0ED6D2-59BF-544E-8CD8-7BF9E9BD2163}"/>
              </a:ext>
            </a:extLst>
          </p:cNvPr>
          <p:cNvGrpSpPr/>
          <p:nvPr/>
        </p:nvGrpSpPr>
        <p:grpSpPr>
          <a:xfrm>
            <a:off x="1852396" y="4995685"/>
            <a:ext cx="870710" cy="1090040"/>
            <a:chOff x="2179136" y="4930679"/>
            <a:chExt cx="870710" cy="1090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41">
                  <a:extLst>
                    <a:ext uri="{FF2B5EF4-FFF2-40B4-BE49-F238E27FC236}">
                      <a16:creationId xmlns:a16="http://schemas.microsoft.com/office/drawing/2014/main" id="{FB784390-85EE-A745-B910-78DE5D1E9E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E837988C-7887-0F46-8146-1FA326DF28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4" name="Picture 83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C88EED23-2F25-3043-B092-F29C189B5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9136" y="5087888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51806A0F-08E3-554C-ACA0-6B3BADDDD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764" y="5557038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41">
                  <a:extLst>
                    <a:ext uri="{FF2B5EF4-FFF2-40B4-BE49-F238E27FC236}">
                      <a16:creationId xmlns:a16="http://schemas.microsoft.com/office/drawing/2014/main" id="{4A8EDD5D-76A2-F647-B780-313F885CE5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4574" y="541111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9" name="Rectangle 41">
                  <a:extLst>
                    <a:ext uri="{FF2B5EF4-FFF2-40B4-BE49-F238E27FC236}">
                      <a16:creationId xmlns:a16="http://schemas.microsoft.com/office/drawing/2014/main" id="{2B280657-F17D-144A-AC7E-1384A6C3D1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34574" y="5411119"/>
                  <a:ext cx="489296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519D5AB-D63D-9F4F-B9EB-DC48A758E0E5}"/>
              </a:ext>
            </a:extLst>
          </p:cNvPr>
          <p:cNvGrpSpPr/>
          <p:nvPr/>
        </p:nvGrpSpPr>
        <p:grpSpPr>
          <a:xfrm>
            <a:off x="2939228" y="5019002"/>
            <a:ext cx="505936" cy="1066814"/>
            <a:chOff x="3265968" y="4953996"/>
            <a:chExt cx="505936" cy="10668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41">
                  <a:extLst>
                    <a:ext uri="{FF2B5EF4-FFF2-40B4-BE49-F238E27FC236}">
                      <a16:creationId xmlns:a16="http://schemas.microsoft.com/office/drawing/2014/main" id="{9EAEF34D-E017-9444-894F-21AE3BDC1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608" y="5411210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2" name="Rectangle 41">
                  <a:extLst>
                    <a:ext uri="{FF2B5EF4-FFF2-40B4-BE49-F238E27FC236}">
                      <a16:creationId xmlns:a16="http://schemas.microsoft.com/office/drawing/2014/main" id="{B67111EE-E9AF-9E4A-B785-0C6BCAFE1A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82608" y="5411210"/>
                  <a:ext cx="48929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41">
                  <a:extLst>
                    <a:ext uri="{FF2B5EF4-FFF2-40B4-BE49-F238E27FC236}">
                      <a16:creationId xmlns:a16="http://schemas.microsoft.com/office/drawing/2014/main" id="{65C0B100-C619-8540-A207-99DF4E267B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5968" y="4953996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1" name="Rectangle 41">
                  <a:extLst>
                    <a:ext uri="{FF2B5EF4-FFF2-40B4-BE49-F238E27FC236}">
                      <a16:creationId xmlns:a16="http://schemas.microsoft.com/office/drawing/2014/main" id="{04705E98-FB86-704F-96C4-325D245D9B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65968" y="4953996"/>
                  <a:ext cx="489296" cy="6096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C76B472-1352-8C49-99F2-706B67BF4BBE}"/>
              </a:ext>
            </a:extLst>
          </p:cNvPr>
          <p:cNvGrpSpPr/>
          <p:nvPr/>
        </p:nvGrpSpPr>
        <p:grpSpPr>
          <a:xfrm>
            <a:off x="4852523" y="4963444"/>
            <a:ext cx="1237330" cy="1090131"/>
            <a:chOff x="5179263" y="4898438"/>
            <a:chExt cx="1237330" cy="1090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41">
                  <a:extLst>
                    <a:ext uri="{FF2B5EF4-FFF2-40B4-BE49-F238E27FC236}">
                      <a16:creationId xmlns:a16="http://schemas.microsoft.com/office/drawing/2014/main" id="{7F4F340D-9AB3-934B-98C2-137464C42F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239" y="4898438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3" name="Rectangle 41">
                  <a:extLst>
                    <a:ext uri="{FF2B5EF4-FFF2-40B4-BE49-F238E27FC236}">
                      <a16:creationId xmlns:a16="http://schemas.microsoft.com/office/drawing/2014/main" id="{DACA4A30-B302-1C47-9F94-681CB069E0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5239" y="4898438"/>
                  <a:ext cx="489296" cy="6096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41">
                  <a:extLst>
                    <a:ext uri="{FF2B5EF4-FFF2-40B4-BE49-F238E27FC236}">
                      <a16:creationId xmlns:a16="http://schemas.microsoft.com/office/drawing/2014/main" id="{4208B29C-BDD0-B145-8D51-58B6588B13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27297" y="537896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4" name="Rectangle 41">
                  <a:extLst>
                    <a:ext uri="{FF2B5EF4-FFF2-40B4-BE49-F238E27FC236}">
                      <a16:creationId xmlns:a16="http://schemas.microsoft.com/office/drawing/2014/main" id="{DA0AB348-76FF-E444-B4F7-B01BD54E8D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27297" y="5378969"/>
                  <a:ext cx="489296" cy="6096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41">
                  <a:extLst>
                    <a:ext uri="{FF2B5EF4-FFF2-40B4-BE49-F238E27FC236}">
                      <a16:creationId xmlns:a16="http://schemas.microsoft.com/office/drawing/2014/main" id="{F480A6F6-1018-8049-8C84-A89582AAB8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9263" y="5378878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7" name="Rectangle 41">
                  <a:extLst>
                    <a:ext uri="{FF2B5EF4-FFF2-40B4-BE49-F238E27FC236}">
                      <a16:creationId xmlns:a16="http://schemas.microsoft.com/office/drawing/2014/main" id="{3856ED8B-B19D-504E-99DD-B6A4941A76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79263" y="5378878"/>
                  <a:ext cx="489296" cy="6096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41">
                  <a:extLst>
                    <a:ext uri="{FF2B5EF4-FFF2-40B4-BE49-F238E27FC236}">
                      <a16:creationId xmlns:a16="http://schemas.microsoft.com/office/drawing/2014/main" id="{8AC8CF84-415E-9647-AAE9-2E68CD3F8E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10657" y="4921755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1" name="Rectangle 41">
                  <a:extLst>
                    <a:ext uri="{FF2B5EF4-FFF2-40B4-BE49-F238E27FC236}">
                      <a16:creationId xmlns:a16="http://schemas.microsoft.com/office/drawing/2014/main" id="{E1062A8B-8D58-214B-A388-4E8B85CD4C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10657" y="4921755"/>
                  <a:ext cx="489296" cy="6096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0" name="Rectangle 3">
            <a:extLst>
              <a:ext uri="{FF2B5EF4-FFF2-40B4-BE49-F238E27FC236}">
                <a16:creationId xmlns:a16="http://schemas.microsoft.com/office/drawing/2014/main" id="{DA42E036-3C71-E74C-BF46-DA605A0F3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634642"/>
            <a:ext cx="8946592" cy="49821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cs typeface="Arial"/>
              </a:rPr>
              <a:t>Simulator for Alice’s view: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99A204-C9DC-AB46-B95F-43AABC28B256}"/>
              </a:ext>
            </a:extLst>
          </p:cNvPr>
          <p:cNvSpPr/>
          <p:nvPr/>
        </p:nvSpPr>
        <p:spPr>
          <a:xfrm>
            <a:off x="1632264" y="5531390"/>
            <a:ext cx="1927199" cy="609600"/>
          </a:xfrm>
          <a:prstGeom prst="rect">
            <a:avLst/>
          </a:prstGeom>
          <a:solidFill>
            <a:schemeClr val="bg1">
              <a:alpha val="852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BEB7D43-F9DC-C74A-A92E-352288A4CC67}"/>
              </a:ext>
            </a:extLst>
          </p:cNvPr>
          <p:cNvSpPr/>
          <p:nvPr/>
        </p:nvSpPr>
        <p:spPr>
          <a:xfrm>
            <a:off x="4652808" y="5433997"/>
            <a:ext cx="1927199" cy="609600"/>
          </a:xfrm>
          <a:prstGeom prst="rect">
            <a:avLst/>
          </a:prstGeom>
          <a:solidFill>
            <a:schemeClr val="bg1">
              <a:alpha val="852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9DDE18-2248-014C-8C5A-B509C2C77768}"/>
              </a:ext>
            </a:extLst>
          </p:cNvPr>
          <p:cNvGrpSpPr/>
          <p:nvPr/>
        </p:nvGrpSpPr>
        <p:grpSpPr>
          <a:xfrm>
            <a:off x="5600627" y="2996952"/>
            <a:ext cx="1978692" cy="1096359"/>
            <a:chOff x="5600627" y="2996952"/>
            <a:chExt cx="1978692" cy="1096359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693845E-C4F6-4F49-9ADE-3BC29A5C836D}"/>
                </a:ext>
              </a:extLst>
            </p:cNvPr>
            <p:cNvGrpSpPr/>
            <p:nvPr/>
          </p:nvGrpSpPr>
          <p:grpSpPr>
            <a:xfrm>
              <a:off x="5607305" y="2996952"/>
              <a:ext cx="845237" cy="609600"/>
              <a:chOff x="5246812" y="3035424"/>
              <a:chExt cx="845237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Rectangle 41">
                    <a:extLst>
                      <a:ext uri="{FF2B5EF4-FFF2-40B4-BE49-F238E27FC236}">
                        <a16:creationId xmlns:a16="http://schemas.microsoft.com/office/drawing/2014/main" id="{803AB27E-4140-B84C-B753-A5E6ED5432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812" y="3035424"/>
                    <a:ext cx="489296" cy="6096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4572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9144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13716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18288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>
                      <a:buFont typeface="Arial" panose="020B0604020202020204" pitchFamily="34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altLang="en-US" sz="2400" dirty="0"/>
                  </a:p>
                </p:txBody>
              </p:sp>
            </mc:Choice>
            <mc:Fallback xmlns="">
              <p:sp>
                <p:nvSpPr>
                  <p:cNvPr id="61" name="Rectangle 41">
                    <a:extLst>
                      <a:ext uri="{FF2B5EF4-FFF2-40B4-BE49-F238E27FC236}">
                        <a16:creationId xmlns:a16="http://schemas.microsoft.com/office/drawing/2014/main" id="{B92D270B-5DCC-F341-87D9-17F4C2B454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246812" y="3035424"/>
                    <a:ext cx="489296" cy="60960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99" name="Picture 98" descr="https://encrypted-tbn1.gstatic.com/images?q=tbn:ANd9GcRMqz810dqY5w4yvvGMx0LZ98j9pT_RRanjEhtqGQxcgqYwtJbx">
                <a:extLst>
                  <a:ext uri="{FF2B5EF4-FFF2-40B4-BE49-F238E27FC236}">
                    <a16:creationId xmlns:a16="http://schemas.microsoft.com/office/drawing/2014/main" id="{8EAD62EE-C113-3F44-BB2D-76B823573A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232" y="3194386"/>
                <a:ext cx="341817" cy="341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A98FA9B-5AB6-BD42-AC4B-C0A0346A1DEA}"/>
                </a:ext>
              </a:extLst>
            </p:cNvPr>
            <p:cNvGrpSpPr/>
            <p:nvPr/>
          </p:nvGrpSpPr>
          <p:grpSpPr>
            <a:xfrm>
              <a:off x="5600627" y="3483711"/>
              <a:ext cx="792286" cy="609600"/>
              <a:chOff x="5240134" y="3522183"/>
              <a:chExt cx="792286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tangle 41">
                    <a:extLst>
                      <a:ext uri="{FF2B5EF4-FFF2-40B4-BE49-F238E27FC236}">
                        <a16:creationId xmlns:a16="http://schemas.microsoft.com/office/drawing/2014/main" id="{774B4288-D722-6D48-A589-4AD348E6D0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0134" y="3522183"/>
                    <a:ext cx="489296" cy="6096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4572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9144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13716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18288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>
                      <a:buFont typeface="Arial" panose="020B0604020202020204" pitchFamily="34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altLang="en-US" sz="2400" dirty="0"/>
                  </a:p>
                </p:txBody>
              </p:sp>
            </mc:Choice>
            <mc:Fallback xmlns="">
              <p:sp>
                <p:nvSpPr>
                  <p:cNvPr id="65" name="Rectangle 41">
                    <a:extLst>
                      <a:ext uri="{FF2B5EF4-FFF2-40B4-BE49-F238E27FC236}">
                        <a16:creationId xmlns:a16="http://schemas.microsoft.com/office/drawing/2014/main" id="{CC860622-C5EB-9647-BD64-56D9F5B92E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240134" y="3522183"/>
                    <a:ext cx="489296" cy="6096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02" name="Picture 4" descr="https://encrypted-tbn3.gstatic.com/images?q=tbn:ANd9GcSRoJblC7gZo6LVPNnJ-9PTS0ivFVMUVbOYWggxnyWgybZquE070Q">
                <a:extLst>
                  <a:ext uri="{FF2B5EF4-FFF2-40B4-BE49-F238E27FC236}">
                    <a16:creationId xmlns:a16="http://schemas.microsoft.com/office/drawing/2014/main" id="{0286CC1B-9DA2-A44D-B77D-854A0FF4DD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9860" y="3663536"/>
                <a:ext cx="222560" cy="361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DE3F00C-EE70-0D4C-8B89-38DC443E5DC6}"/>
                </a:ext>
              </a:extLst>
            </p:cNvPr>
            <p:cNvSpPr/>
            <p:nvPr/>
          </p:nvSpPr>
          <p:spPr>
            <a:xfrm>
              <a:off x="5652120" y="3600944"/>
              <a:ext cx="1927199" cy="404120"/>
            </a:xfrm>
            <a:prstGeom prst="rect">
              <a:avLst/>
            </a:prstGeom>
            <a:solidFill>
              <a:schemeClr val="bg1">
                <a:alpha val="8528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Rectangle 3">
            <a:extLst>
              <a:ext uri="{FF2B5EF4-FFF2-40B4-BE49-F238E27FC236}">
                <a16:creationId xmlns:a16="http://schemas.microsoft.com/office/drawing/2014/main" id="{1A997466-F130-1B4A-B8B5-8BBAFBD3E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959" y="5907490"/>
            <a:ext cx="4374592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Arial"/>
              </a:rPr>
              <a:t>Input wires: can be simulated given Alice’s input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14" name="Rectangle 3">
            <a:extLst>
              <a:ext uri="{FF2B5EF4-FFF2-40B4-BE49-F238E27FC236}">
                <a16:creationId xmlns:a16="http://schemas.microsoft.com/office/drawing/2014/main" id="{54D963B3-F50B-C943-811F-D28FDE994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537" y="1704404"/>
            <a:ext cx="4189991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Arial"/>
              </a:rPr>
              <a:t>XOR gate: simulate given Alice’s input shares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8D683C6-2EB7-7852-F2AA-4281504DD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Security: Intuition (ss-AND hybrid model)</a:t>
            </a:r>
          </a:p>
        </p:txBody>
      </p:sp>
    </p:spTree>
    <p:extLst>
      <p:ext uri="{BB962C8B-B14F-4D97-AF65-F5344CB8AC3E}">
        <p14:creationId xmlns:p14="http://schemas.microsoft.com/office/powerpoint/2010/main" val="77359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1" grpId="0" animBg="1"/>
      <p:bldP spid="113" grpId="0" animBg="1"/>
      <p:bldP spid="113" grpId="1" animBg="1"/>
      <p:bldP spid="1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Secure 2PC from OT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2FABC81-3B15-E64D-B413-AEF3A54F584C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772816"/>
            <a:ext cx="8280920" cy="2664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i="1" dirty="0"/>
              <a:t>Theorem </a:t>
            </a:r>
            <a:r>
              <a:rPr lang="en-US" sz="3200" b="1" dirty="0"/>
              <a:t>[Goldreich-Micali-Wigderson’87]</a:t>
            </a:r>
            <a:r>
              <a:rPr lang="en-US" sz="3200" dirty="0"/>
              <a:t>:</a:t>
            </a:r>
            <a:r>
              <a:rPr lang="en-US" sz="3200" b="0" dirty="0"/>
              <a:t> </a:t>
            </a:r>
            <a:br>
              <a:rPr lang="en-US" sz="3200" b="0" dirty="0"/>
            </a:br>
            <a:r>
              <a:rPr lang="en-US" sz="3200" b="0" dirty="0"/>
              <a:t>Assuming OT exists, there is a protocol that solves </a:t>
            </a:r>
            <a:r>
              <a:rPr lang="en-US" sz="3200" b="1" i="1" dirty="0">
                <a:solidFill>
                  <a:srgbClr val="0000FF"/>
                </a:solidFill>
              </a:rPr>
              <a:t>any</a:t>
            </a:r>
            <a:r>
              <a:rPr lang="en-US" sz="3200" b="0" dirty="0"/>
              <a:t> tw</a:t>
            </a:r>
            <a:r>
              <a:rPr lang="en-US" sz="3200" dirty="0"/>
              <a:t>o-party computation problem against semi-honest adversaries.</a:t>
            </a:r>
            <a:r>
              <a:rPr lang="en-US" sz="3200" b="0" dirty="0"/>
              <a:t> 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146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99">
            <a:extLst>
              <a:ext uri="{FF2B5EF4-FFF2-40B4-BE49-F238E27FC236}">
                <a16:creationId xmlns:a16="http://schemas.microsoft.com/office/drawing/2014/main" id="{E7F38EDB-EB28-9A4F-867F-F3CCBDB91ED1}"/>
              </a:ext>
            </a:extLst>
          </p:cNvPr>
          <p:cNvGrpSpPr>
            <a:grpSpLocks/>
          </p:cNvGrpSpPr>
          <p:nvPr/>
        </p:nvGrpSpPr>
        <p:grpSpPr bwMode="auto">
          <a:xfrm>
            <a:off x="4334387" y="2485894"/>
            <a:ext cx="4176717" cy="3124200"/>
            <a:chOff x="2522" y="2448"/>
            <a:chExt cx="2631" cy="1968"/>
          </a:xfrm>
        </p:grpSpPr>
        <p:pic>
          <p:nvPicPr>
            <p:cNvPr id="73" name="Picture 63" descr="xorg">
              <a:extLst>
                <a:ext uri="{FF2B5EF4-FFF2-40B4-BE49-F238E27FC236}">
                  <a16:creationId xmlns:a16="http://schemas.microsoft.com/office/drawing/2014/main" id="{F2AE3D2F-32EB-3E42-89A8-934108171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" y="3264"/>
              <a:ext cx="816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67" descr="andg">
              <a:extLst>
                <a:ext uri="{FF2B5EF4-FFF2-40B4-BE49-F238E27FC236}">
                  <a16:creationId xmlns:a16="http://schemas.microsoft.com/office/drawing/2014/main" id="{A7E4B1E2-7C1E-F44E-BCBB-3E72211401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" y="3264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Rectangle 68">
              <a:extLst>
                <a:ext uri="{FF2B5EF4-FFF2-40B4-BE49-F238E27FC236}">
                  <a16:creationId xmlns:a16="http://schemas.microsoft.com/office/drawing/2014/main" id="{C1F1A31A-2B87-E247-B2BC-008A23A2D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3527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1">
              <a:extLst>
                <a:ext uri="{FF2B5EF4-FFF2-40B4-BE49-F238E27FC236}">
                  <a16:creationId xmlns:a16="http://schemas.microsoft.com/office/drawing/2014/main" id="{2700F91B-C6D1-2042-A336-F19C31CF7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642"/>
              <a:ext cx="275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7" name="Picture 78" descr="andg">
              <a:extLst>
                <a:ext uri="{FF2B5EF4-FFF2-40B4-BE49-F238E27FC236}">
                  <a16:creationId xmlns:a16="http://schemas.microsoft.com/office/drawing/2014/main" id="{7B78BDA9-0794-B145-89FB-4EC3FF3510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448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88C676E7-1A33-8649-BF5A-134448818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3264"/>
              <a:ext cx="6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D6B107E3-6FE8-BE4F-9561-D0BB449E8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264"/>
              <a:ext cx="6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80" name="Rectangle 81">
              <a:extLst>
                <a:ext uri="{FF2B5EF4-FFF2-40B4-BE49-F238E27FC236}">
                  <a16:creationId xmlns:a16="http://schemas.microsoft.com/office/drawing/2014/main" id="{4D013C3D-665C-0142-BC33-E90C1FE78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688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5">
              <a:extLst>
                <a:ext uri="{FF2B5EF4-FFF2-40B4-BE49-F238E27FC236}">
                  <a16:creationId xmlns:a16="http://schemas.microsoft.com/office/drawing/2014/main" id="{EF85BFBF-52CE-6F49-B7D4-8D2267E4B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128"/>
              <a:ext cx="110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D0ED6D2-59BF-544E-8CD8-7BF9E9BD2163}"/>
              </a:ext>
            </a:extLst>
          </p:cNvPr>
          <p:cNvGrpSpPr/>
          <p:nvPr/>
        </p:nvGrpSpPr>
        <p:grpSpPr>
          <a:xfrm>
            <a:off x="3957645" y="4995685"/>
            <a:ext cx="870710" cy="1090040"/>
            <a:chOff x="2179136" y="4930679"/>
            <a:chExt cx="870710" cy="1090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41">
                  <a:extLst>
                    <a:ext uri="{FF2B5EF4-FFF2-40B4-BE49-F238E27FC236}">
                      <a16:creationId xmlns:a16="http://schemas.microsoft.com/office/drawing/2014/main" id="{FB784390-85EE-A745-B910-78DE5D1E9E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E837988C-7887-0F46-8146-1FA326DF28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4" name="Picture 83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C88EED23-2F25-3043-B092-F29C189B5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9136" y="5087888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51806A0F-08E3-554C-ACA0-6B3BADDDD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764" y="5557038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41">
                  <a:extLst>
                    <a:ext uri="{FF2B5EF4-FFF2-40B4-BE49-F238E27FC236}">
                      <a16:creationId xmlns:a16="http://schemas.microsoft.com/office/drawing/2014/main" id="{4A8EDD5D-76A2-F647-B780-313F885CE5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4574" y="541111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9" name="Rectangle 41">
                  <a:extLst>
                    <a:ext uri="{FF2B5EF4-FFF2-40B4-BE49-F238E27FC236}">
                      <a16:creationId xmlns:a16="http://schemas.microsoft.com/office/drawing/2014/main" id="{2B280657-F17D-144A-AC7E-1384A6C3D1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34574" y="5411119"/>
                  <a:ext cx="489296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519D5AB-D63D-9F4F-B9EB-DC48A758E0E5}"/>
              </a:ext>
            </a:extLst>
          </p:cNvPr>
          <p:cNvGrpSpPr/>
          <p:nvPr/>
        </p:nvGrpSpPr>
        <p:grpSpPr>
          <a:xfrm>
            <a:off x="5044477" y="5019002"/>
            <a:ext cx="505936" cy="1066814"/>
            <a:chOff x="3265968" y="4953996"/>
            <a:chExt cx="505936" cy="10668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41">
                  <a:extLst>
                    <a:ext uri="{FF2B5EF4-FFF2-40B4-BE49-F238E27FC236}">
                      <a16:creationId xmlns:a16="http://schemas.microsoft.com/office/drawing/2014/main" id="{9EAEF34D-E017-9444-894F-21AE3BDC1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608" y="5411210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2" name="Rectangle 41">
                  <a:extLst>
                    <a:ext uri="{FF2B5EF4-FFF2-40B4-BE49-F238E27FC236}">
                      <a16:creationId xmlns:a16="http://schemas.microsoft.com/office/drawing/2014/main" id="{B67111EE-E9AF-9E4A-B785-0C6BCAFE1A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82608" y="5411210"/>
                  <a:ext cx="48929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41">
                  <a:extLst>
                    <a:ext uri="{FF2B5EF4-FFF2-40B4-BE49-F238E27FC236}">
                      <a16:creationId xmlns:a16="http://schemas.microsoft.com/office/drawing/2014/main" id="{65C0B100-C619-8540-A207-99DF4E267B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5968" y="4953996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1" name="Rectangle 41">
                  <a:extLst>
                    <a:ext uri="{FF2B5EF4-FFF2-40B4-BE49-F238E27FC236}">
                      <a16:creationId xmlns:a16="http://schemas.microsoft.com/office/drawing/2014/main" id="{04705E98-FB86-704F-96C4-325D245D9B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65968" y="4953996"/>
                  <a:ext cx="489296" cy="6096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C76B472-1352-8C49-99F2-706B67BF4BBE}"/>
              </a:ext>
            </a:extLst>
          </p:cNvPr>
          <p:cNvGrpSpPr/>
          <p:nvPr/>
        </p:nvGrpSpPr>
        <p:grpSpPr>
          <a:xfrm>
            <a:off x="6957772" y="4963444"/>
            <a:ext cx="1237330" cy="1090131"/>
            <a:chOff x="5179263" y="4898438"/>
            <a:chExt cx="1237330" cy="1090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41">
                  <a:extLst>
                    <a:ext uri="{FF2B5EF4-FFF2-40B4-BE49-F238E27FC236}">
                      <a16:creationId xmlns:a16="http://schemas.microsoft.com/office/drawing/2014/main" id="{7F4F340D-9AB3-934B-98C2-137464C42F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239" y="4898438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3" name="Rectangle 41">
                  <a:extLst>
                    <a:ext uri="{FF2B5EF4-FFF2-40B4-BE49-F238E27FC236}">
                      <a16:creationId xmlns:a16="http://schemas.microsoft.com/office/drawing/2014/main" id="{DACA4A30-B302-1C47-9F94-681CB069E0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5239" y="4898438"/>
                  <a:ext cx="489296" cy="6096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41">
                  <a:extLst>
                    <a:ext uri="{FF2B5EF4-FFF2-40B4-BE49-F238E27FC236}">
                      <a16:creationId xmlns:a16="http://schemas.microsoft.com/office/drawing/2014/main" id="{4208B29C-BDD0-B145-8D51-58B6588B13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27297" y="537896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4" name="Rectangle 41">
                  <a:extLst>
                    <a:ext uri="{FF2B5EF4-FFF2-40B4-BE49-F238E27FC236}">
                      <a16:creationId xmlns:a16="http://schemas.microsoft.com/office/drawing/2014/main" id="{DA0AB348-76FF-E444-B4F7-B01BD54E8D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27297" y="5378969"/>
                  <a:ext cx="489296" cy="6096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41">
                  <a:extLst>
                    <a:ext uri="{FF2B5EF4-FFF2-40B4-BE49-F238E27FC236}">
                      <a16:creationId xmlns:a16="http://schemas.microsoft.com/office/drawing/2014/main" id="{F480A6F6-1018-8049-8C84-A89582AAB8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9263" y="5378878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7" name="Rectangle 41">
                  <a:extLst>
                    <a:ext uri="{FF2B5EF4-FFF2-40B4-BE49-F238E27FC236}">
                      <a16:creationId xmlns:a16="http://schemas.microsoft.com/office/drawing/2014/main" id="{3856ED8B-B19D-504E-99DD-B6A4941A76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79263" y="5378878"/>
                  <a:ext cx="489296" cy="6096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41">
                  <a:extLst>
                    <a:ext uri="{FF2B5EF4-FFF2-40B4-BE49-F238E27FC236}">
                      <a16:creationId xmlns:a16="http://schemas.microsoft.com/office/drawing/2014/main" id="{8AC8CF84-415E-9647-AAE9-2E68CD3F8E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10657" y="4921755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1" name="Rectangle 41">
                  <a:extLst>
                    <a:ext uri="{FF2B5EF4-FFF2-40B4-BE49-F238E27FC236}">
                      <a16:creationId xmlns:a16="http://schemas.microsoft.com/office/drawing/2014/main" id="{E1062A8B-8D58-214B-A388-4E8B85CD4C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10657" y="4921755"/>
                  <a:ext cx="489296" cy="6096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0" name="Rectangle 3">
            <a:extLst>
              <a:ext uri="{FF2B5EF4-FFF2-40B4-BE49-F238E27FC236}">
                <a16:creationId xmlns:a16="http://schemas.microsoft.com/office/drawing/2014/main" id="{DA42E036-3C71-E74C-BF46-DA605A0F3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914562"/>
            <a:ext cx="8946592" cy="49821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cs typeface="Arial"/>
              </a:rPr>
              <a:t>Simulator for Alice’s view: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99A204-C9DC-AB46-B95F-43AABC28B256}"/>
              </a:ext>
            </a:extLst>
          </p:cNvPr>
          <p:cNvSpPr/>
          <p:nvPr/>
        </p:nvSpPr>
        <p:spPr>
          <a:xfrm>
            <a:off x="3737513" y="5531390"/>
            <a:ext cx="1927199" cy="609600"/>
          </a:xfrm>
          <a:prstGeom prst="rect">
            <a:avLst/>
          </a:prstGeom>
          <a:solidFill>
            <a:schemeClr val="bg1">
              <a:alpha val="852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BEB7D43-F9DC-C74A-A92E-352288A4CC67}"/>
              </a:ext>
            </a:extLst>
          </p:cNvPr>
          <p:cNvSpPr/>
          <p:nvPr/>
        </p:nvSpPr>
        <p:spPr>
          <a:xfrm>
            <a:off x="6758057" y="5433997"/>
            <a:ext cx="1927199" cy="609600"/>
          </a:xfrm>
          <a:prstGeom prst="rect">
            <a:avLst/>
          </a:prstGeom>
          <a:solidFill>
            <a:schemeClr val="bg1">
              <a:alpha val="852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9DDE18-2248-014C-8C5A-B509C2C77768}"/>
              </a:ext>
            </a:extLst>
          </p:cNvPr>
          <p:cNvGrpSpPr/>
          <p:nvPr/>
        </p:nvGrpSpPr>
        <p:grpSpPr>
          <a:xfrm>
            <a:off x="7705876" y="2996952"/>
            <a:ext cx="1978692" cy="1096359"/>
            <a:chOff x="5600627" y="2996952"/>
            <a:chExt cx="1978692" cy="1096359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693845E-C4F6-4F49-9ADE-3BC29A5C836D}"/>
                </a:ext>
              </a:extLst>
            </p:cNvPr>
            <p:cNvGrpSpPr/>
            <p:nvPr/>
          </p:nvGrpSpPr>
          <p:grpSpPr>
            <a:xfrm>
              <a:off x="5607305" y="2996952"/>
              <a:ext cx="845237" cy="609600"/>
              <a:chOff x="5246812" y="3035424"/>
              <a:chExt cx="845237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Rectangle 41">
                    <a:extLst>
                      <a:ext uri="{FF2B5EF4-FFF2-40B4-BE49-F238E27FC236}">
                        <a16:creationId xmlns:a16="http://schemas.microsoft.com/office/drawing/2014/main" id="{803AB27E-4140-B84C-B753-A5E6ED5432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812" y="3035424"/>
                    <a:ext cx="489296" cy="6096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4572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9144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13716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18288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>
                      <a:buFont typeface="Arial" panose="020B0604020202020204" pitchFamily="34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altLang="en-US" sz="2400" dirty="0"/>
                  </a:p>
                </p:txBody>
              </p:sp>
            </mc:Choice>
            <mc:Fallback xmlns="">
              <p:sp>
                <p:nvSpPr>
                  <p:cNvPr id="61" name="Rectangle 41">
                    <a:extLst>
                      <a:ext uri="{FF2B5EF4-FFF2-40B4-BE49-F238E27FC236}">
                        <a16:creationId xmlns:a16="http://schemas.microsoft.com/office/drawing/2014/main" id="{B92D270B-5DCC-F341-87D9-17F4C2B454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246812" y="3035424"/>
                    <a:ext cx="489296" cy="60960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99" name="Picture 98" descr="https://encrypted-tbn1.gstatic.com/images?q=tbn:ANd9GcRMqz810dqY5w4yvvGMx0LZ98j9pT_RRanjEhtqGQxcgqYwtJbx">
                <a:extLst>
                  <a:ext uri="{FF2B5EF4-FFF2-40B4-BE49-F238E27FC236}">
                    <a16:creationId xmlns:a16="http://schemas.microsoft.com/office/drawing/2014/main" id="{8EAD62EE-C113-3F44-BB2D-76B823573A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232" y="3194386"/>
                <a:ext cx="341817" cy="341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A98FA9B-5AB6-BD42-AC4B-C0A0346A1DEA}"/>
                </a:ext>
              </a:extLst>
            </p:cNvPr>
            <p:cNvGrpSpPr/>
            <p:nvPr/>
          </p:nvGrpSpPr>
          <p:grpSpPr>
            <a:xfrm>
              <a:off x="5600627" y="3483711"/>
              <a:ext cx="792286" cy="609600"/>
              <a:chOff x="5240134" y="3522183"/>
              <a:chExt cx="792286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tangle 41">
                    <a:extLst>
                      <a:ext uri="{FF2B5EF4-FFF2-40B4-BE49-F238E27FC236}">
                        <a16:creationId xmlns:a16="http://schemas.microsoft.com/office/drawing/2014/main" id="{774B4288-D722-6D48-A589-4AD348E6D0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0134" y="3522183"/>
                    <a:ext cx="489296" cy="6096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4572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9144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13716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18288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>
                      <a:buFont typeface="Arial" panose="020B0604020202020204" pitchFamily="34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altLang="en-US" sz="2400" dirty="0"/>
                  </a:p>
                </p:txBody>
              </p:sp>
            </mc:Choice>
            <mc:Fallback xmlns="">
              <p:sp>
                <p:nvSpPr>
                  <p:cNvPr id="65" name="Rectangle 41">
                    <a:extLst>
                      <a:ext uri="{FF2B5EF4-FFF2-40B4-BE49-F238E27FC236}">
                        <a16:creationId xmlns:a16="http://schemas.microsoft.com/office/drawing/2014/main" id="{CC860622-C5EB-9647-BD64-56D9F5B92E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240134" y="3522183"/>
                    <a:ext cx="489296" cy="6096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02" name="Picture 4" descr="https://encrypted-tbn3.gstatic.com/images?q=tbn:ANd9GcSRoJblC7gZo6LVPNnJ-9PTS0ivFVMUVbOYWggxnyWgybZquE070Q">
                <a:extLst>
                  <a:ext uri="{FF2B5EF4-FFF2-40B4-BE49-F238E27FC236}">
                    <a16:creationId xmlns:a16="http://schemas.microsoft.com/office/drawing/2014/main" id="{0286CC1B-9DA2-A44D-B77D-854A0FF4DD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9860" y="3663536"/>
                <a:ext cx="222560" cy="361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DE3F00C-EE70-0D4C-8B89-38DC443E5DC6}"/>
                </a:ext>
              </a:extLst>
            </p:cNvPr>
            <p:cNvSpPr/>
            <p:nvPr/>
          </p:nvSpPr>
          <p:spPr>
            <a:xfrm>
              <a:off x="5652120" y="3600944"/>
              <a:ext cx="1927199" cy="404120"/>
            </a:xfrm>
            <a:prstGeom prst="rect">
              <a:avLst/>
            </a:prstGeom>
            <a:solidFill>
              <a:schemeClr val="bg1">
                <a:alpha val="8528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Rectangle 3">
            <a:extLst>
              <a:ext uri="{FF2B5EF4-FFF2-40B4-BE49-F238E27FC236}">
                <a16:creationId xmlns:a16="http://schemas.microsoft.com/office/drawing/2014/main" id="{54D963B3-F50B-C943-811F-D28FDE994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42" y="1476506"/>
            <a:ext cx="7054573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Arial"/>
              </a:rPr>
              <a:t>AND gate: simulate given Alice’s input shares &amp; outputs from the ss-AND angel.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4C34018-840E-594E-941D-F04E9ECEA8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00" y="2897056"/>
            <a:ext cx="731879" cy="724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1">
                <a:extLst>
                  <a:ext uri="{FF2B5EF4-FFF2-40B4-BE49-F238E27FC236}">
                    <a16:creationId xmlns:a16="http://schemas.microsoft.com/office/drawing/2014/main" id="{6CC1D3D5-F99E-F449-B218-9A620458D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1680" y="2780928"/>
                <a:ext cx="2903182" cy="17131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Alice’s share </a:t>
                </a:r>
                <a:br>
                  <a:rPr lang="en-US" alt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0+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𝑠𝑠𝑎𝑛𝑑</m:t>
                      </m:r>
                      <m:d>
                        <m:d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𝑠𝑠𝑎𝑛𝑑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41" name="Rectangle 41">
                <a:extLst>
                  <a:ext uri="{FF2B5EF4-FFF2-40B4-BE49-F238E27FC236}">
                    <a16:creationId xmlns:a16="http://schemas.microsoft.com/office/drawing/2014/main" id="{6CC1D3D5-F99E-F449-B218-9A620458D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2780928"/>
                <a:ext cx="2903182" cy="1713124"/>
              </a:xfrm>
              <a:prstGeom prst="rect">
                <a:avLst/>
              </a:prstGeom>
              <a:blipFill>
                <a:blip r:embed="rId17"/>
                <a:stretch>
                  <a:fillRect l="-34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32B62C-4DBC-3743-B276-9861271E80E8}"/>
                  </a:ext>
                </a:extLst>
              </p:cNvPr>
              <p:cNvSpPr/>
              <p:nvPr/>
            </p:nvSpPr>
            <p:spPr>
              <a:xfrm>
                <a:off x="2493367" y="3570091"/>
                <a:ext cx="167287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𝑎𝑙𝑖𝑐𝑒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32B62C-4DBC-3743-B276-9861271E8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367" y="3570091"/>
                <a:ext cx="1672870" cy="523220"/>
              </a:xfrm>
              <a:prstGeom prst="rect">
                <a:avLst/>
              </a:prstGeom>
              <a:blipFill>
                <a:blip r:embed="rId18"/>
                <a:stretch>
                  <a:fillRect l="-1515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2DF84DE-6CC7-6144-8F07-9A147B478370}"/>
                  </a:ext>
                </a:extLst>
              </p:cNvPr>
              <p:cNvSpPr/>
              <p:nvPr/>
            </p:nvSpPr>
            <p:spPr>
              <a:xfrm>
                <a:off x="2444262" y="4046847"/>
                <a:ext cx="178718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𝑎𝑙𝑖𝑐𝑒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2DF84DE-6CC7-6144-8F07-9A147B4783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262" y="4046847"/>
                <a:ext cx="1787180" cy="523220"/>
              </a:xfrm>
              <a:prstGeom prst="rect">
                <a:avLst/>
              </a:prstGeom>
              <a:blipFill>
                <a:blip r:embed="rId19"/>
                <a:stretch>
                  <a:fillRect l="-211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3">
                <a:extLst>
                  <a:ext uri="{FF2B5EF4-FFF2-40B4-BE49-F238E27FC236}">
                    <a16:creationId xmlns:a16="http://schemas.microsoft.com/office/drawing/2014/main" id="{F97F3A61-0A17-8144-8984-53110C94C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42" y="5657853"/>
                <a:ext cx="4156562" cy="929102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𝑙𝑖𝑐𝑒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𝛿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𝑙𝑖𝑐𝑒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 are random, independent of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</a:rPr>
                      <m:t>𝑏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44" name="Rectangle 3">
                <a:extLst>
                  <a:ext uri="{FF2B5EF4-FFF2-40B4-BE49-F238E27FC236}">
                    <a16:creationId xmlns:a16="http://schemas.microsoft.com/office/drawing/2014/main" id="{F97F3A61-0A17-8144-8984-53110C94C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942" y="5657853"/>
                <a:ext cx="4156562" cy="929102"/>
              </a:xfrm>
              <a:prstGeom prst="rect">
                <a:avLst/>
              </a:prstGeom>
              <a:blipFill>
                <a:blip r:embed="rId20"/>
                <a:stretch>
                  <a:fillRect l="-3647" t="-6579" b="-17105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F80A2AB-F195-CB42-96AC-CC12DE68BF3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538" y="3228137"/>
            <a:ext cx="486554" cy="43222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D64B754-F478-4C4F-89E7-60EF689D46F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44" y="3675346"/>
            <a:ext cx="486554" cy="43222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08336A8-2CB3-0849-98F1-224E7DE96CB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244" y="4122555"/>
            <a:ext cx="486554" cy="432222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5EFC7C17-504C-2278-A25C-B3B59A420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Security: Intuition (ss-AND hybrid model)</a:t>
            </a:r>
          </a:p>
        </p:txBody>
      </p:sp>
    </p:spTree>
    <p:extLst>
      <p:ext uri="{BB962C8B-B14F-4D97-AF65-F5344CB8AC3E}">
        <p14:creationId xmlns:p14="http://schemas.microsoft.com/office/powerpoint/2010/main" val="293176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41" grpId="0"/>
      <p:bldP spid="42" grpId="0" animBg="1"/>
      <p:bldP spid="43" grpId="0" animBg="1"/>
      <p:bldP spid="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99">
            <a:extLst>
              <a:ext uri="{FF2B5EF4-FFF2-40B4-BE49-F238E27FC236}">
                <a16:creationId xmlns:a16="http://schemas.microsoft.com/office/drawing/2014/main" id="{E7F38EDB-EB28-9A4F-867F-F3CCBDB91ED1}"/>
              </a:ext>
            </a:extLst>
          </p:cNvPr>
          <p:cNvGrpSpPr>
            <a:grpSpLocks/>
          </p:cNvGrpSpPr>
          <p:nvPr/>
        </p:nvGrpSpPr>
        <p:grpSpPr bwMode="auto">
          <a:xfrm>
            <a:off x="4334387" y="2485894"/>
            <a:ext cx="4176717" cy="3124200"/>
            <a:chOff x="2522" y="2448"/>
            <a:chExt cx="2631" cy="1968"/>
          </a:xfrm>
        </p:grpSpPr>
        <p:pic>
          <p:nvPicPr>
            <p:cNvPr id="73" name="Picture 63" descr="xorg">
              <a:extLst>
                <a:ext uri="{FF2B5EF4-FFF2-40B4-BE49-F238E27FC236}">
                  <a16:creationId xmlns:a16="http://schemas.microsoft.com/office/drawing/2014/main" id="{F2AE3D2F-32EB-3E42-89A8-934108171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" y="3264"/>
              <a:ext cx="816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67" descr="andg">
              <a:extLst>
                <a:ext uri="{FF2B5EF4-FFF2-40B4-BE49-F238E27FC236}">
                  <a16:creationId xmlns:a16="http://schemas.microsoft.com/office/drawing/2014/main" id="{A7E4B1E2-7C1E-F44E-BCBB-3E72211401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" y="3264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Rectangle 68">
              <a:extLst>
                <a:ext uri="{FF2B5EF4-FFF2-40B4-BE49-F238E27FC236}">
                  <a16:creationId xmlns:a16="http://schemas.microsoft.com/office/drawing/2014/main" id="{C1F1A31A-2B87-E247-B2BC-008A23A2D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3527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1">
              <a:extLst>
                <a:ext uri="{FF2B5EF4-FFF2-40B4-BE49-F238E27FC236}">
                  <a16:creationId xmlns:a16="http://schemas.microsoft.com/office/drawing/2014/main" id="{2700F91B-C6D1-2042-A336-F19C31CF7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642"/>
              <a:ext cx="275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7" name="Picture 78" descr="andg">
              <a:extLst>
                <a:ext uri="{FF2B5EF4-FFF2-40B4-BE49-F238E27FC236}">
                  <a16:creationId xmlns:a16="http://schemas.microsoft.com/office/drawing/2014/main" id="{7B78BDA9-0794-B145-89FB-4EC3FF3510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448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88C676E7-1A33-8649-BF5A-134448818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3264"/>
              <a:ext cx="6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D6B107E3-6FE8-BE4F-9561-D0BB449E8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264"/>
              <a:ext cx="6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80" name="Rectangle 81">
              <a:extLst>
                <a:ext uri="{FF2B5EF4-FFF2-40B4-BE49-F238E27FC236}">
                  <a16:creationId xmlns:a16="http://schemas.microsoft.com/office/drawing/2014/main" id="{4D013C3D-665C-0142-BC33-E90C1FE78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688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5">
              <a:extLst>
                <a:ext uri="{FF2B5EF4-FFF2-40B4-BE49-F238E27FC236}">
                  <a16:creationId xmlns:a16="http://schemas.microsoft.com/office/drawing/2014/main" id="{EF85BFBF-52CE-6F49-B7D4-8D2267E4B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128"/>
              <a:ext cx="110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D0ED6D2-59BF-544E-8CD8-7BF9E9BD2163}"/>
              </a:ext>
            </a:extLst>
          </p:cNvPr>
          <p:cNvGrpSpPr/>
          <p:nvPr/>
        </p:nvGrpSpPr>
        <p:grpSpPr>
          <a:xfrm>
            <a:off x="3957645" y="4995685"/>
            <a:ext cx="870710" cy="1090040"/>
            <a:chOff x="2179136" y="4930679"/>
            <a:chExt cx="870710" cy="1090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41">
                  <a:extLst>
                    <a:ext uri="{FF2B5EF4-FFF2-40B4-BE49-F238E27FC236}">
                      <a16:creationId xmlns:a16="http://schemas.microsoft.com/office/drawing/2014/main" id="{FB784390-85EE-A745-B910-78DE5D1E9E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E837988C-7887-0F46-8146-1FA326DF28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4" name="Picture 83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C88EED23-2F25-3043-B092-F29C189B5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9136" y="5087888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51806A0F-08E3-554C-ACA0-6B3BADDDD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764" y="5557038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41">
                  <a:extLst>
                    <a:ext uri="{FF2B5EF4-FFF2-40B4-BE49-F238E27FC236}">
                      <a16:creationId xmlns:a16="http://schemas.microsoft.com/office/drawing/2014/main" id="{4A8EDD5D-76A2-F647-B780-313F885CE5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4574" y="541111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9" name="Rectangle 41">
                  <a:extLst>
                    <a:ext uri="{FF2B5EF4-FFF2-40B4-BE49-F238E27FC236}">
                      <a16:creationId xmlns:a16="http://schemas.microsoft.com/office/drawing/2014/main" id="{2B280657-F17D-144A-AC7E-1384A6C3D1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34574" y="5411119"/>
                  <a:ext cx="489296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519D5AB-D63D-9F4F-B9EB-DC48A758E0E5}"/>
              </a:ext>
            </a:extLst>
          </p:cNvPr>
          <p:cNvGrpSpPr/>
          <p:nvPr/>
        </p:nvGrpSpPr>
        <p:grpSpPr>
          <a:xfrm>
            <a:off x="5044477" y="5019002"/>
            <a:ext cx="505936" cy="1066814"/>
            <a:chOff x="3265968" y="4953996"/>
            <a:chExt cx="505936" cy="10668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41">
                  <a:extLst>
                    <a:ext uri="{FF2B5EF4-FFF2-40B4-BE49-F238E27FC236}">
                      <a16:creationId xmlns:a16="http://schemas.microsoft.com/office/drawing/2014/main" id="{9EAEF34D-E017-9444-894F-21AE3BDC1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608" y="5411210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2" name="Rectangle 41">
                  <a:extLst>
                    <a:ext uri="{FF2B5EF4-FFF2-40B4-BE49-F238E27FC236}">
                      <a16:creationId xmlns:a16="http://schemas.microsoft.com/office/drawing/2014/main" id="{B67111EE-E9AF-9E4A-B785-0C6BCAFE1A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82608" y="5411210"/>
                  <a:ext cx="48929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41">
                  <a:extLst>
                    <a:ext uri="{FF2B5EF4-FFF2-40B4-BE49-F238E27FC236}">
                      <a16:creationId xmlns:a16="http://schemas.microsoft.com/office/drawing/2014/main" id="{65C0B100-C619-8540-A207-99DF4E267B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5968" y="4953996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1" name="Rectangle 41">
                  <a:extLst>
                    <a:ext uri="{FF2B5EF4-FFF2-40B4-BE49-F238E27FC236}">
                      <a16:creationId xmlns:a16="http://schemas.microsoft.com/office/drawing/2014/main" id="{04705E98-FB86-704F-96C4-325D245D9B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65968" y="4953996"/>
                  <a:ext cx="489296" cy="6096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C76B472-1352-8C49-99F2-706B67BF4BBE}"/>
              </a:ext>
            </a:extLst>
          </p:cNvPr>
          <p:cNvGrpSpPr/>
          <p:nvPr/>
        </p:nvGrpSpPr>
        <p:grpSpPr>
          <a:xfrm>
            <a:off x="6957772" y="4963444"/>
            <a:ext cx="1237330" cy="1090131"/>
            <a:chOff x="5179263" y="4898438"/>
            <a:chExt cx="1237330" cy="1090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41">
                  <a:extLst>
                    <a:ext uri="{FF2B5EF4-FFF2-40B4-BE49-F238E27FC236}">
                      <a16:creationId xmlns:a16="http://schemas.microsoft.com/office/drawing/2014/main" id="{7F4F340D-9AB3-934B-98C2-137464C42F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239" y="4898438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3" name="Rectangle 41">
                  <a:extLst>
                    <a:ext uri="{FF2B5EF4-FFF2-40B4-BE49-F238E27FC236}">
                      <a16:creationId xmlns:a16="http://schemas.microsoft.com/office/drawing/2014/main" id="{DACA4A30-B302-1C47-9F94-681CB069E0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5239" y="4898438"/>
                  <a:ext cx="489296" cy="6096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41">
                  <a:extLst>
                    <a:ext uri="{FF2B5EF4-FFF2-40B4-BE49-F238E27FC236}">
                      <a16:creationId xmlns:a16="http://schemas.microsoft.com/office/drawing/2014/main" id="{4208B29C-BDD0-B145-8D51-58B6588B13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27297" y="537896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4" name="Rectangle 41">
                  <a:extLst>
                    <a:ext uri="{FF2B5EF4-FFF2-40B4-BE49-F238E27FC236}">
                      <a16:creationId xmlns:a16="http://schemas.microsoft.com/office/drawing/2014/main" id="{DA0AB348-76FF-E444-B4F7-B01BD54E8D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27297" y="5378969"/>
                  <a:ext cx="489296" cy="6096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41">
                  <a:extLst>
                    <a:ext uri="{FF2B5EF4-FFF2-40B4-BE49-F238E27FC236}">
                      <a16:creationId xmlns:a16="http://schemas.microsoft.com/office/drawing/2014/main" id="{F480A6F6-1018-8049-8C84-A89582AAB8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9263" y="5378878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7" name="Rectangle 41">
                  <a:extLst>
                    <a:ext uri="{FF2B5EF4-FFF2-40B4-BE49-F238E27FC236}">
                      <a16:creationId xmlns:a16="http://schemas.microsoft.com/office/drawing/2014/main" id="{3856ED8B-B19D-504E-99DD-B6A4941A76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79263" y="5378878"/>
                  <a:ext cx="489296" cy="6096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41">
                  <a:extLst>
                    <a:ext uri="{FF2B5EF4-FFF2-40B4-BE49-F238E27FC236}">
                      <a16:creationId xmlns:a16="http://schemas.microsoft.com/office/drawing/2014/main" id="{8AC8CF84-415E-9647-AAE9-2E68CD3F8E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10657" y="4921755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1" name="Rectangle 41">
                  <a:extLst>
                    <a:ext uri="{FF2B5EF4-FFF2-40B4-BE49-F238E27FC236}">
                      <a16:creationId xmlns:a16="http://schemas.microsoft.com/office/drawing/2014/main" id="{E1062A8B-8D58-214B-A388-4E8B85CD4C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10657" y="4921755"/>
                  <a:ext cx="489296" cy="6096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0" name="Rectangle 3">
            <a:extLst>
              <a:ext uri="{FF2B5EF4-FFF2-40B4-BE49-F238E27FC236}">
                <a16:creationId xmlns:a16="http://schemas.microsoft.com/office/drawing/2014/main" id="{DA42E036-3C71-E74C-BF46-DA605A0F3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914562"/>
            <a:ext cx="8946592" cy="49821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cs typeface="Arial"/>
              </a:rPr>
              <a:t>Simulator for Alice’s view: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99A204-C9DC-AB46-B95F-43AABC28B256}"/>
              </a:ext>
            </a:extLst>
          </p:cNvPr>
          <p:cNvSpPr/>
          <p:nvPr/>
        </p:nvSpPr>
        <p:spPr>
          <a:xfrm>
            <a:off x="3737513" y="5531390"/>
            <a:ext cx="1927199" cy="609600"/>
          </a:xfrm>
          <a:prstGeom prst="rect">
            <a:avLst/>
          </a:prstGeom>
          <a:solidFill>
            <a:schemeClr val="bg1">
              <a:alpha val="852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BEB7D43-F9DC-C74A-A92E-352288A4CC67}"/>
              </a:ext>
            </a:extLst>
          </p:cNvPr>
          <p:cNvSpPr/>
          <p:nvPr/>
        </p:nvSpPr>
        <p:spPr>
          <a:xfrm>
            <a:off x="6758057" y="5433997"/>
            <a:ext cx="1927199" cy="609600"/>
          </a:xfrm>
          <a:prstGeom prst="rect">
            <a:avLst/>
          </a:prstGeom>
          <a:solidFill>
            <a:schemeClr val="bg1">
              <a:alpha val="852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9DDE18-2248-014C-8C5A-B509C2C77768}"/>
              </a:ext>
            </a:extLst>
          </p:cNvPr>
          <p:cNvGrpSpPr/>
          <p:nvPr/>
        </p:nvGrpSpPr>
        <p:grpSpPr>
          <a:xfrm>
            <a:off x="7705876" y="2996952"/>
            <a:ext cx="1978692" cy="1096359"/>
            <a:chOff x="5600627" y="2996952"/>
            <a:chExt cx="1978692" cy="1096359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693845E-C4F6-4F49-9ADE-3BC29A5C836D}"/>
                </a:ext>
              </a:extLst>
            </p:cNvPr>
            <p:cNvGrpSpPr/>
            <p:nvPr/>
          </p:nvGrpSpPr>
          <p:grpSpPr>
            <a:xfrm>
              <a:off x="5607305" y="2996952"/>
              <a:ext cx="845237" cy="609600"/>
              <a:chOff x="5246812" y="3035424"/>
              <a:chExt cx="845237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Rectangle 41">
                    <a:extLst>
                      <a:ext uri="{FF2B5EF4-FFF2-40B4-BE49-F238E27FC236}">
                        <a16:creationId xmlns:a16="http://schemas.microsoft.com/office/drawing/2014/main" id="{803AB27E-4140-B84C-B753-A5E6ED5432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812" y="3035424"/>
                    <a:ext cx="489296" cy="6096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4572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9144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13716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18288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>
                      <a:buFont typeface="Arial" panose="020B0604020202020204" pitchFamily="34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altLang="en-US" sz="2400" dirty="0"/>
                  </a:p>
                </p:txBody>
              </p:sp>
            </mc:Choice>
            <mc:Fallback xmlns="">
              <p:sp>
                <p:nvSpPr>
                  <p:cNvPr id="61" name="Rectangle 41">
                    <a:extLst>
                      <a:ext uri="{FF2B5EF4-FFF2-40B4-BE49-F238E27FC236}">
                        <a16:creationId xmlns:a16="http://schemas.microsoft.com/office/drawing/2014/main" id="{B92D270B-5DCC-F341-87D9-17F4C2B454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246812" y="3035424"/>
                    <a:ext cx="489296" cy="60960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99" name="Picture 98" descr="https://encrypted-tbn1.gstatic.com/images?q=tbn:ANd9GcRMqz810dqY5w4yvvGMx0LZ98j9pT_RRanjEhtqGQxcgqYwtJbx">
                <a:extLst>
                  <a:ext uri="{FF2B5EF4-FFF2-40B4-BE49-F238E27FC236}">
                    <a16:creationId xmlns:a16="http://schemas.microsoft.com/office/drawing/2014/main" id="{8EAD62EE-C113-3F44-BB2D-76B823573A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232" y="3194386"/>
                <a:ext cx="341817" cy="341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A98FA9B-5AB6-BD42-AC4B-C0A0346A1DEA}"/>
                </a:ext>
              </a:extLst>
            </p:cNvPr>
            <p:cNvGrpSpPr/>
            <p:nvPr/>
          </p:nvGrpSpPr>
          <p:grpSpPr>
            <a:xfrm>
              <a:off x="5600627" y="3483711"/>
              <a:ext cx="792286" cy="609600"/>
              <a:chOff x="5240134" y="3522183"/>
              <a:chExt cx="792286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tangle 41">
                    <a:extLst>
                      <a:ext uri="{FF2B5EF4-FFF2-40B4-BE49-F238E27FC236}">
                        <a16:creationId xmlns:a16="http://schemas.microsoft.com/office/drawing/2014/main" id="{774B4288-D722-6D48-A589-4AD348E6D0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0134" y="3522183"/>
                    <a:ext cx="489296" cy="6096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4572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9144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13716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18288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>
                      <a:buFont typeface="Arial" panose="020B0604020202020204" pitchFamily="34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altLang="en-US" sz="2400" dirty="0"/>
                  </a:p>
                </p:txBody>
              </p:sp>
            </mc:Choice>
            <mc:Fallback xmlns="">
              <p:sp>
                <p:nvSpPr>
                  <p:cNvPr id="65" name="Rectangle 41">
                    <a:extLst>
                      <a:ext uri="{FF2B5EF4-FFF2-40B4-BE49-F238E27FC236}">
                        <a16:creationId xmlns:a16="http://schemas.microsoft.com/office/drawing/2014/main" id="{CC860622-C5EB-9647-BD64-56D9F5B92E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240134" y="3522183"/>
                    <a:ext cx="489296" cy="6096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02" name="Picture 4" descr="https://encrypted-tbn3.gstatic.com/images?q=tbn:ANd9GcSRoJblC7gZo6LVPNnJ-9PTS0ivFVMUVbOYWggxnyWgybZquE070Q">
                <a:extLst>
                  <a:ext uri="{FF2B5EF4-FFF2-40B4-BE49-F238E27FC236}">
                    <a16:creationId xmlns:a16="http://schemas.microsoft.com/office/drawing/2014/main" id="{0286CC1B-9DA2-A44D-B77D-854A0FF4DD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9860" y="3663536"/>
                <a:ext cx="222560" cy="361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DE3F00C-EE70-0D4C-8B89-38DC443E5DC6}"/>
                </a:ext>
              </a:extLst>
            </p:cNvPr>
            <p:cNvSpPr/>
            <p:nvPr/>
          </p:nvSpPr>
          <p:spPr>
            <a:xfrm>
              <a:off x="5652120" y="3600944"/>
              <a:ext cx="1927199" cy="404120"/>
            </a:xfrm>
            <a:prstGeom prst="rect">
              <a:avLst/>
            </a:prstGeom>
            <a:solidFill>
              <a:schemeClr val="bg1">
                <a:alpha val="8528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Rectangle 3">
            <a:extLst>
              <a:ext uri="{FF2B5EF4-FFF2-40B4-BE49-F238E27FC236}">
                <a16:creationId xmlns:a16="http://schemas.microsoft.com/office/drawing/2014/main" id="{54D963B3-F50B-C943-811F-D28FDE994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42" y="1476506"/>
            <a:ext cx="8423649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Arial"/>
              </a:rPr>
              <a:t>Output wire: need to know both Alice and Bob’s output shares.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3">
                <a:extLst>
                  <a:ext uri="{FF2B5EF4-FFF2-40B4-BE49-F238E27FC236}">
                    <a16:creationId xmlns:a16="http://schemas.microsoft.com/office/drawing/2014/main" id="{F97F3A61-0A17-8144-8984-53110C94C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42" y="2646827"/>
                <a:ext cx="4972909" cy="929102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Bob’s output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share = Alice’s output share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 function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 output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44" name="Rectangle 3">
                <a:extLst>
                  <a:ext uri="{FF2B5EF4-FFF2-40B4-BE49-F238E27FC236}">
                    <a16:creationId xmlns:a16="http://schemas.microsoft.com/office/drawing/2014/main" id="{F97F3A61-0A17-8144-8984-53110C94C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642" y="2646827"/>
                <a:ext cx="4972909" cy="929102"/>
              </a:xfrm>
              <a:prstGeom prst="rect">
                <a:avLst/>
              </a:prstGeom>
              <a:blipFill>
                <a:blip r:embed="rId16"/>
                <a:stretch>
                  <a:fillRect l="-3053" t="-6579" b="-17105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3">
            <a:extLst>
              <a:ext uri="{FF2B5EF4-FFF2-40B4-BE49-F238E27FC236}">
                <a16:creationId xmlns:a16="http://schemas.microsoft.com/office/drawing/2014/main" id="{2DCE20DE-D88A-D045-94BC-560F2D320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86" y="3868050"/>
            <a:ext cx="3338005" cy="222176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Simulator knows the function output, and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can compute Bob’s output share given Alice’s output share.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1C0821C-EB45-DAA8-7CB2-03F89A4C6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Security: Intuition (ss-AND hybrid model)</a:t>
            </a:r>
          </a:p>
        </p:txBody>
      </p:sp>
    </p:spTree>
    <p:extLst>
      <p:ext uri="{BB962C8B-B14F-4D97-AF65-F5344CB8AC3E}">
        <p14:creationId xmlns:p14="http://schemas.microsoft.com/office/powerpoint/2010/main" val="27628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44" grpId="0" animBg="1"/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-9939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Secret-Shared AND protocol</a:t>
            </a:r>
          </a:p>
        </p:txBody>
      </p:sp>
      <p:pic>
        <p:nvPicPr>
          <p:cNvPr id="7" name="Picture 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C4E2359-5657-2F4F-BFAA-E8A98DE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25" y="1238612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7BB951D-111D-564C-BE48-4877AB82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0" y="1268760"/>
            <a:ext cx="569850" cy="9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F33AA-7787-024C-8C25-04E18F213555}"/>
              </a:ext>
            </a:extLst>
          </p:cNvPr>
          <p:cNvCxnSpPr>
            <a:cxnSpLocks/>
          </p:cNvCxnSpPr>
          <p:nvPr/>
        </p:nvCxnSpPr>
        <p:spPr>
          <a:xfrm>
            <a:off x="3404396" y="3248381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41">
                <a:extLst>
                  <a:ext uri="{FF2B5EF4-FFF2-40B4-BE49-F238E27FC236}">
                    <a16:creationId xmlns:a16="http://schemas.microsoft.com/office/drawing/2014/main" id="{EC58205A-8D6B-6B4E-8CD8-457344BCA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375" y="2564904"/>
                <a:ext cx="2556724" cy="954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Pick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en-US" altLang="en-US" sz="2400" dirty="0"/>
                  <a:t> and RSA exponent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2400" dirty="0"/>
                  <a:t> </a:t>
                </a:r>
              </a:p>
            </p:txBody>
          </p:sp>
        </mc:Choice>
        <mc:Fallback xmlns="">
          <p:sp>
            <p:nvSpPr>
              <p:cNvPr id="12" name="Rectangle 41">
                <a:extLst>
                  <a:ext uri="{FF2B5EF4-FFF2-40B4-BE49-F238E27FC236}">
                    <a16:creationId xmlns:a16="http://schemas.microsoft.com/office/drawing/2014/main" id="{EC58205A-8D6B-6B4E-8CD8-457344BCA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375" y="2564904"/>
                <a:ext cx="2556724" cy="954441"/>
              </a:xfrm>
              <a:prstGeom prst="rect">
                <a:avLst/>
              </a:prstGeom>
              <a:blipFill>
                <a:blip r:embed="rId5"/>
                <a:stretch>
                  <a:fillRect l="-3960" r="-3465" b="-8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668" y="2600801"/>
                <a:ext cx="5040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8668" y="2600801"/>
                <a:ext cx="504056" cy="609600"/>
              </a:xfrm>
              <a:prstGeom prst="rect">
                <a:avLst/>
              </a:prstGeom>
              <a:blipFill>
                <a:blip r:embed="rId6"/>
                <a:stretch>
                  <a:fillRect r="-2926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D079D-59DF-EE49-8D52-3F2D89F221F4}"/>
              </a:ext>
            </a:extLst>
          </p:cNvPr>
          <p:cNvCxnSpPr>
            <a:cxnSpLocks/>
          </p:cNvCxnSpPr>
          <p:nvPr/>
        </p:nvCxnSpPr>
        <p:spPr>
          <a:xfrm>
            <a:off x="3404396" y="4544525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1">
                <a:extLst>
                  <a:ext uri="{FF2B5EF4-FFF2-40B4-BE49-F238E27FC236}">
                    <a16:creationId xmlns:a16="http://schemas.microsoft.com/office/drawing/2014/main" id="{8CA0878E-C553-0945-8881-8D89DFB55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66" y="3365988"/>
                <a:ext cx="3393438" cy="962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Choose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dirty="0"/>
                  <a:t> and 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5" name="Rectangle 41">
                <a:extLst>
                  <a:ext uri="{FF2B5EF4-FFF2-40B4-BE49-F238E27FC236}">
                    <a16:creationId xmlns:a16="http://schemas.microsoft.com/office/drawing/2014/main" id="{8CA0878E-C553-0945-8881-8D89DFB55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66" y="3365988"/>
                <a:ext cx="3393438" cy="962513"/>
              </a:xfrm>
              <a:prstGeom prst="rect">
                <a:avLst/>
              </a:prstGeom>
              <a:blipFill>
                <a:blip r:embed="rId7"/>
                <a:stretch>
                  <a:fillRect l="-2985" r="-4851" b="-77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41">
            <a:extLst>
              <a:ext uri="{FF2B5EF4-FFF2-40B4-BE49-F238E27FC236}">
                <a16:creationId xmlns:a16="http://schemas.microsoft.com/office/drawing/2014/main" id="{7F088B95-805B-4C4D-8AA2-D682DED03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878" y="675556"/>
            <a:ext cx="83260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Using the RSA trapdoor permutation.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bit: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blipFill>
                <a:blip r:embed="rId8"/>
                <a:stretch>
                  <a:fillRect l="-2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703" y="2052775"/>
                <a:ext cx="273853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703" y="2052775"/>
                <a:ext cx="2738534" cy="609600"/>
              </a:xfrm>
              <a:prstGeom prst="rect">
                <a:avLst/>
              </a:prstGeom>
              <a:blipFill>
                <a:blip r:embed="rId9"/>
                <a:stretch>
                  <a:fillRect l="-27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ACA188AB-0125-EB41-8F4E-7183C845B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3099" y="4086068"/>
                <a:ext cx="3393438" cy="962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Choose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ACA188AB-0125-EB41-8F4E-7183C845B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3099" y="4086068"/>
                <a:ext cx="3393438" cy="962513"/>
              </a:xfrm>
              <a:prstGeom prst="rect">
                <a:avLst/>
              </a:prstGeom>
              <a:blipFill>
                <a:blip r:embed="rId10"/>
                <a:stretch>
                  <a:fillRect l="-29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/>
              <p:nvPr/>
            </p:nvSpPr>
            <p:spPr>
              <a:xfrm>
                <a:off x="4022819" y="3987680"/>
                <a:ext cx="9158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819" y="3987680"/>
                <a:ext cx="915827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A7008-BC54-C54E-8456-1272694D3A03}"/>
              </a:ext>
            </a:extLst>
          </p:cNvPr>
          <p:cNvCxnSpPr>
            <a:cxnSpLocks/>
          </p:cNvCxnSpPr>
          <p:nvPr/>
        </p:nvCxnSpPr>
        <p:spPr>
          <a:xfrm>
            <a:off x="3476404" y="5696653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036" y="5087053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27036" y="5087053"/>
                <a:ext cx="2449317" cy="609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59E2799-DC15-664A-9071-5C1F577DA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375" y="4739497"/>
                <a:ext cx="3345237" cy="1338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/>
                  <a:t> and one-time pad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/>
                  <a:t> using hardcore bits</a:t>
                </a:r>
              </a:p>
            </p:txBody>
          </p:sp>
        </mc:Choice>
        <mc:Fallback xmlns=""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59E2799-DC15-664A-9071-5C1F577DA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375" y="4739497"/>
                <a:ext cx="3345237" cy="1338247"/>
              </a:xfrm>
              <a:prstGeom prst="rect">
                <a:avLst/>
              </a:prstGeom>
              <a:blipFill>
                <a:blip r:embed="rId13"/>
                <a:stretch>
                  <a:fillRect l="-3030" b="-46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5535" y="5624645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5535" y="5624645"/>
                <a:ext cx="2449317" cy="6096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41">
                <a:extLst>
                  <a:ext uri="{FF2B5EF4-FFF2-40B4-BE49-F238E27FC236}">
                    <a16:creationId xmlns:a16="http://schemas.microsoft.com/office/drawing/2014/main" id="{46624AB8-904D-87BA-CD92-31EECF9FE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860" y="3855420"/>
                <a:ext cx="2556724" cy="954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/>
                  <a:t> be random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" name="Rectangle 41">
                <a:extLst>
                  <a:ext uri="{FF2B5EF4-FFF2-40B4-BE49-F238E27FC236}">
                    <a16:creationId xmlns:a16="http://schemas.microsoft.com/office/drawing/2014/main" id="{46624AB8-904D-87BA-CD92-31EECF9FE7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860" y="3855420"/>
                <a:ext cx="2556724" cy="954441"/>
              </a:xfrm>
              <a:prstGeom prst="rect">
                <a:avLst/>
              </a:prstGeom>
              <a:blipFill>
                <a:blip r:embed="rId15"/>
                <a:stretch>
                  <a:fillRect l="-3960" r="-6436" b="-657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41">
                <a:extLst>
                  <a:ext uri="{FF2B5EF4-FFF2-40B4-BE49-F238E27FC236}">
                    <a16:creationId xmlns:a16="http://schemas.microsoft.com/office/drawing/2014/main" id="{8FCBAC42-3B49-C623-A803-6CDC41F22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375" y="5965080"/>
                <a:ext cx="2556724" cy="954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Alice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Rectangle 41">
                <a:extLst>
                  <a:ext uri="{FF2B5EF4-FFF2-40B4-BE49-F238E27FC236}">
                    <a16:creationId xmlns:a16="http://schemas.microsoft.com/office/drawing/2014/main" id="{8FCBAC42-3B49-C623-A803-6CDC41F22B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375" y="5965080"/>
                <a:ext cx="2556724" cy="954441"/>
              </a:xfrm>
              <a:prstGeom prst="rect">
                <a:avLst/>
              </a:prstGeom>
              <a:blipFill>
                <a:blip r:embed="rId16"/>
                <a:stretch>
                  <a:fillRect l="-396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1">
                <a:extLst>
                  <a:ext uri="{FF2B5EF4-FFF2-40B4-BE49-F238E27FC236}">
                    <a16:creationId xmlns:a16="http://schemas.microsoft.com/office/drawing/2014/main" id="{BA767C10-A8C6-0825-7511-5FC7361FA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6239" y="5965080"/>
                <a:ext cx="2556724" cy="954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Bob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dirty="0"/>
                  <a:t> </a:t>
                </a:r>
              </a:p>
            </p:txBody>
          </p:sp>
        </mc:Choice>
        <mc:Fallback xmlns="">
          <p:sp>
            <p:nvSpPr>
              <p:cNvPr id="4" name="Rectangle 41">
                <a:extLst>
                  <a:ext uri="{FF2B5EF4-FFF2-40B4-BE49-F238E27FC236}">
                    <a16:creationId xmlns:a16="http://schemas.microsoft.com/office/drawing/2014/main" id="{BA767C10-A8C6-0825-7511-5FC7361FA0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96239" y="5965080"/>
                <a:ext cx="2556724" cy="954441"/>
              </a:xfrm>
              <a:prstGeom prst="rect">
                <a:avLst/>
              </a:prstGeom>
              <a:blipFill>
                <a:blip r:embed="rId17"/>
                <a:stretch>
                  <a:fillRect l="-396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82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22" grpId="0"/>
      <p:bldP spid="21" grpId="0"/>
      <p:bldP spid="25" grpId="0"/>
      <p:bldP spid="26" grpId="0"/>
      <p:bldP spid="27" grpId="0"/>
      <p:bldP spid="2" grpId="0"/>
      <p:bldP spid="3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-9939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Secret-Shared AND protocol</a:t>
            </a:r>
          </a:p>
        </p:txBody>
      </p:sp>
      <p:pic>
        <p:nvPicPr>
          <p:cNvPr id="7" name="Picture 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C4E2359-5657-2F4F-BFAA-E8A98DE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25" y="1238612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7BB951D-111D-564C-BE48-4877AB82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0" y="1268760"/>
            <a:ext cx="569850" cy="9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41">
            <a:extLst>
              <a:ext uri="{FF2B5EF4-FFF2-40B4-BE49-F238E27FC236}">
                <a16:creationId xmlns:a16="http://schemas.microsoft.com/office/drawing/2014/main" id="{7F088B95-805B-4C4D-8AA2-D682DED03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878" y="675556"/>
            <a:ext cx="83260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Using the RSA trapdoor permutation.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bit: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blipFill>
                <a:blip r:embed="rId5"/>
                <a:stretch>
                  <a:fillRect l="-2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703" y="2052775"/>
                <a:ext cx="273853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703" y="2052775"/>
                <a:ext cx="2738534" cy="609600"/>
              </a:xfrm>
              <a:prstGeom prst="rect">
                <a:avLst/>
              </a:prstGeom>
              <a:blipFill>
                <a:blip r:embed="rId9"/>
                <a:stretch>
                  <a:fillRect l="-27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41">
            <a:extLst>
              <a:ext uri="{FF2B5EF4-FFF2-40B4-BE49-F238E27FC236}">
                <a16:creationId xmlns:a16="http://schemas.microsoft.com/office/drawing/2014/main" id="{4687A74F-7958-D718-4B52-2E948A0BE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3886678"/>
            <a:ext cx="7468321" cy="617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i="1" dirty="0"/>
              <a:t>Exercise</a:t>
            </a:r>
            <a:r>
              <a:rPr lang="en-US" altLang="en-US" sz="2400" dirty="0"/>
              <a:t>: Construct simulators for Alice and Bob.</a:t>
            </a:r>
          </a:p>
        </p:txBody>
      </p:sp>
    </p:spTree>
    <p:extLst>
      <p:ext uri="{BB962C8B-B14F-4D97-AF65-F5344CB8AC3E}">
        <p14:creationId xmlns:p14="http://schemas.microsoft.com/office/powerpoint/2010/main" val="4187758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In summary: Secure 2PC from OT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2FABC81-3B15-E64D-B413-AEF3A54F584C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772816"/>
            <a:ext cx="8280920" cy="2664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i="1" dirty="0"/>
              <a:t>Theorem </a:t>
            </a:r>
            <a:r>
              <a:rPr lang="en-US" sz="3200" b="1" dirty="0"/>
              <a:t>[Goldreich-Micali-Wigderson’87]</a:t>
            </a:r>
            <a:r>
              <a:rPr lang="en-US" sz="3200" dirty="0"/>
              <a:t>:</a:t>
            </a:r>
            <a:r>
              <a:rPr lang="en-US" sz="3200" b="0" dirty="0"/>
              <a:t> </a:t>
            </a:r>
            <a:br>
              <a:rPr lang="en-US" sz="3200" b="0" dirty="0"/>
            </a:br>
            <a:r>
              <a:rPr lang="en-US" sz="3200" b="0" dirty="0"/>
              <a:t>Assuming OT exists, there is a protocol that solves </a:t>
            </a:r>
            <a:r>
              <a:rPr lang="en-US" sz="3200" b="1" i="1" dirty="0">
                <a:solidFill>
                  <a:srgbClr val="0000FF"/>
                </a:solidFill>
              </a:rPr>
              <a:t>any</a:t>
            </a:r>
            <a:r>
              <a:rPr lang="en-US" sz="3200" b="0" dirty="0"/>
              <a:t> tw</a:t>
            </a:r>
            <a:r>
              <a:rPr lang="en-US" sz="3200" dirty="0"/>
              <a:t>o-party computation problem against semi-honest adversaries.</a:t>
            </a:r>
            <a:r>
              <a:rPr lang="en-US" sz="3200" b="0" dirty="0"/>
              <a:t> 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579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In fact, GMW does more: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45DA40D-A3BC-8EA2-A86A-D9CB406ABC3B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772816"/>
            <a:ext cx="8280920" cy="2664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i="1" dirty="0"/>
              <a:t>Theorem </a:t>
            </a:r>
            <a:r>
              <a:rPr lang="en-US" sz="3200" b="1" dirty="0"/>
              <a:t>[Goldreich-Micali-Wigderson’87]</a:t>
            </a:r>
            <a:r>
              <a:rPr lang="en-US" sz="3200" dirty="0"/>
              <a:t>:</a:t>
            </a:r>
            <a:r>
              <a:rPr lang="en-US" sz="3200" b="0" dirty="0"/>
              <a:t> </a:t>
            </a:r>
            <a:br>
              <a:rPr lang="en-US" sz="3200" b="0" dirty="0"/>
            </a:br>
            <a:r>
              <a:rPr lang="en-US" sz="3200" b="0" dirty="0"/>
              <a:t>Assuming OT exists, there is a protocol that solves </a:t>
            </a:r>
            <a:r>
              <a:rPr lang="en-US" sz="3200" dirty="0"/>
              <a:t>any</a:t>
            </a:r>
            <a:r>
              <a:rPr lang="en-US" sz="3200" b="0" dirty="0"/>
              <a:t> </a:t>
            </a:r>
            <a:r>
              <a:rPr lang="en-US" sz="3200" b="1" i="1" dirty="0">
                <a:solidFill>
                  <a:srgbClr val="0000FF"/>
                </a:solidFill>
              </a:rPr>
              <a:t>multi-party</a:t>
            </a:r>
            <a:r>
              <a:rPr lang="en-US" sz="3200" dirty="0"/>
              <a:t> computation problem against semi-honest adversaries.</a:t>
            </a:r>
            <a:r>
              <a:rPr lang="en-US" sz="3200" b="0" dirty="0"/>
              <a:t> 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710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MPC Outline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95BDE86B-9B0A-AE4D-8CCD-7CC44A40E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08" y="980728"/>
            <a:ext cx="8946592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Secret-sharing Invariant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: For each wire of the circuit, </a:t>
            </a:r>
            <a:r>
              <a:rPr lang="en-US" sz="2800" b="1" dirty="0">
                <a:solidFill>
                  <a:srgbClr val="FF0000"/>
                </a:solidFill>
                <a:cs typeface="Arial"/>
              </a:rPr>
              <a:t>the n parties have a bit each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, whose XOR is the value at the wire.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84AB5DC6-572B-A147-8E64-A598DFF85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139858"/>
            <a:ext cx="8946592" cy="49821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Base case: input wires.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3">
                <a:extLst>
                  <a:ext uri="{FF2B5EF4-FFF2-40B4-BE49-F238E27FC236}">
                    <a16:creationId xmlns:a16="http://schemas.microsoft.com/office/drawing/2014/main" id="{BDA006E7-A123-114F-8BD7-4D7C03F2A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12" y="2786770"/>
                <a:ext cx="8946592" cy="136281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XOR gate: given input shares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  <m:t>,…,</m:t>
                        </m:r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s.t.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⊕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𝛼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</a:rPr>
                      <m:t>𝑎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cs typeface="Arial"/>
                  </a:rPr>
                  <a:t>s.t.</a:t>
                </a:r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⊕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, compute the shares of the output of the XOR gate:  </a:t>
                </a:r>
              </a:p>
            </p:txBody>
          </p:sp>
        </mc:Choice>
        <mc:Fallback xmlns="">
          <p:sp>
            <p:nvSpPr>
              <p:cNvPr id="30" name="Rectangle 3">
                <a:extLst>
                  <a:ext uri="{FF2B5EF4-FFF2-40B4-BE49-F238E27FC236}">
                    <a16:creationId xmlns:a16="http://schemas.microsoft.com/office/drawing/2014/main" id="{BDA006E7-A123-114F-8BD7-4D7C03F2A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2786770"/>
                <a:ext cx="8946592" cy="1362810"/>
              </a:xfrm>
              <a:prstGeom prst="rect">
                <a:avLst/>
              </a:prstGeom>
              <a:blipFill>
                <a:blip r:embed="rId3"/>
                <a:stretch>
                  <a:fillRect l="-1556" t="-4545" r="-849" b="-11818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1626873-5D32-AF48-9700-284EECEB1742}"/>
                  </a:ext>
                </a:extLst>
              </p:cNvPr>
              <p:cNvSpPr/>
              <p:nvPr/>
            </p:nvSpPr>
            <p:spPr>
              <a:xfrm>
                <a:off x="2483768" y="4149080"/>
                <a:ext cx="35316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1626873-5D32-AF48-9700-284EECEB1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149080"/>
                <a:ext cx="3531608" cy="523220"/>
              </a:xfrm>
              <a:prstGeom prst="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">
            <a:extLst>
              <a:ext uri="{FF2B5EF4-FFF2-40B4-BE49-F238E27FC236}">
                <a16:creationId xmlns:a16="http://schemas.microsoft.com/office/drawing/2014/main" id="{167A584D-9982-E943-BDB3-120F8ECC3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08" y="4869160"/>
            <a:ext cx="8946592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AND gate: given input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shares as above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, compute the shares of the output of the XOR gate: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343000D-6E9D-C24C-80BA-0F340CA59605}"/>
                  </a:ext>
                </a:extLst>
              </p:cNvPr>
              <p:cNvSpPr/>
              <p:nvPr/>
            </p:nvSpPr>
            <p:spPr>
              <a:xfrm>
                <a:off x="1403648" y="5930116"/>
                <a:ext cx="561662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s</m:t>
                      </m:r>
                      <m:r>
                        <a:rPr lang="en-US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t</m:t>
                      </m:r>
                      <m:sSubSup>
                        <m:sSub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⊕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𝑜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𝑎𝑏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343000D-6E9D-C24C-80BA-0F340CA59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5930116"/>
                <a:ext cx="5616624" cy="523220"/>
              </a:xfrm>
              <a:prstGeom prst="rect">
                <a:avLst/>
              </a:prstGeom>
              <a:blipFill>
                <a:blip r:embed="rId5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B509BA6-86DE-7442-9546-B6F2ECFABBB7}"/>
              </a:ext>
            </a:extLst>
          </p:cNvPr>
          <p:cNvSpPr/>
          <p:nvPr/>
        </p:nvSpPr>
        <p:spPr>
          <a:xfrm>
            <a:off x="6990403" y="5932704"/>
            <a:ext cx="14998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cs typeface="Arial"/>
              </a:rPr>
              <a:t>Exercise!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23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30" grpId="0" animBg="1"/>
      <p:bldP spid="3" grpId="0"/>
      <p:bldP spid="31" grpId="0" animBg="1"/>
      <p:bldP spid="32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612576" y="2708920"/>
            <a:ext cx="10363200" cy="115212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Security against Malicious (Active)</a:t>
            </a:r>
            <a:br>
              <a:rPr lang="en-US" b="1" dirty="0">
                <a:solidFill>
                  <a:srgbClr val="891637"/>
                </a:solidFill>
                <a:latin typeface="Calibri" pitchFamily="34" charset="0"/>
              </a:rPr>
            </a:br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Adversaries</a:t>
            </a:r>
          </a:p>
        </p:txBody>
      </p:sp>
    </p:spTree>
    <p:extLst>
      <p:ext uri="{BB962C8B-B14F-4D97-AF65-F5344CB8AC3E}">
        <p14:creationId xmlns:p14="http://schemas.microsoft.com/office/powerpoint/2010/main" val="1473206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Secure Two-Party Comp: New Def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2592" y="3467472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5568" y="1692553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55568" y="1692553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344085" y="3110469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58" y="2601281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272" y="2512876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740" y="3439283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4840" y="1700209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4840" y="1700209"/>
                <a:ext cx="2116832" cy="609600"/>
              </a:xfrm>
              <a:prstGeom prst="rect">
                <a:avLst/>
              </a:prstGeom>
              <a:blipFill>
                <a:blip r:embed="rId6"/>
                <a:stretch>
                  <a:fillRect l="-4762" b="-102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5AF67E5A-9836-3E4E-81E1-2766A676D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283" y="4189311"/>
                <a:ext cx="7848872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There exists a PPT simulator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𝑆𝐼𝑀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en-US" sz="2400" dirty="0"/>
                  <a:t> such that for any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2400" dirty="0"/>
                  <a:t>: </a:t>
                </a:r>
              </a:p>
            </p:txBody>
          </p:sp>
        </mc:Choice>
        <mc:Fallback xmlns=""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5AF67E5A-9836-3E4E-81E1-2766A676D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5283" y="4189311"/>
                <a:ext cx="7848872" cy="1007734"/>
              </a:xfrm>
              <a:prstGeom prst="rect">
                <a:avLst/>
              </a:prstGeom>
              <a:blipFill>
                <a:blip r:embed="rId7"/>
                <a:stretch>
                  <a:fillRect l="-1294" b="-37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41">
                <a:extLst>
                  <a:ext uri="{FF2B5EF4-FFF2-40B4-BE49-F238E27FC236}">
                    <a16:creationId xmlns:a16="http://schemas.microsoft.com/office/drawing/2014/main" id="{1F69A97D-8719-6043-A0D7-3964201C1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4962333"/>
                <a:ext cx="8316416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𝑆𝐼𝑀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𝑉𝑖𝑒𝑤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</m:sub>
                    </m:sSub>
                    <m:r>
                      <a:rPr lang="en-US" alt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lang="en-US" alt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lang="en-US" alt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lang="en-US" alt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lang="en-US" alt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cs"/>
                      </a:rPr>
                      <m:t>),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7" name="Rectangle 41">
                <a:extLst>
                  <a:ext uri="{FF2B5EF4-FFF2-40B4-BE49-F238E27FC236}">
                    <a16:creationId xmlns:a16="http://schemas.microsoft.com/office/drawing/2014/main" id="{1F69A97D-8719-6043-A0D7-3964201C1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4962333"/>
                <a:ext cx="8316416" cy="1007734"/>
              </a:xfrm>
              <a:prstGeom prst="rect">
                <a:avLst/>
              </a:prstGeom>
              <a:blipFill>
                <a:blip r:embed="rId8"/>
                <a:stretch>
                  <a:fillRect l="-2290" r="-305" b="-37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1">
            <a:extLst>
              <a:ext uri="{FF2B5EF4-FFF2-40B4-BE49-F238E27FC236}">
                <a16:creationId xmlns:a16="http://schemas.microsoft.com/office/drawing/2014/main" id="{96C25E40-9208-7EC9-17EE-8F35F9A97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18" y="5826812"/>
            <a:ext cx="8591126" cy="1007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dirty="0">
                <a:solidFill>
                  <a:srgbClr val="0000FF"/>
                </a:solidFill>
              </a:rPr>
              <a:t>i.e. the joint distribution of the view and the output is correct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8A676E-9CEE-672D-0145-605D0490EC55}"/>
                  </a:ext>
                </a:extLst>
              </p:cNvPr>
              <p:cNvSpPr txBox="1"/>
              <p:nvPr/>
            </p:nvSpPr>
            <p:spPr>
              <a:xfrm>
                <a:off x="304161" y="875127"/>
                <a:ext cx="92170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en-US" sz="2800" dirty="0">
                    <a:solidFill>
                      <a:prstClr val="black"/>
                    </a:solidFill>
                  </a:rPr>
                  <a:t>(possibly randomized) 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8A676E-9CEE-672D-0145-605D0490E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61" y="875127"/>
                <a:ext cx="9217024" cy="523220"/>
              </a:xfrm>
              <a:prstGeom prst="rect">
                <a:avLst/>
              </a:prstGeom>
              <a:blipFill>
                <a:blip r:embed="rId9"/>
                <a:stretch>
                  <a:fillRect l="-1515" t="-14634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066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Counterexample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41">
                <a:extLst>
                  <a:ext uri="{FF2B5EF4-FFF2-40B4-BE49-F238E27FC236}">
                    <a16:creationId xmlns:a16="http://schemas.microsoft.com/office/drawing/2014/main" id="{4B4E5015-1556-43A2-CA97-2ED08E260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764" y="1340768"/>
                <a:ext cx="7848872" cy="6480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Randomized functionality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,⊥)</m:t>
                    </m:r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2" name="Rectangle 41">
                <a:extLst>
                  <a:ext uri="{FF2B5EF4-FFF2-40B4-BE49-F238E27FC236}">
                    <a16:creationId xmlns:a16="http://schemas.microsoft.com/office/drawing/2014/main" id="{4B4E5015-1556-43A2-CA97-2ED08E260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3764" y="1340768"/>
                <a:ext cx="7848872" cy="648072"/>
              </a:xfrm>
              <a:prstGeom prst="rect">
                <a:avLst/>
              </a:prstGeom>
              <a:blipFill>
                <a:blip r:embed="rId3"/>
                <a:stretch>
                  <a:fillRect l="-1294" b="-57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41">
            <a:extLst>
              <a:ext uri="{FF2B5EF4-FFF2-40B4-BE49-F238E27FC236}">
                <a16:creationId xmlns:a16="http://schemas.microsoft.com/office/drawing/2014/main" id="{ACBC5DBC-76BE-AD1A-E114-7944E22CA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64" y="1988840"/>
            <a:ext cx="78488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dirty="0"/>
              <a:t>Protocol: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1">
                <a:extLst>
                  <a:ext uri="{FF2B5EF4-FFF2-40B4-BE49-F238E27FC236}">
                    <a16:creationId xmlns:a16="http://schemas.microsoft.com/office/drawing/2014/main" id="{5FA56FAD-07E7-287E-5716-E18DF7030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754" y="2564904"/>
                <a:ext cx="8152726" cy="6480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Alice picks a random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2400" dirty="0"/>
                  <a:t> outputs it </a:t>
                </a:r>
                <a:r>
                  <a:rPr lang="en-US" altLang="en-US" sz="2400" b="1" dirty="0">
                    <a:solidFill>
                      <a:srgbClr val="C00000"/>
                    </a:solidFill>
                  </a:rPr>
                  <a:t>and sends it to Bob</a:t>
                </a:r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8" name="Rectangle 41">
                <a:extLst>
                  <a:ext uri="{FF2B5EF4-FFF2-40B4-BE49-F238E27FC236}">
                    <a16:creationId xmlns:a16="http://schemas.microsoft.com/office/drawing/2014/main" id="{5FA56FAD-07E7-287E-5716-E18DF7030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754" y="2564904"/>
                <a:ext cx="8152726" cy="648073"/>
              </a:xfrm>
              <a:prstGeom prst="rect">
                <a:avLst/>
              </a:prstGeom>
              <a:blipFill>
                <a:blip r:embed="rId4"/>
                <a:stretch>
                  <a:fillRect l="-1244" b="-58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41">
            <a:extLst>
              <a:ext uri="{FF2B5EF4-FFF2-40B4-BE49-F238E27FC236}">
                <a16:creationId xmlns:a16="http://schemas.microsoft.com/office/drawing/2014/main" id="{4D33BB6D-08FD-925A-9611-F9F3E894B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39" y="3501008"/>
            <a:ext cx="78488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>
                <a:solidFill>
                  <a:srgbClr val="C00000"/>
                </a:solidFill>
              </a:rPr>
              <a:t>Is this secure?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4CA2EC9D-4291-B592-975C-32D84E29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39" y="4558604"/>
            <a:ext cx="8152726" cy="648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dirty="0"/>
              <a:t>Secure acc. to old def, insecure acc. to new def. </a:t>
            </a:r>
          </a:p>
        </p:txBody>
      </p:sp>
      <p:sp>
        <p:nvSpPr>
          <p:cNvPr id="12" name="Rectangle 41">
            <a:extLst>
              <a:ext uri="{FF2B5EF4-FFF2-40B4-BE49-F238E27FC236}">
                <a16:creationId xmlns:a16="http://schemas.microsoft.com/office/drawing/2014/main" id="{E1303A7F-C9C3-1AA6-0CD1-4DA49CF74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74" y="5193195"/>
            <a:ext cx="8152726" cy="648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dirty="0"/>
              <a:t>Ergo, old def is insufficient.</a:t>
            </a:r>
          </a:p>
        </p:txBody>
      </p:sp>
    </p:spTree>
    <p:extLst>
      <p:ext uri="{BB962C8B-B14F-4D97-AF65-F5344CB8AC3E}">
        <p14:creationId xmlns:p14="http://schemas.microsoft.com/office/powerpoint/2010/main" val="295937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0684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Two-Party Impossibility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9770983-46E6-59DE-1ECC-B5D4C818B64D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2096852"/>
            <a:ext cx="8280920" cy="2664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i="1" dirty="0"/>
              <a:t>Theorem (folklore):</a:t>
            </a:r>
            <a:r>
              <a:rPr lang="en-US" sz="3200" b="0" dirty="0"/>
              <a:t> </a:t>
            </a:r>
            <a:br>
              <a:rPr lang="en-US" sz="3200" b="0" dirty="0"/>
            </a:br>
            <a:r>
              <a:rPr lang="en-US" sz="3200" dirty="0"/>
              <a:t>T</a:t>
            </a:r>
            <a:r>
              <a:rPr lang="en-US" sz="3200" b="0" dirty="0"/>
              <a:t>here is no perfectly / statistically secure two-party protocol for computing the AND function</a:t>
            </a:r>
            <a:r>
              <a:rPr lang="en-US" sz="3200" dirty="0"/>
              <a:t>.</a:t>
            </a:r>
            <a:r>
              <a:rPr lang="en-US" sz="3200" b="0" dirty="0"/>
              <a:t> 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5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Malicious </a:t>
            </a:r>
            <a:r>
              <a:rPr lang="en-US" b="1">
                <a:solidFill>
                  <a:srgbClr val="891637"/>
                </a:solidFill>
                <a:latin typeface="Calibri" pitchFamily="34" charset="0"/>
              </a:rPr>
              <a:t>Parties: Issues </a:t>
            </a:r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to Handle</a:t>
            </a:r>
          </a:p>
        </p:txBody>
      </p:sp>
      <p:sp>
        <p:nvSpPr>
          <p:cNvPr id="2" name="Rectangle 41">
            <a:extLst>
              <a:ext uri="{FF2B5EF4-FFF2-40B4-BE49-F238E27FC236}">
                <a16:creationId xmlns:a16="http://schemas.microsoft.com/office/drawing/2014/main" id="{061C0E83-5EC5-0152-4E81-F5C6216A0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37" y="980728"/>
            <a:ext cx="8152726" cy="128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1. Input (In)dependence</a:t>
            </a:r>
            <a:r>
              <a:rPr lang="en-US" altLang="en-US" sz="2400" dirty="0"/>
              <a:t>: A malicious Alice could choose her input to depend on Bob’s, something she cannot do in the ideal world.</a:t>
            </a:r>
          </a:p>
        </p:txBody>
      </p:sp>
      <p:sp>
        <p:nvSpPr>
          <p:cNvPr id="3" name="Rectangle 41">
            <a:extLst>
              <a:ext uri="{FF2B5EF4-FFF2-40B4-BE49-F238E27FC236}">
                <a16:creationId xmlns:a16="http://schemas.microsoft.com/office/drawing/2014/main" id="{88A44E41-52AB-DF79-1EBE-0ECB694AF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37" y="2618488"/>
            <a:ext cx="815272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2. Randomness</a:t>
            </a:r>
            <a:r>
              <a:rPr lang="en-US" altLang="en-US" sz="2400" dirty="0"/>
              <a:t>: A malicious Bob could choose his “random string” in the protocol the way she wants, something she cannot do in the ideal world.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1">
                <a:extLst>
                  <a:ext uri="{FF2B5EF4-FFF2-40B4-BE49-F238E27FC236}">
                    <a16:creationId xmlns:a16="http://schemas.microsoft.com/office/drawing/2014/main" id="{38462170-CD25-E4E9-86EF-30F2E3F75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149" y="2047220"/>
                <a:ext cx="7432646" cy="8777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i="1" dirty="0"/>
                  <a:t>Example: 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4" name="Rectangle 41">
                <a:extLst>
                  <a:ext uri="{FF2B5EF4-FFF2-40B4-BE49-F238E27FC236}">
                    <a16:creationId xmlns:a16="http://schemas.microsoft.com/office/drawing/2014/main" id="{38462170-CD25-E4E9-86EF-30F2E3F75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8149" y="2047220"/>
                <a:ext cx="7432646" cy="877724"/>
              </a:xfrm>
              <a:prstGeom prst="rect">
                <a:avLst/>
              </a:prstGeom>
              <a:blipFill>
                <a:blip r:embed="rId3"/>
                <a:stretch>
                  <a:fillRect l="-136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1">
                <a:extLst>
                  <a:ext uri="{FF2B5EF4-FFF2-40B4-BE49-F238E27FC236}">
                    <a16:creationId xmlns:a16="http://schemas.microsoft.com/office/drawing/2014/main" id="{482ABA40-CEE7-3301-C20F-3DB00FF0A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9517" y="3991436"/>
                <a:ext cx="7432646" cy="8777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i="1" dirty="0"/>
                  <a:t>Example:  our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𝑂𝑇</m:t>
                    </m:r>
                  </m:oMath>
                </a14:m>
                <a:r>
                  <a:rPr lang="en-US" altLang="en-US" sz="2400" i="1" dirty="0"/>
                  <a:t> protocol</a:t>
                </a:r>
              </a:p>
            </p:txBody>
          </p:sp>
        </mc:Choice>
        <mc:Fallback xmlns="">
          <p:sp>
            <p:nvSpPr>
              <p:cNvPr id="5" name="Rectangle 41">
                <a:extLst>
                  <a:ext uri="{FF2B5EF4-FFF2-40B4-BE49-F238E27FC236}">
                    <a16:creationId xmlns:a16="http://schemas.microsoft.com/office/drawing/2014/main" id="{482ABA40-CEE7-3301-C20F-3DB00FF0AC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9517" y="3991436"/>
                <a:ext cx="7432646" cy="877724"/>
              </a:xfrm>
              <a:prstGeom prst="rect">
                <a:avLst/>
              </a:prstGeom>
              <a:blipFill>
                <a:blip r:embed="rId4"/>
                <a:stretch>
                  <a:fillRect l="-11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1">
            <a:extLst>
              <a:ext uri="{FF2B5EF4-FFF2-40B4-BE49-F238E27FC236}">
                <a16:creationId xmlns:a16="http://schemas.microsoft.com/office/drawing/2014/main" id="{244F4511-9614-A80F-04B9-4F4C00746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37" y="5939604"/>
            <a:ext cx="8152726" cy="72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4. Deviate from Other Protocol Instructions.</a:t>
            </a:r>
            <a:endParaRPr lang="en-US" alt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86937E-D8EC-7672-84FF-BFC5F76F1F29}"/>
              </a:ext>
            </a:extLst>
          </p:cNvPr>
          <p:cNvSpPr/>
          <p:nvPr/>
        </p:nvSpPr>
        <p:spPr>
          <a:xfrm>
            <a:off x="2915816" y="6046772"/>
            <a:ext cx="864096" cy="49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B9C5DD90-CBB4-0E9D-2E31-B25A2F913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37" y="4766788"/>
            <a:ext cx="8152726" cy="1110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3. (Un)fairness</a:t>
            </a:r>
            <a:r>
              <a:rPr lang="en-US" altLang="en-US" sz="2400" dirty="0"/>
              <a:t>: A malicious party could block the honest party from learning the output, while learning it herself. 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8382E09-5C05-2459-5A0C-B486DDBE247D}"/>
              </a:ext>
            </a:extLst>
          </p:cNvPr>
          <p:cNvSpPr/>
          <p:nvPr/>
        </p:nvSpPr>
        <p:spPr>
          <a:xfrm>
            <a:off x="239417" y="4744939"/>
            <a:ext cx="360040" cy="1110484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BAA99D07-DD77-58B7-EB3F-2775FFB41E49}"/>
              </a:ext>
            </a:extLst>
          </p:cNvPr>
          <p:cNvSpPr/>
          <p:nvPr/>
        </p:nvSpPr>
        <p:spPr>
          <a:xfrm flipH="1">
            <a:off x="8388424" y="4694780"/>
            <a:ext cx="360040" cy="1110484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7547C6-122C-8697-2EF7-0B0663AE5938}"/>
              </a:ext>
            </a:extLst>
          </p:cNvPr>
          <p:cNvSpPr txBox="1"/>
          <p:nvPr/>
        </p:nvSpPr>
        <p:spPr>
          <a:xfrm>
            <a:off x="6716998" y="4535955"/>
            <a:ext cx="18514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FF0000"/>
                </a:solidFill>
              </a:rPr>
              <a:t>unavoidable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48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 animBg="1"/>
      <p:bldP spid="8" grpId="0"/>
      <p:bldP spid="9" grpId="0" animBg="1"/>
      <p:bldP spid="10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-9026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New (Less) Ideal Model</a:t>
            </a:r>
          </a:p>
        </p:txBody>
      </p:sp>
      <p:pic>
        <p:nvPicPr>
          <p:cNvPr id="20" name="Picture 19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6E722C48-FF5D-C845-A4E3-5B94D4323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574" y="4120032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A2224C95-4270-6E47-988A-3DDC95587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005064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45580F-E962-4148-BA20-A3BFBB4C6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480" y="1644454"/>
            <a:ext cx="1078254" cy="106680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EECD922-420C-184A-9A9E-6D2C8CECFC22}"/>
              </a:ext>
            </a:extLst>
          </p:cNvPr>
          <p:cNvGrpSpPr/>
          <p:nvPr/>
        </p:nvGrpSpPr>
        <p:grpSpPr>
          <a:xfrm>
            <a:off x="2624130" y="1863618"/>
            <a:ext cx="3568606" cy="916607"/>
            <a:chOff x="2659578" y="4356623"/>
            <a:chExt cx="3568606" cy="91660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C9476F1-6A55-134F-A4A9-3DFEA7726BBF}"/>
                </a:ext>
              </a:extLst>
            </p:cNvPr>
            <p:cNvCxnSpPr/>
            <p:nvPr/>
          </p:nvCxnSpPr>
          <p:spPr>
            <a:xfrm flipV="1">
              <a:off x="2679703" y="4883104"/>
              <a:ext cx="820688" cy="390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8BC9D63-0B07-6C4E-B8B2-447ABDC0CD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4311" y="4857932"/>
              <a:ext cx="1073873" cy="4152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58">
                  <a:extLst>
                    <a:ext uri="{FF2B5EF4-FFF2-40B4-BE49-F238E27FC236}">
                      <a16:creationId xmlns:a16="http://schemas.microsoft.com/office/drawing/2014/main" id="{F1BDA64E-5FA7-974D-B7C6-3F9D1A6BA8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9250653">
                  <a:off x="2659578" y="4578304"/>
                  <a:ext cx="538429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altLang="en-US" sz="24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58">
                  <a:extLst>
                    <a:ext uri="{FF2B5EF4-FFF2-40B4-BE49-F238E27FC236}">
                      <a16:creationId xmlns:a16="http://schemas.microsoft.com/office/drawing/2014/main" id="{F1BDA64E-5FA7-974D-B7C6-3F9D1A6BA8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9250653">
                  <a:off x="2659578" y="4578304"/>
                  <a:ext cx="538429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58">
                  <a:extLst>
                    <a:ext uri="{FF2B5EF4-FFF2-40B4-BE49-F238E27FC236}">
                      <a16:creationId xmlns:a16="http://schemas.microsoft.com/office/drawing/2014/main" id="{2E4E502D-8D97-F345-BC28-C9248413D8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913104">
                  <a:off x="5422034" y="4356623"/>
                  <a:ext cx="538429" cy="7664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altLang="en-US" sz="24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58">
                  <a:extLst>
                    <a:ext uri="{FF2B5EF4-FFF2-40B4-BE49-F238E27FC236}">
                      <a16:creationId xmlns:a16="http://schemas.microsoft.com/office/drawing/2014/main" id="{2E4E502D-8D97-F345-BC28-C9248413D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913104">
                  <a:off x="5422034" y="4356623"/>
                  <a:ext cx="538429" cy="7664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3EDFFF-FAA3-CE4A-AF03-AA432CBDEC4F}"/>
              </a:ext>
            </a:extLst>
          </p:cNvPr>
          <p:cNvCxnSpPr>
            <a:cxnSpLocks/>
          </p:cNvCxnSpPr>
          <p:nvPr/>
        </p:nvCxnSpPr>
        <p:spPr>
          <a:xfrm flipH="1">
            <a:off x="2893344" y="2926423"/>
            <a:ext cx="820057" cy="4578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58">
                <a:extLst>
                  <a:ext uri="{FF2B5EF4-FFF2-40B4-BE49-F238E27FC236}">
                    <a16:creationId xmlns:a16="http://schemas.microsoft.com/office/drawing/2014/main" id="{551EE3C2-7F7A-1A43-8010-51DE89C4E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603457">
                <a:off x="2716550" y="2708214"/>
                <a:ext cx="538429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4" name="Rectangle 58">
                <a:extLst>
                  <a:ext uri="{FF2B5EF4-FFF2-40B4-BE49-F238E27FC236}">
                    <a16:creationId xmlns:a16="http://schemas.microsoft.com/office/drawing/2014/main" id="{551EE3C2-7F7A-1A43-8010-51DE89C4E3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9603457">
                <a:off x="2716550" y="2708214"/>
                <a:ext cx="538429" cy="609600"/>
              </a:xfrm>
              <a:prstGeom prst="rect">
                <a:avLst/>
              </a:prstGeom>
              <a:blipFill>
                <a:blip r:embed="rId10"/>
                <a:stretch>
                  <a:fillRect t="-27692" r="-634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97FE21-7CDA-7C46-B69D-A04D14F0542D}"/>
              </a:ext>
            </a:extLst>
          </p:cNvPr>
          <p:cNvCxnSpPr>
            <a:cxnSpLocks/>
          </p:cNvCxnSpPr>
          <p:nvPr/>
        </p:nvCxnSpPr>
        <p:spPr>
          <a:xfrm>
            <a:off x="4511851" y="4505989"/>
            <a:ext cx="1086008" cy="4347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58">
                <a:extLst>
                  <a:ext uri="{FF2B5EF4-FFF2-40B4-BE49-F238E27FC236}">
                    <a16:creationId xmlns:a16="http://schemas.microsoft.com/office/drawing/2014/main" id="{B7AECF4A-862D-5C44-8A91-6B7AB5231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219560">
                <a:off x="4645306" y="4079600"/>
                <a:ext cx="538429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7" name="Rectangle 58">
                <a:extLst>
                  <a:ext uri="{FF2B5EF4-FFF2-40B4-BE49-F238E27FC236}">
                    <a16:creationId xmlns:a16="http://schemas.microsoft.com/office/drawing/2014/main" id="{B7AECF4A-862D-5C44-8A91-6B7AB5231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219560">
                <a:off x="4645306" y="4079600"/>
                <a:ext cx="538429" cy="609600"/>
              </a:xfrm>
              <a:prstGeom prst="rect">
                <a:avLst/>
              </a:prstGeom>
              <a:blipFill>
                <a:blip r:embed="rId11"/>
                <a:stretch>
                  <a:fillRect r="-72414" b="-274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E76FF094-570C-BA47-232D-F2F0404EB00B}"/>
              </a:ext>
            </a:extLst>
          </p:cNvPr>
          <p:cNvGrpSpPr/>
          <p:nvPr/>
        </p:nvGrpSpPr>
        <p:grpSpPr>
          <a:xfrm rot="21392215">
            <a:off x="3047505" y="3403317"/>
            <a:ext cx="986146" cy="653097"/>
            <a:chOff x="2511301" y="4733469"/>
            <a:chExt cx="986146" cy="65309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A298BE-AED2-DB03-2F39-784ACC240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9703" y="4798684"/>
              <a:ext cx="817744" cy="4745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58">
                  <a:extLst>
                    <a:ext uri="{FF2B5EF4-FFF2-40B4-BE49-F238E27FC236}">
                      <a16:creationId xmlns:a16="http://schemas.microsoft.com/office/drawing/2014/main" id="{FF7EB046-F4B1-4C45-0222-323CA5E15D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9663799" flipH="1">
                  <a:off x="2511301" y="4733469"/>
                  <a:ext cx="193166" cy="6530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𝑎𝑏𝑜𝑟𝑡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altLang="en-US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58">
                  <a:extLst>
                    <a:ext uri="{FF2B5EF4-FFF2-40B4-BE49-F238E27FC236}">
                      <a16:creationId xmlns:a16="http://schemas.microsoft.com/office/drawing/2014/main" id="{FF7EB046-F4B1-4C45-0222-323CA5E15D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9663799" flipH="1">
                  <a:off x="2511301" y="4733469"/>
                  <a:ext cx="193166" cy="653097"/>
                </a:xfrm>
                <a:prstGeom prst="rect">
                  <a:avLst/>
                </a:prstGeom>
                <a:blipFill>
                  <a:blip r:embed="rId12"/>
                  <a:stretch>
                    <a:fillRect t="-57692" r="-11818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58">
                <a:extLst>
                  <a:ext uri="{FF2B5EF4-FFF2-40B4-BE49-F238E27FC236}">
                    <a16:creationId xmlns:a16="http://schemas.microsoft.com/office/drawing/2014/main" id="{91700BE7-559C-A381-950B-F1E1E5E16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15457">
                <a:off x="4464367" y="3893922"/>
                <a:ext cx="2133525" cy="6530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0" dirty="0">
                    <a:solidFill>
                      <a:schemeClr val="tx1"/>
                    </a:solidFill>
                  </a:rPr>
                  <a:t>If not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𝑎𝑏𝑜𝑟𝑡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58">
                <a:extLst>
                  <a:ext uri="{FF2B5EF4-FFF2-40B4-BE49-F238E27FC236}">
                    <a16:creationId xmlns:a16="http://schemas.microsoft.com/office/drawing/2014/main" id="{91700BE7-559C-A381-950B-F1E1E5E16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515457">
                <a:off x="4464367" y="3893922"/>
                <a:ext cx="2133525" cy="653097"/>
              </a:xfrm>
              <a:prstGeom prst="rect">
                <a:avLst/>
              </a:prstGeom>
              <a:blipFill>
                <a:blip r:embed="rId13"/>
                <a:stretch>
                  <a:fillRect l="-45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609600" y="260648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The “GMW Compiler”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2FABC81-3B15-E64D-B413-AEF3A54F584C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2348880"/>
            <a:ext cx="8280920" cy="2664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i="1" dirty="0"/>
              <a:t>Theorem </a:t>
            </a:r>
            <a:r>
              <a:rPr lang="en-US" sz="3200" b="1" dirty="0"/>
              <a:t>[Goldreich-Micali-Wigderson’87]</a:t>
            </a:r>
            <a:r>
              <a:rPr lang="en-US" sz="3200" dirty="0"/>
              <a:t>:</a:t>
            </a:r>
            <a:r>
              <a:rPr lang="en-US" sz="3200" b="0" dirty="0"/>
              <a:t> </a:t>
            </a:r>
            <a:br>
              <a:rPr lang="en-US" sz="3200" b="0" dirty="0"/>
            </a:br>
            <a:r>
              <a:rPr lang="en-US" sz="3200" b="0" dirty="0"/>
              <a:t>Assuming one-way functions exist, there is a general way to transform any semi-honest secure protocol computing a (possibly randomized) function F into a m</a:t>
            </a:r>
            <a:r>
              <a:rPr lang="en-US" sz="3200" dirty="0"/>
              <a:t>aliciously secure protocol for F.</a:t>
            </a:r>
            <a:r>
              <a:rPr lang="en-US" sz="3200" b="0" dirty="0"/>
              <a:t> 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334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Input Independence</a:t>
            </a:r>
          </a:p>
        </p:txBody>
      </p:sp>
      <p:sp>
        <p:nvSpPr>
          <p:cNvPr id="2" name="Rectangle 41">
            <a:extLst>
              <a:ext uri="{FF2B5EF4-FFF2-40B4-BE49-F238E27FC236}">
                <a16:creationId xmlns:a16="http://schemas.microsoft.com/office/drawing/2014/main" id="{F935CA12-443A-2103-CDE4-2493FD3AA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37" y="1772816"/>
            <a:ext cx="8152726" cy="12873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1. Input (In)dependence</a:t>
            </a:r>
            <a:r>
              <a:rPr lang="en-US" altLang="en-US" sz="2400" dirty="0"/>
              <a:t>: A malicious party could choose her input to depend on Bob’s, something she cannot do in the ideal world.</a:t>
            </a:r>
          </a:p>
        </p:txBody>
      </p:sp>
      <p:sp>
        <p:nvSpPr>
          <p:cNvPr id="3" name="Rectangle 41">
            <a:extLst>
              <a:ext uri="{FF2B5EF4-FFF2-40B4-BE49-F238E27FC236}">
                <a16:creationId xmlns:a16="http://schemas.microsoft.com/office/drawing/2014/main" id="{59E01CB8-9855-F237-2340-CBB510F13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35" y="3492176"/>
            <a:ext cx="8152726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i="1" u="sng" dirty="0"/>
              <a:t>Solution:</a:t>
            </a:r>
            <a:r>
              <a:rPr lang="en-US" altLang="en-US" sz="2400" dirty="0"/>
              <a:t> Each party commits to their input in sequence, and provides a </a:t>
            </a:r>
            <a:r>
              <a:rPr lang="en-US" altLang="en-US" sz="2400" b="1" dirty="0">
                <a:solidFill>
                  <a:srgbClr val="0000FF"/>
                </a:solidFill>
              </a:rPr>
              <a:t>zero-knowledge proof of knowledge </a:t>
            </a:r>
            <a:r>
              <a:rPr lang="en-US" altLang="en-US" sz="2400" dirty="0"/>
              <a:t>of the underlying input.</a:t>
            </a:r>
          </a:p>
        </p:txBody>
      </p:sp>
    </p:spTree>
    <p:extLst>
      <p:ext uri="{BB962C8B-B14F-4D97-AF65-F5344CB8AC3E}">
        <p14:creationId xmlns:p14="http://schemas.microsoft.com/office/powerpoint/2010/main" val="389998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Solution: Coin-Tossing Protocol</a:t>
            </a:r>
          </a:p>
        </p:txBody>
      </p:sp>
      <p:sp>
        <p:nvSpPr>
          <p:cNvPr id="2" name="Rectangle 41">
            <a:extLst>
              <a:ext uri="{FF2B5EF4-FFF2-40B4-BE49-F238E27FC236}">
                <a16:creationId xmlns:a16="http://schemas.microsoft.com/office/drawing/2014/main" id="{268A431C-1354-EB3C-4187-B07683AFD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20821"/>
            <a:ext cx="8152726" cy="165618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2. Randomness</a:t>
            </a:r>
            <a:r>
              <a:rPr lang="en-US" altLang="en-US" sz="2400" dirty="0"/>
              <a:t>: A malicious party could choose her “random string” in the protocol the way she wants, something she cannot do in the ideal world.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1">
                <a:extLst>
                  <a:ext uri="{FF2B5EF4-FFF2-40B4-BE49-F238E27FC236}">
                    <a16:creationId xmlns:a16="http://schemas.microsoft.com/office/drawing/2014/main" id="{E4591413-49E2-3A92-047C-B81113484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3212976"/>
                <a:ext cx="8152726" cy="6480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i="1" u="sng" dirty="0"/>
                  <a:t>Def:</a:t>
                </a:r>
                <a:r>
                  <a:rPr lang="en-US" altLang="en-US" sz="2400" dirty="0"/>
                  <a:t> Realize the functionality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𝐶𝑜𝑚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4" name="Rectangle 41">
                <a:extLst>
                  <a:ext uri="{FF2B5EF4-FFF2-40B4-BE49-F238E27FC236}">
                    <a16:creationId xmlns:a16="http://schemas.microsoft.com/office/drawing/2014/main" id="{E4591413-49E2-3A92-047C-B81113484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3212976"/>
                <a:ext cx="8152726" cy="648072"/>
              </a:xfrm>
              <a:prstGeom prst="rect">
                <a:avLst/>
              </a:prstGeom>
              <a:blipFill>
                <a:blip r:embed="rId3"/>
                <a:stretch>
                  <a:fillRect l="-1089" b="-57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69AF37CE-2CB7-2A0C-228A-DDC634CFF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63" y="4672541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1B7C48CC-EC15-EA2D-C7FD-E2E5994A2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421" y="4557573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5ACDA0-76A5-48C3-4A96-F2A338611292}"/>
              </a:ext>
            </a:extLst>
          </p:cNvPr>
          <p:cNvCxnSpPr>
            <a:cxnSpLocks/>
          </p:cNvCxnSpPr>
          <p:nvPr/>
        </p:nvCxnSpPr>
        <p:spPr>
          <a:xfrm>
            <a:off x="3673923" y="4625975"/>
            <a:ext cx="242330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5388C3-D0C9-A8C6-8CAF-2DBC59C0103D}"/>
                  </a:ext>
                </a:extLst>
              </p:cNvPr>
              <p:cNvSpPr txBox="1"/>
              <p:nvPr/>
            </p:nvSpPr>
            <p:spPr>
              <a:xfrm>
                <a:off x="3901018" y="4139787"/>
                <a:ext cx="17983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𝐶𝑜𝑚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5388C3-D0C9-A8C6-8CAF-2DBC59C01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018" y="4139787"/>
                <a:ext cx="1798395" cy="46166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08BDF8-F224-E829-6E41-4D5110F5E5E5}"/>
              </a:ext>
            </a:extLst>
          </p:cNvPr>
          <p:cNvCxnSpPr>
            <a:cxnSpLocks/>
          </p:cNvCxnSpPr>
          <p:nvPr/>
        </p:nvCxnSpPr>
        <p:spPr>
          <a:xfrm>
            <a:off x="3673923" y="5373216"/>
            <a:ext cx="2423306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BF7CEB-0C01-9577-4F5B-E34CF274BCA4}"/>
                  </a:ext>
                </a:extLst>
              </p:cNvPr>
              <p:cNvSpPr txBox="1"/>
              <p:nvPr/>
            </p:nvSpPr>
            <p:spPr>
              <a:xfrm>
                <a:off x="3943865" y="4860140"/>
                <a:ext cx="17983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BF7CEB-0C01-9577-4F5B-E34CF274B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865" y="4860140"/>
                <a:ext cx="179839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09B595-75DB-1758-6392-A042AA2F4446}"/>
                  </a:ext>
                </a:extLst>
              </p:cNvPr>
              <p:cNvSpPr txBox="1"/>
              <p:nvPr/>
            </p:nvSpPr>
            <p:spPr>
              <a:xfrm>
                <a:off x="1218334" y="5807258"/>
                <a:ext cx="33236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en-US" sz="2400" b="0" dirty="0"/>
                  <a:t>Output</a:t>
                </a:r>
                <a:r>
                  <a:rPr lang="en-US" altLang="en-US" sz="2400" b="0" i="1" dirty="0"/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⊕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09B595-75DB-1758-6392-A042AA2F4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334" y="5807258"/>
                <a:ext cx="3323622" cy="461665"/>
              </a:xfrm>
              <a:prstGeom prst="rect">
                <a:avLst/>
              </a:prstGeom>
              <a:blipFill>
                <a:blip r:embed="rId8"/>
                <a:stretch>
                  <a:fillRect l="-305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863CA7-6BD0-A520-C5B4-99167703AB24}"/>
                  </a:ext>
                </a:extLst>
              </p:cNvPr>
              <p:cNvSpPr txBox="1"/>
              <p:nvPr/>
            </p:nvSpPr>
            <p:spPr>
              <a:xfrm>
                <a:off x="6097229" y="5807258"/>
                <a:ext cx="372613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en-US" sz="2400" b="0" dirty="0"/>
                  <a:t>Output</a:t>
                </a:r>
                <a:r>
                  <a:rPr lang="en-US" altLang="en-US" sz="2400" b="0" i="1" dirty="0"/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𝐶𝑜𝑚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863CA7-6BD0-A520-C5B4-99167703A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229" y="5807258"/>
                <a:ext cx="3726135" cy="461665"/>
              </a:xfrm>
              <a:prstGeom prst="rect">
                <a:avLst/>
              </a:prstGeom>
              <a:blipFill>
                <a:blip r:embed="rId9"/>
                <a:stretch>
                  <a:fillRect l="-272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57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  <p:bldP spid="13" grpId="0"/>
      <p:bldP spid="15" grpId="0"/>
      <p:bldP spid="16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Zero Knowledge Proofs</a:t>
            </a:r>
          </a:p>
        </p:txBody>
      </p:sp>
      <p:sp>
        <p:nvSpPr>
          <p:cNvPr id="2" name="Rectangle 41">
            <a:extLst>
              <a:ext uri="{FF2B5EF4-FFF2-40B4-BE49-F238E27FC236}">
                <a16:creationId xmlns:a16="http://schemas.microsoft.com/office/drawing/2014/main" id="{BC79A575-66FC-8C8C-20CD-434D6DF50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216551"/>
            <a:ext cx="8152726" cy="72975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4. Deviate from Other Protocol Instructions.</a:t>
            </a:r>
            <a:endParaRPr lang="en-US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41">
                <a:extLst>
                  <a:ext uri="{FF2B5EF4-FFF2-40B4-BE49-F238E27FC236}">
                    <a16:creationId xmlns:a16="http://schemas.microsoft.com/office/drawing/2014/main" id="{82CD9715-2BA6-6A6C-FD78-E363FAE04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1939445"/>
                <a:ext cx="8152726" cy="32205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i="1" u="sng" dirty="0"/>
                  <a:t>Solution:</a:t>
                </a:r>
                <a:r>
                  <a:rPr lang="en-US" altLang="en-US" sz="2400" dirty="0"/>
                  <a:t> Each message of each party is a </a:t>
                </a:r>
                <a:r>
                  <a:rPr lang="en-US" altLang="en-US" sz="2400" i="1" dirty="0"/>
                  <a:t>deterministic</a:t>
                </a:r>
                <a:r>
                  <a:rPr lang="en-US" altLang="en-US" sz="2400" dirty="0"/>
                  <a:t> function of their input, their random coins and messages from party B. </a:t>
                </a:r>
              </a:p>
              <a:p>
                <a:pPr algn="l"/>
                <a:endParaRPr lang="en-US" altLang="en-US" sz="2400" dirty="0"/>
              </a:p>
              <a:p>
                <a:pPr algn="l"/>
                <a:r>
                  <a:rPr lang="en-US" altLang="en-US" sz="2400" dirty="0"/>
                  <a:t>When party A sends a message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𝑚𝑠𝑔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, they also prove in zero-knowledge that they did so correctly. That is, they prove in ZK the following NP statement:</a:t>
                </a:r>
              </a:p>
            </p:txBody>
          </p:sp>
        </mc:Choice>
        <mc:Fallback xmlns="">
          <p:sp>
            <p:nvSpPr>
              <p:cNvPr id="3" name="Rectangle 41">
                <a:extLst>
                  <a:ext uri="{FF2B5EF4-FFF2-40B4-BE49-F238E27FC236}">
                    <a16:creationId xmlns:a16="http://schemas.microsoft.com/office/drawing/2014/main" id="{82CD9715-2BA6-6A6C-FD78-E363FAE040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1939445"/>
                <a:ext cx="8152726" cy="3220561"/>
              </a:xfrm>
              <a:prstGeom prst="rect">
                <a:avLst/>
              </a:prstGeom>
              <a:blipFill>
                <a:blip r:embed="rId3"/>
                <a:stretch>
                  <a:fillRect l="-1244" r="-3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4F648F-28CC-5B8A-4AB2-830A694BFDCD}"/>
                  </a:ext>
                </a:extLst>
              </p:cNvPr>
              <p:cNvSpPr txBox="1"/>
              <p:nvPr/>
            </p:nvSpPr>
            <p:spPr>
              <a:xfrm>
                <a:off x="1375555" y="5160006"/>
                <a:ext cx="7056784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𝑚𝑠𝑔</m:t>
                                </m:r>
                              </m:e>
                              <m:sub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𝑋𝐶𝑜𝑚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𝑅𝐶𝑜𝑚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sSub>
                      <m:sSubPr>
                        <m:ctrlPr>
                          <a:rPr lang="en-US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en-US" sz="2400" dirty="0" err="1">
                    <a:solidFill>
                      <a:prstClr val="black"/>
                    </a:solidFill>
                  </a:rPr>
                  <a:t>s.t.</a:t>
                </a:r>
                <a:r>
                  <a:rPr lang="en-US" altLang="en-US" sz="2400" dirty="0">
                    <a:solidFill>
                      <a:prstClr val="black"/>
                    </a:solidFill>
                  </a:rPr>
                  <a:t> </a:t>
                </a:r>
                <a:br>
                  <a:rPr lang="en-US" altLang="en-US" sz="2400" dirty="0">
                    <a:solidFill>
                      <a:prstClr val="black"/>
                    </a:solidFill>
                  </a:rPr>
                </a:br>
                <a:r>
                  <a:rPr lang="en-US" altLang="en-US" sz="2400" dirty="0">
                    <a:solidFill>
                      <a:prstClr val="black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</a:rPr>
                                  <m:t>𝑚𝑠𝑔</m:t>
                                </m:r>
                              </m:e>
                              <m:sub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𝑋𝐶𝑜𝑚</m:t>
                    </m:r>
                    <m:r>
                      <a:rPr lang="en-US" alt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Com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lang="en-US" altLang="en-US" sz="2400" b="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𝐶𝑜𝑚</m:t>
                      </m:r>
                      <m:r>
                        <a:rPr lang="en-US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Com</m:t>
                      </m:r>
                      <m:d>
                        <m:d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4F648F-28CC-5B8A-4AB2-830A694BF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555" y="5160006"/>
                <a:ext cx="7056784" cy="1200329"/>
              </a:xfrm>
              <a:prstGeom prst="rect">
                <a:avLst/>
              </a:prstGeom>
              <a:blipFill>
                <a:blip r:embed="rId4"/>
                <a:stretch>
                  <a:fillRect l="-1439" t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21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612576" y="2708920"/>
            <a:ext cx="10363200" cy="11521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Optimizations</a:t>
            </a:r>
          </a:p>
        </p:txBody>
      </p:sp>
    </p:spTree>
    <p:extLst>
      <p:ext uri="{BB962C8B-B14F-4D97-AF65-F5344CB8AC3E}">
        <p14:creationId xmlns:p14="http://schemas.microsoft.com/office/powerpoint/2010/main" val="3799696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Optimization 1: Preprocessing 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3">
                <a:extLst>
                  <a:ext uri="{FF2B5EF4-FFF2-40B4-BE49-F238E27FC236}">
                    <a16:creationId xmlns:a16="http://schemas.microsoft.com/office/drawing/2014/main" id="{1D7031E5-80EF-4840-8E2F-CD96FA0F913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1124744"/>
                <a:ext cx="8452048" cy="165618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b="1" dirty="0">
                    <a:solidFill>
                      <a:srgbClr val="0000FF"/>
                    </a:solidFill>
                  </a:rPr>
                  <a:t>Random OT tuple </a:t>
                </a:r>
                <a:r>
                  <a:rPr lang="en-US" sz="3200" b="0" dirty="0"/>
                  <a:t>(or AND tuple, or Beaver tuple after D. Beaver): Alice has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Calibri" pitchFamily="34" charset="0"/>
                  </a:rPr>
                  <a:t> and Bob has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Calibri" pitchFamily="34" charset="0"/>
                  </a:rPr>
                  <a:t> which are random </a:t>
                </a:r>
                <a:r>
                  <a:rPr lang="en-US" sz="3200" dirty="0" err="1">
                    <a:latin typeface="Calibri" pitchFamily="34" charset="0"/>
                  </a:rPr>
                  <a:t>s.t.</a:t>
                </a:r>
                <a:r>
                  <a:rPr lang="en-US" sz="3200" dirty="0"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US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𝜶𝜷</m:t>
                    </m:r>
                  </m:oMath>
                </a14:m>
                <a:r>
                  <a:rPr lang="en-US" sz="3200" b="1" dirty="0">
                    <a:solidFill>
                      <a:srgbClr val="0000FF"/>
                    </a:solidFill>
                    <a:latin typeface="Calibri" pitchFamily="34" charset="0"/>
                  </a:rPr>
                  <a:t>.</a:t>
                </a:r>
                <a:endParaRPr lang="en-US" sz="3200" b="1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8" name="Rectangle 3">
                <a:extLst>
                  <a:ext uri="{FF2B5EF4-FFF2-40B4-BE49-F238E27FC236}">
                    <a16:creationId xmlns:a16="http://schemas.microsoft.com/office/drawing/2014/main" id="{1D7031E5-80EF-4840-8E2F-CD96FA0F9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24744"/>
                <a:ext cx="8452048" cy="1656184"/>
              </a:xfrm>
              <a:prstGeom prst="rect">
                <a:avLst/>
              </a:prstGeom>
              <a:blipFill>
                <a:blip r:embed="rId3"/>
                <a:stretch>
                  <a:fillRect l="-1802" t="-1527" r="-150" b="-9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C7A8CA5-9A37-7D44-80AB-373A845839F4}"/>
              </a:ext>
            </a:extLst>
          </p:cNvPr>
          <p:cNvSpPr txBox="1">
            <a:spLocks noChangeArrowheads="1"/>
          </p:cNvSpPr>
          <p:nvPr/>
        </p:nvSpPr>
        <p:spPr>
          <a:xfrm>
            <a:off x="571398" y="3140968"/>
            <a:ext cx="8452048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00FF"/>
                </a:solidFill>
              </a:rPr>
              <a:t>Theorem: </a:t>
            </a:r>
            <a:r>
              <a:rPr lang="en-US" sz="3200" dirty="0"/>
              <a:t>Given O(1) many </a:t>
            </a:r>
            <a:r>
              <a:rPr lang="en-US" sz="3200" i="1" dirty="0"/>
              <a:t>random</a:t>
            </a:r>
            <a:r>
              <a:rPr lang="en-US" sz="3200" dirty="0"/>
              <a:t> OT tuples, we can do OT with information-theoretic security, exchanging O(1) bits.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8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Optimization 2: OT Extension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C7A8CA5-9A37-7D44-80AB-373A845839F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95536" y="1700808"/>
                <a:ext cx="8452048" cy="338437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b="1" dirty="0">
                    <a:solidFill>
                      <a:srgbClr val="0000FF"/>
                    </a:solidFill>
                  </a:rPr>
                  <a:t>Theorem </a:t>
                </a:r>
                <a:br>
                  <a:rPr lang="en-US" sz="3200" b="1" dirty="0">
                    <a:solidFill>
                      <a:srgbClr val="0000FF"/>
                    </a:solidFill>
                  </a:rPr>
                </a:br>
                <a:r>
                  <a:rPr lang="en-US" sz="3200" b="1" dirty="0">
                    <a:solidFill>
                      <a:srgbClr val="0000FF"/>
                    </a:solidFill>
                  </a:rPr>
                  <a:t>[Beaver’96, Ishai-Kushilevitz-Nissim-Pinkas’03]:</a:t>
                </a:r>
              </a:p>
              <a:p>
                <a:pPr algn="l"/>
                <a:r>
                  <a:rPr lang="en-US" sz="3200" b="1" dirty="0">
                    <a:solidFill>
                      <a:srgbClr val="0000FF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00FF"/>
                    </a:solidFill>
                  </a:rPr>
                </a:br>
                <a:r>
                  <a:rPr lang="en-US" sz="3200" dirty="0"/>
                  <a:t>Given O(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3200" dirty="0"/>
                  <a:t>) many </a:t>
                </a:r>
                <a:r>
                  <a:rPr lang="en-US" sz="3200" i="1" dirty="0"/>
                  <a:t>random</a:t>
                </a:r>
                <a:r>
                  <a:rPr lang="en-US" sz="3200" dirty="0"/>
                  <a:t> OT tuples, we can generate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OT tuples exchanging O(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) bits --- as opposed to the trivial O(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3200" dirty="0"/>
                  <a:t>) bits --- and using only symmetric-key crypto. </a:t>
                </a:r>
                <a:endParaRPr lang="en-US" sz="32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C7A8CA5-9A37-7D44-80AB-373A84583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700808"/>
                <a:ext cx="8452048" cy="3384376"/>
              </a:xfrm>
              <a:prstGeom prst="rect">
                <a:avLst/>
              </a:prstGeom>
              <a:blipFill>
                <a:blip r:embed="rId3"/>
                <a:stretch>
                  <a:fillRect l="-1802" t="-373" r="-2553" b="-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9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Complexity of the 2-party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32FABC81-3B15-E64D-B413-AEF3A54F584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63724" y="1412776"/>
                <a:ext cx="9032812" cy="57606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dirty="0"/>
                  <a:t>Number of OT protocol invocations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2 ∗ #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𝐴𝑁𝐷</m:t>
                    </m:r>
                  </m:oMath>
                </a14:m>
                <a:r>
                  <a:rPr lang="en-US" sz="3200" dirty="0"/>
                  <a:t> gates  </a:t>
                </a:r>
                <a:endParaRPr lang="en-US" sz="32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32FABC81-3B15-E64D-B413-AEF3A54F5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24" y="1412776"/>
                <a:ext cx="9032812" cy="576064"/>
              </a:xfrm>
              <a:prstGeom prst="rect">
                <a:avLst/>
              </a:prstGeom>
              <a:blipFill>
                <a:blip r:embed="rId3"/>
                <a:stretch>
                  <a:fillRect l="-1545" t="-10870" r="-281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>
            <a:extLst>
              <a:ext uri="{FF2B5EF4-FFF2-40B4-BE49-F238E27FC236}">
                <a16:creationId xmlns:a16="http://schemas.microsoft.com/office/drawing/2014/main" id="{444B281B-3C4F-B344-B5CA-DD299315CC35}"/>
              </a:ext>
            </a:extLst>
          </p:cNvPr>
          <p:cNvSpPr txBox="1">
            <a:spLocks noChangeArrowheads="1"/>
          </p:cNvSpPr>
          <p:nvPr/>
        </p:nvSpPr>
        <p:spPr>
          <a:xfrm>
            <a:off x="363724" y="2924944"/>
            <a:ext cx="903281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Number of rounds =  AND-depth of the circuit</a:t>
            </a:r>
            <a:endParaRPr lang="en-US" sz="2800" dirty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7B0762B9-97A1-3741-A9CA-E86A8F24DAF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63724" y="4365104"/>
                <a:ext cx="9032812" cy="12961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/>
                  <a:t>Communication in bits =  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(#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𝐴𝑁𝐷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+#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𝑜𝑢𝑡𝑝𝑢𝑡𝑠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7B0762B9-97A1-3741-A9CA-E86A8F24D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24" y="4365104"/>
                <a:ext cx="9032812" cy="1296144"/>
              </a:xfrm>
              <a:prstGeom prst="rect">
                <a:avLst/>
              </a:prstGeom>
              <a:blipFill>
                <a:blip r:embed="rId4"/>
                <a:stretch>
                  <a:fillRect l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B9790B24-78FC-0140-86F5-B0D7060C85A3}"/>
              </a:ext>
            </a:extLst>
          </p:cNvPr>
          <p:cNvSpPr/>
          <p:nvPr/>
        </p:nvSpPr>
        <p:spPr>
          <a:xfrm>
            <a:off x="918051" y="3514854"/>
            <a:ext cx="7924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cs typeface="Arial"/>
              </a:rPr>
              <a:t>Can be made into O(1) rounds: Yao’s garbled circuits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4CEC5E-5877-2545-9AB5-C4C4CF6B39B6}"/>
                  </a:ext>
                </a:extLst>
              </p:cNvPr>
              <p:cNvSpPr/>
              <p:nvPr/>
            </p:nvSpPr>
            <p:spPr>
              <a:xfrm>
                <a:off x="856118" y="5661248"/>
                <a:ext cx="828788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  <a:cs typeface="Arial"/>
                  </a:rPr>
                  <a:t>Can be made into O(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cs typeface="Arial"/>
                  </a:rPr>
                  <a:t> #inputs) using FHE: but FHE is computationally more expensive concretely.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4CEC5E-5877-2545-9AB5-C4C4CF6B3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18" y="5661248"/>
                <a:ext cx="8287881" cy="954107"/>
              </a:xfrm>
              <a:prstGeom prst="rect">
                <a:avLst/>
              </a:prstGeom>
              <a:blipFill>
                <a:blip r:embed="rId5"/>
                <a:stretch>
                  <a:fillRect l="-1531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920DC02-9F13-5749-9D9D-FB34D9432509}"/>
                  </a:ext>
                </a:extLst>
              </p:cNvPr>
              <p:cNvSpPr/>
              <p:nvPr/>
            </p:nvSpPr>
            <p:spPr>
              <a:xfrm>
                <a:off x="916733" y="1933672"/>
                <a:ext cx="81907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  <a:cs typeface="Arial"/>
                  </a:rPr>
                  <a:t>Can be made into O(#inputs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cs typeface="Arial"/>
                  </a:rPr>
                  <a:t>): Yao’s garbled circuits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920DC02-9F13-5749-9D9D-FB34D9432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33" y="1933672"/>
                <a:ext cx="8190768" cy="523220"/>
              </a:xfrm>
              <a:prstGeom prst="rect">
                <a:avLst/>
              </a:prstGeom>
              <a:blipFill>
                <a:blip r:embed="rId6"/>
                <a:stretch>
                  <a:fillRect l="-1703" t="-14286" r="-61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22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410A-57C7-A893-1345-E5785184E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Impossibility of 2-Party Secure MPC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B57C7E-96C9-3397-C3EF-4E30C12BA8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Alice: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Bob: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Goal: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 information-theoretically secure implementation!</a:t>
                </a:r>
              </a:p>
              <a:p>
                <a:endParaRPr lang="en-US" dirty="0"/>
              </a:p>
              <a:p>
                <a:r>
                  <a:rPr lang="en-US" dirty="0"/>
                  <a:t>Fix any protocol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probability of transcript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on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w.l.o.g</a:t>
                </a:r>
                <a:r>
                  <a:rPr lang="en-US" dirty="0"/>
                  <a:t>, the transcript contains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B57C7E-96C9-3397-C3EF-4E30C12BA8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2521" r="-309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9E8F60F-5442-4E88-F851-948E8C89AC3C}"/>
              </a:ext>
            </a:extLst>
          </p:cNvPr>
          <p:cNvSpPr txBox="1"/>
          <p:nvPr/>
        </p:nvSpPr>
        <p:spPr>
          <a:xfrm>
            <a:off x="2286000" y="731837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(due to </a:t>
            </a:r>
            <a:r>
              <a:rPr kumimoji="0" lang="en-US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Rotem</a:t>
            </a: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Oshman</a:t>
            </a: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8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395C4C0-7036-9272-0F11-572ED9A78D7C}"/>
              </a:ext>
            </a:extLst>
          </p:cNvPr>
          <p:cNvSpPr/>
          <p:nvPr/>
        </p:nvSpPr>
        <p:spPr>
          <a:xfrm>
            <a:off x="1403648" y="3726997"/>
            <a:ext cx="6624736" cy="10627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494B0D-D9C3-B3D6-0B4A-FA5071235E62}"/>
              </a:ext>
            </a:extLst>
          </p:cNvPr>
          <p:cNvSpPr/>
          <p:nvPr/>
        </p:nvSpPr>
        <p:spPr>
          <a:xfrm>
            <a:off x="1228112" y="4742490"/>
            <a:ext cx="6512240" cy="10627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7410A-57C7-A893-1345-E5785184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Impossibility of 2-Party Secure MPC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B57C7E-96C9-3397-C3EF-4E30C12BA8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Claim: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is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sent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|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Alice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speaks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is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sent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| 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Bob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speaks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is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sent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| 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B57C7E-96C9-3397-C3EF-4E30C12BA8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0364" b="-36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A267C8B-D348-D198-8BFE-1FC3527FC2B6}"/>
              </a:ext>
            </a:extLst>
          </p:cNvPr>
          <p:cNvGrpSpPr/>
          <p:nvPr/>
        </p:nvGrpSpPr>
        <p:grpSpPr>
          <a:xfrm>
            <a:off x="7452320" y="4005064"/>
            <a:ext cx="187778" cy="187778"/>
            <a:chOff x="10374086" y="2645229"/>
            <a:chExt cx="250371" cy="25037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13CEE12-E19E-8218-1975-E4F314E0402D}"/>
                </a:ext>
              </a:extLst>
            </p:cNvPr>
            <p:cNvCxnSpPr/>
            <p:nvPr/>
          </p:nvCxnSpPr>
          <p:spPr>
            <a:xfrm>
              <a:off x="10374086" y="2645229"/>
              <a:ext cx="250371" cy="2503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492CAF0-9D80-EB34-51D6-AE47895590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74086" y="2645229"/>
              <a:ext cx="250371" cy="2503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06534C-490C-F943-0CCD-2633A1017BE2}"/>
              </a:ext>
            </a:extLst>
          </p:cNvPr>
          <p:cNvGrpSpPr/>
          <p:nvPr/>
        </p:nvGrpSpPr>
        <p:grpSpPr>
          <a:xfrm>
            <a:off x="6832494" y="5085184"/>
            <a:ext cx="187778" cy="187778"/>
            <a:chOff x="10374086" y="2645229"/>
            <a:chExt cx="250371" cy="25037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BCB6DD-0820-CBAA-1AAF-1D5B0B4875B3}"/>
                </a:ext>
              </a:extLst>
            </p:cNvPr>
            <p:cNvCxnSpPr/>
            <p:nvPr/>
          </p:nvCxnSpPr>
          <p:spPr>
            <a:xfrm>
              <a:off x="10374086" y="2645229"/>
              <a:ext cx="250371" cy="2503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11917F1-6424-F53C-2853-C63B1E78B5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74086" y="2645229"/>
              <a:ext cx="250371" cy="2503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E7FCB7-6008-C91A-CAB5-31FA42A42187}"/>
                  </a:ext>
                </a:extLst>
              </p:cNvPr>
              <p:cNvSpPr txBox="1"/>
              <p:nvPr/>
            </p:nvSpPr>
            <p:spPr>
              <a:xfrm>
                <a:off x="8103057" y="3959451"/>
                <a:ext cx="7592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E7FCB7-6008-C91A-CAB5-31FA42A42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057" y="3959451"/>
                <a:ext cx="759279" cy="461665"/>
              </a:xfrm>
              <a:prstGeom prst="rect">
                <a:avLst/>
              </a:prstGeom>
              <a:blipFill>
                <a:blip r:embed="rId4"/>
                <a:stretch>
                  <a:fillRect l="-1600" r="-2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8907DC-2DEE-3934-7D67-7952E6E3B725}"/>
                  </a:ext>
                </a:extLst>
              </p:cNvPr>
              <p:cNvSpPr txBox="1"/>
              <p:nvPr/>
            </p:nvSpPr>
            <p:spPr>
              <a:xfrm>
                <a:off x="7834128" y="5042807"/>
                <a:ext cx="7592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8907DC-2DEE-3934-7D67-7952E6E3B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128" y="5042807"/>
                <a:ext cx="759279" cy="461665"/>
              </a:xfrm>
              <a:prstGeom prst="rect">
                <a:avLst/>
              </a:prstGeom>
              <a:blipFill>
                <a:blip r:embed="rId5"/>
                <a:stretch>
                  <a:fillRect l="-1600" r="-2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63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B57C7E-96C9-3397-C3EF-4E30C12BA8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700"/>
                <a:ext cx="8686800" cy="67667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Claim: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B57C7E-96C9-3397-C3EF-4E30C12BA8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700"/>
                <a:ext cx="8686800" cy="676671"/>
              </a:xfrm>
              <a:blipFill>
                <a:blip r:embed="rId2"/>
                <a:stretch>
                  <a:fillRect l="-1316" t="-9259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C37410A-57C7-A893-1345-E5785184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Impossibility of 2-Party Secure MPC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FF9B2599-3BA7-553B-9096-F2712DCB2A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916832"/>
                <a:ext cx="8686800" cy="6766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From (perfect) security: for every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800" dirty="0"/>
                  <a:t>,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FF9B2599-3BA7-553B-9096-F2712DCB2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16832"/>
                <a:ext cx="8686800" cy="676671"/>
              </a:xfrm>
              <a:prstGeom prst="rect">
                <a:avLst/>
              </a:prstGeom>
              <a:blipFill>
                <a:blip r:embed="rId3"/>
                <a:stretch>
                  <a:fillRect l="-1316" t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465672-4A35-1E66-3D42-FC0D1C87A7EE}"/>
                  </a:ext>
                </a:extLst>
              </p:cNvPr>
              <p:cNvSpPr txBox="1"/>
              <p:nvPr/>
            </p:nvSpPr>
            <p:spPr>
              <a:xfrm>
                <a:off x="1979712" y="2593503"/>
                <a:ext cx="4572000" cy="526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d>
                        <m:dPr>
                          <m:ctrlP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  <m:d>
                        <m:dPr>
                          <m:ctrlP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465672-4A35-1E66-3D42-FC0D1C87A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593503"/>
                <a:ext cx="4572000" cy="526041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6">
            <a:extLst>
              <a:ext uri="{FF2B5EF4-FFF2-40B4-BE49-F238E27FC236}">
                <a16:creationId xmlns:a16="http://schemas.microsoft.com/office/drawing/2014/main" id="{00118BA9-EADE-A494-0BD6-9E3D9A683DD2}"/>
              </a:ext>
            </a:extLst>
          </p:cNvPr>
          <p:cNvSpPr/>
          <p:nvPr/>
        </p:nvSpPr>
        <p:spPr>
          <a:xfrm rot="5400000">
            <a:off x="3996290" y="3210162"/>
            <a:ext cx="208190" cy="330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532C67-2C21-8FCF-914A-9B5F03253548}"/>
                  </a:ext>
                </a:extLst>
              </p:cNvPr>
              <p:cNvSpPr txBox="1"/>
              <p:nvPr/>
            </p:nvSpPr>
            <p:spPr>
              <a:xfrm>
                <a:off x="84076" y="3542299"/>
                <a:ext cx="8363272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532C67-2C21-8FCF-914A-9B5F03253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6" y="3542299"/>
                <a:ext cx="8363272" cy="5078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6">
            <a:extLst>
              <a:ext uri="{FF2B5EF4-FFF2-40B4-BE49-F238E27FC236}">
                <a16:creationId xmlns:a16="http://schemas.microsoft.com/office/drawing/2014/main" id="{C122AE72-CDCB-566F-EDE6-D8B4FF2350FC}"/>
              </a:ext>
            </a:extLst>
          </p:cNvPr>
          <p:cNvSpPr/>
          <p:nvPr/>
        </p:nvSpPr>
        <p:spPr>
          <a:xfrm rot="5400000">
            <a:off x="3981971" y="4070957"/>
            <a:ext cx="208190" cy="330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: Rounded Corners 7">
            <a:extLst>
              <a:ext uri="{FF2B5EF4-FFF2-40B4-BE49-F238E27FC236}">
                <a16:creationId xmlns:a16="http://schemas.microsoft.com/office/drawing/2014/main" id="{F72E0323-8360-473C-F9AC-970063A12DF5}"/>
              </a:ext>
            </a:extLst>
          </p:cNvPr>
          <p:cNvSpPr/>
          <p:nvPr/>
        </p:nvSpPr>
        <p:spPr>
          <a:xfrm>
            <a:off x="807849" y="3561642"/>
            <a:ext cx="1029970" cy="428625"/>
          </a:xfrm>
          <a:prstGeom prst="roundRect">
            <a:avLst/>
          </a:prstGeom>
          <a:solidFill>
            <a:srgbClr val="1D9A7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: Rounded Corners 8">
            <a:extLst>
              <a:ext uri="{FF2B5EF4-FFF2-40B4-BE49-F238E27FC236}">
                <a16:creationId xmlns:a16="http://schemas.microsoft.com/office/drawing/2014/main" id="{E2E90A98-E9A7-0A5F-2D18-E8CE4AD7041C}"/>
              </a:ext>
            </a:extLst>
          </p:cNvPr>
          <p:cNvSpPr/>
          <p:nvPr/>
        </p:nvSpPr>
        <p:spPr>
          <a:xfrm>
            <a:off x="3306377" y="3561642"/>
            <a:ext cx="945016" cy="428625"/>
          </a:xfrm>
          <a:prstGeom prst="roundRect">
            <a:avLst/>
          </a:prstGeom>
          <a:solidFill>
            <a:srgbClr val="1D9A7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FE8812-48AE-D25C-0C79-26228988A3CC}"/>
                  </a:ext>
                </a:extLst>
              </p:cNvPr>
              <p:cNvSpPr txBox="1"/>
              <p:nvPr/>
            </p:nvSpPr>
            <p:spPr>
              <a:xfrm>
                <a:off x="1403648" y="4348457"/>
                <a:ext cx="3505161" cy="498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7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dirty="0"/>
                  <a:t>   and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FE8812-48AE-D25C-0C79-26228988A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348457"/>
                <a:ext cx="3505161" cy="498278"/>
              </a:xfrm>
              <a:prstGeom prst="rect">
                <a:avLst/>
              </a:prstGeom>
              <a:blipFill>
                <a:blip r:embed="rId6"/>
                <a:stretch>
                  <a:fillRect l="-722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D14BB7-1924-8319-2D0D-6B8E34071E68}"/>
                  </a:ext>
                </a:extLst>
              </p:cNvPr>
              <p:cNvSpPr txBox="1"/>
              <p:nvPr/>
            </p:nvSpPr>
            <p:spPr>
              <a:xfrm>
                <a:off x="3601675" y="4343680"/>
                <a:ext cx="4572000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D14BB7-1924-8319-2D0D-6B8E34071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675" y="4343680"/>
                <a:ext cx="4572000" cy="5078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: Rounded Corners 9">
            <a:extLst>
              <a:ext uri="{FF2B5EF4-FFF2-40B4-BE49-F238E27FC236}">
                <a16:creationId xmlns:a16="http://schemas.microsoft.com/office/drawing/2014/main" id="{23C515E5-2A61-1C6E-4AD8-C711693ED697}"/>
              </a:ext>
            </a:extLst>
          </p:cNvPr>
          <p:cNvSpPr/>
          <p:nvPr/>
        </p:nvSpPr>
        <p:spPr>
          <a:xfrm>
            <a:off x="4264459" y="3561659"/>
            <a:ext cx="1017298" cy="428625"/>
          </a:xfrm>
          <a:prstGeom prst="round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7C27AC9D-7140-3E1A-DBF6-780CEB88C012}"/>
              </a:ext>
            </a:extLst>
          </p:cNvPr>
          <p:cNvSpPr/>
          <p:nvPr/>
        </p:nvSpPr>
        <p:spPr>
          <a:xfrm>
            <a:off x="6660687" y="3581902"/>
            <a:ext cx="1091200" cy="428625"/>
          </a:xfrm>
          <a:prstGeom prst="round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A89F52A-F90A-0DCA-B089-66A2731B915B}"/>
                  </a:ext>
                </a:extLst>
              </p:cNvPr>
              <p:cNvSpPr txBox="1"/>
              <p:nvPr/>
            </p:nvSpPr>
            <p:spPr>
              <a:xfrm>
                <a:off x="511024" y="4941168"/>
                <a:ext cx="8175776" cy="956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But then,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𝜋</m:t>
                          </m:r>
                        </m:e>
                        <m:sub>
                          <m:r>
                            <a:rPr kumimoji="0" lang="en-US" sz="2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1,1</m:t>
                          </m:r>
                        </m:sub>
                      </m:sSub>
                      <m:d>
                        <m:dPr>
                          <m:ctrlPr>
                            <a:rPr kumimoji="0" lang="en-US" sz="2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</m:e>
                      </m:d>
                      <m:r>
                        <a:rPr kumimoji="0" lang="en-US" sz="27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7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d>
                        <m:dPr>
                          <m:ctrlPr>
                            <a:rPr kumimoji="0" lang="en-US" sz="2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1,</m:t>
                          </m:r>
                          <m:r>
                            <a:rPr kumimoji="0" lang="en-US" sz="2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</m:e>
                      </m:d>
                      <m:r>
                        <a:rPr kumimoji="0" lang="en-US" sz="27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𝐵</m:t>
                      </m:r>
                      <m:d>
                        <m:dPr>
                          <m:ctrlPr>
                            <a:rPr kumimoji="0" lang="en-US" sz="2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1,</m:t>
                          </m:r>
                          <m:r>
                            <a:rPr kumimoji="0" lang="en-US" sz="2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</m:e>
                      </m:d>
                      <m:r>
                        <a:rPr kumimoji="0" lang="en-US" sz="27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7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d>
                        <m:dPr>
                          <m:ctrlPr>
                            <a:rPr kumimoji="0" lang="en-US" sz="2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0,</m:t>
                          </m:r>
                          <m:r>
                            <a:rPr kumimoji="0" lang="en-US" sz="2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</m:e>
                      </m:d>
                      <m:r>
                        <a:rPr kumimoji="0" lang="en-US" sz="27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𝐵</m:t>
                      </m:r>
                      <m:d>
                        <m:dPr>
                          <m:ctrlPr>
                            <a:rPr kumimoji="0" lang="en-US" sz="2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0,</m:t>
                          </m:r>
                          <m:r>
                            <a:rPr kumimoji="0" lang="en-US" sz="2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</m:e>
                      </m:d>
                      <m:r>
                        <a:rPr kumimoji="0" lang="en-US" sz="27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𝜋</m:t>
                          </m:r>
                        </m:e>
                        <m:sub>
                          <m:r>
                            <a:rPr kumimoji="0" lang="en-US" sz="2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kumimoji="0" lang="en-US" sz="2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A89F52A-F90A-0DCA-B089-66A2731B9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24" y="4941168"/>
                <a:ext cx="8175776" cy="956929"/>
              </a:xfrm>
              <a:prstGeom prst="rect">
                <a:avLst/>
              </a:prstGeom>
              <a:blipFill>
                <a:blip r:embed="rId8"/>
                <a:stretch>
                  <a:fillRect l="-1398" t="-6579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: Rounded Corners 5">
            <a:extLst>
              <a:ext uri="{FF2B5EF4-FFF2-40B4-BE49-F238E27FC236}">
                <a16:creationId xmlns:a16="http://schemas.microsoft.com/office/drawing/2014/main" id="{E5F89D6B-C595-3B63-FFF4-3ADE2EC3FBD4}"/>
              </a:ext>
            </a:extLst>
          </p:cNvPr>
          <p:cNvSpPr/>
          <p:nvPr/>
        </p:nvSpPr>
        <p:spPr>
          <a:xfrm>
            <a:off x="1979712" y="6143498"/>
            <a:ext cx="5472608" cy="63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protocol is incorrect!</a:t>
            </a:r>
          </a:p>
        </p:txBody>
      </p:sp>
    </p:spTree>
    <p:extLst>
      <p:ext uri="{BB962C8B-B14F-4D97-AF65-F5344CB8AC3E}">
        <p14:creationId xmlns:p14="http://schemas.microsoft.com/office/powerpoint/2010/main" val="424188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1" animBg="1"/>
      <p:bldP spid="19" grpId="0"/>
      <p:bldP spid="20" grpId="0" animBg="1"/>
      <p:bldP spid="21" grpId="2" animBg="1"/>
      <p:bldP spid="21" grpId="3" animBg="1"/>
      <p:bldP spid="22" grpId="2" animBg="1"/>
      <p:bldP spid="22" grpId="3" animBg="1"/>
      <p:bldP spid="24" grpId="0"/>
      <p:bldP spid="26" grpId="0"/>
      <p:bldP spid="27" grpId="2" animBg="1"/>
      <p:bldP spid="28" grpId="2" animBg="1"/>
      <p:bldP spid="30" grpId="0"/>
      <p:bldP spid="3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57C7E-96C9-3397-C3EF-4E30C12BA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88" y="1268760"/>
            <a:ext cx="1666528" cy="676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Exercise.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7410A-57C7-A893-1345-E5785184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 to statistical security?</a:t>
            </a:r>
          </a:p>
        </p:txBody>
      </p:sp>
    </p:spTree>
    <p:extLst>
      <p:ext uri="{BB962C8B-B14F-4D97-AF65-F5344CB8AC3E}">
        <p14:creationId xmlns:p14="http://schemas.microsoft.com/office/powerpoint/2010/main" val="380956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6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rgbClr val="1A17A5"/>
                </a:solidFill>
                <a:latin typeface="Calibri" pitchFamily="34" charset="0"/>
              </a:rPr>
              <a:t>Where to Go From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F390B-2A31-CE57-75F2-5F6C90EF7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1: reduce the number of corrupt parties</a:t>
            </a:r>
          </a:p>
          <a:p>
            <a:r>
              <a:rPr lang="en-US" dirty="0"/>
              <a:t>Option 2: introduce cryptographic assumptions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683881-464A-7CB5-6E51-50441EC8FF0F}"/>
              </a:ext>
            </a:extLst>
          </p:cNvPr>
          <p:cNvSpPr/>
          <p:nvPr/>
        </p:nvSpPr>
        <p:spPr>
          <a:xfrm>
            <a:off x="464550" y="2636912"/>
            <a:ext cx="7283152" cy="110872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9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Secure 2PC from OT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2FABC81-3B15-E64D-B413-AEF3A54F584C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772816"/>
            <a:ext cx="8280920" cy="2664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i="1" dirty="0"/>
              <a:t>Theorem </a:t>
            </a:r>
            <a:r>
              <a:rPr lang="en-US" sz="3200" b="1" dirty="0"/>
              <a:t>[Goldreich-Micali-Wigderson’87]</a:t>
            </a:r>
            <a:r>
              <a:rPr lang="en-US" sz="3200" dirty="0"/>
              <a:t>:</a:t>
            </a:r>
            <a:r>
              <a:rPr lang="en-US" sz="3200" b="0" dirty="0"/>
              <a:t> </a:t>
            </a:r>
            <a:br>
              <a:rPr lang="en-US" sz="3200" b="0" dirty="0"/>
            </a:br>
            <a:r>
              <a:rPr lang="en-US" sz="3200" b="0" dirty="0"/>
              <a:t>Assuming OT exists, there is a protocol that solves </a:t>
            </a:r>
            <a:r>
              <a:rPr lang="en-US" sz="3200" b="1" i="1" dirty="0">
                <a:solidFill>
                  <a:srgbClr val="0000FF"/>
                </a:solidFill>
              </a:rPr>
              <a:t>any</a:t>
            </a:r>
            <a:r>
              <a:rPr lang="en-US" sz="3200" b="0" dirty="0"/>
              <a:t> tw</a:t>
            </a:r>
            <a:r>
              <a:rPr lang="en-US" sz="3200" dirty="0"/>
              <a:t>o-party computation problem against semi-honest adversaries.</a:t>
            </a:r>
            <a:r>
              <a:rPr lang="en-US" sz="3200" b="0" dirty="0"/>
              <a:t> 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643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49456</TotalTime>
  <Words>2158</Words>
  <Application>Microsoft Macintosh PowerPoint</Application>
  <PresentationFormat>On-screen Show (4:3)</PresentationFormat>
  <Paragraphs>351</Paragraphs>
  <Slides>39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Comic Sans MS</vt:lpstr>
      <vt:lpstr>New York</vt:lpstr>
      <vt:lpstr>Office Theme</vt:lpstr>
      <vt:lpstr>Custom Design</vt:lpstr>
      <vt:lpstr>PowerPoint Presentation</vt:lpstr>
      <vt:lpstr>Secure 2PC from OT</vt:lpstr>
      <vt:lpstr>PowerPoint Presentation</vt:lpstr>
      <vt:lpstr>Impossibility of 2-Party Secure MPC</vt:lpstr>
      <vt:lpstr>Impossibility of 2-Party Secure MPC</vt:lpstr>
      <vt:lpstr>Impossibility of 2-Party Secure MPC</vt:lpstr>
      <vt:lpstr>Extend to statistical security?</vt:lpstr>
      <vt:lpstr>Where to Go From Here?</vt:lpstr>
      <vt:lpstr>Secure 2PC from OT</vt:lpstr>
      <vt:lpstr>PowerPoint Presentation</vt:lpstr>
      <vt:lpstr>Recap: OT ⇒ Secret-Shared-AND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Secret-Shared AND protocol</vt:lpstr>
      <vt:lpstr>Secret-Shared AND protocol</vt:lpstr>
      <vt:lpstr>In summary: Secure 2PC from OT</vt:lpstr>
      <vt:lpstr>In fact, GMW does more:</vt:lpstr>
      <vt:lpstr>PowerPoint Presentation</vt:lpstr>
      <vt:lpstr>Security against Malicious (Active) Adversaries</vt:lpstr>
      <vt:lpstr>Secure Two-Party Comp: New Def</vt:lpstr>
      <vt:lpstr>Counterexample</vt:lpstr>
      <vt:lpstr>Malicious Parties: Issues to Handle</vt:lpstr>
      <vt:lpstr>New (Less) Ideal Model</vt:lpstr>
      <vt:lpstr>The “GMW Compiler”</vt:lpstr>
      <vt:lpstr>Input Independence</vt:lpstr>
      <vt:lpstr>Solution: Coin-Tossing Protocol</vt:lpstr>
      <vt:lpstr>Zero Knowledge Proofs</vt:lpstr>
      <vt:lpstr>Optimizations</vt:lpstr>
      <vt:lpstr>PowerPoint Presentation</vt:lpstr>
      <vt:lpstr>PowerPoint Presentation</vt:lpstr>
      <vt:lpstr>Complexity of the 2-party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1258</cp:revision>
  <dcterms:created xsi:type="dcterms:W3CDTF">2014-03-14T23:52:55Z</dcterms:created>
  <dcterms:modified xsi:type="dcterms:W3CDTF">2023-11-15T17:40:03Z</dcterms:modified>
</cp:coreProperties>
</file>