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529" r:id="rId2"/>
    <p:sldId id="571" r:id="rId3"/>
    <p:sldId id="582" r:id="rId4"/>
    <p:sldId id="657" r:id="rId5"/>
    <p:sldId id="659" r:id="rId6"/>
    <p:sldId id="658" r:id="rId7"/>
    <p:sldId id="660" r:id="rId8"/>
    <p:sldId id="640" r:id="rId9"/>
    <p:sldId id="661" r:id="rId10"/>
    <p:sldId id="585" r:id="rId11"/>
    <p:sldId id="631" r:id="rId12"/>
    <p:sldId id="638" r:id="rId13"/>
    <p:sldId id="639" r:id="rId14"/>
    <p:sldId id="1466" r:id="rId15"/>
    <p:sldId id="1463" r:id="rId16"/>
    <p:sldId id="1501" r:id="rId17"/>
    <p:sldId id="1474" r:id="rId18"/>
    <p:sldId id="1476" r:id="rId19"/>
    <p:sldId id="1502" r:id="rId20"/>
    <p:sldId id="1473" r:id="rId21"/>
    <p:sldId id="646" r:id="rId22"/>
    <p:sldId id="647" r:id="rId23"/>
    <p:sldId id="650" r:id="rId24"/>
    <p:sldId id="1477" r:id="rId25"/>
    <p:sldId id="1475" r:id="rId26"/>
    <p:sldId id="1479" r:id="rId27"/>
    <p:sldId id="648" r:id="rId28"/>
    <p:sldId id="651" r:id="rId29"/>
    <p:sldId id="64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416"/>
    <a:srgbClr val="0000FF"/>
    <a:srgbClr val="1E177C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5"/>
    <p:restoredTop sz="76240" autoAdjust="0"/>
  </p:normalViewPr>
  <p:slideViewPr>
    <p:cSldViewPr>
      <p:cViewPr varScale="1">
        <p:scale>
          <a:sx n="95" d="100"/>
          <a:sy n="95" d="100"/>
        </p:scale>
        <p:origin x="180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03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705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310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212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555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798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854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51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459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65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737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029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Proof sketch on the board. Use the reciprocity law  (x/N) = (N/x) (-1)^{(x-1)(N-1)/4}  and (x/N) = (x mod N / N) and the supplementary facts (1 // N) = (-1)^{n-1/2}  and (2 // N) = (-1)^{n^2-1/8}.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578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95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112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Need CRT.  E.g. x = 1 mod 3 and x = 2 mod 5 =&gt; x is unique mod 15.  x = c_3 * 1 + c_5 * 2.  c_3 = 10 is 1 mod 3 and 0 mod 5.  c_5 = 6 is 1 mod 5 and 0 mod 3. So x = 10*1+6*2 = 22 = 7 mod 15.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968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523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709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669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237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</a:rPr>
              <a:t>Pf</a:t>
            </a:r>
            <a:r>
              <a:rPr lang="en-US" sz="1200" b="0" dirty="0">
                <a:solidFill>
                  <a:schemeClr val="tx1"/>
                </a:solidFill>
              </a:rPr>
              <a:t>:  QNR*QNR = QR.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30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80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85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53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647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60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75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85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9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Permutations: Candidates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B41A4-022E-724A-A311-4D21BB41B959}"/>
              </a:ext>
            </a:extLst>
          </p:cNvPr>
          <p:cNvSpPr/>
          <p:nvPr/>
        </p:nvSpPr>
        <p:spPr>
          <a:xfrm>
            <a:off x="611560" y="1988840"/>
            <a:ext cx="797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Trapdoor Permutations are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exceedingly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rare.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6146E-1CAE-CC4C-83AF-A7908DE720BF}"/>
              </a:ext>
            </a:extLst>
          </p:cNvPr>
          <p:cNvSpPr/>
          <p:nvPr/>
        </p:nvSpPr>
        <p:spPr>
          <a:xfrm>
            <a:off x="611560" y="3429000"/>
            <a:ext cx="853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candidates (both need factoring to be hard):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C8D93-4881-2C45-ACC0-AC8347CCAFAA}"/>
              </a:ext>
            </a:extLst>
          </p:cNvPr>
          <p:cNvSpPr/>
          <p:nvPr/>
        </p:nvSpPr>
        <p:spPr>
          <a:xfrm>
            <a:off x="720080" y="4221088"/>
            <a:ext cx="853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RSA (Rivest-Shamir-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Adleman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32357-9594-494A-A64E-91EDC845520C}"/>
              </a:ext>
            </a:extLst>
          </p:cNvPr>
          <p:cNvSpPr/>
          <p:nvPr/>
        </p:nvSpPr>
        <p:spPr>
          <a:xfrm>
            <a:off x="720080" y="5000110"/>
            <a:ext cx="853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Rabin/Blum-Williams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A17AC-8EC0-1048-97CF-2F675E9253C1}"/>
              </a:ext>
            </a:extLst>
          </p:cNvPr>
          <p:cNvSpPr/>
          <p:nvPr/>
        </p:nvSpPr>
        <p:spPr>
          <a:xfrm>
            <a:off x="720080" y="4221088"/>
            <a:ext cx="853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RSA (Rivest-Shamir-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Adleman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Function</a:t>
            </a:r>
          </a:p>
        </p:txBody>
      </p:sp>
    </p:spTree>
    <p:extLst>
      <p:ext uri="{BB962C8B-B14F-4D97-AF65-F5344CB8AC3E}">
        <p14:creationId xmlns:p14="http://schemas.microsoft.com/office/powerpoint/2010/main" val="10329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Review: Number Theory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51556D-5705-EC4B-AC68-98772836312C}"/>
              </a:ext>
            </a:extLst>
          </p:cNvPr>
          <p:cNvSpPr/>
          <p:nvPr/>
        </p:nvSpPr>
        <p:spPr>
          <a:xfrm>
            <a:off x="611560" y="1476073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review some number theory from L8.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CBE32B-A629-D444-97EA-5EAED2EFEE59}"/>
                  </a:ext>
                </a:extLst>
              </p:cNvPr>
              <p:cNvSpPr/>
              <p:nvPr/>
            </p:nvSpPr>
            <p:spPr>
              <a:xfrm>
                <a:off x="611560" y="2268161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𝑝𝑞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a product of two large primes.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CBE32B-A629-D444-97EA-5EAED2EFE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68161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752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13F1BC-EE4B-2D4B-BDCF-D25CC7B7E21B}"/>
                  </a:ext>
                </a:extLst>
              </p:cNvPr>
              <p:cNvSpPr/>
              <p:nvPr/>
            </p:nvSpPr>
            <p:spPr>
              <a:xfrm>
                <a:off x="611561" y="2940913"/>
                <a:ext cx="81219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Fact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∈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</m:sub>
                    </m:sSub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: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gcd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a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N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=1}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group.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13F1BC-EE4B-2D4B-BDCF-D25CC7B7E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1" y="2940913"/>
                <a:ext cx="8121950" cy="523220"/>
              </a:xfrm>
              <a:prstGeom prst="rect">
                <a:avLst/>
              </a:prstGeom>
              <a:blipFill>
                <a:blip r:embed="rId4"/>
                <a:stretch>
                  <a:fillRect l="-171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3A8D8A-AA7B-1A42-8373-A50754968726}"/>
                  </a:ext>
                </a:extLst>
              </p:cNvPr>
              <p:cNvSpPr/>
              <p:nvPr/>
            </p:nvSpPr>
            <p:spPr>
              <a:xfrm>
                <a:off x="971600" y="3613665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group operation is multiplication mod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3A8D8A-AA7B-1A42-8373-A50754968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13665"/>
                <a:ext cx="7971837" cy="523220"/>
              </a:xfrm>
              <a:prstGeom prst="rect">
                <a:avLst/>
              </a:prstGeom>
              <a:blipFill>
                <a:blip r:embed="rId5"/>
                <a:stretch>
                  <a:fillRect l="-127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E78BEBB-2E36-1C4B-95C7-0F314F307158}"/>
              </a:ext>
            </a:extLst>
          </p:cNvPr>
          <p:cNvSpPr/>
          <p:nvPr/>
        </p:nvSpPr>
        <p:spPr>
          <a:xfrm>
            <a:off x="968406" y="4149080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inverses exist and are easy to compute.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2C1B5C-5CE8-D944-ADC9-85FD1B70ED92}"/>
              </a:ext>
            </a:extLst>
          </p:cNvPr>
          <p:cNvSpPr/>
          <p:nvPr/>
        </p:nvSpPr>
        <p:spPr>
          <a:xfrm>
            <a:off x="971601" y="4725144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order of the group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F79693-F9A2-A54B-8862-775B05D3427D}"/>
                  </a:ext>
                </a:extLst>
              </p:cNvPr>
              <p:cNvSpPr/>
              <p:nvPr/>
            </p:nvSpPr>
            <p:spPr>
              <a:xfrm>
                <a:off x="5004048" y="4705980"/>
                <a:ext cx="38144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ϕ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𝑞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−1)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F79693-F9A2-A54B-8862-775B05D34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705980"/>
                <a:ext cx="3814442" cy="523220"/>
              </a:xfrm>
              <a:prstGeom prst="rect">
                <a:avLst/>
              </a:prstGeom>
              <a:blipFill>
                <a:blip r:embed="rId6"/>
                <a:stretch>
                  <a:fillRect r="-3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5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RSA Trapdoor Permutation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/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Today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an integer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kumimoji="0" lang="el-GR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ϕ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Then, the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permutation.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  <a:blipFill>
                <a:blip r:embed="rId3"/>
                <a:stretch>
                  <a:fillRect l="-1486" t="-649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3C0B5-5956-EC4F-97B3-A7B597DE7210}"/>
                  </a:ext>
                </a:extLst>
              </p:cNvPr>
              <p:cNvSpPr/>
              <p:nvPr/>
            </p:nvSpPr>
            <p:spPr>
              <a:xfrm>
                <a:off x="483151" y="5589240"/>
                <a:ext cx="8532440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</m:t>
                      </m:r>
                      <m:func>
                        <m:func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=1}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3C0B5-5956-EC4F-97B3-A7B597DE7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51" y="5589240"/>
                <a:ext cx="8532440" cy="542136"/>
              </a:xfrm>
              <a:prstGeom prst="rect">
                <a:avLst/>
              </a:prstGeom>
              <a:blipFill>
                <a:blip r:embed="rId4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A29BAF-DFFF-E943-B348-5F7B205C772F}"/>
                  </a:ext>
                </a:extLst>
              </p:cNvPr>
              <p:cNvSpPr/>
              <p:nvPr/>
            </p:nvSpPr>
            <p:spPr>
              <a:xfrm>
                <a:off x="467544" y="2852936"/>
                <a:ext cx="8532440" cy="990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Key Fact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l-GR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ϕ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it is easy to compute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A29BAF-DFFF-E943-B348-5F7B205C7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52936"/>
                <a:ext cx="8532440" cy="990977"/>
              </a:xfrm>
              <a:prstGeom prst="rect">
                <a:avLst/>
              </a:prstGeom>
              <a:blipFill>
                <a:blip r:embed="rId5"/>
                <a:stretch>
                  <a:fillRect l="-1486" t="-6329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8406FE-8DB2-7B4D-BF84-15E4D0D37537}"/>
                  </a:ext>
                </a:extLst>
              </p:cNvPr>
              <p:cNvSpPr/>
              <p:nvPr/>
            </p:nvSpPr>
            <p:spPr>
              <a:xfrm>
                <a:off x="465802" y="3987110"/>
                <a:ext cx="8532440" cy="552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kumimoji="0" lang="el-GR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ϕ</m:t>
                        </m:r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𝑁</m:t>
                            </m:r>
                          </m:e>
                        </m:d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+1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=(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l-GR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ϕ</m:t>
                        </m:r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𝑁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8406FE-8DB2-7B4D-BF84-15E4D0D37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02" y="3987110"/>
                <a:ext cx="8532440" cy="552267"/>
              </a:xfrm>
              <a:prstGeom prst="rect">
                <a:avLst/>
              </a:prstGeom>
              <a:blipFill>
                <a:blip r:embed="rId6"/>
                <a:stretch>
                  <a:fillRect l="-1486" t="-2273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CBF51FA-071F-3E41-83DE-4A165E5111F8}"/>
              </a:ext>
            </a:extLst>
          </p:cNvPr>
          <p:cNvSpPr/>
          <p:nvPr/>
        </p:nvSpPr>
        <p:spPr>
          <a:xfrm>
            <a:off x="2483768" y="4429138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(for some integer k)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364EBE-262D-7B41-AE91-2896AEACC360}"/>
              </a:ext>
            </a:extLst>
          </p:cNvPr>
          <p:cNvSpPr/>
          <p:nvPr/>
        </p:nvSpPr>
        <p:spPr>
          <a:xfrm>
            <a:off x="6516216" y="4065368"/>
            <a:ext cx="2232248" cy="727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4F94A6-674E-3445-80A8-AF0BD467C43C}"/>
              </a:ext>
            </a:extLst>
          </p:cNvPr>
          <p:cNvSpPr/>
          <p:nvPr/>
        </p:nvSpPr>
        <p:spPr>
          <a:xfrm>
            <a:off x="4211960" y="4005064"/>
            <a:ext cx="4496145" cy="727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6E4501-ECA4-AD44-A051-211DEAB60D93}"/>
              </a:ext>
            </a:extLst>
          </p:cNvPr>
          <p:cNvSpPr/>
          <p:nvPr/>
        </p:nvSpPr>
        <p:spPr>
          <a:xfrm>
            <a:off x="2483769" y="3998246"/>
            <a:ext cx="5934200" cy="727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0A4313-06EF-644A-ADE5-013CEF13845C}"/>
              </a:ext>
            </a:extLst>
          </p:cNvPr>
          <p:cNvSpPr/>
          <p:nvPr/>
        </p:nvSpPr>
        <p:spPr>
          <a:xfrm>
            <a:off x="467544" y="5013176"/>
            <a:ext cx="8532440" cy="54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gives us the RSA trapdoor permutation collection.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5BD59A7-3606-AB4E-BA05-53643AA56768}"/>
                  </a:ext>
                </a:extLst>
              </p:cNvPr>
              <p:cNvSpPr/>
              <p:nvPr/>
            </p:nvSpPr>
            <p:spPr>
              <a:xfrm>
                <a:off x="467544" y="6165304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Trapdoor for inversion: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l-GR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ϕ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5BD59A7-3606-AB4E-BA05-53643AA56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6165304"/>
                <a:ext cx="8532440" cy="523220"/>
              </a:xfrm>
              <a:prstGeom prst="rect">
                <a:avLst/>
              </a:prstGeom>
              <a:blipFill>
                <a:blip r:embed="rId7"/>
                <a:stretch>
                  <a:fillRect l="-1486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33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3" grpId="0" animBg="1"/>
      <p:bldP spid="24" grpId="0" animBg="1"/>
      <p:bldP spid="25" grpId="0" animBg="1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RSA Trapdoor Permutation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/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Today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an integer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kumimoji="0" lang="el-GR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ϕ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Then, the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permutation.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  <a:blipFill>
                <a:blip r:embed="rId3"/>
                <a:stretch>
                  <a:fillRect l="-1486" t="-649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5BD59A7-3606-AB4E-BA05-53643AA56768}"/>
              </a:ext>
            </a:extLst>
          </p:cNvPr>
          <p:cNvSpPr/>
          <p:nvPr/>
        </p:nvSpPr>
        <p:spPr>
          <a:xfrm>
            <a:off x="417728" y="2924944"/>
            <a:ext cx="8906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Hardness of inversion without trapdoor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RSA assumption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0D779-B7C1-B34D-A61D-6633A5AC32AD}"/>
              </a:ext>
            </a:extLst>
          </p:cNvPr>
          <p:cNvSpPr/>
          <p:nvPr/>
        </p:nvSpPr>
        <p:spPr>
          <a:xfrm>
            <a:off x="432048" y="4705980"/>
            <a:ext cx="853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know that if factoring is easy, RSA is broken (and that’s the only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way to break RSA)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B37D3-ACE4-2D42-B854-4EBD69AACF30}"/>
              </a:ext>
            </a:extLst>
          </p:cNvPr>
          <p:cNvSpPr/>
          <p:nvPr/>
        </p:nvSpPr>
        <p:spPr>
          <a:xfrm>
            <a:off x="432048" y="5930116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Major Open Problem:  Are factoring and RSA equivalent?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1746AC-D308-664E-9E74-ED490C9512FA}"/>
                  </a:ext>
                </a:extLst>
              </p:cNvPr>
              <p:cNvSpPr/>
              <p:nvPr/>
            </p:nvSpPr>
            <p:spPr>
              <a:xfrm>
                <a:off x="566265" y="3625860"/>
                <a:ext cx="8254207" cy="523220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(as above)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mod N, hard to compute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1746AC-D308-664E-9E74-ED490C951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65" y="3625860"/>
                <a:ext cx="8254207" cy="523220"/>
              </a:xfrm>
              <a:prstGeom prst="rect">
                <a:avLst/>
              </a:prstGeom>
              <a:blipFill>
                <a:blip r:embed="rId4"/>
                <a:stretch>
                  <a:fillRect l="-1534" t="-11628" b="-255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RSA Trapdoor Permutation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/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Today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an integer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kumimoji="0" lang="el-GR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ϕ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Then, the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permutation.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  <a:blipFill>
                <a:blip r:embed="rId3"/>
                <a:stretch>
                  <a:fillRect l="-1486" t="-649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5BD59A7-3606-AB4E-BA05-53643AA56768}"/>
              </a:ext>
            </a:extLst>
          </p:cNvPr>
          <p:cNvSpPr/>
          <p:nvPr/>
        </p:nvSpPr>
        <p:spPr>
          <a:xfrm>
            <a:off x="417728" y="2996952"/>
            <a:ext cx="8798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Hardcore bits (galore) for the RSA trapdoor one-way perm: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70D779-B7C1-B34D-A61D-6633A5AC32AD}"/>
                  </a:ext>
                </a:extLst>
              </p:cNvPr>
              <p:cNvSpPr/>
              <p:nvPr/>
            </p:nvSpPr>
            <p:spPr>
              <a:xfrm>
                <a:off x="683568" y="3724243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Goldreich-Levin bit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GL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;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2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70D779-B7C1-B34D-A61D-6633A5AC3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724243"/>
                <a:ext cx="8532440" cy="523220"/>
              </a:xfrm>
              <a:prstGeom prst="rect">
                <a:avLst/>
              </a:prstGeom>
              <a:blipFill>
                <a:blip r:embed="rId4"/>
                <a:stretch>
                  <a:fillRect l="-1189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BFCFB6-1E22-914C-8B89-9F2AB69F64D3}"/>
                  </a:ext>
                </a:extLst>
              </p:cNvPr>
              <p:cNvSpPr/>
              <p:nvPr/>
            </p:nvSpPr>
            <p:spPr>
              <a:xfrm>
                <a:off x="683568" y="4417948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least significant bit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LSB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</m:d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BFCFB6-1E22-914C-8B89-9F2AB69F6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417948"/>
                <a:ext cx="8532440" cy="523220"/>
              </a:xfrm>
              <a:prstGeom prst="rect">
                <a:avLst/>
              </a:prstGeom>
              <a:blipFill>
                <a:blip r:embed="rId5"/>
                <a:stretch>
                  <a:fillRect l="-1189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DD44C2-6D93-6446-B605-3BA8332F3BE1}"/>
                  </a:ext>
                </a:extLst>
              </p:cNvPr>
              <p:cNvSpPr/>
              <p:nvPr/>
            </p:nvSpPr>
            <p:spPr>
              <a:xfrm>
                <a:off x="683568" y="5085184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“most significant bit”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𝐻𝐴𝐿𝐹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iff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/2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DD44C2-6D93-6446-B605-3BA8332F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085184"/>
                <a:ext cx="8532440" cy="523220"/>
              </a:xfrm>
              <a:prstGeom prst="rect">
                <a:avLst/>
              </a:prstGeom>
              <a:blipFill>
                <a:blip r:embed="rId6"/>
                <a:stretch>
                  <a:fillRect l="-1189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C9D54B-3C55-7647-8AC5-6759C89361E4}"/>
                  </a:ext>
                </a:extLst>
              </p:cNvPr>
              <p:cNvSpPr/>
              <p:nvPr/>
            </p:nvSpPr>
            <p:spPr>
              <a:xfrm>
                <a:off x="683568" y="5786100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 fact, any single bit of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hardcore.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C9D54B-3C55-7647-8AC5-6759C8936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786100"/>
                <a:ext cx="8532440" cy="523220"/>
              </a:xfrm>
              <a:prstGeom prst="rect">
                <a:avLst/>
              </a:prstGeom>
              <a:blipFill>
                <a:blip r:embed="rId7"/>
                <a:stretch>
                  <a:fillRect l="-1189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0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RSA Encryption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5325ED-1B82-2046-BC5D-661C2C3DCBD2}"/>
                  </a:ext>
                </a:extLst>
              </p:cNvPr>
              <p:cNvSpPr/>
              <p:nvPr/>
            </p:nvSpPr>
            <p:spPr>
              <a:xfrm>
                <a:off x="611560" y="1196752"/>
                <a:ext cx="7971837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𝐺𝑒𝑛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𝑝𝑞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such that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𝑚𝑜𝑑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𝜙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𝑝𝑘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𝑠𝑘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5325ED-1B82-2046-BC5D-661C2C3DC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7971837" cy="1815882"/>
              </a:xfrm>
              <a:prstGeom prst="rect">
                <a:avLst/>
              </a:prstGeom>
              <a:blipFill>
                <a:blip r:embed="rId3"/>
                <a:stretch>
                  <a:fillRect l="-1433"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80A1A5-F8A1-8B4A-A14C-447FF8556630}"/>
                  </a:ext>
                </a:extLst>
              </p:cNvPr>
              <p:cNvSpPr/>
              <p:nvPr/>
            </p:nvSpPr>
            <p:spPr>
              <a:xfrm>
                <a:off x="600201" y="3278013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𝐸𝑛𝑐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bit: Generate random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LSB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80A1A5-F8A1-8B4A-A14C-447FF8556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1" y="3278013"/>
                <a:ext cx="7971837" cy="954107"/>
              </a:xfrm>
              <a:prstGeom prst="rect">
                <a:avLst/>
              </a:prstGeom>
              <a:blipFill>
                <a:blip r:embed="rId4"/>
                <a:stretch>
                  <a:fillRect l="-1272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1C908B-85E3-9449-9A8C-114D463683A9}"/>
                  </a:ext>
                </a:extLst>
              </p:cNvPr>
              <p:cNvSpPr/>
              <p:nvPr/>
            </p:nvSpPr>
            <p:spPr>
              <a:xfrm>
                <a:off x="611560" y="4581128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𝐷𝑒𝑐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Recover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via RSA inversion.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1C908B-85E3-9449-9A8C-114D46368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581128"/>
                <a:ext cx="7971837" cy="523220"/>
              </a:xfrm>
              <a:prstGeom prst="rect">
                <a:avLst/>
              </a:prstGeom>
              <a:blipFill>
                <a:blip r:embed="rId5"/>
                <a:stretch>
                  <a:fillRect l="-143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FFA5FA-3D29-EB41-BB7E-04D2FD639FB3}"/>
                  </a:ext>
                </a:extLst>
              </p:cNvPr>
              <p:cNvSpPr/>
              <p:nvPr/>
            </p:nvSpPr>
            <p:spPr>
              <a:xfrm>
                <a:off x="611560" y="5571237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IND-secure under the RSA assumption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(as above)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mod N, hard to compute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FFA5FA-3D29-EB41-BB7E-04D2FD639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571237"/>
                <a:ext cx="7971837" cy="954107"/>
              </a:xfrm>
              <a:prstGeom prst="rect">
                <a:avLst/>
              </a:prstGeom>
              <a:blipFill>
                <a:blip r:embed="rId6"/>
                <a:stretch>
                  <a:fillRect l="-1752" t="-6579" r="-318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Lectures 8-10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62880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Constructions of Public-key Encryption</a:t>
            </a:r>
            <a:endParaRPr lang="en-US" altLang="en-US" sz="2400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FD8FE375-6E8E-8649-89F2-2D4508DF6686}"/>
              </a:ext>
            </a:extLst>
          </p:cNvPr>
          <p:cNvSpPr txBox="1">
            <a:spLocks noChangeArrowheads="1"/>
          </p:cNvSpPr>
          <p:nvPr/>
        </p:nvSpPr>
        <p:spPr>
          <a:xfrm>
            <a:off x="883078" y="3220900"/>
            <a:ext cx="754327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</a:t>
            </a:r>
            <a:r>
              <a:rPr 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Trapdoor Permutations (RSA)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B833FB79-D0A9-F247-BC37-59FF7E641156}"/>
              </a:ext>
            </a:extLst>
          </p:cNvPr>
          <p:cNvSpPr txBox="1">
            <a:spLocks noChangeArrowheads="1"/>
          </p:cNvSpPr>
          <p:nvPr/>
        </p:nvSpPr>
        <p:spPr>
          <a:xfrm>
            <a:off x="883078" y="4084996"/>
            <a:ext cx="68407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Quadratic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Residuosity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/Goldwasser-Micali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6581779-EFFA-F041-9A1B-6721D01E0EEF}"/>
              </a:ext>
            </a:extLst>
          </p:cNvPr>
          <p:cNvSpPr txBox="1">
            <a:spLocks noChangeArrowheads="1"/>
          </p:cNvSpPr>
          <p:nvPr/>
        </p:nvSpPr>
        <p:spPr>
          <a:xfrm>
            <a:off x="883078" y="2544029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Diffie-Hellman/El Gamal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9BD1957E-573C-D942-907B-B882473FAC0F}"/>
              </a:ext>
            </a:extLst>
          </p:cNvPr>
          <p:cNvSpPr txBox="1">
            <a:spLocks noChangeArrowheads="1"/>
          </p:cNvSpPr>
          <p:nvPr/>
        </p:nvSpPr>
        <p:spPr>
          <a:xfrm>
            <a:off x="896979" y="5085184"/>
            <a:ext cx="86409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4: Post-Quantum Security &amp; Lattice-based Encryption</a:t>
            </a:r>
          </a:p>
        </p:txBody>
      </p:sp>
    </p:spTree>
    <p:extLst>
      <p:ext uri="{BB962C8B-B14F-4D97-AF65-F5344CB8AC3E}">
        <p14:creationId xmlns:p14="http://schemas.microsoft.com/office/powerpoint/2010/main" val="41119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187624" y="404664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We saw that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  <a:blipFill>
                <a:blip r:embed="rId3"/>
                <a:stretch>
                  <a:fillRect l="-1466" t="-11905" r="-117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323528" y="2110750"/>
                <a:ext cx="8208912" cy="103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Define the Legendre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if x is a square, -1 if x is not a square, and 0 if x = 0 mod P.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10750"/>
                <a:ext cx="8208912" cy="1030218"/>
              </a:xfrm>
              <a:prstGeom prst="rect">
                <a:avLst/>
              </a:prstGeom>
              <a:blipFill>
                <a:blip r:embed="rId4"/>
                <a:stretch>
                  <a:fillRect l="-1546" t="-2439" r="-773" b="-1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907704" y="4574629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608004" y="457462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3023828" y="4862661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𝐿𝑒𝑔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4862661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589140" y="48450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𝐿𝑒𝑔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40" y="4845014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713234" y="5175971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4" y="5175971"/>
                <a:ext cx="1584176" cy="523220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297410" y="5388113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410" y="5388113"/>
                <a:ext cx="2291730" cy="722442"/>
              </a:xfrm>
              <a:prstGeom prst="rect">
                <a:avLst/>
              </a:prstGeom>
              <a:blipFill>
                <a:blip r:embed="rId8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626868" y="5368234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868" y="5368234"/>
                <a:ext cx="2291730" cy="722442"/>
              </a:xfrm>
              <a:prstGeom prst="rect">
                <a:avLst/>
              </a:prstGeom>
              <a:blipFill>
                <a:blip r:embed="rId9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071600-CDB3-7A4A-92C5-C0AB4E553A99}"/>
              </a:ext>
            </a:extLst>
          </p:cNvPr>
          <p:cNvCxnSpPr>
            <a:cxnSpLocks/>
          </p:cNvCxnSpPr>
          <p:nvPr/>
        </p:nvCxnSpPr>
        <p:spPr>
          <a:xfrm>
            <a:off x="4644008" y="2407493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F75079-BCC4-3445-9B6A-718D28E01A04}"/>
              </a:ext>
            </a:extLst>
          </p:cNvPr>
          <p:cNvCxnSpPr>
            <a:cxnSpLocks/>
          </p:cNvCxnSpPr>
          <p:nvPr/>
        </p:nvCxnSpPr>
        <p:spPr>
          <a:xfrm>
            <a:off x="3023828" y="573325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AEDD83-4694-DD4A-A751-F21D57FAE35A}"/>
              </a:ext>
            </a:extLst>
          </p:cNvPr>
          <p:cNvCxnSpPr>
            <a:cxnSpLocks/>
          </p:cNvCxnSpPr>
          <p:nvPr/>
        </p:nvCxnSpPr>
        <p:spPr>
          <a:xfrm>
            <a:off x="5292080" y="5729100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3023828" y="3437711"/>
                <a:ext cx="3060340" cy="59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So: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3437711"/>
                <a:ext cx="3060340" cy="599331"/>
              </a:xfrm>
              <a:prstGeom prst="rect">
                <a:avLst/>
              </a:prstGeom>
              <a:blipFill>
                <a:blip r:embed="rId10"/>
                <a:stretch>
                  <a:fillRect l="-4132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31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187624" y="404664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We saw that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  <a:blipFill>
                <a:blip r:embed="rId3"/>
                <a:stretch>
                  <a:fillRect l="-1466" t="-11905" r="-117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323528" y="2110750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It is easy to compute square roots mod P. We will show it for the case where P = 3 (mod 4).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323528" y="3429000"/>
                <a:ext cx="8640960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The square roots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mod P 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29000"/>
                <a:ext cx="8640960" cy="541110"/>
              </a:xfrm>
              <a:prstGeom prst="rect">
                <a:avLst/>
              </a:prstGeom>
              <a:blipFill>
                <a:blip r:embed="rId4"/>
                <a:stretch>
                  <a:fillRect l="-146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/>
              <p:nvPr/>
            </p:nvSpPr>
            <p:spPr>
              <a:xfrm>
                <a:off x="323528" y="4092808"/>
                <a:ext cx="8928992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1)/2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92808"/>
                <a:ext cx="8928992" cy="541110"/>
              </a:xfrm>
              <a:prstGeom prst="rect">
                <a:avLst/>
              </a:prstGeom>
              <a:blipFill>
                <a:blip r:embed="rId5"/>
                <a:stretch>
                  <a:fillRect l="-1420" t="-697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4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395536" y="246273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square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iff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square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it is a square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462734"/>
                <a:ext cx="7971837" cy="954107"/>
              </a:xfrm>
              <a:prstGeom prst="rect">
                <a:avLst/>
              </a:prstGeom>
              <a:blipFill>
                <a:blip r:embed="rId3"/>
                <a:stretch>
                  <a:fillRect l="-1590" t="-6494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774C76-156C-1AA8-B579-601CFBCE4CBF}"/>
                  </a:ext>
                </a:extLst>
              </p:cNvPr>
              <p:cNvSpPr/>
              <p:nvPr/>
            </p:nvSpPr>
            <p:spPr>
              <a:xfrm>
                <a:off x="395536" y="1476073"/>
                <a:ext cx="87129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Now, let N = PQ be a product of two primes and look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774C76-156C-1AA8-B579-601CFBCE4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76073"/>
                <a:ext cx="8712968" cy="523220"/>
              </a:xfrm>
              <a:prstGeom prst="rect">
                <a:avLst/>
              </a:prstGeom>
              <a:blipFill>
                <a:blip r:embed="rId4"/>
                <a:stretch>
                  <a:fillRect l="-145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1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Lectures 7-10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62880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Constructions of Public-key Encryption</a:t>
            </a:r>
            <a:endParaRPr lang="en-US" altLang="en-US" sz="2400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FD8FE375-6E8E-8649-89F2-2D4508DF6686}"/>
              </a:ext>
            </a:extLst>
          </p:cNvPr>
          <p:cNvSpPr txBox="1">
            <a:spLocks noChangeArrowheads="1"/>
          </p:cNvSpPr>
          <p:nvPr/>
        </p:nvSpPr>
        <p:spPr>
          <a:xfrm>
            <a:off x="883078" y="3220900"/>
            <a:ext cx="754327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2: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Trapdoor Permutations (RSA)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B833FB79-D0A9-F247-BC37-59FF7E641156}"/>
              </a:ext>
            </a:extLst>
          </p:cNvPr>
          <p:cNvSpPr txBox="1">
            <a:spLocks noChangeArrowheads="1"/>
          </p:cNvSpPr>
          <p:nvPr/>
        </p:nvSpPr>
        <p:spPr>
          <a:xfrm>
            <a:off x="883078" y="4084996"/>
            <a:ext cx="68407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Quadratic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Residuosity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/Goldwasser-Micali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6581779-EFFA-F041-9A1B-6721D01E0EEF}"/>
              </a:ext>
            </a:extLst>
          </p:cNvPr>
          <p:cNvSpPr txBox="1">
            <a:spLocks noChangeArrowheads="1"/>
          </p:cNvSpPr>
          <p:nvPr/>
        </p:nvSpPr>
        <p:spPr>
          <a:xfrm>
            <a:off x="883078" y="2544029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Diffie-Hellman/El Gamal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9BD1957E-573C-D942-907B-B882473FAC0F}"/>
              </a:ext>
            </a:extLst>
          </p:cNvPr>
          <p:cNvSpPr txBox="1">
            <a:spLocks noChangeArrowheads="1"/>
          </p:cNvSpPr>
          <p:nvPr/>
        </p:nvSpPr>
        <p:spPr>
          <a:xfrm>
            <a:off x="896979" y="5085184"/>
            <a:ext cx="86409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4: Post-Quantum Security &amp; Lattice-based Encryption</a:t>
            </a:r>
          </a:p>
        </p:txBody>
      </p:sp>
    </p:spTree>
    <p:extLst>
      <p:ext uri="{BB962C8B-B14F-4D97-AF65-F5344CB8AC3E}">
        <p14:creationId xmlns:p14="http://schemas.microsoft.com/office/powerpoint/2010/main" val="24465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97868" y="357587"/>
            <a:ext cx="694826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4502621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4502621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735797" y="479065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7" y="4790653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01109" y="4773006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09" y="4773006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475656" y="421458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214589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09379" y="5316105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379" y="5316105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338837" y="5296226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37" y="5296226"/>
                <a:ext cx="2291730" cy="722442"/>
              </a:xfrm>
              <a:prstGeom prst="rect">
                <a:avLst/>
              </a:prstGeom>
              <a:blipFill>
                <a:blip r:embed="rId8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467544" y="1412375"/>
                <a:ext cx="8449217" cy="15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Define the Jacobi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to be +1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a square mod both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or a non-square mod both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12375"/>
                <a:ext cx="8449217" cy="1598964"/>
              </a:xfrm>
              <a:prstGeom prst="rect">
                <a:avLst/>
              </a:prstGeom>
              <a:blipFill>
                <a:blip r:embed="rId9"/>
                <a:stretch>
                  <a:fillRect l="-1499" b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52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81945" y="404664"/>
            <a:ext cx="6230415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486397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486397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735797" y="277442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7" y="2774429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01109" y="2756782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09" y="2756782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581945" y="2324088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945" y="2324088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09379" y="3299881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379" y="3299881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338837" y="3280002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37" y="3280002"/>
                <a:ext cx="2291730" cy="722442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5357267"/>
                <a:ext cx="7971837" cy="1168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i="1" dirty="0">
                    <a:solidFill>
                      <a:srgbClr val="FF0000"/>
                    </a:solidFill>
                  </a:rPr>
                  <a:t>Surprising fact</a:t>
                </a:r>
                <a:r>
                  <a:rPr lang="en-US" sz="2800" dirty="0"/>
                  <a:t>: Jacobi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is computable in poly time without knowing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57267"/>
                <a:ext cx="7971837" cy="1168077"/>
              </a:xfrm>
              <a:prstGeom prst="rect">
                <a:avLst/>
              </a:prstGeom>
              <a:blipFill>
                <a:blip r:embed="rId9"/>
                <a:stretch>
                  <a:fillRect l="-1752" b="-1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69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1412776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square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iff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square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it is a square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2776"/>
                <a:ext cx="7971837" cy="954107"/>
              </a:xfrm>
              <a:prstGeom prst="rect">
                <a:avLst/>
              </a:prstGeom>
              <a:blipFill>
                <a:blip r:embed="rId3"/>
                <a:stretch>
                  <a:fillRect l="-1752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2231740" y="2811797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932040" y="2811797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6516216" y="2636912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636912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554202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non-squares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with Jacobi symbol +1.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542024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752" t="-5195" r="-2070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  <a:stCxn id="2" idx="6"/>
          </p:cNvCxnSpPr>
          <p:nvPr/>
        </p:nvCxnSpPr>
        <p:spPr>
          <a:xfrm flipH="1">
            <a:off x="4925720" y="3823159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943707" y="2636912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883259" y="3130951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59" y="3130951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883259" y="4009277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59" y="4009277"/>
                <a:ext cx="1584176" cy="523220"/>
              </a:xfrm>
              <a:prstGeom prst="rect">
                <a:avLst/>
              </a:prstGeom>
              <a:blipFill>
                <a:blip r:embed="rId7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/>
              <p:nvPr/>
            </p:nvSpPr>
            <p:spPr>
              <a:xfrm>
                <a:off x="827583" y="3086323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3086323"/>
                <a:ext cx="4392488" cy="552972"/>
              </a:xfrm>
              <a:prstGeom prst="rect">
                <a:avLst/>
              </a:prstGeom>
              <a:blipFill>
                <a:blip r:embed="rId8"/>
                <a:stretch>
                  <a:fillRect l="-1445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/>
              <p:nvPr/>
            </p:nvSpPr>
            <p:spPr>
              <a:xfrm>
                <a:off x="1079611" y="4018789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1" y="4018789"/>
                <a:ext cx="4392488" cy="552972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18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259632" y="404664"/>
            <a:ext cx="676875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Recognizing Squares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586081" y="1684894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81" y="1684894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592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EFA12DA-BDB4-AD4F-9C5E-89BC3C30BD43}"/>
              </a:ext>
            </a:extLst>
          </p:cNvPr>
          <p:cNvSpPr/>
          <p:nvPr/>
        </p:nvSpPr>
        <p:spPr>
          <a:xfrm>
            <a:off x="586081" y="2204864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Quadratic </a:t>
            </a:r>
            <a:r>
              <a:rPr lang="en-US" sz="2800" u="sng" dirty="0" err="1"/>
              <a:t>Residuosity</a:t>
            </a:r>
            <a:r>
              <a:rPr lang="en-US" sz="2800" u="sng" dirty="0"/>
              <a:t> Assumption (QRA)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3160D-B917-114E-8169-4558EEA1C825}"/>
                  </a:ext>
                </a:extLst>
              </p:cNvPr>
              <p:cNvSpPr/>
              <p:nvPr/>
            </p:nvSpPr>
            <p:spPr>
              <a:xfrm>
                <a:off x="612450" y="2708920"/>
                <a:ext cx="7971837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sz="2800" dirty="0"/>
                  <a:t> be a product of two large primes. </a:t>
                </a:r>
                <a:br>
                  <a:rPr lang="en-US" sz="2800" dirty="0"/>
                </a:br>
                <a:r>
                  <a:rPr lang="en-US" sz="2800" dirty="0"/>
                  <a:t>No PPT algorithm can distinguish between a random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from a random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given only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3160D-B917-114E-8169-4558EEA1C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50" y="2708920"/>
                <a:ext cx="7971837" cy="1815882"/>
              </a:xfrm>
              <a:prstGeom prst="rect">
                <a:avLst/>
              </a:prstGeom>
              <a:blipFill>
                <a:blip r:embed="rId4"/>
                <a:stretch>
                  <a:fillRect l="-1592" t="-347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7522952-0B83-7E43-8EEC-B513592D8F10}"/>
              </a:ext>
            </a:extLst>
          </p:cNvPr>
          <p:cNvSpPr/>
          <p:nvPr/>
        </p:nvSpPr>
        <p:spPr>
          <a:xfrm>
            <a:off x="2579003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seems hard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F5881D-389D-2AF4-35A0-405959D79272}"/>
              </a:ext>
            </a:extLst>
          </p:cNvPr>
          <p:cNvSpPr/>
          <p:nvPr/>
        </p:nvSpPr>
        <p:spPr>
          <a:xfrm>
            <a:off x="2303748" y="4539989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B03D27-2DA7-F353-618D-183F407067F6}"/>
              </a:ext>
            </a:extLst>
          </p:cNvPr>
          <p:cNvCxnSpPr>
            <a:cxnSpLocks/>
            <a:stCxn id="18" idx="0"/>
            <a:endCxn id="18" idx="4"/>
          </p:cNvCxnSpPr>
          <p:nvPr/>
        </p:nvCxnSpPr>
        <p:spPr>
          <a:xfrm>
            <a:off x="5004048" y="453998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D7D3EF2-ED7C-6CA1-2C76-6AD4A5BC35F6}"/>
                  </a:ext>
                </a:extLst>
              </p:cNvPr>
              <p:cNvSpPr/>
              <p:nvPr/>
            </p:nvSpPr>
            <p:spPr>
              <a:xfrm>
                <a:off x="6588224" y="436510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D7D3EF2-ED7C-6CA1-2C76-6AD4A5BC3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365104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CA009B-EC3E-CFA6-4555-238BA963FDE9}"/>
              </a:ext>
            </a:extLst>
          </p:cNvPr>
          <p:cNvCxnSpPr>
            <a:cxnSpLocks/>
            <a:stCxn id="18" idx="6"/>
          </p:cNvCxnSpPr>
          <p:nvPr/>
        </p:nvCxnSpPr>
        <p:spPr>
          <a:xfrm flipH="1">
            <a:off x="4997728" y="5551351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C5A7AE4-0C3F-FD6E-4A21-0312CE378ECA}"/>
              </a:ext>
            </a:extLst>
          </p:cNvPr>
          <p:cNvSpPr/>
          <p:nvPr/>
        </p:nvSpPr>
        <p:spPr>
          <a:xfrm>
            <a:off x="2015715" y="4365104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21DBC9D-08ED-DB83-F137-6549033F2393}"/>
                  </a:ext>
                </a:extLst>
              </p:cNvPr>
              <p:cNvSpPr/>
              <p:nvPr/>
            </p:nvSpPr>
            <p:spPr>
              <a:xfrm>
                <a:off x="4955267" y="485914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21DBC9D-08ED-DB83-F137-6549033F2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67" y="4859143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87FCD6-B046-895C-BEFB-B23458A5C172}"/>
                  </a:ext>
                </a:extLst>
              </p:cNvPr>
              <p:cNvSpPr/>
              <p:nvPr/>
            </p:nvSpPr>
            <p:spPr>
              <a:xfrm>
                <a:off x="4955267" y="573746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87FCD6-B046-895C-BEFB-B23458A5C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67" y="5737469"/>
                <a:ext cx="1584176" cy="523220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18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Finding Square Roots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2579003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is as hard as factoring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58089" y="1792288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800" dirty="0"/>
                  <a:t> Suppose you know P and Q and you want to find the square root of x mod N.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" y="1792288"/>
                <a:ext cx="7971837" cy="954107"/>
              </a:xfrm>
              <a:prstGeom prst="rect">
                <a:avLst/>
              </a:prstGeom>
              <a:blipFill>
                <a:blip r:embed="rId3"/>
                <a:stretch>
                  <a:fillRect l="-1590" t="-7895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9994DF7-E223-FF4B-992F-0C657028F97C}"/>
              </a:ext>
            </a:extLst>
          </p:cNvPr>
          <p:cNvSpPr/>
          <p:nvPr/>
        </p:nvSpPr>
        <p:spPr>
          <a:xfrm>
            <a:off x="658089" y="2872408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Find the square roots of y mod P and mod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/>
              <p:nvPr/>
            </p:nvSpPr>
            <p:spPr>
              <a:xfrm>
                <a:off x="1259632" y="3574486"/>
                <a:ext cx="2880320" cy="52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574486"/>
                <a:ext cx="2880320" cy="529247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/>
              <p:nvPr/>
            </p:nvSpPr>
            <p:spPr>
              <a:xfrm>
                <a:off x="4427984" y="3521641"/>
                <a:ext cx="2880320" cy="578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521641"/>
                <a:ext cx="2880320" cy="578492"/>
              </a:xfrm>
              <a:prstGeom prst="rect">
                <a:avLst/>
              </a:prstGeom>
              <a:blipFill>
                <a:blip r:embed="rId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/>
              <p:nvPr/>
            </p:nvSpPr>
            <p:spPr>
              <a:xfrm>
                <a:off x="670210" y="4288636"/>
                <a:ext cx="7790222" cy="1876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Use the Chinese remainder theorem. Let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sz="2800" dirty="0"/>
                  <a:t> where the CRT coefficients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10" y="4288636"/>
                <a:ext cx="7790222" cy="1876668"/>
              </a:xfrm>
              <a:prstGeom prst="rect">
                <a:avLst/>
              </a:prstGeom>
              <a:blipFill>
                <a:blip r:embed="rId6"/>
                <a:stretch>
                  <a:fillRect l="-1626" t="-3356" b="-4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CEF8AF-0056-AE48-8B80-F0F6AF70B796}"/>
                  </a:ext>
                </a:extLst>
              </p:cNvPr>
              <p:cNvSpPr/>
              <p:nvPr/>
            </p:nvSpPr>
            <p:spPr>
              <a:xfrm>
                <a:off x="683568" y="6290156"/>
                <a:ext cx="77902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800" dirty="0"/>
                  <a:t> is a square root of x mod N.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CEF8AF-0056-AE48-8B80-F0F6AF70B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90156"/>
                <a:ext cx="7790222" cy="523220"/>
              </a:xfrm>
              <a:prstGeom prst="rect">
                <a:avLst/>
              </a:prstGeom>
              <a:blipFill>
                <a:blip r:embed="rId7"/>
                <a:stretch>
                  <a:fillRect l="-162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46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Finding Square Roots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2579003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is as hard as factoring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FA12DA-BDB4-AD4F-9C5E-89BC3C30BD43}"/>
              </a:ext>
            </a:extLst>
          </p:cNvPr>
          <p:cNvSpPr/>
          <p:nvPr/>
        </p:nvSpPr>
        <p:spPr>
          <a:xfrm>
            <a:off x="658089" y="1935144"/>
            <a:ext cx="7971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Suppose you know P and Q and you want to find the square root of x mod 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994DF7-E223-FF4B-992F-0C657028F97C}"/>
              </a:ext>
            </a:extLst>
          </p:cNvPr>
          <p:cNvSpPr/>
          <p:nvPr/>
        </p:nvSpPr>
        <p:spPr>
          <a:xfrm>
            <a:off x="658089" y="3015264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Find the square roots of y mod P and mod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/>
              <p:nvPr/>
            </p:nvSpPr>
            <p:spPr>
              <a:xfrm>
                <a:off x="1259632" y="3717342"/>
                <a:ext cx="2880320" cy="52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717342"/>
                <a:ext cx="2880320" cy="529247"/>
              </a:xfrm>
              <a:prstGeom prst="rect">
                <a:avLst/>
              </a:prstGeom>
              <a:blipFill>
                <a:blip r:embed="rId3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/>
              <p:nvPr/>
            </p:nvSpPr>
            <p:spPr>
              <a:xfrm>
                <a:off x="4427984" y="3664497"/>
                <a:ext cx="2880320" cy="578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664497"/>
                <a:ext cx="2880320" cy="578492"/>
              </a:xfrm>
              <a:prstGeom prst="rect">
                <a:avLst/>
              </a:prstGeom>
              <a:blipFill>
                <a:blip r:embed="rId4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/>
              <p:nvPr/>
            </p:nvSpPr>
            <p:spPr>
              <a:xfrm>
                <a:off x="670210" y="4431492"/>
                <a:ext cx="7790222" cy="144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sz="2800" dirty="0"/>
                  <a:t> where the CRT coefficients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10" y="4431492"/>
                <a:ext cx="7790222" cy="1445780"/>
              </a:xfrm>
              <a:prstGeom prst="rect">
                <a:avLst/>
              </a:prstGeom>
              <a:blipFill>
                <a:blip r:embed="rId5"/>
                <a:stretch>
                  <a:fillRect l="-1626" t="-3478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53CEF8AF-0056-AE48-8B80-F0F6AF70B796}"/>
              </a:ext>
            </a:extLst>
          </p:cNvPr>
          <p:cNvSpPr/>
          <p:nvPr/>
        </p:nvSpPr>
        <p:spPr>
          <a:xfrm>
            <a:off x="683568" y="6087676"/>
            <a:ext cx="8460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So, if x is a square, it has 4 distinct square roots mod N.</a:t>
            </a:r>
          </a:p>
        </p:txBody>
      </p:sp>
    </p:spTree>
    <p:extLst>
      <p:ext uri="{BB962C8B-B14F-4D97-AF65-F5344CB8AC3E}">
        <p14:creationId xmlns:p14="http://schemas.microsoft.com/office/powerpoint/2010/main" val="13810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Finding Square Roots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2579003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is as hard as factoring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58089" y="193514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Suppose you have a box that computes square roots mod N. Can we use it to factor N?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" y="1935144"/>
                <a:ext cx="7971837" cy="954107"/>
              </a:xfrm>
              <a:prstGeom prst="rect">
                <a:avLst/>
              </a:prstGeom>
              <a:blipFill>
                <a:blip r:embed="rId3"/>
                <a:stretch>
                  <a:fillRect l="-159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1162AD-16FC-8341-BF40-BB2A8CEC5E25}"/>
              </a:ext>
            </a:extLst>
          </p:cNvPr>
          <p:cNvSpPr/>
          <p:nvPr/>
        </p:nvSpPr>
        <p:spPr>
          <a:xfrm>
            <a:off x="3491880" y="3429000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7FFF84-6282-A54C-BFA9-D95F926AC3FA}"/>
                  </a:ext>
                </a:extLst>
              </p:cNvPr>
              <p:cNvSpPr/>
              <p:nvPr/>
            </p:nvSpPr>
            <p:spPr>
              <a:xfrm>
                <a:off x="3563888" y="3652082"/>
                <a:ext cx="724762" cy="633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/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7FFF84-6282-A54C-BFA9-D95F926AC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652082"/>
                <a:ext cx="724762" cy="633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EDB0CE-6F4C-764C-A877-2A4FD475FCF8}"/>
              </a:ext>
            </a:extLst>
          </p:cNvPr>
          <p:cNvCxnSpPr>
            <a:endCxn id="2" idx="1"/>
          </p:cNvCxnSpPr>
          <p:nvPr/>
        </p:nvCxnSpPr>
        <p:spPr>
          <a:xfrm>
            <a:off x="2579003" y="3969060"/>
            <a:ext cx="912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69FC1-7AC0-014B-A204-0722B41BFE98}"/>
              </a:ext>
            </a:extLst>
          </p:cNvPr>
          <p:cNvCxnSpPr/>
          <p:nvPr/>
        </p:nvCxnSpPr>
        <p:spPr>
          <a:xfrm>
            <a:off x="4716016" y="3948826"/>
            <a:ext cx="912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F1F9DEF-A44B-6445-B1A0-DC365B9C4DB9}"/>
                  </a:ext>
                </a:extLst>
              </p:cNvPr>
              <p:cNvSpPr/>
              <p:nvPr/>
            </p:nvSpPr>
            <p:spPr>
              <a:xfrm>
                <a:off x="2734669" y="3429000"/>
                <a:ext cx="6015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F1F9DEF-A44B-6445-B1A0-DC365B9C4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669" y="3429000"/>
                <a:ext cx="6015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DBA9F6-E93F-CD4D-86A4-1CEEB988F20C}"/>
                  </a:ext>
                </a:extLst>
              </p:cNvPr>
              <p:cNvSpPr/>
              <p:nvPr/>
            </p:nvSpPr>
            <p:spPr>
              <a:xfrm>
                <a:off x="4883258" y="3366033"/>
                <a:ext cx="333471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DBA9F6-E93F-CD4D-86A4-1CEEB988F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58" y="3366033"/>
                <a:ext cx="3334711" cy="523220"/>
              </a:xfrm>
              <a:prstGeom prst="rect">
                <a:avLst/>
              </a:prstGeom>
              <a:blipFill>
                <a:blip r:embed="rId6"/>
                <a:stretch>
                  <a:fillRect l="-758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BAE5AB-72FF-394A-8C12-9FC4AD3BAFA4}"/>
                  </a:ext>
                </a:extLst>
              </p:cNvPr>
              <p:cNvSpPr/>
              <p:nvPr/>
            </p:nvSpPr>
            <p:spPr>
              <a:xfrm>
                <a:off x="730097" y="4812775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Feed the box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for a random z.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BAE5AB-72FF-394A-8C12-9FC4AD3BA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97" y="4812775"/>
                <a:ext cx="7971837" cy="523220"/>
              </a:xfrm>
              <a:prstGeom prst="rect">
                <a:avLst/>
              </a:prstGeom>
              <a:blipFill>
                <a:blip r:embed="rId7"/>
                <a:stretch>
                  <a:fillRect l="-1592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F6C845-4BC9-2145-8BF4-77FE98CDED6F}"/>
                  </a:ext>
                </a:extLst>
              </p:cNvPr>
              <p:cNvSpPr/>
              <p:nvPr/>
            </p:nvSpPr>
            <p:spPr>
              <a:xfrm>
                <a:off x="755576" y="5643245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Claim (</a:t>
                </a:r>
                <a:r>
                  <a:rPr lang="en-US" sz="2800" b="1" dirty="0" err="1"/>
                  <a:t>Pf</a:t>
                </a:r>
                <a:r>
                  <a:rPr lang="en-US" sz="2800" b="1" dirty="0"/>
                  <a:t> on the board)</a:t>
                </a:r>
                <a:r>
                  <a:rPr lang="en-US" sz="2800" dirty="0"/>
                  <a:t>: with probability 1/2,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a non-trivial factor of N.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F6C845-4BC9-2145-8BF4-77FE98CDE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643245"/>
                <a:ext cx="7971837" cy="954107"/>
              </a:xfrm>
              <a:prstGeom prst="rect">
                <a:avLst/>
              </a:prstGeom>
              <a:blipFill>
                <a:blip r:embed="rId8"/>
                <a:stretch>
                  <a:fillRect l="-159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3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Goldwasser-Micali (GM)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/>
              <p:nvPr/>
            </p:nvSpPr>
            <p:spPr>
              <a:xfrm>
                <a:off x="611560" y="1476073"/>
                <a:ext cx="7971837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/>
                  <a:t>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primes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𝑄𝑁𝑅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be some quadratic non-residue with Jacobi symbol +1.  </a:t>
                </a:r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/>
                  <a:t>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76073"/>
                <a:ext cx="7971837" cy="2246769"/>
              </a:xfrm>
              <a:prstGeom prst="rect">
                <a:avLst/>
              </a:prstGeom>
              <a:blipFill>
                <a:blip r:embed="rId3"/>
                <a:stretch>
                  <a:fillRect l="-1752" t="-2809" r="-1274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600201" y="4060229"/>
                <a:ext cx="797183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is a bit: </a:t>
                </a:r>
              </a:p>
              <a:p>
                <a:r>
                  <a:rPr lang="en-US" sz="2800" dirty="0"/>
                  <a:t>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1" y="4060229"/>
                <a:ext cx="7971837" cy="1384995"/>
              </a:xfrm>
              <a:prstGeom prst="rect">
                <a:avLst/>
              </a:prstGeom>
              <a:blipFill>
                <a:blip r:embed="rId4"/>
                <a:stretch>
                  <a:fillRect l="-1431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/>
              <p:nvPr/>
            </p:nvSpPr>
            <p:spPr>
              <a:xfrm>
                <a:off x="611560" y="5787261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800" dirty="0"/>
                  <a:t>: Check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a quadratic residue using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. If yes, output 0 else 1. 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787261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752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3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Goldwasser-Micali (GM)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589653" y="1628800"/>
                <a:ext cx="797183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is a bit: </a:t>
                </a:r>
              </a:p>
              <a:p>
                <a:r>
                  <a:rPr lang="en-US" sz="2800" dirty="0"/>
                  <a:t>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53" y="1628800"/>
                <a:ext cx="7971837" cy="1384995"/>
              </a:xfrm>
              <a:prstGeom prst="rect">
                <a:avLst/>
              </a:prstGeom>
              <a:blipFill>
                <a:blip r:embed="rId3"/>
                <a:stretch>
                  <a:fillRect l="-1431" t="-4545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7D51262-8950-6D49-8041-706FAE6C5E73}"/>
              </a:ext>
            </a:extLst>
          </p:cNvPr>
          <p:cNvSpPr/>
          <p:nvPr/>
        </p:nvSpPr>
        <p:spPr>
          <a:xfrm>
            <a:off x="611560" y="3445843"/>
            <a:ext cx="7971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IND-security follows directly from the quadratic </a:t>
            </a:r>
            <a:r>
              <a:rPr lang="en-US" sz="2800" i="1" dirty="0" err="1"/>
              <a:t>residuosity</a:t>
            </a:r>
            <a:r>
              <a:rPr lang="en-US" sz="2800" i="1" dirty="0"/>
              <a:t> assumption.</a:t>
            </a:r>
          </a:p>
        </p:txBody>
      </p:sp>
    </p:spTree>
    <p:extLst>
      <p:ext uri="{BB962C8B-B14F-4D97-AF65-F5344CB8AC3E}">
        <p14:creationId xmlns:p14="http://schemas.microsoft.com/office/powerpoint/2010/main" val="36875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GM is a Homomorphic Encryption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82099E-9314-1C40-9493-FE18DDBC5E1A}"/>
                  </a:ext>
                </a:extLst>
              </p:cNvPr>
              <p:cNvSpPr/>
              <p:nvPr/>
            </p:nvSpPr>
            <p:spPr>
              <a:xfrm>
                <a:off x="632611" y="3501008"/>
                <a:ext cx="7971837" cy="961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 bit: 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82099E-9314-1C40-9493-FE18DDBC5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1" y="3501008"/>
                <a:ext cx="7971837" cy="961802"/>
              </a:xfrm>
              <a:prstGeom prst="rect">
                <a:avLst/>
              </a:prstGeom>
              <a:blipFill>
                <a:blip r:embed="rId3"/>
                <a:stretch>
                  <a:fillRect l="-1590" t="-8000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1A6E84-40CC-484B-A9DB-B6324CECAF0C}"/>
                  </a:ext>
                </a:extLst>
              </p:cNvPr>
              <p:cNvSpPr/>
              <p:nvPr/>
            </p:nvSpPr>
            <p:spPr>
              <a:xfrm>
                <a:off x="611560" y="1556792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GM-ciphertext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and a GM-ciphertext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, I can compute a GM-ciphertext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2.</m:t>
                    </m:r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1A6E84-40CC-484B-A9DB-B6324CECA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56792"/>
                <a:ext cx="7971837" cy="954107"/>
              </a:xfrm>
              <a:prstGeom prst="rect">
                <a:avLst/>
              </a:prstGeom>
              <a:blipFill>
                <a:blip r:embed="rId4"/>
                <a:stretch>
                  <a:fillRect l="-1752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46D2A0-23F9-D443-B030-A939317986C7}"/>
                  </a:ext>
                </a:extLst>
              </p:cNvPr>
              <p:cNvSpPr/>
              <p:nvPr/>
            </p:nvSpPr>
            <p:spPr>
              <a:xfrm>
                <a:off x="611560" y="2504206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without knowing anything about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b="1" dirty="0"/>
                  <a:t> or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b="1" dirty="0"/>
                  <a:t>!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46D2A0-23F9-D443-B030-A93931798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504206"/>
                <a:ext cx="7971837" cy="523220"/>
              </a:xfrm>
              <a:prstGeom prst="rect">
                <a:avLst/>
              </a:prstGeom>
              <a:blipFill>
                <a:blip r:embed="rId5"/>
                <a:stretch>
                  <a:fillRect l="-1752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6480D-DD1B-A146-8930-0B097B631E06}"/>
                  </a:ext>
                </a:extLst>
              </p:cNvPr>
              <p:cNvSpPr/>
              <p:nvPr/>
            </p:nvSpPr>
            <p:spPr>
              <a:xfrm>
                <a:off x="611560" y="477145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an encryption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6480D-DD1B-A146-8930-0B097B631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71454"/>
                <a:ext cx="7971837" cy="954107"/>
              </a:xfrm>
              <a:prstGeom prst="rect">
                <a:avLst/>
              </a:prstGeom>
              <a:blipFill>
                <a:blip r:embed="rId6"/>
                <a:stretch>
                  <a:fillRect l="-1752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94346C-9B6B-D44E-8219-B2284F450CAE}"/>
              </a:ext>
            </a:extLst>
          </p:cNvPr>
          <p:cNvSpPr/>
          <p:nvPr/>
        </p:nvSpPr>
        <p:spPr>
          <a:xfrm>
            <a:off x="2231739" y="2801804"/>
            <a:ext cx="1152128" cy="2376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654418-3DDA-FE45-BBD0-F5D1E0FE77DF}"/>
              </a:ext>
            </a:extLst>
          </p:cNvPr>
          <p:cNvSpPr/>
          <p:nvPr/>
        </p:nvSpPr>
        <p:spPr>
          <a:xfrm>
            <a:off x="5622853" y="2564904"/>
            <a:ext cx="1152128" cy="302433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47872B-EA98-0F4D-9B18-80DF64CA1D70}"/>
              </a:ext>
            </a:extLst>
          </p:cNvPr>
          <p:cNvCxnSpPr>
            <a:cxnSpLocks/>
          </p:cNvCxnSpPr>
          <p:nvPr/>
        </p:nvCxnSpPr>
        <p:spPr>
          <a:xfrm>
            <a:off x="2987824" y="1916832"/>
            <a:ext cx="2766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3">
            <a:extLst>
              <a:ext uri="{FF2B5EF4-FFF2-40B4-BE49-F238E27FC236}">
                <a16:creationId xmlns:a16="http://schemas.microsoft.com/office/drawing/2014/main" id="{34E226B9-0745-7A42-9F13-755DCB84958D}"/>
              </a:ext>
            </a:extLst>
          </p:cNvPr>
          <p:cNvSpPr txBox="1">
            <a:spLocks noChangeArrowheads="1"/>
          </p:cNvSpPr>
          <p:nvPr/>
        </p:nvSpPr>
        <p:spPr>
          <a:xfrm>
            <a:off x="4210654" y="1259508"/>
            <a:ext cx="57867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F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CEF0DDCE-28AF-2641-B035-F679A71696B1}"/>
              </a:ext>
            </a:extLst>
          </p:cNvPr>
          <p:cNvSpPr txBox="1">
            <a:spLocks noChangeArrowheads="1"/>
          </p:cNvSpPr>
          <p:nvPr/>
        </p:nvSpPr>
        <p:spPr>
          <a:xfrm>
            <a:off x="2231739" y="5116497"/>
            <a:ext cx="151216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domain</a:t>
            </a: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3D438B08-65EF-284E-947E-A1A1AB2876F4}"/>
              </a:ext>
            </a:extLst>
          </p:cNvPr>
          <p:cNvSpPr txBox="1">
            <a:spLocks noChangeArrowheads="1"/>
          </p:cNvSpPr>
          <p:nvPr/>
        </p:nvSpPr>
        <p:spPr>
          <a:xfrm>
            <a:off x="5694862" y="5538107"/>
            <a:ext cx="151216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range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AE8EAD-8A5F-6143-9666-5447D8EBCB38}"/>
              </a:ext>
            </a:extLst>
          </p:cNvPr>
          <p:cNvCxnSpPr>
            <a:cxnSpLocks/>
          </p:cNvCxnSpPr>
          <p:nvPr/>
        </p:nvCxnSpPr>
        <p:spPr>
          <a:xfrm>
            <a:off x="3641661" y="3212976"/>
            <a:ext cx="1650419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3">
            <a:extLst>
              <a:ext uri="{FF2B5EF4-FFF2-40B4-BE49-F238E27FC236}">
                <a16:creationId xmlns:a16="http://schemas.microsoft.com/office/drawing/2014/main" id="{5FB7108D-0948-7C4F-B77B-69964F4B867E}"/>
              </a:ext>
            </a:extLst>
          </p:cNvPr>
          <p:cNvSpPr txBox="1">
            <a:spLocks noChangeArrowheads="1"/>
          </p:cNvSpPr>
          <p:nvPr/>
        </p:nvSpPr>
        <p:spPr>
          <a:xfrm>
            <a:off x="3707904" y="2326531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Easy to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compute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3B6155-D818-0243-8FD4-3A3FE1598A0F}"/>
              </a:ext>
            </a:extLst>
          </p:cNvPr>
          <p:cNvCxnSpPr>
            <a:cxnSpLocks/>
          </p:cNvCxnSpPr>
          <p:nvPr/>
        </p:nvCxnSpPr>
        <p:spPr>
          <a:xfrm flipH="1">
            <a:off x="3707904" y="4293096"/>
            <a:ext cx="15562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3">
            <a:extLst>
              <a:ext uri="{FF2B5EF4-FFF2-40B4-BE49-F238E27FC236}">
                <a16:creationId xmlns:a16="http://schemas.microsoft.com/office/drawing/2014/main" id="{531D150F-D62C-204F-B351-7FFB4C2EFC7C}"/>
              </a:ext>
            </a:extLst>
          </p:cNvPr>
          <p:cNvSpPr txBox="1">
            <a:spLocks noChangeArrowheads="1"/>
          </p:cNvSpPr>
          <p:nvPr/>
        </p:nvSpPr>
        <p:spPr>
          <a:xfrm>
            <a:off x="3822822" y="3513219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Hard to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invert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ADC06-EFD5-4443-95FC-4AB102233B28}"/>
              </a:ext>
            </a:extLst>
          </p:cNvPr>
          <p:cNvCxnSpPr>
            <a:cxnSpLocks/>
          </p:cNvCxnSpPr>
          <p:nvPr/>
        </p:nvCxnSpPr>
        <p:spPr>
          <a:xfrm flipH="1">
            <a:off x="3779911" y="5483511"/>
            <a:ext cx="1526317" cy="0"/>
          </a:xfrm>
          <a:prstGeom prst="straightConnector1">
            <a:avLst/>
          </a:prstGeom>
          <a:ln w="635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3">
            <a:extLst>
              <a:ext uri="{FF2B5EF4-FFF2-40B4-BE49-F238E27FC236}">
                <a16:creationId xmlns:a16="http://schemas.microsoft.com/office/drawing/2014/main" id="{33D90923-F324-FA42-A959-486364B4D374}"/>
              </a:ext>
            </a:extLst>
          </p:cNvPr>
          <p:cNvSpPr txBox="1">
            <a:spLocks noChangeArrowheads="1"/>
          </p:cNvSpPr>
          <p:nvPr/>
        </p:nvSpPr>
        <p:spPr>
          <a:xfrm>
            <a:off x="3937572" y="4674011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Easy to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invert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A0C3729C-C7D9-FD41-B2A2-8015127BA8A6}"/>
              </a:ext>
            </a:extLst>
          </p:cNvPr>
          <p:cNvSpPr txBox="1">
            <a:spLocks noChangeArrowheads="1"/>
          </p:cNvSpPr>
          <p:nvPr/>
        </p:nvSpPr>
        <p:spPr>
          <a:xfrm>
            <a:off x="3937740" y="5466099"/>
            <a:ext cx="136848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given a trapdoor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15D679-2D90-5147-AF33-ADB7CB2CD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42" y="5828730"/>
            <a:ext cx="1212814" cy="1023804"/>
          </a:xfrm>
          <a:prstGeom prst="rect">
            <a:avLst/>
          </a:prstGeom>
        </p:spPr>
      </p:pic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5899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One-way Functions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D0836F-BF2B-B440-A22B-B621FFBDF597}"/>
              </a:ext>
            </a:extLst>
          </p:cNvPr>
          <p:cNvGrpSpPr/>
          <p:nvPr/>
        </p:nvGrpSpPr>
        <p:grpSpPr>
          <a:xfrm>
            <a:off x="5635227" y="2886939"/>
            <a:ext cx="1512167" cy="3157914"/>
            <a:chOff x="7769198" y="2564904"/>
            <a:chExt cx="1512167" cy="315791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6F23965-F62F-7746-B716-79D9FD35387F}"/>
                </a:ext>
              </a:extLst>
            </p:cNvPr>
            <p:cNvSpPr/>
            <p:nvPr/>
          </p:nvSpPr>
          <p:spPr>
            <a:xfrm>
              <a:off x="7769198" y="2564904"/>
              <a:ext cx="1152128" cy="23762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4F019D4-0021-1749-BACD-2367B7EED49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769198" y="4879597"/>
              <a:ext cx="1512167" cy="8432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rPr>
                <a:t>range</a:t>
              </a:r>
            </a:p>
          </p:txBody>
        </p:sp>
      </p:grpSp>
      <p:sp>
        <p:nvSpPr>
          <p:cNvPr id="25" name="Subtitle 1">
            <a:extLst>
              <a:ext uri="{FF2B5EF4-FFF2-40B4-BE49-F238E27FC236}">
                <a16:creationId xmlns:a16="http://schemas.microsoft.com/office/drawing/2014/main" id="{0C1591BB-0B38-DB4D-8619-7AE6C7201A06}"/>
              </a:ext>
            </a:extLst>
          </p:cNvPr>
          <p:cNvSpPr txBox="1">
            <a:spLocks/>
          </p:cNvSpPr>
          <p:nvPr/>
        </p:nvSpPr>
        <p:spPr>
          <a:xfrm>
            <a:off x="111460" y="439503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One-way Permutations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6" name="Rectangle 63">
            <a:extLst>
              <a:ext uri="{FF2B5EF4-FFF2-40B4-BE49-F238E27FC236}">
                <a16:creationId xmlns:a16="http://schemas.microsoft.com/office/drawing/2014/main" id="{D71FD569-B94A-4043-90F9-C42C24FA2FBB}"/>
              </a:ext>
            </a:extLst>
          </p:cNvPr>
          <p:cNvSpPr txBox="1">
            <a:spLocks noChangeArrowheads="1"/>
          </p:cNvSpPr>
          <p:nvPr/>
        </p:nvSpPr>
        <p:spPr>
          <a:xfrm>
            <a:off x="5553287" y="5959717"/>
            <a:ext cx="3590713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Domain = Range</a:t>
            </a:r>
          </a:p>
        </p:txBody>
      </p:sp>
    </p:spTree>
    <p:extLst>
      <p:ext uri="{BB962C8B-B14F-4D97-AF65-F5344CB8AC3E}">
        <p14:creationId xmlns:p14="http://schemas.microsoft.com/office/powerpoint/2010/main" val="23410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2" grpId="0"/>
      <p:bldP spid="17" grpId="0"/>
      <p:bldP spid="19" grpId="0"/>
      <p:bldP spid="21" grpId="0"/>
      <p:bldP spid="21" grpId="1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Functions: The Definition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744024" y="1015922"/>
                <a:ext cx="8298309" cy="3511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m:t>) 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US" sz="27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ℕ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𝓕</m:t>
                        </m:r>
                      </m:e>
                      <m:sub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itself a collection of functions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}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sSub>
                          <m:sSubPr>
                            <m:ctrlP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one-way function family if: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sample function index with a trapdoor: There is a PPT algorithm </a:t>
                </a:r>
                <a14:m>
                  <m:oMath xmlns:m="http://schemas.openxmlformats.org/officeDocument/2006/math"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𝐺𝑒𝑛</m:t>
                    </m:r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that outputs a function index </a:t>
                </a:r>
                <a14:m>
                  <m:oMath xmlns:m="http://schemas.openxmlformats.org/officeDocument/2006/math"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together with a trapdoor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24" y="1015922"/>
                <a:ext cx="8298309" cy="3511859"/>
              </a:xfrm>
              <a:prstGeom prst="rect">
                <a:avLst/>
              </a:prstGeom>
              <a:blipFill>
                <a:blip r:embed="rId3"/>
                <a:stretch>
                  <a:fillRect l="-1376" t="-1439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67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Functions: The Definition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744024" y="1015922"/>
                <a:ext cx="8298309" cy="3542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m:t>) 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US" sz="27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ℕ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𝓕</m:t>
                        </m:r>
                      </m:e>
                      <m:sub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itself a collection of functions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}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sSub>
                          <m:sSubPr>
                            <m:ctrlP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one-way function family if: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sample function index with a trapdoor.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24" y="1015922"/>
                <a:ext cx="8298309" cy="3542636"/>
              </a:xfrm>
              <a:prstGeom prst="rect">
                <a:avLst/>
              </a:prstGeom>
              <a:blipFill>
                <a:blip r:embed="rId3"/>
                <a:stretch>
                  <a:fillRect l="-1376" t="-1429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6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Functions: The Definition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744024" y="1015922"/>
                <a:ext cx="8298309" cy="4404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m:t>) 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US" sz="27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ℕ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𝓕</m:t>
                        </m:r>
                      </m:e>
                      <m:sub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itself a collection of functions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}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sSub>
                          <m:sSubPr>
                            <m:ctrlP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one-way function family if: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sample function index with a trapdoor.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compute an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24" y="1015922"/>
                <a:ext cx="8298309" cy="4404411"/>
              </a:xfrm>
              <a:prstGeom prst="rect">
                <a:avLst/>
              </a:prstGeom>
              <a:blipFill>
                <a:blip r:embed="rId3"/>
                <a:stretch>
                  <a:fillRect l="-1376" t="-1149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5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Functions: The Definition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744024" y="1015922"/>
                <a:ext cx="8298309" cy="5697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m:t>) 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US" sz="27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ℕ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𝓕</m:t>
                        </m:r>
                      </m:e>
                      <m:sub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itself a collection of functions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}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sSub>
                          <m:sSubPr>
                            <m:ctrlP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one-way function family if: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sample function index with a trapdoor.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compute an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It is one-way: that is, for every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p.p.t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there is a negligible function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𝜇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s.t.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24" y="1015922"/>
                <a:ext cx="8298309" cy="5697072"/>
              </a:xfrm>
              <a:prstGeom prst="rect">
                <a:avLst/>
              </a:prstGeom>
              <a:blipFill>
                <a:blip r:embed="rId3"/>
                <a:stretch>
                  <a:fillRect l="-1376" t="-889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55E639-C646-D84C-A2AF-E911363BDA89}"/>
                  </a:ext>
                </a:extLst>
              </p:cNvPr>
              <p:cNvSpPr/>
              <p:nvPr/>
            </p:nvSpPr>
            <p:spPr>
              <a:xfrm>
                <a:off x="1022310" y="5589240"/>
                <a:ext cx="8100392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𝒊</m:t>
                                      </m:r>
                                      <m: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←</m:t>
                                  </m:r>
                                  <m:r>
                                    <a:rPr kumimoji="0" lang="en-US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𝑮𝒆𝒏</m:t>
                                  </m:r>
                                  <m:d>
                                    <m:dPr>
                                      <m:ctrlP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US" sz="24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sz="24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𝟏</m:t>
                                          </m:r>
                                        </m:e>
                                        <m:sup>
                                          <m:r>
                                            <a:rPr kumimoji="0" lang="en-US" sz="24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𝒏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; 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←</m:t>
                                  </m:r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0,1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;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;</m:t>
                                  </m:r>
                                </m:e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: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55E639-C646-D84C-A2AF-E911363BD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10" y="5589240"/>
                <a:ext cx="8100392" cy="82246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07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871296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From Trapdoor Permutations to 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IND-Secure Public-key Encryption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823F9-5D83-9F42-AB9B-675536DCC605}"/>
                  </a:ext>
                </a:extLst>
              </p:cNvPr>
              <p:cNvSpPr/>
              <p:nvPr/>
            </p:nvSpPr>
            <p:spPr>
              <a:xfrm>
                <a:off x="539552" y="1700808"/>
                <a:ext cx="8298309" cy="3613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Sample function index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with a trapdoor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The public key is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the private key is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as the ciphertext.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Output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computed using the private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823F9-5D83-9F42-AB9B-675536DCC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00808"/>
                <a:ext cx="8298309" cy="3613425"/>
              </a:xfrm>
              <a:prstGeom prst="rect">
                <a:avLst/>
              </a:prstGeom>
              <a:blipFill>
                <a:blip r:embed="rId3"/>
                <a:stretch>
                  <a:fillRect l="-1069" t="-1053" r="-1527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F039BCC-54B6-2542-A256-C352508F4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83" y="5450160"/>
            <a:ext cx="1397000" cy="1219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2CEBAB-3C7E-F142-809E-A9C36248FDD3}"/>
              </a:ext>
            </a:extLst>
          </p:cNvPr>
          <p:cNvSpPr/>
          <p:nvPr/>
        </p:nvSpPr>
        <p:spPr>
          <a:xfrm>
            <a:off x="2843808" y="5592142"/>
            <a:ext cx="7971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Could reveal partial info about m!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So, not IND-secure!</a:t>
            </a:r>
          </a:p>
        </p:txBody>
      </p:sp>
    </p:spTree>
    <p:extLst>
      <p:ext uri="{BB962C8B-B14F-4D97-AF65-F5344CB8AC3E}">
        <p14:creationId xmlns:p14="http://schemas.microsoft.com/office/powerpoint/2010/main" val="153057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871296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From Trapdoor Permutations to 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IND-Secure Public-key Encryption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823F9-5D83-9F42-AB9B-675536DCC605}"/>
                  </a:ext>
                </a:extLst>
              </p:cNvPr>
              <p:cNvSpPr/>
              <p:nvPr/>
            </p:nvSpPr>
            <p:spPr>
              <a:xfrm>
                <a:off x="539552" y="1700808"/>
                <a:ext cx="8298309" cy="3529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Sample function index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with a trapdoor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The public key is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the private key is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bit: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Pick a random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𝒓</m:t>
                    </m:r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 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𝒄</m:t>
                        </m:r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=(</m:t>
                        </m:r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𝑭</m:t>
                        </m:r>
                      </m:e>
                      <m:sub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𝒓</m:t>
                        </m:r>
                      </m:e>
                    </m:d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𝑯𝑪𝑩</m:t>
                    </m:r>
                    <m:d>
                      <m:d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𝒓</m:t>
                        </m:r>
                      </m:e>
                    </m:d>
                    <m:nary>
                      <m:naryPr>
                        <m:chr m:val="⨁"/>
                        <m:subHide m:val="on"/>
                        <m:supHide m:val="on"/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</m:nary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</a:t>
                </a: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Recover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using the private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and using it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823F9-5D83-9F42-AB9B-675536DCC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00808"/>
                <a:ext cx="8298309" cy="3529492"/>
              </a:xfrm>
              <a:prstGeom prst="rect">
                <a:avLst/>
              </a:prstGeom>
              <a:blipFill>
                <a:blip r:embed="rId3"/>
                <a:stretch>
                  <a:fillRect l="-1069" t="-1075" b="-3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E958453-F523-2A4B-98A0-A932A65CE8A2}"/>
              </a:ext>
            </a:extLst>
          </p:cNvPr>
          <p:cNvSpPr/>
          <p:nvPr/>
        </p:nvSpPr>
        <p:spPr>
          <a:xfrm>
            <a:off x="1025501" y="5445224"/>
            <a:ext cx="7971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IND-CPA secure: 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Proof by Hybrid argument (exercise). </a:t>
            </a:r>
          </a:p>
        </p:txBody>
      </p:sp>
    </p:spTree>
    <p:extLst>
      <p:ext uri="{BB962C8B-B14F-4D97-AF65-F5344CB8AC3E}">
        <p14:creationId xmlns:p14="http://schemas.microsoft.com/office/powerpoint/2010/main" val="24486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46775</TotalTime>
  <Words>2359</Words>
  <Application>Microsoft Macintosh PowerPoint</Application>
  <PresentationFormat>On-screen Show (4:3)</PresentationFormat>
  <Paragraphs>240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1154</cp:revision>
  <dcterms:created xsi:type="dcterms:W3CDTF">2014-03-14T23:52:55Z</dcterms:created>
  <dcterms:modified xsi:type="dcterms:W3CDTF">2023-10-04T16:43:00Z</dcterms:modified>
</cp:coreProperties>
</file>