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529" r:id="rId2"/>
    <p:sldId id="1489" r:id="rId3"/>
    <p:sldId id="722" r:id="rId4"/>
    <p:sldId id="692" r:id="rId5"/>
    <p:sldId id="723" r:id="rId6"/>
    <p:sldId id="724" r:id="rId7"/>
    <p:sldId id="726" r:id="rId8"/>
    <p:sldId id="727" r:id="rId9"/>
    <p:sldId id="728" r:id="rId10"/>
    <p:sldId id="681" r:id="rId11"/>
    <p:sldId id="1490" r:id="rId12"/>
    <p:sldId id="1491" r:id="rId13"/>
    <p:sldId id="1492" r:id="rId14"/>
    <p:sldId id="731" r:id="rId15"/>
    <p:sldId id="1493" r:id="rId16"/>
    <p:sldId id="1494" r:id="rId17"/>
    <p:sldId id="730" r:id="rId18"/>
    <p:sldId id="1508" r:id="rId19"/>
    <p:sldId id="1495" r:id="rId20"/>
    <p:sldId id="1496" r:id="rId21"/>
    <p:sldId id="1497" r:id="rId22"/>
    <p:sldId id="1506" r:id="rId23"/>
    <p:sldId id="1507" r:id="rId24"/>
    <p:sldId id="1509" r:id="rId25"/>
    <p:sldId id="1510" r:id="rId26"/>
    <p:sldId id="1511" r:id="rId27"/>
    <p:sldId id="1514" r:id="rId28"/>
    <p:sldId id="1512" r:id="rId29"/>
    <p:sldId id="1502" r:id="rId30"/>
    <p:sldId id="1498" r:id="rId31"/>
    <p:sldId id="1503" r:id="rId32"/>
    <p:sldId id="1504" r:id="rId33"/>
    <p:sldId id="1513" r:id="rId34"/>
    <p:sldId id="1515" r:id="rId35"/>
    <p:sldId id="1516" r:id="rId36"/>
    <p:sldId id="1500" r:id="rId37"/>
    <p:sldId id="1517" r:id="rId38"/>
    <p:sldId id="1487" r:id="rId39"/>
    <p:sldId id="1488" r:id="rId40"/>
    <p:sldId id="1477" r:id="rId41"/>
    <p:sldId id="147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762416"/>
    <a:srgbClr val="9290EA"/>
    <a:srgbClr val="1E177C"/>
    <a:srgbClr val="EA968D"/>
    <a:srgbClr val="FF0000"/>
    <a:srgbClr val="1A17A5"/>
    <a:srgbClr val="891637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76240" autoAdjust="0"/>
  </p:normalViewPr>
  <p:slideViewPr>
    <p:cSldViewPr>
      <p:cViewPr varScale="1">
        <p:scale>
          <a:sx n="82" d="100"/>
          <a:sy n="82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7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42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2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29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175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654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99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98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45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6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47899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055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59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584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766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357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22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63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3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282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66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44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241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558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222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99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70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405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1353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78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824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02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4805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17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83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8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98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6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3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80.png"/><Relationship Id="rId4" Type="http://schemas.openxmlformats.org/officeDocument/2006/relationships/image" Target="../media/image3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80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NUL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../media/image61.png"/><Relationship Id="rId4" Type="http://schemas.openxmlformats.org/officeDocument/2006/relationships/image" Target="../media/image4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jpeg"/><Relationship Id="rId5" Type="http://schemas.openxmlformats.org/officeDocument/2006/relationships/image" Target="../media/image63.png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NUL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14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535521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99517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17" y="799071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861925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187624" y="492641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564512" y="476672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94D8CC-D9BB-C245-A3D0-A18F394F225E}"/>
              </a:ext>
            </a:extLst>
          </p:cNvPr>
          <p:cNvSpPr/>
          <p:nvPr/>
        </p:nvSpPr>
        <p:spPr>
          <a:xfrm>
            <a:off x="1530879" y="2773646"/>
            <a:ext cx="1586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Graph 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0E3CAB-8C31-D048-B812-3B8BF0C46CFA}"/>
              </a:ext>
            </a:extLst>
          </p:cNvPr>
          <p:cNvSpPr/>
          <p:nvPr/>
        </p:nvSpPr>
        <p:spPr>
          <a:xfrm>
            <a:off x="6211222" y="2912256"/>
            <a:ext cx="1586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Graph H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  <a:blipFill>
                <a:blip r:embed="rId7"/>
                <a:stretch>
                  <a:fillRect l="-725" r="-289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  <a:blipFill>
                <a:blip r:embed="rId8"/>
                <a:stretch>
                  <a:fillRect l="-184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2826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  <a:blipFill>
                <a:blip r:embed="rId9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2825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  <a:blipFill>
                <a:blip r:embed="rId10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  <a:blipFill>
                <a:blip r:embed="rId11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  <p:bldP spid="65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535521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99517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  <a:blipFill>
                <a:blip r:embed="rId5"/>
                <a:stretch>
                  <a:fillRect l="-725" r="-289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  <a:blipFill>
                <a:blip r:embed="rId6"/>
                <a:stretch>
                  <a:fillRect l="-184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2826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2825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FD74AF0A-994F-6A49-87F6-757BCFC5F874}"/>
              </a:ext>
            </a:extLst>
          </p:cNvPr>
          <p:cNvSpPr/>
          <p:nvPr/>
        </p:nvSpPr>
        <p:spPr>
          <a:xfrm>
            <a:off x="812259" y="1112667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Completeness</a:t>
            </a:r>
            <a:r>
              <a:rPr lang="en-US" sz="2800" dirty="0"/>
              <a:t>: Exercise. </a:t>
            </a:r>
          </a:p>
        </p:txBody>
      </p:sp>
    </p:spTree>
    <p:extLst>
      <p:ext uri="{BB962C8B-B14F-4D97-AF65-F5344CB8AC3E}">
        <p14:creationId xmlns:p14="http://schemas.microsoft.com/office/powerpoint/2010/main" val="30003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535521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99517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  <a:blipFill>
                <a:blip r:embed="rId5"/>
                <a:stretch>
                  <a:fillRect l="-725" r="-289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  <a:blipFill>
                <a:blip r:embed="rId6"/>
                <a:stretch>
                  <a:fillRect l="-184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2826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2825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24EA33-90F8-DC48-96B7-729832632202}"/>
                  </a:ext>
                </a:extLst>
              </p:cNvPr>
              <p:cNvSpPr/>
              <p:nvPr/>
            </p:nvSpPr>
            <p:spPr>
              <a:xfrm>
                <a:off x="812258" y="980728"/>
                <a:ext cx="829624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Soundness</a:t>
                </a:r>
                <a:r>
                  <a:rPr lang="en-US" sz="2800" dirty="0"/>
                  <a:t>: Suppose G and H are non-isomorphic, and a prover could answer both the verifier challenges. 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24EA33-90F8-DC48-96B7-729832632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58" y="980728"/>
                <a:ext cx="8296245" cy="1384995"/>
              </a:xfrm>
              <a:prstGeom prst="rect">
                <a:avLst/>
              </a:prstGeom>
              <a:blipFill>
                <a:blip r:embed="rId10"/>
                <a:stretch>
                  <a:fillRect l="-1527" t="-4545" r="-2137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31863E-FC9C-D949-A6A3-2E4330358E20}"/>
                  </a:ext>
                </a:extLst>
              </p:cNvPr>
              <p:cNvSpPr/>
              <p:nvPr/>
            </p:nvSpPr>
            <p:spPr>
              <a:xfrm>
                <a:off x="683568" y="2374657"/>
                <a:ext cx="82962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In other words,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a contradiction!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31863E-FC9C-D949-A6A3-2E4330358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374657"/>
                <a:ext cx="8296245" cy="523220"/>
              </a:xfrm>
              <a:prstGeom prst="rect">
                <a:avLst/>
              </a:prstGeom>
              <a:blipFill>
                <a:blip r:embed="rId11"/>
                <a:stretch>
                  <a:fillRect l="-611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535521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99517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  <a:blipFill>
                <a:blip r:embed="rId5"/>
                <a:stretch>
                  <a:fillRect l="-725" r="-289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  <a:blipFill>
                <a:blip r:embed="rId6"/>
                <a:stretch>
                  <a:fillRect l="-184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2826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2825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CA24EA33-90F8-DC48-96B7-729832632202}"/>
              </a:ext>
            </a:extLst>
          </p:cNvPr>
          <p:cNvSpPr/>
          <p:nvPr/>
        </p:nvSpPr>
        <p:spPr>
          <a:xfrm>
            <a:off x="812258" y="980728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Zero Knowledge</a:t>
            </a:r>
            <a:r>
              <a:rPr lang="en-US" sz="2800" dirty="0"/>
              <a:t>: Exercise.</a:t>
            </a:r>
          </a:p>
        </p:txBody>
      </p:sp>
    </p:spTree>
    <p:extLst>
      <p:ext uri="{BB962C8B-B14F-4D97-AF65-F5344CB8AC3E}">
        <p14:creationId xmlns:p14="http://schemas.microsoft.com/office/powerpoint/2010/main" val="30979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Efficient Prover (given a Witness)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1618DF-6F94-9046-9E71-BC8FC01656BC}"/>
                  </a:ext>
                </a:extLst>
              </p:cNvPr>
              <p:cNvSpPr/>
              <p:nvPr/>
            </p:nvSpPr>
            <p:spPr>
              <a:xfrm>
                <a:off x="539552" y="1700808"/>
                <a:ext cx="829624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both these protocols, the (honest) prover is actually polynomial-time </a:t>
                </a:r>
                <a:r>
                  <a:rPr lang="en-US" sz="2800" b="1" i="1" dirty="0"/>
                  <a:t>given the NP witness </a:t>
                </a:r>
                <a:r>
                  <a:rPr lang="en-US" sz="2800" dirty="0"/>
                  <a:t>(the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in the case of QR, and the isomorphism in the case of graph-iso.)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1618DF-6F94-9046-9E71-BC8FC0165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296245" cy="1815882"/>
              </a:xfrm>
              <a:prstGeom prst="rect">
                <a:avLst/>
              </a:prstGeom>
              <a:blipFill>
                <a:blip r:embed="rId3"/>
                <a:stretch>
                  <a:fillRect l="-1529" t="-3472" r="-76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68FED6-25B4-2E4F-AA72-EC19FF82D5C2}"/>
                  </a:ext>
                </a:extLst>
              </p:cNvPr>
              <p:cNvSpPr/>
              <p:nvPr/>
            </p:nvSpPr>
            <p:spPr>
              <a:xfrm>
                <a:off x="539552" y="3789040"/>
                <a:ext cx="8296245" cy="977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Soundness is nevertheless against any, even computationally unbounded,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68FED6-25B4-2E4F-AA72-EC19FF82D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89040"/>
                <a:ext cx="8296245" cy="977447"/>
              </a:xfrm>
              <a:prstGeom prst="rect">
                <a:avLst/>
              </a:prstGeom>
              <a:blipFill>
                <a:blip r:embed="rId4"/>
                <a:stretch>
                  <a:fillRect l="-1529" t="-6410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1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all NP languages have Perfect ZK proofs?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618DF-6F94-9046-9E71-BC8FC01656BC}"/>
              </a:ext>
            </a:extLst>
          </p:cNvPr>
          <p:cNvSpPr/>
          <p:nvPr/>
        </p:nvSpPr>
        <p:spPr>
          <a:xfrm>
            <a:off x="539552" y="1196752"/>
            <a:ext cx="829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showed two languages with perfect ZK proofs. Can we show this for </a:t>
            </a:r>
            <a:r>
              <a:rPr lang="en-US" sz="2800" i="1" dirty="0"/>
              <a:t>all</a:t>
            </a:r>
            <a:r>
              <a:rPr lang="en-US" sz="2800" dirty="0"/>
              <a:t> NP languages?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8FED6-25B4-2E4F-AA72-EC19FF82D5C2}"/>
              </a:ext>
            </a:extLst>
          </p:cNvPr>
          <p:cNvSpPr/>
          <p:nvPr/>
        </p:nvSpPr>
        <p:spPr>
          <a:xfrm>
            <a:off x="556233" y="2473732"/>
            <a:ext cx="8296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Theorem</a:t>
            </a:r>
            <a:r>
              <a:rPr lang="en-US" sz="2800" dirty="0"/>
              <a:t> [Fortnow’89, Aiello-Hastad’87] No, unless bizarre stuff happens in complexity theory (technically: the polynomial hierarchy collapses.)  </a:t>
            </a:r>
          </a:p>
        </p:txBody>
      </p:sp>
    </p:spTree>
    <p:extLst>
      <p:ext uri="{BB962C8B-B14F-4D97-AF65-F5344CB8AC3E}">
        <p14:creationId xmlns:p14="http://schemas.microsoft.com/office/powerpoint/2010/main" val="30911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all NP languages have ZK proofs?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F1291-D538-314A-862E-F924620969DC}"/>
              </a:ext>
            </a:extLst>
          </p:cNvPr>
          <p:cNvSpPr/>
          <p:nvPr/>
        </p:nvSpPr>
        <p:spPr>
          <a:xfrm>
            <a:off x="539551" y="1268760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Nevertheless, today, we will show: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DF76-AB3F-4C41-A3CE-9DDAA7249162}"/>
              </a:ext>
            </a:extLst>
          </p:cNvPr>
          <p:cNvSpPr/>
          <p:nvPr/>
        </p:nvSpPr>
        <p:spPr>
          <a:xfrm>
            <a:off x="553375" y="1844824"/>
            <a:ext cx="8296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Theorem</a:t>
            </a:r>
            <a:r>
              <a:rPr lang="en-US" sz="2800" dirty="0"/>
              <a:t> [Goldreich-Micali-Wigderson’87] Assuming one-way permutations exist, all of NP has computational zero-knowledge proofs.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16568A-5830-A542-8AA1-6FDE9CDFC39B}"/>
              </a:ext>
            </a:extLst>
          </p:cNvPr>
          <p:cNvSpPr/>
          <p:nvPr/>
        </p:nvSpPr>
        <p:spPr>
          <a:xfrm>
            <a:off x="553375" y="3521332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assumption can be relaxed to one-way functions.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D1A8C-D2DC-CC44-8CB5-5AEC346BFFB6}"/>
              </a:ext>
            </a:extLst>
          </p:cNvPr>
          <p:cNvSpPr/>
          <p:nvPr/>
        </p:nvSpPr>
        <p:spPr>
          <a:xfrm>
            <a:off x="539552" y="4237931"/>
            <a:ext cx="8296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This theorem is amazing</a:t>
            </a:r>
            <a:r>
              <a:rPr lang="en-US" sz="2800" dirty="0"/>
              <a:t>: it tells us that everything that can be proved (in the sense of Euclid) can be proved in zero knowledge!</a:t>
            </a:r>
          </a:p>
        </p:txBody>
      </p:sp>
    </p:spTree>
    <p:extLst>
      <p:ext uri="{BB962C8B-B14F-4D97-AF65-F5344CB8AC3E}">
        <p14:creationId xmlns:p14="http://schemas.microsoft.com/office/powerpoint/2010/main" val="6761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539552" y="884755"/>
            <a:ext cx="2905356" cy="23391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3223625" y="1156852"/>
            <a:ext cx="456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3223625" y="1826821"/>
            <a:ext cx="5443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Every other problem in NP can be reduced to it.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557676" y="3247559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Let us first design a protocol in the </a:t>
            </a:r>
            <a:r>
              <a:rPr lang="en-US" sz="2800" b="1" dirty="0">
                <a:solidFill>
                  <a:srgbClr val="762416"/>
                </a:solidFill>
                <a:ea typeface="Cambria Math" panose="02040503050406030204" pitchFamily="18" charset="0"/>
                <a:cs typeface="Arial Unicode MS" pitchFamily="34" charset="-128"/>
              </a:rPr>
              <a:t>lead-box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model. 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A193E4-BB45-804C-962D-B963C8F5C992}"/>
              </a:ext>
            </a:extLst>
          </p:cNvPr>
          <p:cNvGrpSpPr/>
          <p:nvPr/>
        </p:nvGrpSpPr>
        <p:grpSpPr>
          <a:xfrm>
            <a:off x="1043608" y="1357341"/>
            <a:ext cx="1584177" cy="1351364"/>
            <a:chOff x="1043608" y="1357341"/>
            <a:chExt cx="1584177" cy="13513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AFB6FE-529A-E842-A919-715A2CAF02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1480017"/>
              <a:ext cx="288032" cy="196826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E57A19-4C87-1F48-9CD1-95E57D708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7428" y="1357341"/>
              <a:ext cx="1408348" cy="1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B8596E-39F9-3346-A87C-FFE367CE8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1412776"/>
              <a:ext cx="216025" cy="264067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D554F0-D9ED-3D48-8DD0-429122749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7746" y="1916832"/>
              <a:ext cx="1" cy="208633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DE6CF4-0EB6-7245-A5AF-321A11186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9" y="1942144"/>
              <a:ext cx="1" cy="208633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04BA4D-005C-5041-9F98-BEC3A6D59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1760" y="2348881"/>
              <a:ext cx="216025" cy="288031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AB96A3-88A6-C742-8B00-9FCCD4787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608" y="2399318"/>
              <a:ext cx="259999" cy="237594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AA6199-644F-134B-9738-041E873DE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7428" y="2708704"/>
              <a:ext cx="1408348" cy="1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8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3-Coloring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539552" y="884755"/>
            <a:ext cx="2905356" cy="23391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3223625" y="1156852"/>
            <a:ext cx="456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3223625" y="1826821"/>
            <a:ext cx="5443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Every other problem in NP can be reduced to it.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557676" y="3247559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Let us first design a protocol in the </a:t>
            </a:r>
            <a:r>
              <a:rPr lang="en-US" sz="2800" b="1" dirty="0">
                <a:solidFill>
                  <a:srgbClr val="762416"/>
                </a:solidFill>
                <a:ea typeface="Cambria Math" panose="02040503050406030204" pitchFamily="18" charset="0"/>
                <a:cs typeface="Arial Unicode MS" pitchFamily="34" charset="-128"/>
              </a:rPr>
              <a:t>lead-box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model. 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9425A6-179D-1346-A0C5-000BAA62BFDF}"/>
              </a:ext>
            </a:extLst>
          </p:cNvPr>
          <p:cNvGrpSpPr/>
          <p:nvPr/>
        </p:nvGrpSpPr>
        <p:grpSpPr>
          <a:xfrm>
            <a:off x="827584" y="1175043"/>
            <a:ext cx="2055778" cy="1702482"/>
            <a:chOff x="827584" y="1175043"/>
            <a:chExt cx="2055778" cy="17024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BC0D243-58BF-274D-AA68-E50889ACFA38}"/>
                </a:ext>
              </a:extLst>
            </p:cNvPr>
            <p:cNvSpPr/>
            <p:nvPr/>
          </p:nvSpPr>
          <p:spPr>
            <a:xfrm>
              <a:off x="827584" y="1175043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AF6065-A8D7-C243-A347-D08476314D50}"/>
                </a:ext>
              </a:extLst>
            </p:cNvPr>
            <p:cNvSpPr/>
            <p:nvPr/>
          </p:nvSpPr>
          <p:spPr>
            <a:xfrm>
              <a:off x="827584" y="2582196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F8EBB3-1F11-D94F-A201-0EC38FBAFD14}"/>
                </a:ext>
              </a:extLst>
            </p:cNvPr>
            <p:cNvSpPr/>
            <p:nvPr/>
          </p:nvSpPr>
          <p:spPr>
            <a:xfrm>
              <a:off x="2555776" y="1191985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F3E6E4-287E-3F4E-B09D-F252340ACC64}"/>
                </a:ext>
              </a:extLst>
            </p:cNvPr>
            <p:cNvSpPr/>
            <p:nvPr/>
          </p:nvSpPr>
          <p:spPr>
            <a:xfrm>
              <a:off x="2195736" y="1633374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6FD2B1-A620-6E4A-B432-1B30ED54AF06}"/>
                </a:ext>
              </a:extLst>
            </p:cNvPr>
            <p:cNvSpPr/>
            <p:nvPr/>
          </p:nvSpPr>
          <p:spPr>
            <a:xfrm>
              <a:off x="1311863" y="1601761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4C684F-ECFE-B740-8543-2E3CDD984955}"/>
                </a:ext>
              </a:extLst>
            </p:cNvPr>
            <p:cNvSpPr/>
            <p:nvPr/>
          </p:nvSpPr>
          <p:spPr>
            <a:xfrm>
              <a:off x="1311863" y="215985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79FD7C-1B70-FA43-BCE3-1A67B5F57E37}"/>
                </a:ext>
              </a:extLst>
            </p:cNvPr>
            <p:cNvSpPr/>
            <p:nvPr/>
          </p:nvSpPr>
          <p:spPr>
            <a:xfrm>
              <a:off x="2595330" y="2589493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DE1547-D227-824C-8C04-627E912AEA86}"/>
                </a:ext>
              </a:extLst>
            </p:cNvPr>
            <p:cNvSpPr/>
            <p:nvPr/>
          </p:nvSpPr>
          <p:spPr>
            <a:xfrm>
              <a:off x="2142471" y="2140615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3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656626" y="645195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Let us first design a protocol in the </a:t>
            </a:r>
            <a:r>
              <a:rPr lang="en-US" sz="2800" b="1" dirty="0">
                <a:solidFill>
                  <a:srgbClr val="762416"/>
                </a:solidFill>
                <a:ea typeface="Cambria Math" panose="02040503050406030204" pitchFamily="18" charset="0"/>
                <a:cs typeface="Arial Unicode MS" pitchFamily="34" charset="-128"/>
              </a:rPr>
              <a:t>lead-box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model. 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2795658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919414" y="3010142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369903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6391186" y="365821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71800" y="350100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1574324" y="2078142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BEB11B-3E47-5C4D-8258-31FFF08B0980}"/>
              </a:ext>
            </a:extLst>
          </p:cNvPr>
          <p:cNvGrpSpPr/>
          <p:nvPr/>
        </p:nvGrpSpPr>
        <p:grpSpPr>
          <a:xfrm>
            <a:off x="4936910" y="2289780"/>
            <a:ext cx="1291274" cy="1011756"/>
            <a:chOff x="3952646" y="1273224"/>
            <a:chExt cx="1291274" cy="101175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B7F096F-6D4A-B142-BF4B-18EC3D2D9614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C90D76-4531-1045-B048-9A7561D4D776}"/>
                </a:ext>
              </a:extLst>
            </p:cNvPr>
            <p:cNvSpPr txBox="1"/>
            <p:nvPr/>
          </p:nvSpPr>
          <p:spPr>
            <a:xfrm>
              <a:off x="4128253" y="1811867"/>
              <a:ext cx="663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b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Calibri"/>
                <a:cs typeface="+mn-cs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76CB47-2A94-3947-A645-B3C92687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54881" y="1273224"/>
              <a:ext cx="589039" cy="589039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0F22A-ED6E-6E44-9A64-77505CD2C122}"/>
              </a:ext>
            </a:extLst>
          </p:cNvPr>
          <p:cNvSpPr/>
          <p:nvPr/>
        </p:nvSpPr>
        <p:spPr>
          <a:xfrm>
            <a:off x="2717916" y="2719366"/>
            <a:ext cx="2214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Commit to b: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3C04F-1875-6F45-93BA-59E6BBFA01E1}"/>
              </a:ext>
            </a:extLst>
          </p:cNvPr>
          <p:cNvSpPr/>
          <p:nvPr/>
        </p:nvSpPr>
        <p:spPr>
          <a:xfrm>
            <a:off x="611560" y="5168997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1. Hiding: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The lead-box should completely hide b.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49FCBE-ADF8-B045-8700-173829AA8DC9}"/>
              </a:ext>
            </a:extLst>
          </p:cNvPr>
          <p:cNvSpPr/>
          <p:nvPr/>
        </p:nvSpPr>
        <p:spPr>
          <a:xfrm>
            <a:off x="629948" y="5858108"/>
            <a:ext cx="8946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. Binding: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Sender shouldn’t be able to open to 1-b.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93096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63E816F4-5600-CE48-A874-EB6E237DE2A9}"/>
              </a:ext>
            </a:extLst>
          </p:cNvPr>
          <p:cNvSpPr/>
          <p:nvPr/>
        </p:nvSpPr>
        <p:spPr>
          <a:xfrm>
            <a:off x="7776560" y="2723518"/>
            <a:ext cx="914400" cy="612648"/>
          </a:xfrm>
          <a:prstGeom prst="wedgeRectCallout">
            <a:avLst>
              <a:gd name="adj1" fmla="val -78460"/>
              <a:gd name="adj2" fmla="val 372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A63A-EBE2-EF47-8675-C8E975443156}"/>
              </a:ext>
            </a:extLst>
          </p:cNvPr>
          <p:cNvSpPr/>
          <p:nvPr/>
        </p:nvSpPr>
        <p:spPr>
          <a:xfrm>
            <a:off x="2782519" y="3715099"/>
            <a:ext cx="1698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Open:  b,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36972D3-56A5-A14C-9005-98D83D6796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0" b="31614"/>
          <a:stretch/>
        </p:blipFill>
        <p:spPr>
          <a:xfrm>
            <a:off x="4236779" y="3679729"/>
            <a:ext cx="1343333" cy="4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104900" y="277748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Zero Knowledge Proofs</a:t>
            </a:r>
          </a:p>
        </p:txBody>
      </p:sp>
    </p:spTree>
    <p:extLst>
      <p:ext uri="{BB962C8B-B14F-4D97-AF65-F5344CB8AC3E}">
        <p14:creationId xmlns:p14="http://schemas.microsoft.com/office/powerpoint/2010/main" val="5299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467544" y="314653"/>
            <a:ext cx="87668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ea typeface="Cambria Math" panose="02040503050406030204" pitchFamily="18" charset="0"/>
                <a:cs typeface="Arial Unicode MS" pitchFamily="34" charset="-128"/>
              </a:rPr>
              <a:t>We will later show how to implement such a lead-box (as a commitment protocol) using one-way permutations.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2795658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919414" y="3010142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369903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6391186" y="365821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71800" y="350100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1574324" y="2078142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BEB11B-3E47-5C4D-8258-31FFF08B0980}"/>
              </a:ext>
            </a:extLst>
          </p:cNvPr>
          <p:cNvGrpSpPr/>
          <p:nvPr/>
        </p:nvGrpSpPr>
        <p:grpSpPr>
          <a:xfrm>
            <a:off x="4936910" y="2289780"/>
            <a:ext cx="1291274" cy="1011756"/>
            <a:chOff x="3952646" y="1273224"/>
            <a:chExt cx="1291274" cy="101175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B7F096F-6D4A-B142-BF4B-18EC3D2D9614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C90D76-4531-1045-B048-9A7561D4D776}"/>
                </a:ext>
              </a:extLst>
            </p:cNvPr>
            <p:cNvSpPr txBox="1"/>
            <p:nvPr/>
          </p:nvSpPr>
          <p:spPr>
            <a:xfrm>
              <a:off x="4128253" y="1811867"/>
              <a:ext cx="663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b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Calibri"/>
                <a:cs typeface="+mn-cs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76CB47-2A94-3947-A645-B3C92687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54881" y="1273224"/>
              <a:ext cx="589039" cy="589039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0F22A-ED6E-6E44-9A64-77505CD2C122}"/>
              </a:ext>
            </a:extLst>
          </p:cNvPr>
          <p:cNvSpPr/>
          <p:nvPr/>
        </p:nvSpPr>
        <p:spPr>
          <a:xfrm>
            <a:off x="2717916" y="2719366"/>
            <a:ext cx="2214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Commit to b: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3C04F-1875-6F45-93BA-59E6BBFA01E1}"/>
              </a:ext>
            </a:extLst>
          </p:cNvPr>
          <p:cNvSpPr/>
          <p:nvPr/>
        </p:nvSpPr>
        <p:spPr>
          <a:xfrm>
            <a:off x="611560" y="5168997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1. Hiding: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The lead-box should completely hide b.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49FCBE-ADF8-B045-8700-173829AA8DC9}"/>
              </a:ext>
            </a:extLst>
          </p:cNvPr>
          <p:cNvSpPr/>
          <p:nvPr/>
        </p:nvSpPr>
        <p:spPr>
          <a:xfrm>
            <a:off x="629948" y="5858108"/>
            <a:ext cx="8946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. Binding: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Sender shouldn’t be able to open to 1-b.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93096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2D7C9-D256-1F4B-90E1-4C682EF29317}"/>
              </a:ext>
            </a:extLst>
          </p:cNvPr>
          <p:cNvSpPr/>
          <p:nvPr/>
        </p:nvSpPr>
        <p:spPr>
          <a:xfrm>
            <a:off x="2782519" y="3715099"/>
            <a:ext cx="1698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Open:  b,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46DCF4-B9B3-4846-9C82-D72E2349D2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0" b="31614"/>
          <a:stretch/>
        </p:blipFill>
        <p:spPr>
          <a:xfrm>
            <a:off x="4236779" y="3679729"/>
            <a:ext cx="1343333" cy="452345"/>
          </a:xfrm>
          <a:prstGeom prst="rect">
            <a:avLst/>
          </a:prstGeom>
        </p:spPr>
      </p:pic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63E816F4-5600-CE48-A874-EB6E237DE2A9}"/>
              </a:ext>
            </a:extLst>
          </p:cNvPr>
          <p:cNvSpPr/>
          <p:nvPr/>
        </p:nvSpPr>
        <p:spPr>
          <a:xfrm>
            <a:off x="7776560" y="2723518"/>
            <a:ext cx="1095388" cy="612648"/>
          </a:xfrm>
          <a:prstGeom prst="wedgeRectCallout">
            <a:avLst>
              <a:gd name="adj1" fmla="val -78460"/>
              <a:gd name="adj2" fmla="val 372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</p:spTree>
    <p:extLst>
      <p:ext uri="{BB962C8B-B14F-4D97-AF65-F5344CB8AC3E}">
        <p14:creationId xmlns:p14="http://schemas.microsoft.com/office/powerpoint/2010/main" val="25958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3203848" y="692696"/>
            <a:ext cx="2784570" cy="2027255"/>
            <a:chOff x="3952646" y="1267071"/>
            <a:chExt cx="1094025" cy="101790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09638" y="126707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251520" y="133993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7CC291-6808-A744-974B-6C04E54F9B05}"/>
                  </a:ext>
                </a:extLst>
              </p:cNvPr>
              <p:cNvSpPr txBox="1"/>
              <p:nvPr/>
            </p:nvSpPr>
            <p:spPr>
              <a:xfrm>
                <a:off x="548624" y="3346360"/>
                <a:ext cx="1910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7CC291-6808-A744-974B-6C04E54F9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4" y="3346360"/>
                <a:ext cx="1910267" cy="1020472"/>
              </a:xfrm>
              <a:prstGeom prst="rect">
                <a:avLst/>
              </a:prstGeom>
              <a:blipFill>
                <a:blip r:embed="rId5"/>
                <a:stretch>
                  <a:fillRect l="-264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/>
              <p:nvPr/>
            </p:nvSpPr>
            <p:spPr>
              <a:xfrm>
                <a:off x="3383914" y="1902483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14" y="1902483"/>
                <a:ext cx="1355884" cy="369332"/>
              </a:xfrm>
              <a:prstGeom prst="rect">
                <a:avLst/>
              </a:prstGeom>
              <a:blipFill>
                <a:blip r:embed="rId6"/>
                <a:stretch>
                  <a:fillRect l="-4630" r="-740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/>
              <p:nvPr/>
            </p:nvSpPr>
            <p:spPr>
              <a:xfrm>
                <a:off x="494593" y="4812045"/>
                <a:ext cx="19293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3" y="4812045"/>
                <a:ext cx="1929310" cy="1020472"/>
              </a:xfrm>
              <a:prstGeom prst="rect">
                <a:avLst/>
              </a:prstGeom>
              <a:blipFill>
                <a:blip r:embed="rId7"/>
                <a:stretch>
                  <a:fillRect l="-194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2DC4BD4A-26F7-7242-855F-C9D7B35B75E3}"/>
              </a:ext>
            </a:extLst>
          </p:cNvPr>
          <p:cNvGrpSpPr/>
          <p:nvPr/>
        </p:nvGrpSpPr>
        <p:grpSpPr>
          <a:xfrm>
            <a:off x="2676703" y="4544742"/>
            <a:ext cx="1212212" cy="1555077"/>
            <a:chOff x="1198763" y="921030"/>
            <a:chExt cx="1212212" cy="155507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A4AE66-D139-4D4D-90CB-6CDF2CDC27A7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8BC667A-B700-C745-95AA-8C221A5AE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B35AD6B-4D8B-3549-BF16-AC9351C59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A6FC3A8-B249-A84C-8BA5-E938BD7D9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E6DEC6A-61DF-6B44-AEEF-184ECB0096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17B0528-DFC2-9C43-9895-E61A607A9230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Subtitle 1">
              <a:extLst>
                <a:ext uri="{FF2B5EF4-FFF2-40B4-BE49-F238E27FC236}">
                  <a16:creationId xmlns:a16="http://schemas.microsoft.com/office/drawing/2014/main" id="{46C457DA-2C78-664D-BCE4-A432AC72517C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69" name="Subtitle 1">
              <a:extLst>
                <a:ext uri="{FF2B5EF4-FFF2-40B4-BE49-F238E27FC236}">
                  <a16:creationId xmlns:a16="http://schemas.microsoft.com/office/drawing/2014/main" id="{FFD4AA0B-C0E8-D04F-9A11-E8189FEF7F85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70" name="Subtitle 1">
              <a:extLst>
                <a:ext uri="{FF2B5EF4-FFF2-40B4-BE49-F238E27FC236}">
                  <a16:creationId xmlns:a16="http://schemas.microsoft.com/office/drawing/2014/main" id="{5B352033-9D4D-044C-923B-4C29C2F6AC24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71" name="Subtitle 1">
              <a:extLst>
                <a:ext uri="{FF2B5EF4-FFF2-40B4-BE49-F238E27FC236}">
                  <a16:creationId xmlns:a16="http://schemas.microsoft.com/office/drawing/2014/main" id="{5CFC097B-F65F-1A41-9AFC-8942FE048E6F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6E105A-183F-AA4C-B6F1-0992092914B6}"/>
                  </a:ext>
                </a:extLst>
              </p:cNvPr>
              <p:cNvSpPr txBox="1"/>
              <p:nvPr/>
            </p:nvSpPr>
            <p:spPr>
              <a:xfrm>
                <a:off x="3347864" y="1567823"/>
                <a:ext cx="145289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6E105A-183F-AA4C-B6F1-099209291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567823"/>
                <a:ext cx="1452897" cy="1020472"/>
              </a:xfrm>
              <a:prstGeom prst="rect">
                <a:avLst/>
              </a:prstGeom>
              <a:blipFill>
                <a:blip r:embed="rId8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33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3" grpId="0"/>
      <p:bldP spid="63" grpId="1"/>
      <p:bldP spid="64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3282809" y="1006064"/>
            <a:ext cx="2359213" cy="1591436"/>
            <a:chOff x="3952646" y="1267071"/>
            <a:chExt cx="1094025" cy="101790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09638" y="126707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282546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10029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46306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251520" y="1316595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09367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06213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09367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692696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592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238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0152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66121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/>
              <p:nvPr/>
            </p:nvSpPr>
            <p:spPr>
              <a:xfrm>
                <a:off x="3383914" y="1879142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14" y="1879142"/>
                <a:ext cx="1355884" cy="369332"/>
              </a:xfrm>
              <a:prstGeom prst="rect">
                <a:avLst/>
              </a:prstGeom>
              <a:blipFill>
                <a:blip r:embed="rId5"/>
                <a:stretch>
                  <a:fillRect l="-4630" r="-740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/>
              <p:nvPr/>
            </p:nvSpPr>
            <p:spPr>
              <a:xfrm>
                <a:off x="478839" y="3416690"/>
                <a:ext cx="19293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9" y="3416690"/>
                <a:ext cx="1929310" cy="1020472"/>
              </a:xfrm>
              <a:prstGeom prst="rect">
                <a:avLst/>
              </a:prstGeom>
              <a:blipFill>
                <a:blip r:embed="rId6"/>
                <a:stretch>
                  <a:fillRect l="-1961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F4CEC1-66A0-2948-B131-76DED9C5270C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7833F1-9617-BF45-9FFB-B61E96B630B4}"/>
              </a:ext>
            </a:extLst>
          </p:cNvPr>
          <p:cNvCxnSpPr>
            <a:cxnSpLocks/>
          </p:cNvCxnSpPr>
          <p:nvPr/>
        </p:nvCxnSpPr>
        <p:spPr>
          <a:xfrm>
            <a:off x="1547664" y="5072874"/>
            <a:ext cx="5044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/>
              <p:nvPr/>
            </p:nvSpPr>
            <p:spPr>
              <a:xfrm>
                <a:off x="2631457" y="3280514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457" y="3280514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/>
              <p:nvPr/>
            </p:nvSpPr>
            <p:spPr>
              <a:xfrm>
                <a:off x="1577370" y="449612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open all edges</a:t>
                </a: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70" y="449612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941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/>
              <p:nvPr/>
            </p:nvSpPr>
            <p:spPr>
              <a:xfrm>
                <a:off x="1553326" y="5144882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open a Ham cycle in H</a:t>
                </a: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26" y="5144882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E2B556A-9BD8-794D-B5B0-5F7BEFE4EE0D}"/>
              </a:ext>
            </a:extLst>
          </p:cNvPr>
          <p:cNvGrpSpPr/>
          <p:nvPr/>
        </p:nvGrpSpPr>
        <p:grpSpPr>
          <a:xfrm>
            <a:off x="1076313" y="3448369"/>
            <a:ext cx="1245960" cy="957128"/>
            <a:chOff x="1076313" y="3676703"/>
            <a:chExt cx="1245960" cy="957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7A2198-68F5-984A-8425-4EA30E93D7D2}"/>
                </a:ext>
              </a:extLst>
            </p:cNvPr>
            <p:cNvSpPr/>
            <p:nvPr/>
          </p:nvSpPr>
          <p:spPr>
            <a:xfrm>
              <a:off x="1774983" y="367670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AEE196D-AED5-5445-BFD0-52B7F1D9C60F}"/>
                </a:ext>
              </a:extLst>
            </p:cNvPr>
            <p:cNvSpPr/>
            <p:nvPr/>
          </p:nvSpPr>
          <p:spPr>
            <a:xfrm>
              <a:off x="1390907" y="4155260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AE8EF0-359F-4140-B457-DA0D6531EB10}"/>
                </a:ext>
              </a:extLst>
            </p:cNvPr>
            <p:cNvSpPr/>
            <p:nvPr/>
          </p:nvSpPr>
          <p:spPr>
            <a:xfrm>
              <a:off x="2117544" y="393831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966C5C2-5B78-C942-A560-5402F53B93F7}"/>
                </a:ext>
              </a:extLst>
            </p:cNvPr>
            <p:cNvSpPr/>
            <p:nvPr/>
          </p:nvSpPr>
          <p:spPr>
            <a:xfrm>
              <a:off x="1076313" y="4446321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6E96FDD-36A8-DF49-A856-6DD16DA6A96F}"/>
                  </a:ext>
                </a:extLst>
              </p:cNvPr>
              <p:cNvSpPr/>
              <p:nvPr/>
            </p:nvSpPr>
            <p:spPr>
              <a:xfrm>
                <a:off x="3725238" y="5761403"/>
                <a:ext cx="50524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u="sng" dirty="0">
                    <a:solidFill>
                      <a:schemeClr val="tx1"/>
                    </a:solidFill>
                  </a:rPr>
                  <a:t>V (when b=0):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Check all openings and check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6E96FDD-36A8-DF49-A856-6DD16DA6A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38" y="5761403"/>
                <a:ext cx="5052451" cy="954107"/>
              </a:xfrm>
              <a:prstGeom prst="rect">
                <a:avLst/>
              </a:prstGeom>
              <a:blipFill>
                <a:blip r:embed="rId10"/>
                <a:stretch>
                  <a:fillRect l="-752" t="-6579" r="-401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3282809" y="1006064"/>
            <a:ext cx="2359213" cy="1591436"/>
            <a:chOff x="3952646" y="1267071"/>
            <a:chExt cx="1094025" cy="101790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09638" y="126707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282546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10029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46306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251520" y="1316595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09367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06213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09367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692696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592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238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0152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66121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/>
              <p:nvPr/>
            </p:nvSpPr>
            <p:spPr>
              <a:xfrm>
                <a:off x="3383914" y="1879142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14" y="1879142"/>
                <a:ext cx="1355884" cy="369332"/>
              </a:xfrm>
              <a:prstGeom prst="rect">
                <a:avLst/>
              </a:prstGeom>
              <a:blipFill>
                <a:blip r:embed="rId5"/>
                <a:stretch>
                  <a:fillRect l="-4630" r="-740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/>
              <p:nvPr/>
            </p:nvSpPr>
            <p:spPr>
              <a:xfrm>
                <a:off x="478839" y="3416690"/>
                <a:ext cx="19293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9" y="3416690"/>
                <a:ext cx="1929310" cy="1020472"/>
              </a:xfrm>
              <a:prstGeom prst="rect">
                <a:avLst/>
              </a:prstGeom>
              <a:blipFill>
                <a:blip r:embed="rId6"/>
                <a:stretch>
                  <a:fillRect l="-1961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F4CEC1-66A0-2948-B131-76DED9C5270C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7833F1-9617-BF45-9FFB-B61E96B630B4}"/>
              </a:ext>
            </a:extLst>
          </p:cNvPr>
          <p:cNvCxnSpPr>
            <a:cxnSpLocks/>
          </p:cNvCxnSpPr>
          <p:nvPr/>
        </p:nvCxnSpPr>
        <p:spPr>
          <a:xfrm>
            <a:off x="1547664" y="5072874"/>
            <a:ext cx="5044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/>
              <p:nvPr/>
            </p:nvSpPr>
            <p:spPr>
              <a:xfrm>
                <a:off x="2631457" y="3280514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457" y="3280514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/>
              <p:nvPr/>
            </p:nvSpPr>
            <p:spPr>
              <a:xfrm>
                <a:off x="1577370" y="449612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open all edges</a:t>
                </a: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70" y="449612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941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/>
              <p:nvPr/>
            </p:nvSpPr>
            <p:spPr>
              <a:xfrm>
                <a:off x="1553326" y="5144882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open a Ham cycle in H</a:t>
                </a: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26" y="5144882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E2B556A-9BD8-794D-B5B0-5F7BEFE4EE0D}"/>
              </a:ext>
            </a:extLst>
          </p:cNvPr>
          <p:cNvGrpSpPr/>
          <p:nvPr/>
        </p:nvGrpSpPr>
        <p:grpSpPr>
          <a:xfrm>
            <a:off x="1076313" y="3448369"/>
            <a:ext cx="1245960" cy="957128"/>
            <a:chOff x="1076313" y="3676703"/>
            <a:chExt cx="1245960" cy="957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7A2198-68F5-984A-8425-4EA30E93D7D2}"/>
                </a:ext>
              </a:extLst>
            </p:cNvPr>
            <p:cNvSpPr/>
            <p:nvPr/>
          </p:nvSpPr>
          <p:spPr>
            <a:xfrm>
              <a:off x="1774983" y="367670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AEE196D-AED5-5445-BFD0-52B7F1D9C60F}"/>
                </a:ext>
              </a:extLst>
            </p:cNvPr>
            <p:cNvSpPr/>
            <p:nvPr/>
          </p:nvSpPr>
          <p:spPr>
            <a:xfrm>
              <a:off x="1390907" y="4155260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AE8EF0-359F-4140-B457-DA0D6531EB10}"/>
                </a:ext>
              </a:extLst>
            </p:cNvPr>
            <p:cNvSpPr/>
            <p:nvPr/>
          </p:nvSpPr>
          <p:spPr>
            <a:xfrm>
              <a:off x="2117544" y="393831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966C5C2-5B78-C942-A560-5402F53B93F7}"/>
                </a:ext>
              </a:extLst>
            </p:cNvPr>
            <p:cNvSpPr/>
            <p:nvPr/>
          </p:nvSpPr>
          <p:spPr>
            <a:xfrm>
              <a:off x="1076313" y="4446321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6E96FDD-36A8-DF49-A856-6DD16DA6A96F}"/>
              </a:ext>
            </a:extLst>
          </p:cNvPr>
          <p:cNvSpPr/>
          <p:nvPr/>
        </p:nvSpPr>
        <p:spPr>
          <a:xfrm>
            <a:off x="3725238" y="5761403"/>
            <a:ext cx="50524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u="sng" dirty="0">
                <a:solidFill>
                  <a:schemeClr val="tx1"/>
                </a:solidFill>
              </a:rPr>
              <a:t>V (when b=1): </a:t>
            </a:r>
            <a:r>
              <a:rPr lang="en-US" sz="2800" dirty="0">
                <a:solidFill>
                  <a:schemeClr val="tx1"/>
                </a:solidFill>
              </a:rPr>
              <a:t>Check the openings correspond to a cycle.</a:t>
            </a:r>
          </a:p>
        </p:txBody>
      </p:sp>
    </p:spTree>
    <p:extLst>
      <p:ext uri="{BB962C8B-B14F-4D97-AF65-F5344CB8AC3E}">
        <p14:creationId xmlns:p14="http://schemas.microsoft.com/office/powerpoint/2010/main" val="19593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2922819" y="1160579"/>
            <a:ext cx="2581198" cy="1559371"/>
            <a:chOff x="3952646" y="1502001"/>
            <a:chExt cx="848664" cy="78297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763358"/>
              <a:ext cx="848664" cy="521622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53326">
              <a:off x="4303516" y="150200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D286026-0E06-2144-95F3-F480C96537C3}"/>
                  </a:ext>
                </a:extLst>
              </p:cNvPr>
              <p:cNvSpPr/>
              <p:nvPr/>
            </p:nvSpPr>
            <p:spPr>
              <a:xfrm>
                <a:off x="66302" y="3414238"/>
                <a:ext cx="393073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Come up with a random permutation of the colors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D286026-0E06-2144-95F3-F480C9653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" y="3414238"/>
                <a:ext cx="3930734" cy="1200329"/>
              </a:xfrm>
              <a:prstGeom prst="rect">
                <a:avLst/>
              </a:prstGeom>
              <a:blipFill>
                <a:blip r:embed="rId5"/>
                <a:stretch>
                  <a:fillRect l="-2581" t="-4167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  <a:blipFill>
                <a:blip r:embed="rId8"/>
                <a:stretch>
                  <a:fillRect l="-1216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/>
              <p:nvPr/>
            </p:nvSpPr>
            <p:spPr>
              <a:xfrm>
                <a:off x="4310102" y="5341684"/>
                <a:ext cx="505245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Check the openings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Check: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3.   Check: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</m:d>
                    <m:r>
                      <a:rPr lang="en-US" sz="28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02" y="5341684"/>
                <a:ext cx="5052451" cy="1384995"/>
              </a:xfrm>
              <a:prstGeom prst="rect">
                <a:avLst/>
              </a:prstGeom>
              <a:blipFill>
                <a:blip r:embed="rId9"/>
                <a:stretch>
                  <a:fillRect l="-2506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78" grpId="0"/>
      <p:bldP spid="82" grpId="0"/>
      <p:bldP spid="84" grpId="0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2922819" y="1160579"/>
            <a:ext cx="2581198" cy="1559371"/>
            <a:chOff x="3952646" y="1502001"/>
            <a:chExt cx="848664" cy="78297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763358"/>
              <a:ext cx="848664" cy="521622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53326">
              <a:off x="4303516" y="150200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9A179-43B7-C548-B058-2B4E86F262A4}"/>
              </a:ext>
            </a:extLst>
          </p:cNvPr>
          <p:cNvSpPr/>
          <p:nvPr/>
        </p:nvSpPr>
        <p:spPr>
          <a:xfrm>
            <a:off x="811341" y="5618743"/>
            <a:ext cx="5052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Completeness</a:t>
            </a:r>
            <a:r>
              <a:rPr lang="en-US" sz="2800" dirty="0"/>
              <a:t>: Exercise.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Subtitle 1">
            <a:extLst>
              <a:ext uri="{FF2B5EF4-FFF2-40B4-BE49-F238E27FC236}">
                <a16:creationId xmlns:a16="http://schemas.microsoft.com/office/drawing/2014/main" id="{FAB43DF1-839C-1749-B7BE-D84E988A7209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</p:spTree>
    <p:extLst>
      <p:ext uri="{BB962C8B-B14F-4D97-AF65-F5344CB8AC3E}">
        <p14:creationId xmlns:p14="http://schemas.microsoft.com/office/powerpoint/2010/main" val="4714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2922819" y="1160579"/>
            <a:ext cx="2581198" cy="1559371"/>
            <a:chOff x="3952646" y="1502001"/>
            <a:chExt cx="848664" cy="78297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763358"/>
              <a:ext cx="848664" cy="521622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53326">
              <a:off x="4303516" y="150200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9A179-43B7-C548-B058-2B4E86F262A4}"/>
              </a:ext>
            </a:extLst>
          </p:cNvPr>
          <p:cNvSpPr/>
          <p:nvPr/>
        </p:nvSpPr>
        <p:spPr>
          <a:xfrm>
            <a:off x="107504" y="5445224"/>
            <a:ext cx="912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Soundness</a:t>
            </a:r>
            <a:r>
              <a:rPr lang="en-US" sz="2800" dirty="0"/>
              <a:t>: </a:t>
            </a:r>
            <a:r>
              <a:rPr lang="en-US" sz="2400" dirty="0"/>
              <a:t>If the graph is not 3COL, in every 3-coloring (that P commits to), there is some edge whose end-points have the same color.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E1EF73-CF6C-FC4E-A784-FD3DF8D41F4A}"/>
                  </a:ext>
                </a:extLst>
              </p:cNvPr>
              <p:cNvSpPr/>
              <p:nvPr/>
            </p:nvSpPr>
            <p:spPr>
              <a:xfrm>
                <a:off x="133944" y="6300263"/>
                <a:ext cx="9123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V will catch this edge and reject with probability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E1EF73-CF6C-FC4E-A784-FD3DF8D41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4" y="6300263"/>
                <a:ext cx="9123457" cy="461665"/>
              </a:xfrm>
              <a:prstGeom prst="rect">
                <a:avLst/>
              </a:prstGeom>
              <a:blipFill>
                <a:blip r:embed="rId8"/>
                <a:stretch>
                  <a:fillRect l="-111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</p:spTree>
    <p:extLst>
      <p:ext uri="{BB962C8B-B14F-4D97-AF65-F5344CB8AC3E}">
        <p14:creationId xmlns:p14="http://schemas.microsoft.com/office/powerpoint/2010/main" val="16700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2922819" y="1160579"/>
            <a:ext cx="2581198" cy="1559371"/>
            <a:chOff x="3952646" y="1502001"/>
            <a:chExt cx="848664" cy="78297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763358"/>
              <a:ext cx="848664" cy="521622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53326">
              <a:off x="4303516" y="150200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/>
              <p:nvPr/>
            </p:nvSpPr>
            <p:spPr>
              <a:xfrm>
                <a:off x="107505" y="5445224"/>
                <a:ext cx="8640960" cy="924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Repeat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|∙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times to get the verifier to accept with probability 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1−1/|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5445224"/>
                <a:ext cx="8640960" cy="924164"/>
              </a:xfrm>
              <a:prstGeom prst="rect">
                <a:avLst/>
              </a:prstGeom>
              <a:blipFill>
                <a:blip r:embed="rId8"/>
                <a:stretch>
                  <a:fillRect l="-1468" t="-6757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</p:spTree>
    <p:extLst>
      <p:ext uri="{BB962C8B-B14F-4D97-AF65-F5344CB8AC3E}">
        <p14:creationId xmlns:p14="http://schemas.microsoft.com/office/powerpoint/2010/main" val="25642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585484" y="2058284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548500" y="206084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9616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7020272" y="27089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82520" y="2204864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976820" y="1340768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E1FD-E58E-5047-85D1-4E6373D5F3D6}"/>
              </a:ext>
            </a:extLst>
          </p:cNvPr>
          <p:cNvCxnSpPr>
            <a:cxnSpLocks/>
          </p:cNvCxnSpPr>
          <p:nvPr/>
        </p:nvCxnSpPr>
        <p:spPr>
          <a:xfrm>
            <a:off x="2782520" y="2564904"/>
            <a:ext cx="361938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488FA-B32A-964C-9225-2B4A3BC434BB}"/>
              </a:ext>
            </a:extLst>
          </p:cNvPr>
          <p:cNvCxnSpPr>
            <a:cxnSpLocks/>
          </p:cNvCxnSpPr>
          <p:nvPr/>
        </p:nvCxnSpPr>
        <p:spPr>
          <a:xfrm>
            <a:off x="2782520" y="2974640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/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     Commitment Protocol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𝐷𝐸𝐶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𝐶𝑂𝑀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←(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  <a:blipFill>
                <a:blip r:embed="rId4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C45F82D-04FC-8649-879A-F008F74107DE}"/>
              </a:ext>
            </a:extLst>
          </p:cNvPr>
          <p:cNvSpPr/>
          <p:nvPr/>
        </p:nvSpPr>
        <p:spPr>
          <a:xfrm>
            <a:off x="7380312" y="314376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D4909-D58A-9045-9F28-7B91CC3A64A9}"/>
              </a:ext>
            </a:extLst>
          </p:cNvPr>
          <p:cNvSpPr/>
          <p:nvPr/>
        </p:nvSpPr>
        <p:spPr>
          <a:xfrm>
            <a:off x="700052" y="327628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5C743-76C3-D147-B1A8-8E7B0F27359B}"/>
              </a:ext>
            </a:extLst>
          </p:cNvPr>
          <p:cNvSpPr/>
          <p:nvPr/>
        </p:nvSpPr>
        <p:spPr>
          <a:xfrm>
            <a:off x="3996806" y="3697483"/>
            <a:ext cx="1511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b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BF737F45-4A63-AF43-8C4C-AC8B652F1232}"/>
              </a:ext>
            </a:extLst>
          </p:cNvPr>
          <p:cNvSpPr/>
          <p:nvPr/>
        </p:nvSpPr>
        <p:spPr>
          <a:xfrm>
            <a:off x="7848364" y="1081769"/>
            <a:ext cx="1095388" cy="612648"/>
          </a:xfrm>
          <a:prstGeom prst="wedgeRectCallout">
            <a:avLst>
              <a:gd name="adj1" fmla="val -45918"/>
              <a:gd name="adj2" fmla="val 9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B5E112-85CC-FE4E-9753-95E5BEF4975F}"/>
              </a:ext>
            </a:extLst>
          </p:cNvPr>
          <p:cNvSpPr/>
          <p:nvPr/>
        </p:nvSpPr>
        <p:spPr>
          <a:xfrm>
            <a:off x="360929" y="5257769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1. Completeness: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R always accepts in an honest execution.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C3E4ED-E3F6-5D4F-B34C-C5770DD05048}"/>
              </a:ext>
            </a:extLst>
          </p:cNvPr>
          <p:cNvSpPr/>
          <p:nvPr/>
        </p:nvSpPr>
        <p:spPr>
          <a:xfrm>
            <a:off x="467544" y="1700808"/>
            <a:ext cx="8532440" cy="265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F2CBE-399C-5845-9FD6-7AA821DA4BB6}"/>
              </a:ext>
            </a:extLst>
          </p:cNvPr>
          <p:cNvSpPr/>
          <p:nvPr/>
        </p:nvSpPr>
        <p:spPr>
          <a:xfrm>
            <a:off x="729842" y="4775741"/>
            <a:ext cx="8270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Analogously: </a:t>
            </a:r>
            <a:br>
              <a:rPr lang="en-US" sz="2800" dirty="0"/>
            </a:br>
            <a:r>
              <a:rPr lang="en-US" sz="2800" dirty="0"/>
              <a:t>	statistical and computational zero-knowledge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/>
              <p:nvPr/>
            </p:nvSpPr>
            <p:spPr>
              <a:xfrm>
                <a:off x="611560" y="1839094"/>
                <a:ext cx="853244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perfect zero-knowledge </a:t>
                </a:r>
                <a:r>
                  <a:rPr lang="en-US" sz="2800" dirty="0"/>
                  <a:t>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for every PPT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there exists a (expected) poly time simulator 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39094"/>
                <a:ext cx="8532440" cy="1815882"/>
              </a:xfrm>
              <a:prstGeom prst="rect">
                <a:avLst/>
              </a:prstGeom>
              <a:blipFill>
                <a:blip r:embed="rId3"/>
                <a:stretch>
                  <a:fillRect l="-1637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/>
              <p:nvPr/>
            </p:nvSpPr>
            <p:spPr>
              <a:xfrm>
                <a:off x="936073" y="3632249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3632249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/>
              <p:nvPr/>
            </p:nvSpPr>
            <p:spPr>
              <a:xfrm>
                <a:off x="4908887" y="360910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360910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96" t="-10204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3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585484" y="2058284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548500" y="206084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9616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7020272" y="27089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82520" y="2204864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976820" y="1340768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/>
              <p:nvPr/>
            </p:nvSpPr>
            <p:spPr>
              <a:xfrm>
                <a:off x="539552" y="4869160"/>
                <a:ext cx="855082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Computational Hiding: 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For every possibly malicious (PPT)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869160"/>
                <a:ext cx="8550828" cy="1384995"/>
              </a:xfrm>
              <a:prstGeom prst="rect">
                <a:avLst/>
              </a:prstGeom>
              <a:blipFill>
                <a:blip r:embed="rId4"/>
                <a:stretch>
                  <a:fillRect l="-1484" t="-4545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E1FD-E58E-5047-85D1-4E6373D5F3D6}"/>
              </a:ext>
            </a:extLst>
          </p:cNvPr>
          <p:cNvCxnSpPr>
            <a:cxnSpLocks/>
          </p:cNvCxnSpPr>
          <p:nvPr/>
        </p:nvCxnSpPr>
        <p:spPr>
          <a:xfrm>
            <a:off x="2782520" y="2564904"/>
            <a:ext cx="361938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488FA-B32A-964C-9225-2B4A3BC434BB}"/>
              </a:ext>
            </a:extLst>
          </p:cNvPr>
          <p:cNvCxnSpPr>
            <a:cxnSpLocks/>
          </p:cNvCxnSpPr>
          <p:nvPr/>
        </p:nvCxnSpPr>
        <p:spPr>
          <a:xfrm>
            <a:off x="2782520" y="2974640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/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     Commitment Protocol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𝐷𝐸𝐶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𝐶𝑂𝑀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←(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  <a:blipFill>
                <a:blip r:embed="rId5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C45F82D-04FC-8649-879A-F008F74107DE}"/>
              </a:ext>
            </a:extLst>
          </p:cNvPr>
          <p:cNvSpPr/>
          <p:nvPr/>
        </p:nvSpPr>
        <p:spPr>
          <a:xfrm>
            <a:off x="7380312" y="314376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D4909-D58A-9045-9F28-7B91CC3A64A9}"/>
              </a:ext>
            </a:extLst>
          </p:cNvPr>
          <p:cNvSpPr/>
          <p:nvPr/>
        </p:nvSpPr>
        <p:spPr>
          <a:xfrm>
            <a:off x="700052" y="327628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5C743-76C3-D147-B1A8-8E7B0F27359B}"/>
              </a:ext>
            </a:extLst>
          </p:cNvPr>
          <p:cNvSpPr/>
          <p:nvPr/>
        </p:nvSpPr>
        <p:spPr>
          <a:xfrm>
            <a:off x="3996806" y="3697483"/>
            <a:ext cx="1511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b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BF737F45-4A63-AF43-8C4C-AC8B652F1232}"/>
              </a:ext>
            </a:extLst>
          </p:cNvPr>
          <p:cNvSpPr/>
          <p:nvPr/>
        </p:nvSpPr>
        <p:spPr>
          <a:xfrm>
            <a:off x="7848364" y="1081769"/>
            <a:ext cx="1095388" cy="612648"/>
          </a:xfrm>
          <a:prstGeom prst="wedgeRectCallout">
            <a:avLst>
              <a:gd name="adj1" fmla="val -45918"/>
              <a:gd name="adj2" fmla="val 9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0CA056C-6AEF-B944-B90F-2305E59060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7953608" y="1683024"/>
            <a:ext cx="469524" cy="6124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0210DA2-A60C-7448-9F14-64C8BE7C98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7284159" y="1576167"/>
            <a:ext cx="556584" cy="7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585484" y="2058284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548500" y="206084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9616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7020272" y="27089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82520" y="2204864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976820" y="1340768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/>
              <p:nvPr/>
            </p:nvSpPr>
            <p:spPr>
              <a:xfrm>
                <a:off x="539552" y="4725144"/>
                <a:ext cx="84042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3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Perfect Binding: 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For every possibly malicious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let com be the receiver’s output in an execution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There is no pair of decommitments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</a:rPr>
                  <a:t> R accepts both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com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com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25144"/>
                <a:ext cx="8404200" cy="2246769"/>
              </a:xfrm>
              <a:prstGeom prst="rect">
                <a:avLst/>
              </a:prstGeom>
              <a:blipFill>
                <a:blip r:embed="rId4"/>
                <a:stretch>
                  <a:fillRect l="-1508"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E1FD-E58E-5047-85D1-4E6373D5F3D6}"/>
              </a:ext>
            </a:extLst>
          </p:cNvPr>
          <p:cNvCxnSpPr>
            <a:cxnSpLocks/>
          </p:cNvCxnSpPr>
          <p:nvPr/>
        </p:nvCxnSpPr>
        <p:spPr>
          <a:xfrm>
            <a:off x="2782520" y="2564904"/>
            <a:ext cx="361938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488FA-B32A-964C-9225-2B4A3BC434BB}"/>
              </a:ext>
            </a:extLst>
          </p:cNvPr>
          <p:cNvCxnSpPr>
            <a:cxnSpLocks/>
          </p:cNvCxnSpPr>
          <p:nvPr/>
        </p:nvCxnSpPr>
        <p:spPr>
          <a:xfrm>
            <a:off x="2782520" y="2974640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/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     Commitment Protocol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𝐷𝐸𝐶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𝐶𝑂𝑀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←(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  <a:blipFill>
                <a:blip r:embed="rId5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C45F82D-04FC-8649-879A-F008F74107DE}"/>
              </a:ext>
            </a:extLst>
          </p:cNvPr>
          <p:cNvSpPr/>
          <p:nvPr/>
        </p:nvSpPr>
        <p:spPr>
          <a:xfrm>
            <a:off x="7380312" y="314376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D4909-D58A-9045-9F28-7B91CC3A64A9}"/>
              </a:ext>
            </a:extLst>
          </p:cNvPr>
          <p:cNvSpPr/>
          <p:nvPr/>
        </p:nvSpPr>
        <p:spPr>
          <a:xfrm>
            <a:off x="700052" y="327628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5C743-76C3-D147-B1A8-8E7B0F27359B}"/>
              </a:ext>
            </a:extLst>
          </p:cNvPr>
          <p:cNvSpPr/>
          <p:nvPr/>
        </p:nvSpPr>
        <p:spPr>
          <a:xfrm>
            <a:off x="3996806" y="3697483"/>
            <a:ext cx="1511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b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BF737F45-4A63-AF43-8C4C-AC8B652F1232}"/>
              </a:ext>
            </a:extLst>
          </p:cNvPr>
          <p:cNvSpPr/>
          <p:nvPr/>
        </p:nvSpPr>
        <p:spPr>
          <a:xfrm>
            <a:off x="7848364" y="1081769"/>
            <a:ext cx="1095388" cy="612648"/>
          </a:xfrm>
          <a:prstGeom prst="wedgeRectCallout">
            <a:avLst>
              <a:gd name="adj1" fmla="val -45918"/>
              <a:gd name="adj2" fmla="val 9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0CA056C-6AEF-B944-B90F-2305E59060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261631" y="1778805"/>
            <a:ext cx="469524" cy="6124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0210DA2-A60C-7448-9F14-64C8BE7C98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592182" y="1671948"/>
            <a:ext cx="556584" cy="7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585484" y="1626236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972436" y="179936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52961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6444208" y="244744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087482" y="268202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976820" y="908720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Commitment Scheme from any OWP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A0485A-49D1-224D-9F82-FC452B925147}"/>
                  </a:ext>
                </a:extLst>
              </p:cNvPr>
              <p:cNvSpPr/>
              <p:nvPr/>
            </p:nvSpPr>
            <p:spPr>
              <a:xfrm>
                <a:off x="1187624" y="2117624"/>
                <a:ext cx="53686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𝐶𝑂𝑀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𝐻𝐶𝐵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)⊕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A0485A-49D1-224D-9F82-FC452B925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117624"/>
                <a:ext cx="536865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15D65-CE5F-8942-946F-E2282E008975}"/>
                  </a:ext>
                </a:extLst>
              </p:cNvPr>
              <p:cNvSpPr/>
              <p:nvPr/>
            </p:nvSpPr>
            <p:spPr>
              <a:xfrm>
                <a:off x="312069" y="2925869"/>
                <a:ext cx="16561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𝐷𝐸𝐶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𝑟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15D65-CE5F-8942-946F-E2282E00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9" y="2925869"/>
                <a:ext cx="165618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A09EEE-A40A-F541-8E07-6A355697CF02}"/>
              </a:ext>
            </a:extLst>
          </p:cNvPr>
          <p:cNvCxnSpPr>
            <a:cxnSpLocks/>
          </p:cNvCxnSpPr>
          <p:nvPr/>
        </p:nvCxnSpPr>
        <p:spPr>
          <a:xfrm>
            <a:off x="2096975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E0142D-51F1-0543-A42A-88BFC38C3217}"/>
                  </a:ext>
                </a:extLst>
              </p:cNvPr>
              <p:cNvSpPr/>
              <p:nvPr/>
            </p:nvSpPr>
            <p:spPr>
              <a:xfrm>
                <a:off x="1304887" y="3645752"/>
                <a:ext cx="53686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𝑂𝑃𝐸𝑁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:(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E0142D-51F1-0543-A42A-88BFC38C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87" y="3645752"/>
                <a:ext cx="5368651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8089ED-16AE-5E4F-9F5C-DA09057BC595}"/>
                  </a:ext>
                </a:extLst>
              </p:cNvPr>
              <p:cNvSpPr/>
              <p:nvPr/>
            </p:nvSpPr>
            <p:spPr>
              <a:xfrm>
                <a:off x="6199629" y="3011468"/>
                <a:ext cx="269774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𝐶𝑂𝑀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Check that</a:t>
                </a:r>
              </a:p>
              <a:p>
                <a:r>
                  <a:rPr lang="en-US" sz="2400" dirty="0"/>
                  <a:t>1.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𝐻𝐶𝐵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8089ED-16AE-5E4F-9F5C-DA09057BC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29" y="3011468"/>
                <a:ext cx="2697742" cy="1569660"/>
              </a:xfrm>
              <a:prstGeom prst="rect">
                <a:avLst/>
              </a:prstGeom>
              <a:blipFill>
                <a:blip r:embed="rId7"/>
                <a:stretch>
                  <a:fillRect l="-3756" t="-241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6B9776B-C453-DE4A-A337-691661911807}"/>
              </a:ext>
            </a:extLst>
          </p:cNvPr>
          <p:cNvSpPr/>
          <p:nvPr/>
        </p:nvSpPr>
        <p:spPr>
          <a:xfrm>
            <a:off x="360929" y="4869160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1. Completeness: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Exercise.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2A1D9A-C684-FA40-9C23-7434C10B2B65}"/>
              </a:ext>
            </a:extLst>
          </p:cNvPr>
          <p:cNvSpPr/>
          <p:nvPr/>
        </p:nvSpPr>
        <p:spPr>
          <a:xfrm>
            <a:off x="395536" y="5426060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. Comp. Hiding: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by the hardcore bit property.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613D53-EFAF-A640-B4F6-1C8D70DEB9C8}"/>
              </a:ext>
            </a:extLst>
          </p:cNvPr>
          <p:cNvSpPr/>
          <p:nvPr/>
        </p:nvSpPr>
        <p:spPr>
          <a:xfrm>
            <a:off x="395536" y="600212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3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. Perfect Binding: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because f is a permutation.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1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Back to ZK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3123545" y="2181009"/>
                <a:ext cx="2317236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45" y="2181009"/>
                <a:ext cx="2317236" cy="462947"/>
              </a:xfrm>
              <a:prstGeom prst="rect">
                <a:avLst/>
              </a:prstGeom>
              <a:blipFill>
                <a:blip r:embed="rId4"/>
                <a:stretch>
                  <a:fillRect l="-2174" r="-1576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488416" y="4571415"/>
                <a:ext cx="4167168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416" y="4571415"/>
                <a:ext cx="4167168" cy="557910"/>
              </a:xfrm>
              <a:prstGeom prst="rect">
                <a:avLst/>
              </a:prstGeom>
              <a:blipFill>
                <a:blip r:embed="rId7"/>
                <a:stretch>
                  <a:fillRect l="-909"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</p:spTree>
    <p:extLst>
      <p:ext uri="{BB962C8B-B14F-4D97-AF65-F5344CB8AC3E}">
        <p14:creationId xmlns:p14="http://schemas.microsoft.com/office/powerpoint/2010/main" val="14531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3" y="908720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755576" y="2089628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this edge with random, different colors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D4E70ED-26FE-DF41-B6DB-4AE85C338ED8}"/>
              </a:ext>
            </a:extLst>
          </p:cNvPr>
          <p:cNvSpPr/>
          <p:nvPr/>
        </p:nvSpPr>
        <p:spPr>
          <a:xfrm>
            <a:off x="755576" y="2892994"/>
            <a:ext cx="431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all other edges red.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62" grpId="0"/>
      <p:bldP spid="66" grpId="0"/>
      <p:bldP spid="67" grpId="0"/>
      <p:bldP spid="68" grpId="0"/>
      <p:bldP spid="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F2A431-7273-A545-AF80-41F2E8E66DA7}"/>
                  </a:ext>
                </a:extLst>
              </p:cNvPr>
              <p:cNvSpPr/>
              <p:nvPr/>
            </p:nvSpPr>
            <p:spPr>
              <a:xfrm>
                <a:off x="388701" y="2204864"/>
                <a:ext cx="5199901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/>
                  <a:t>Lemma</a:t>
                </a:r>
                <a:r>
                  <a:rPr lang="en-US" sz="2800" dirty="0"/>
                  <a:t>: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Assuming the commitment is hiding, S runs in expected polynomial-time.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When S outputs a view, it is identical to the view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in a real execution. 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F2A431-7273-A545-AF80-41F2E8E66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" y="2204864"/>
                <a:ext cx="5199901" cy="3108543"/>
              </a:xfrm>
              <a:prstGeom prst="rect">
                <a:avLst/>
              </a:prstGeom>
              <a:blipFill>
                <a:blip r:embed="rId8"/>
                <a:stretch>
                  <a:fillRect l="-2433" t="-2033" r="-1217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4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1">
            <a:extLst>
              <a:ext uri="{FF2B5EF4-FFF2-40B4-BE49-F238E27FC236}">
                <a16:creationId xmlns:a16="http://schemas.microsoft.com/office/drawing/2014/main" id="{4B93C1E0-09AA-A847-99E7-7E33B258C6BA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 of NP Assertions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255D23-0332-C34D-AF3E-F9B3C9822FFC}"/>
                  </a:ext>
                </a:extLst>
              </p:cNvPr>
              <p:cNvSpPr/>
              <p:nvPr/>
            </p:nvSpPr>
            <p:spPr>
              <a:xfrm>
                <a:off x="611560" y="1412776"/>
                <a:ext cx="821574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My public key is well-formed</a:t>
                </a:r>
                <a:r>
                  <a:rPr lang="en-US" sz="2800" dirty="0"/>
                  <a:t> (e.g. in RSA, the public key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, a product of two primes together with an e that is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255D23-0332-C34D-AF3E-F9B3C9822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8215747" cy="1384995"/>
              </a:xfrm>
              <a:prstGeom prst="rect">
                <a:avLst/>
              </a:prstGeom>
              <a:blipFill>
                <a:blip r:embed="rId3"/>
                <a:stretch>
                  <a:fillRect l="-1389" t="-4545" r="-216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995B60-FDE8-C648-A033-9A1DBA9072FC}"/>
                  </a:ext>
                </a:extLst>
              </p:cNvPr>
              <p:cNvSpPr/>
              <p:nvPr/>
            </p:nvSpPr>
            <p:spPr>
              <a:xfrm>
                <a:off x="611560" y="2924944"/>
                <a:ext cx="821574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Encrypted bitcoin (or </a:t>
                </a:r>
                <a:r>
                  <a:rPr lang="en-US" sz="2800" b="1" dirty="0" err="1"/>
                  <a:t>Zcash</a:t>
                </a:r>
                <a:r>
                  <a:rPr lang="en-US" sz="2800" b="1" dirty="0"/>
                  <a:t>):  “I have enough money to pay you.” </a:t>
                </a:r>
                <a:r>
                  <a:rPr lang="en-US" sz="2800" dirty="0"/>
                  <a:t>(e.g. I will publish an encryption of my bank account and prove to you that my balance is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995B60-FDE8-C648-A033-9A1DBA907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24944"/>
                <a:ext cx="8215747" cy="1815882"/>
              </a:xfrm>
              <a:prstGeom prst="rect">
                <a:avLst/>
              </a:prstGeom>
              <a:blipFill>
                <a:blip r:embed="rId4"/>
                <a:stretch>
                  <a:fillRect l="-1389" t="-3472" r="-2006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8EAE71E-BAFE-E043-927E-A570D0827AFD}"/>
              </a:ext>
            </a:extLst>
          </p:cNvPr>
          <p:cNvSpPr/>
          <p:nvPr/>
        </p:nvSpPr>
        <p:spPr>
          <a:xfrm>
            <a:off x="668041" y="4922004"/>
            <a:ext cx="82157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Running programs on encrypted inputs: </a:t>
            </a:r>
            <a:r>
              <a:rPr lang="en-US" sz="2800" dirty="0"/>
              <a:t>Given Enc(x) and y, prove that y = PROG(x).</a:t>
            </a:r>
          </a:p>
        </p:txBody>
      </p:sp>
    </p:spTree>
    <p:extLst>
      <p:ext uri="{BB962C8B-B14F-4D97-AF65-F5344CB8AC3E}">
        <p14:creationId xmlns:p14="http://schemas.microsoft.com/office/powerpoint/2010/main" val="116475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1">
            <a:extLst>
              <a:ext uri="{FF2B5EF4-FFF2-40B4-BE49-F238E27FC236}">
                <a16:creationId xmlns:a16="http://schemas.microsoft.com/office/drawing/2014/main" id="{4B93C1E0-09AA-A847-99E7-7E33B258C6BA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 of NP Assertions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AE71E-BAFE-E043-927E-A570D0827AFD}"/>
              </a:ext>
            </a:extLst>
          </p:cNvPr>
          <p:cNvSpPr/>
          <p:nvPr/>
        </p:nvSpPr>
        <p:spPr>
          <a:xfrm>
            <a:off x="644631" y="1844824"/>
            <a:ext cx="82157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Running programs on encrypted inputs: </a:t>
            </a:r>
            <a:r>
              <a:rPr lang="en-US" sz="2800" dirty="0"/>
              <a:t>Given Enc(x) and y, prove that y = PROG(x).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03298-657F-ED48-94D7-99726E3E39FA}"/>
              </a:ext>
            </a:extLst>
          </p:cNvPr>
          <p:cNvSpPr/>
          <p:nvPr/>
        </p:nvSpPr>
        <p:spPr>
          <a:xfrm>
            <a:off x="1608972" y="3368934"/>
            <a:ext cx="7239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More generally: A tool to enforce honest behavior without revealing information.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6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non-interactive ZK proof system for 3COL.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E9A5B1-E173-B444-B33F-DD142E49A3C7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1C07F-683D-9245-ABD0-554548F38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7D1BEE-DA5B-914C-8981-7CC6ADF3AAB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061591-BBF9-3149-A447-A0E920BB66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630D12-FD41-E340-85BA-BE8F95166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952" y="5157192"/>
                <a:ext cx="7887524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1. When G is in 3COL, V accepts the proof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2" y="5157192"/>
                <a:ext cx="7887524" cy="1085615"/>
              </a:xfrm>
              <a:prstGeom prst="rect">
                <a:avLst/>
              </a:prstGeom>
              <a:blipFill>
                <a:blip r:embed="rId6"/>
                <a:stretch>
                  <a:fillRect l="-1608" t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3564486" y="5692202"/>
            <a:ext cx="342170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(Completeness)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47CD83-BC51-6D48-B2E0-17645424690A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799C507-298C-4A4C-957B-DBABA2129D36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96104B-22B1-8847-9DAA-724AB0FE176A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1E30EEA-7B68-9140-9F0E-4751D529514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7E5C6B-0DDA-D74F-9943-A6F643A11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28C18A-E57D-9045-85EB-E6DC27A3A685}"/>
              </a:ext>
            </a:extLst>
          </p:cNvPr>
          <p:cNvCxnSpPr>
            <a:cxnSpLocks/>
          </p:cNvCxnSpPr>
          <p:nvPr/>
        </p:nvCxnSpPr>
        <p:spPr>
          <a:xfrm>
            <a:off x="2599183" y="232699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08DFE0-32B2-DB4E-818A-CB3EC4097684}"/>
              </a:ext>
            </a:extLst>
          </p:cNvPr>
          <p:cNvCxnSpPr>
            <a:cxnSpLocks/>
          </p:cNvCxnSpPr>
          <p:nvPr/>
        </p:nvCxnSpPr>
        <p:spPr>
          <a:xfrm>
            <a:off x="7952907" y="237296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3684" t="-3448" r="-15789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4758552"/>
                <a:ext cx="8316416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2.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PPT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Simulator S,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given only G in 3COL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produces an indistinguishable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(Zero Knowledge).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58552"/>
                <a:ext cx="8316416" cy="1085615"/>
              </a:xfrm>
              <a:prstGeom prst="rect">
                <a:avLst/>
              </a:prstGeom>
              <a:blipFill>
                <a:blip r:embed="rId5"/>
                <a:stretch>
                  <a:fillRect l="-1677" t="-5747" r="-122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5444" y="5822752"/>
                <a:ext cx="4377316" cy="486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 particular, V accepts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𝝅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sz="1600" b="1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44" y="5822752"/>
                <a:ext cx="4377316" cy="486568"/>
              </a:xfrm>
              <a:prstGeom prst="rect">
                <a:avLst/>
              </a:prstGeom>
              <a:blipFill>
                <a:blip r:embed="rId6"/>
                <a:stretch>
                  <a:fillRect l="-2890" t="-1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5B75BD1-3F12-944F-B563-B7E668A68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75" y="3294194"/>
            <a:ext cx="790923" cy="790923"/>
          </a:xfrm>
          <a:prstGeom prst="rect">
            <a:avLst/>
          </a:prstGeom>
        </p:spPr>
      </p:pic>
      <p:sp>
        <p:nvSpPr>
          <p:cNvPr id="28" name="Subtitle 1">
            <a:extLst>
              <a:ext uri="{FF2B5EF4-FFF2-40B4-BE49-F238E27FC236}">
                <a16:creationId xmlns:a16="http://schemas.microsoft.com/office/drawing/2014/main" id="{95BCA427-8288-8340-B995-5FCECEB554D2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Subtitle 1">
            <a:extLst>
              <a:ext uri="{FF2B5EF4-FFF2-40B4-BE49-F238E27FC236}">
                <a16:creationId xmlns:a16="http://schemas.microsoft.com/office/drawing/2014/main" id="{B4076B1D-207F-FE44-90EA-BF21F22AA58E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C9521-0167-924E-9021-BB415747A656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EABF56-D7A8-BC49-BF9B-997B6BE81893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3D6B63-DFFC-7D40-ADDC-6EFA2CA7386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B43D11-EFED-E943-8C57-DD8F8C868792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FBEDE9-4C90-7A48-8A65-65BE46D4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ubtitle 1">
            <a:extLst>
              <a:ext uri="{FF2B5EF4-FFF2-40B4-BE49-F238E27FC236}">
                <a16:creationId xmlns:a16="http://schemas.microsoft.com/office/drawing/2014/main" id="{E2EF3AD9-149D-7342-9B93-C075686E1D3A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376D6D-ECA8-F84C-8F15-9AF2FAAA6316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36FE19C-5F94-1C4B-87D4-74A866141876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78012E-FDDD-7749-AF19-462B80725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A0EC3AF-F7DA-7E4B-B3CE-AF2242E3B7C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E213B74-0A7E-764C-8F2A-9307EC0A9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B3491A-7704-F94C-B17D-9D54E10B6E24}"/>
              </a:ext>
            </a:extLst>
          </p:cNvPr>
          <p:cNvCxnSpPr>
            <a:cxnSpLocks/>
          </p:cNvCxnSpPr>
          <p:nvPr/>
        </p:nvCxnSpPr>
        <p:spPr>
          <a:xfrm>
            <a:off x="2599183" y="232699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B47DDA-0CF3-3048-A3D0-E2945544B231}"/>
              </a:ext>
            </a:extLst>
          </p:cNvPr>
          <p:cNvCxnSpPr>
            <a:cxnSpLocks/>
          </p:cNvCxnSpPr>
          <p:nvPr/>
        </p:nvCxnSpPr>
        <p:spPr>
          <a:xfrm>
            <a:off x="7952907" y="237296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1">
            <a:extLst>
              <a:ext uri="{FF2B5EF4-FFF2-40B4-BE49-F238E27FC236}">
                <a16:creationId xmlns:a16="http://schemas.microsoft.com/office/drawing/2014/main" id="{32A36E58-788D-9647-BE0C-85136A1255A1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non-interactive ZK proof system for 3COL.</a:t>
            </a:r>
          </a:p>
        </p:txBody>
      </p:sp>
    </p:spTree>
    <p:extLst>
      <p:ext uri="{BB962C8B-B14F-4D97-AF65-F5344CB8AC3E}">
        <p14:creationId xmlns:p14="http://schemas.microsoft.com/office/powerpoint/2010/main" val="5892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4324" t="-3509" r="-1621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4437113"/>
                <a:ext cx="8283568" cy="1136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3. Imagine running the Simulator S on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3COL. It produces a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which the verifier still accepts!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437113"/>
                <a:ext cx="8283568" cy="1136740"/>
              </a:xfrm>
              <a:prstGeom prst="rect">
                <a:avLst/>
              </a:prstGeom>
              <a:blipFill>
                <a:blip r:embed="rId5"/>
                <a:stretch>
                  <a:fillRect l="-1531" t="-555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968952" y="5589240"/>
            <a:ext cx="77230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(WHY?! Because S and V are PPT. They together cannot tell if  the input graph is HAM or not)</a:t>
            </a:r>
            <a:endParaRPr lang="en-US" sz="1600" b="1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0BC71E-C772-AC46-A287-9FDD867E2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75" y="3284984"/>
            <a:ext cx="790923" cy="790923"/>
          </a:xfrm>
          <a:prstGeom prst="rect">
            <a:avLst/>
          </a:prstGeom>
        </p:spPr>
      </p:pic>
      <p:sp>
        <p:nvSpPr>
          <p:cNvPr id="26" name="Subtitle 1">
            <a:extLst>
              <a:ext uri="{FF2B5EF4-FFF2-40B4-BE49-F238E27FC236}">
                <a16:creationId xmlns:a16="http://schemas.microsoft.com/office/drawing/2014/main" id="{BDE78661-27D3-D344-AB2D-0B4C2227E460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0" name="Subtitle 1">
            <a:extLst>
              <a:ext uri="{FF2B5EF4-FFF2-40B4-BE49-F238E27FC236}">
                <a16:creationId xmlns:a16="http://schemas.microsoft.com/office/drawing/2014/main" id="{CA69E364-D641-7B49-B077-24034C9A2352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non-interactive ZK proof system for 3COL.</a:t>
            </a:r>
          </a:p>
        </p:txBody>
      </p:sp>
      <p:sp>
        <p:nvSpPr>
          <p:cNvPr id="41" name="Subtitle 1">
            <a:extLst>
              <a:ext uri="{FF2B5EF4-FFF2-40B4-BE49-F238E27FC236}">
                <a16:creationId xmlns:a16="http://schemas.microsoft.com/office/drawing/2014/main" id="{DA5C2076-86FF-7248-936D-FCA8540AC816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799154-2651-0E4C-B6B0-42C3215A6992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75DDB4-0153-204E-935A-EA1DC7745DBC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B07422C-8300-B845-8E4B-CA2A6F4512B0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0886C0-7686-1E4E-A2AD-8151D0C0792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F63C50F-65B1-BE47-ABF4-DA4CCA257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ubtitle 1">
            <a:extLst>
              <a:ext uri="{FF2B5EF4-FFF2-40B4-BE49-F238E27FC236}">
                <a16:creationId xmlns:a16="http://schemas.microsoft.com/office/drawing/2014/main" id="{C0BEEC9D-D1D2-F64C-9E1E-54EA34214EAD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09D5B0-DE48-E74B-AE42-00B1C14CDA61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21FC6BD-CD65-8241-9E4E-E02E5BB457E0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849377-E1C1-9A4A-81DB-4276A81E8A8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CE7DCF1-B73A-9741-81B5-0B65E1B59B1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C548EED-7E17-3B49-9B53-F8FFC2E92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4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4437112"/>
                <a:ext cx="8499592" cy="1414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4.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Therefore, S is a cheating prover!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Produces a proof for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 that the verifier nevertheless accepts.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7112"/>
                <a:ext cx="8499592" cy="1414125"/>
              </a:xfrm>
              <a:prstGeom prst="rect">
                <a:avLst/>
              </a:prstGeom>
              <a:blipFill>
                <a:blip r:embed="rId6"/>
                <a:stretch>
                  <a:fillRect l="-1493" t="-4464" b="-1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971600" y="6030772"/>
            <a:ext cx="7723012" cy="63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Ergo, the proof system is NOT SOUND!</a:t>
            </a:r>
            <a:endParaRPr lang="en-US" sz="1600" b="1" i="1" dirty="0">
              <a:solidFill>
                <a:srgbClr val="FF0000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5616EB-B64F-944D-91ED-71FBA8859CB3}"/>
              </a:ext>
            </a:extLst>
          </p:cNvPr>
          <p:cNvSpPr/>
          <p:nvPr/>
        </p:nvSpPr>
        <p:spPr>
          <a:xfrm>
            <a:off x="8100392" y="5851237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1">
            <a:extLst>
              <a:ext uri="{FF2B5EF4-FFF2-40B4-BE49-F238E27FC236}">
                <a16:creationId xmlns:a16="http://schemas.microsoft.com/office/drawing/2014/main" id="{4B93C1E0-09AA-A847-99E7-7E33B258C6BA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5" name="Subtitle 1">
            <a:extLst>
              <a:ext uri="{FF2B5EF4-FFF2-40B4-BE49-F238E27FC236}">
                <a16:creationId xmlns:a16="http://schemas.microsoft.com/office/drawing/2014/main" id="{328E8B02-4DE4-C849-BE4C-16B593F89267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non-interactive ZK proof system 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for 3COL.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B2AF1039-0CFF-0E48-BF84-1B95E9B8090A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432D23-5359-5F49-9F02-1E7E7FB68D6C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6D4519-7FA8-7948-A009-D725995A828F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2FA6C40-18B2-2C42-9524-76B66952D2F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9C0BE5-A96C-5E41-AC96-F8A69AA3A53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BFB8F2-3A64-3246-AB33-13A261647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Subtitle 1">
            <a:extLst>
              <a:ext uri="{FF2B5EF4-FFF2-40B4-BE49-F238E27FC236}">
                <a16:creationId xmlns:a16="http://schemas.microsoft.com/office/drawing/2014/main" id="{48E60438-18C8-6E40-8DB9-AE7D2D16F494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CF134A-2B37-A146-A3FB-A9555A7DAF1C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BCD0A39-5ACD-8F43-B872-A747D1765E53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17D3A1-B62C-BF48-8744-951F1289ADB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3E7AF82-AFB9-7645-8004-1C0CE96B40E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B0A44AA-0F68-1241-9A34-1F356D697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4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Proved: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126876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ea typeface="Cambria Math" panose="02040503050406030204" pitchFamily="18" charset="0"/>
                <a:cs typeface="Arial Unicode MS" pitchFamily="34" charset="-128"/>
              </a:rPr>
              <a:t>Thm</a:t>
            </a:r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</a:t>
            </a:r>
            <a:r>
              <a:rPr lang="en-US" sz="32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honest verifier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4539386" y="2707251"/>
            <a:ext cx="4281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305272" y="5806497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NOW: (Malicious Ver)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1124744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4539386" y="2707251"/>
                <a:ext cx="4281085" cy="977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pick a random s and “feed it to”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6" y="2707251"/>
                <a:ext cx="4281085" cy="977447"/>
              </a:xfrm>
              <a:prstGeom prst="rect">
                <a:avLst/>
              </a:prstGeom>
              <a:blipFill>
                <a:blip r:embed="rId4"/>
                <a:stretch>
                  <a:fillRect l="-2959" t="-7792" r="-11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717032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717032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3204901-D476-BD46-B4E0-63284ED78185}"/>
              </a:ext>
            </a:extLst>
          </p:cNvPr>
          <p:cNvSpPr/>
          <p:nvPr/>
        </p:nvSpPr>
        <p:spPr>
          <a:xfrm>
            <a:off x="4539387" y="4437112"/>
            <a:ext cx="4281085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 what???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/>
              <p:nvPr/>
            </p:nvSpPr>
            <p:spPr>
              <a:xfrm>
                <a:off x="35496" y="4501569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501569"/>
                <a:ext cx="360040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(Malicious Ver)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692696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206469" y="1852405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380211" y="2275975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2275975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388438" y="3102121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8" y="3102121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359024" y="3752470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3752470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380211" y="4437112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</p:spTree>
    <p:extLst>
      <p:ext uri="{BB962C8B-B14F-4D97-AF65-F5344CB8AC3E}">
        <p14:creationId xmlns:p14="http://schemas.microsoft.com/office/powerpoint/2010/main" val="248259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206469" y="188640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380211" y="612210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612210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388438" y="1438356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8" y="1438356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359024" y="2088705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2088705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380211" y="2773347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/>
              <p:nvPr/>
            </p:nvSpPr>
            <p:spPr>
              <a:xfrm>
                <a:off x="380211" y="4149080"/>
                <a:ext cx="781337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Lemma</a:t>
                </a:r>
                <a:r>
                  <a:rPr lang="en-US" sz="2800" dirty="0"/>
                  <a:t>: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S runs in expected polynomial-time.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When S outputs a view, it is identical to the view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in a real execution.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4149080"/>
                <a:ext cx="7813376" cy="1815882"/>
              </a:xfrm>
              <a:prstGeom prst="rect">
                <a:avLst/>
              </a:prstGeom>
              <a:blipFill>
                <a:blip r:embed="rId6"/>
                <a:stretch>
                  <a:fillRect l="-1621" t="-3472" r="-6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Made it Possible?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380211" y="1484784"/>
            <a:ext cx="829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</a:t>
            </a:r>
            <a:r>
              <a:rPr lang="en-US" sz="2800" b="1" dirty="0"/>
              <a:t>Each statement had multiple proofs </a:t>
            </a:r>
            <a:r>
              <a:rPr lang="en-US" sz="2800" dirty="0"/>
              <a:t>of which the prover chooses one at random.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774E6-9528-8B46-A44C-26AC6CED78FC}"/>
              </a:ext>
            </a:extLst>
          </p:cNvPr>
          <p:cNvSpPr/>
          <p:nvPr/>
        </p:nvSpPr>
        <p:spPr>
          <a:xfrm>
            <a:off x="388438" y="2780928"/>
            <a:ext cx="8071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</a:t>
            </a:r>
            <a:r>
              <a:rPr lang="en-US" sz="2800" b="1" dirty="0"/>
              <a:t>Each such proof is made of two parts</a:t>
            </a:r>
            <a:r>
              <a:rPr lang="en-US" sz="2800" dirty="0"/>
              <a:t>: seeing either one on its own gives the verifier no knowledge; seeing both imply 100% correctness.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78A51-B58E-FD48-A670-725DF91AD4E8}"/>
              </a:ext>
            </a:extLst>
          </p:cNvPr>
          <p:cNvSpPr/>
          <p:nvPr/>
        </p:nvSpPr>
        <p:spPr>
          <a:xfrm>
            <a:off x="359024" y="4670571"/>
            <a:ext cx="7525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</a:t>
            </a:r>
            <a:r>
              <a:rPr lang="en-US" sz="2800" b="1" dirty="0"/>
              <a:t>Verifier chooses to see either part, at random</a:t>
            </a:r>
            <a:r>
              <a:rPr lang="en-US" sz="2800" dirty="0"/>
              <a:t>. The prover’s ability to provide either part on demand convinces the verifier. </a:t>
            </a:r>
          </a:p>
        </p:txBody>
      </p:sp>
    </p:spTree>
    <p:extLst>
      <p:ext uri="{BB962C8B-B14F-4D97-AF65-F5344CB8AC3E}">
        <p14:creationId xmlns:p14="http://schemas.microsoft.com/office/powerpoint/2010/main" val="3065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50793</TotalTime>
  <Words>2519</Words>
  <Application>Microsoft Macintosh PowerPoint</Application>
  <PresentationFormat>On-screen Show (4:3)</PresentationFormat>
  <Paragraphs>437</Paragraphs>
  <Slides>41</Slides>
  <Notes>41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1415</cp:revision>
  <dcterms:created xsi:type="dcterms:W3CDTF">2014-03-14T23:52:55Z</dcterms:created>
  <dcterms:modified xsi:type="dcterms:W3CDTF">2021-10-27T16:03:11Z</dcterms:modified>
</cp:coreProperties>
</file>