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529" r:id="rId2"/>
    <p:sldId id="1487" r:id="rId3"/>
    <p:sldId id="1538" r:id="rId4"/>
    <p:sldId id="1480" r:id="rId5"/>
    <p:sldId id="1489" r:id="rId6"/>
    <p:sldId id="1490" r:id="rId7"/>
    <p:sldId id="1491" r:id="rId8"/>
    <p:sldId id="1492" r:id="rId9"/>
    <p:sldId id="1493" r:id="rId10"/>
    <p:sldId id="1496" r:id="rId11"/>
    <p:sldId id="1555" r:id="rId12"/>
    <p:sldId id="1501" r:id="rId13"/>
    <p:sldId id="1556" r:id="rId14"/>
    <p:sldId id="647" r:id="rId15"/>
    <p:sldId id="1557" r:id="rId16"/>
    <p:sldId id="1502" r:id="rId17"/>
    <p:sldId id="1503" r:id="rId18"/>
    <p:sldId id="1558" r:id="rId19"/>
    <p:sldId id="1497" r:id="rId20"/>
    <p:sldId id="650" r:id="rId21"/>
    <p:sldId id="1498" r:id="rId22"/>
    <p:sldId id="1494" r:id="rId23"/>
    <p:sldId id="1550" r:id="rId24"/>
    <p:sldId id="1499" r:id="rId25"/>
    <p:sldId id="1504" r:id="rId26"/>
    <p:sldId id="1505" r:id="rId27"/>
    <p:sldId id="1511" r:id="rId28"/>
    <p:sldId id="1512" r:id="rId29"/>
    <p:sldId id="1513" r:id="rId30"/>
    <p:sldId id="1514" r:id="rId31"/>
    <p:sldId id="1506" r:id="rId32"/>
    <p:sldId id="1507" r:id="rId33"/>
    <p:sldId id="1508" r:id="rId34"/>
    <p:sldId id="1509" r:id="rId35"/>
    <p:sldId id="1545" r:id="rId36"/>
    <p:sldId id="1546" r:id="rId37"/>
    <p:sldId id="1484" r:id="rId38"/>
    <p:sldId id="1515" r:id="rId39"/>
    <p:sldId id="1516" r:id="rId40"/>
    <p:sldId id="1517" r:id="rId41"/>
    <p:sldId id="1518" r:id="rId42"/>
    <p:sldId id="1519" r:id="rId43"/>
    <p:sldId id="1520" r:id="rId44"/>
    <p:sldId id="1521" r:id="rId45"/>
    <p:sldId id="1522" r:id="rId46"/>
    <p:sldId id="1523" r:id="rId47"/>
    <p:sldId id="152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161" autoAdjust="0"/>
  </p:normalViewPr>
  <p:slideViewPr>
    <p:cSldViewPr>
      <p:cViewPr varScale="1">
        <p:scale>
          <a:sx n="105" d="100"/>
          <a:sy n="105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32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693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65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407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27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53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00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62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3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7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11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384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3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1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16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265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521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627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4901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6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9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98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337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386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7898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990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4324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2971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6290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9670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4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024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285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27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7474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136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4610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7022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75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9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10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to be careful defining soundness.  Non-adaptive (prover P* declares the NO instance G* first and then gets the CRS and produces a “proof” pi*) or adaptive (P* sees the CRS and then gets to choose G* and pi*)?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507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5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63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7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3.png"/><Relationship Id="rId4" Type="http://schemas.openxmlformats.org/officeDocument/2006/relationships/image" Target="../media/image7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3.png"/><Relationship Id="rId4" Type="http://schemas.openxmlformats.org/officeDocument/2006/relationships/image" Target="../media/image7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3.png"/><Relationship Id="rId4" Type="http://schemas.openxmlformats.org/officeDocument/2006/relationships/image" Target="../media/image7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4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10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8.png"/><Relationship Id="rId4" Type="http://schemas.openxmlformats.org/officeDocument/2006/relationships/image" Target="../media/image4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9.png"/><Relationship Id="rId4" Type="http://schemas.openxmlformats.org/officeDocument/2006/relationships/image" Target="../media/image4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71.png"/><Relationship Id="rId4" Type="http://schemas.openxmlformats.org/officeDocument/2006/relationships/image" Target="../media/image4.png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4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7" Type="http://schemas.openxmlformats.org/officeDocument/2006/relationships/image" Target="../media/image5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Relationship Id="rId9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4.png"/><Relationship Id="rId9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5.png"/><Relationship Id="rId10" Type="http://schemas.openxmlformats.org/officeDocument/2006/relationships/image" Target="../media/image92.png"/><Relationship Id="rId4" Type="http://schemas.openxmlformats.org/officeDocument/2006/relationships/image" Target="../media/image4.png"/><Relationship Id="rId9" Type="http://schemas.openxmlformats.org/officeDocument/2006/relationships/image" Target="../media/image9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3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5.png"/><Relationship Id="rId5" Type="http://schemas.openxmlformats.org/officeDocument/2006/relationships/image" Target="../media/image85.png"/><Relationship Id="rId10" Type="http://schemas.openxmlformats.org/officeDocument/2006/relationships/image" Target="../media/image94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54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1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02.png"/><Relationship Id="rId5" Type="http://schemas.openxmlformats.org/officeDocument/2006/relationships/image" Target="../media/image85.png"/><Relationship Id="rId10" Type="http://schemas.openxmlformats.org/officeDocument/2006/relationships/image" Target="../media/image99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0" Type="http://schemas.openxmlformats.org/officeDocument/2006/relationships/image" Target="../media/image111.png"/><Relationship Id="rId4" Type="http://schemas.openxmlformats.org/officeDocument/2006/relationships/image" Target="../media/image18.png"/><Relationship Id="rId9" Type="http://schemas.openxmlformats.org/officeDocument/2006/relationships/image" Target="../media/image1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4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125.png"/><Relationship Id="rId5" Type="http://schemas.openxmlformats.org/officeDocument/2006/relationships/image" Target="../media/image85.png"/><Relationship Id="rId10" Type="http://schemas.openxmlformats.org/officeDocument/2006/relationships/image" Target="../media/image126.png"/><Relationship Id="rId4" Type="http://schemas.openxmlformats.org/officeDocument/2006/relationships/image" Target="../media/image4.png"/><Relationship Id="rId9" Type="http://schemas.openxmlformats.org/officeDocument/2006/relationships/image" Target="../media/image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16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467544" y="2276872"/>
            <a:ext cx="8352928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Jacobi Symbol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F45047-00C9-B316-3C3D-295C39806EA6}"/>
                  </a:ext>
                </a:extLst>
              </p:cNvPr>
              <p:cNvSpPr/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F45047-00C9-B316-3C3D-295C39806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971837" cy="523220"/>
              </a:xfrm>
              <a:prstGeom prst="rect">
                <a:avLst/>
              </a:prstGeom>
              <a:blipFill>
                <a:blip r:embed="rId8"/>
                <a:stretch>
                  <a:fillRect l="-175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4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Jacobi Symbol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586081" y="1404644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Fact: For any odd N,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𝑱𝒂𝒄</m:t>
                    </m:r>
                  </m:oMath>
                </a14:m>
                <a:r>
                  <a:rPr lang="en-US" sz="2800" b="1" dirty="0"/>
                  <a:t> divides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/>
                  <a:t> evenly </a:t>
                </a:r>
                <a:r>
                  <a:rPr lang="en-US" sz="2800" b="1" i="1" dirty="0"/>
                  <a:t>unless N is a perfect square</a:t>
                </a:r>
                <a:r>
                  <a:rPr lang="en-US" sz="2800" b="1" dirty="0"/>
                  <a:t>. </a:t>
                </a:r>
                <a:r>
                  <a:rPr lang="en-US" sz="2800" dirty="0"/>
                  <a:t>(If N is a perfect square, all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has Jacobi symbol +1.)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81" y="1404644"/>
                <a:ext cx="7971837" cy="1384995"/>
              </a:xfrm>
              <a:prstGeom prst="rect">
                <a:avLst/>
              </a:prstGeom>
              <a:blipFill>
                <a:blip r:embed="rId8"/>
                <a:stretch>
                  <a:fillRect l="-1592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6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Jacobi Symbol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91680" y="371703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91980" y="371703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804" y="400506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16" y="3987417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52" y="355472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386" y="4530516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844" y="4510637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8FC519-1193-0558-9648-83DB5F6144B8}"/>
                  </a:ext>
                </a:extLst>
              </p:cNvPr>
              <p:cNvSpPr/>
              <p:nvPr/>
            </p:nvSpPr>
            <p:spPr>
              <a:xfrm>
                <a:off x="424925" y="1459370"/>
                <a:ext cx="7971837" cy="146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Surprising fact</a:t>
                </a:r>
                <a:r>
                  <a:rPr lang="en-US" sz="2800" dirty="0"/>
                  <a:t>: For any N,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</a:t>
                </a:r>
                <a:r>
                  <a:rPr lang="en-US" sz="2800" b="1" dirty="0"/>
                  <a:t>without knowing the prime factorization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8FC519-1193-0558-9648-83DB5F6144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25" y="1459370"/>
                <a:ext cx="7971837" cy="1461106"/>
              </a:xfrm>
              <a:prstGeom prst="rect">
                <a:avLst/>
              </a:prstGeom>
              <a:blipFill>
                <a:blip r:embed="rId8"/>
                <a:stretch>
                  <a:fillRect l="-1592" t="-1724" r="-796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1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/ Squares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5316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1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7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/ Squares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345267"/>
                <a:ext cx="7971837" cy="1025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Fact: For an odd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 fraction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that are a square mod 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345267"/>
                <a:ext cx="7971837" cy="1025987"/>
              </a:xfrm>
              <a:prstGeom prst="rect">
                <a:avLst/>
              </a:prstGeom>
              <a:blipFill>
                <a:blip r:embed="rId3"/>
                <a:stretch>
                  <a:fillRect l="-1752" t="-62963" b="-5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3016525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15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948991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21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92703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5263" r="-207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611560" y="1124744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0000FF"/>
                    </a:solidFill>
                  </a:rPr>
                  <a:t>Call an odd integer N </a:t>
                </a:r>
                <a:r>
                  <a:rPr lang="en-US" sz="2800" b="1" dirty="0">
                    <a:solidFill>
                      <a:srgbClr val="0000FF"/>
                    </a:solidFill>
                    <a:highlight>
                      <a:srgbClr val="C0C0C0"/>
                    </a:highlight>
                  </a:rPr>
                  <a:t>good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 if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b="1" dirty="0">
                    <a:solidFill>
                      <a:srgbClr val="0000FF"/>
                    </a:solidFill>
                  </a:rPr>
                  <a:t> have Jacobi symbol +1, and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exactly half of them are quadratic residues.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7971837" cy="1384995"/>
              </a:xfrm>
              <a:prstGeom prst="rect">
                <a:avLst/>
              </a:prstGeom>
              <a:blipFill>
                <a:blip r:embed="rId7"/>
                <a:stretch>
                  <a:fillRect l="-1752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37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467543" y="1383744"/>
                <a:ext cx="8784977" cy="96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Fact: An odd N is good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383744"/>
                <a:ext cx="8784977" cy="965136"/>
              </a:xfrm>
              <a:prstGeom prst="rect">
                <a:avLst/>
              </a:prstGeom>
              <a:blipFill>
                <a:blip r:embed="rId7"/>
                <a:stretch>
                  <a:fillRect l="-1443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8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313653" y="3753361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061153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/>
              <p:nvPr/>
            </p:nvSpPr>
            <p:spPr>
              <a:xfrm>
                <a:off x="467543" y="1383744"/>
                <a:ext cx="8784977" cy="965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Fact: An odd N is good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≥1,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both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even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234512-DEB1-844D-B8D5-61E1413F8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383744"/>
                <a:ext cx="8784977" cy="965136"/>
              </a:xfrm>
              <a:prstGeom prst="rect">
                <a:avLst/>
              </a:prstGeom>
              <a:blipFill>
                <a:blip r:embed="rId7"/>
                <a:stretch>
                  <a:fillRect l="-1443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8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741999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74199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49" y="2567114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</p:cNvCxnSpPr>
          <p:nvPr/>
        </p:nvCxnSpPr>
        <p:spPr>
          <a:xfrm flipH="1">
            <a:off x="4313653" y="2852936"/>
            <a:ext cx="1410475" cy="911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331640" y="2567114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1" y="278971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192" y="3939479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/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The fraction of residues smaller if </a:t>
                </a:r>
                <a:br>
                  <a:rPr lang="en-US" sz="2800" b="1" dirty="0">
                    <a:solidFill>
                      <a:srgbClr val="FF0000"/>
                    </a:solidFill>
                  </a:rPr>
                </a:br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has three or more prime factors!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4822FDD-F507-534C-8D5B-D3981CA9B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59" y="1556792"/>
                <a:ext cx="8784977" cy="954107"/>
              </a:xfrm>
              <a:prstGeom prst="rect">
                <a:avLst/>
              </a:prstGeom>
              <a:blipFill>
                <a:blip r:embed="rId6"/>
                <a:stretch>
                  <a:fillRect l="-1590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/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IMPORTANT PROPERTY</a:t>
                </a:r>
                <a:r>
                  <a:rPr lang="en-US" sz="2800" dirty="0"/>
                  <a:t>: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are both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, then their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𝑄𝑅</m:t>
                    </m:r>
                  </m:oMath>
                </a14:m>
                <a:r>
                  <a:rPr lang="en-US" sz="2800" i="1" dirty="0"/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6ED38A8-781B-E845-A953-4128907A0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27221"/>
                <a:ext cx="7971837" cy="954107"/>
              </a:xfrm>
              <a:prstGeom prst="rect">
                <a:avLst/>
              </a:prstGeom>
              <a:blipFill>
                <a:blip r:embed="rId7"/>
                <a:stretch>
                  <a:fillRect l="-1749" t="-5195" b="-15584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FFE213-12E5-9A4A-9115-34987BA08EF2}"/>
              </a:ext>
            </a:extLst>
          </p:cNvPr>
          <p:cNvCxnSpPr/>
          <p:nvPr/>
        </p:nvCxnSpPr>
        <p:spPr>
          <a:xfrm>
            <a:off x="971600" y="4927031"/>
            <a:ext cx="6840760" cy="174232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F7D37F-9780-344D-8D38-A7910686E2F7}"/>
              </a:ext>
            </a:extLst>
          </p:cNvPr>
          <p:cNvCxnSpPr>
            <a:cxnSpLocks/>
          </p:cNvCxnSpPr>
          <p:nvPr/>
        </p:nvCxnSpPr>
        <p:spPr>
          <a:xfrm flipH="1">
            <a:off x="1072856" y="4764722"/>
            <a:ext cx="7376926" cy="190463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1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827584" y="1772816"/>
            <a:ext cx="7887524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Theorem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If a language L has a non-interactive (one-message) ZK proof system, then L can be solved in probabilistic polynomial time.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5CF5D03-0C14-6472-205A-29CDCC84E66D}"/>
              </a:ext>
            </a:extLst>
          </p:cNvPr>
          <p:cNvSpPr txBox="1">
            <a:spLocks/>
          </p:cNvSpPr>
          <p:nvPr/>
        </p:nvSpPr>
        <p:spPr>
          <a:xfrm>
            <a:off x="827584" y="3717032"/>
            <a:ext cx="7887524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That seems like the end of the road for non-interactive ZK (?)</a:t>
            </a:r>
          </a:p>
        </p:txBody>
      </p: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95736" y="404664"/>
            <a:ext cx="482453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84784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222402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2872100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1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3573016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Define the NP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𝐺𝑂𝑂𝐷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with instances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2800" u="sng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good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;  and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(that is,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has Jacobi symbol +1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	but is not a square mod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51" name="Subtitle 1">
                <a:extLst>
                  <a:ext uri="{FF2B5EF4-FFF2-40B4-BE49-F238E27FC236}">
                    <a16:creationId xmlns:a16="http://schemas.microsoft.com/office/drawing/2014/main" id="{DECF0C18-E4BE-054A-B303-10065FCB3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9469052" cy="3168352"/>
              </a:xfrm>
              <a:prstGeom prst="rect">
                <a:avLst/>
              </a:prstGeom>
              <a:blipFill>
                <a:blip r:embed="rId3"/>
                <a:stretch>
                  <a:fillRect l="-1339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EDBEB7-8DDD-8A41-862E-EBEC5E5BE672}"/>
              </a:ext>
            </a:extLst>
          </p:cNvPr>
          <p:cNvGrpSpPr/>
          <p:nvPr/>
        </p:nvGrpSpPr>
        <p:grpSpPr>
          <a:xfrm>
            <a:off x="1170485" y="4390563"/>
            <a:ext cx="6137819" cy="2141280"/>
            <a:chOff x="1170485" y="4390563"/>
            <a:chExt cx="6137819" cy="214128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A69273-BB17-A14E-A998-E69C71FEFB3E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D6C3AE-B020-8D45-B270-88510A3C4937}"/>
                </a:ext>
              </a:extLst>
            </p:cNvPr>
            <p:cNvCxnSpPr>
              <a:cxnSpLocks/>
              <a:stCxn id="52" idx="0"/>
              <a:endCxn id="52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068D739-F3F2-B446-AECD-FB3A52349B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9280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</a:t>
                </a: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</a:t>
                </a: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8"/>
                <a:stretch>
                  <a:fillRect l="-2195" t="-2110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Fact: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all these pass, then at most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squares.</a:t>
                </a:r>
                <a:endParaRPr lang="en-US" sz="2800" dirty="0">
                  <a:solidFill>
                    <a:srgbClr val="FF0000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5123260C-8462-A646-ABD0-07982256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496607"/>
                <a:ext cx="2880320" cy="2172748"/>
              </a:xfrm>
              <a:prstGeom prst="rect">
                <a:avLst/>
              </a:prstGeom>
              <a:blipFill>
                <a:blip r:embed="rId9"/>
                <a:stretch>
                  <a:fillRect l="-4405" t="-3488" r="-5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29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5322F865-3D6C-3D49-8CB7-0021612D9B36}"/>
              </a:ext>
            </a:extLst>
          </p:cNvPr>
          <p:cNvSpPr/>
          <p:nvPr/>
        </p:nvSpPr>
        <p:spPr>
          <a:xfrm>
            <a:off x="502568" y="4233862"/>
            <a:ext cx="8173888" cy="2435498"/>
          </a:xfrm>
          <a:prstGeom prst="wedgeRectCallout">
            <a:avLst>
              <a:gd name="adj1" fmla="val -24973"/>
              <a:gd name="adj2" fmla="val -71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good 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∈</m:t>
                    </m:r>
                    <m:sSub>
                      <m:sSub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𝑸𝑵𝑹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b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𝒓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𝑸𝑹</m:t>
                        </m:r>
                      </m:e>
                      <m:sub>
                        <m:r>
                          <a:rPr lang="en-US" sz="28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</a:p>
            </p:txBody>
          </p:sp>
        </mc:Choice>
        <mc:Fallback xmlns="">
          <p:sp>
            <p:nvSpPr>
              <p:cNvPr id="61" name="Subtitle 1">
                <a:extLst>
                  <a:ext uri="{FF2B5EF4-FFF2-40B4-BE49-F238E27FC236}">
                    <a16:creationId xmlns:a16="http://schemas.microsoft.com/office/drawing/2014/main" id="{963EF298-EAB3-DD45-9265-4E98E0E8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366283"/>
                <a:ext cx="8316924" cy="790909"/>
              </a:xfrm>
              <a:prstGeom prst="rect">
                <a:avLst/>
              </a:prstGeom>
              <a:blipFill>
                <a:blip r:embed="rId8"/>
                <a:stretch>
                  <a:fillRect l="-1372" t="-7937" b="-39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		so I can compute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𝒚</m:t>
                        </m:r>
                        <m:sSub>
                          <m:sSubPr>
                            <m:ctrlP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800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𝒊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62" name="Subtitle 1">
                <a:extLst>
                  <a:ext uri="{FF2B5EF4-FFF2-40B4-BE49-F238E27FC236}">
                    <a16:creationId xmlns:a16="http://schemas.microsoft.com/office/drawing/2014/main" id="{FCCEF881-878A-3C43-874F-4A147949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548" y="5235587"/>
                <a:ext cx="7488832" cy="790909"/>
              </a:xfrm>
              <a:prstGeom prst="rect">
                <a:avLst/>
              </a:prstGeom>
              <a:blipFill>
                <a:blip r:embed="rId9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Subtitle 1">
            <a:extLst>
              <a:ext uri="{FF2B5EF4-FFF2-40B4-BE49-F238E27FC236}">
                <a16:creationId xmlns:a16="http://schemas.microsoft.com/office/drawing/2014/main" id="{AF7DF9B4-1C3E-1744-9FF8-2DA7A520FEF8}"/>
              </a:ext>
            </a:extLst>
          </p:cNvPr>
          <p:cNvSpPr txBox="1">
            <a:spLocks/>
          </p:cNvSpPr>
          <p:nvPr/>
        </p:nvSpPr>
        <p:spPr>
          <a:xfrm>
            <a:off x="539552" y="5949280"/>
            <a:ext cx="8316924" cy="790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If not … I’ll be stuck!</a:t>
            </a:r>
          </a:p>
        </p:txBody>
      </p:sp>
    </p:spTree>
    <p:extLst>
      <p:ext uri="{BB962C8B-B14F-4D97-AF65-F5344CB8AC3E}">
        <p14:creationId xmlns:p14="http://schemas.microsoft.com/office/powerpoint/2010/main" val="2719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Check: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N is odd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prime power,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itchFamily="18" charset="0"/>
                    <a:cs typeface="Arial Unicode MS" pitchFamily="34" charset="-128"/>
                  </a:rPr>
                  <a:t> is not a perfect square;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 received either a mod-N square root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8E64546A-B4B6-614D-AD67-E172DFE4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89040"/>
                <a:ext cx="5184576" cy="2996952"/>
              </a:xfrm>
              <a:prstGeom prst="rect">
                <a:avLst/>
              </a:prstGeom>
              <a:blipFill>
                <a:blip r:embed="rId9"/>
                <a:stretch>
                  <a:fillRect l="-2195" t="-2110" r="-1951" b="-548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213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more than 2 prime factors)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 matter what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is,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half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809083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1124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Soundness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(what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residue)</a:t>
                </a: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781654C1-C47D-FF49-A7A1-4F98BFC4E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4" y="4246166"/>
                <a:ext cx="8496944" cy="622994"/>
              </a:xfrm>
              <a:prstGeom prst="rect">
                <a:avLst/>
              </a:prstGeom>
              <a:blipFill>
                <a:blip r:embed="rId9"/>
                <a:stretch>
                  <a:fillRect l="-1343" t="-8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happens to be a non-residue,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quadratic residues. </a:t>
                </a: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038253"/>
                <a:ext cx="8496944" cy="1283703"/>
              </a:xfrm>
              <a:prstGeom prst="rect">
                <a:avLst/>
              </a:prstGeom>
              <a:blipFill>
                <a:blip r:embed="rId10"/>
                <a:stretch>
                  <a:fillRect l="-1644" t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/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endParaRPr lang="en-US" sz="2400" dirty="0"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2D3E533-D35B-5640-90C2-1D8691D80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866" y="2790074"/>
                <a:ext cx="3390830" cy="535468"/>
              </a:xfrm>
              <a:prstGeom prst="rect">
                <a:avLst/>
              </a:prstGeom>
              <a:blipFill>
                <a:blip r:embed="rId8"/>
                <a:stretch>
                  <a:fillRect l="-74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781654C1-C47D-FF49-A7A1-4F98BFC4EB79}"/>
              </a:ext>
            </a:extLst>
          </p:cNvPr>
          <p:cNvSpPr txBox="1">
            <a:spLocks/>
          </p:cNvSpPr>
          <p:nvPr/>
        </p:nvSpPr>
        <p:spPr>
          <a:xfrm>
            <a:off x="626804" y="4246166"/>
            <a:ext cx="8496944" cy="622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(Perfect) Zero Knowledge Simulator 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First pick the proof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be random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Then,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reverse-engineer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CRS, letting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  <m: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/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randomly.</a:t>
                </a:r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6B9DE302-0B56-2B46-8DB1-AA43A16E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69160"/>
                <a:ext cx="8496944" cy="1716523"/>
              </a:xfrm>
              <a:prstGeom prst="rect">
                <a:avLst/>
              </a:prstGeom>
              <a:blipFill>
                <a:blip r:embed="rId9"/>
                <a:stretch>
                  <a:fillRect l="-1493"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02EAC43-F2B9-8A4F-916A-3C4150F864F4}"/>
              </a:ext>
            </a:extLst>
          </p:cNvPr>
          <p:cNvSpPr/>
          <p:nvPr/>
        </p:nvSpPr>
        <p:spPr>
          <a:xfrm>
            <a:off x="8442276" y="6093296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Roads to Non-Interactive ZK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268760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Random Oracle Model &amp; Fiat-Shamir Transform.</a:t>
            </a:r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36FA35C6-B06F-214D-9056-AA48841FB533}"/>
              </a:ext>
            </a:extLst>
          </p:cNvPr>
          <p:cNvSpPr txBox="1">
            <a:spLocks/>
          </p:cNvSpPr>
          <p:nvPr/>
        </p:nvSpPr>
        <p:spPr>
          <a:xfrm>
            <a:off x="968952" y="5149546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Common Random String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5980A2-0060-F741-8D9B-FC62F137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977975" y="3240397"/>
            <a:ext cx="1081857" cy="8851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43B269-41DE-614D-99BE-F4542F05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3267880"/>
            <a:ext cx="852851" cy="8825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6F7BAC-BE85-D541-88C6-63F781AE5CC0}"/>
              </a:ext>
            </a:extLst>
          </p:cNvPr>
          <p:cNvCxnSpPr/>
          <p:nvPr/>
        </p:nvCxnSpPr>
        <p:spPr>
          <a:xfrm>
            <a:off x="3131840" y="379276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ubtitle 1">
            <a:extLst>
              <a:ext uri="{FF2B5EF4-FFF2-40B4-BE49-F238E27FC236}">
                <a16:creationId xmlns:a16="http://schemas.microsoft.com/office/drawing/2014/main" id="{3AC1F388-F503-2D4B-BFCE-93ABD606CF1A}"/>
              </a:ext>
            </a:extLst>
          </p:cNvPr>
          <p:cNvSpPr txBox="1">
            <a:spLocks/>
          </p:cNvSpPr>
          <p:nvPr/>
        </p:nvSpPr>
        <p:spPr>
          <a:xfrm>
            <a:off x="31087" y="3599252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50" name="Subtitle 1">
            <a:extLst>
              <a:ext uri="{FF2B5EF4-FFF2-40B4-BE49-F238E27FC236}">
                <a16:creationId xmlns:a16="http://schemas.microsoft.com/office/drawing/2014/main" id="{04CD0D6E-4C37-4546-991D-76BD064628A5}"/>
              </a:ext>
            </a:extLst>
          </p:cNvPr>
          <p:cNvSpPr txBox="1">
            <a:spLocks/>
          </p:cNvSpPr>
          <p:nvPr/>
        </p:nvSpPr>
        <p:spPr>
          <a:xfrm>
            <a:off x="7096307" y="3520360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DBDFFC-2134-9846-B6A0-2919672B3086}"/>
              </a:ext>
            </a:extLst>
          </p:cNvPr>
          <p:cNvGrpSpPr/>
          <p:nvPr/>
        </p:nvGrpSpPr>
        <p:grpSpPr>
          <a:xfrm>
            <a:off x="8209562" y="3315978"/>
            <a:ext cx="683568" cy="723147"/>
            <a:chOff x="4248472" y="4581128"/>
            <a:chExt cx="683568" cy="7231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E1BB4E-439E-1546-9104-066B4A7B4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E1D855-7699-124A-BE67-32981908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999FE1-5D48-F147-8631-F555FC0AC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2E10227-45B4-3E44-BD22-24CEC6FC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B8051-4B49-3F4A-8D4C-C1D358029F28}"/>
              </a:ext>
            </a:extLst>
          </p:cNvPr>
          <p:cNvGrpSpPr/>
          <p:nvPr/>
        </p:nvGrpSpPr>
        <p:grpSpPr>
          <a:xfrm>
            <a:off x="1022239" y="3315351"/>
            <a:ext cx="834410" cy="908462"/>
            <a:chOff x="2030633" y="1592692"/>
            <a:chExt cx="834410" cy="90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AA3ACD-2097-5A40-AA55-4EBF42FE871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5395FAD-50A9-1642-9A37-56C0C6183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249051-E90E-E04D-B298-2BA77A66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5397E10-4B64-DE46-8D19-FBE8512BD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8B3D9CF-73EE-5845-88E3-2305A8BC3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90AFEA-9FB4-7441-91B9-FEF8EBBB3B1B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E67898-3442-A949-A1B6-5E36A8331E0D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8C6D05-7E54-3D4E-9B5B-4C925F74CC25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DDB229-F2A5-9646-91BC-1AFCB6907D6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511D6F5-FAF6-B44B-A8C7-4FFB46B22F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9"/>
          <a:stretch/>
        </p:blipFill>
        <p:spPr>
          <a:xfrm>
            <a:off x="3909375" y="2327283"/>
            <a:ext cx="1003339" cy="944874"/>
          </a:xfrm>
          <a:prstGeom prst="rect">
            <a:avLst/>
          </a:prstGeom>
        </p:spPr>
      </p:pic>
      <p:sp>
        <p:nvSpPr>
          <p:cNvPr id="72" name="Subtitle 1">
            <a:extLst>
              <a:ext uri="{FF2B5EF4-FFF2-40B4-BE49-F238E27FC236}">
                <a16:creationId xmlns:a16="http://schemas.microsoft.com/office/drawing/2014/main" id="{DF69B9C1-BF35-8C4A-BE4E-2EEFB164DFE1}"/>
              </a:ext>
            </a:extLst>
          </p:cNvPr>
          <p:cNvSpPr txBox="1">
            <a:spLocks/>
          </p:cNvSpPr>
          <p:nvPr/>
        </p:nvSpPr>
        <p:spPr>
          <a:xfrm>
            <a:off x="3528138" y="1988840"/>
            <a:ext cx="190821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Oracle</a:t>
            </a:r>
          </a:p>
        </p:txBody>
      </p:sp>
    </p:spTree>
    <p:extLst>
      <p:ext uri="{BB962C8B-B14F-4D97-AF65-F5344CB8AC3E}">
        <p14:creationId xmlns:p14="http://schemas.microsoft.com/office/powerpoint/2010/main" val="38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Quadratic Non-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B3ED03-42E3-8040-94C2-43A67AA3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0696" y="2946379"/>
            <a:ext cx="833388" cy="8309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25BC07A-B2C8-FA4A-9FF4-C3355E27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21769"/>
            <a:ext cx="751335" cy="76024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EB0B71-E6BF-9649-A65A-15DE2A4D188F}"/>
              </a:ext>
            </a:extLst>
          </p:cNvPr>
          <p:cNvCxnSpPr/>
          <p:nvPr/>
        </p:nvCxnSpPr>
        <p:spPr>
          <a:xfrm>
            <a:off x="3131224" y="3393157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AC0CAA-7A4A-1645-8EC6-10C799D86778}"/>
              </a:ext>
            </a:extLst>
          </p:cNvPr>
          <p:cNvSpPr/>
          <p:nvPr/>
        </p:nvSpPr>
        <p:spPr>
          <a:xfrm>
            <a:off x="1835696" y="1556792"/>
            <a:ext cx="547260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2" name="Subtitle 1">
                <a:extLst>
                  <a:ext uri="{FF2B5EF4-FFF2-40B4-BE49-F238E27FC236}">
                    <a16:creationId xmlns:a16="http://schemas.microsoft.com/office/drawing/2014/main" id="{BE96FD7A-9FAF-EE40-A035-E8CDC86C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034" y="1527654"/>
                <a:ext cx="6300700" cy="576064"/>
              </a:xfrm>
              <a:prstGeom prst="rect">
                <a:avLst/>
              </a:prstGeom>
              <a:blipFill>
                <a:blip r:embed="rId5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5" name="Subtitle 1">
                <a:extLst>
                  <a:ext uri="{FF2B5EF4-FFF2-40B4-BE49-F238E27FC236}">
                    <a16:creationId xmlns:a16="http://schemas.microsoft.com/office/drawing/2014/main" id="{CE9A7545-3ED4-FE45-9C1E-BC0F8208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80" y="2380663"/>
                <a:ext cx="1126867" cy="576064"/>
              </a:xfrm>
              <a:prstGeom prst="rect">
                <a:avLst/>
              </a:prstGeom>
              <a:blipFill>
                <a:blip r:embed="rId6"/>
                <a:stretch>
                  <a:fillRect l="-4444" r="-444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𝑁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57" name="Subtitle 1">
                <a:extLst>
                  <a:ext uri="{FF2B5EF4-FFF2-40B4-BE49-F238E27FC236}">
                    <a16:creationId xmlns:a16="http://schemas.microsoft.com/office/drawing/2014/main" id="{394D4E2D-D7D5-854E-B64D-72AD43301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956" y="2348880"/>
                <a:ext cx="1126867" cy="576064"/>
              </a:xfrm>
              <a:prstGeom prst="rect">
                <a:avLst/>
              </a:prstGeom>
              <a:blipFill>
                <a:blip r:embed="rId7"/>
                <a:stretch>
                  <a:fillRect l="-4444" r="-444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C6ECFC7-5D78-3940-AF15-763A88226C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1" r="3195" b="22729"/>
          <a:stretch/>
        </p:blipFill>
        <p:spPr>
          <a:xfrm>
            <a:off x="323528" y="4365104"/>
            <a:ext cx="1797798" cy="1296144"/>
          </a:xfrm>
          <a:prstGeom prst="rect">
            <a:avLst/>
          </a:prstGeom>
        </p:spPr>
      </p:pic>
      <p:sp>
        <p:nvSpPr>
          <p:cNvPr id="15" name="Subtitle 1">
            <a:extLst>
              <a:ext uri="{FF2B5EF4-FFF2-40B4-BE49-F238E27FC236}">
                <a16:creationId xmlns:a16="http://schemas.microsoft.com/office/drawing/2014/main" id="{DF51915D-BD0B-5C41-8F97-ABC77632B5DB}"/>
              </a:ext>
            </a:extLst>
          </p:cNvPr>
          <p:cNvSpPr txBox="1">
            <a:spLocks/>
          </p:cNvSpPr>
          <p:nvPr/>
        </p:nvSpPr>
        <p:spPr>
          <a:xfrm>
            <a:off x="2555776" y="4274385"/>
            <a:ext cx="6588224" cy="594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 depends on the instance N. Not good.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Soln: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Let CRS be random numbers. Interpret them as elements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𝑍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both the prover and verifier filter out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𝐽𝑎𝑐</m:t>
                        </m:r>
                      </m:e>
                      <m:sub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−</m:t>
                        </m:r>
                        <m:r>
                          <a:rPr lang="en-US" sz="2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4692F713-EECF-F942-98DD-E1026D70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850449"/>
                <a:ext cx="6408712" cy="1746903"/>
              </a:xfrm>
              <a:prstGeom prst="rect">
                <a:avLst/>
              </a:prstGeom>
              <a:blipFill>
                <a:blip r:embed="rId9"/>
                <a:stretch>
                  <a:fillRect l="-1779" t="-3623" r="-2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58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611560" y="2420888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our number theory hammers </a:t>
            </a:r>
            <a:b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			&amp; polish them.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ECCA22AC-05E8-F64E-8794-164C19EB8A1E}"/>
              </a:ext>
            </a:extLst>
          </p:cNvPr>
          <p:cNvSpPr txBox="1">
            <a:spLocks/>
          </p:cNvSpPr>
          <p:nvPr/>
        </p:nvSpPr>
        <p:spPr>
          <a:xfrm>
            <a:off x="611560" y="3717032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NIZK for a special NP language, namely 		quadratic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0E8BBF7-5FF1-8248-89F0-D6711A102111}"/>
              </a:ext>
            </a:extLst>
          </p:cNvPr>
          <p:cNvSpPr txBox="1">
            <a:spLocks/>
          </p:cNvSpPr>
          <p:nvPr/>
        </p:nvSpPr>
        <p:spPr>
          <a:xfrm>
            <a:off x="611560" y="5085184"/>
            <a:ext cx="8496944" cy="1341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Bootstrap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to NIZK for 3SAT, an NP-complete 			language.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86D89C-D198-C943-B8F0-ED48B3BDD1BE}"/>
              </a:ext>
            </a:extLst>
          </p:cNvPr>
          <p:cNvSpPr/>
          <p:nvPr/>
        </p:nvSpPr>
        <p:spPr>
          <a:xfrm>
            <a:off x="395536" y="4941168"/>
            <a:ext cx="8568952" cy="1224136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69FEA5AC-FE9C-A84E-9514-0FC88B72ADA7}"/>
              </a:ext>
            </a:extLst>
          </p:cNvPr>
          <p:cNvSpPr txBox="1">
            <a:spLocks/>
          </p:cNvSpPr>
          <p:nvPr/>
        </p:nvSpPr>
        <p:spPr>
          <a:xfrm>
            <a:off x="467544" y="4509120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true if any one of the literals is true.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261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7411B036-388C-1A45-AF95-B91746BE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2628292" cy="504056"/>
              </a:xfrm>
              <a:prstGeom prst="rect">
                <a:avLst/>
              </a:prstGeom>
              <a:blipFill>
                <a:blip r:embed="rId5"/>
                <a:stretch>
                  <a:fillRect l="-48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7601F6D3-2CF9-E949-B8B5-4B9BF9C7AB63}"/>
              </a:ext>
            </a:extLst>
          </p:cNvPr>
          <p:cNvSpPr txBox="1">
            <a:spLocks/>
          </p:cNvSpPr>
          <p:nvPr/>
        </p:nvSpPr>
        <p:spPr>
          <a:xfrm>
            <a:off x="4441702" y="3789040"/>
            <a:ext cx="3514673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is true as long as: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)≠(0,0,1)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07EF848-306A-9746-80D3-512C345BC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508" y="4409800"/>
                <a:ext cx="4309955" cy="504056"/>
              </a:xfrm>
              <a:prstGeom prst="rect">
                <a:avLst/>
              </a:prstGeom>
              <a:blipFill>
                <a:blip r:embed="rId6"/>
                <a:stretch>
                  <a:fillRect l="-1466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80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Boolean Variables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can be either </a:t>
                </a:r>
                <a:r>
                  <a:rPr lang="en-US" sz="2800" b="0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true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(1) or </a:t>
                </a:r>
                <a:r>
                  <a:rPr lang="en-US" sz="2800" b="0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false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(0)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9" name="Subtitle 1">
                <a:extLst>
                  <a:ext uri="{FF2B5EF4-FFF2-40B4-BE49-F238E27FC236}">
                    <a16:creationId xmlns:a16="http://schemas.microsoft.com/office/drawing/2014/main" id="{CF94659A-FCD2-5740-AE75-03B9BAB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8800"/>
                <a:ext cx="8280920" cy="504056"/>
              </a:xfrm>
              <a:prstGeom prst="rect">
                <a:avLst/>
              </a:prstGeom>
              <a:blipFill>
                <a:blip r:embed="rId3"/>
                <a:stretch>
                  <a:fillRect l="-1531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Literal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1F2A4C6D-B25A-E944-96E2-FDB00264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8280920" cy="504056"/>
              </a:xfrm>
              <a:prstGeom prst="rect">
                <a:avLst/>
              </a:prstGeom>
              <a:blipFill>
                <a:blip r:embed="rId4"/>
                <a:stretch>
                  <a:fillRect l="-1531" t="-12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ubtitle 1">
            <a:extLst>
              <a:ext uri="{FF2B5EF4-FFF2-40B4-BE49-F238E27FC236}">
                <a16:creationId xmlns:a16="http://schemas.microsoft.com/office/drawing/2014/main" id="{1293A97B-9661-1B44-93B7-2452044D6241}"/>
              </a:ext>
            </a:extLst>
          </p:cNvPr>
          <p:cNvSpPr txBox="1">
            <a:spLocks/>
          </p:cNvSpPr>
          <p:nvPr/>
        </p:nvSpPr>
        <p:spPr>
          <a:xfrm>
            <a:off x="467544" y="314096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3-Clause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disjunction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3-literals.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B09D449A-8BFB-1944-8CEB-96120436F9DC}"/>
              </a:ext>
            </a:extLst>
          </p:cNvPr>
          <p:cNvSpPr txBox="1">
            <a:spLocks/>
          </p:cNvSpPr>
          <p:nvPr/>
        </p:nvSpPr>
        <p:spPr>
          <a:xfrm>
            <a:off x="467544" y="3933056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 </a:t>
            </a:r>
            <a:r>
              <a:rPr lang="en-US" sz="2800" u="sng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3-SAT formula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is a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con</a:t>
            </a:r>
            <a:r>
              <a:rPr lang="en-US" sz="2800" b="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junction</a:t>
            </a:r>
            <a:r>
              <a:rPr lang="en-US" sz="2800" b="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of many 3-clauses.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1" name="Subtitle 1">
                <a:extLst>
                  <a:ext uri="{FF2B5EF4-FFF2-40B4-BE49-F238E27FC236}">
                    <a16:creationId xmlns:a16="http://schemas.microsoft.com/office/drawing/2014/main" id="{D10E248A-A762-3846-A45D-7EEC30F7F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4714891"/>
                <a:ext cx="8248545" cy="504056"/>
              </a:xfrm>
              <a:prstGeom prst="rect">
                <a:avLst/>
              </a:prstGeom>
              <a:blipFill>
                <a:blip r:embed="rId5"/>
                <a:stretch>
                  <a:fillRect l="-1382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if there is an assignment of values to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that makes all its clauses true.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" name="Subtitle 1">
                <a:extLst>
                  <a:ext uri="{FF2B5EF4-FFF2-40B4-BE49-F238E27FC236}">
                    <a16:creationId xmlns:a16="http://schemas.microsoft.com/office/drawing/2014/main" id="{E8F510BE-19A7-F941-8A4D-644B814B6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517232"/>
                <a:ext cx="8676456" cy="1224136"/>
              </a:xfrm>
              <a:prstGeom prst="rect">
                <a:avLst/>
              </a:prstGeom>
              <a:blipFill>
                <a:blip r:embed="rId6"/>
                <a:stretch>
                  <a:fillRect l="-1462" t="-4082" r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Cook-Levin Theorem: It is NP-complete to decide whether a </a:t>
                </a:r>
                <a:r>
                  <a:rPr lang="en-US" sz="2800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3-SAT formula</a:t>
                </a:r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b="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is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satisfiable.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1E7C5FC2-CA19-E14A-B56C-BBBCACEF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16832"/>
                <a:ext cx="8280920" cy="1224136"/>
              </a:xfrm>
              <a:prstGeom prst="rect">
                <a:avLst/>
              </a:prstGeom>
              <a:blipFill>
                <a:blip r:embed="rId7"/>
                <a:stretch>
                  <a:fillRect l="-1064" t="-2970"/>
                </a:stretch>
              </a:blipFill>
              <a:ln w="508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3SAT: Recall…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56950-6DEE-0C43-B149-6C1203AE81E8}"/>
              </a:ext>
            </a:extLst>
          </p:cNvPr>
          <p:cNvGrpSpPr/>
          <p:nvPr/>
        </p:nvGrpSpPr>
        <p:grpSpPr>
          <a:xfrm>
            <a:off x="1431082" y="4077072"/>
            <a:ext cx="6137819" cy="2141280"/>
            <a:chOff x="1170485" y="4390563"/>
            <a:chExt cx="6137819" cy="214128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6C42E2-F064-1947-AC21-28B50903C29C}"/>
                </a:ext>
              </a:extLst>
            </p:cNvPr>
            <p:cNvSpPr/>
            <p:nvPr/>
          </p:nvSpPr>
          <p:spPr>
            <a:xfrm>
              <a:off x="1619672" y="4509120"/>
              <a:ext cx="5400600" cy="202272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C18ED-D272-2244-960A-F09DF4777362}"/>
                </a:ext>
              </a:extLst>
            </p:cNvPr>
            <p:cNvCxnSpPr>
              <a:cxnSpLocks/>
              <a:stCxn id="17" idx="0"/>
              <a:endCxn id="17" idx="4"/>
            </p:cNvCxnSpPr>
            <p:nvPr/>
          </p:nvCxnSpPr>
          <p:spPr>
            <a:xfrm>
              <a:off x="4319972" y="4509120"/>
              <a:ext cx="0" cy="2022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367C736-7B9F-CB4C-ADED-0048F3FCBD7A}"/>
                    </a:ext>
                  </a:extLst>
                </p:cNvPr>
                <p:cNvSpPr/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53D5100-600F-204A-BB04-C7D75B77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944" y="5258871"/>
                  <a:ext cx="1584176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C23BC7-3F62-F245-A460-17247D4B23A0}"/>
                    </a:ext>
                  </a:extLst>
                </p:cNvPr>
                <p:cNvSpPr/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𝐽𝑎𝑐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6E166C7-CD20-1345-A271-CC9DAE87E3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4128" y="5210036"/>
                  <a:ext cx="1584176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EB2DE42-5757-6346-8AB2-565546B4168C}"/>
                    </a:ext>
                  </a:extLst>
                </p:cNvPr>
                <p:cNvSpPr/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1FBFAEF-25C8-EF41-8834-7C1D0B68E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485" y="4390563"/>
                  <a:ext cx="1584176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7A9C5C-C122-5E45-8278-28FFDC2F62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923" y="5477074"/>
              <a:ext cx="2706620" cy="11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2CFC981-2B9C-8A41-A80E-9B4BCA896756}"/>
                    </a:ext>
                  </a:extLst>
                </p:cNvPr>
                <p:cNvSpPr/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3E1812F-C7B7-634F-8533-5773491E8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4784866"/>
                  <a:ext cx="158417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C0F15FD-0A24-2646-B83E-15FE5CE1C37C}"/>
                    </a:ext>
                  </a:extLst>
                </p:cNvPr>
                <p:cNvSpPr/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𝑄𝑁𝑅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2A18D2E-B257-8C43-AF6A-EFB4E864EB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62" y="5663192"/>
                  <a:ext cx="158417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We saw a way to show that a pair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GOOD. That is: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following is the picture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𝐽𝑎𝑐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a quadratic residue.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4711FE60-1E15-0042-87E3-3DB94CB4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8" y="1531351"/>
                <a:ext cx="9000492" cy="2257689"/>
              </a:xfrm>
              <a:prstGeom prst="rect">
                <a:avLst/>
              </a:prstGeom>
              <a:blipFill>
                <a:blip r:embed="rId9"/>
                <a:stretch>
                  <a:fillRect l="-1268" t="-2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18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∧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5" name="Subtitle 1">
                <a:extLst>
                  <a:ext uri="{FF2B5EF4-FFF2-40B4-BE49-F238E27FC236}">
                    <a16:creationId xmlns:a16="http://schemas.microsoft.com/office/drawing/2014/main" id="{4EA18793-A926-6A4F-A24C-F69DA45D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03" y="5805264"/>
                <a:ext cx="8716597" cy="504056"/>
              </a:xfrm>
              <a:prstGeom prst="rect">
                <a:avLst/>
              </a:prstGeom>
              <a:blipFill>
                <a:blip r:embed="rId6"/>
                <a:stretch>
                  <a:fillRect l="-1456" t="-9756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7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1. Prover picks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and proves that it is GOOD.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1" y="4284512"/>
                <a:ext cx="8280920" cy="504056"/>
              </a:xfrm>
              <a:prstGeom prst="rect">
                <a:avLst/>
              </a:prstGeom>
              <a:blipFill>
                <a:blip r:embed="rId8"/>
                <a:stretch>
                  <a:fillRect l="-1531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9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10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Subtitle 1">
            <a:extLst>
              <a:ext uri="{FF2B5EF4-FFF2-40B4-BE49-F238E27FC236}">
                <a16:creationId xmlns:a16="http://schemas.microsoft.com/office/drawing/2014/main" id="{BCAA7ED7-8804-884B-AF4A-2A94BD16AD99}"/>
              </a:ext>
            </a:extLst>
          </p:cNvPr>
          <p:cNvSpPr txBox="1">
            <a:spLocks/>
          </p:cNvSpPr>
          <p:nvPr/>
        </p:nvSpPr>
        <p:spPr>
          <a:xfrm>
            <a:off x="2334943" y="6338458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 variables, m clauses.</a:t>
            </a: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252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30" grpId="0"/>
      <p:bldP spid="128" grpId="0" animBg="1"/>
      <p:bldP spid="1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1" y="4284512"/>
            <a:ext cx="82809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2. Prover encodes the satisfying assignment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false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16" y="4788568"/>
                <a:ext cx="4521788" cy="504056"/>
              </a:xfrm>
              <a:prstGeom prst="rect">
                <a:avLst/>
              </a:prstGeom>
              <a:blipFill>
                <a:blip r:embed="rId9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←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</a:t>
                </a:r>
              </a:p>
            </p:txBody>
          </p:sp>
        </mc:Choice>
        <mc:Fallback xmlns="">
          <p:sp>
            <p:nvSpPr>
              <p:cNvPr id="15" name="Subtitle 1">
                <a:extLst>
                  <a:ext uri="{FF2B5EF4-FFF2-40B4-BE49-F238E27FC236}">
                    <a16:creationId xmlns:a16="http://schemas.microsoft.com/office/drawing/2014/main" id="{C49AA29E-B509-9848-9ED3-4352CDEB3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929" y="5301208"/>
                <a:ext cx="4521788" cy="504056"/>
              </a:xfrm>
              <a:prstGeom prst="rect">
                <a:avLst/>
              </a:prstGeom>
              <a:blipFill>
                <a:blip r:embed="rId10"/>
                <a:stretch>
                  <a:fillRect l="-560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52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8853936" cy="504056"/>
              </a:xfrm>
              <a:prstGeom prst="rect">
                <a:avLst/>
              </a:prstGeom>
              <a:blipFill>
                <a:blip r:embed="rId7"/>
                <a:stretch>
                  <a:fillRect l="-1433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591476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5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Common Random String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14A929-1FF0-7243-A76A-6A5068C13EB4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73C96E6-F23A-B943-A947-5176554203A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5FB552DC-0075-164C-8486-261359EA1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2AC5AF2-1646-B14E-ACF2-F211CB8B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58D2166-8F4E-0343-AF09-CF296C17C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63988BC-B950-314F-A0EE-25A433F26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80792ED-8BB4-6B41-91DF-7631A606228E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7CA4EF-E0CF-8043-AEA4-6AF8814CBE8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24B58A-0CCC-B146-9CFD-911E7649F28E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79DBFC-4BA3-5E4E-BC13-BABD6F56C80A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15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2. Prover encodes the satisfying assignment &amp;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the literals</a:t>
                </a:r>
              </a:p>
            </p:txBody>
          </p:sp>
        </mc:Choice>
        <mc:Fallback xmlns="">
          <p:sp>
            <p:nvSpPr>
              <p:cNvPr id="127" name="Subtitle 1">
                <a:extLst>
                  <a:ext uri="{FF2B5EF4-FFF2-40B4-BE49-F238E27FC236}">
                    <a16:creationId xmlns:a16="http://schemas.microsoft.com/office/drawing/2014/main" id="{5EC21CF0-0EC2-5C48-A685-AA485BFB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00" y="4284512"/>
                <a:ext cx="9069960" cy="504056"/>
              </a:xfrm>
              <a:prstGeom prst="rect">
                <a:avLst/>
              </a:prstGeom>
              <a:blipFill>
                <a:blip r:embed="rId7"/>
                <a:stretch>
                  <a:fillRect l="-1399"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8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𝐸𝑛𝑐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61F016F5-9314-9E46-ACEB-82B771091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45" y="4824261"/>
                <a:ext cx="6422405" cy="504056"/>
              </a:xfrm>
              <a:prstGeom prst="rect">
                <a:avLst/>
              </a:prstGeom>
              <a:blipFill>
                <a:blip r:embed="rId10"/>
                <a:stretch>
                  <a:fillRect l="-594"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∴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exactly one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𝑜𝑟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 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6BB82668-248F-5243-9DD5-697C01AAC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99" y="5389065"/>
                <a:ext cx="8601399" cy="504056"/>
              </a:xfrm>
              <a:prstGeom prst="rect">
                <a:avLst/>
              </a:prstGeom>
              <a:blipFill>
                <a:blip r:embed="rId11"/>
                <a:stretch>
                  <a:fillRect t="-9756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12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43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So, each of them is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(if the literal is a negated </a:t>
                </a:r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var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). 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05264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487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𝑦𝑦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8A09E354-A0E8-1241-9258-892EF7D62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76748"/>
                <a:ext cx="8601399" cy="1028516"/>
              </a:xfrm>
              <a:prstGeom prst="rect">
                <a:avLst/>
              </a:prstGeom>
              <a:blipFill>
                <a:blip r:embed="rId12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54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true.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5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:b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denote the encoded variables.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4740905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47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6" y="5877272"/>
                <a:ext cx="8133983" cy="1028516"/>
              </a:xfrm>
              <a:prstGeom prst="rect">
                <a:avLst/>
              </a:prstGeom>
              <a:blipFill>
                <a:blip r:embed="rId11"/>
                <a:stretch>
                  <a:fillRect l="-1560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D3907C-B3CC-1141-82BD-D7FCF18705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231" y="4310315"/>
            <a:ext cx="1407768" cy="140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5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126876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WANT to SHOW: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𝑂𝑅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a non-residue.</a:t>
                </a:r>
              </a:p>
            </p:txBody>
          </p:sp>
        </mc:Choice>
        <mc:Fallback xmlns="">
          <p:sp>
            <p:nvSpPr>
              <p:cNvPr id="19" name="Subtitle 1">
                <a:extLst>
                  <a:ext uri="{FF2B5EF4-FFF2-40B4-BE49-F238E27FC236}">
                    <a16:creationId xmlns:a16="http://schemas.microsoft.com/office/drawing/2014/main" id="{A3D1E43C-AF65-DE4F-AED4-2AB4E16D4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3" y="1879864"/>
                <a:ext cx="8133983" cy="1028516"/>
              </a:xfrm>
              <a:prstGeom prst="rect">
                <a:avLst/>
              </a:prstGeom>
              <a:blipFill>
                <a:blip r:embed="rId3"/>
                <a:stretch>
                  <a:fillRect l="-1402"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 err="1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Equiv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The “pattern” of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is </a:t>
                </a:r>
                <a:r>
                  <a:rPr lang="en-US" sz="3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(QR, QR, QR).</a:t>
                </a:r>
              </a:p>
            </p:txBody>
          </p:sp>
        </mc:Choice>
        <mc:Fallback xmlns="">
          <p:sp>
            <p:nvSpPr>
              <p:cNvPr id="20" name="Subtitle 1">
                <a:extLst>
                  <a:ext uri="{FF2B5EF4-FFF2-40B4-BE49-F238E27FC236}">
                    <a16:creationId xmlns:a16="http://schemas.microsoft.com/office/drawing/2014/main" id="{43C962E6-ED82-974D-BC25-B77CEF15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544500"/>
                <a:ext cx="9046133" cy="1028516"/>
              </a:xfrm>
              <a:prstGeom prst="rect">
                <a:avLst/>
              </a:prstGeom>
              <a:blipFill>
                <a:blip r:embed="rId4"/>
                <a:stretch>
                  <a:fillRect l="-1403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3274782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3797507"/>
                <a:ext cx="1343829" cy="400110"/>
              </a:xfrm>
              <a:prstGeom prst="rect">
                <a:avLst/>
              </a:prstGeom>
              <a:blipFill>
                <a:blip r:embed="rId5"/>
                <a:stretch>
                  <a:fillRect l="-4717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200533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607204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504251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67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384283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5733256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6125234"/>
                <a:ext cx="1361719" cy="400110"/>
              </a:xfrm>
              <a:prstGeom prst="rect">
                <a:avLst/>
              </a:prstGeom>
              <a:blipFill>
                <a:blip r:embed="rId11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6525344"/>
                <a:ext cx="1361719" cy="400110"/>
              </a:xfrm>
              <a:prstGeom prst="rect">
                <a:avLst/>
              </a:prstGeom>
              <a:blipFill>
                <a:blip r:embed="rId12"/>
                <a:stretch>
                  <a:fillRect l="-4630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4213076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3997562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4665330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4437231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4149080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patterns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3863648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1" grpId="0"/>
      <p:bldP spid="32" grpId="0"/>
      <p:bldP spid="36" grpId="0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48FEE9DB-7D21-434A-872A-05EDBEE52D51}"/>
              </a:ext>
            </a:extLst>
          </p:cNvPr>
          <p:cNvSpPr txBox="1">
            <a:spLocks/>
          </p:cNvSpPr>
          <p:nvPr/>
        </p:nvSpPr>
        <p:spPr>
          <a:xfrm>
            <a:off x="554287" y="1146480"/>
            <a:ext cx="8133983" cy="51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CLEVER IDEA: 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Generate seven </a:t>
            </a:r>
            <a:r>
              <a:rPr lang="en-US" sz="2800" i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additional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 triples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/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634F4AD-C8B2-D146-884A-F99B8403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1669205"/>
                <a:ext cx="1343829" cy="400110"/>
              </a:xfrm>
              <a:prstGeom prst="rect">
                <a:avLst/>
              </a:prstGeom>
              <a:blipFill>
                <a:blip r:embed="rId3"/>
                <a:stretch>
                  <a:fillRect l="-471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/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9EC071A-FCD5-5341-8A14-1BEC762334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072231"/>
                <a:ext cx="1361719" cy="400110"/>
              </a:xfrm>
              <a:prstGeom prst="rect">
                <a:avLst/>
              </a:prstGeom>
              <a:blipFill>
                <a:blip r:embed="rId4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/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3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DFFEA78-6903-B34B-A2F3-D5C817800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2478902"/>
                <a:ext cx="1361719" cy="400110"/>
              </a:xfrm>
              <a:prstGeom prst="rect">
                <a:avLst/>
              </a:prstGeom>
              <a:blipFill>
                <a:blip r:embed="rId5"/>
                <a:stretch>
                  <a:fillRect l="-4630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/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4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818A6E8-F895-964C-9B2B-D28C88326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097" y="2914212"/>
                <a:ext cx="1361719" cy="400110"/>
              </a:xfrm>
              <a:prstGeom prst="rect">
                <a:avLst/>
              </a:prstGeom>
              <a:blipFill>
                <a:blip r:embed="rId6"/>
                <a:stretch>
                  <a:fillRect l="-3670"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/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5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80C4FA-09AD-2E41-89A8-67BF3164E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255981"/>
                <a:ext cx="1361719" cy="400110"/>
              </a:xfrm>
              <a:prstGeom prst="rect">
                <a:avLst/>
              </a:prstGeom>
              <a:blipFill>
                <a:blip r:embed="rId7"/>
                <a:stretch>
                  <a:fillRect l="-3704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/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6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9693348-A29D-C248-9845-D1A4C5AD4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604954"/>
                <a:ext cx="1361719" cy="400110"/>
              </a:xfrm>
              <a:prstGeom prst="rect">
                <a:avLst/>
              </a:prstGeom>
              <a:blipFill>
                <a:blip r:embed="rId8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/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7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1F1672-0B97-8B40-84A9-8846F1BC7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147" y="3996932"/>
                <a:ext cx="1361719" cy="400110"/>
              </a:xfrm>
              <a:prstGeom prst="rect">
                <a:avLst/>
              </a:prstGeom>
              <a:blipFill>
                <a:blip r:embed="rId9"/>
                <a:stretch>
                  <a:fillRect l="-3704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/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8</m:t>
                        </m:r>
                      </m:sub>
                    </m:sSub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EA5E89D-8A77-F841-A62F-1C4DAABE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622" y="4397042"/>
                <a:ext cx="1361719" cy="400110"/>
              </a:xfrm>
              <a:prstGeom prst="rect">
                <a:avLst/>
              </a:prstGeom>
              <a:blipFill>
                <a:blip r:embed="rId10"/>
                <a:stretch>
                  <a:fillRect l="-4630" t="-6061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319DC26-679C-FA41-88E4-D7D485037455}"/>
              </a:ext>
            </a:extLst>
          </p:cNvPr>
          <p:cNvSpPr/>
          <p:nvPr/>
        </p:nvSpPr>
        <p:spPr>
          <a:xfrm>
            <a:off x="1136889" y="2084774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original triple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62BCE2-1FA2-694C-ADB0-1615345E2AF6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734299" y="1869260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9D2224-0BAE-814E-A5E1-91311445CF8B}"/>
              </a:ext>
            </a:extLst>
          </p:cNvPr>
          <p:cNvSpPr/>
          <p:nvPr/>
        </p:nvSpPr>
        <p:spPr>
          <a:xfrm>
            <a:off x="666408" y="2537028"/>
            <a:ext cx="26471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this is a QR: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reveal the square roots</a:t>
            </a:r>
            <a:endParaRPr lang="en-US" sz="20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66CA12-BC62-FA4C-B174-A50A6C2C885A}"/>
              </a:ext>
            </a:extLst>
          </p:cNvPr>
          <p:cNvCxnSpPr>
            <a:cxnSpLocks/>
          </p:cNvCxnSpPr>
          <p:nvPr/>
        </p:nvCxnSpPr>
        <p:spPr>
          <a:xfrm flipV="1">
            <a:off x="2722774" y="2308929"/>
            <a:ext cx="1689323" cy="36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8033A9D-7325-B847-AEC3-B709DB2FD5BD}"/>
              </a:ext>
            </a:extLst>
          </p:cNvPr>
          <p:cNvSpPr/>
          <p:nvPr/>
        </p:nvSpPr>
        <p:spPr>
          <a:xfrm>
            <a:off x="6081079" y="2272286"/>
            <a:ext cx="32231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“Proof of Coverage”: </a:t>
            </a:r>
            <a:b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0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show that the 8 triples span all possible QR signatures</a:t>
            </a:r>
            <a:endParaRPr lang="en-US" sz="20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BC82FB5-70E2-4842-9887-02F640A5243D}"/>
              </a:ext>
            </a:extLst>
          </p:cNvPr>
          <p:cNvSpPr/>
          <p:nvPr/>
        </p:nvSpPr>
        <p:spPr>
          <a:xfrm>
            <a:off x="5669305" y="1735346"/>
            <a:ext cx="630887" cy="2994352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u="sng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Proof of Coverage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of poly many triples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from CRS, show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one of the 8 triples has the same signature.</a:t>
                </a:r>
                <a:endParaRPr lang="en-US" sz="2800" dirty="0"/>
              </a:p>
              <a:p>
                <a:pPr algn="l"/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2A90D76C-3A90-A544-A0CD-338A6D39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0" y="4847490"/>
                <a:ext cx="9035544" cy="514258"/>
              </a:xfrm>
              <a:prstGeom prst="rect">
                <a:avLst/>
              </a:prstGeom>
              <a:blipFill>
                <a:blip r:embed="rId11"/>
                <a:stretch>
                  <a:fillRect l="-1262" t="-12195" b="-1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/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That is, there is a triple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𝑟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𝑡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  <m:r>
                      <a:rPr lang="en-US" sz="28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𝑄𝑅</m:t>
                        </m:r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0C8ACF8-398D-0641-B742-D6813E22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59269"/>
                <a:ext cx="8676456" cy="954107"/>
              </a:xfrm>
              <a:prstGeom prst="rect">
                <a:avLst/>
              </a:prstGeom>
              <a:blipFill>
                <a:blip r:embed="rId12"/>
                <a:stretch>
                  <a:fillRect l="-1462" t="-5263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4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3. Prove that (encoded) assignment satisfies each clause.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For each clause, construct the proof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= (7 additional triples, square root of the second triples, proof of coverage).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17" y="4740904"/>
                <a:ext cx="7666440" cy="1361125"/>
              </a:xfrm>
              <a:prstGeom prst="rect">
                <a:avLst/>
              </a:prstGeom>
              <a:blipFill>
                <a:blip r:embed="rId10"/>
                <a:stretch>
                  <a:fillRect l="-1656" t="-3704" r="-1656" b="-12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1010016" y="5877272"/>
            <a:ext cx="8133983" cy="1028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7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3SAT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8C1CF19-9ADE-2441-8AA3-7F21224FBB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371312" y="2721621"/>
            <a:ext cx="833388" cy="83099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98A21D8B-B1DE-704F-B293-F225A2916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328" y="2797011"/>
            <a:ext cx="751335" cy="760244"/>
          </a:xfrm>
          <a:prstGeom prst="rect">
            <a:avLst/>
          </a:prstGeom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847995C-78C4-964C-8788-6EEC88B11E03}"/>
              </a:ext>
            </a:extLst>
          </p:cNvPr>
          <p:cNvCxnSpPr/>
          <p:nvPr/>
        </p:nvCxnSpPr>
        <p:spPr>
          <a:xfrm>
            <a:off x="3131840" y="3168399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3" name="Subtitle 1">
                <a:extLst>
                  <a:ext uri="{FF2B5EF4-FFF2-40B4-BE49-F238E27FC236}">
                    <a16:creationId xmlns:a16="http://schemas.microsoft.com/office/drawing/2014/main" id="{542DF864-51E8-154B-A643-B1ADBC444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61" y="218723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𝚿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4" name="Subtitle 1">
                <a:extLst>
                  <a:ext uri="{FF2B5EF4-FFF2-40B4-BE49-F238E27FC236}">
                    <a16:creationId xmlns:a16="http://schemas.microsoft.com/office/drawing/2014/main" id="{7E25127D-AC79-0D4E-B799-3E78453A8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72" y="2124122"/>
                <a:ext cx="1126867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Satisfying assignment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n</m:t>
                        </m:r>
                      </m:sub>
                    </m:sSub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26" name="Subtitle 1">
                <a:extLst>
                  <a:ext uri="{FF2B5EF4-FFF2-40B4-BE49-F238E27FC236}">
                    <a16:creationId xmlns:a16="http://schemas.microsoft.com/office/drawing/2014/main" id="{F3DD2F62-2B49-E54E-A03E-FD25F36BE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5" y="2889101"/>
                <a:ext cx="2547658" cy="576064"/>
              </a:xfrm>
              <a:prstGeom prst="rect">
                <a:avLst/>
              </a:prstGeom>
              <a:blipFill>
                <a:blip r:embed="rId6"/>
                <a:stretch>
                  <a:fillRect l="-1493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Subtitle 1">
            <a:extLst>
              <a:ext uri="{FF2B5EF4-FFF2-40B4-BE49-F238E27FC236}">
                <a16:creationId xmlns:a16="http://schemas.microsoft.com/office/drawing/2014/main" id="{5EC21CF0-0EC2-5C48-A685-AA485BFB8248}"/>
              </a:ext>
            </a:extLst>
          </p:cNvPr>
          <p:cNvSpPr txBox="1">
            <a:spLocks/>
          </p:cNvSpPr>
          <p:nvPr/>
        </p:nvSpPr>
        <p:spPr>
          <a:xfrm>
            <a:off x="542600" y="4149080"/>
            <a:ext cx="860139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 &amp; Soundness: Exercise.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/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F0170F-34C6-0D49-83A9-9C6492C3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113692"/>
                <a:ext cx="1530804" cy="523220"/>
              </a:xfrm>
              <a:prstGeom prst="rect">
                <a:avLst/>
              </a:prstGeom>
              <a:blipFill>
                <a:blip r:embed="rId7"/>
                <a:stretch>
                  <a:fillRect l="-4959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Rectangle 127">
            <a:extLst>
              <a:ext uri="{FF2B5EF4-FFF2-40B4-BE49-F238E27FC236}">
                <a16:creationId xmlns:a16="http://schemas.microsoft.com/office/drawing/2014/main" id="{F25E25E9-6649-B34C-90BF-4370028804DB}"/>
              </a:ext>
            </a:extLst>
          </p:cNvPr>
          <p:cNvSpPr/>
          <p:nvPr/>
        </p:nvSpPr>
        <p:spPr>
          <a:xfrm>
            <a:off x="427403" y="1297898"/>
            <a:ext cx="8396118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=(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,…,</m:t>
                      </m:r>
                      <m:sSub>
                        <m:sSub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b>
                      </m:sSub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)←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</m:ctrlPr>
                            </m:sSubSup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𝐽𝑎𝑐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itchFamily="18" charset="0"/>
                                  <a:cs typeface="Arial Unicode MS" pitchFamily="34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𝑙𝑎𝑟𝑔𝑒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𝑛𝑢𝑚𝑏𝑒𝑟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29" name="Subtitle 1">
                <a:extLst>
                  <a:ext uri="{FF2B5EF4-FFF2-40B4-BE49-F238E27FC236}">
                    <a16:creationId xmlns:a16="http://schemas.microsoft.com/office/drawing/2014/main" id="{A326EA0E-5D52-3C40-B50F-515109555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8388932" cy="576064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86CBB94-A5DF-6E41-85D6-A9B3202393EC}"/>
              </a:ext>
            </a:extLst>
          </p:cNvPr>
          <p:cNvSpPr/>
          <p:nvPr/>
        </p:nvSpPr>
        <p:spPr>
          <a:xfrm>
            <a:off x="3025697" y="2697660"/>
            <a:ext cx="1826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Encode </a:t>
            </a:r>
            <a:r>
              <a:rPr lang="en-US" sz="2400" dirty="0" err="1"/>
              <a:t>vars</a:t>
            </a:r>
            <a:r>
              <a:rPr lang="en-US" sz="2400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/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6A2276-97CE-5F43-ADD0-60C224E63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462" y="2658268"/>
                <a:ext cx="1624484" cy="461665"/>
              </a:xfrm>
              <a:prstGeom prst="rect">
                <a:avLst/>
              </a:prstGeom>
              <a:blipFill>
                <a:blip r:embed="rId9"/>
                <a:stretch>
                  <a:fillRect l="-232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Zero Knowledge:  Simulator picks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is a quadratic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itchFamily="18" charset="0"/>
                    <a:cs typeface="Arial Unicode MS" pitchFamily="34" charset="-128"/>
                  </a:rPr>
                  <a:t>residue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2800" dirty="0"/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  </a:t>
                </a:r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8" name="Subtitle 1">
                <a:extLst>
                  <a:ext uri="{FF2B5EF4-FFF2-40B4-BE49-F238E27FC236}">
                    <a16:creationId xmlns:a16="http://schemas.microsoft.com/office/drawing/2014/main" id="{DF5FEBF4-2F86-FC4F-A0A0-853C9F471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51" y="4788650"/>
                <a:ext cx="8601399" cy="1028516"/>
              </a:xfrm>
              <a:prstGeom prst="rect">
                <a:avLst/>
              </a:prstGeom>
              <a:blipFill>
                <a:blip r:embed="rId10"/>
                <a:stretch>
                  <a:fillRect l="-1325" t="-4878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1">
            <a:extLst>
              <a:ext uri="{FF2B5EF4-FFF2-40B4-BE49-F238E27FC236}">
                <a16:creationId xmlns:a16="http://schemas.microsoft.com/office/drawing/2014/main" id="{A3D1E43C-AF65-DE4F-AED4-2AB4E16D45BD}"/>
              </a:ext>
            </a:extLst>
          </p:cNvPr>
          <p:cNvSpPr txBox="1">
            <a:spLocks/>
          </p:cNvSpPr>
          <p:nvPr/>
        </p:nvSpPr>
        <p:spPr>
          <a:xfrm>
            <a:off x="539552" y="5733256"/>
            <a:ext cx="8133983" cy="612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Now, encodings of ALL the literals can be set to TRUE!!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/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For each clause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sub>
                    </m:sSub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10A482-3849-AE49-8E65-7DA0DCD38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645" y="3261761"/>
                <a:ext cx="3041345" cy="494559"/>
              </a:xfrm>
              <a:prstGeom prst="rect">
                <a:avLst/>
              </a:prstGeom>
              <a:blipFill>
                <a:blip r:embed="rId11"/>
                <a:stretch>
                  <a:fillRect l="-333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7528656-701E-E14E-A58D-ACCBEC4CFB11}"/>
              </a:ext>
            </a:extLst>
          </p:cNvPr>
          <p:cNvSpPr/>
          <p:nvPr/>
        </p:nvSpPr>
        <p:spPr>
          <a:xfrm>
            <a:off x="8526411" y="6174182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Common </a:t>
            </a: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Reference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String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𝐶𝑅𝑆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←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𝐷</m:t>
                      </m:r>
                    </m:oMath>
                  </m:oMathPara>
                </a14:m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6" name="Subtitle 1">
                <a:extLst>
                  <a:ext uri="{FF2B5EF4-FFF2-40B4-BE49-F238E27FC236}">
                    <a16:creationId xmlns:a16="http://schemas.microsoft.com/office/drawing/2014/main" id="{A56CA1D9-4BC5-E841-89B0-20DB4868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550837"/>
                <a:ext cx="4035096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2236807" y="2086265"/>
            <a:ext cx="7231737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(e.g., CRS = product of two primes)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1E21EE-A54D-334D-AAB6-F2E33EF0FBD3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E9F099-252E-2746-8835-88B2CFD9BF35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E0FAEF1-D146-8C42-A592-5259D5AE6C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48C8D34-BFA5-6E40-BDE6-1C226A9A3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672FE19-EAEB-A949-98B9-3AF22E629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21A9B0C-F97E-8E4D-A4DB-D6BE34C5C9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B9BB31-5ADB-9044-B061-D6ABA8551A98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47B9B7-DA12-0B4E-B76C-025F5E4FBF76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961BF89-9D66-D146-AFCF-CE5BE5F04E5F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1FBAD26-D548-7045-98B8-31A6DF783C45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860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a language L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561" y="4772117"/>
                <a:ext cx="7880903" cy="4774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1. Completeness: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L, V accepts P’s proof. </a:t>
                </a:r>
              </a:p>
            </p:txBody>
          </p:sp>
        </mc:Choice>
        <mc:Fallback xmlns="">
          <p:sp>
            <p:nvSpPr>
              <p:cNvPr id="23" name="Subtitle 1">
                <a:extLst>
                  <a:ext uri="{FF2B5EF4-FFF2-40B4-BE49-F238E27FC236}">
                    <a16:creationId xmlns:a16="http://schemas.microsoft.com/office/drawing/2014/main" id="{DBBDF112-FC41-8945-8705-A8008AAA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1" y="4772117"/>
                <a:ext cx="7880903" cy="477416"/>
              </a:xfrm>
              <a:prstGeom prst="rect">
                <a:avLst/>
              </a:prstGeom>
              <a:blipFill>
                <a:blip r:embed="rId7"/>
                <a:stretch>
                  <a:fillRect l="-1288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560" y="5443103"/>
                <a:ext cx="7880903" cy="13831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2. Soundness: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a CRS, the probability that a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 and “proof”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𝐶𝑅𝑆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accepts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4" name="Subtitle 1">
                <a:extLst>
                  <a:ext uri="{FF2B5EF4-FFF2-40B4-BE49-F238E27FC236}">
                    <a16:creationId xmlns:a16="http://schemas.microsoft.com/office/drawing/2014/main" id="{F9CB6829-3952-4148-8DE6-7BAC1DBC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0" y="5443103"/>
                <a:ext cx="7880903" cy="1383139"/>
              </a:xfrm>
              <a:prstGeom prst="rect">
                <a:avLst/>
              </a:prstGeom>
              <a:blipFill>
                <a:blip r:embed="rId8"/>
                <a:stretch>
                  <a:fillRect l="-1288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5175D3A3-9F5F-2B4A-8CC4-D1B7715A3B50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74F733-8212-BD46-9897-7CD04DE0658F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7B16A20-3F9E-CD4A-8903-C52514CDBA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DAB2B9-FBE9-0944-835D-F7CCD57B5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CA58C4C-3CDC-DA44-940C-A4E2C6583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BAF427E-9B0E-5540-A373-F7DBB94B2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C7AD48-B2ED-884F-8E5F-8DD48E94954F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7D50892-3211-CD41-AE99-1225E09BC9C9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3AEAF25-4EE3-BA41-AA08-0C018252DC71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CE2400-6765-9B4D-85D5-1D5608062CDE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117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G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3COL,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7880903" cy="1010233"/>
              </a:xfrm>
              <a:prstGeom prst="rect">
                <a:avLst/>
              </a:prstGeom>
              <a:blipFill>
                <a:blip r:embed="rId7"/>
                <a:stretch>
                  <a:fillRect l="-1127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𝑐𝑜𝑙𝑜𝑟𝑠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0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45FC96-AAC4-8942-BBDC-B8AFFC131E2E}"/>
              </a:ext>
            </a:extLst>
          </p:cNvPr>
          <p:cNvCxnSpPr/>
          <p:nvPr/>
        </p:nvCxnSpPr>
        <p:spPr>
          <a:xfrm>
            <a:off x="3131840" y="410844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4BC5B451-2EE1-2146-B6EA-6C5C19F625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692944"/>
            <a:ext cx="833388" cy="83099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810FBC0-9B3B-BE47-8A68-00180782E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780244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3" name="Subtitle 1">
                <a:extLst>
                  <a:ext uri="{FF2B5EF4-FFF2-40B4-BE49-F238E27FC236}">
                    <a16:creationId xmlns:a16="http://schemas.microsoft.com/office/drawing/2014/main" id="{B6D04195-F376-594F-ADDB-16C93706B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388359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ubtitle 1">
            <a:extLst>
              <a:ext uri="{FF2B5EF4-FFF2-40B4-BE49-F238E27FC236}">
                <a16:creationId xmlns:a16="http://schemas.microsoft.com/office/drawing/2014/main" id="{19EC0307-998A-1642-AEBC-377022A6C142}"/>
              </a:ext>
            </a:extLst>
          </p:cNvPr>
          <p:cNvSpPr txBox="1">
            <a:spLocks/>
          </p:cNvSpPr>
          <p:nvPr/>
        </p:nvSpPr>
        <p:spPr>
          <a:xfrm>
            <a:off x="716053" y="2916148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A90ECF-A2EE-C34C-A621-DFB452AFC5D4}"/>
              </a:ext>
            </a:extLst>
          </p:cNvPr>
          <p:cNvGrpSpPr/>
          <p:nvPr/>
        </p:nvGrpSpPr>
        <p:grpSpPr>
          <a:xfrm>
            <a:off x="7269339" y="2708920"/>
            <a:ext cx="683568" cy="723147"/>
            <a:chOff x="4248472" y="4581128"/>
            <a:chExt cx="683568" cy="723147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C55C4A1-D7FF-8E4C-82C1-A45523D63879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D210E1-10EF-D448-B2FA-9060DC632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0D5053E-E879-4A43-9019-BB5E6036B40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F5B2A4E-CAF6-3949-A5C0-FAC13F4E1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ubtitle 1">
            <a:extLst>
              <a:ext uri="{FF2B5EF4-FFF2-40B4-BE49-F238E27FC236}">
                <a16:creationId xmlns:a16="http://schemas.microsoft.com/office/drawing/2014/main" id="{955084A6-8D7E-7141-997F-FAE1BB21BAA4}"/>
              </a:ext>
            </a:extLst>
          </p:cNvPr>
          <p:cNvSpPr txBox="1">
            <a:spLocks/>
          </p:cNvSpPr>
          <p:nvPr/>
        </p:nvSpPr>
        <p:spPr>
          <a:xfrm>
            <a:off x="6156176" y="290576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B6B82B-BD0E-1749-B327-22E0261C2648}"/>
              </a:ext>
            </a:extLst>
          </p:cNvPr>
          <p:cNvSpPr/>
          <p:nvPr/>
        </p:nvSpPr>
        <p:spPr>
          <a:xfrm>
            <a:off x="2771800" y="1556792"/>
            <a:ext cx="3528392" cy="5040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A56CA1D9-4BC5-E841-89B0-20DB4868BF3A}"/>
              </a:ext>
            </a:extLst>
          </p:cNvPr>
          <p:cNvSpPr txBox="1">
            <a:spLocks/>
          </p:cNvSpPr>
          <p:nvPr/>
        </p:nvSpPr>
        <p:spPr>
          <a:xfrm>
            <a:off x="2841160" y="1550837"/>
            <a:ext cx="403509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010111000101010010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D98C1E-B164-D44B-AF55-B3EA829091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893" y="1043719"/>
            <a:ext cx="1250049" cy="1250049"/>
          </a:xfrm>
          <a:prstGeom prst="rect">
            <a:avLst/>
          </a:prstGeom>
        </p:spPr>
      </p:pic>
      <p:sp>
        <p:nvSpPr>
          <p:cNvPr id="49" name="Subtitle 1">
            <a:extLst>
              <a:ext uri="{FF2B5EF4-FFF2-40B4-BE49-F238E27FC236}">
                <a16:creationId xmlns:a16="http://schemas.microsoft.com/office/drawing/2014/main" id="{7CE3058E-FDEA-0840-A58C-124DB1D97C8D}"/>
              </a:ext>
            </a:extLst>
          </p:cNvPr>
          <p:cNvSpPr txBox="1">
            <a:spLocks/>
          </p:cNvSpPr>
          <p:nvPr/>
        </p:nvSpPr>
        <p:spPr>
          <a:xfrm>
            <a:off x="1953547" y="1547771"/>
            <a:ext cx="930368" cy="578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CRS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3. Zero Knowledge: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 is a PPT simulator S such that 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L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and witness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S </a:t>
                </a:r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simulates the view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of the verifier V.</a:t>
                </a:r>
              </a:p>
            </p:txBody>
          </p:sp>
        </mc:Choice>
        <mc:Fallback xmlns="">
          <p:sp>
            <p:nvSpPr>
              <p:cNvPr id="25" name="Subtitle 1">
                <a:extLst>
                  <a:ext uri="{FF2B5EF4-FFF2-40B4-BE49-F238E27FC236}">
                    <a16:creationId xmlns:a16="http://schemas.microsoft.com/office/drawing/2014/main" id="{EB7FE0B6-C441-FF4C-9A13-782F8F3D4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92" y="4940633"/>
                <a:ext cx="8602208" cy="1010233"/>
              </a:xfrm>
              <a:prstGeom prst="rect">
                <a:avLst/>
              </a:prstGeom>
              <a:blipFill>
                <a:blip r:embed="rId7"/>
                <a:stretch>
                  <a:fillRect l="-1032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)≈(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𝑈𝑛𝑖𝑓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  <a:p>
                <a:pPr algn="l"/>
                <a:endParaRPr 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844C36CB-9ACB-904F-BEDA-BA5312BF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53" y="5845895"/>
                <a:ext cx="7880903" cy="6595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B852011-1A10-2C49-8CA8-9D78ED0C2B3B}"/>
              </a:ext>
            </a:extLst>
          </p:cNvPr>
          <p:cNvGrpSpPr/>
          <p:nvPr/>
        </p:nvGrpSpPr>
        <p:grpSpPr>
          <a:xfrm>
            <a:off x="1794158" y="2521536"/>
            <a:ext cx="834410" cy="908462"/>
            <a:chOff x="2030633" y="1592692"/>
            <a:chExt cx="834410" cy="9084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35E1A5C-1D6B-1B48-8CE6-FBA9328298BE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7B4D1-58C3-D14C-9EF0-F29E6BB76B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A7EE9F5-EA80-5F48-860D-0F0D9BC28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F8F7785-0495-2542-8AA2-091428024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B8A0A09-4ADF-7446-AE2F-EA702446F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AD83B15-B59B-BC42-AF56-309FBACD5A94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932AFB5-D382-0E4D-A3F4-0A6A16999640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EC8055-32CC-8548-A064-522CC109745D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D9F1F0-5460-0E47-9816-19B3A81EE1BC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C9269D4-3818-DCB3-D6F9-6C6ABE81C5A9}"/>
              </a:ext>
            </a:extLst>
          </p:cNvPr>
          <p:cNvSpPr txBox="1">
            <a:spLocks/>
          </p:cNvSpPr>
          <p:nvPr/>
        </p:nvSpPr>
        <p:spPr>
          <a:xfrm>
            <a:off x="143508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for a language L in the CRS Model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10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CONSTRUCT NIZK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THE CRS MODEL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4D9DCA0-E127-4B48-A2EC-6E08C2D1BD1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027D7547-2513-C84D-909E-7D1538434647}"/>
              </a:ext>
            </a:extLst>
          </p:cNvPr>
          <p:cNvSpPr txBox="1">
            <a:spLocks/>
          </p:cNvSpPr>
          <p:nvPr/>
        </p:nvSpPr>
        <p:spPr>
          <a:xfrm>
            <a:off x="467544" y="3284984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Feige-Lapidot-Shamir’90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(factoring)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91E57583-068C-C544-97B9-A721CA4D481B}"/>
              </a:ext>
            </a:extLst>
          </p:cNvPr>
          <p:cNvSpPr txBox="1">
            <a:spLocks/>
          </p:cNvSpPr>
          <p:nvPr/>
        </p:nvSpPr>
        <p:spPr>
          <a:xfrm>
            <a:off x="467544" y="4149080"/>
            <a:ext cx="6913748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3. Groth-Ostrovsky-Sahai’06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(bilinear maps)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4. Canetti-Chen-Holmgren-Lombardi-Rothblu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m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-Wichs’19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     and Peikert-Shiehian’19    </a:t>
                </a:r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(learning with errors)</a:t>
                </a:r>
              </a:p>
            </p:txBody>
          </p:sp>
        </mc:Choice>
        <mc:Fallback xmlns="">
          <p:sp>
            <p:nvSpPr>
              <p:cNvPr id="8" name="Subtitle 1">
                <a:extLst>
                  <a:ext uri="{FF2B5EF4-FFF2-40B4-BE49-F238E27FC236}">
                    <a16:creationId xmlns:a16="http://schemas.microsoft.com/office/drawing/2014/main" id="{ECCA22AC-05E8-F64E-8794-164C19EB8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967808"/>
                <a:ext cx="9001000" cy="1341512"/>
              </a:xfrm>
              <a:prstGeom prst="rect">
                <a:avLst/>
              </a:prstGeom>
              <a:blipFill>
                <a:blip r:embed="rId3"/>
                <a:stretch>
                  <a:fillRect l="-1408" t="-4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1">
            <a:extLst>
              <a:ext uri="{FF2B5EF4-FFF2-40B4-BE49-F238E27FC236}">
                <a16:creationId xmlns:a16="http://schemas.microsoft.com/office/drawing/2014/main" id="{C1F6C378-735B-574E-B06D-75333B4FD986}"/>
              </a:ext>
            </a:extLst>
          </p:cNvPr>
          <p:cNvSpPr txBox="1">
            <a:spLocks/>
          </p:cNvSpPr>
          <p:nvPr/>
        </p:nvSpPr>
        <p:spPr>
          <a:xfrm>
            <a:off x="467544" y="2492896"/>
            <a:ext cx="79208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Blum-Feldman-Micali’88 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(quadratic </a:t>
            </a:r>
            <a:r>
              <a:rPr lang="en-US" sz="2800" b="1" i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residuosity</a:t>
            </a:r>
            <a:r>
              <a:rPr lang="en-US" sz="28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502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52587</TotalTime>
  <Words>3042</Words>
  <Application>Microsoft Macintosh PowerPoint</Application>
  <PresentationFormat>On-screen Show (4:3)</PresentationFormat>
  <Paragraphs>415</Paragraphs>
  <Slides>47</Slides>
  <Notes>47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1224</cp:revision>
  <dcterms:created xsi:type="dcterms:W3CDTF">2014-03-14T23:52:55Z</dcterms:created>
  <dcterms:modified xsi:type="dcterms:W3CDTF">2023-11-08T14:32:18Z</dcterms:modified>
</cp:coreProperties>
</file>