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8"/>
  </p:notesMasterIdLst>
  <p:sldIdLst>
    <p:sldId id="529" r:id="rId3"/>
    <p:sldId id="1496" r:id="rId4"/>
    <p:sldId id="3226" r:id="rId5"/>
    <p:sldId id="3228" r:id="rId6"/>
    <p:sldId id="3219" r:id="rId7"/>
    <p:sldId id="3220" r:id="rId8"/>
    <p:sldId id="3240" r:id="rId9"/>
    <p:sldId id="3224" r:id="rId10"/>
    <p:sldId id="3234" r:id="rId11"/>
    <p:sldId id="3242" r:id="rId12"/>
    <p:sldId id="3243" r:id="rId13"/>
    <p:sldId id="3244" r:id="rId14"/>
    <p:sldId id="3225" r:id="rId15"/>
    <p:sldId id="3245" r:id="rId16"/>
    <p:sldId id="3249" r:id="rId17"/>
    <p:sldId id="3250" r:id="rId18"/>
    <p:sldId id="3251" r:id="rId19"/>
    <p:sldId id="3221" r:id="rId20"/>
    <p:sldId id="3246" r:id="rId21"/>
    <p:sldId id="3252" r:id="rId22"/>
    <p:sldId id="3247" r:id="rId23"/>
    <p:sldId id="3253" r:id="rId24"/>
    <p:sldId id="3248" r:id="rId25"/>
    <p:sldId id="3233" r:id="rId26"/>
    <p:sldId id="3239" r:id="rId27"/>
    <p:sldId id="3223" r:id="rId28"/>
    <p:sldId id="3229" r:id="rId29"/>
    <p:sldId id="3238" r:id="rId30"/>
    <p:sldId id="3235" r:id="rId31"/>
    <p:sldId id="3230" r:id="rId32"/>
    <p:sldId id="3231" r:id="rId33"/>
    <p:sldId id="3232" r:id="rId34"/>
    <p:sldId id="3255" r:id="rId35"/>
    <p:sldId id="3256" r:id="rId36"/>
    <p:sldId id="325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-1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86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1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9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1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5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1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1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2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9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74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15.jpe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4.jpe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5" Type="http://schemas.openxmlformats.org/officeDocument/2006/relationships/image" Target="../media/image7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10" Type="http://schemas.openxmlformats.org/officeDocument/2006/relationships/image" Target="../media/image83.png"/><Relationship Id="rId4" Type="http://schemas.openxmlformats.org/officeDocument/2006/relationships/image" Target="../media/image15.pn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4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5.jpe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4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5.png"/><Relationship Id="rId5" Type="http://schemas.openxmlformats.org/officeDocument/2006/relationships/image" Target="../media/image87.png"/><Relationship Id="rId10" Type="http://schemas.openxmlformats.org/officeDocument/2006/relationships/image" Target="../media/image104.png"/><Relationship Id="rId4" Type="http://schemas.openxmlformats.org/officeDocument/2006/relationships/image" Target="../media/image15.jpe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76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3" Type="http://schemas.openxmlformats.org/officeDocument/2006/relationships/image" Target="../media/image1.png"/><Relationship Id="rId7" Type="http://schemas.openxmlformats.org/officeDocument/2006/relationships/image" Target="../media/image152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11" Type="http://schemas.openxmlformats.org/officeDocument/2006/relationships/image" Target="../media/image164.png"/><Relationship Id="rId5" Type="http://schemas.openxmlformats.org/officeDocument/2006/relationships/image" Target="../media/image160.png"/><Relationship Id="rId1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0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5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5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15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21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Detour: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  <a:blipFill>
                <a:blip r:embed="rId1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4" grpId="0"/>
      <p:bldP spid="5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6158465"/>
                <a:ext cx="816995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i="1" dirty="0"/>
                  <a:t>Check (correctness):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  <m:sub/>
                    </m:sSub>
                    <m:d>
                      <m:dPr>
                        <m:begChr m:val="⟨"/>
                        <m:endChr m:val="⟩"/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6158465"/>
                <a:ext cx="8169952" cy="609600"/>
              </a:xfrm>
              <a:prstGeom prst="rect">
                <a:avLst/>
              </a:prstGeom>
              <a:blipFill>
                <a:blip r:embed="rId25"/>
                <a:stretch>
                  <a:fillRect l="-1242" t="-57143" b="-10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7241FE8-41DF-C44B-8681-334208B1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24" y="6093296"/>
            <a:ext cx="87590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Check (privacy): Alice &amp; Bob get a bunch of random 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4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“OT is Complete”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107335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 (lec23-27):</a:t>
            </a:r>
            <a:r>
              <a:rPr lang="en-US" sz="3200" b="0" dirty="0"/>
              <a:t> OT can solve not just love and money, but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Sender’s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her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8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5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Receiver’s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his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9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1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1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371703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465" r="-3465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5013176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612" r="-4851" b="-5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972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For concreteness, let’s use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6165304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2273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blipFill>
                <a:blip r:embed="rId15"/>
                <a:stretch>
                  <a:fillRect l="-2929" b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Alice’s view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one of which is chosen randomly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and the other by raising a random number to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/>
                  <a:t>-</a:t>
                </a:r>
                <a:r>
                  <a:rPr lang="en-US" altLang="en-US" sz="2400" dirty="0" err="1"/>
                  <a:t>th</a:t>
                </a:r>
                <a:r>
                  <a:rPr lang="en-US" altLang="en-US" sz="2400" dirty="0"/>
                  <a:t> power. They look exactly the same!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blipFill>
                <a:blip r:embed="rId11"/>
                <a:stretch>
                  <a:fillRect l="-1361" r="-5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TODAY: Oblivious Transfer and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83ED5178-49BD-D043-8205-F783764B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8533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Assuming Bob is semi-honest, he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uniformly at random, so the hardcore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en-US" sz="2400" dirty="0"/>
                  <a:t> is computationally hidden from him.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blipFill>
                <a:blip r:embed="rId11"/>
                <a:stretch>
                  <a:fillRect l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from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AEFF504F-777F-0540-9701-30C6EA3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9438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Additive HE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8CA0878E-C553-0945-8881-8D89DFB5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106" y="2564904"/>
            <a:ext cx="3393438" cy="9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Encrypt choice 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  <a:blipFill>
                <a:blip r:embed="rId7"/>
                <a:stretch>
                  <a:fillRect r="-55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Eval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" y="3299447"/>
            <a:ext cx="2913189" cy="13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Homomorphically evaluate the selection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/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/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  <a:blipFill>
                <a:blip r:embed="rId10"/>
                <a:stretch>
                  <a:fillRect l="-1190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Decrypt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1">
            <a:extLst>
              <a:ext uri="{FF2B5EF4-FFF2-40B4-BE49-F238E27FC236}">
                <a16:creationId xmlns:a16="http://schemas.microsoft.com/office/drawing/2014/main" id="{5CF24021-F176-C546-8D53-CE0F399A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4" y="5733256"/>
            <a:ext cx="7906433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Bob’s security</a:t>
            </a:r>
            <a:r>
              <a:rPr lang="en-US" altLang="en-US" sz="2400" dirty="0"/>
              <a:t>: computational, from CPA-security of Enc.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32CB811D-C0A3-FE4C-96CA-8AA0295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3" y="6237312"/>
            <a:ext cx="8640547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Alice’s security</a:t>
            </a:r>
            <a:r>
              <a:rPr lang="en-US" altLang="en-US" sz="2400" dirty="0"/>
              <a:t>: statistical, from function-privacy of Eval.</a:t>
            </a:r>
          </a:p>
        </p:txBody>
      </p:sp>
    </p:spTree>
    <p:extLst>
      <p:ext uri="{BB962C8B-B14F-4D97-AF65-F5344CB8AC3E}">
        <p14:creationId xmlns:p14="http://schemas.microsoft.com/office/powerpoint/2010/main" val="13195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6" grpId="0"/>
      <p:bldP spid="20" grpId="0"/>
      <p:bldP spid="2" grpId="0"/>
      <p:bldP spid="23" grpId="0"/>
      <p:bldP spid="28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552" y="197768"/>
            <a:ext cx="9829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Many More Constructions of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2C4B54-93B9-5140-A107-1615C16150F1}"/>
              </a:ext>
            </a:extLst>
          </p:cNvPr>
          <p:cNvSpPr txBox="1">
            <a:spLocks noChangeArrowheads="1"/>
          </p:cNvSpPr>
          <p:nvPr/>
        </p:nvSpPr>
        <p:spPr>
          <a:xfrm>
            <a:off x="399220" y="2132856"/>
            <a:ext cx="8637276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:</a:t>
            </a:r>
            <a:r>
              <a:rPr lang="en-US" sz="3200" b="0" dirty="0"/>
              <a:t> OT protocols can be constructed based on the hardnes</a:t>
            </a:r>
            <a:r>
              <a:rPr lang="en-US" sz="3200" dirty="0"/>
              <a:t>s of the Diffie-Hellman problem, factoring, quadratic </a:t>
            </a:r>
            <a:r>
              <a:rPr lang="en-US" sz="3200" dirty="0" err="1"/>
              <a:t>residuosity</a:t>
            </a:r>
            <a:r>
              <a:rPr lang="en-US" sz="3200" dirty="0"/>
              <a:t>, LWE, elliptic curve isogeny problem etc. etc.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2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282CA1-10CA-A140-8E02-75FD8EDD8E2D}"/>
              </a:ext>
            </a:extLst>
          </p:cNvPr>
          <p:cNvSpPr/>
          <p:nvPr/>
        </p:nvSpPr>
        <p:spPr>
          <a:xfrm>
            <a:off x="611560" y="3501008"/>
            <a:ext cx="4680522" cy="111365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1879A-3F02-7B4F-87EF-D04AB1DA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3744416" cy="2197626"/>
          </a:xfrm>
          <a:prstGeom prst="rect">
            <a:avLst/>
          </a:prstGeom>
        </p:spPr>
      </p:pic>
      <p:sp>
        <p:nvSpPr>
          <p:cNvPr id="60" name="Rectangle 41">
            <a:extLst>
              <a:ext uri="{FF2B5EF4-FFF2-40B4-BE49-F238E27FC236}">
                <a16:creationId xmlns:a16="http://schemas.microsoft.com/office/drawing/2014/main" id="{301EBC3C-94F1-864D-85FE-2393FD88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57606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Two ways to overcome the triviality</a:t>
            </a:r>
            <a:endParaRPr lang="en-US" altLang="en-US" sz="2400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61BB3F9D-4977-0545-B17C-F23E366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1" y="3501008"/>
            <a:ext cx="37098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Oblivious Transfer (OT)</a:t>
            </a:r>
            <a:endParaRPr lang="en-US" altLang="en-US" sz="2400" dirty="0"/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76751743-EEB0-6A42-AE79-B1375CF0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0" y="4005064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server privacy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903FFE-9F9C-BC4F-AED6-B55D088EFC2D}"/>
              </a:ext>
            </a:extLst>
          </p:cNvPr>
          <p:cNvSpPr/>
          <p:nvPr/>
        </p:nvSpPr>
        <p:spPr>
          <a:xfrm>
            <a:off x="323528" y="5157192"/>
            <a:ext cx="5328592" cy="1113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594C894-43E7-9649-8B88-2C6227EE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5157192"/>
            <a:ext cx="55081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Private Information Retrieval (PIR)</a:t>
            </a:r>
            <a:endParaRPr lang="en-US" altLang="en-US" sz="240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EBB733E1-2247-4645-A43A-92FF3286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589240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succinctness</a:t>
            </a: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D95957C-D45D-2245-877C-A10753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254243"/>
            <a:ext cx="2874802" cy="1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i="1" dirty="0"/>
              <a:t>Symmetric PIR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Succinctness + </a:t>
            </a:r>
            <a:br>
              <a:rPr lang="en-US" altLang="en-US" sz="2400" dirty="0"/>
            </a:br>
            <a:r>
              <a:rPr lang="en-US" altLang="en-US" sz="2400" dirty="0"/>
              <a:t>Server privacy</a:t>
            </a:r>
          </a:p>
        </p:txBody>
      </p:sp>
    </p:spTree>
    <p:extLst>
      <p:ext uri="{BB962C8B-B14F-4D97-AF65-F5344CB8AC3E}">
        <p14:creationId xmlns:p14="http://schemas.microsoft.com/office/powerpoint/2010/main" val="104537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491880" y="3444961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9B5D0-79C7-4D41-A850-4544A012EC55}"/>
              </a:ext>
            </a:extLst>
          </p:cNvPr>
          <p:cNvGrpSpPr/>
          <p:nvPr/>
        </p:nvGrpSpPr>
        <p:grpSpPr>
          <a:xfrm>
            <a:off x="251520" y="1175629"/>
            <a:ext cx="1656184" cy="4187752"/>
            <a:chOff x="971600" y="1175629"/>
            <a:chExt cx="1656184" cy="4187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971600" y="1276673"/>
              <a:ext cx="1656184" cy="40867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35FC9B-E3DB-CC43-820A-C56478C1A5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1276673"/>
              <a:ext cx="0" cy="4086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17264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81E7-536A-BB41-9A17-930203C93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21277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2497-88C5-BD41-8B67-2B3C3764F86D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78884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F4EFD-2F95-C54C-8563-E78325964E5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9289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CFB2E6-5D09-F540-946B-3C4C67CBE5E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77920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858088-8677-0F46-B70F-B5CC6D32138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3552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A3C5548-8B32-7C49-B11D-0A79C6D8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119963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0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0A8E6AFA-4D01-F248-8439-2C0B58DB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169015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2CE96A5-209C-2C4D-8619-7816AAE4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2230525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2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E248596-A766-3346-B90F-18BC5D9D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272349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CC4E3B-C07F-2748-889F-57A302C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322992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4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07C3148-B841-3E45-9A6C-D6316C10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372044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5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0CAD71D-6E1C-EE4A-9486-EAF77DD7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426081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6</a:t>
              </a: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D5770486-92E4-524E-9623-87375AAB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4753781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ECE785-BAC6-B649-B5CB-F15D7F3DAD0A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87041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9A5B7B73-4858-CF40-99BF-660D69AC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52" y="5589240"/>
                <a:ext cx="787747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Privacy (for client)</a:t>
                </a:r>
                <a:r>
                  <a:rPr lang="en-US" altLang="en-US" sz="2400" dirty="0"/>
                  <a:t>: Server gets no information about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9A5B7B73-4858-CF40-99BF-660D69AC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952" y="5589240"/>
                <a:ext cx="7877472" cy="609600"/>
              </a:xfrm>
              <a:prstGeom prst="rect">
                <a:avLst/>
              </a:prstGeom>
              <a:blipFill>
                <a:blip r:embed="rId12"/>
                <a:stretch>
                  <a:fillRect l="-1125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AB6AB0F2-52B3-4649-9A46-C3AF224E7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" y="6123040"/>
                <a:ext cx="86764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Succinctness</a:t>
                </a:r>
                <a:r>
                  <a:rPr lang="en-US" altLang="en-US" sz="2400" dirty="0"/>
                  <a:t>: Total communication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bits, ideally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AB6AB0F2-52B3-4649-9A46-C3AF224E7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6123040"/>
                <a:ext cx="8676456" cy="609600"/>
              </a:xfrm>
              <a:prstGeom prst="rect">
                <a:avLst/>
              </a:prstGeom>
              <a:blipFill>
                <a:blip r:embed="rId13"/>
                <a:stretch>
                  <a:fillRect l="-1023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6ED607D4-A56A-9A4A-B68C-49068B22D2D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2132442" y="2549354"/>
            <a:ext cx="1071158" cy="14568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FF1878-F0B6-8E47-836A-C294E2ECE968}"/>
              </a:ext>
            </a:extLst>
          </p:cNvPr>
          <p:cNvGrpSpPr/>
          <p:nvPr/>
        </p:nvGrpSpPr>
        <p:grpSpPr>
          <a:xfrm>
            <a:off x="3644280" y="2598276"/>
            <a:ext cx="2039611" cy="1290676"/>
            <a:chOff x="3491880" y="3875367"/>
            <a:chExt cx="2039611" cy="129067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162049-23EC-254B-A25A-69C72EE0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4443201"/>
              <a:ext cx="203961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/>
              <a:tailEnd type="none" w="med" len="med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5CC7F5-3C0B-9346-8E6E-B333A7FDB2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085184"/>
              <a:ext cx="203961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E2AB1BCF-1C2C-7442-B50F-30A53E79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634" y="3875367"/>
              <a:ext cx="153688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b="1" dirty="0"/>
                <a:t>Query q</a:t>
              </a:r>
              <a:endParaRPr lang="en-US" altLang="en-US" sz="2400" dirty="0"/>
            </a:p>
          </p:txBody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6646324F-06F0-5343-8FB2-8F1B5F96D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045" y="4556443"/>
              <a:ext cx="176905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b="1" dirty="0"/>
                <a:t>Answer a</a:t>
              </a:r>
              <a:endParaRPr lang="en-US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Theorem</a:t>
                </a:r>
                <a:r>
                  <a:rPr lang="en-US" altLang="en-US" sz="2400" dirty="0"/>
                  <a:t>: Any PIR protocol that communicates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 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cannot be information-theoretically </a:t>
                </a:r>
                <a:r>
                  <a:rPr lang="en-US" altLang="en-US" sz="2400" dirty="0"/>
                  <a:t>(client-)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blipFill>
                <a:blip r:embed="rId3"/>
                <a:stretch>
                  <a:fillRect l="-12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1">
            <a:extLst>
              <a:ext uri="{FF2B5EF4-FFF2-40B4-BE49-F238E27FC236}">
                <a16:creationId xmlns:a16="http://schemas.microsoft.com/office/drawing/2014/main" id="{732BDA90-FF73-DE4C-BB16-81163A9A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52" y="2060848"/>
            <a:ext cx="80648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Idea</a:t>
            </a:r>
            <a:r>
              <a:rPr lang="en-US" altLang="en-US" sz="2400" dirty="0"/>
              <a:t>: Pigeon-hole principle.</a:t>
            </a: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3681BA83-DDCB-9845-B0BF-7ED85D89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924944"/>
            <a:ext cx="80648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Consider the function (parameterized by the query) that maps databases to answers.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4ACC93-98AB-7B47-94B6-BEB94F357A46}"/>
              </a:ext>
            </a:extLst>
          </p:cNvPr>
          <p:cNvSpPr/>
          <p:nvPr/>
        </p:nvSpPr>
        <p:spPr>
          <a:xfrm>
            <a:off x="2123728" y="4221088"/>
            <a:ext cx="1440160" cy="2160240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69E468-C624-8642-B951-6CA4CF91425A}"/>
              </a:ext>
            </a:extLst>
          </p:cNvPr>
          <p:cNvSpPr/>
          <p:nvPr/>
        </p:nvSpPr>
        <p:spPr>
          <a:xfrm>
            <a:off x="5426356" y="4473116"/>
            <a:ext cx="1440160" cy="165618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Databases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blipFill>
                <a:blip r:embed="rId4"/>
                <a:stretch>
                  <a:fillRect l="-2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Answers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blipFill>
                <a:blip r:embed="rId5"/>
                <a:stretch>
                  <a:fillRect l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57FAB-83C1-8840-93F9-9AC8F9D26D1E}"/>
              </a:ext>
            </a:extLst>
          </p:cNvPr>
          <p:cNvGrpSpPr/>
          <p:nvPr/>
        </p:nvGrpSpPr>
        <p:grpSpPr>
          <a:xfrm>
            <a:off x="2735796" y="4725144"/>
            <a:ext cx="3348372" cy="921224"/>
            <a:chOff x="2735796" y="4725144"/>
            <a:chExt cx="3348372" cy="921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7D3B6E-6DDA-9A4E-923B-3A37388C82B0}"/>
                </a:ext>
              </a:extLst>
            </p:cNvPr>
            <p:cNvSpPr/>
            <p:nvPr/>
          </p:nvSpPr>
          <p:spPr>
            <a:xfrm>
              <a:off x="2843808" y="47251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9BB31-6D96-BF4C-BACC-1DEB23B6E8FD}"/>
                </a:ext>
              </a:extLst>
            </p:cNvPr>
            <p:cNvSpPr/>
            <p:nvPr/>
          </p:nvSpPr>
          <p:spPr>
            <a:xfrm>
              <a:off x="2735796" y="54303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1506DF-6FE7-3040-9D9F-94868F74F7EE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4849838"/>
              <a:ext cx="2743029" cy="23534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26D74F-82FD-C244-965E-58575E58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820" y="5229200"/>
              <a:ext cx="2851041" cy="3240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149B91-DAC3-E04F-AFD7-430C2DD8F0FF}"/>
                </a:ext>
              </a:extLst>
            </p:cNvPr>
            <p:cNvSpPr/>
            <p:nvPr/>
          </p:nvSpPr>
          <p:spPr>
            <a:xfrm>
              <a:off x="5868144" y="504178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2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 animBg="1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Theorem</a:t>
                </a:r>
                <a:r>
                  <a:rPr lang="en-US" altLang="en-US" sz="2400" dirty="0"/>
                  <a:t>: Any PIR protocol that communicates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 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cannot be information-theoretically </a:t>
                </a:r>
                <a:r>
                  <a:rPr lang="en-US" altLang="en-US" sz="2400" dirty="0"/>
                  <a:t>(client-)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blipFill>
                <a:blip r:embed="rId3"/>
                <a:stretch>
                  <a:fillRect l="-12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32BDA90-FF73-DE4C-BB16-81163A9A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152" y="2060848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 two databases differ in at least one index,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32BDA90-FF73-DE4C-BB16-81163A9A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152" y="2060848"/>
                <a:ext cx="8064896" cy="1296144"/>
              </a:xfrm>
              <a:prstGeom prst="rect">
                <a:avLst/>
              </a:prstGeom>
              <a:blipFill>
                <a:blip r:embed="rId4"/>
                <a:stretch>
                  <a:fillRect l="-12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3681BA83-DDCB-9845-B0BF-7ED85D892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924944"/>
                <a:ext cx="8280920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By correctness, the queried index could not have been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This reveals some information about the query.  QED.</a:t>
                </a:r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3681BA83-DDCB-9845-B0BF-7ED85D89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924944"/>
                <a:ext cx="8280920" cy="1296144"/>
              </a:xfrm>
              <a:prstGeom prst="rect">
                <a:avLst/>
              </a:prstGeom>
              <a:blipFill>
                <a:blip r:embed="rId5"/>
                <a:stretch>
                  <a:fillRect l="-12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A4ACC93-98AB-7B47-94B6-BEB94F357A46}"/>
              </a:ext>
            </a:extLst>
          </p:cNvPr>
          <p:cNvSpPr/>
          <p:nvPr/>
        </p:nvSpPr>
        <p:spPr>
          <a:xfrm>
            <a:off x="2123728" y="4221088"/>
            <a:ext cx="1440160" cy="2160240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69E468-C624-8642-B951-6CA4CF91425A}"/>
              </a:ext>
            </a:extLst>
          </p:cNvPr>
          <p:cNvSpPr/>
          <p:nvPr/>
        </p:nvSpPr>
        <p:spPr>
          <a:xfrm>
            <a:off x="5426356" y="4473116"/>
            <a:ext cx="1440160" cy="165618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Databases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blipFill>
                <a:blip r:embed="rId6"/>
                <a:stretch>
                  <a:fillRect l="-2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Answers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blipFill>
                <a:blip r:embed="rId7"/>
                <a:stretch>
                  <a:fillRect l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57FAB-83C1-8840-93F9-9AC8F9D26D1E}"/>
              </a:ext>
            </a:extLst>
          </p:cNvPr>
          <p:cNvGrpSpPr/>
          <p:nvPr/>
        </p:nvGrpSpPr>
        <p:grpSpPr>
          <a:xfrm>
            <a:off x="2735796" y="4725144"/>
            <a:ext cx="3348372" cy="921224"/>
            <a:chOff x="2735796" y="4725144"/>
            <a:chExt cx="3348372" cy="921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7D3B6E-6DDA-9A4E-923B-3A37388C82B0}"/>
                </a:ext>
              </a:extLst>
            </p:cNvPr>
            <p:cNvSpPr/>
            <p:nvPr/>
          </p:nvSpPr>
          <p:spPr>
            <a:xfrm>
              <a:off x="2843808" y="47251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9BB31-6D96-BF4C-BACC-1DEB23B6E8FD}"/>
                </a:ext>
              </a:extLst>
            </p:cNvPr>
            <p:cNvSpPr/>
            <p:nvPr/>
          </p:nvSpPr>
          <p:spPr>
            <a:xfrm>
              <a:off x="2735796" y="54303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1506DF-6FE7-3040-9D9F-94868F74F7EE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4849838"/>
              <a:ext cx="2743029" cy="23534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26D74F-82FD-C244-965E-58575E58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820" y="5229200"/>
              <a:ext cx="2851041" cy="3240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149B91-DAC3-E04F-AFD7-430C2DD8F0FF}"/>
                </a:ext>
              </a:extLst>
            </p:cNvPr>
            <p:cNvSpPr/>
            <p:nvPr/>
          </p:nvSpPr>
          <p:spPr>
            <a:xfrm>
              <a:off x="5868144" y="504178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6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Construction 0: Using Additive 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A224-FD40-2448-BBEC-F5CBF678D768}"/>
              </a:ext>
            </a:extLst>
          </p:cNvPr>
          <p:cNvSpPr/>
          <p:nvPr/>
        </p:nvSpPr>
        <p:spPr>
          <a:xfrm>
            <a:off x="971600" y="1276673"/>
            <a:ext cx="590824" cy="2080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73E550C-89E4-D84D-A33B-D919AA37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2012032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73E550C-89E4-D84D-A33B-D919AA372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012032"/>
                <a:ext cx="48929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6697331E-0DC3-524F-8B35-5AB00181B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92" y="736416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6697331E-0DC3-524F-8B35-5AB00181B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192" y="736416"/>
                <a:ext cx="3017432" cy="609600"/>
              </a:xfrm>
              <a:prstGeom prst="rect">
                <a:avLst/>
              </a:prstGeom>
              <a:blipFill>
                <a:blip r:embed="rId4"/>
                <a:stretch>
                  <a:fillRect l="-292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A3806-D59A-A645-A68B-C8443C068F82}"/>
              </a:ext>
            </a:extLst>
          </p:cNvPr>
          <p:cNvCxnSpPr>
            <a:cxnSpLocks/>
          </p:cNvCxnSpPr>
          <p:nvPr/>
        </p:nvCxnSpPr>
        <p:spPr>
          <a:xfrm>
            <a:off x="3419872" y="3524154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720" y="2873105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2873105"/>
                <a:ext cx="4838400" cy="609600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40" y="2852936"/>
                <a:ext cx="2884832" cy="985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Client wants to retrieve index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40" y="2852936"/>
                <a:ext cx="2884832" cy="985513"/>
              </a:xfrm>
              <a:prstGeom prst="rect">
                <a:avLst/>
              </a:prstGeom>
              <a:blipFill>
                <a:blip r:embed="rId6"/>
                <a:stretch>
                  <a:fillRect l="-17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51E03F1-F27F-DD4D-B430-DB22D0D99E13}"/>
              </a:ext>
            </a:extLst>
          </p:cNvPr>
          <p:cNvSpPr/>
          <p:nvPr/>
        </p:nvSpPr>
        <p:spPr>
          <a:xfrm>
            <a:off x="994264" y="2486220"/>
            <a:ext cx="568160" cy="261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62EE1-7BAB-8848-AD64-8CE3EF922284}"/>
              </a:ext>
            </a:extLst>
          </p:cNvPr>
          <p:cNvCxnSpPr>
            <a:cxnSpLocks/>
          </p:cNvCxnSpPr>
          <p:nvPr/>
        </p:nvCxnSpPr>
        <p:spPr>
          <a:xfrm>
            <a:off x="3419872" y="5301208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1">
            <a:extLst>
              <a:ext uri="{FF2B5EF4-FFF2-40B4-BE49-F238E27FC236}">
                <a16:creationId xmlns:a16="http://schemas.microsoft.com/office/drawing/2014/main" id="{21F9960C-83F2-374C-B329-688DCBD2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0" y="4520836"/>
            <a:ext cx="2959136" cy="9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000" b="0" dirty="0"/>
              <a:t>Homomorphically compute inner product with the database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B8C318ED-98A3-8C4B-AF4A-2F096FEAC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691" y="4564360"/>
                <a:ext cx="2277544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B8C318ED-98A3-8C4B-AF4A-2F096FEAC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9691" y="4564360"/>
                <a:ext cx="2277544" cy="609600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412F8-8A44-404D-BD20-49CE50CCECDA}"/>
              </a:ext>
            </a:extLst>
          </p:cNvPr>
          <p:cNvCxnSpPr>
            <a:cxnSpLocks/>
          </p:cNvCxnSpPr>
          <p:nvPr/>
        </p:nvCxnSpPr>
        <p:spPr>
          <a:xfrm>
            <a:off x="5449187" y="5049886"/>
            <a:ext cx="706989" cy="849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1018446-4A6E-C74A-B3EE-028B3F1B9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5987752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rgbClr val="0000FF"/>
                    </a:solidFill>
                  </a:rPr>
                  <a:t>Pretty short!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bits, where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is the security parameter.</a:t>
                </a:r>
              </a:p>
            </p:txBody>
          </p:sp>
        </mc:Choice>
        <mc:Fallback xmlns="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1018446-4A6E-C74A-B3EE-028B3F1B9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5987752"/>
                <a:ext cx="3650656" cy="609600"/>
              </a:xfrm>
              <a:prstGeom prst="rect">
                <a:avLst/>
              </a:prstGeom>
              <a:blipFill>
                <a:blip r:embed="rId9"/>
                <a:stretch>
                  <a:fillRect l="-1736" t="-10204" b="-244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0850D0-92C9-6647-AD2A-96F407303AE6}"/>
              </a:ext>
            </a:extLst>
          </p:cNvPr>
          <p:cNvCxnSpPr>
            <a:cxnSpLocks/>
          </p:cNvCxnSpPr>
          <p:nvPr/>
        </p:nvCxnSpPr>
        <p:spPr>
          <a:xfrm flipV="1">
            <a:off x="4975070" y="2147194"/>
            <a:ext cx="634621" cy="7316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C879C898-E399-F04A-88D4-AB8B0D073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070" y="1402739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Pretty long!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C879C898-E399-F04A-88D4-AB8B0D073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070" y="1402739"/>
                <a:ext cx="3650656" cy="609600"/>
              </a:xfrm>
              <a:prstGeom prst="rect">
                <a:avLst/>
              </a:prstGeom>
              <a:blipFill>
                <a:blip r:embed="rId10"/>
                <a:stretch>
                  <a:fillRect l="-17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-162272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Basic Problem: Database Access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491880" y="3444961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1DF58CF-21BC-724C-A15D-CB09AC67CE3C}"/>
              </a:ext>
            </a:extLst>
          </p:cNvPr>
          <p:cNvGrpSpPr/>
          <p:nvPr/>
        </p:nvGrpSpPr>
        <p:grpSpPr>
          <a:xfrm>
            <a:off x="179512" y="1175629"/>
            <a:ext cx="1656184" cy="4187752"/>
            <a:chOff x="971600" y="1175629"/>
            <a:chExt cx="1656184" cy="4187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971600" y="1276673"/>
              <a:ext cx="1656184" cy="40867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35FC9B-E3DB-CC43-820A-C56478C1A5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1276673"/>
              <a:ext cx="0" cy="4086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17264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81E7-536A-BB41-9A17-930203C93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21277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2497-88C5-BD41-8B67-2B3C3764F86D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78884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F4EFD-2F95-C54C-8563-E78325964E5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9289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CFB2E6-5D09-F540-946B-3C4C67CBE5E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77920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858088-8677-0F46-B70F-B5CC6D32138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3552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A3C5548-8B32-7C49-B11D-0A79C6D8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119963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0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0A8E6AFA-4D01-F248-8439-2C0B58DB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169015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2CE96A5-209C-2C4D-8619-7816AAE4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2230525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2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E248596-A766-3346-B90F-18BC5D9D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272349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CC4E3B-C07F-2748-889F-57A302C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322992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4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07C3148-B841-3E45-9A6C-D6316C10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372044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5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0CAD71D-6E1C-EE4A-9486-EAF77DD7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426081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6</a:t>
              </a: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D5770486-92E4-524E-9623-87375AAB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4753781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ECE785-BAC6-B649-B5CB-F15D7F3DAD0A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87041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50E893-0963-844C-A87C-3DF50461D8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2132442" y="2549354"/>
            <a:ext cx="1071158" cy="1456837"/>
          </a:xfrm>
          <a:prstGeom prst="rect">
            <a:avLst/>
          </a:prstGeom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EC645973-D247-6947-BB00-E6E6F3F6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972" y="4365104"/>
            <a:ext cx="11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Server</a:t>
            </a:r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67AF52C9-A0D1-7E49-B4EB-F97F459B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03385"/>
            <a:ext cx="19462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Database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Correctness</a:t>
                </a:r>
                <a:r>
                  <a:rPr lang="en-US" altLang="en-US" sz="2400" dirty="0"/>
                  <a:t>: Client gets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blipFill>
                <a:blip r:embed="rId13"/>
                <a:stretch>
                  <a:fillRect l="-115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Privacy (for client)</a:t>
                </a:r>
                <a:r>
                  <a:rPr lang="en-US" altLang="en-US" sz="2400" dirty="0"/>
                  <a:t>: Server gets no information about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blipFill>
                <a:blip r:embed="rId14"/>
                <a:stretch>
                  <a:fillRect l="-108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Constr. 1: Using Additive HE (better)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3C71A43A-B738-BC4D-B9E6-FD4416D53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2009376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/>
                  <a:t> matrix</a:t>
                </a:r>
              </a:p>
            </p:txBody>
          </p:sp>
        </mc:Choice>
        <mc:Fallback xmlns="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3C71A43A-B738-BC4D-B9E6-FD4416D53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2009376"/>
                <a:ext cx="4838400" cy="609600"/>
              </a:xfrm>
              <a:prstGeom prst="rect">
                <a:avLst/>
              </a:prstGeom>
              <a:blipFill>
                <a:blip r:embed="rId3"/>
                <a:stretch>
                  <a:fillRect l="-1832" b="-12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A3806-D59A-A645-A68B-C8443C068F82}"/>
              </a:ext>
            </a:extLst>
          </p:cNvPr>
          <p:cNvCxnSpPr>
            <a:cxnSpLocks/>
          </p:cNvCxnSpPr>
          <p:nvPr/>
        </p:nvCxnSpPr>
        <p:spPr>
          <a:xfrm>
            <a:off x="3419872" y="4149080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720" y="3498031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3498031"/>
                <a:ext cx="4838400" cy="609600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40" y="3477862"/>
                <a:ext cx="3240360" cy="985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Client wants to retrieve index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40" y="3477862"/>
                <a:ext cx="3240360" cy="985513"/>
              </a:xfrm>
              <a:prstGeom prst="rect">
                <a:avLst/>
              </a:prstGeom>
              <a:blipFill>
                <a:blip r:embed="rId5"/>
                <a:stretch>
                  <a:fillRect l="-1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D50E763-F229-2B4F-9D05-9B59D1E63831}"/>
              </a:ext>
            </a:extLst>
          </p:cNvPr>
          <p:cNvGrpSpPr/>
          <p:nvPr/>
        </p:nvGrpSpPr>
        <p:grpSpPr>
          <a:xfrm>
            <a:off x="323528" y="755896"/>
            <a:ext cx="3881528" cy="3175272"/>
            <a:chOff x="323528" y="755896"/>
            <a:chExt cx="3881528" cy="31752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E9A224-FD40-2448-BBEC-F5CBF678D768}"/>
                </a:ext>
              </a:extLst>
            </p:cNvPr>
            <p:cNvSpPr/>
            <p:nvPr/>
          </p:nvSpPr>
          <p:spPr>
            <a:xfrm>
              <a:off x="971600" y="1276673"/>
              <a:ext cx="2160240" cy="2080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41">
                  <a:extLst>
                    <a:ext uri="{FF2B5EF4-FFF2-40B4-BE49-F238E27FC236}">
                      <a16:creationId xmlns:a16="http://schemas.microsoft.com/office/drawing/2014/main" id="{773E550C-89E4-D84D-A33B-D919AA372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28" y="201203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" name="Rectangle 41">
                  <a:extLst>
                    <a:ext uri="{FF2B5EF4-FFF2-40B4-BE49-F238E27FC236}">
                      <a16:creationId xmlns:a16="http://schemas.microsoft.com/office/drawing/2014/main" id="{773E550C-89E4-D84D-A33B-D919AA372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528" y="2012032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 r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1">
                  <a:extLst>
                    <a:ext uri="{FF2B5EF4-FFF2-40B4-BE49-F238E27FC236}">
                      <a16:creationId xmlns:a16="http://schemas.microsoft.com/office/drawing/2014/main" id="{89A109D6-87CD-624E-B6B0-86FF53F5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2424" y="332156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" name="Rectangle 41">
                  <a:extLst>
                    <a:ext uri="{FF2B5EF4-FFF2-40B4-BE49-F238E27FC236}">
                      <a16:creationId xmlns:a16="http://schemas.microsoft.com/office/drawing/2014/main" id="{89A109D6-87CD-624E-B6B0-86FF53F53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2424" y="3321568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 r="-22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41">
                  <a:extLst>
                    <a:ext uri="{FF2B5EF4-FFF2-40B4-BE49-F238E27FC236}">
                      <a16:creationId xmlns:a16="http://schemas.microsoft.com/office/drawing/2014/main" id="{6697331E-0DC3-524F-8B35-5AB00181B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755896"/>
                  <a:ext cx="3017432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:r>
                    <a:rPr lang="en-US" altLang="en-US" sz="2400" dirty="0"/>
                    <a:t>Database </a:t>
                  </a: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" name="Rectangle 41">
                  <a:extLst>
                    <a:ext uri="{FF2B5EF4-FFF2-40B4-BE49-F238E27FC236}">
                      <a16:creationId xmlns:a16="http://schemas.microsoft.com/office/drawing/2014/main" id="{6697331E-0DC3-524F-8B35-5AB00181B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7624" y="755896"/>
                  <a:ext cx="3017432" cy="609600"/>
                </a:xfrm>
                <a:prstGeom prst="rect">
                  <a:avLst/>
                </a:prstGeom>
                <a:blipFill>
                  <a:blip r:embed="rId8"/>
                  <a:stretch>
                    <a:fillRect l="-3361" b="-625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E03F1-F27F-DD4D-B430-DB22D0D99E13}"/>
                </a:ext>
              </a:extLst>
            </p:cNvPr>
            <p:cNvSpPr/>
            <p:nvPr/>
          </p:nvSpPr>
          <p:spPr>
            <a:xfrm>
              <a:off x="1787688" y="2539540"/>
              <a:ext cx="279648" cy="2655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62EE1-7BAB-8848-AD64-8CE3EF922284}"/>
              </a:ext>
            </a:extLst>
          </p:cNvPr>
          <p:cNvCxnSpPr>
            <a:cxnSpLocks/>
          </p:cNvCxnSpPr>
          <p:nvPr/>
        </p:nvCxnSpPr>
        <p:spPr>
          <a:xfrm>
            <a:off x="3451114" y="6597352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1">
            <a:extLst>
              <a:ext uri="{FF2B5EF4-FFF2-40B4-BE49-F238E27FC236}">
                <a16:creationId xmlns:a16="http://schemas.microsoft.com/office/drawing/2014/main" id="{21F9960C-83F2-374C-B329-688DCBD2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0" y="4520836"/>
            <a:ext cx="2959136" cy="9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000" b="0" dirty="0"/>
              <a:t>Homomorphically compute inner product with each column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8491B8C4-E08E-D443-B844-95D99212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568" y="5013176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8491B8C4-E08E-D443-B844-95D992123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568" y="5013176"/>
                <a:ext cx="2277544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768B0142-9BCF-674E-8950-9FD4A03A6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848" y="5987752"/>
                <a:ext cx="265978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768B0142-9BCF-674E-8950-9FD4A03A6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5987752"/>
                <a:ext cx="2659784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DD1FFE1B-8A09-A547-A917-11A89F2E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872" y="5483696"/>
                <a:ext cx="265978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DD1FFE1B-8A09-A547-A917-11A89F2E8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7872" y="5483696"/>
                <a:ext cx="2659784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F3B78DDD-202A-2346-89B9-84F86C0A8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4582076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F3B78DDD-202A-2346-89B9-84F86C0A8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4582076"/>
                <a:ext cx="2277544" cy="609600"/>
              </a:xfrm>
              <a:prstGeom prst="rect">
                <a:avLst/>
              </a:prstGeom>
              <a:blipFill>
                <a:blip r:embed="rId13"/>
                <a:stretch>
                  <a:fillRect r="-559"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0A96D80C-118E-B141-895C-7CB0CE47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5102" y="5027915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0A96D80C-118E-B141-895C-7CB0CE47C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5102" y="5027915"/>
                <a:ext cx="2277544" cy="609600"/>
              </a:xfrm>
              <a:prstGeom prst="rect">
                <a:avLst/>
              </a:prstGeom>
              <a:blipFill>
                <a:blip r:embed="rId14"/>
                <a:stretch>
                  <a:fillRect r="-556" b="-20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A711EDDE-25BD-624E-B1A4-52165EAD1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4856" y="5517232"/>
                <a:ext cx="2277544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A711EDDE-25BD-624E-B1A4-52165EAD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4856" y="5517232"/>
                <a:ext cx="2277544" cy="609600"/>
              </a:xfrm>
              <a:prstGeom prst="rect">
                <a:avLst/>
              </a:prstGeom>
              <a:blipFill>
                <a:blip r:embed="rId15"/>
                <a:stretch>
                  <a:fillRect b="-204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4E000D1E-E89D-CC4D-ACAE-7F55CDAC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6021288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4E000D1E-E89D-CC4D-ACAE-7F55CDAC5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6021288"/>
                <a:ext cx="2277544" cy="609600"/>
              </a:xfrm>
              <a:prstGeom prst="rect">
                <a:avLst/>
              </a:prstGeom>
              <a:blipFill>
                <a:blip r:embed="rId16"/>
                <a:stretch>
                  <a:fillRect r="-78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7B97681D-C99C-AB44-97FF-F9E2736FE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363" y="3066928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7B97681D-C99C-AB44-97FF-F9E2736FE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4363" y="3066928"/>
                <a:ext cx="3650656" cy="609600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E9F0FE1-D11A-D842-8D2F-01A93286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819" y="5832020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E9F0FE1-D11A-D842-8D2F-01A932862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819" y="5832020"/>
                <a:ext cx="3650656" cy="609600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CBEE6DF-0CFF-F14F-A6C6-9B29B3AA42D8}"/>
              </a:ext>
            </a:extLst>
          </p:cNvPr>
          <p:cNvSpPr/>
          <p:nvPr/>
        </p:nvSpPr>
        <p:spPr>
          <a:xfrm>
            <a:off x="3142597" y="4697298"/>
            <a:ext cx="254315" cy="17443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44624"/>
            <a:ext cx="10363200" cy="1440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Construction 2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(The “Ultimate” PIR)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05D4F00-CE98-B247-B312-3D57F849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866" y="1940577"/>
                <a:ext cx="5904656" cy="1587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/>
                  <a:t>Write the database access function: </a:t>
                </a:r>
                <a:br>
                  <a:rPr lang="en-US" altLang="en-US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05D4F00-CE98-B247-B312-3D57F849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866" y="1940577"/>
                <a:ext cx="5904656" cy="1587153"/>
              </a:xfrm>
              <a:prstGeom prst="rect">
                <a:avLst/>
              </a:prstGeom>
              <a:blipFill>
                <a:blip r:embed="rId3"/>
                <a:stretch>
                  <a:fillRect l="-1502" t="-46032" b="-109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BD4A4D58-5CA6-CF4B-832A-06D53C7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824" y="3385021"/>
                <a:ext cx="4323456" cy="1299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BD4A4D58-5CA6-CF4B-832A-06D53C74F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24" y="3385021"/>
                <a:ext cx="4323456" cy="1299121"/>
              </a:xfrm>
              <a:prstGeom prst="rect">
                <a:avLst/>
              </a:prstGeom>
              <a:blipFill>
                <a:blip r:embed="rId4"/>
                <a:stretch>
                  <a:fillRect l="-2639" t="-82524" b="-1310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D8FC0ABF-72B5-8A46-941D-E6C2F742C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290" y="4971283"/>
                <a:ext cx="3456384" cy="522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This is 1 if and only if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D8FC0ABF-72B5-8A46-941D-E6C2F742C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290" y="4971283"/>
                <a:ext cx="3456384" cy="522780"/>
              </a:xfrm>
              <a:prstGeom prst="rect">
                <a:avLst/>
              </a:prstGeom>
              <a:blipFill>
                <a:blip r:embed="rId5"/>
                <a:stretch>
                  <a:fillRect l="-1465" b="-6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8FC9C5E1-04B7-B34D-A36A-7CF9DBDC88AF}"/>
              </a:ext>
            </a:extLst>
          </p:cNvPr>
          <p:cNvSpPr/>
          <p:nvPr/>
        </p:nvSpPr>
        <p:spPr>
          <a:xfrm rot="16200000">
            <a:off x="5790021" y="3944091"/>
            <a:ext cx="261390" cy="16036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3A850D91-B717-0246-824E-9C1397816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80" y="5420295"/>
                <a:ext cx="7848872" cy="1587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/>
                  <a:t>Client encrypts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b="0" dirty="0"/>
                  <a:t>. Server homomorphically evaluates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400" b="0" dirty="0"/>
                  <a:t>. 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3A850D91-B717-0246-824E-9C139781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5420295"/>
                <a:ext cx="7848872" cy="1587153"/>
              </a:xfrm>
              <a:prstGeom prst="rect">
                <a:avLst/>
              </a:prstGeom>
              <a:blipFill>
                <a:blip r:embed="rId6"/>
                <a:stretch>
                  <a:fillRect l="-1131" r="-27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ADDE4FB3-B003-1440-8226-A236F3E1A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406" y="5466813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ADDE4FB3-B003-1440-8226-A236F3E1A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406" y="5466813"/>
                <a:ext cx="3650656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2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440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Can we Achieve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i="1" dirty="0">
                <a:solidFill>
                  <a:srgbClr val="891637"/>
                </a:solidFill>
                <a:latin typeface="Calibri" pitchFamily="34" charset="0"/>
              </a:rPr>
              <a:t>Unconditionally</a:t>
            </a: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 Secure PIR?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1AFB24D6-0457-C147-8B61-8320CC3D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09120"/>
            <a:ext cx="9073008" cy="651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Change the mode</a:t>
            </a:r>
            <a:r>
              <a:rPr lang="en-US" altLang="en-US" sz="2400" b="0" dirty="0"/>
              <a:t>l: two or more non-communicating servers!</a:t>
            </a: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45FE4-FCB7-2442-92F9-A3A1D9080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2087"/>
            <a:ext cx="2564904" cy="256490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0AC2D55-25E1-784B-9C46-AE916D1EFCB7}"/>
              </a:ext>
            </a:extLst>
          </p:cNvPr>
          <p:cNvSpPr/>
          <p:nvPr/>
        </p:nvSpPr>
        <p:spPr>
          <a:xfrm>
            <a:off x="2960440" y="1941368"/>
            <a:ext cx="5427984" cy="612648"/>
          </a:xfrm>
          <a:prstGeom prst="wedgeRoundRectCallout">
            <a:avLst>
              <a:gd name="adj1" fmla="val -58613"/>
              <a:gd name="adj2" fmla="val 12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thought you proved this is impossible?!</a:t>
            </a:r>
          </a:p>
        </p:txBody>
      </p:sp>
    </p:spTree>
    <p:extLst>
      <p:ext uri="{BB962C8B-B14F-4D97-AF65-F5344CB8AC3E}">
        <p14:creationId xmlns:p14="http://schemas.microsoft.com/office/powerpoint/2010/main" val="414481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Two-Server PIR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ED607D4-A56A-9A4A-B68C-49068B22D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1540115"/>
            <a:ext cx="1071158" cy="145683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162049-23EC-254B-A25A-69C72EE0EA5D}"/>
              </a:ext>
            </a:extLst>
          </p:cNvPr>
          <p:cNvCxnSpPr>
            <a:cxnSpLocks/>
          </p:cNvCxnSpPr>
          <p:nvPr/>
        </p:nvCxnSpPr>
        <p:spPr>
          <a:xfrm>
            <a:off x="3491880" y="2040442"/>
            <a:ext cx="2192011" cy="67321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48" y="947192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448" y="947192"/>
                <a:ext cx="3017432" cy="609600"/>
              </a:xfrm>
              <a:prstGeom prst="rect">
                <a:avLst/>
              </a:prstGeom>
              <a:blipFill>
                <a:blip r:embed="rId5"/>
                <a:stretch>
                  <a:fillRect l="-334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1442BB6E-D69E-154D-9108-4AD77BF611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4731324"/>
            <a:ext cx="1071158" cy="14568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15D181E1-FFF4-7347-BCDC-0A684DC5B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48" y="4138401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15D181E1-FFF4-7347-BCDC-0A684DC5B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448" y="4138401"/>
                <a:ext cx="3017432" cy="609600"/>
              </a:xfrm>
              <a:prstGeom prst="rect">
                <a:avLst/>
              </a:prstGeom>
              <a:blipFill>
                <a:blip r:embed="rId6"/>
                <a:stretch>
                  <a:fillRect l="-334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815D30-0CA4-AC42-BB77-228BE0C69FF6}"/>
              </a:ext>
            </a:extLst>
          </p:cNvPr>
          <p:cNvCxnSpPr>
            <a:cxnSpLocks/>
          </p:cNvCxnSpPr>
          <p:nvPr/>
        </p:nvCxnSpPr>
        <p:spPr>
          <a:xfrm flipV="1">
            <a:off x="3635896" y="4102214"/>
            <a:ext cx="2047995" cy="7981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/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/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  <a:blipFill>
                <a:blip r:embed="rId8"/>
                <a:stretch>
                  <a:fillRect l="-4545"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B6F513-43AA-7E41-A457-23B9066E13CF}"/>
              </a:ext>
            </a:extLst>
          </p:cNvPr>
          <p:cNvCxnSpPr>
            <a:cxnSpLocks/>
          </p:cNvCxnSpPr>
          <p:nvPr/>
        </p:nvCxnSpPr>
        <p:spPr>
          <a:xfrm flipH="1" flipV="1">
            <a:off x="3522527" y="2813394"/>
            <a:ext cx="1769553" cy="5045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22A2C9-4CEC-664C-9339-CA5D8B705DA6}"/>
              </a:ext>
            </a:extLst>
          </p:cNvPr>
          <p:cNvCxnSpPr>
            <a:cxnSpLocks/>
          </p:cNvCxnSpPr>
          <p:nvPr/>
        </p:nvCxnSpPr>
        <p:spPr>
          <a:xfrm flipH="1">
            <a:off x="3858689" y="5020549"/>
            <a:ext cx="1815239" cy="7790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/>
              <p:nvPr/>
            </p:nvSpPr>
            <p:spPr>
              <a:xfrm rot="1123778">
                <a:off x="3756558" y="2602970"/>
                <a:ext cx="150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3756558" y="2602970"/>
                <a:ext cx="15065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/>
              <p:nvPr/>
            </p:nvSpPr>
            <p:spPr>
              <a:xfrm rot="20170351">
                <a:off x="4178159" y="4924778"/>
                <a:ext cx="963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351">
                <a:off x="4178159" y="4924778"/>
                <a:ext cx="9634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/>
              <p:nvPr/>
            </p:nvSpPr>
            <p:spPr>
              <a:xfrm>
                <a:off x="4306006" y="6229470"/>
                <a:ext cx="4411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06" y="6229470"/>
                <a:ext cx="4411208" cy="461665"/>
              </a:xfrm>
              <a:prstGeom prst="rect">
                <a:avLst/>
              </a:prstGeom>
              <a:blipFill>
                <a:blip r:embed="rId11"/>
                <a:stretch>
                  <a:fillRect t="-2105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4959813" y="2028313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4959813" y="2028313"/>
                <a:ext cx="1037409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4777539" y="3660937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4777539" y="3660937"/>
                <a:ext cx="1037409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5037239" y="4417551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bit.</a:t>
                </a:r>
              </a:p>
            </p:txBody>
          </p:sp>
        </mc:Choice>
        <mc:Fallback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5037239" y="4417551"/>
                <a:ext cx="1037409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5085091" y="2826433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bit.</a:t>
                </a:r>
              </a:p>
            </p:txBody>
          </p:sp>
        </mc:Choice>
        <mc:Fallback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5085091" y="2826433"/>
                <a:ext cx="1037409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/>
      <p:bldP spid="69" grpId="0"/>
      <p:bldP spid="70" grpId="0"/>
      <p:bldP spid="71" grpId="0"/>
      <p:bldP spid="72" grpId="0"/>
      <p:bldP spid="73" grpId="0"/>
      <p:bldP spid="74" grpId="0"/>
      <p:bldP spid="7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Two-Server PIR: Balancing Trick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ED607D4-A56A-9A4A-B68C-49068B22D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1540115"/>
            <a:ext cx="1071158" cy="145683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162049-23EC-254B-A25A-69C72EE0EA5D}"/>
              </a:ext>
            </a:extLst>
          </p:cNvPr>
          <p:cNvCxnSpPr>
            <a:cxnSpLocks/>
          </p:cNvCxnSpPr>
          <p:nvPr/>
        </p:nvCxnSpPr>
        <p:spPr>
          <a:xfrm>
            <a:off x="3491880" y="2040442"/>
            <a:ext cx="2192011" cy="67321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947192"/>
                <a:ext cx="3831558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947192"/>
                <a:ext cx="3831558" cy="609600"/>
              </a:xfrm>
              <a:prstGeom prst="rect">
                <a:avLst/>
              </a:prstGeom>
              <a:blipFill>
                <a:blip r:embed="rId5"/>
                <a:stretch>
                  <a:fillRect l="-2640" r="-990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1442BB6E-D69E-154D-9108-4AD77BF611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4731324"/>
            <a:ext cx="1071158" cy="1456837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815D30-0CA4-AC42-BB77-228BE0C69FF6}"/>
              </a:ext>
            </a:extLst>
          </p:cNvPr>
          <p:cNvCxnSpPr>
            <a:cxnSpLocks/>
          </p:cNvCxnSpPr>
          <p:nvPr/>
        </p:nvCxnSpPr>
        <p:spPr>
          <a:xfrm flipV="1">
            <a:off x="3635896" y="4102214"/>
            <a:ext cx="2047995" cy="7981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/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/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  <a:blipFill>
                <a:blip r:embed="rId7"/>
                <a:stretch>
                  <a:fillRect l="-4545"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B6F513-43AA-7E41-A457-23B9066E13CF}"/>
              </a:ext>
            </a:extLst>
          </p:cNvPr>
          <p:cNvCxnSpPr>
            <a:cxnSpLocks/>
          </p:cNvCxnSpPr>
          <p:nvPr/>
        </p:nvCxnSpPr>
        <p:spPr>
          <a:xfrm flipH="1" flipV="1">
            <a:off x="3522527" y="2813394"/>
            <a:ext cx="1769553" cy="5045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22A2C9-4CEC-664C-9339-CA5D8B705DA6}"/>
              </a:ext>
            </a:extLst>
          </p:cNvPr>
          <p:cNvCxnSpPr>
            <a:cxnSpLocks/>
          </p:cNvCxnSpPr>
          <p:nvPr/>
        </p:nvCxnSpPr>
        <p:spPr>
          <a:xfrm flipH="1">
            <a:off x="3858689" y="5020549"/>
            <a:ext cx="1815239" cy="7790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/>
              <p:nvPr/>
            </p:nvSpPr>
            <p:spPr>
              <a:xfrm rot="1123778">
                <a:off x="3602030" y="2575751"/>
                <a:ext cx="1815562" cy="516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3602030" y="2575751"/>
                <a:ext cx="1815562" cy="516103"/>
              </a:xfrm>
              <a:prstGeom prst="rect">
                <a:avLst/>
              </a:prstGeom>
              <a:blipFill>
                <a:blip r:embed="rId8"/>
                <a:stretch>
                  <a:fillRect l="-133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/>
              <p:nvPr/>
            </p:nvSpPr>
            <p:spPr>
              <a:xfrm rot="20170351">
                <a:off x="4023630" y="4897559"/>
                <a:ext cx="1272528" cy="516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351">
                <a:off x="4023630" y="4897559"/>
                <a:ext cx="1272528" cy="516103"/>
              </a:xfrm>
              <a:prstGeom prst="rect">
                <a:avLst/>
              </a:prstGeom>
              <a:blipFill>
                <a:blip r:embed="rId9"/>
                <a:stretch>
                  <a:fillRect r="-2752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/>
              <p:nvPr/>
            </p:nvSpPr>
            <p:spPr>
              <a:xfrm>
                <a:off x="4306006" y="6229470"/>
                <a:ext cx="4732449" cy="516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06" y="6229470"/>
                <a:ext cx="4732449" cy="516103"/>
              </a:xfrm>
              <a:prstGeom prst="rect">
                <a:avLst/>
              </a:prstGeom>
              <a:blipFill>
                <a:blip r:embed="rId10"/>
                <a:stretch>
                  <a:fillRect t="-14286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4955478" y="2057244"/>
                <a:ext cx="12348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4955478" y="2057244"/>
                <a:ext cx="1234824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4771815" y="3629435"/>
                <a:ext cx="1216488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4771815" y="3629435"/>
                <a:ext cx="1216488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5285172" y="4416876"/>
                <a:ext cx="12631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5285172" y="4416876"/>
                <a:ext cx="12631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5336094" y="2893149"/>
                <a:ext cx="12262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5336094" y="2893149"/>
                <a:ext cx="1226239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530AAA58-78AF-1E49-A15B-529208349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6153975"/>
                <a:ext cx="3831558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sub>
                    </m:sSub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530AAA58-78AF-1E49-A15B-529208349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153975"/>
                <a:ext cx="3831558" cy="609600"/>
              </a:xfrm>
              <a:prstGeom prst="rect">
                <a:avLst/>
              </a:prstGeom>
              <a:blipFill>
                <a:blip r:embed="rId15"/>
                <a:stretch>
                  <a:fillRect l="-2640" r="-990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7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1052736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WE SAW: Oblivious Transfer and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C259A-6C2C-8247-B7CD-EFAFDA13AD53}"/>
              </a:ext>
            </a:extLst>
          </p:cNvPr>
          <p:cNvSpPr txBox="1">
            <a:spLocks noChangeArrowheads="1"/>
          </p:cNvSpPr>
          <p:nvPr/>
        </p:nvSpPr>
        <p:spPr>
          <a:xfrm>
            <a:off x="916206" y="2996952"/>
            <a:ext cx="744965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 rest of the course: </a:t>
            </a:r>
            <a:r>
              <a:rPr lang="en-US" sz="3200" b="0" dirty="0"/>
              <a:t>How to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9B8FC-8CB3-1647-B81E-32F83AAB5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653136"/>
            <a:ext cx="1800200" cy="18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282CA1-10CA-A140-8E02-75FD8EDD8E2D}"/>
              </a:ext>
            </a:extLst>
          </p:cNvPr>
          <p:cNvSpPr/>
          <p:nvPr/>
        </p:nvSpPr>
        <p:spPr>
          <a:xfrm>
            <a:off x="611560" y="3501008"/>
            <a:ext cx="4680522" cy="111365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1879A-3F02-7B4F-87EF-D04AB1DA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3744416" cy="2197626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87FF4482-9001-D34E-A397-D126BC6B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564904"/>
            <a:ext cx="87699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Here is a “solution”. The server sends the DB to the client.</a:t>
            </a:r>
            <a:endParaRPr lang="en-US" altLang="en-US" sz="2400" dirty="0"/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301EBC3C-94F1-864D-85FE-2393FD88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57606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Two ways to overcome the triviality</a:t>
            </a:r>
            <a:endParaRPr lang="en-US" altLang="en-US" sz="2400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61BB3F9D-4977-0545-B17C-F23E366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1" y="3501008"/>
            <a:ext cx="37098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Oblivious Transfer (OT)</a:t>
            </a:r>
            <a:endParaRPr lang="en-US" altLang="en-US" sz="2400" dirty="0"/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76751743-EEB0-6A42-AE79-B1375CF0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0" y="4005064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server privacy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903FFE-9F9C-BC4F-AED6-B55D088EFC2D}"/>
              </a:ext>
            </a:extLst>
          </p:cNvPr>
          <p:cNvSpPr/>
          <p:nvPr/>
        </p:nvSpPr>
        <p:spPr>
          <a:xfrm>
            <a:off x="323528" y="5157192"/>
            <a:ext cx="5328592" cy="1113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594C894-43E7-9649-8B88-2C6227EE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5157192"/>
            <a:ext cx="55081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Private Information Retrieval (PIR)</a:t>
            </a:r>
            <a:endParaRPr lang="en-US" altLang="en-US" sz="240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EBB733E1-2247-4645-A43A-92FF3286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589240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succinctness</a:t>
            </a: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D95957C-D45D-2245-877C-A10753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254243"/>
            <a:ext cx="2874802" cy="1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i="1" dirty="0"/>
              <a:t>Symmetric PIR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Succinctness + </a:t>
            </a:r>
            <a:br>
              <a:rPr lang="en-US" altLang="en-US" sz="2400" dirty="0"/>
            </a:br>
            <a:r>
              <a:rPr lang="en-US" altLang="en-US" sz="2400" dirty="0"/>
              <a:t>Server privacy</a:t>
            </a:r>
          </a:p>
        </p:txBody>
      </p:sp>
    </p:spTree>
    <p:extLst>
      <p:ext uri="{BB962C8B-B14F-4D97-AF65-F5344CB8AC3E}">
        <p14:creationId xmlns:p14="http://schemas.microsoft.com/office/powerpoint/2010/main" val="11200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9" grpId="0"/>
      <p:bldP spid="60" grpId="1"/>
      <p:bldP spid="61" grpId="0"/>
      <p:bldP spid="63" grpId="0"/>
      <p:bldP spid="64" grpId="0" animBg="1"/>
      <p:bldP spid="65" grpId="0"/>
      <p:bldP spid="66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92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41">
            <a:extLst>
              <a:ext uri="{FF2B5EF4-FFF2-40B4-BE49-F238E27FC236}">
                <a16:creationId xmlns:a16="http://schemas.microsoft.com/office/drawing/2014/main" id="{08ABA92F-969F-3F4E-8931-EA61057F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996356"/>
            <a:ext cx="7157392" cy="8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dirty="0"/>
              <a:t>(We will consider </a:t>
            </a:r>
            <a:r>
              <a:rPr lang="en-US" altLang="en-US" sz="2000" b="1" dirty="0">
                <a:solidFill>
                  <a:srgbClr val="FF0000"/>
                </a:solidFill>
              </a:rPr>
              <a:t>honest-but-curious</a:t>
            </a:r>
            <a:r>
              <a:rPr lang="en-US" altLang="en-US" sz="2000" dirty="0"/>
              <a:t> adversaries; formal definition in a little bit…)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A66F3-D090-3F4A-90CE-F21E997C590D}"/>
              </a:ext>
            </a:extLst>
          </p:cNvPr>
          <p:cNvGrpSpPr/>
          <p:nvPr/>
        </p:nvGrpSpPr>
        <p:grpSpPr>
          <a:xfrm>
            <a:off x="971600" y="3645024"/>
            <a:ext cx="1214314" cy="1062372"/>
            <a:chOff x="1632077" y="2144627"/>
            <a:chExt cx="1214314" cy="10623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DFC293-5380-F240-B63B-FABBD3AF3E14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CD3E41-779D-4F46-91A5-E2057562F4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0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B5E568-8B22-BC40-B1A5-F7F82366A3A1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C0355E1D-0B05-184A-94B9-CD6B39B1A9A1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Bob gets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=1, and 0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=0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blipFill>
                <a:blip r:embed="rId11"/>
                <a:stretch>
                  <a:fillRect l="-1867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FF9B09-66D2-A24C-8100-E120FCF7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21188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Here is a way to write the OT selection function: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w</a:t>
                </a:r>
                <a:r>
                  <a:rPr lang="en-US" altLang="en-US" sz="2400" b="0" dirty="0"/>
                  <a:t>hich, in this case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en-US" sz="2400" b="0" dirty="0"/>
                  <a:t>.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blipFill>
                <a:blip r:embed="rId13"/>
                <a:stretch>
                  <a:fillRect l="-197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9BE0A6B-0AC7-F549-884F-48878C0A7249}"/>
              </a:ext>
            </a:extLst>
          </p:cNvPr>
          <p:cNvSpPr/>
          <p:nvPr/>
        </p:nvSpPr>
        <p:spPr>
          <a:xfrm>
            <a:off x="899592" y="1126679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$X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5EA4B6-0FC0-B744-936A-B6C83E4A81EB}"/>
              </a:ext>
            </a:extLst>
          </p:cNvPr>
          <p:cNvSpPr/>
          <p:nvPr/>
        </p:nvSpPr>
        <p:spPr>
          <a:xfrm>
            <a:off x="6444208" y="1042116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F28D4D-9DA2-0F49-AE4F-F8AAFBFAB6B4}"/>
              </a:ext>
            </a:extLst>
          </p:cNvPr>
          <p:cNvSpPr txBox="1">
            <a:spLocks noChangeArrowheads="1"/>
          </p:cNvSpPr>
          <p:nvPr/>
        </p:nvSpPr>
        <p:spPr>
          <a:xfrm>
            <a:off x="-756592" y="3796411"/>
            <a:ext cx="10363200" cy="76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itchFamily="34" charset="0"/>
              </a:rPr>
              <a:t>Who is richer?</a:t>
            </a:r>
          </a:p>
        </p:txBody>
      </p:sp>
      <p:pic>
        <p:nvPicPr>
          <p:cNvPr id="9" name="Picture 8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E6AF14F-AD89-4142-B234-C9E725AF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204838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A0F580E-8791-474C-83D1-6AF40F99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9301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F252F-2222-7546-A8B6-38A7328DF13B}"/>
              </a:ext>
            </a:extLst>
          </p:cNvPr>
          <p:cNvCxnSpPr>
            <a:cxnSpLocks/>
          </p:cNvCxnSpPr>
          <p:nvPr/>
        </p:nvCxnSpPr>
        <p:spPr>
          <a:xfrm flipH="1">
            <a:off x="1616088" y="2661023"/>
            <a:ext cx="219608" cy="7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F1BF9B-0EAD-6245-93C5-8B1EC565709D}"/>
              </a:ext>
            </a:extLst>
          </p:cNvPr>
          <p:cNvCxnSpPr>
            <a:cxnSpLocks/>
          </p:cNvCxnSpPr>
          <p:nvPr/>
        </p:nvCxnSpPr>
        <p:spPr>
          <a:xfrm flipH="1">
            <a:off x="6663231" y="2636912"/>
            <a:ext cx="933105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and 0 elsewhere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  <a:blipFill>
                <a:blip r:embed="rId8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3429000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onwards</a:t>
                </a: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  <a:blipFill>
                <a:blip r:embed="rId15"/>
                <a:stretch>
                  <a:fillRect l="-11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3400262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  <a:blipFill>
                <a:blip r:embed="rId23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C72B3362-9E71-BD4C-A5D9-B8453C0A339B}"/>
              </a:ext>
            </a:extLst>
          </p:cNvPr>
          <p:cNvSpPr txBox="1">
            <a:spLocks noChangeArrowheads="1"/>
          </p:cNvSpPr>
          <p:nvPr/>
        </p:nvSpPr>
        <p:spPr>
          <a:xfrm>
            <a:off x="897032" y="5860746"/>
            <a:ext cx="7131352" cy="90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itchFamily="34" charset="0"/>
              </a:rPr>
              <a:t>Compute each AND individually and sum it up?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0C31CF-B511-0E46-823C-F55953E4C8D9}"/>
              </a:ext>
            </a:extLst>
          </p:cNvPr>
          <p:cNvCxnSpPr/>
          <p:nvPr/>
        </p:nvCxnSpPr>
        <p:spPr>
          <a:xfrm>
            <a:off x="1115616" y="6309320"/>
            <a:ext cx="64807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48379</TotalTime>
  <Words>1931</Words>
  <Application>Microsoft Macintosh PowerPoint</Application>
  <PresentationFormat>On-screen Show (4:3)</PresentationFormat>
  <Paragraphs>390</Paragraphs>
  <Slides>35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TODAY: Oblivious Transfer and  Private Information Retrieval</vt:lpstr>
      <vt:lpstr>Basic Problem: Database Access</vt:lpstr>
      <vt:lpstr>PowerPoint Presentation</vt:lpstr>
      <vt:lpstr>Oblivious Transfer (OT)</vt:lpstr>
      <vt:lpstr>Why OT? The Dating Problem</vt:lpstr>
      <vt:lpstr>Why OT? The Dating Problem</vt:lpstr>
      <vt:lpstr>The Billionaires’ Problem</vt:lpstr>
      <vt:lpstr>The Billionaires’ Problem</vt:lpstr>
      <vt:lpstr>Detour: OT ⇒ Secret-Shared-AND</vt:lpstr>
      <vt:lpstr>The Billionaires’ Problem</vt:lpstr>
      <vt:lpstr>The Billionaires’ Problem</vt:lpstr>
      <vt:lpstr>“OT is Complete”</vt:lpstr>
      <vt:lpstr>OT Definition</vt:lpstr>
      <vt:lpstr>OT Definition</vt:lpstr>
      <vt:lpstr>OT Definition</vt:lpstr>
      <vt:lpstr>OT Definition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from Trapdoor Permutations</vt:lpstr>
      <vt:lpstr>OT Protocol 2: Additive HE</vt:lpstr>
      <vt:lpstr>Many More Constructions of OT</vt:lpstr>
      <vt:lpstr>PowerPoint Presentation</vt:lpstr>
      <vt:lpstr>Private Information Retrieval</vt:lpstr>
      <vt:lpstr>Lower Bound</vt:lpstr>
      <vt:lpstr>Lower Bound</vt:lpstr>
      <vt:lpstr>Construction 0: Using Additive HE</vt:lpstr>
      <vt:lpstr>Constr. 1: Using Additive HE (better)</vt:lpstr>
      <vt:lpstr>Construction 2 (The “Ultimate” PIR)</vt:lpstr>
      <vt:lpstr>Can we Achieve  Unconditionally Secure PIR?</vt:lpstr>
      <vt:lpstr>Two-Server PIR</vt:lpstr>
      <vt:lpstr>Two-Server PIR: Balancing Trick</vt:lpstr>
      <vt:lpstr>WE SAW: Oblivious Transfer and  Private Information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1221</cp:revision>
  <dcterms:created xsi:type="dcterms:W3CDTF">2014-03-14T23:52:55Z</dcterms:created>
  <dcterms:modified xsi:type="dcterms:W3CDTF">2021-11-22T04:32:58Z</dcterms:modified>
</cp:coreProperties>
</file>