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30"/>
  </p:notesMasterIdLst>
  <p:sldIdLst>
    <p:sldId id="529" r:id="rId3"/>
    <p:sldId id="1496" r:id="rId4"/>
    <p:sldId id="3257" r:id="rId5"/>
    <p:sldId id="3276" r:id="rId6"/>
    <p:sldId id="3258" r:id="rId7"/>
    <p:sldId id="3259" r:id="rId8"/>
    <p:sldId id="3225" r:id="rId9"/>
    <p:sldId id="3219" r:id="rId10"/>
    <p:sldId id="1403" r:id="rId11"/>
    <p:sldId id="3267" r:id="rId12"/>
    <p:sldId id="3242" r:id="rId13"/>
    <p:sldId id="3260" r:id="rId14"/>
    <p:sldId id="3269" r:id="rId15"/>
    <p:sldId id="3270" r:id="rId16"/>
    <p:sldId id="3271" r:id="rId17"/>
    <p:sldId id="3273" r:id="rId18"/>
    <p:sldId id="3277" r:id="rId19"/>
    <p:sldId id="3274" r:id="rId20"/>
    <p:sldId id="3278" r:id="rId21"/>
    <p:sldId id="3279" r:id="rId22"/>
    <p:sldId id="3272" r:id="rId23"/>
    <p:sldId id="3275" r:id="rId24"/>
    <p:sldId id="3281" r:id="rId25"/>
    <p:sldId id="3261" r:id="rId26"/>
    <p:sldId id="3283" r:id="rId27"/>
    <p:sldId id="3280" r:id="rId28"/>
    <p:sldId id="328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025"/>
    <p:restoredTop sz="76240" autoAdjust="0"/>
  </p:normalViewPr>
  <p:slideViewPr>
    <p:cSldViewPr>
      <p:cViewPr varScale="1">
        <p:scale>
          <a:sx n="79" d="100"/>
          <a:sy n="79" d="100"/>
        </p:scale>
        <p:origin x="200" y="5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260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1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88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17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2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31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51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1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86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2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89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82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50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54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571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55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5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22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83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3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1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1pPr>
            <a:lvl2pPr marL="37742066" indent="-37287152" defTabSz="908249"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2pPr>
            <a:lvl3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3pPr>
            <a:lvl4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4pPr>
            <a:lvl5pPr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5pPr>
            <a:lvl6pPr marL="454914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6pPr>
            <a:lvl7pPr marL="909828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7pPr>
            <a:lvl8pPr marL="1364742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8pPr>
            <a:lvl9pPr marL="1819656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pitchFamily="66" charset="0"/>
                <a:ea typeface="ＭＳ Ｐゴシック" pitchFamily="34" charset="-128"/>
              </a:defRPr>
            </a:lvl9pPr>
          </a:lstStyle>
          <a:p>
            <a:pPr marL="0" marR="0" lvl="0" indent="0" algn="r" defTabSz="908249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55EB689-7D14-4F7D-9C4A-FA78C5284BC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w York" charset="0"/>
                <a:ea typeface="ＭＳ Ｐゴシック" pitchFamily="34" charset="-128"/>
                <a:cs typeface="Arial" charset="0"/>
              </a:rPr>
              <a:pPr marL="0" marR="0" lvl="0" indent="0" algn="r" defTabSz="908249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w York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452" y="4342017"/>
            <a:ext cx="5027096" cy="411598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Comic Sans MS" pitchFamily="66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1637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NULL"/><Relationship Id="rId18" Type="http://schemas.openxmlformats.org/officeDocument/2006/relationships/image" Target="../media/image38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6.png"/><Relationship Id="rId5" Type="http://schemas.openxmlformats.org/officeDocument/2006/relationships/image" Target="../media/image2.jpeg"/><Relationship Id="rId15" Type="http://schemas.openxmlformats.org/officeDocument/2006/relationships/image" Target="NULL"/><Relationship Id="rId10" Type="http://schemas.openxmlformats.org/officeDocument/2006/relationships/image" Target="../media/image35.png"/><Relationship Id="rId4" Type="http://schemas.openxmlformats.org/officeDocument/2006/relationships/image" Target="../media/image1.jpe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13.png"/><Relationship Id="rId7" Type="http://schemas.openxmlformats.org/officeDocument/2006/relationships/image" Target="../media/image2.jpe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10.png"/><Relationship Id="rId5" Type="http://schemas.openxmlformats.org/officeDocument/2006/relationships/image" Target="../media/image22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0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0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7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20.png"/><Relationship Id="rId21" Type="http://schemas.openxmlformats.org/officeDocument/2006/relationships/image" Target="../media/image71.png"/><Relationship Id="rId7" Type="http://schemas.openxmlformats.org/officeDocument/2006/relationships/image" Target="../media/image48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24" Type="http://schemas.openxmlformats.org/officeDocument/2006/relationships/image" Target="../media/image74.png"/><Relationship Id="rId5" Type="http://schemas.openxmlformats.org/officeDocument/2006/relationships/image" Target="../media/image39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1.jpeg"/><Relationship Id="rId19" Type="http://schemas.openxmlformats.org/officeDocument/2006/relationships/image" Target="../media/image69.png"/><Relationship Id="rId4" Type="http://schemas.openxmlformats.org/officeDocument/2006/relationships/image" Target="../media/image380.png"/><Relationship Id="rId9" Type="http://schemas.openxmlformats.org/officeDocument/2006/relationships/image" Target="../media/image2.jpe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52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.jpeg"/><Relationship Id="rId10" Type="http://schemas.openxmlformats.org/officeDocument/2006/relationships/image" Target="../media/image1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4.png"/><Relationship Id="rId10" Type="http://schemas.openxmlformats.org/officeDocument/2006/relationships/image" Target="../media/image58.png"/><Relationship Id="rId4" Type="http://schemas.openxmlformats.org/officeDocument/2006/relationships/image" Target="../media/image2.jpe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13.png"/><Relationship Id="rId7" Type="http://schemas.openxmlformats.org/officeDocument/2006/relationships/image" Target="../media/image2.jpe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10.png"/><Relationship Id="rId5" Type="http://schemas.openxmlformats.org/officeDocument/2006/relationships/image" Target="../media/image22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18" Type="http://schemas.openxmlformats.org/officeDocument/2006/relationships/image" Target="../media/image60.png"/><Relationship Id="rId3" Type="http://schemas.openxmlformats.org/officeDocument/2006/relationships/image" Target="../media/image13.png"/><Relationship Id="rId21" Type="http://schemas.openxmlformats.org/officeDocument/2006/relationships/image" Target="../media/image76.png"/><Relationship Id="rId7" Type="http://schemas.openxmlformats.org/officeDocument/2006/relationships/image" Target="../media/image2.jpeg"/><Relationship Id="rId12" Type="http://schemas.openxmlformats.org/officeDocument/2006/relationships/image" Target="../media/image320.png"/><Relationship Id="rId17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10.png"/><Relationship Id="rId5" Type="http://schemas.openxmlformats.org/officeDocument/2006/relationships/image" Target="../media/image22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19" Type="http://schemas.openxmlformats.org/officeDocument/2006/relationships/image" Target="../media/image61.png"/><Relationship Id="rId4" Type="http://schemas.openxmlformats.org/officeDocument/2006/relationships/image" Target="../media/image2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0.png"/><Relationship Id="rId3" Type="http://schemas.openxmlformats.org/officeDocument/2006/relationships/image" Target="../media/image13.png"/><Relationship Id="rId7" Type="http://schemas.openxmlformats.org/officeDocument/2006/relationships/image" Target="../media/image2.jpeg"/><Relationship Id="rId12" Type="http://schemas.openxmlformats.org/officeDocument/2006/relationships/image" Target="../media/image32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10.png"/><Relationship Id="rId5" Type="http://schemas.openxmlformats.org/officeDocument/2006/relationships/image" Target="../media/image22.png"/><Relationship Id="rId15" Type="http://schemas.openxmlformats.org/officeDocument/2006/relationships/image" Target="../media/image350.png"/><Relationship Id="rId10" Type="http://schemas.openxmlformats.org/officeDocument/2006/relationships/image" Target="../media/image300.png"/><Relationship Id="rId4" Type="http://schemas.openxmlformats.org/officeDocument/2006/relationships/image" Target="../media/image20.png"/><Relationship Id="rId9" Type="http://schemas.openxmlformats.org/officeDocument/2006/relationships/image" Target="../media/image290.png"/><Relationship Id="rId14" Type="http://schemas.openxmlformats.org/officeDocument/2006/relationships/image" Target="../media/image3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.jpeg"/><Relationship Id="rId10" Type="http://schemas.openxmlformats.org/officeDocument/2006/relationships/image" Target="../media/image9.pn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.jpeg"/><Relationship Id="rId4" Type="http://schemas.openxmlformats.org/officeDocument/2006/relationships/image" Target="../media/image15.png"/><Relationship Id="rId9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.jpeg"/><Relationship Id="rId5" Type="http://schemas.openxmlformats.org/officeDocument/2006/relationships/image" Target="../media/image21.png"/><Relationship Id="rId10" Type="http://schemas.openxmlformats.org/officeDocument/2006/relationships/image" Target="../media/image1.jpe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22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Basic Secret-Sharing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8FB16DF-4663-A745-9A48-A2E8FAB87D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8425" y="2060848"/>
                <a:ext cx="8668071" cy="936104"/>
              </a:xfrm>
              <a:prstGeom prst="rect">
                <a:avLst/>
              </a:prstGeom>
              <a:ln w="25400">
                <a:solidFill>
                  <a:schemeClr val="accent2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Calibri" pitchFamily="34" charset="0"/>
                  </a:rPr>
                  <a:t>A secret (bit)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is shared between Alice and Bob if Alice holds a bit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and Bob holds a bit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</a:t>
                </a:r>
                <a:r>
                  <a:rPr lang="en-US" sz="2800" dirty="0" err="1">
                    <a:latin typeface="Calibri" pitchFamily="34" charset="0"/>
                  </a:rPr>
                  <a:t>s.t.</a:t>
                </a:r>
                <a:r>
                  <a:rPr lang="en-US" sz="28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  </a:t>
                </a: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E8FB16DF-4663-A745-9A48-A2E8FAB87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5" y="2060848"/>
                <a:ext cx="8668071" cy="936104"/>
              </a:xfrm>
              <a:prstGeom prst="rect">
                <a:avLst/>
              </a:prstGeom>
              <a:blipFill>
                <a:blip r:embed="rId3"/>
                <a:stretch>
                  <a:fillRect l="-1166" t="-6494" b="-15584"/>
                </a:stretch>
              </a:blipFill>
              <a:ln w="254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65D7707-0DA6-EB45-9253-B205BB1130E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3573016"/>
                <a:ext cx="8668071" cy="16561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 are (typically) individually random, so neither Alice nor Bob knows any information about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. Together, however, they can recover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latin typeface="Calibri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D65D7707-0DA6-EB45-9253-B205BB113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573016"/>
                <a:ext cx="8668071" cy="1656184"/>
              </a:xfrm>
              <a:prstGeom prst="rect">
                <a:avLst/>
              </a:prstGeom>
              <a:blipFill>
                <a:blip r:embed="rId4"/>
                <a:stretch>
                  <a:fillRect l="-1464" b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13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Recap: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 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 b="-408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88224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1351139" cy="461665"/>
              </a:xfrm>
              <a:prstGeom prst="rect">
                <a:avLst/>
              </a:prstGeom>
              <a:blipFill>
                <a:blip r:embed="rId1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/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E22E76D-BC51-1443-BE37-4AB4693B9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52" y="6003992"/>
                <a:ext cx="804772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/>
      <p:bldP spid="72" grpId="0"/>
      <p:bldP spid="73" grpId="0"/>
      <p:bldP spid="4" grpId="0"/>
      <p:bldP spid="5" grpId="0"/>
      <p:bldP spid="7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1868645" y="2420888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82095C-A920-5D47-A1D2-D1AFE06C9D84}"/>
              </a:ext>
            </a:extLst>
          </p:cNvPr>
          <p:cNvGrpSpPr/>
          <p:nvPr/>
        </p:nvGrpSpPr>
        <p:grpSpPr>
          <a:xfrm>
            <a:off x="1491903" y="4930679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Picture 3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F31AFEFA-4E43-F943-8B51-4AD784DE2B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931DFDC-C27C-B048-A45C-955B05824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771EF63-DA38-594B-A294-8CAF751E1F0D}"/>
              </a:ext>
            </a:extLst>
          </p:cNvPr>
          <p:cNvGrpSpPr/>
          <p:nvPr/>
        </p:nvGrpSpPr>
        <p:grpSpPr>
          <a:xfrm>
            <a:off x="2578735" y="4953996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E2751E-19D5-004D-A2AA-88784AAC8C94}"/>
              </a:ext>
            </a:extLst>
          </p:cNvPr>
          <p:cNvGrpSpPr/>
          <p:nvPr/>
        </p:nvGrpSpPr>
        <p:grpSpPr>
          <a:xfrm>
            <a:off x="4492030" y="4898438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Rectangle 3">
            <a:extLst>
              <a:ext uri="{FF2B5EF4-FFF2-40B4-BE49-F238E27FC236}">
                <a16:creationId xmlns:a16="http://schemas.microsoft.com/office/drawing/2014/main" id="{37AF98EB-860C-1E46-A1B6-A8746073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6090130"/>
            <a:ext cx="3520795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Base Case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Input wires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AA4B22D8-8B46-A749-A2C5-52DAD8B6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5248" y="1995842"/>
            <a:ext cx="3520795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XOR gate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</a:t>
            </a:r>
            <a:br>
              <a:rPr lang="en-US" sz="2800" dirty="0">
                <a:solidFill>
                  <a:srgbClr val="000000"/>
                </a:solidFill>
                <a:cs typeface="Arial"/>
              </a:rPr>
            </a:br>
            <a:r>
              <a:rPr lang="en-US" sz="2800" dirty="0">
                <a:solidFill>
                  <a:srgbClr val="000000"/>
                </a:solidFill>
                <a:cs typeface="Arial"/>
              </a:rPr>
              <a:t>Locally XOR the shares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0D7321-04C1-6B4C-9BF5-F81EF06526B5}"/>
              </a:ext>
            </a:extLst>
          </p:cNvPr>
          <p:cNvGrpSpPr/>
          <p:nvPr/>
        </p:nvGrpSpPr>
        <p:grpSpPr>
          <a:xfrm>
            <a:off x="5246812" y="3035424"/>
            <a:ext cx="845237" cy="609600"/>
            <a:chOff x="5246812" y="3035424"/>
            <a:chExt cx="845237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1" name="Rectangle 41">
                  <a:extLst>
                    <a:ext uri="{FF2B5EF4-FFF2-40B4-BE49-F238E27FC236}">
                      <a16:creationId xmlns:a16="http://schemas.microsoft.com/office/drawing/2014/main" id="{B92D270B-5DCC-F341-87D9-17F4C2B45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6812" y="3035424"/>
                  <a:ext cx="489296" cy="60960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6" name="Picture 65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9302A83E-ECB8-9E4D-89C9-96F3E4384C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0232" y="319438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78CBCA-1780-9247-8737-82C3EDEB751C}"/>
              </a:ext>
            </a:extLst>
          </p:cNvPr>
          <p:cNvGrpSpPr/>
          <p:nvPr/>
        </p:nvGrpSpPr>
        <p:grpSpPr>
          <a:xfrm>
            <a:off x="5240134" y="3522183"/>
            <a:ext cx="792286" cy="609600"/>
            <a:chOff x="5240134" y="3522183"/>
            <a:chExt cx="792286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5" name="Rectangle 41">
                  <a:extLst>
                    <a:ext uri="{FF2B5EF4-FFF2-40B4-BE49-F238E27FC236}">
                      <a16:creationId xmlns:a16="http://schemas.microsoft.com/office/drawing/2014/main" id="{CC860622-C5EB-9647-BD64-56D9F5B92E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0134" y="3522183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7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99C1D928-DEB1-F548-BDEB-370BBD68C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9860" y="3663536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014D5AB-85E9-8D46-877F-E2D6BC3550EE}"/>
              </a:ext>
            </a:extLst>
          </p:cNvPr>
          <p:cNvGrpSpPr/>
          <p:nvPr/>
        </p:nvGrpSpPr>
        <p:grpSpPr>
          <a:xfrm>
            <a:off x="4407060" y="4899387"/>
            <a:ext cx="1440160" cy="609600"/>
            <a:chOff x="4407060" y="4899387"/>
            <a:chExt cx="1440160" cy="60960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E9C0B3F-90EF-D641-A507-CD4F869461C5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8" name="Rectangle 41">
                  <a:extLst>
                    <a:ext uri="{FF2B5EF4-FFF2-40B4-BE49-F238E27FC236}">
                      <a16:creationId xmlns:a16="http://schemas.microsoft.com/office/drawing/2014/main" id="{315706AD-A7DC-054A-8F6D-2495E80EEC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5F56827-DE55-6F48-8E56-4DE9F9D5AD5D}"/>
              </a:ext>
            </a:extLst>
          </p:cNvPr>
          <p:cNvGrpSpPr/>
          <p:nvPr/>
        </p:nvGrpSpPr>
        <p:grpSpPr>
          <a:xfrm>
            <a:off x="4407060" y="5343905"/>
            <a:ext cx="1440160" cy="609600"/>
            <a:chOff x="4407060" y="4899387"/>
            <a:chExt cx="1440160" cy="609600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7FBD15E-5BF2-6E43-B5B9-1C7D6478A13C}"/>
                </a:ext>
              </a:extLst>
            </p:cNvPr>
            <p:cNvSpPr/>
            <p:nvPr/>
          </p:nvSpPr>
          <p:spPr>
            <a:xfrm>
              <a:off x="4407060" y="5008921"/>
              <a:ext cx="1440160" cy="4180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71" name="Rectangle 41">
                  <a:extLst>
                    <a:ext uri="{FF2B5EF4-FFF2-40B4-BE49-F238E27FC236}">
                      <a16:creationId xmlns:a16="http://schemas.microsoft.com/office/drawing/2014/main" id="{2BBE7416-9163-CC40-BFEE-3703A2EB97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90782" y="4899387"/>
                  <a:ext cx="489296" cy="609600"/>
                </a:xfrm>
                <a:prstGeom prst="rect">
                  <a:avLst/>
                </a:prstGeom>
                <a:blipFill>
                  <a:blip r:embed="rId16"/>
                  <a:stretch>
                    <a:fillRect l="-5000" r="-7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2" name="Rectangle 3">
            <a:extLst>
              <a:ext uri="{FF2B5EF4-FFF2-40B4-BE49-F238E27FC236}">
                <a16:creationId xmlns:a16="http://schemas.microsoft.com/office/drawing/2014/main" id="{1419F8E7-C765-A446-9B9C-6BA3B179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30" y="2383900"/>
            <a:ext cx="2001540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AND gate??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664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7" grpId="1" animBg="1"/>
      <p:bldP spid="58" grpId="0" animBg="1"/>
      <p:bldP spid="58" grpId="1" animBg="1"/>
      <p:bldP spid="7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Recap: XOR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2240" y="899734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 r="-10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computes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computes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.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C6EE0E37-1E0A-884A-99D0-2DFCD8940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498214"/>
              </a:xfrm>
              <a:prstGeom prst="rect">
                <a:avLst/>
              </a:prstGeom>
              <a:blipFill>
                <a:blip r:embed="rId11"/>
                <a:stretch>
                  <a:fillRect l="-1829" t="-11905" b="-3095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b="0" dirty="0">
                    <a:ea typeface="Cambria Math" panose="02040503050406030204" pitchFamily="18" charset="0"/>
                    <a:cs typeface="Arial"/>
                  </a:rPr>
                  <a:t>So, we have: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lang="en-US" sz="28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</a:br>
                <a:r>
                  <a:rPr lang="en-US" sz="2800" b="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  <m:r>
                          <a:rPr lang="en-US" sz="2800" dirty="0">
                            <a:latin typeface="Cambria Math" panose="02040503050406030204" pitchFamily="18" charset="0"/>
                            <a:cs typeface="Arial"/>
                          </a:rPr>
                          <m:t>⊕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dirty="0">
                        <a:latin typeface="Cambria Math" panose="02040503050406030204" pitchFamily="18" charset="0"/>
                        <a:cs typeface="Arial"/>
                      </a:rPr>
                      <m:t>⊕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x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D3D3BAC6-498D-D746-8EEA-91CABDD427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821" y="5452226"/>
                <a:ext cx="7606587" cy="964881"/>
              </a:xfrm>
              <a:prstGeom prst="rect">
                <a:avLst/>
              </a:prstGeom>
              <a:blipFill>
                <a:blip r:embed="rId12"/>
                <a:stretch>
                  <a:fillRect l="-1830" t="-6410" b="-769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">
                <a:extLst>
                  <a:ext uri="{FF2B5EF4-FFF2-40B4-BE49-F238E27FC236}">
                    <a16:creationId xmlns:a16="http://schemas.microsoft.com/office/drawing/2014/main" id="{95BDE86B-9B0A-AE4D-8CCD-7CC44A40E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196752"/>
                <a:ext cx="4680520" cy="498214"/>
              </a:xfrm>
              <a:prstGeom prst="rect">
                <a:avLst/>
              </a:prstGeom>
              <a:blipFill>
                <a:blip r:embed="rId3"/>
                <a:stretch>
                  <a:fillRect l="-3243" t="-12195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1751956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Alice has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and Bob has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𝛽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3">
                <a:extLst>
                  <a:ext uri="{FF2B5EF4-FFF2-40B4-BE49-F238E27FC236}">
                    <a16:creationId xmlns:a16="http://schemas.microsoft.com/office/drawing/2014/main" id="{425C589C-50E9-6749-9B76-D72FDBB6A6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2742004"/>
                <a:ext cx="4680520" cy="498214"/>
              </a:xfrm>
              <a:prstGeom prst="rect">
                <a:avLst/>
              </a:prstGeom>
              <a:blipFill>
                <a:blip r:embed="rId9"/>
                <a:stretch>
                  <a:fillRect l="-3243" t="-14634" r="-270" b="-3170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′=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3" name="Rectangle 3">
                <a:extLst>
                  <a:ext uri="{FF2B5EF4-FFF2-40B4-BE49-F238E27FC236}">
                    <a16:creationId xmlns:a16="http://schemas.microsoft.com/office/drawing/2014/main" id="{2CB13D0C-AFCA-1D49-87D3-99288DC42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0863" y="3297208"/>
                <a:ext cx="4680520" cy="498214"/>
              </a:xfrm>
              <a:prstGeom prst="rect">
                <a:avLst/>
              </a:prstGeom>
              <a:blipFill>
                <a:blip r:embed="rId10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i="1" dirty="0">
                    <a:cs typeface="Arial"/>
                  </a:rPr>
                  <a:t>Desired output (to maintain invariant):  </a:t>
                </a:r>
              </a:p>
              <a:p>
                <a:r>
                  <a:rPr lang="en-US" sz="2800" i="1" dirty="0">
                    <a:cs typeface="Arial"/>
                  </a:rPr>
                  <a:t>Alice wants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𝜶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and Bob wants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𝜷</m:t>
                    </m:r>
                    <m:r>
                      <a:rPr lang="en-US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′′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𝜶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′′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⊕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𝜷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  <m:r>
                          <a:rPr lang="en-US" sz="28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sup>
                    </m:sSup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𝑥𝑥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′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7829072A-DEC2-1F40-B038-044C45907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4802994"/>
                <a:ext cx="8308032" cy="929102"/>
              </a:xfrm>
              <a:prstGeom prst="rect">
                <a:avLst/>
              </a:prstGeom>
              <a:blipFill>
                <a:blip r:embed="rId11"/>
                <a:stretch>
                  <a:fillRect l="-1829" t="-6667" b="-18667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21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srgbClr val="891637"/>
                </a:solidFill>
                <a:latin typeface="Calibri" pitchFamily="34" charset="0"/>
                <a:cs typeface="Arial"/>
              </a:rPr>
              <a:t>AND</a:t>
            </a: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 gate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E1D77F-148F-D54D-9D43-360D3530EE09}"/>
              </a:ext>
            </a:extLst>
          </p:cNvPr>
          <p:cNvGrpSpPr/>
          <p:nvPr/>
        </p:nvGrpSpPr>
        <p:grpSpPr>
          <a:xfrm>
            <a:off x="6084168" y="1198904"/>
            <a:ext cx="1524002" cy="1295400"/>
            <a:chOff x="4521360" y="3716288"/>
            <a:chExt cx="1524002" cy="1295400"/>
          </a:xfrm>
        </p:grpSpPr>
        <p:pic>
          <p:nvPicPr>
            <p:cNvPr id="42" name="Picture 67" descr="andg">
              <a:extLst>
                <a:ext uri="{FF2B5EF4-FFF2-40B4-BE49-F238E27FC236}">
                  <a16:creationId xmlns:a16="http://schemas.microsoft.com/office/drawing/2014/main" id="{99307CB9-7CA6-204A-9232-4AF058D13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1360" y="3716288"/>
              <a:ext cx="1524002" cy="1295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68">
              <a:extLst>
                <a:ext uri="{FF2B5EF4-FFF2-40B4-BE49-F238E27FC236}">
                  <a16:creationId xmlns:a16="http://schemas.microsoft.com/office/drawing/2014/main" id="{307EAB0A-CD2E-3F48-ADFC-CF70B9EF1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115544"/>
              <a:ext cx="91440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en-US" altLang="en-US" sz="3200" b="1" kern="0" dirty="0">
                  <a:solidFill>
                    <a:srgbClr val="000000"/>
                  </a:solidFill>
                </a:rPr>
                <a:t>X</a:t>
              </a:r>
              <a:endPara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83B342EE-A8C8-9144-B9EB-19733CE3A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168" y="2387354"/>
                <a:ext cx="489296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id="{87D2B1F9-C0E5-FE4B-ACEF-9526A3322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6169" y="2387354"/>
                <a:ext cx="489296" cy="609600"/>
              </a:xfrm>
              <a:prstGeom prst="rect">
                <a:avLst/>
              </a:prstGeom>
              <a:blipFill>
                <a:blip r:embed="rId5"/>
                <a:stretch>
                  <a:fillRect l="-7692" r="-76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800" dirty="0"/>
              </a:p>
            </p:txBody>
          </p:sp>
        </mc:Choice>
        <mc:Fallback xmlns="">
          <p:sp>
            <p:nvSpPr>
              <p:cNvPr id="49" name="Rectangle 41">
                <a:extLst>
                  <a:ext uri="{FF2B5EF4-FFF2-40B4-BE49-F238E27FC236}">
                    <a16:creationId xmlns:a16="http://schemas.microsoft.com/office/drawing/2014/main" id="{CE10FBD3-5276-314B-97C9-C2CFA90EC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94848" y="898763"/>
                <a:ext cx="1252447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𝑥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′)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0" name="Rectangle 3">
                <a:extLst>
                  <a:ext uri="{FF2B5EF4-FFF2-40B4-BE49-F238E27FC236}">
                    <a16:creationId xmlns:a16="http://schemas.microsoft.com/office/drawing/2014/main" id="{B30C3DA5-D727-7447-9629-A5F5074C0A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49" y="1441941"/>
                <a:ext cx="4680520" cy="498214"/>
              </a:xfrm>
              <a:prstGeom prst="rect">
                <a:avLst/>
              </a:prstGeom>
              <a:blipFill>
                <a:blip r:embed="rId7"/>
                <a:stretch>
                  <a:fillRect b="-19512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DAFAE1EA-F1C4-8D4D-844E-6E8F333575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6310" y="2047273"/>
                <a:ext cx="4680520" cy="498214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1884238-6210-4044-A041-79F62E1FF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0069" y="2652605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9E42A79C-0029-BF48-B079-B3A77CF37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13" y="2614929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9B9F95D-64E1-8B48-B00A-0DDDB6972DAE}"/>
              </a:ext>
            </a:extLst>
          </p:cNvPr>
          <p:cNvGrpSpPr/>
          <p:nvPr/>
        </p:nvGrpSpPr>
        <p:grpSpPr>
          <a:xfrm>
            <a:off x="5841619" y="3443933"/>
            <a:ext cx="2890584" cy="1726956"/>
            <a:chOff x="5841619" y="3443933"/>
            <a:chExt cx="2890584" cy="1726956"/>
          </a:xfrm>
        </p:grpSpPr>
        <p:pic>
          <p:nvPicPr>
            <p:cNvPr id="18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2ABA771B-85F8-9146-888D-02093B9F0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3D950874-7887-E543-9D07-5A4021BE9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9BF553D-2A83-3A42-90D5-98EDADDD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495327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7692" r="-5128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BE8D7E0-08CC-B044-8601-7DAECC318B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574195" cy="523220"/>
                </a:xfrm>
                <a:prstGeom prst="rect">
                  <a:avLst/>
                </a:prstGeom>
                <a:blipFill>
                  <a:blip r:embed="rId12"/>
                  <a:stretch>
                    <a:fillRect r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14B9D47-D6FC-5F49-9DBA-E0222DFE2B41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36AC68-28E3-D344-A7BF-43D68F4EF92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C2E037F-AA8A-E34B-BD66-563D6BFD8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2671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𝛾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3CA8DBD-4EE0-A149-BB0D-E0379B3C1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06000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/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2799592-688F-FE41-8F02-81679A742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796" y="2020171"/>
                <a:ext cx="606000" cy="523220"/>
              </a:xfrm>
              <a:prstGeom prst="rect">
                <a:avLst/>
              </a:prstGeom>
              <a:blipFill>
                <a:blip r:embed="rId1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/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2F1E714-6D7B-C540-B5ED-6ED82BE5B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20" y="2625128"/>
                <a:ext cx="623312" cy="954107"/>
              </a:xfrm>
              <a:prstGeom prst="rect">
                <a:avLst/>
              </a:prstGeom>
              <a:blipFill>
                <a:blip r:embed="rId16"/>
                <a:stretch>
                  <a:fillRect l="-4000" r="-4000"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8998FE0-1D87-8743-818A-E891E7BA7127}"/>
              </a:ext>
            </a:extLst>
          </p:cNvPr>
          <p:cNvGrpSpPr/>
          <p:nvPr/>
        </p:nvGrpSpPr>
        <p:grpSpPr>
          <a:xfrm>
            <a:off x="5815910" y="3409827"/>
            <a:ext cx="2895201" cy="1726956"/>
            <a:chOff x="5841619" y="3443933"/>
            <a:chExt cx="2895201" cy="1726956"/>
          </a:xfrm>
        </p:grpSpPr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A70C7EF8-2AB2-E24F-A387-F6251EAF7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9532" y="3961686"/>
              <a:ext cx="425323" cy="691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BFED165E-64B3-2845-ACB8-CB1AE01C10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1619" y="3961686"/>
              <a:ext cx="653229" cy="653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/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D2F5B6A-FAC1-2E4E-BB99-7A813ECB04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9528" y="3443933"/>
                  <a:ext cx="577401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6522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/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8F7BE26-340B-0641-9ECD-A33DCA56C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1619" y="3488475"/>
                  <a:ext cx="49212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AA87D4-58B8-8240-B42D-FBA53C2BAA6B}"/>
                </a:ext>
              </a:extLst>
            </p:cNvPr>
            <p:cNvCxnSpPr>
              <a:cxnSpLocks/>
            </p:cNvCxnSpPr>
            <p:nvPr/>
          </p:nvCxnSpPr>
          <p:spPr>
            <a:xfrm>
              <a:off x="6823913" y="4288300"/>
              <a:ext cx="923382" cy="0"/>
            </a:xfrm>
            <a:prstGeom prst="straightConnector1">
              <a:avLst/>
            </a:prstGeom>
            <a:ln w="508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114D93E-1B8F-9A43-BB7B-819225DA8577}"/>
                </a:ext>
              </a:extLst>
            </p:cNvPr>
            <p:cNvSpPr/>
            <p:nvPr/>
          </p:nvSpPr>
          <p:spPr>
            <a:xfrm>
              <a:off x="6668020" y="3750085"/>
              <a:ext cx="12394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>
                  <a:cs typeface="Arial"/>
                </a:rPr>
                <a:t>ss-AND</a:t>
              </a:r>
              <a:endParaRPr 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/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55BEE59B-5656-7B4B-8FC4-FBB0FA057E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9532" y="4647669"/>
                  <a:ext cx="627288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/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A0999CBB-520E-824F-9BD2-3FAECFDB8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623" y="4581128"/>
                  <a:ext cx="633057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/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0D6E0F-5BEB-5B46-96F5-C6BF06F7E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81" y="2095488"/>
                <a:ext cx="63305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/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⊕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ea typeface="Cambria Math" panose="02040503050406030204" pitchFamily="18" charset="0"/>
                  <a:cs typeface="Arial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C2C9727-702C-6E40-8E91-9A2644BB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7105" y="2636912"/>
                <a:ext cx="627287" cy="954107"/>
              </a:xfrm>
              <a:prstGeom prst="rect">
                <a:avLst/>
              </a:prstGeom>
              <a:blipFill>
                <a:blip r:embed="rId22"/>
                <a:stretch>
                  <a:fillRect l="-4000" r="-400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79C67470-D6E4-AE43-B0C9-15E719A5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94" y="4412678"/>
            <a:ext cx="819236" cy="81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𝛼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𝛼𝛼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1" name="Rectangle 3">
                <a:extLst>
                  <a:ext uri="{FF2B5EF4-FFF2-40B4-BE49-F238E27FC236}">
                    <a16:creationId xmlns:a16="http://schemas.microsoft.com/office/drawing/2014/main" id="{48A2AB0B-6B84-0B43-936A-715F8DE4A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79" y="5438891"/>
                <a:ext cx="3391825" cy="498214"/>
              </a:xfrm>
              <a:prstGeom prst="rect">
                <a:avLst/>
              </a:prstGeom>
              <a:blipFill>
                <a:blip r:embed="rId23"/>
                <a:stretch>
                  <a:fillRect b="-119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5A3E577-9989-024C-8656-9235B14D6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139" y="4412678"/>
            <a:ext cx="492122" cy="80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𝛽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𝛽𝛽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′</m:t>
                      </m:r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  <m:r>
                        <a:rPr lang="en-US" sz="2800" dirty="0"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F7D3DE70-4F75-F64E-9E81-F1416E3D3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5449077"/>
                <a:ext cx="4680520" cy="498214"/>
              </a:xfrm>
              <a:prstGeom prst="rect">
                <a:avLst/>
              </a:prstGeom>
              <a:blipFill>
                <a:blip r:embed="rId24"/>
                <a:stretch>
                  <a:fillRect b="-21951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2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43" grpId="0" animBg="1"/>
      <p:bldP spid="44" grpId="0" animBg="1"/>
      <p:bldP spid="51" grpId="0" animBg="1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99">
            <a:extLst>
              <a:ext uri="{FF2B5EF4-FFF2-40B4-BE49-F238E27FC236}">
                <a16:creationId xmlns:a16="http://schemas.microsoft.com/office/drawing/2014/main" id="{23680047-AEAD-7A4A-85BD-CB28D60C1233}"/>
              </a:ext>
            </a:extLst>
          </p:cNvPr>
          <p:cNvGrpSpPr>
            <a:grpSpLocks/>
          </p:cNvGrpSpPr>
          <p:nvPr/>
        </p:nvGrpSpPr>
        <p:grpSpPr bwMode="auto">
          <a:xfrm>
            <a:off x="2483515" y="3380907"/>
            <a:ext cx="4176717" cy="3124200"/>
            <a:chOff x="2522" y="2448"/>
            <a:chExt cx="2631" cy="1968"/>
          </a:xfrm>
        </p:grpSpPr>
        <p:pic>
          <p:nvPicPr>
            <p:cNvPr id="19" name="Picture 63" descr="xorg">
              <a:extLst>
                <a:ext uri="{FF2B5EF4-FFF2-40B4-BE49-F238E27FC236}">
                  <a16:creationId xmlns:a16="http://schemas.microsoft.com/office/drawing/2014/main" id="{EB31E5E7-174A-7842-BD92-35147EA81F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7" descr="andg">
              <a:extLst>
                <a:ext uri="{FF2B5EF4-FFF2-40B4-BE49-F238E27FC236}">
                  <a16:creationId xmlns:a16="http://schemas.microsoft.com/office/drawing/2014/main" id="{AB50F755-EE49-0440-9E7F-B59A52387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68">
              <a:extLst>
                <a:ext uri="{FF2B5EF4-FFF2-40B4-BE49-F238E27FC236}">
                  <a16:creationId xmlns:a16="http://schemas.microsoft.com/office/drawing/2014/main" id="{7B125856-EED5-B442-9E80-C79F49C6C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71">
              <a:extLst>
                <a:ext uri="{FF2B5EF4-FFF2-40B4-BE49-F238E27FC236}">
                  <a16:creationId xmlns:a16="http://schemas.microsoft.com/office/drawing/2014/main" id="{8B7CB384-BC68-8244-ACA6-E3257E469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3" name="Picture 78" descr="andg">
              <a:extLst>
                <a:ext uri="{FF2B5EF4-FFF2-40B4-BE49-F238E27FC236}">
                  <a16:creationId xmlns:a16="http://schemas.microsoft.com/office/drawing/2014/main" id="{386C0297-8D88-4041-B3FF-3F58EC5D7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Line 79">
              <a:extLst>
                <a:ext uri="{FF2B5EF4-FFF2-40B4-BE49-F238E27FC236}">
                  <a16:creationId xmlns:a16="http://schemas.microsoft.com/office/drawing/2014/main" id="{7CF85EC4-5ADF-5C43-987B-4E85EC70EA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5" name="Line 80">
              <a:extLst>
                <a:ext uri="{FF2B5EF4-FFF2-40B4-BE49-F238E27FC236}">
                  <a16:creationId xmlns:a16="http://schemas.microsoft.com/office/drawing/2014/main" id="{CE64ADBD-446C-EB4E-981B-BCC94F4E5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26" name="Rectangle 81">
              <a:extLst>
                <a:ext uri="{FF2B5EF4-FFF2-40B4-BE49-F238E27FC236}">
                  <a16:creationId xmlns:a16="http://schemas.microsoft.com/office/drawing/2014/main" id="{51501E80-7AA2-024F-9124-31C2EAC3F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85">
              <a:extLst>
                <a:ext uri="{FF2B5EF4-FFF2-40B4-BE49-F238E27FC236}">
                  <a16:creationId xmlns:a16="http://schemas.microsoft.com/office/drawing/2014/main" id="{CAF12DDC-0AF5-CD47-A9D7-0C2AEB613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Alice and Bob each have a bit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51D4A0-037A-7C49-8A96-0009040B60FA}"/>
              </a:ext>
            </a:extLst>
          </p:cNvPr>
          <p:cNvGrpSpPr/>
          <p:nvPr/>
        </p:nvGrpSpPr>
        <p:grpSpPr>
          <a:xfrm>
            <a:off x="2321024" y="5900709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1">
                  <a:extLst>
                    <a:ext uri="{FF2B5EF4-FFF2-40B4-BE49-F238E27FC236}">
                      <a16:creationId xmlns:a16="http://schemas.microsoft.com/office/drawing/2014/main" id="{06D25FD5-2CFE-5442-BE62-A53F5E569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1">
                  <a:extLst>
                    <a:ext uri="{FF2B5EF4-FFF2-40B4-BE49-F238E27FC236}">
                      <a16:creationId xmlns:a16="http://schemas.microsoft.com/office/drawing/2014/main" id="{67A4CFF6-6C14-C741-8351-AB77344F0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88E5A299-91F6-D649-B14A-37BBC4EE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9769D19C-CB38-5A4D-8851-0FA75CFB33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0" name="Picture 49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59A745FA-8AE5-714D-B16F-D6A772E14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A35FA3F2-CB32-5941-A260-CE72C9AD85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10AD61-0011-A44C-80CE-13C719D070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FE465297-0B7D-254A-8D21-4A60D4CE77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4AB5DC6-572B-A147-8E64-A598DFF8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3985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Finally, Alice and Bob exchange the shares at the output wire, and XOR the shares together to obtain the output.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56" name="Picture 5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2F82F4B-3C5B-AF48-9A50-B39E1E620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930" y="3278091"/>
            <a:ext cx="341817" cy="34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28C39B3-27D9-9F4B-A5D8-3DFA8145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24" y="3743799"/>
            <a:ext cx="222560" cy="36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CC314253-6E52-0C44-A369-080AF7512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9741" y="3107848"/>
                <a:ext cx="489296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F41118AB-1D97-7547-AAC4-B20674F93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184" y="3618490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/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𝛼</m:t>
                      </m:r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𝛽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𝑎𝑏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Arial"/>
                        </a:rPr>
                        <m:t>⊕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CFA2A5-C618-7142-AA6C-0541A81CD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558" y="3416143"/>
                <a:ext cx="3650815" cy="461665"/>
              </a:xfrm>
              <a:prstGeom prst="rect">
                <a:avLst/>
              </a:prstGeom>
              <a:blipFill>
                <a:blip r:embed="rId1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602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6219ACFD-4093-BF46-8398-07620B37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9127120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Imagine that the parties have access to an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42" name="Picture 4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876793A-050E-424A-B435-6CDCE465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734" y="322575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519240A2-6131-FF49-B6CF-EB6F8552D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192" y="314096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DAD8433E-4A41-A144-B54F-ABE8B847E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673" y="1772810"/>
            <a:ext cx="1078254" cy="1066801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870F6-CACA-6446-AE5C-7CCB846BE033}"/>
              </a:ext>
            </a:extLst>
          </p:cNvPr>
          <p:cNvGrpSpPr/>
          <p:nvPr/>
        </p:nvGrpSpPr>
        <p:grpSpPr>
          <a:xfrm>
            <a:off x="2787697" y="2476595"/>
            <a:ext cx="3568606" cy="916607"/>
            <a:chOff x="2659578" y="4356623"/>
            <a:chExt cx="3568606" cy="916607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BDD76B6-53FB-5C40-B77F-35B43A486C38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510995-740F-8548-8D3C-7628383E2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8">
                  <a:extLst>
                    <a:ext uri="{FF2B5EF4-FFF2-40B4-BE49-F238E27FC236}">
                      <a16:creationId xmlns:a16="http://schemas.microsoft.com/office/drawing/2014/main" id="{F8BDA16F-EB99-A84A-94B8-E94EE7B97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2" name="Rectangle 58">
                  <a:extLst>
                    <a:ext uri="{FF2B5EF4-FFF2-40B4-BE49-F238E27FC236}">
                      <a16:creationId xmlns:a16="http://schemas.microsoft.com/office/drawing/2014/main" id="{F8BDA16F-EB99-A84A-94B8-E94EE7B97B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8">
                  <a:extLst>
                    <a:ext uri="{FF2B5EF4-FFF2-40B4-BE49-F238E27FC236}">
                      <a16:creationId xmlns:a16="http://schemas.microsoft.com/office/drawing/2014/main" id="{16C79834-BB16-CC43-8BEA-85B81AF145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8">
                  <a:extLst>
                    <a:ext uri="{FF2B5EF4-FFF2-40B4-BE49-F238E27FC236}">
                      <a16:creationId xmlns:a16="http://schemas.microsoft.com/office/drawing/2014/main" id="{16C79834-BB16-CC43-8BEA-85B81AF145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B25BC7-5A65-784B-A412-3F8CC37B93AA}"/>
              </a:ext>
            </a:extLst>
          </p:cNvPr>
          <p:cNvGrpSpPr/>
          <p:nvPr/>
        </p:nvGrpSpPr>
        <p:grpSpPr>
          <a:xfrm>
            <a:off x="3042372" y="3227616"/>
            <a:ext cx="3023904" cy="769628"/>
            <a:chOff x="2914253" y="5107644"/>
            <a:chExt cx="3023904" cy="76962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7ED780-B748-E844-B64F-51B7C88F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92" y="5419428"/>
              <a:ext cx="820057" cy="457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8">
                  <a:extLst>
                    <a:ext uri="{FF2B5EF4-FFF2-40B4-BE49-F238E27FC236}">
                      <a16:creationId xmlns:a16="http://schemas.microsoft.com/office/drawing/2014/main" id="{E3CEDC8F-295D-0C42-AACE-DBE2028E3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03457">
                  <a:off x="2914253" y="513084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6" name="Rectangle 58">
                  <a:extLst>
                    <a:ext uri="{FF2B5EF4-FFF2-40B4-BE49-F238E27FC236}">
                      <a16:creationId xmlns:a16="http://schemas.microsoft.com/office/drawing/2014/main" id="{E3CEDC8F-295D-0C42-AACE-DBE2028E3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03457">
                  <a:off x="2914253" y="513084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6CBD6CD-9FF8-3B47-8C6F-8D2FA6047341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49" y="5419428"/>
              <a:ext cx="1086008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8">
                  <a:extLst>
                    <a:ext uri="{FF2B5EF4-FFF2-40B4-BE49-F238E27FC236}">
                      <a16:creationId xmlns:a16="http://schemas.microsoft.com/office/drawing/2014/main" id="{925366D1-B149-1A48-B50C-25AE4A488B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19560">
                  <a:off x="5227289" y="510764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8">
                  <a:extLst>
                    <a:ext uri="{FF2B5EF4-FFF2-40B4-BE49-F238E27FC236}">
                      <a16:creationId xmlns:a16="http://schemas.microsoft.com/office/drawing/2014/main" id="{925366D1-B149-1A48-B50C-25AE4A488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219560">
                  <a:off x="5227289" y="5107644"/>
                  <a:ext cx="538429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2B0C8B-1E42-2E45-85FC-622816B75ED1}"/>
                  </a:ext>
                </a:extLst>
              </p:cNvPr>
              <p:cNvSpPr/>
              <p:nvPr/>
            </p:nvSpPr>
            <p:spPr>
              <a:xfrm>
                <a:off x="3535823" y="4506810"/>
                <a:ext cx="217097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3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72B0C8B-1E42-2E45-85FC-622816B75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823" y="4506810"/>
                <a:ext cx="2170979" cy="584775"/>
              </a:xfrm>
              <a:prstGeom prst="rect">
                <a:avLst/>
              </a:prstGeom>
              <a:blipFill>
                <a:blip r:embed="rId10"/>
                <a:stretch>
                  <a:fillRect l="-7558" t="-104255" r="-1163" b="-17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97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6219ACFD-4093-BF46-8398-07620B376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Imagine that the parties have access to an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2229138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1852396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2939228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4852523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63464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1632264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4652808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5600627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Rectangle 3">
            <a:extLst>
              <a:ext uri="{FF2B5EF4-FFF2-40B4-BE49-F238E27FC236}">
                <a16:creationId xmlns:a16="http://schemas.microsoft.com/office/drawing/2014/main" id="{1A997466-F130-1B4A-B8B5-8BBAFBD3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959" y="5907490"/>
            <a:ext cx="4374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Input wires: can be simulated given Alice’s input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537" y="1704404"/>
            <a:ext cx="4189991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XOR gate: simulate given Alice’s input shares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359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1" grpId="0" animBg="1"/>
      <p:bldP spid="113" grpId="0" animBg="1"/>
      <p:bldP spid="113" grpId="1" animBg="1"/>
      <p:bldP spid="1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</a:t>
            </a: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4334387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3957645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5044477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6957772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1456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3737513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6758057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7705876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2" y="1476506"/>
            <a:ext cx="7054573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AND gate: simulate given Alice’s input shares &amp; outputs from the ss-AND angel.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4C34018-840E-594E-941D-F04E9ECEA83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0" y="2897056"/>
            <a:ext cx="731879" cy="7241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6CC1D3D5-F99E-F449-B218-9A620458D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680" y="2780928"/>
                <a:ext cx="2903182" cy="17131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Alice’s share </a:t>
                </a:r>
                <a:br>
                  <a:rPr lang="en-US" alt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𝑠𝑠𝑎𝑛𝑑</m:t>
                      </m:r>
                      <m:d>
                        <m:d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𝑠𝑠𝑎𝑛𝑑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(0,0)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id="{6CC1D3D5-F99E-F449-B218-9A620458D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2780928"/>
                <a:ext cx="2903182" cy="1713124"/>
              </a:xfrm>
              <a:prstGeom prst="rect">
                <a:avLst/>
              </a:prstGeom>
              <a:blipFill>
                <a:blip r:embed="rId17"/>
                <a:stretch>
                  <a:fillRect l="-34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32B62C-4DBC-3743-B276-9861271E80E8}"/>
                  </a:ext>
                </a:extLst>
              </p:cNvPr>
              <p:cNvSpPr/>
              <p:nvPr/>
            </p:nvSpPr>
            <p:spPr>
              <a:xfrm>
                <a:off x="2493367" y="3570091"/>
                <a:ext cx="167287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𝑙𝑖𝑐𝑒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32B62C-4DBC-3743-B276-9861271E8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367" y="3570091"/>
                <a:ext cx="1672870" cy="523220"/>
              </a:xfrm>
              <a:prstGeom prst="rect">
                <a:avLst/>
              </a:prstGeom>
              <a:blipFill>
                <a:blip r:embed="rId18"/>
                <a:stretch>
                  <a:fillRect l="-151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DF84DE-6CC7-6144-8F07-9A147B478370}"/>
                  </a:ext>
                </a:extLst>
              </p:cNvPr>
              <p:cNvSpPr/>
              <p:nvPr/>
            </p:nvSpPr>
            <p:spPr>
              <a:xfrm>
                <a:off x="2444262" y="4046847"/>
                <a:ext cx="1787180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𝑙𝑖𝑐𝑒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2DF84DE-6CC7-6144-8F07-9A147B4783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262" y="4046847"/>
                <a:ext cx="1787180" cy="523220"/>
              </a:xfrm>
              <a:prstGeom prst="rect">
                <a:avLst/>
              </a:prstGeom>
              <a:blipFill>
                <a:blip r:embed="rId19"/>
                <a:stretch>
                  <a:fillRect l="-211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42" y="5657853"/>
                <a:ext cx="4156562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𝑙𝑖𝑐𝑒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𝑙𝑖𝑐𝑒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are random, independent of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</a:p>
            </p:txBody>
          </p:sp>
        </mc:Choice>
        <mc:Fallback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3942" y="5657853"/>
                <a:ext cx="4156562" cy="929102"/>
              </a:xfrm>
              <a:prstGeom prst="rect">
                <a:avLst/>
              </a:prstGeom>
              <a:blipFill>
                <a:blip r:embed="rId20"/>
                <a:stretch>
                  <a:fillRect l="-3647" t="-6579" b="-171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F80A2AB-F195-CB42-96AC-CC12DE68BF3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538" y="3228137"/>
            <a:ext cx="486554" cy="4322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D64B754-F478-4C4F-89E7-60EF689D46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44" y="3675346"/>
            <a:ext cx="486554" cy="43222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08336A8-2CB3-0849-98F1-224E7DE96CB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44" y="4122555"/>
            <a:ext cx="486554" cy="43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7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1" grpId="0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2060848"/>
            <a:ext cx="10363200" cy="23042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TODAY: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and Multi-Party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Computation</a:t>
            </a:r>
          </a:p>
        </p:txBody>
      </p:sp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Security: Intuition</a:t>
            </a:r>
          </a:p>
        </p:txBody>
      </p:sp>
      <p:grpSp>
        <p:nvGrpSpPr>
          <p:cNvPr id="72" name="Group 99">
            <a:extLst>
              <a:ext uri="{FF2B5EF4-FFF2-40B4-BE49-F238E27FC236}">
                <a16:creationId xmlns:a16="http://schemas.microsoft.com/office/drawing/2014/main" id="{E7F38EDB-EB28-9A4F-867F-F3CCBDB91ED1}"/>
              </a:ext>
            </a:extLst>
          </p:cNvPr>
          <p:cNvGrpSpPr>
            <a:grpSpLocks/>
          </p:cNvGrpSpPr>
          <p:nvPr/>
        </p:nvGrpSpPr>
        <p:grpSpPr bwMode="auto">
          <a:xfrm>
            <a:off x="4334387" y="2485894"/>
            <a:ext cx="4176717" cy="3124200"/>
            <a:chOff x="2522" y="2448"/>
            <a:chExt cx="2631" cy="1968"/>
          </a:xfrm>
        </p:grpSpPr>
        <p:pic>
          <p:nvPicPr>
            <p:cNvPr id="73" name="Picture 63" descr="xorg">
              <a:extLst>
                <a:ext uri="{FF2B5EF4-FFF2-40B4-BE49-F238E27FC236}">
                  <a16:creationId xmlns:a16="http://schemas.microsoft.com/office/drawing/2014/main" id="{F2AE3D2F-32EB-3E42-89A8-934108171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67" descr="andg">
              <a:extLst>
                <a:ext uri="{FF2B5EF4-FFF2-40B4-BE49-F238E27FC236}">
                  <a16:creationId xmlns:a16="http://schemas.microsoft.com/office/drawing/2014/main" id="{A7E4B1E2-7C1E-F44E-BCBB-3E72211401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C1F1A31A-2B87-E247-B2BC-008A23A2D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2700F91B-C6D1-2042-A336-F19C31CF7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7" name="Picture 78" descr="andg">
              <a:extLst>
                <a:ext uri="{FF2B5EF4-FFF2-40B4-BE49-F238E27FC236}">
                  <a16:creationId xmlns:a16="http://schemas.microsoft.com/office/drawing/2014/main" id="{7B78BDA9-0794-B145-89FB-4EC3FF3510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" name="Line 79">
              <a:extLst>
                <a:ext uri="{FF2B5EF4-FFF2-40B4-BE49-F238E27FC236}">
                  <a16:creationId xmlns:a16="http://schemas.microsoft.com/office/drawing/2014/main" id="{88C676E7-1A33-8649-BF5A-13444881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D6B107E3-6FE8-BE4F-9561-D0BB449E8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80" name="Rectangle 81">
              <a:extLst>
                <a:ext uri="{FF2B5EF4-FFF2-40B4-BE49-F238E27FC236}">
                  <a16:creationId xmlns:a16="http://schemas.microsoft.com/office/drawing/2014/main" id="{4D013C3D-665C-0142-BC33-E90C1FE7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85">
              <a:extLst>
                <a:ext uri="{FF2B5EF4-FFF2-40B4-BE49-F238E27FC236}">
                  <a16:creationId xmlns:a16="http://schemas.microsoft.com/office/drawing/2014/main" id="{EF85BFBF-52CE-6F49-B7D4-8D2267E4B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D0ED6D2-59BF-544E-8CD8-7BF9E9BD2163}"/>
              </a:ext>
            </a:extLst>
          </p:cNvPr>
          <p:cNvGrpSpPr/>
          <p:nvPr/>
        </p:nvGrpSpPr>
        <p:grpSpPr>
          <a:xfrm>
            <a:off x="3957645" y="4995685"/>
            <a:ext cx="870710" cy="1090040"/>
            <a:chOff x="2179136" y="4930679"/>
            <a:chExt cx="870710" cy="1090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41">
                  <a:extLst>
                    <a:ext uri="{FF2B5EF4-FFF2-40B4-BE49-F238E27FC236}">
                      <a16:creationId xmlns:a16="http://schemas.microsoft.com/office/drawing/2014/main" id="{FB784390-85EE-A745-B910-78DE5D1E9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0" name="Rectangle 41">
                  <a:extLst>
                    <a:ext uri="{FF2B5EF4-FFF2-40B4-BE49-F238E27FC236}">
                      <a16:creationId xmlns:a16="http://schemas.microsoft.com/office/drawing/2014/main" id="{E837988C-7887-0F46-8146-1FA326DF28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4" name="Picture 83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C88EED23-2F25-3043-B092-F29C189B50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9136" y="5087888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51806A0F-08E3-554C-ACA0-6B3BADDDD6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8764" y="55570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1">
                  <a:extLst>
                    <a:ext uri="{FF2B5EF4-FFF2-40B4-BE49-F238E27FC236}">
                      <a16:creationId xmlns:a16="http://schemas.microsoft.com/office/drawing/2014/main" id="{4A8EDD5D-76A2-F647-B780-313F885CE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9" name="Rectangle 41">
                  <a:extLst>
                    <a:ext uri="{FF2B5EF4-FFF2-40B4-BE49-F238E27FC236}">
                      <a16:creationId xmlns:a16="http://schemas.microsoft.com/office/drawing/2014/main" id="{2B280657-F17D-144A-AC7E-1384A6C3D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34574" y="5411119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519D5AB-D63D-9F4F-B9EB-DC48A758E0E5}"/>
              </a:ext>
            </a:extLst>
          </p:cNvPr>
          <p:cNvGrpSpPr/>
          <p:nvPr/>
        </p:nvGrpSpPr>
        <p:grpSpPr>
          <a:xfrm>
            <a:off x="5044477" y="5019002"/>
            <a:ext cx="505936" cy="1066814"/>
            <a:chOff x="3265968" y="4953996"/>
            <a:chExt cx="505936" cy="1066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1">
                  <a:extLst>
                    <a:ext uri="{FF2B5EF4-FFF2-40B4-BE49-F238E27FC236}">
                      <a16:creationId xmlns:a16="http://schemas.microsoft.com/office/drawing/2014/main" id="{9EAEF34D-E017-9444-894F-21AE3BDC1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2" name="Rectangle 41">
                  <a:extLst>
                    <a:ext uri="{FF2B5EF4-FFF2-40B4-BE49-F238E27FC236}">
                      <a16:creationId xmlns:a16="http://schemas.microsoft.com/office/drawing/2014/main" id="{B67111EE-E9AF-9E4A-B785-0C6BCAFE1A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5411210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41">
                  <a:extLst>
                    <a:ext uri="{FF2B5EF4-FFF2-40B4-BE49-F238E27FC236}">
                      <a16:creationId xmlns:a16="http://schemas.microsoft.com/office/drawing/2014/main" id="{65C0B100-C619-8540-A207-99DF4E267B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id="{04705E98-FB86-704F-96C4-325D245D9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65968" y="4953996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C76B472-1352-8C49-99F2-706B67BF4BBE}"/>
              </a:ext>
            </a:extLst>
          </p:cNvPr>
          <p:cNvGrpSpPr/>
          <p:nvPr/>
        </p:nvGrpSpPr>
        <p:grpSpPr>
          <a:xfrm>
            <a:off x="6957772" y="4963444"/>
            <a:ext cx="1237330" cy="1090131"/>
            <a:chOff x="5179263" y="4898438"/>
            <a:chExt cx="1237330" cy="1090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41">
                  <a:extLst>
                    <a:ext uri="{FF2B5EF4-FFF2-40B4-BE49-F238E27FC236}">
                      <a16:creationId xmlns:a16="http://schemas.microsoft.com/office/drawing/2014/main" id="{7F4F340D-9AB3-934B-98C2-137464C42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3" name="Rectangle 41">
                  <a:extLst>
                    <a:ext uri="{FF2B5EF4-FFF2-40B4-BE49-F238E27FC236}">
                      <a16:creationId xmlns:a16="http://schemas.microsoft.com/office/drawing/2014/main" id="{DACA4A30-B302-1C47-9F94-681CB069E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05239" y="4898438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1">
                  <a:extLst>
                    <a:ext uri="{FF2B5EF4-FFF2-40B4-BE49-F238E27FC236}">
                      <a16:creationId xmlns:a16="http://schemas.microsoft.com/office/drawing/2014/main" id="{4208B29C-BDD0-B145-8D51-58B6588B1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4" name="Rectangle 41">
                  <a:extLst>
                    <a:ext uri="{FF2B5EF4-FFF2-40B4-BE49-F238E27FC236}">
                      <a16:creationId xmlns:a16="http://schemas.microsoft.com/office/drawing/2014/main" id="{DA0AB348-76FF-E444-B4F7-B01BD54E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27297" y="5378969"/>
                  <a:ext cx="489296" cy="6096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1">
                  <a:extLst>
                    <a:ext uri="{FF2B5EF4-FFF2-40B4-BE49-F238E27FC236}">
                      <a16:creationId xmlns:a16="http://schemas.microsoft.com/office/drawing/2014/main" id="{F480A6F6-1018-8049-8C84-A89582AAB8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7" name="Rectangle 41">
                  <a:extLst>
                    <a:ext uri="{FF2B5EF4-FFF2-40B4-BE49-F238E27FC236}">
                      <a16:creationId xmlns:a16="http://schemas.microsoft.com/office/drawing/2014/main" id="{3856ED8B-B19D-504E-99DD-B6A4941A7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79263" y="5378878"/>
                  <a:ext cx="489296" cy="6096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1">
                  <a:extLst>
                    <a:ext uri="{FF2B5EF4-FFF2-40B4-BE49-F238E27FC236}">
                      <a16:creationId xmlns:a16="http://schemas.microsoft.com/office/drawing/2014/main" id="{8AC8CF84-415E-9647-AAE9-2E68CD3F8E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E1062A8B-8D58-214B-A388-4E8B85CD4C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10657" y="4921755"/>
                  <a:ext cx="489296" cy="60960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0" name="Rectangle 3">
            <a:extLst>
              <a:ext uri="{FF2B5EF4-FFF2-40B4-BE49-F238E27FC236}">
                <a16:creationId xmlns:a16="http://schemas.microsoft.com/office/drawing/2014/main" id="{DA42E036-3C71-E74C-BF46-DA605A0F3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14562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cs typeface="Arial"/>
              </a:rPr>
              <a:t>Simulator for Alice’s view: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9A204-C9DC-AB46-B95F-43AABC28B256}"/>
              </a:ext>
            </a:extLst>
          </p:cNvPr>
          <p:cNvSpPr/>
          <p:nvPr/>
        </p:nvSpPr>
        <p:spPr>
          <a:xfrm>
            <a:off x="3737513" y="5531390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EB7D43-F9DC-C74A-A92E-352288A4CC67}"/>
              </a:ext>
            </a:extLst>
          </p:cNvPr>
          <p:cNvSpPr/>
          <p:nvPr/>
        </p:nvSpPr>
        <p:spPr>
          <a:xfrm>
            <a:off x="6758057" y="5433997"/>
            <a:ext cx="1927199" cy="609600"/>
          </a:xfrm>
          <a:prstGeom prst="rect">
            <a:avLst/>
          </a:prstGeom>
          <a:solidFill>
            <a:schemeClr val="bg1">
              <a:alpha val="852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9DDE18-2248-014C-8C5A-B509C2C77768}"/>
              </a:ext>
            </a:extLst>
          </p:cNvPr>
          <p:cNvGrpSpPr/>
          <p:nvPr/>
        </p:nvGrpSpPr>
        <p:grpSpPr>
          <a:xfrm>
            <a:off x="7705876" y="2996952"/>
            <a:ext cx="1978692" cy="1096359"/>
            <a:chOff x="5600627" y="2996952"/>
            <a:chExt cx="1978692" cy="109635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693845E-C4F6-4F49-9ADE-3BC29A5C836D}"/>
                </a:ext>
              </a:extLst>
            </p:cNvPr>
            <p:cNvGrpSpPr/>
            <p:nvPr/>
          </p:nvGrpSpPr>
          <p:grpSpPr>
            <a:xfrm>
              <a:off x="5607305" y="2996952"/>
              <a:ext cx="845237" cy="609600"/>
              <a:chOff x="5246812" y="3035424"/>
              <a:chExt cx="845237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Rectangle 41">
                    <a:extLst>
                      <a:ext uri="{FF2B5EF4-FFF2-40B4-BE49-F238E27FC236}">
                        <a16:creationId xmlns:a16="http://schemas.microsoft.com/office/drawing/2014/main" id="{803AB27E-4140-B84C-B753-A5E6ED5432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1" name="Rectangle 41">
                    <a:extLst>
                      <a:ext uri="{FF2B5EF4-FFF2-40B4-BE49-F238E27FC236}">
                        <a16:creationId xmlns:a16="http://schemas.microsoft.com/office/drawing/2014/main" id="{B92D270B-5DCC-F341-87D9-17F4C2B454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6812" y="3035424"/>
                    <a:ext cx="489296" cy="60960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9" name="Picture 98" descr="https://encrypted-tbn1.gstatic.com/images?q=tbn:ANd9GcRMqz810dqY5w4yvvGMx0LZ98j9pT_RRanjEhtqGQxcgqYwtJbx">
                <a:extLst>
                  <a:ext uri="{FF2B5EF4-FFF2-40B4-BE49-F238E27FC236}">
                    <a16:creationId xmlns:a16="http://schemas.microsoft.com/office/drawing/2014/main" id="{8EAD62EE-C113-3F44-BB2D-76B823573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50232" y="3194386"/>
                <a:ext cx="341817" cy="34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A98FA9B-5AB6-BD42-AC4B-C0A0346A1DEA}"/>
                </a:ext>
              </a:extLst>
            </p:cNvPr>
            <p:cNvGrpSpPr/>
            <p:nvPr/>
          </p:nvGrpSpPr>
          <p:grpSpPr>
            <a:xfrm>
              <a:off x="5600627" y="3483711"/>
              <a:ext cx="792286" cy="609600"/>
              <a:chOff x="5240134" y="3522183"/>
              <a:chExt cx="792286" cy="609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Rectangle 41">
                    <a:extLst>
                      <a:ext uri="{FF2B5EF4-FFF2-40B4-BE49-F238E27FC236}">
                        <a16:creationId xmlns:a16="http://schemas.microsoft.com/office/drawing/2014/main" id="{774B4288-D722-6D48-A589-4AD348E6D0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/>
                  <a:lstStyle>
                    <a:lvl1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algn="ctr"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4572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9144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13716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1828800" algn="ctr" fontAlgn="base">
                      <a:spcBef>
                        <a:spcPct val="0"/>
                      </a:spcBef>
                      <a:spcAft>
                        <a:spcPct val="0"/>
                      </a:spcAft>
                      <a:defRPr sz="36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algn="l">
                      <a:buFont typeface="Arial" panose="020B0604020202020204" pitchFamily="34" charset="0"/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altLang="en-US" sz="2400" dirty="0"/>
                  </a:p>
                </p:txBody>
              </p:sp>
            </mc:Choice>
            <mc:Fallback xmlns="">
              <p:sp>
                <p:nvSpPr>
                  <p:cNvPr id="65" name="Rectangle 41">
                    <a:extLst>
                      <a:ext uri="{FF2B5EF4-FFF2-40B4-BE49-F238E27FC236}">
                        <a16:creationId xmlns:a16="http://schemas.microsoft.com/office/drawing/2014/main" id="{CC860622-C5EB-9647-BD64-56D9F5B92E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240134" y="3522183"/>
                    <a:ext cx="489296" cy="60960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3300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02" name="Picture 4" descr="https://encrypted-tbn3.gstatic.com/images?q=tbn:ANd9GcSRoJblC7gZo6LVPNnJ-9PTS0ivFVMUVbOYWggxnyWgybZquE070Q">
                <a:extLst>
                  <a:ext uri="{FF2B5EF4-FFF2-40B4-BE49-F238E27FC236}">
                    <a16:creationId xmlns:a16="http://schemas.microsoft.com/office/drawing/2014/main" id="{0286CC1B-9DA2-A44D-B77D-854A0FF4DD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09860" y="3663536"/>
                <a:ext cx="222560" cy="361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8DE3F00C-EE70-0D4C-8B89-38DC443E5DC6}"/>
                </a:ext>
              </a:extLst>
            </p:cNvPr>
            <p:cNvSpPr/>
            <p:nvPr/>
          </p:nvSpPr>
          <p:spPr>
            <a:xfrm>
              <a:off x="5652120" y="3600944"/>
              <a:ext cx="1927199" cy="404120"/>
            </a:xfrm>
            <a:prstGeom prst="rect">
              <a:avLst/>
            </a:prstGeom>
            <a:solidFill>
              <a:schemeClr val="bg1">
                <a:alpha val="85284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3">
            <a:extLst>
              <a:ext uri="{FF2B5EF4-FFF2-40B4-BE49-F238E27FC236}">
                <a16:creationId xmlns:a16="http://schemas.microsoft.com/office/drawing/2014/main" id="{54D963B3-F50B-C943-811F-D28FDE994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42" y="1476506"/>
            <a:ext cx="8423649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cs typeface="Arial"/>
              </a:rPr>
              <a:t>Output wire: need to know both Alice and Bob’s output shares.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42" y="2646827"/>
                <a:ext cx="4972909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pPr/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Bob’s output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share = Alice’s output share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function</a:t>
                </a:r>
                <a:r>
                  <a:rPr kumimoji="0" lang="en-US" sz="28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output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>
          <p:sp>
            <p:nvSpPr>
              <p:cNvPr id="44" name="Rectangle 3">
                <a:extLst>
                  <a:ext uri="{FF2B5EF4-FFF2-40B4-BE49-F238E27FC236}">
                    <a16:creationId xmlns:a16="http://schemas.microsoft.com/office/drawing/2014/main" id="{F97F3A61-0A17-8144-8984-53110C94C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42" y="2646827"/>
                <a:ext cx="4972909" cy="929102"/>
              </a:xfrm>
              <a:prstGeom prst="rect">
                <a:avLst/>
              </a:prstGeom>
              <a:blipFill>
                <a:blip r:embed="rId16"/>
                <a:stretch>
                  <a:fillRect l="-3053" t="-6579" b="-17105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3">
            <a:extLst>
              <a:ext uri="{FF2B5EF4-FFF2-40B4-BE49-F238E27FC236}">
                <a16:creationId xmlns:a16="http://schemas.microsoft.com/office/drawing/2014/main" id="{2DCE20DE-D88A-D045-94BC-560F2D320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86" y="3868050"/>
            <a:ext cx="3338005" cy="2221763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pPr/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Simulator knows the function output, and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can compute Bob’s output share given Alice’s output share.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28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44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We showed: 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OT can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79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In fact, GMW does more: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OT can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multi-party</a:t>
            </a:r>
            <a:r>
              <a:rPr lang="en-US" sz="3200" dirty="0"/>
              <a:t> computation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1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MPC Outline</a:t>
            </a: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95BDE86B-9B0A-AE4D-8CCD-7CC44A40E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980728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Secret-sharing Invariant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For each wire of the circuit, </a:t>
            </a:r>
            <a:r>
              <a:rPr lang="en-US" sz="2800" b="1" dirty="0">
                <a:solidFill>
                  <a:srgbClr val="FF0000"/>
                </a:solidFill>
                <a:cs typeface="Arial"/>
              </a:rPr>
              <a:t>the n parties have a bit each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whose XOR is the value at the wire.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84AB5DC6-572B-A147-8E64-A598DFF85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139858"/>
            <a:ext cx="8946592" cy="498214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Base case: input wires.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BDA006E7-A123-114F-8BD7-4D7C03F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12" y="2786770"/>
                <a:ext cx="8946592" cy="1362810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XOR gate: given input shares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s.t.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⊕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𝛼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cs typeface="Arial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 </a:t>
                </a:r>
                <a:r>
                  <a:rPr lang="en-US" sz="2800" dirty="0" err="1">
                    <a:solidFill>
                      <a:srgbClr val="000000"/>
                    </a:solidFill>
                    <a:cs typeface="Arial"/>
                  </a:rPr>
                  <a:t>s.t.</a:t>
                </a:r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⊕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, compute the shares of the output of the XOR gate:  </a:t>
                </a:r>
              </a:p>
            </p:txBody>
          </p:sp>
        </mc:Choice>
        <mc:Fallback>
          <p:sp>
            <p:nvSpPr>
              <p:cNvPr id="30" name="Rectangle 3">
                <a:extLst>
                  <a:ext uri="{FF2B5EF4-FFF2-40B4-BE49-F238E27FC236}">
                    <a16:creationId xmlns:a16="http://schemas.microsoft.com/office/drawing/2014/main" id="{BDA006E7-A123-114F-8BD7-4D7C03F2A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786770"/>
                <a:ext cx="8946592" cy="1362810"/>
              </a:xfrm>
              <a:prstGeom prst="rect">
                <a:avLst/>
              </a:prstGeom>
              <a:blipFill>
                <a:blip r:embed="rId3"/>
                <a:stretch>
                  <a:fillRect l="-1556" t="-4545" r="-849" b="-11818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626873-5D32-AF48-9700-284EECEB1742}"/>
                  </a:ext>
                </a:extLst>
              </p:cNvPr>
              <p:cNvSpPr/>
              <p:nvPr/>
            </p:nvSpPr>
            <p:spPr>
              <a:xfrm>
                <a:off x="2483768" y="4149080"/>
                <a:ext cx="35316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1626873-5D32-AF48-9700-284EECEB1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49080"/>
                <a:ext cx="3531608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">
            <a:extLst>
              <a:ext uri="{FF2B5EF4-FFF2-40B4-BE49-F238E27FC236}">
                <a16:creationId xmlns:a16="http://schemas.microsoft.com/office/drawing/2014/main" id="{167A584D-9982-E943-BDB3-120F8ECC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08" y="4869160"/>
            <a:ext cx="8946592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AND gate: given input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shares as above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compute the shares of the output of the XOR gate: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43000D-6E9D-C24C-80BA-0F340CA59605}"/>
                  </a:ext>
                </a:extLst>
              </p:cNvPr>
              <p:cNvSpPr/>
              <p:nvPr/>
            </p:nvSpPr>
            <p:spPr>
              <a:xfrm>
                <a:off x="1403648" y="5930116"/>
                <a:ext cx="56166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s</m:t>
                      </m:r>
                      <m: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t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⊕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𝑜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𝑎𝑏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343000D-6E9D-C24C-80BA-0F340CA59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930116"/>
                <a:ext cx="5616624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2B509BA6-86DE-7442-9546-B6F2ECFABBB7}"/>
              </a:ext>
            </a:extLst>
          </p:cNvPr>
          <p:cNvSpPr/>
          <p:nvPr/>
        </p:nvSpPr>
        <p:spPr>
          <a:xfrm>
            <a:off x="6990403" y="5932704"/>
            <a:ext cx="14998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/>
              </a:rPr>
              <a:t>Exercise!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30" grpId="0" animBg="1"/>
      <p:bldP spid="3" grpId="0"/>
      <p:bldP spid="31" grpId="0" animBg="1"/>
      <p:bldP spid="3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Optimization 1: Preprocessing OTs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1D7031E5-80EF-4840-8E2F-CD96FA0F913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1124744"/>
                <a:ext cx="8452048" cy="165618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Random OT tuple </a:t>
                </a:r>
                <a:r>
                  <a:rPr lang="en-US" sz="3200" b="0" dirty="0"/>
                  <a:t>(or AND tuple, or Beaver tuple after D. Beaver): Alice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and Bob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libri" pitchFamily="34" charset="0"/>
                  </a:rPr>
                  <a:t> which are random </a:t>
                </a:r>
                <a:r>
                  <a:rPr lang="en-US" sz="3200" dirty="0" err="1">
                    <a:latin typeface="Calibri" pitchFamily="34" charset="0"/>
                  </a:rPr>
                  <a:t>s.t.</a:t>
                </a:r>
                <a:r>
                  <a:rPr lang="en-US" sz="3200" dirty="0">
                    <a:latin typeface="Calibri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  <a:latin typeface="Calibri" pitchFamily="34" charset="0"/>
                  </a:rPr>
                  <a:t>.</a:t>
                </a:r>
                <a:endParaRPr lang="en-US" sz="3200" b="1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28" name="Rectangle 3">
                <a:extLst>
                  <a:ext uri="{FF2B5EF4-FFF2-40B4-BE49-F238E27FC236}">
                    <a16:creationId xmlns:a16="http://schemas.microsoft.com/office/drawing/2014/main" id="{1D7031E5-80EF-4840-8E2F-CD96FA0F9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24744"/>
                <a:ext cx="8452048" cy="1656184"/>
              </a:xfrm>
              <a:prstGeom prst="rect">
                <a:avLst/>
              </a:prstGeom>
              <a:blipFill>
                <a:blip r:embed="rId3"/>
                <a:stretch>
                  <a:fillRect l="-1802" t="-1527" r="-150" b="-9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C7A8CA5-9A37-7D44-80AB-373A845839F4}"/>
              </a:ext>
            </a:extLst>
          </p:cNvPr>
          <p:cNvSpPr txBox="1">
            <a:spLocks noChangeArrowheads="1"/>
          </p:cNvSpPr>
          <p:nvPr/>
        </p:nvSpPr>
        <p:spPr>
          <a:xfrm>
            <a:off x="571398" y="3140968"/>
            <a:ext cx="8452048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0000FF"/>
                </a:solidFill>
              </a:rPr>
              <a:t>Theorem: </a:t>
            </a:r>
            <a:r>
              <a:rPr lang="en-US" sz="3200" dirty="0"/>
              <a:t>Given O(1) many </a:t>
            </a:r>
            <a:r>
              <a:rPr lang="en-US" sz="3200" i="1" dirty="0"/>
              <a:t>random</a:t>
            </a:r>
            <a:r>
              <a:rPr lang="en-US" sz="3200" dirty="0"/>
              <a:t> OT tuples, we can do OT with information-theoretic security, exchanging O(1) bits.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0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">
            <a:extLst>
              <a:ext uri="{FF2B5EF4-FFF2-40B4-BE49-F238E27FC236}">
                <a16:creationId xmlns:a16="http://schemas.microsoft.com/office/drawing/2014/main" id="{556C75BE-C1FE-3548-A6DB-7A80B5B69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Optimization 2: OT Extension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A8CA5-9A37-7D44-80AB-373A845839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1700808"/>
                <a:ext cx="8452048" cy="3384376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Theorem </a:t>
                </a:r>
                <a:br>
                  <a:rPr lang="en-US" sz="3200" b="1" dirty="0">
                    <a:solidFill>
                      <a:srgbClr val="0000FF"/>
                    </a:solidFill>
                  </a:rPr>
                </a:br>
                <a:r>
                  <a:rPr lang="en-US" sz="3200" b="1" dirty="0">
                    <a:solidFill>
                      <a:srgbClr val="0000FF"/>
                    </a:solidFill>
                  </a:rPr>
                  <a:t>[Beaver’96, Ishai-Kushilevitz-Nissim-Pinkas’03]:</a:t>
                </a:r>
              </a:p>
              <a:p>
                <a:pPr algn="l"/>
                <a:r>
                  <a:rPr lang="en-US" sz="3200" b="1" dirty="0">
                    <a:solidFill>
                      <a:srgbClr val="0000FF"/>
                    </a:solidFill>
                  </a:rPr>
                  <a:t> </a:t>
                </a:r>
                <a:br>
                  <a:rPr lang="en-US" sz="3200" b="1" dirty="0">
                    <a:solidFill>
                      <a:srgbClr val="0000FF"/>
                    </a:solidFill>
                  </a:rPr>
                </a:br>
                <a:r>
                  <a:rPr lang="en-US" sz="3200" dirty="0"/>
                  <a:t>Given O(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) many </a:t>
                </a:r>
                <a:r>
                  <a:rPr lang="en-US" sz="3200" i="1" dirty="0"/>
                  <a:t>random</a:t>
                </a:r>
                <a:r>
                  <a:rPr lang="en-US" sz="3200" dirty="0"/>
                  <a:t> OT tuples, we can generate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OT tuples exchanging O(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) bits --- as opposed to the trivial O(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3200" dirty="0"/>
                  <a:t>) bits --- and using only symmetric-key crypto.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7A8CA5-9A37-7D44-80AB-373A84583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700808"/>
                <a:ext cx="8452048" cy="3384376"/>
              </a:xfrm>
              <a:prstGeom prst="rect">
                <a:avLst/>
              </a:prstGeom>
              <a:blipFill>
                <a:blip r:embed="rId3"/>
                <a:stretch>
                  <a:fillRect l="-1802" t="-373" r="-2553" b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886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Complexity of the 2-party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Number of OT protocol invocations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 ∗ #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𝐴𝑁𝐷</m:t>
                    </m:r>
                  </m:oMath>
                </a14:m>
                <a:r>
                  <a:rPr lang="en-US" sz="3200" dirty="0"/>
                  <a:t> gates  </a:t>
                </a:r>
                <a:endParaRPr lang="en-US" sz="32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32FABC81-3B15-E64D-B413-AEF3A54F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1412776"/>
                <a:ext cx="9032812" cy="576064"/>
              </a:xfrm>
              <a:prstGeom prst="rect">
                <a:avLst/>
              </a:prstGeom>
              <a:blipFill>
                <a:blip r:embed="rId3"/>
                <a:stretch>
                  <a:fillRect l="-1545" t="-10870" r="-28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444B281B-3C4F-B344-B5CA-DD299315CC35}"/>
              </a:ext>
            </a:extLst>
          </p:cNvPr>
          <p:cNvSpPr txBox="1">
            <a:spLocks noChangeArrowheads="1"/>
          </p:cNvSpPr>
          <p:nvPr/>
        </p:nvSpPr>
        <p:spPr>
          <a:xfrm>
            <a:off x="363724" y="2924944"/>
            <a:ext cx="9032812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/>
              <a:t>Number of rounds =  AND-depth of the circuit</a:t>
            </a:r>
            <a:endParaRPr lang="en-US" sz="28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Communication in bits =  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𝐴𝑁𝐷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𝑖𝑛𝑝𝑢𝑡𝑠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+#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𝑜𝑢𝑡𝑝𝑢𝑡𝑠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Calibri" pitchFamily="34" charset="0"/>
                </a:endParaRP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7B0762B9-97A1-3741-A9CA-E86A8F24D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4" y="4365104"/>
                <a:ext cx="9032812" cy="1296144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9790B24-78FC-0140-86F5-B0D7060C85A3}"/>
              </a:ext>
            </a:extLst>
          </p:cNvPr>
          <p:cNvSpPr/>
          <p:nvPr/>
        </p:nvSpPr>
        <p:spPr>
          <a:xfrm>
            <a:off x="918051" y="3514854"/>
            <a:ext cx="7924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cs typeface="Arial"/>
              </a:rPr>
              <a:t>Can be made into O(1) rounds: Yao’s garbled circuits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/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) using FHE: but FHE is computationally more expensive concretely.</a:t>
                </a:r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4CEC5E-5877-2545-9AB5-C4C4CF6B3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18" y="5661248"/>
                <a:ext cx="8287881" cy="954107"/>
              </a:xfrm>
              <a:prstGeom prst="rect">
                <a:avLst/>
              </a:prstGeom>
              <a:blipFill>
                <a:blip r:embed="rId5"/>
                <a:stretch>
                  <a:fillRect l="-1531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/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Can be made into O(#inputs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cs typeface="Arial"/>
                  </a:rPr>
                  <a:t>): Yao’s garbled circuits</a:t>
                </a:r>
                <a:endParaRPr lang="en-US" sz="28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920DC02-9F13-5749-9D9D-FB34D9432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33" y="1933672"/>
                <a:ext cx="8190768" cy="523220"/>
              </a:xfrm>
              <a:prstGeom prst="rect">
                <a:avLst/>
              </a:prstGeom>
              <a:blipFill>
                <a:blip r:embed="rId6"/>
                <a:stretch>
                  <a:fillRect l="-1703" t="-14286" r="-61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95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2060848"/>
            <a:ext cx="10363200" cy="23042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Next class: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Secret-Sharing and Information-Theoretically Secure MPC</a:t>
            </a:r>
          </a:p>
        </p:txBody>
      </p:sp>
    </p:spTree>
    <p:extLst>
      <p:ext uri="{BB962C8B-B14F-4D97-AF65-F5344CB8AC3E}">
        <p14:creationId xmlns:p14="http://schemas.microsoft.com/office/powerpoint/2010/main" val="246207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043536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Alice and Bob want to compute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043536"/>
                <a:ext cx="8193924" cy="609600"/>
              </a:xfrm>
              <a:prstGeom prst="rect">
                <a:avLst/>
              </a:prstGeom>
              <a:blipFill>
                <a:blip r:embed="rId4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Alice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blipFill>
                <a:blip r:embed="rId5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Bob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blipFill>
                <a:blip r:embed="rId9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FEBD78E9-F92C-6945-8D6E-F393C309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869160"/>
            <a:ext cx="81939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u="sng" dirty="0"/>
              <a:t>Semi-honest Security:</a:t>
            </a:r>
          </a:p>
        </p:txBody>
      </p:sp>
    </p:spTree>
    <p:extLst>
      <p:ext uri="{BB962C8B-B14F-4D97-AF65-F5344CB8AC3E}">
        <p14:creationId xmlns:p14="http://schemas.microsoft.com/office/powerpoint/2010/main" val="741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1">
            <a:extLst>
              <a:ext uri="{FF2B5EF4-FFF2-40B4-BE49-F238E27FC236}">
                <a16:creationId xmlns:a16="http://schemas.microsoft.com/office/drawing/2014/main" id="{BCFD95B9-BD16-D54E-9F6E-85F497405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56" y="1524767"/>
            <a:ext cx="1749716" cy="9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0000FF"/>
                </a:solidFill>
              </a:rPr>
              <a:t>REAL WORLD:</a:t>
            </a: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B129C582-767B-7E49-9ABC-9B372624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3" y="4643510"/>
            <a:ext cx="1749716" cy="918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>
                <a:solidFill>
                  <a:srgbClr val="FF0000"/>
                </a:solidFill>
              </a:rPr>
              <a:t>IDEAL WORLD:</a:t>
            </a:r>
          </a:p>
        </p:txBody>
      </p:sp>
      <p:pic>
        <p:nvPicPr>
          <p:cNvPr id="20" name="Picture 19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E722C48-FF5D-C845-A4E3-5B94D4323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966" y="5691334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2224C95-4270-6E47-988A-3DDC9558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680" y="5602929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45580F-E962-4148-BA20-A3BFBB4C6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4569507"/>
            <a:ext cx="1078254" cy="106680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63AC5B4-8CBC-2C44-9B74-063253F3BD0A}"/>
              </a:ext>
            </a:extLst>
          </p:cNvPr>
          <p:cNvCxnSpPr/>
          <p:nvPr/>
        </p:nvCxnSpPr>
        <p:spPr>
          <a:xfrm>
            <a:off x="0" y="4221088"/>
            <a:ext cx="9252520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EECD922-420C-184A-9A9E-6D2C8CECFC22}"/>
              </a:ext>
            </a:extLst>
          </p:cNvPr>
          <p:cNvGrpSpPr/>
          <p:nvPr/>
        </p:nvGrpSpPr>
        <p:grpSpPr>
          <a:xfrm>
            <a:off x="2659578" y="4788671"/>
            <a:ext cx="3568606" cy="916607"/>
            <a:chOff x="2659578" y="4356623"/>
            <a:chExt cx="3568606" cy="91660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9476F1-6A55-134F-A4A9-3DFEA7726BBF}"/>
                </a:ext>
              </a:extLst>
            </p:cNvPr>
            <p:cNvCxnSpPr/>
            <p:nvPr/>
          </p:nvCxnSpPr>
          <p:spPr>
            <a:xfrm flipV="1">
              <a:off x="2679703" y="4883104"/>
              <a:ext cx="820688" cy="3901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8BC9D63-0B07-6C4E-B8B2-447ABDC0CD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4311" y="4857932"/>
              <a:ext cx="1073873" cy="41529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58">
                  <a:extLst>
                    <a:ext uri="{FF2B5EF4-FFF2-40B4-BE49-F238E27FC236}">
                      <a16:creationId xmlns:a16="http://schemas.microsoft.com/office/drawing/2014/main" id="{F1BDA64E-5FA7-974D-B7C6-3F9D1A6BA8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250653">
                  <a:off x="2659578" y="4578304"/>
                  <a:ext cx="538429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58">
                  <a:extLst>
                    <a:ext uri="{FF2B5EF4-FFF2-40B4-BE49-F238E27FC236}">
                      <a16:creationId xmlns:a16="http://schemas.microsoft.com/office/drawing/2014/main" id="{2E4E502D-8D97-F345-BC28-C9248413D8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913104">
                  <a:off x="5422034" y="4356623"/>
                  <a:ext cx="538429" cy="7664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6D7284-585D-D043-9DE8-8C495DA16861}"/>
              </a:ext>
            </a:extLst>
          </p:cNvPr>
          <p:cNvGrpSpPr/>
          <p:nvPr/>
        </p:nvGrpSpPr>
        <p:grpSpPr>
          <a:xfrm>
            <a:off x="2751998" y="5425087"/>
            <a:ext cx="3186159" cy="884233"/>
            <a:chOff x="2751998" y="4993039"/>
            <a:chExt cx="3186159" cy="88423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3EDFFF-FAA3-CE4A-AF03-AA432CBDE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792" y="5419428"/>
              <a:ext cx="820057" cy="457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58">
                  <a:extLst>
                    <a:ext uri="{FF2B5EF4-FFF2-40B4-BE49-F238E27FC236}">
                      <a16:creationId xmlns:a16="http://schemas.microsoft.com/office/drawing/2014/main" id="{551EE3C2-7F7A-1A43-8010-51DE89C4E3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9603457">
                  <a:off x="2751998" y="5201219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58">
                  <a:extLst>
                    <a:ext uri="{FF2B5EF4-FFF2-40B4-BE49-F238E27FC236}">
                      <a16:creationId xmlns:a16="http://schemas.microsoft.com/office/drawing/2014/main" id="{551EE3C2-7F7A-1A43-8010-51DE89C4E3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9603457">
                  <a:off x="2751998" y="5201219"/>
                  <a:ext cx="538429" cy="609600"/>
                </a:xfrm>
                <a:prstGeom prst="rect">
                  <a:avLst/>
                </a:prstGeom>
                <a:blipFill>
                  <a:blip r:embed="rId10"/>
                  <a:stretch>
                    <a:fillRect t="-27692" r="-6507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297FE21-7CDA-7C46-B69D-A04D14F0542D}"/>
                </a:ext>
              </a:extLst>
            </p:cNvPr>
            <p:cNvCxnSpPr>
              <a:cxnSpLocks/>
            </p:cNvCxnSpPr>
            <p:nvPr/>
          </p:nvCxnSpPr>
          <p:spPr>
            <a:xfrm>
              <a:off x="4852149" y="5419428"/>
              <a:ext cx="1086008" cy="4347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58">
                  <a:extLst>
                    <a:ext uri="{FF2B5EF4-FFF2-40B4-BE49-F238E27FC236}">
                      <a16:creationId xmlns:a16="http://schemas.microsoft.com/office/drawing/2014/main" id="{B7AECF4A-862D-5C44-8A91-6B7AB5231D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219560">
                  <a:off x="4985604" y="4993039"/>
                  <a:ext cx="538429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en-US" sz="2400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>
            <p:sp>
              <p:nvSpPr>
                <p:cNvPr id="37" name="Rectangle 58">
                  <a:extLst>
                    <a:ext uri="{FF2B5EF4-FFF2-40B4-BE49-F238E27FC236}">
                      <a16:creationId xmlns:a16="http://schemas.microsoft.com/office/drawing/2014/main" id="{B7AECF4A-862D-5C44-8A91-6B7AB5231D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219560">
                  <a:off x="4985604" y="4993039"/>
                  <a:ext cx="538429" cy="609600"/>
                </a:xfrm>
                <a:prstGeom prst="rect">
                  <a:avLst/>
                </a:prstGeom>
                <a:blipFill>
                  <a:blip r:embed="rId11"/>
                  <a:stretch>
                    <a:fillRect r="-70690" b="-274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ectangle 58">
            <a:extLst>
              <a:ext uri="{FF2B5EF4-FFF2-40B4-BE49-F238E27FC236}">
                <a16:creationId xmlns:a16="http://schemas.microsoft.com/office/drawing/2014/main" id="{BD682F53-0758-0640-8260-C32471517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061" y="3916288"/>
            <a:ext cx="66782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endParaRPr lang="en-US" altLang="en-US" sz="4400" dirty="0">
              <a:solidFill>
                <a:srgbClr val="0000CC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9CEC24-5FB3-2645-97CF-0824E8A6DC45}"/>
              </a:ext>
            </a:extLst>
          </p:cNvPr>
          <p:cNvSpPr/>
          <p:nvPr/>
        </p:nvSpPr>
        <p:spPr>
          <a:xfrm>
            <a:off x="4317268" y="1432424"/>
            <a:ext cx="3839963" cy="2573496"/>
          </a:xfrm>
          <a:prstGeom prst="rect">
            <a:avLst/>
          </a:prstGeom>
          <a:solidFill>
            <a:schemeClr val="bg1">
              <a:alpha val="849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4BBE7A1-6232-A546-88F7-D11C3661E8BB}"/>
              </a:ext>
            </a:extLst>
          </p:cNvPr>
          <p:cNvSpPr/>
          <p:nvPr/>
        </p:nvSpPr>
        <p:spPr>
          <a:xfrm>
            <a:off x="5073817" y="4318248"/>
            <a:ext cx="3839963" cy="2573496"/>
          </a:xfrm>
          <a:prstGeom prst="rect">
            <a:avLst/>
          </a:prstGeom>
          <a:solidFill>
            <a:schemeClr val="bg1">
              <a:alpha val="84997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 animBg="1"/>
      <p:bldP spid="36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208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5AF67E5A-9836-3E4E-81E1-2766A676DE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7"/>
                <a:stretch>
                  <a:fillRect l="-1294" b="-37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1F69A97D-8719-6043-A0D7-3964201C1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42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OT can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Tool: Oblivious Transfer (OT)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Sender holds two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blipFill>
                <a:blip r:embed="rId6"/>
                <a:stretch>
                  <a:fillRect l="-92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Receiver holds a 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blipFill>
                <a:blip r:embed="rId7"/>
                <a:stretch>
                  <a:fillRect l="-927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Receiver should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, sender should learn nothing.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blipFill>
                <a:blip r:embed="rId8"/>
                <a:stretch>
                  <a:fillRect l="-881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02647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66668"/>
            <a:ext cx="8991600" cy="914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itchFamily="34" charset="0"/>
                <a:ea typeface="+mj-ea"/>
                <a:cs typeface="Arial"/>
              </a:rPr>
              <a:t>How to Compute Arbitrary Functions</a:t>
            </a:r>
          </a:p>
        </p:txBody>
      </p:sp>
      <p:grpSp>
        <p:nvGrpSpPr>
          <p:cNvPr id="39" name="Group 99">
            <a:extLst>
              <a:ext uri="{FF2B5EF4-FFF2-40B4-BE49-F238E27FC236}">
                <a16:creationId xmlns:a16="http://schemas.microsoft.com/office/drawing/2014/main" id="{2DD732EC-29CA-E346-90E4-39ECB545311E}"/>
              </a:ext>
            </a:extLst>
          </p:cNvPr>
          <p:cNvGrpSpPr>
            <a:grpSpLocks/>
          </p:cNvGrpSpPr>
          <p:nvPr/>
        </p:nvGrpSpPr>
        <p:grpSpPr bwMode="auto">
          <a:xfrm>
            <a:off x="2555878" y="2420888"/>
            <a:ext cx="4176717" cy="3124200"/>
            <a:chOff x="2522" y="2448"/>
            <a:chExt cx="2631" cy="1968"/>
          </a:xfrm>
        </p:grpSpPr>
        <p:pic>
          <p:nvPicPr>
            <p:cNvPr id="40" name="Picture 63" descr="xorg">
              <a:extLst>
                <a:ext uri="{FF2B5EF4-FFF2-40B4-BE49-F238E27FC236}">
                  <a16:creationId xmlns:a16="http://schemas.microsoft.com/office/drawing/2014/main" id="{1B353B5C-9B29-4F45-907B-6172CE4A4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2" y="3264"/>
              <a:ext cx="816" cy="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7" descr="andg">
              <a:extLst>
                <a:ext uri="{FF2B5EF4-FFF2-40B4-BE49-F238E27FC236}">
                  <a16:creationId xmlns:a16="http://schemas.microsoft.com/office/drawing/2014/main" id="{C72E4D99-24A5-D242-ADBA-F8E07231F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3" y="3264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68">
              <a:extLst>
                <a:ext uri="{FF2B5EF4-FFF2-40B4-BE49-F238E27FC236}">
                  <a16:creationId xmlns:a16="http://schemas.microsoft.com/office/drawing/2014/main" id="{F6CB5C42-B1B1-0946-8EAC-5E2DA755D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3527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71">
              <a:extLst>
                <a:ext uri="{FF2B5EF4-FFF2-40B4-BE49-F238E27FC236}">
                  <a16:creationId xmlns:a16="http://schemas.microsoft.com/office/drawing/2014/main" id="{D31D5AEC-8078-7E49-97E1-766AE4537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642"/>
              <a:ext cx="275" cy="2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4" name="Picture 78" descr="andg">
              <a:extLst>
                <a:ext uri="{FF2B5EF4-FFF2-40B4-BE49-F238E27FC236}">
                  <a16:creationId xmlns:a16="http://schemas.microsoft.com/office/drawing/2014/main" id="{D75A684E-67AE-3144-9223-57DE620247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448"/>
              <a:ext cx="960" cy="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B5885DA3-07A2-A645-81F8-4B3A50FFC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0" y="3264"/>
              <a:ext cx="62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8F0216A9-521D-594D-9FEA-6231EA4C4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3264"/>
              <a:ext cx="6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713FA7C3-DC27-2A42-A1BA-3B7D0AB94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" y="2688"/>
              <a:ext cx="576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85">
              <a:extLst>
                <a:ext uri="{FF2B5EF4-FFF2-40B4-BE49-F238E27FC236}">
                  <a16:creationId xmlns:a16="http://schemas.microsoft.com/office/drawing/2014/main" id="{73571759-ECC1-6C4B-8A77-26C01BB99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4128"/>
              <a:ext cx="1104" cy="2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67866" tIns="33338" rIns="67866" bIns="33338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For us, programs = functions = Boolean circuits with XOR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+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and AND (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𝑚𝑜𝑑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cs typeface="Arial"/>
                  </a:rPr>
                  <a:t>) gates.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</a:endParaRPr>
              </a:p>
            </p:txBody>
          </p:sp>
        </mc:Choice>
        <mc:Fallback xmlns="">
          <p:sp>
            <p:nvSpPr>
              <p:cNvPr id="57" name="Rectangle 3">
                <a:extLst>
                  <a:ext uri="{FF2B5EF4-FFF2-40B4-BE49-F238E27FC236}">
                    <a16:creationId xmlns:a16="http://schemas.microsoft.com/office/drawing/2014/main" id="{F787CA70-C655-9848-8B9E-3720D63CCD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424" y="1124744"/>
                <a:ext cx="8650176" cy="929102"/>
              </a:xfrm>
              <a:prstGeom prst="rect">
                <a:avLst/>
              </a:prstGeom>
              <a:blipFill>
                <a:blip r:embed="rId5"/>
                <a:stretch>
                  <a:fillRect l="-1757" t="-8000" b="-17333"/>
                </a:stretch>
              </a:blipFill>
              <a:ln w="127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5C2E8235-ACA6-AE47-8360-862870CC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5668250"/>
            <a:ext cx="8650176" cy="929102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rgbClr val="FFFFFF"/>
                </a:solidFill>
              </a14:hiddenFill>
            </a:ext>
          </a:extLst>
        </p:spPr>
        <p:txBody>
          <a:bodyPr wrap="square" lIns="67866" tIns="33338" rIns="67866" bIns="33338">
            <a:spAutoFit/>
          </a:bodyPr>
          <a:lstStyle/>
          <a:p>
            <a:r>
              <a:rPr lang="en-US" sz="2800" i="1" dirty="0">
                <a:solidFill>
                  <a:srgbClr val="891637"/>
                </a:solidFill>
                <a:cs typeface="Arial"/>
              </a:rPr>
              <a:t>Want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: If you can compute XOR and AND </a:t>
            </a:r>
            <a:r>
              <a:rPr lang="en-US" sz="2800" i="1" dirty="0">
                <a:solidFill>
                  <a:srgbClr val="0000FF"/>
                </a:solidFill>
                <a:cs typeface="Arial"/>
              </a:rPr>
              <a:t>in the appropriate sense</a:t>
            </a:r>
            <a:r>
              <a:rPr lang="en-US" sz="2800" dirty="0">
                <a:solidFill>
                  <a:srgbClr val="000000"/>
                </a:solidFill>
                <a:cs typeface="Arial"/>
              </a:rPr>
              <a:t>, you can compute everything.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4FA374-0B0E-4540-B00E-4B2B80440141}"/>
              </a:ext>
            </a:extLst>
          </p:cNvPr>
          <p:cNvGrpSpPr/>
          <p:nvPr/>
        </p:nvGrpSpPr>
        <p:grpSpPr>
          <a:xfrm>
            <a:off x="2321024" y="4915644"/>
            <a:ext cx="4316031" cy="624635"/>
            <a:chOff x="2321024" y="4915644"/>
            <a:chExt cx="4316031" cy="624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2" name="Rectangle 41">
                  <a:extLst>
                    <a:ext uri="{FF2B5EF4-FFF2-40B4-BE49-F238E27FC236}">
                      <a16:creationId xmlns:a16="http://schemas.microsoft.com/office/drawing/2014/main" id="{B15A9F4F-1054-5E4C-98B0-6BFA65D5B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60550" y="493067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3" name="Rectangle 41">
                  <a:extLst>
                    <a:ext uri="{FF2B5EF4-FFF2-40B4-BE49-F238E27FC236}">
                      <a16:creationId xmlns:a16="http://schemas.microsoft.com/office/drawing/2014/main" id="{B717C2E8-5E31-824D-A061-4B8A35DD19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82608" y="4930679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4" name="Rectangle 41">
                  <a:extLst>
                    <a:ext uri="{FF2B5EF4-FFF2-40B4-BE49-F238E27FC236}">
                      <a16:creationId xmlns:a16="http://schemas.microsoft.com/office/drawing/2014/main" id="{7B2D770B-2665-1F4A-81E1-23B8A48A9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48536" y="4915644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25" name="Rectangle 41">
                  <a:extLst>
                    <a:ext uri="{FF2B5EF4-FFF2-40B4-BE49-F238E27FC236}">
                      <a16:creationId xmlns:a16="http://schemas.microsoft.com/office/drawing/2014/main" id="{17D7A994-26CA-954A-83A5-A65D620C15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70594" y="491564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D1760166-AA8D-134B-9455-707961D1B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024" y="5091539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056B7730-CB3E-954C-BD3D-08B50D26C0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75109" y="5084022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8605240-BCC1-6844-91A1-AA9549B227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748" y="5061539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6BE7D576-250B-2346-9E4E-AD61158638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4495" y="5081538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05C7ED-990C-E94D-B375-504866DEC607}"/>
              </a:ext>
            </a:extLst>
          </p:cNvPr>
          <p:cNvGrpSpPr/>
          <p:nvPr/>
        </p:nvGrpSpPr>
        <p:grpSpPr>
          <a:xfrm>
            <a:off x="4618317" y="2170019"/>
            <a:ext cx="2724813" cy="609600"/>
            <a:chOff x="4618317" y="2170019"/>
            <a:chExt cx="2724813" cy="609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r>
                    <a:rPr lang="en-US" alt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26" name="Rectangle 41">
                  <a:extLst>
                    <a:ext uri="{FF2B5EF4-FFF2-40B4-BE49-F238E27FC236}">
                      <a16:creationId xmlns:a16="http://schemas.microsoft.com/office/drawing/2014/main" id="{E8123D50-3D0F-6840-8C24-5EA3350C8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18317" y="2170019"/>
                  <a:ext cx="2724813" cy="609600"/>
                </a:xfrm>
                <a:prstGeom prst="rect">
                  <a:avLst/>
                </a:prstGeom>
                <a:blipFill>
                  <a:blip r:embed="rId12"/>
                  <a:stretch>
                    <a:fillRect b="-102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30" descr="https://encrypted-tbn1.gstatic.com/images?q=tbn:ANd9GcRMqz810dqY5w4yvvGMx0LZ98j9pT_RRanjEhtqGQxcgqYwtJbx">
              <a:extLst>
                <a:ext uri="{FF2B5EF4-FFF2-40B4-BE49-F238E27FC236}">
                  <a16:creationId xmlns:a16="http://schemas.microsoft.com/office/drawing/2014/main" id="{65C23A2C-4A59-364E-AB6E-D971F9D94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966" y="2318446"/>
              <a:ext cx="341817" cy="34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https://encrypted-tbn3.gstatic.com/images?q=tbn:ANd9GcSRoJblC7gZo6LVPNnJ-9PTS0ivFVMUVbOYWggxnyWgybZquE070Q">
              <a:extLst>
                <a:ext uri="{FF2B5EF4-FFF2-40B4-BE49-F238E27FC236}">
                  <a16:creationId xmlns:a16="http://schemas.microsoft.com/office/drawing/2014/main" id="{E3F93FEF-31F2-AE4D-A2F6-8C875E796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595" y="2316664"/>
              <a:ext cx="222560" cy="3618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009CECB6-3851-A143-8EAF-E79FD16D4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5198" y="3130449"/>
                <a:ext cx="489296" cy="609600"/>
              </a:xfrm>
              <a:prstGeom prst="rect">
                <a:avLst/>
              </a:prstGeom>
              <a:blipFill>
                <a:blip r:embed="rId13"/>
                <a:stretch>
                  <a:fillRect r="-1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>
          <p:sp>
            <p:nvSpPr>
              <p:cNvPr id="34" name="Rectangle 41">
                <a:extLst>
                  <a:ext uri="{FF2B5EF4-FFF2-40B4-BE49-F238E27FC236}">
                    <a16:creationId xmlns:a16="http://schemas.microsoft.com/office/drawing/2014/main" id="{EBF5E179-B691-4C48-B3DB-3128D42BC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6096" y="3130449"/>
                <a:ext cx="133504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928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49161</TotalTime>
  <Words>1411</Words>
  <Application>Microsoft Macintosh PowerPoint</Application>
  <PresentationFormat>On-screen Show (4:3)</PresentationFormat>
  <Paragraphs>278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Comic Sans MS</vt:lpstr>
      <vt:lpstr>New York</vt:lpstr>
      <vt:lpstr>Office Theme</vt:lpstr>
      <vt:lpstr>Custom Design</vt:lpstr>
      <vt:lpstr>PowerPoint Presentation</vt:lpstr>
      <vt:lpstr>TODAY:  Secure Two-Party and Multi-Party  Computation</vt:lpstr>
      <vt:lpstr>Secure Two-Party Computation</vt:lpstr>
      <vt:lpstr>Secure Two-Party Computation</vt:lpstr>
      <vt:lpstr>Secure Two-Party Computation</vt:lpstr>
      <vt:lpstr>Secure Two-Party Computation</vt:lpstr>
      <vt:lpstr>Secure 2PC from OT</vt:lpstr>
      <vt:lpstr>Tool: Oblivious Transfer (OT)</vt:lpstr>
      <vt:lpstr>PowerPoint Presentation</vt:lpstr>
      <vt:lpstr>PowerPoint Presentation</vt:lpstr>
      <vt:lpstr>Recap: OT ⇒ Secret-Shared-AND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showed: Secure 2PC from OT</vt:lpstr>
      <vt:lpstr>In fact, GMW does more:</vt:lpstr>
      <vt:lpstr>PowerPoint Presentation</vt:lpstr>
      <vt:lpstr>PowerPoint Presentation</vt:lpstr>
      <vt:lpstr>PowerPoint Presentation</vt:lpstr>
      <vt:lpstr>Complexity of the 2-party solution</vt:lpstr>
      <vt:lpstr>Next class:  Secret-Sharing and Information-Theoretically Secure MPC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1271</cp:revision>
  <dcterms:created xsi:type="dcterms:W3CDTF">2014-03-14T23:52:55Z</dcterms:created>
  <dcterms:modified xsi:type="dcterms:W3CDTF">2021-11-29T17:42:09Z</dcterms:modified>
</cp:coreProperties>
</file>