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29" r:id="rId2"/>
    <p:sldId id="667" r:id="rId3"/>
    <p:sldId id="1547" r:id="rId4"/>
    <p:sldId id="1548" r:id="rId5"/>
    <p:sldId id="1549" r:id="rId6"/>
    <p:sldId id="1480" r:id="rId7"/>
    <p:sldId id="1489" r:id="rId8"/>
    <p:sldId id="1490" r:id="rId9"/>
    <p:sldId id="1491" r:id="rId10"/>
    <p:sldId id="1492" r:id="rId11"/>
    <p:sldId id="1493" r:id="rId12"/>
    <p:sldId id="1496" r:id="rId13"/>
    <p:sldId id="645" r:id="rId14"/>
    <p:sldId id="1501" r:id="rId15"/>
    <p:sldId id="646" r:id="rId16"/>
    <p:sldId id="647" r:id="rId17"/>
    <p:sldId id="1502" r:id="rId18"/>
    <p:sldId id="1503" r:id="rId19"/>
    <p:sldId id="1497" r:id="rId20"/>
    <p:sldId id="650" r:id="rId21"/>
    <p:sldId id="1498" r:id="rId22"/>
    <p:sldId id="1494" r:id="rId23"/>
    <p:sldId id="1550" r:id="rId24"/>
    <p:sldId id="1499" r:id="rId25"/>
    <p:sldId id="1504" r:id="rId26"/>
    <p:sldId id="1505" r:id="rId27"/>
    <p:sldId id="1511" r:id="rId28"/>
    <p:sldId id="1512" r:id="rId29"/>
    <p:sldId id="1513" r:id="rId30"/>
    <p:sldId id="1514" r:id="rId31"/>
    <p:sldId id="1506" r:id="rId32"/>
    <p:sldId id="1507" r:id="rId33"/>
    <p:sldId id="1508" r:id="rId34"/>
    <p:sldId id="1509" r:id="rId35"/>
    <p:sldId id="1545" r:id="rId36"/>
    <p:sldId id="1546" r:id="rId37"/>
    <p:sldId id="1484" r:id="rId38"/>
    <p:sldId id="1515" r:id="rId39"/>
    <p:sldId id="1516" r:id="rId40"/>
    <p:sldId id="1517" r:id="rId41"/>
    <p:sldId id="1518" r:id="rId42"/>
    <p:sldId id="1519" r:id="rId43"/>
    <p:sldId id="1520" r:id="rId44"/>
    <p:sldId id="1521" r:id="rId45"/>
    <p:sldId id="1522" r:id="rId46"/>
    <p:sldId id="1523" r:id="rId47"/>
    <p:sldId id="1524" r:id="rId48"/>
    <p:sldId id="1525" r:id="rId49"/>
    <p:sldId id="1551" r:id="rId50"/>
    <p:sldId id="31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63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7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32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22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56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1314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7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00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6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7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408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11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38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37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10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16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65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52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627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490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6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010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98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337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386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898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90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4324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97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629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967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4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128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285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27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747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136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461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02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75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0970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3346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4857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96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0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108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50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8.png"/><Relationship Id="rId4" Type="http://schemas.openxmlformats.org/officeDocument/2006/relationships/image" Target="../media/image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9.png"/><Relationship Id="rId4" Type="http://schemas.openxmlformats.org/officeDocument/2006/relationships/image" Target="../media/image2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1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2.png"/><Relationship Id="rId9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2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ing09/cos522/BabaiEmail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2.png"/><Relationship Id="rId9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54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01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25.png"/><Relationship Id="rId5" Type="http://schemas.openxmlformats.org/officeDocument/2006/relationships/image" Target="../media/image85.png"/><Relationship Id="rId10" Type="http://schemas.openxmlformats.org/officeDocument/2006/relationships/image" Target="../media/image124.png"/><Relationship Id="rId4" Type="http://schemas.openxmlformats.org/officeDocument/2006/relationships/image" Target="../media/image2.png"/><Relationship Id="rId9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25.png"/><Relationship Id="rId5" Type="http://schemas.openxmlformats.org/officeDocument/2006/relationships/image" Target="../media/image85.png"/><Relationship Id="rId10" Type="http://schemas.openxmlformats.org/officeDocument/2006/relationships/image" Target="../media/image126.png"/><Relationship Id="rId4" Type="http://schemas.openxmlformats.org/officeDocument/2006/relationships/image" Target="../media/image2.png"/><Relationship Id="rId9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 &amp; Berkeley CS276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16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792" y="4940633"/>
                <a:ext cx="8602208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L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 the verifier V.</a:t>
                </a:r>
              </a:p>
            </p:txBody>
          </p:sp>
        </mc:Choice>
        <mc:Fallback xmlns="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2" y="4940633"/>
                <a:ext cx="8602208" cy="1010233"/>
              </a:xfrm>
              <a:prstGeom prst="rect">
                <a:avLst/>
              </a:prstGeom>
              <a:blipFill>
                <a:blip r:embed="rId7"/>
                <a:stretch>
                  <a:fillRect l="-1032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)≈(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52011-1A10-2C49-8CA8-9D78ED0C2B3B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5E1A5C-1D6B-1B48-8CE6-FBA9328298B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7B4D1-58C3-D14C-9EF0-F29E6BB76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7EE9F5-EA80-5F48-860D-0F0D9BC28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F8F7785-0495-2542-8AA2-091428024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B8A0A09-4ADF-7446-AE2F-EA702446F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AD83B15-B59B-BC42-AF56-309FBACD5A94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32AFB5-D382-0E4D-A3F4-0A6A1699964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EC8055-32CC-8548-A064-522CC109745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D9F1F0-5460-0E47-9816-19B3A81EE1BC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467544" y="2492896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Blum-Feldman-Micali’88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(quadratic </a:t>
            </a:r>
            <a:r>
              <a:rPr lang="en-US" sz="2800" i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027D7547-2513-C84D-909E-7D1538434647}"/>
              </a:ext>
            </a:extLst>
          </p:cNvPr>
          <p:cNvSpPr txBox="1">
            <a:spLocks/>
          </p:cNvSpPr>
          <p:nvPr/>
        </p:nvSpPr>
        <p:spPr>
          <a:xfrm>
            <a:off x="467544" y="3284984"/>
            <a:ext cx="6913748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Feige-Lapidot-Shamir’90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(factoring)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91E57583-068C-C544-97B9-A721CA4D481B}"/>
              </a:ext>
            </a:extLst>
          </p:cNvPr>
          <p:cNvSpPr txBox="1">
            <a:spLocks/>
          </p:cNvSpPr>
          <p:nvPr/>
        </p:nvSpPr>
        <p:spPr>
          <a:xfrm>
            <a:off x="467544" y="4149080"/>
            <a:ext cx="6913748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3. Groth-Ostrovsky-Sahai’06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(bilinear maps)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1">
                <a:extLst>
                  <a:ext uri="{FF2B5EF4-FFF2-40B4-BE49-F238E27FC236}">
                    <a16:creationId xmlns:a16="http://schemas.microsoft.com/office/drawing/2014/main" id="{ECCA22AC-05E8-F64E-8794-164C19EB8A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4967808"/>
                <a:ext cx="9001000" cy="1341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4. Canetti-Chen-Holmgren-Lombardi-Rothblu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m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-Wichs’19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     and Peikert-Shiehian’19   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(learning with errors)</a:t>
                </a:r>
              </a:p>
            </p:txBody>
          </p:sp>
        </mc:Choice>
        <mc:Fallback xmlns="">
          <p:sp>
            <p:nvSpPr>
              <p:cNvPr id="8" name="Subtitle 1">
                <a:extLst>
                  <a:ext uri="{FF2B5EF4-FFF2-40B4-BE49-F238E27FC236}">
                    <a16:creationId xmlns:a16="http://schemas.microsoft.com/office/drawing/2014/main" id="{ECCA22AC-05E8-F64E-8794-164C19EB8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967808"/>
                <a:ext cx="9001000" cy="1341512"/>
              </a:xfrm>
              <a:prstGeom prst="rect">
                <a:avLst/>
              </a:prstGeom>
              <a:blipFill>
                <a:blip r:embed="rId3"/>
                <a:stretch>
                  <a:fillRect l="-1408" t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1">
            <a:extLst>
              <a:ext uri="{FF2B5EF4-FFF2-40B4-BE49-F238E27FC236}">
                <a16:creationId xmlns:a16="http://schemas.microsoft.com/office/drawing/2014/main" id="{C1F6C378-735B-574E-B06D-75333B4FD986}"/>
              </a:ext>
            </a:extLst>
          </p:cNvPr>
          <p:cNvSpPr txBox="1">
            <a:spLocks/>
          </p:cNvSpPr>
          <p:nvPr/>
        </p:nvSpPr>
        <p:spPr>
          <a:xfrm>
            <a:off x="467544" y="2492896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Blum-Feldman-Micali’88 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(quadratic </a:t>
            </a:r>
            <a:r>
              <a:rPr lang="en-US" sz="2800" b="1" i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50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467544" y="2276872"/>
            <a:ext cx="8352928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628800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17631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17631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300566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3005663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2988016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2988016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581945" y="255532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5" y="2555322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3531115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3531115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351123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3511236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556792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645623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645623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2933655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2933655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2916008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2916008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581945" y="24833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5" y="2483314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345910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345910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3439228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3439228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233957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𝑱𝒂𝒄</m:t>
                    </m:r>
                  </m:oMath>
                </a14:m>
                <a:r>
                  <a:rPr lang="en-US" sz="2800" b="1" dirty="0"/>
                  <a:t> divides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/>
                  <a:t> evenly unless N is a perfect square.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33957"/>
                <a:ext cx="7971837" cy="523220"/>
              </a:xfrm>
              <a:prstGeom prst="rect">
                <a:avLst/>
              </a:prstGeom>
              <a:blipFill>
                <a:blip r:embed="rId9"/>
                <a:stretch>
                  <a:fillRect l="-796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6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556792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645623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645623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2933655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2933655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2916008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2916008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581945" y="24833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5" y="2483314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345910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345910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3439228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3439228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830655"/>
                <a:ext cx="7971837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Surprising fact</a:t>
                </a:r>
                <a:r>
                  <a:rPr lang="en-US" sz="2800" dirty="0"/>
                  <a:t>: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</a:t>
                </a:r>
                <a:r>
                  <a:rPr lang="en-US" sz="2800" b="1" dirty="0"/>
                  <a:t>without knowing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830655"/>
                <a:ext cx="7971837" cy="1168077"/>
              </a:xfrm>
              <a:prstGeom prst="rect">
                <a:avLst/>
              </a:prstGeom>
              <a:blipFill>
                <a:blip r:embed="rId9"/>
                <a:stretch>
                  <a:fillRect l="-1752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10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65316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53168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263" r="-20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1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5263" r="-20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/>
              <p:nvPr/>
            </p:nvSpPr>
            <p:spPr>
              <a:xfrm>
                <a:off x="611561" y="1250757"/>
                <a:ext cx="82089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</a:rPr>
                  <a:t>Call N good if exactly half the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00FF"/>
                    </a:solidFill>
                  </a:rPr>
                  <a:t> with Jacobi symbol +1 are squares.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1250757"/>
                <a:ext cx="8208912" cy="954107"/>
              </a:xfrm>
              <a:prstGeom prst="rect">
                <a:avLst/>
              </a:prstGeom>
              <a:blipFill>
                <a:blip r:embed="rId7"/>
                <a:stretch>
                  <a:fillRect l="-170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3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IMPORTANT PROPERTY</a:t>
                </a:r>
                <a:r>
                  <a:rPr lang="en-US" sz="2800" dirty="0"/>
                  <a:t>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both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then their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49" t="-5195" b="-15584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/>
              <p:nvPr/>
            </p:nvSpPr>
            <p:spPr>
              <a:xfrm>
                <a:off x="611560" y="1595721"/>
                <a:ext cx="8784977" cy="96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Exactly half residues even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𝑜𝑑𝑑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both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even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95721"/>
                <a:ext cx="8784977" cy="965136"/>
              </a:xfrm>
              <a:prstGeom prst="rect">
                <a:avLst/>
              </a:prstGeom>
              <a:blipFill>
                <a:blip r:embed="rId7"/>
                <a:stretch>
                  <a:fillRect l="-1590" t="-6494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8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</p:cNvCxnSpPr>
          <p:nvPr/>
        </p:nvCxnSpPr>
        <p:spPr>
          <a:xfrm flipH="1">
            <a:off x="4313653" y="2852936"/>
            <a:ext cx="1410475" cy="91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072261" y="278971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1" y="2789719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822FDD-F507-534C-8D5B-D3981CA9B0D4}"/>
                  </a:ext>
                </a:extLst>
              </p:cNvPr>
              <p:cNvSpPr/>
              <p:nvPr/>
            </p:nvSpPr>
            <p:spPr>
              <a:xfrm>
                <a:off x="611559" y="1556792"/>
                <a:ext cx="87849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The fraction of residues smaller if </a:t>
                </a:r>
                <a:br>
                  <a:rPr lang="en-US" sz="2800" b="1" dirty="0">
                    <a:solidFill>
                      <a:srgbClr val="FF0000"/>
                    </a:solidFill>
                  </a:rPr>
                </a:br>
                <a:r>
                  <a:rPr lang="en-US" sz="2800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has three or more prime factors!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822FDD-F507-534C-8D5B-D3981CA9B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9" y="1556792"/>
                <a:ext cx="8784977" cy="954107"/>
              </a:xfrm>
              <a:prstGeom prst="rect">
                <a:avLst/>
              </a:prstGeom>
              <a:blipFill>
                <a:blip r:embed="rId6"/>
                <a:stretch>
                  <a:fillRect l="-1590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ED38A8-781B-E845-A953-4128907A0CF8}"/>
                  </a:ext>
                </a:extLst>
              </p:cNvPr>
              <p:cNvSpPr/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IMPORTANT PROPERTY</a:t>
                </a:r>
                <a:r>
                  <a:rPr lang="en-US" sz="2800" dirty="0"/>
                  <a:t>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both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then their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ED38A8-781B-E845-A953-4128907A0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blipFill>
                <a:blip r:embed="rId7"/>
                <a:stretch>
                  <a:fillRect l="-1749" t="-5195" b="-15584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FFE213-12E5-9A4A-9115-34987BA08EF2}"/>
              </a:ext>
            </a:extLst>
          </p:cNvPr>
          <p:cNvCxnSpPr/>
          <p:nvPr/>
        </p:nvCxnSpPr>
        <p:spPr>
          <a:xfrm>
            <a:off x="971600" y="4927031"/>
            <a:ext cx="6840760" cy="17423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7D37F-9780-344D-8D38-A7910686E2F7}"/>
              </a:ext>
            </a:extLst>
          </p:cNvPr>
          <p:cNvCxnSpPr>
            <a:cxnSpLocks/>
          </p:cNvCxnSpPr>
          <p:nvPr/>
        </p:nvCxnSpPr>
        <p:spPr>
          <a:xfrm flipH="1">
            <a:off x="1072856" y="4764722"/>
            <a:ext cx="7376926" cy="19046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1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00908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Is IP more powerful than NP?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Non-Interactive Zero-Knowledge (NIZK)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5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484784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10951" y="2224028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637320" y="287210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" y="2872100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43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1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395536" y="3573016"/>
            <a:ext cx="8568952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Subtitle 1">
                <a:extLst>
                  <a:ext uri="{FF2B5EF4-FFF2-40B4-BE49-F238E27FC236}">
                    <a16:creationId xmlns:a16="http://schemas.microsoft.com/office/drawing/2014/main" id="{DECF0C18-E4BE-054A-B303-10065FCB3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9469052" cy="3168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Define the NP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𝐺𝑂𝑂𝐷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with instances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where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</a:t>
                </a:r>
                <a:r>
                  <a:rPr lang="en-US" sz="2800" u="sng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good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;  and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𝑄𝑁𝑅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(that is,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has Jacobi symbol +1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		but is not a square mod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)</a:t>
                </a:r>
              </a:p>
            </p:txBody>
          </p:sp>
        </mc:Choice>
        <mc:Fallback>
          <p:sp>
            <p:nvSpPr>
              <p:cNvPr id="51" name="Subtitle 1">
                <a:extLst>
                  <a:ext uri="{FF2B5EF4-FFF2-40B4-BE49-F238E27FC236}">
                    <a16:creationId xmlns:a16="http://schemas.microsoft.com/office/drawing/2014/main" id="{DECF0C18-E4BE-054A-B303-10065FCB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9469052" cy="3168352"/>
              </a:xfrm>
              <a:prstGeom prst="rect">
                <a:avLst/>
              </a:prstGeom>
              <a:blipFill>
                <a:blip r:embed="rId3"/>
                <a:stretch>
                  <a:fillRect l="-1339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DEDBEB7-8DDD-8A41-862E-EBEC5E5BE672}"/>
              </a:ext>
            </a:extLst>
          </p:cNvPr>
          <p:cNvGrpSpPr/>
          <p:nvPr/>
        </p:nvGrpSpPr>
        <p:grpSpPr>
          <a:xfrm>
            <a:off x="1170485" y="4390563"/>
            <a:ext cx="6137819" cy="2141280"/>
            <a:chOff x="1170485" y="4390563"/>
            <a:chExt cx="6137819" cy="21412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A69273-BB17-A14E-A998-E69C71FEFB3E}"/>
                </a:ext>
              </a:extLst>
            </p:cNvPr>
            <p:cNvSpPr/>
            <p:nvPr/>
          </p:nvSpPr>
          <p:spPr>
            <a:xfrm>
              <a:off x="1619672" y="4509120"/>
              <a:ext cx="5400600" cy="2022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D6C3AE-B020-8D45-B270-88510A3C4937}"/>
                </a:ext>
              </a:extLst>
            </p:cNvPr>
            <p:cNvCxnSpPr>
              <a:cxnSpLocks/>
              <a:stCxn id="52" idx="0"/>
              <a:endCxn id="52" idx="4"/>
            </p:cNvCxnSpPr>
            <p:nvPr/>
          </p:nvCxnSpPr>
          <p:spPr>
            <a:xfrm>
              <a:off x="4319972" y="4509120"/>
              <a:ext cx="0" cy="2022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/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/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/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68D739-F3F2-B446-AECD-FB3A52349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5923" y="5477074"/>
              <a:ext cx="2706620" cy="11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/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/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𝑄𝑁𝑅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8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Check: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N</a:t>
                </a:r>
                <a:r>
                  <a:rPr lang="en-US" sz="2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odd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prime power,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perfect square;</a:t>
                </a:r>
              </a:p>
            </p:txBody>
          </p:sp>
        </mc:Choice>
        <mc:Fallback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blipFill>
                <a:blip r:embed="rId8"/>
                <a:stretch>
                  <a:fillRect l="-2195" t="-211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5123260C-8462-A646-ABD0-079822560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4496607"/>
                <a:ext cx="2880320" cy="2172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Fact: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all these pass, then at most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𝐽𝑎𝑐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squares.</a:t>
                </a:r>
                <a:endParaRPr lang="en-US" sz="2800" dirty="0">
                  <a:solidFill>
                    <a:srgbClr val="FF0000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5123260C-8462-A646-ABD0-07982256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96607"/>
                <a:ext cx="2880320" cy="2172748"/>
              </a:xfrm>
              <a:prstGeom prst="rect">
                <a:avLst/>
              </a:prstGeom>
              <a:blipFill>
                <a:blip r:embed="rId9"/>
                <a:stretch>
                  <a:fillRect l="-4405" t="-3488" r="-5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322F865-3D6C-3D49-8CB7-0021612D9B36}"/>
              </a:ext>
            </a:extLst>
          </p:cNvPr>
          <p:cNvSpPr/>
          <p:nvPr/>
        </p:nvSpPr>
        <p:spPr>
          <a:xfrm>
            <a:off x="502568" y="4233862"/>
            <a:ext cx="8173888" cy="2435498"/>
          </a:xfrm>
          <a:prstGeom prst="wedgeRectCallout">
            <a:avLst>
              <a:gd name="adj1" fmla="val -24973"/>
              <a:gd name="adj2" fmla="val -71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ubtitle 1">
                <a:extLst>
                  <a:ext uri="{FF2B5EF4-FFF2-40B4-BE49-F238E27FC236}">
                    <a16:creationId xmlns:a16="http://schemas.microsoft.com/office/drawing/2014/main" id="{963EF298-EAB3-DD45-9265-4E98E0E8DC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4366283"/>
                <a:ext cx="8316924" cy="79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good 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∈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𝑸𝑵𝑹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b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𝒓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𝑸𝑹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𝒚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𝒓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𝑸𝑹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</a:p>
            </p:txBody>
          </p:sp>
        </mc:Choice>
        <mc:Fallback xmlns="">
          <p:sp>
            <p:nvSpPr>
              <p:cNvPr id="61" name="Subtitle 1">
                <a:extLst>
                  <a:ext uri="{FF2B5EF4-FFF2-40B4-BE49-F238E27FC236}">
                    <a16:creationId xmlns:a16="http://schemas.microsoft.com/office/drawing/2014/main" id="{963EF298-EAB3-DD45-9265-4E98E0E8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6283"/>
                <a:ext cx="8316924" cy="790909"/>
              </a:xfrm>
              <a:prstGeom prst="rect">
                <a:avLst/>
              </a:prstGeom>
              <a:blipFill>
                <a:blip r:embed="rId8"/>
                <a:stretch>
                  <a:fillRect l="-1372" t="-7937" b="-3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ubtitle 1">
                <a:extLst>
                  <a:ext uri="{FF2B5EF4-FFF2-40B4-BE49-F238E27FC236}">
                    <a16:creationId xmlns:a16="http://schemas.microsoft.com/office/drawing/2014/main" id="{FCCEF881-878A-3C43-874F-4A1479498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86548" y="5235587"/>
                <a:ext cx="7488832" cy="79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	so I can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𝒚</m:t>
                        </m:r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62" name="Subtitle 1">
                <a:extLst>
                  <a:ext uri="{FF2B5EF4-FFF2-40B4-BE49-F238E27FC236}">
                    <a16:creationId xmlns:a16="http://schemas.microsoft.com/office/drawing/2014/main" id="{FCCEF881-878A-3C43-874F-4A147949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548" y="5235587"/>
                <a:ext cx="7488832" cy="790909"/>
              </a:xfrm>
              <a:prstGeom prst="rect">
                <a:avLst/>
              </a:prstGeom>
              <a:blipFill>
                <a:blip r:embed="rId9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ubtitle 1">
            <a:extLst>
              <a:ext uri="{FF2B5EF4-FFF2-40B4-BE49-F238E27FC236}">
                <a16:creationId xmlns:a16="http://schemas.microsoft.com/office/drawing/2014/main" id="{AF7DF9B4-1C3E-1744-9FF8-2DA7A520FEF8}"/>
              </a:ext>
            </a:extLst>
          </p:cNvPr>
          <p:cNvSpPr txBox="1">
            <a:spLocks/>
          </p:cNvSpPr>
          <p:nvPr/>
        </p:nvSpPr>
        <p:spPr>
          <a:xfrm>
            <a:off x="539552" y="5949280"/>
            <a:ext cx="8316924" cy="790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If not … I’ll be stuck!</a:t>
            </a:r>
          </a:p>
        </p:txBody>
      </p:sp>
    </p:spTree>
    <p:extLst>
      <p:ext uri="{BB962C8B-B14F-4D97-AF65-F5344CB8AC3E}">
        <p14:creationId xmlns:p14="http://schemas.microsoft.com/office/powerpoint/2010/main" val="2719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Check: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N is odd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prime power,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perfect square; and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 received either a mod-N square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blipFill>
                <a:blip r:embed="rId9"/>
                <a:stretch>
                  <a:fillRect l="-2195" t="-2110" r="-1951" b="-548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more than 2 prime factors)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 matter what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is, for half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13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more than 2 prime factors)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 matter what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is,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half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residue)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happens to be a non-residue,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2979866" y="2790074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66" y="2790074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74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781654C1-C47D-FF49-A7A1-4F98BFC4EB79}"/>
              </a:ext>
            </a:extLst>
          </p:cNvPr>
          <p:cNvSpPr txBox="1">
            <a:spLocks/>
          </p:cNvSpPr>
          <p:nvPr/>
        </p:nvSpPr>
        <p:spPr>
          <a:xfrm>
            <a:off x="626804" y="4246166"/>
            <a:ext cx="8496944" cy="622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(Perfect) Zero Knowledge Simulator S: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4869160"/>
                <a:ext cx="8496944" cy="1716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First pick the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to be random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𝑍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Then,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reverse-engineer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CRS,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bSup>
                      <m:sSubSupPr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bSup>
                      <m:sSub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  <m: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/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randomly.</a:t>
                </a:r>
              </a:p>
              <a:p>
                <a:pPr algn="l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69160"/>
                <a:ext cx="8496944" cy="1716523"/>
              </a:xfrm>
              <a:prstGeom prst="rect">
                <a:avLst/>
              </a:prstGeom>
              <a:blipFill>
                <a:blip r:embed="rId9"/>
                <a:stretch>
                  <a:fillRect l="-1493" t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02EAC43-F2B9-8A4F-916A-3C4150F864F4}"/>
              </a:ext>
            </a:extLst>
          </p:cNvPr>
          <p:cNvSpPr/>
          <p:nvPr/>
        </p:nvSpPr>
        <p:spPr>
          <a:xfrm>
            <a:off x="8442276" y="6093296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158A19D1-C3CF-0343-B218-345450FDB3E7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Power of Interactive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8E7D20EB-CC27-DE49-8173-CEA5ABD984D7}"/>
              </a:ext>
            </a:extLst>
          </p:cNvPr>
          <p:cNvSpPr txBox="1">
            <a:spLocks/>
          </p:cNvSpPr>
          <p:nvPr/>
        </p:nvSpPr>
        <p:spPr>
          <a:xfrm>
            <a:off x="719572" y="1988840"/>
            <a:ext cx="8028892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have been using interaction to get zero knowledge proofs for NP. Indeed, interaction is necessary. 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946C025C-597A-984B-80B0-C5A5ACBA5CBC}"/>
              </a:ext>
            </a:extLst>
          </p:cNvPr>
          <p:cNvSpPr txBox="1">
            <a:spLocks/>
          </p:cNvSpPr>
          <p:nvPr/>
        </p:nvSpPr>
        <p:spPr>
          <a:xfrm>
            <a:off x="731731" y="3573016"/>
            <a:ext cx="8028892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But, never mind zero knowledge for a moment. Can you prove more stuff with interactive proofs than with traditional (i.e. NP) proofs?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C6ECFC7-5D78-3940-AF15-763A88226C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1" r="3195" b="22729"/>
          <a:stretch/>
        </p:blipFill>
        <p:spPr>
          <a:xfrm>
            <a:off x="323528" y="4365104"/>
            <a:ext cx="1797798" cy="1296144"/>
          </a:xfrm>
          <a:prstGeom prst="rect">
            <a:avLst/>
          </a:prstGeom>
        </p:spPr>
      </p:pic>
      <p:sp>
        <p:nvSpPr>
          <p:cNvPr id="15" name="Subtitle 1">
            <a:extLst>
              <a:ext uri="{FF2B5EF4-FFF2-40B4-BE49-F238E27FC236}">
                <a16:creationId xmlns:a16="http://schemas.microsoft.com/office/drawing/2014/main" id="{DF51915D-BD0B-5C41-8F97-ABC77632B5DB}"/>
              </a:ext>
            </a:extLst>
          </p:cNvPr>
          <p:cNvSpPr txBox="1">
            <a:spLocks/>
          </p:cNvSpPr>
          <p:nvPr/>
        </p:nvSpPr>
        <p:spPr>
          <a:xfrm>
            <a:off x="2555776" y="4274385"/>
            <a:ext cx="6588224" cy="59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 depends on the instance N. Not good.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4692F713-EECF-F942-98DD-E1026D70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5776" y="4850449"/>
                <a:ext cx="6408712" cy="1746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Soln: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Let CRS be random numbers. Interpret them as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𝑍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both the prover and verifier filter 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𝐽𝑎𝑐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−</m:t>
                        </m:r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4692F713-EECF-F942-98DD-E1026D70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50449"/>
                <a:ext cx="6408712" cy="1746903"/>
              </a:xfrm>
              <a:prstGeom prst="rect">
                <a:avLst/>
              </a:prstGeom>
              <a:blipFill>
                <a:blip r:embed="rId9"/>
                <a:stretch>
                  <a:fillRect l="-1779" t="-3623" r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5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395536" y="4941168"/>
            <a:ext cx="8568952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  <a:blipFill>
                <a:blip r:embed="rId5"/>
                <a:stretch>
                  <a:fillRect l="-48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1">
            <a:extLst>
              <a:ext uri="{FF2B5EF4-FFF2-40B4-BE49-F238E27FC236}">
                <a16:creationId xmlns:a16="http://schemas.microsoft.com/office/drawing/2014/main" id="{69FEA5AC-FE9C-A84E-9514-0FC88B72ADA7}"/>
              </a:ext>
            </a:extLst>
          </p:cNvPr>
          <p:cNvSpPr txBox="1">
            <a:spLocks/>
          </p:cNvSpPr>
          <p:nvPr/>
        </p:nvSpPr>
        <p:spPr>
          <a:xfrm>
            <a:off x="467544" y="4509120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true if any one of the literals is true.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6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  <a:blipFill>
                <a:blip r:embed="rId5"/>
                <a:stretch>
                  <a:fillRect l="-48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7601F6D3-2CF9-E949-B8B5-4B9BF9C7AB63}"/>
              </a:ext>
            </a:extLst>
          </p:cNvPr>
          <p:cNvSpPr txBox="1">
            <a:spLocks/>
          </p:cNvSpPr>
          <p:nvPr/>
        </p:nvSpPr>
        <p:spPr>
          <a:xfrm>
            <a:off x="4441702" y="3789040"/>
            <a:ext cx="3514673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is true as long as: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07EF848-306A-9746-80D3-512C345BC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8508" y="4409800"/>
                <a:ext cx="430995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)≠(0,0,1)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07EF848-306A-9746-80D3-512C345B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508" y="4409800"/>
                <a:ext cx="4309955" cy="504056"/>
              </a:xfrm>
              <a:prstGeom prst="rect">
                <a:avLst/>
              </a:prstGeom>
              <a:blipFill>
                <a:blip r:embed="rId6"/>
                <a:stretch>
                  <a:fillRect l="-1466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3-literals.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09D449A-8BFB-1944-8CEB-96120436F9DC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3-SAT formula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con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many 3-clauses.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  <a:blipFill>
                <a:blip r:embed="rId5"/>
                <a:stretch>
                  <a:fillRect l="-1382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if there is an assignment of values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that makes all its clauses true.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  <a:blipFill>
                <a:blip r:embed="rId6"/>
                <a:stretch>
                  <a:fillRect l="-1462" t="-4082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09D449A-8BFB-1944-8CEB-96120436F9DC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3-SAT formula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con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many 3-clauses.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  <a:blipFill>
                <a:blip r:embed="rId5"/>
                <a:stretch>
                  <a:fillRect l="-1382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if there is an assignment of values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that makes all its clauses true.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  <a:blipFill>
                <a:blip r:embed="rId6"/>
                <a:stretch>
                  <a:fillRect l="-1462" t="-4082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E7C5FC2-CA19-E14A-B56C-BBBCACEFF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916832"/>
                <a:ext cx="8280920" cy="1224136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Cook-Levin Theorem: It is NP-complete to decide whether 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satisfiable.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E7C5FC2-CA19-E14A-B56C-BBBCACEF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16832"/>
                <a:ext cx="8280920" cy="1224136"/>
              </a:xfrm>
              <a:prstGeom prst="rect">
                <a:avLst/>
              </a:prstGeom>
              <a:blipFill>
                <a:blip r:embed="rId7"/>
                <a:stretch>
                  <a:fillRect l="-1064" t="-2970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3SAT: Recall…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56950-6DEE-0C43-B149-6C1203AE81E8}"/>
              </a:ext>
            </a:extLst>
          </p:cNvPr>
          <p:cNvGrpSpPr/>
          <p:nvPr/>
        </p:nvGrpSpPr>
        <p:grpSpPr>
          <a:xfrm>
            <a:off x="1431082" y="4077072"/>
            <a:ext cx="6137819" cy="2141280"/>
            <a:chOff x="1170485" y="4390563"/>
            <a:chExt cx="6137819" cy="21412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6C42E2-F064-1947-AC21-28B50903C29C}"/>
                </a:ext>
              </a:extLst>
            </p:cNvPr>
            <p:cNvSpPr/>
            <p:nvPr/>
          </p:nvSpPr>
          <p:spPr>
            <a:xfrm>
              <a:off x="1619672" y="4509120"/>
              <a:ext cx="5400600" cy="2022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EC18ED-D272-2244-960A-F09DF4777362}"/>
                </a:ext>
              </a:extLst>
            </p:cNvPr>
            <p:cNvCxnSpPr>
              <a:cxnSpLocks/>
              <a:stCxn id="17" idx="0"/>
              <a:endCxn id="17" idx="4"/>
            </p:cNvCxnSpPr>
            <p:nvPr/>
          </p:nvCxnSpPr>
          <p:spPr>
            <a:xfrm>
              <a:off x="4319972" y="4509120"/>
              <a:ext cx="0" cy="2022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367C736-7B9F-CB4C-ADED-0048F3FCBD7A}"/>
                    </a:ext>
                  </a:extLst>
                </p:cNvPr>
                <p:cNvSpPr/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C23BC7-3F62-F245-A460-17247D4B23A0}"/>
                    </a:ext>
                  </a:extLst>
                </p:cNvPr>
                <p:cNvSpPr/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EB2DE42-5757-6346-8AB2-565546B4168C}"/>
                    </a:ext>
                  </a:extLst>
                </p:cNvPr>
                <p:cNvSpPr/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7A9C5C-C122-5E45-8278-28FFDC2F6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5923" y="5477074"/>
              <a:ext cx="2706620" cy="11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2CFC981-2B9C-8A41-A80E-9B4BCA896756}"/>
                    </a:ext>
                  </a:extLst>
                </p:cNvPr>
                <p:cNvSpPr/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C0F15FD-0A24-2646-B83E-15FE5CE1C37C}"/>
                    </a:ext>
                  </a:extLst>
                </p:cNvPr>
                <p:cNvSpPr/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𝑄𝑁𝑅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4711FE60-1E15-0042-87E3-3DB94CB45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508" y="1531351"/>
                <a:ext cx="9000492" cy="2257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We saw a way to show that a pair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GOOD. That is: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following is the picture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𝐽𝑎𝑐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a quadratic residue.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4711FE60-1E15-0042-87E3-3DB94CB4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531351"/>
                <a:ext cx="9000492" cy="2257689"/>
              </a:xfrm>
              <a:prstGeom prst="rect">
                <a:avLst/>
              </a:prstGeom>
              <a:blipFill>
                <a:blip r:embed="rId9"/>
                <a:stretch>
                  <a:fillRect l="-1268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1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ubtitle 1">
                <a:extLst>
                  <a:ext uri="{FF2B5EF4-FFF2-40B4-BE49-F238E27FC236}">
                    <a16:creationId xmlns:a16="http://schemas.microsoft.com/office/drawing/2014/main" id="{4EA18793-A926-6A4F-A24C-F69DA45DE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403" y="5805264"/>
                <a:ext cx="8716597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5" name="Subtitle 1">
                <a:extLst>
                  <a:ext uri="{FF2B5EF4-FFF2-40B4-BE49-F238E27FC236}">
                    <a16:creationId xmlns:a16="http://schemas.microsoft.com/office/drawing/2014/main" id="{4EA18793-A926-6A4F-A24C-F69DA45D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03" y="5805264"/>
                <a:ext cx="8716597" cy="504056"/>
              </a:xfrm>
              <a:prstGeom prst="rect">
                <a:avLst/>
              </a:prstGeom>
              <a:blipFill>
                <a:blip r:embed="rId6"/>
                <a:stretch>
                  <a:fillRect l="-1456" t="-9756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7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1" y="4284512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1. Prover picks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and proves that it is GOOD.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1" y="4284512"/>
                <a:ext cx="8280920" cy="504056"/>
              </a:xfrm>
              <a:prstGeom prst="rect">
                <a:avLst/>
              </a:prstGeom>
              <a:blipFill>
                <a:blip r:embed="rId8"/>
                <a:stretch>
                  <a:fillRect l="-15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9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Subtitle 1">
            <a:extLst>
              <a:ext uri="{FF2B5EF4-FFF2-40B4-BE49-F238E27FC236}">
                <a16:creationId xmlns:a16="http://schemas.microsoft.com/office/drawing/2014/main" id="{BCAA7ED7-8804-884B-AF4A-2A94BD16AD99}"/>
              </a:ext>
            </a:extLst>
          </p:cNvPr>
          <p:cNvSpPr txBox="1">
            <a:spLocks/>
          </p:cNvSpPr>
          <p:nvPr/>
        </p:nvSpPr>
        <p:spPr>
          <a:xfrm>
            <a:off x="2334943" y="633845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n variables, m clauses.</a:t>
            </a: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5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0" grpId="0"/>
      <p:bldP spid="128" grpId="0" animBg="1"/>
      <p:bldP spid="1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1" y="4284512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2. Prover encodes the satisfying assignment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1116" y="4788568"/>
                <a:ext cx="4521788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←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false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16" y="4788568"/>
                <a:ext cx="4521788" cy="504056"/>
              </a:xfrm>
              <a:prstGeom prst="rect">
                <a:avLst/>
              </a:prstGeom>
              <a:blipFill>
                <a:blip r:embed="rId9"/>
                <a:stretch>
                  <a:fillRect l="-560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C49AA29E-B509-9848-9ED3-4352CDEB3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1929" y="5301208"/>
                <a:ext cx="4521788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←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𝑄𝑁𝑅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true</a:t>
                </a:r>
              </a:p>
            </p:txBody>
          </p:sp>
        </mc:Choice>
        <mc:Fallback xmlns="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C49AA29E-B509-9848-9ED3-4352CDEB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29" y="5301208"/>
                <a:ext cx="4521788" cy="504056"/>
              </a:xfrm>
              <a:prstGeom prst="rect">
                <a:avLst/>
              </a:prstGeom>
              <a:blipFill>
                <a:blip r:embed="rId10"/>
                <a:stretch>
                  <a:fillRect l="-560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0" y="4284512"/>
                <a:ext cx="8853936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2. Prover encodes the satisfying assignment &amp;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literals</a:t>
                </a: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0" y="4284512"/>
                <a:ext cx="8853936" cy="504056"/>
              </a:xfrm>
              <a:prstGeom prst="rect">
                <a:avLst/>
              </a:prstGeom>
              <a:blipFill>
                <a:blip r:embed="rId7"/>
                <a:stretch>
                  <a:fillRect l="-1433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8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𝐸𝑛𝑐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  <a:blipFill>
                <a:blip r:embed="rId10"/>
                <a:stretch>
                  <a:fillRect l="-594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exactly one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𝑜𝑟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  <a:blipFill>
                <a:blip r:embed="rId11"/>
                <a:stretch>
                  <a:fillRect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6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158A19D1-C3CF-0343-B218-345450FDB3E7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Power of Interactive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5F2FF103-6B82-854A-BAAC-E95C97E8BB27}"/>
              </a:ext>
            </a:extLst>
          </p:cNvPr>
          <p:cNvSpPr txBox="1">
            <a:spLocks/>
          </p:cNvSpPr>
          <p:nvPr/>
        </p:nvSpPr>
        <p:spPr>
          <a:xfrm>
            <a:off x="899592" y="1515945"/>
            <a:ext cx="7758862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(honest-verifier perfect ZK) interactive proof for 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 (on the board)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8F8875B-2B96-EE43-A76E-2D2F119F55C2}"/>
              </a:ext>
            </a:extLst>
          </p:cNvPr>
          <p:cNvSpPr txBox="1">
            <a:spLocks/>
          </p:cNvSpPr>
          <p:nvPr/>
        </p:nvSpPr>
        <p:spPr>
          <a:xfrm>
            <a:off x="917594" y="2812089"/>
            <a:ext cx="7758862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Similarly: an (honest-verifier perfect ZK) interactive proof for graph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-isomorphism.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39D4E815-F347-CD48-BB70-BAC436C2DED7}"/>
              </a:ext>
            </a:extLst>
          </p:cNvPr>
          <p:cNvSpPr txBox="1">
            <a:spLocks/>
          </p:cNvSpPr>
          <p:nvPr/>
        </p:nvSpPr>
        <p:spPr>
          <a:xfrm>
            <a:off x="899592" y="4293096"/>
            <a:ext cx="7758862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Indeed, IP = PSPACE &gt;&gt; NP 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[Lund-Fortnow-Karloff-Nisan’89, Shamir’90]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59BFA-0E26-9147-8733-565CE68B5C35}"/>
              </a:ext>
            </a:extLst>
          </p:cNvPr>
          <p:cNvSpPr/>
          <p:nvPr/>
        </p:nvSpPr>
        <p:spPr>
          <a:xfrm>
            <a:off x="917594" y="5565534"/>
            <a:ext cx="7758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https://www.cs.princeton.edu/courses/archive/spring09/cos522/BabaiEmail.pdf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0" y="4284512"/>
                <a:ext cx="906996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2. Prover encodes the satisfying assignment &amp;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literals</a:t>
                </a: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0" y="4284512"/>
                <a:ext cx="9069960" cy="504056"/>
              </a:xfrm>
              <a:prstGeom prst="rect">
                <a:avLst/>
              </a:prstGeom>
              <a:blipFill>
                <a:blip r:embed="rId7"/>
                <a:stretch>
                  <a:fillRect l="-1399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8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𝐸𝑛𝑐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  <a:blipFill>
                <a:blip r:embed="rId10"/>
                <a:stretch>
                  <a:fillRect l="-594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exactly one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𝑜𝑟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  <a:blipFill>
                <a:blip r:embed="rId11"/>
                <a:stretch>
                  <a:fillRect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12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4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05264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So, each of them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(if the literal is a </a:t>
                </a:r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var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(if the literal is a negated </a:t>
                </a:r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var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). 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05264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487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8A09E354-A0E8-1241-9258-892EF7D620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76748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8A09E354-A0E8-1241-9258-892EF7D6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76748"/>
                <a:ext cx="8601399" cy="1028516"/>
              </a:xfrm>
              <a:prstGeom prst="rect">
                <a:avLst/>
              </a:prstGeom>
              <a:blipFill>
                <a:blip r:embed="rId12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5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true.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D3907C-B3CC-1141-82BD-D7FCF18705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31" y="4310315"/>
            <a:ext cx="1407768" cy="14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126876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093" y="1879864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3" y="1879864"/>
                <a:ext cx="8133983" cy="1028516"/>
              </a:xfrm>
              <a:prstGeom prst="rect">
                <a:avLst/>
              </a:prstGeom>
              <a:blipFill>
                <a:blip r:embed="rId3"/>
                <a:stretch>
                  <a:fillRect l="-1402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43C962E6-ED82-974D-BC25-B77CEF155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2544500"/>
                <a:ext cx="904613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Equiv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The “signature” of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</a:t>
                </a:r>
                <a:r>
                  <a:rPr lang="en-US" sz="3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(QR, QR, QR).</a:t>
                </a:r>
              </a:p>
            </p:txBody>
          </p:sp>
        </mc:Choice>
        <mc:Fallback xmlns="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43C962E6-ED82-974D-BC25-B77CEF15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44500"/>
                <a:ext cx="9046133" cy="1028516"/>
              </a:xfrm>
              <a:prstGeom prst="rect">
                <a:avLst/>
              </a:prstGeom>
              <a:blipFill>
                <a:blip r:embed="rId4"/>
                <a:stretch>
                  <a:fillRect l="-1261" t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1">
            <a:extLst>
              <a:ext uri="{FF2B5EF4-FFF2-40B4-BE49-F238E27FC236}">
                <a16:creationId xmlns:a16="http://schemas.microsoft.com/office/drawing/2014/main" id="{48FEE9DB-7D21-434A-872A-05EDBEE52D51}"/>
              </a:ext>
            </a:extLst>
          </p:cNvPr>
          <p:cNvSpPr txBox="1">
            <a:spLocks/>
          </p:cNvSpPr>
          <p:nvPr/>
        </p:nvSpPr>
        <p:spPr>
          <a:xfrm>
            <a:off x="554287" y="3274782"/>
            <a:ext cx="8133983" cy="51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CLEVER IDEA: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Generate seven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additional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triples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/>
              <p:nvPr/>
            </p:nvSpPr>
            <p:spPr>
              <a:xfrm>
                <a:off x="4423622" y="3797507"/>
                <a:ext cx="1343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3797507"/>
                <a:ext cx="1343829" cy="400110"/>
              </a:xfrm>
              <a:prstGeom prst="rect">
                <a:avLst/>
              </a:prstGeom>
              <a:blipFill>
                <a:blip r:embed="rId5"/>
                <a:stretch>
                  <a:fillRect l="-4717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/>
              <p:nvPr/>
            </p:nvSpPr>
            <p:spPr>
              <a:xfrm>
                <a:off x="4423622" y="4200533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200533"/>
                <a:ext cx="1361719" cy="400110"/>
              </a:xfrm>
              <a:prstGeom prst="rect">
                <a:avLst/>
              </a:prstGeom>
              <a:blipFill>
                <a:blip r:embed="rId6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/>
              <p:nvPr/>
            </p:nvSpPr>
            <p:spPr>
              <a:xfrm>
                <a:off x="4423622" y="460720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607204"/>
                <a:ext cx="1361719" cy="400110"/>
              </a:xfrm>
              <a:prstGeom prst="rect">
                <a:avLst/>
              </a:prstGeom>
              <a:blipFill>
                <a:blip r:embed="rId7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/>
              <p:nvPr/>
            </p:nvSpPr>
            <p:spPr>
              <a:xfrm>
                <a:off x="4412097" y="504251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97" y="5042514"/>
                <a:ext cx="1361719" cy="400110"/>
              </a:xfrm>
              <a:prstGeom prst="rect">
                <a:avLst/>
              </a:prstGeom>
              <a:blipFill>
                <a:blip r:embed="rId8"/>
                <a:stretch>
                  <a:fillRect l="-3670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/>
              <p:nvPr/>
            </p:nvSpPr>
            <p:spPr>
              <a:xfrm>
                <a:off x="4435147" y="5384283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5384283"/>
                <a:ext cx="1361719" cy="400110"/>
              </a:xfrm>
              <a:prstGeom prst="rect">
                <a:avLst/>
              </a:prstGeom>
              <a:blipFill>
                <a:blip r:embed="rId9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/>
              <p:nvPr/>
            </p:nvSpPr>
            <p:spPr>
              <a:xfrm>
                <a:off x="4435147" y="5733256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5733256"/>
                <a:ext cx="1361719" cy="400110"/>
              </a:xfrm>
              <a:prstGeom prst="rect">
                <a:avLst/>
              </a:prstGeom>
              <a:blipFill>
                <a:blip r:embed="rId10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/>
              <p:nvPr/>
            </p:nvSpPr>
            <p:spPr>
              <a:xfrm>
                <a:off x="4435147" y="612523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6125234"/>
                <a:ext cx="1361719" cy="400110"/>
              </a:xfrm>
              <a:prstGeom prst="rect">
                <a:avLst/>
              </a:prstGeom>
              <a:blipFill>
                <a:blip r:embed="rId11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/>
              <p:nvPr/>
            </p:nvSpPr>
            <p:spPr>
              <a:xfrm>
                <a:off x="4423622" y="652534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6525344"/>
                <a:ext cx="1361719" cy="400110"/>
              </a:xfrm>
              <a:prstGeom prst="rect">
                <a:avLst/>
              </a:prstGeom>
              <a:blipFill>
                <a:blip r:embed="rId12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319DC26-679C-FA41-88E4-D7D485037455}"/>
              </a:ext>
            </a:extLst>
          </p:cNvPr>
          <p:cNvSpPr/>
          <p:nvPr/>
        </p:nvSpPr>
        <p:spPr>
          <a:xfrm>
            <a:off x="1136889" y="4213076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original triple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2BCE2-1FA2-694C-ADB0-1615345E2AF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4299" y="3997562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9D2224-0BAE-814E-A5E1-91311445CF8B}"/>
              </a:ext>
            </a:extLst>
          </p:cNvPr>
          <p:cNvSpPr/>
          <p:nvPr/>
        </p:nvSpPr>
        <p:spPr>
          <a:xfrm>
            <a:off x="666408" y="4665330"/>
            <a:ext cx="2647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this is a QR: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reveal the square roots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6CA12-BC62-FA4C-B174-A50A6C2C885A}"/>
              </a:ext>
            </a:extLst>
          </p:cNvPr>
          <p:cNvCxnSpPr>
            <a:cxnSpLocks/>
          </p:cNvCxnSpPr>
          <p:nvPr/>
        </p:nvCxnSpPr>
        <p:spPr>
          <a:xfrm flipV="1">
            <a:off x="2722774" y="4437231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033A9D-7325-B847-AEC3-B709DB2FD5BD}"/>
              </a:ext>
            </a:extLst>
          </p:cNvPr>
          <p:cNvSpPr/>
          <p:nvPr/>
        </p:nvSpPr>
        <p:spPr>
          <a:xfrm>
            <a:off x="6081079" y="4149080"/>
            <a:ext cx="3223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“Proof of Coverage”: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that the 8 triples span all possible QR signatures</a:t>
            </a:r>
            <a:endParaRPr lang="en-US" sz="2000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C82FB5-70E2-4842-9887-02F640A5243D}"/>
              </a:ext>
            </a:extLst>
          </p:cNvPr>
          <p:cNvSpPr/>
          <p:nvPr/>
        </p:nvSpPr>
        <p:spPr>
          <a:xfrm>
            <a:off x="5669305" y="3863648"/>
            <a:ext cx="630887" cy="299435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6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Subtitle 1">
            <a:extLst>
              <a:ext uri="{FF2B5EF4-FFF2-40B4-BE49-F238E27FC236}">
                <a16:creationId xmlns:a16="http://schemas.microsoft.com/office/drawing/2014/main" id="{48FEE9DB-7D21-434A-872A-05EDBEE52D51}"/>
              </a:ext>
            </a:extLst>
          </p:cNvPr>
          <p:cNvSpPr txBox="1">
            <a:spLocks/>
          </p:cNvSpPr>
          <p:nvPr/>
        </p:nvSpPr>
        <p:spPr>
          <a:xfrm>
            <a:off x="554287" y="1146480"/>
            <a:ext cx="8133983" cy="51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CLEVER IDEA: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Generate seven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additional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triples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/>
              <p:nvPr/>
            </p:nvSpPr>
            <p:spPr>
              <a:xfrm>
                <a:off x="4423622" y="1669205"/>
                <a:ext cx="1343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1669205"/>
                <a:ext cx="1343829" cy="400110"/>
              </a:xfrm>
              <a:prstGeom prst="rect">
                <a:avLst/>
              </a:prstGeom>
              <a:blipFill>
                <a:blip r:embed="rId3"/>
                <a:stretch>
                  <a:fillRect l="-471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/>
              <p:nvPr/>
            </p:nvSpPr>
            <p:spPr>
              <a:xfrm>
                <a:off x="4423622" y="2072231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2072231"/>
                <a:ext cx="1361719" cy="400110"/>
              </a:xfrm>
              <a:prstGeom prst="rect">
                <a:avLst/>
              </a:prstGeom>
              <a:blipFill>
                <a:blip r:embed="rId4"/>
                <a:stretch>
                  <a:fillRect l="-463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/>
              <p:nvPr/>
            </p:nvSpPr>
            <p:spPr>
              <a:xfrm>
                <a:off x="4423622" y="247890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2478902"/>
                <a:ext cx="1361719" cy="400110"/>
              </a:xfrm>
              <a:prstGeom prst="rect">
                <a:avLst/>
              </a:prstGeom>
              <a:blipFill>
                <a:blip r:embed="rId5"/>
                <a:stretch>
                  <a:fillRect l="-463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/>
              <p:nvPr/>
            </p:nvSpPr>
            <p:spPr>
              <a:xfrm>
                <a:off x="4412097" y="291421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97" y="2914212"/>
                <a:ext cx="1361719" cy="400110"/>
              </a:xfrm>
              <a:prstGeom prst="rect">
                <a:avLst/>
              </a:prstGeom>
              <a:blipFill>
                <a:blip r:embed="rId6"/>
                <a:stretch>
                  <a:fillRect l="-3670" t="-303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/>
              <p:nvPr/>
            </p:nvSpPr>
            <p:spPr>
              <a:xfrm>
                <a:off x="4435147" y="3255981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255981"/>
                <a:ext cx="1361719" cy="400110"/>
              </a:xfrm>
              <a:prstGeom prst="rect">
                <a:avLst/>
              </a:prstGeom>
              <a:blipFill>
                <a:blip r:embed="rId7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/>
              <p:nvPr/>
            </p:nvSpPr>
            <p:spPr>
              <a:xfrm>
                <a:off x="4435147" y="360495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604954"/>
                <a:ext cx="1361719" cy="400110"/>
              </a:xfrm>
              <a:prstGeom prst="rect">
                <a:avLst/>
              </a:prstGeom>
              <a:blipFill>
                <a:blip r:embed="rId8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/>
              <p:nvPr/>
            </p:nvSpPr>
            <p:spPr>
              <a:xfrm>
                <a:off x="4435147" y="399693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996932"/>
                <a:ext cx="1361719" cy="400110"/>
              </a:xfrm>
              <a:prstGeom prst="rect">
                <a:avLst/>
              </a:prstGeom>
              <a:blipFill>
                <a:blip r:embed="rId9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/>
              <p:nvPr/>
            </p:nvSpPr>
            <p:spPr>
              <a:xfrm>
                <a:off x="4423622" y="439704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397042"/>
                <a:ext cx="1361719" cy="400110"/>
              </a:xfrm>
              <a:prstGeom prst="rect">
                <a:avLst/>
              </a:prstGeom>
              <a:blipFill>
                <a:blip r:embed="rId10"/>
                <a:stretch>
                  <a:fillRect l="-4630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319DC26-679C-FA41-88E4-D7D485037455}"/>
              </a:ext>
            </a:extLst>
          </p:cNvPr>
          <p:cNvSpPr/>
          <p:nvPr/>
        </p:nvSpPr>
        <p:spPr>
          <a:xfrm>
            <a:off x="1136889" y="2084774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original triple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2BCE2-1FA2-694C-ADB0-1615345E2AF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4299" y="1869260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9D2224-0BAE-814E-A5E1-91311445CF8B}"/>
              </a:ext>
            </a:extLst>
          </p:cNvPr>
          <p:cNvSpPr/>
          <p:nvPr/>
        </p:nvSpPr>
        <p:spPr>
          <a:xfrm>
            <a:off x="666408" y="2537028"/>
            <a:ext cx="2647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this is a QR: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reveal the square roots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6CA12-BC62-FA4C-B174-A50A6C2C885A}"/>
              </a:ext>
            </a:extLst>
          </p:cNvPr>
          <p:cNvCxnSpPr>
            <a:cxnSpLocks/>
          </p:cNvCxnSpPr>
          <p:nvPr/>
        </p:nvCxnSpPr>
        <p:spPr>
          <a:xfrm flipV="1">
            <a:off x="2722774" y="2308929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033A9D-7325-B847-AEC3-B709DB2FD5BD}"/>
              </a:ext>
            </a:extLst>
          </p:cNvPr>
          <p:cNvSpPr/>
          <p:nvPr/>
        </p:nvSpPr>
        <p:spPr>
          <a:xfrm>
            <a:off x="6081079" y="2272286"/>
            <a:ext cx="3223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“Proof of Coverage”: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that the 8 triples span all possible QR signatures</a:t>
            </a:r>
            <a:endParaRPr lang="en-US" sz="2000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C82FB5-70E2-4842-9887-02F640A5243D}"/>
              </a:ext>
            </a:extLst>
          </p:cNvPr>
          <p:cNvSpPr/>
          <p:nvPr/>
        </p:nvSpPr>
        <p:spPr>
          <a:xfrm>
            <a:off x="5669305" y="1735346"/>
            <a:ext cx="630887" cy="299435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2A90D76C-3A90-A544-A0CD-338A6D393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000" y="4847490"/>
                <a:ext cx="9035544" cy="514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Proof of Coverage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of poly many triples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from CRS, show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one of the 8 triples has the same signature.</a:t>
                </a:r>
                <a:endParaRPr lang="en-US" sz="2800" dirty="0"/>
              </a:p>
              <a:p>
                <a:pPr algn="l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2A90D76C-3A90-A544-A0CD-338A6D39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0" y="4847490"/>
                <a:ext cx="9035544" cy="514258"/>
              </a:xfrm>
              <a:prstGeom prst="rect">
                <a:avLst/>
              </a:prstGeom>
              <a:blipFill>
                <a:blip r:embed="rId11"/>
                <a:stretch>
                  <a:fillRect l="-1262" t="-12195" b="-1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C8ACF8-398D-0641-B742-D6813E22DB6E}"/>
                  </a:ext>
                </a:extLst>
              </p:cNvPr>
              <p:cNvSpPr/>
              <p:nvPr/>
            </p:nvSpPr>
            <p:spPr>
              <a:xfrm>
                <a:off x="467544" y="5859269"/>
                <a:ext cx="867645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That is, there is a triple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𝑡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C8ACF8-398D-0641-B742-D6813E22D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59269"/>
                <a:ext cx="8676456" cy="954107"/>
              </a:xfrm>
              <a:prstGeom prst="rect">
                <a:avLst/>
              </a:prstGeom>
              <a:blipFill>
                <a:blip r:embed="rId12"/>
                <a:stretch>
                  <a:fillRect l="-1462" t="-526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4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7" y="4740904"/>
                <a:ext cx="7666440" cy="1361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construct the 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= (7 additional triples, square root of the second triples, proof of coverage).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7" y="4740904"/>
                <a:ext cx="7666440" cy="1361125"/>
              </a:xfrm>
              <a:prstGeom prst="rect">
                <a:avLst/>
              </a:prstGeom>
              <a:blipFill>
                <a:blip r:embed="rId10"/>
                <a:stretch>
                  <a:fillRect l="-1656" t="-3704" r="-16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1010016" y="5877272"/>
            <a:ext cx="8133983" cy="102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/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For each clause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  <a:blipFill>
                <a:blip r:embed="rId11"/>
                <a:stretch>
                  <a:fillRect l="-333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7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 &amp; Soundness: Exercise.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651" y="4788650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Zero Knowledge:  Simulator picks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is a quadratic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residue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1" y="4788650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32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539552" y="5733256"/>
            <a:ext cx="8133983" cy="612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Now, encodings of ALL the literals can be set to TRUE!!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/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For each clause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  <a:blipFill>
                <a:blip r:embed="rId11"/>
                <a:stretch>
                  <a:fillRect l="-333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7528656-701E-E14E-A58D-ACCBEC4CFB11}"/>
              </a:ext>
            </a:extLst>
          </p:cNvPr>
          <p:cNvSpPr/>
          <p:nvPr/>
        </p:nvSpPr>
        <p:spPr>
          <a:xfrm>
            <a:off x="8526411" y="6174182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2852936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saw: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NIZK for all of NP 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1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was only the beginning…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19232" y="1391299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Arguments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: 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 against computationally bounded prover. </a:t>
            </a: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DF5FEBF4-2F86-FC4F-A0A0-853C9F47152C}"/>
              </a:ext>
            </a:extLst>
          </p:cNvPr>
          <p:cNvSpPr txBox="1">
            <a:spLocks/>
          </p:cNvSpPr>
          <p:nvPr/>
        </p:nvSpPr>
        <p:spPr>
          <a:xfrm>
            <a:off x="519231" y="2626710"/>
            <a:ext cx="8601399" cy="102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Why?</a:t>
            </a:r>
            <a:endParaRPr lang="en-US" sz="2800" dirty="0"/>
          </a:p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 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547371" y="3497434"/>
            <a:ext cx="8133983" cy="180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1. It allows us to get perfect zero knowledge for all of NP.  Recall perfect ZK </a:t>
            </a:r>
            <a:r>
              <a:rPr lang="en-US" sz="2800" b="1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proofs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do not exist for NP-complete languages, unless the polynomial hierarchy collapses.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3" name="Subtitle 1">
            <a:extLst>
              <a:ext uri="{FF2B5EF4-FFF2-40B4-BE49-F238E27FC236}">
                <a16:creationId xmlns:a16="http://schemas.microsoft.com/office/drawing/2014/main" id="{33966934-3FDB-B04F-B1B2-20A9A8FC6456}"/>
              </a:ext>
            </a:extLst>
          </p:cNvPr>
          <p:cNvSpPr txBox="1">
            <a:spLocks/>
          </p:cNvSpPr>
          <p:nvPr/>
        </p:nvSpPr>
        <p:spPr>
          <a:xfrm>
            <a:off x="547371" y="5441651"/>
            <a:ext cx="8133983" cy="1803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2. It allows us to get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very short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proofs = succinct arguments or SNARGs.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2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00908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Zero-Knowledge (NIZK)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0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457200" y="31304"/>
            <a:ext cx="10058400" cy="7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3600" b="1" dirty="0">
                <a:cs typeface="Arial" charset="0"/>
              </a:rPr>
              <a:t>The Evolution of Proofs</a:t>
            </a:r>
          </a:p>
        </p:txBody>
      </p:sp>
      <p:sp>
        <p:nvSpPr>
          <p:cNvPr id="14" name="Content Placeholder 2"/>
          <p:cNvSpPr>
            <a:spLocks/>
          </p:cNvSpPr>
          <p:nvPr/>
        </p:nvSpPr>
        <p:spPr bwMode="auto">
          <a:xfrm>
            <a:off x="827584" y="826876"/>
            <a:ext cx="6324600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CLASSICAL Proofs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622300" y="4383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Content Placeholder 2"/>
          <p:cNvSpPr>
            <a:spLocks/>
          </p:cNvSpPr>
          <p:nvPr/>
        </p:nvSpPr>
        <p:spPr bwMode="auto">
          <a:xfrm>
            <a:off x="1187624" y="1245604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Prover writes down a string (proof); Verifier checks. </a:t>
            </a:r>
          </a:p>
        </p:txBody>
      </p:sp>
      <p:sp>
        <p:nvSpPr>
          <p:cNvPr id="22" name="Content Placeholder 2"/>
          <p:cNvSpPr>
            <a:spLocks/>
          </p:cNvSpPr>
          <p:nvPr/>
        </p:nvSpPr>
        <p:spPr bwMode="auto">
          <a:xfrm>
            <a:off x="1187624" y="1664332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Complexity class </a:t>
            </a:r>
            <a:r>
              <a:rPr lang="en-US" altLang="en-US" sz="2400" b="1" dirty="0">
                <a:cs typeface="Arial" charset="0"/>
              </a:rPr>
              <a:t>NP</a:t>
            </a:r>
          </a:p>
        </p:txBody>
      </p:sp>
      <p:sp>
        <p:nvSpPr>
          <p:cNvPr id="23" name="Content Placeholder 2"/>
          <p:cNvSpPr>
            <a:spLocks/>
          </p:cNvSpPr>
          <p:nvPr/>
        </p:nvSpPr>
        <p:spPr bwMode="auto">
          <a:xfrm>
            <a:off x="827584" y="2253716"/>
            <a:ext cx="6324600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INTERACTIVE Proofs</a:t>
            </a:r>
          </a:p>
        </p:txBody>
      </p:sp>
      <p:sp>
        <p:nvSpPr>
          <p:cNvPr id="24" name="Content Placeholder 2"/>
          <p:cNvSpPr>
            <a:spLocks/>
          </p:cNvSpPr>
          <p:nvPr/>
        </p:nvSpPr>
        <p:spPr bwMode="auto">
          <a:xfrm>
            <a:off x="1187624" y="2685764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Prover and Verifier talk back and forth.</a:t>
            </a:r>
          </a:p>
        </p:txBody>
      </p:sp>
      <p:sp>
        <p:nvSpPr>
          <p:cNvPr id="25" name="Content Placeholder 2"/>
          <p:cNvSpPr>
            <a:spLocks/>
          </p:cNvSpPr>
          <p:nvPr/>
        </p:nvSpPr>
        <p:spPr bwMode="auto">
          <a:xfrm>
            <a:off x="1187624" y="3189820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Complexity class </a:t>
            </a:r>
            <a:r>
              <a:rPr lang="en-US" altLang="en-US" sz="2400" b="1" dirty="0">
                <a:cs typeface="Arial" charset="0"/>
              </a:rPr>
              <a:t>IP = PSPACE &gt;&gt; NP</a:t>
            </a:r>
          </a:p>
        </p:txBody>
      </p:sp>
      <p:sp>
        <p:nvSpPr>
          <p:cNvPr id="28" name="Content Placeholder 2"/>
          <p:cNvSpPr>
            <a:spLocks/>
          </p:cNvSpPr>
          <p:nvPr/>
        </p:nvSpPr>
        <p:spPr bwMode="auto">
          <a:xfrm>
            <a:off x="827584" y="3779204"/>
            <a:ext cx="734481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PROBABILISTICALLY CHECKABLE Proofs</a:t>
            </a:r>
          </a:p>
        </p:txBody>
      </p:sp>
      <p:sp>
        <p:nvSpPr>
          <p:cNvPr id="29" name="Content Placeholder 2"/>
          <p:cNvSpPr>
            <a:spLocks/>
          </p:cNvSpPr>
          <p:nvPr/>
        </p:nvSpPr>
        <p:spPr bwMode="auto">
          <a:xfrm>
            <a:off x="1187624" y="4283260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Non-interactive, but Verifier only looks at 3 bits of proof</a:t>
            </a:r>
          </a:p>
        </p:txBody>
      </p:sp>
      <p:sp>
        <p:nvSpPr>
          <p:cNvPr id="37" name="Content Placeholder 2"/>
          <p:cNvSpPr>
            <a:spLocks/>
          </p:cNvSpPr>
          <p:nvPr/>
        </p:nvSpPr>
        <p:spPr bwMode="auto">
          <a:xfrm>
            <a:off x="1187624" y="4787316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Complexity class </a:t>
            </a:r>
            <a:r>
              <a:rPr lang="en-US" altLang="en-US" sz="2400" b="1" dirty="0">
                <a:cs typeface="Arial" charset="0"/>
              </a:rPr>
              <a:t>NEXP &gt;&gt; PSPACE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7C229-D298-DD40-9B4B-52121C4EE09F}"/>
              </a:ext>
            </a:extLst>
          </p:cNvPr>
          <p:cNvSpPr>
            <a:spLocks/>
          </p:cNvSpPr>
          <p:nvPr/>
        </p:nvSpPr>
        <p:spPr bwMode="auto">
          <a:xfrm>
            <a:off x="827584" y="6155468"/>
            <a:ext cx="302433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Proofs in the Wild: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CA3B9-038F-4F4D-917C-F0DD5690D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884" y="5903168"/>
            <a:ext cx="2425700" cy="8382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FABC96-76A5-B948-9DEA-5E77D395E474}"/>
              </a:ext>
            </a:extLst>
          </p:cNvPr>
          <p:cNvSpPr>
            <a:spLocks/>
          </p:cNvSpPr>
          <p:nvPr/>
        </p:nvSpPr>
        <p:spPr bwMode="auto">
          <a:xfrm>
            <a:off x="827584" y="5360047"/>
            <a:ext cx="734481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MULTIPROVER interactive proofs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3220502-1DFE-B04E-86DF-82ACC4DFFA8E}"/>
              </a:ext>
            </a:extLst>
          </p:cNvPr>
          <p:cNvSpPr>
            <a:spLocks/>
          </p:cNvSpPr>
          <p:nvPr/>
        </p:nvSpPr>
        <p:spPr bwMode="auto">
          <a:xfrm>
            <a:off x="6553548" y="6122791"/>
            <a:ext cx="3024336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938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7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Enter: The Common Random String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14A929-1FF0-7243-A76A-6A5068C13EB4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3C96E6-F23A-B943-A947-5176554203A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FB552DC-0075-164C-8486-261359EA1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AC5AF2-1646-B14E-ACF2-F211CB8BD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58D2166-8F4E-0343-AF09-CF296C17C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63988BC-B950-314F-A0EE-25A433F26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0792ED-8BB4-6B41-91DF-7631A606228E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C7CA4EF-E0CF-8043-AEA4-6AF8814CBE8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24B58A-0CCC-B146-9CFD-911E7649F28E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79DBFC-4BA3-5E4E-BC13-BABD6F56C80A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1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Enter: The Common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Reference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String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ubtitle 1">
                <a:extLst>
                  <a:ext uri="{FF2B5EF4-FFF2-40B4-BE49-F238E27FC236}">
                    <a16:creationId xmlns:a16="http://schemas.microsoft.com/office/drawing/2014/main" id="{A56CA1D9-4BC5-E841-89B0-20DB4868BF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5776" y="1550837"/>
                <a:ext cx="403509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←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𝐷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6" name="Subtitle 1">
                <a:extLst>
                  <a:ext uri="{FF2B5EF4-FFF2-40B4-BE49-F238E27FC236}">
                    <a16:creationId xmlns:a16="http://schemas.microsoft.com/office/drawing/2014/main" id="{A56CA1D9-4BC5-E841-89B0-20DB4868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50837"/>
                <a:ext cx="4035096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2236807" y="2086265"/>
            <a:ext cx="7231737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(e.g., CRS = product of two primes)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1E21EE-A54D-334D-AAB6-F2E33EF0FBD3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E9F099-252E-2746-8835-88B2CFD9BF35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E0FAEF1-D146-8C42-A592-5259D5AE6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48C8D34-BFA5-6E40-BDE6-1C226A9A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672FE19-EAEB-A949-98B9-3AF22E629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21A9B0C-F97E-8E4D-A4DB-D6BE34C5C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B9BB31-5ADB-9044-B061-D6ABA8551A98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47B9B7-DA12-0B4E-B76C-025F5E4FBF76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1BF89-9D66-D146-AFCF-CE5BE5F04E5F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FBAD26-D548-7045-98B8-31A6DF783C45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6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1">
                <a:extLst>
                  <a:ext uri="{FF2B5EF4-FFF2-40B4-BE49-F238E27FC236}">
                    <a16:creationId xmlns:a16="http://schemas.microsoft.com/office/drawing/2014/main" id="{DBBDF112-FC41-8945-8705-A8008AAA70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5321" y="4913875"/>
                <a:ext cx="7880903" cy="47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Completeness: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3COL, V accepts P’s proof. </a:t>
                </a:r>
              </a:p>
            </p:txBody>
          </p:sp>
        </mc:Choice>
        <mc:Fallback xmlns="">
          <p:sp>
            <p:nvSpPr>
              <p:cNvPr id="23" name="Subtitle 1">
                <a:extLst>
                  <a:ext uri="{FF2B5EF4-FFF2-40B4-BE49-F238E27FC236}">
                    <a16:creationId xmlns:a16="http://schemas.microsoft.com/office/drawing/2014/main" id="{DBBDF112-FC41-8945-8705-A8008AAA7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1" y="4913875"/>
                <a:ext cx="7880903" cy="477416"/>
              </a:xfrm>
              <a:prstGeom prst="rect">
                <a:avLst/>
              </a:prstGeom>
              <a:blipFill>
                <a:blip r:embed="rId7"/>
                <a:stretch>
                  <a:fillRect l="-1125" t="-512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btitle 1">
                <a:extLst>
                  <a:ext uri="{FF2B5EF4-FFF2-40B4-BE49-F238E27FC236}">
                    <a16:creationId xmlns:a16="http://schemas.microsoft.com/office/drawing/2014/main" id="{F9CB6829-3952-4148-8DE6-7BAC1DBC43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5320" y="5584861"/>
                <a:ext cx="7880903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Soundness: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and any “proof”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𝐶𝑅𝑆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accepts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24" name="Subtitle 1">
                <a:extLst>
                  <a:ext uri="{FF2B5EF4-FFF2-40B4-BE49-F238E27FC236}">
                    <a16:creationId xmlns:a16="http://schemas.microsoft.com/office/drawing/2014/main" id="{F9CB6829-3952-4148-8DE6-7BAC1DBC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0" y="5584861"/>
                <a:ext cx="7880903" cy="1010233"/>
              </a:xfrm>
              <a:prstGeom prst="rect">
                <a:avLst/>
              </a:prstGeom>
              <a:blipFill>
                <a:blip r:embed="rId8"/>
                <a:stretch>
                  <a:fillRect l="-1125" t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175D3A3-9F5F-2B4A-8CC4-D1B7715A3B50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74F733-8212-BD46-9897-7CD04DE0658F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7B16A20-3F9E-CD4A-8903-C52514CDB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8DAB2B9-FBE9-0944-835D-F7CCD57B5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CA58C4C-3CDC-DA44-940C-A4E2C6583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BAF427E-9B0E-5540-A373-F7DBB94B22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C7AD48-B2ED-884F-8E5F-8DD48E94954F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D50892-3211-CD41-AE99-1225E09BC9C9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AEAF25-4EE3-BA41-AA08-0C018252DC71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E2400-6765-9B4D-85D5-1D5608062CDE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1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792" y="4940633"/>
                <a:ext cx="7880903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G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3COL,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 the verifier V.</a:t>
                </a:r>
              </a:p>
            </p:txBody>
          </p:sp>
        </mc:Choice>
        <mc:Fallback xmlns="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2" y="4940633"/>
                <a:ext cx="7880903" cy="1010233"/>
              </a:xfrm>
              <a:prstGeom prst="rect">
                <a:avLst/>
              </a:prstGeom>
              <a:blipFill>
                <a:blip r:embed="rId7"/>
                <a:stretch>
                  <a:fillRect l="-1127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)≈(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𝑐𝑜𝑙𝑜𝑟𝑠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52011-1A10-2C49-8CA8-9D78ED0C2B3B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5E1A5C-1D6B-1B48-8CE6-FBA9328298B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7B4D1-58C3-D14C-9EF0-F29E6BB76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7EE9F5-EA80-5F48-860D-0F0D9BC28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F8F7785-0495-2542-8AA2-091428024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B8A0A09-4ADF-7446-AE2F-EA702446F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AD83B15-B59B-BC42-AF56-309FBACD5A94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32AFB5-D382-0E4D-A3F4-0A6A1699964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EC8055-32CC-8548-A064-522CC109745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D9F1F0-5460-0E47-9816-19B3A81EE1BC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0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52081</TotalTime>
  <Words>3075</Words>
  <Application>Microsoft Macintosh PowerPoint</Application>
  <PresentationFormat>On-screen Show (4:3)</PresentationFormat>
  <Paragraphs>425</Paragraphs>
  <Slides>50</Slides>
  <Notes>50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1183</cp:revision>
  <dcterms:created xsi:type="dcterms:W3CDTF">2014-03-14T23:52:55Z</dcterms:created>
  <dcterms:modified xsi:type="dcterms:W3CDTF">2021-11-03T16:02:50Z</dcterms:modified>
</cp:coreProperties>
</file>