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</p:sldMasterIdLst>
  <p:notesMasterIdLst>
    <p:notesMasterId r:id="rId41"/>
  </p:notesMasterIdLst>
  <p:sldIdLst>
    <p:sldId id="529" r:id="rId3"/>
    <p:sldId id="1496" r:id="rId4"/>
    <p:sldId id="3226" r:id="rId5"/>
    <p:sldId id="3228" r:id="rId6"/>
    <p:sldId id="3219" r:id="rId7"/>
    <p:sldId id="3220" r:id="rId8"/>
    <p:sldId id="3240" r:id="rId9"/>
    <p:sldId id="3224" r:id="rId10"/>
    <p:sldId id="3234" r:id="rId11"/>
    <p:sldId id="3242" r:id="rId12"/>
    <p:sldId id="3243" r:id="rId13"/>
    <p:sldId id="3244" r:id="rId14"/>
    <p:sldId id="3225" r:id="rId15"/>
    <p:sldId id="3245" r:id="rId16"/>
    <p:sldId id="3249" r:id="rId17"/>
    <p:sldId id="3250" r:id="rId18"/>
    <p:sldId id="3251" r:id="rId19"/>
    <p:sldId id="3221" r:id="rId20"/>
    <p:sldId id="3246" r:id="rId21"/>
    <p:sldId id="3252" r:id="rId22"/>
    <p:sldId id="3247" r:id="rId23"/>
    <p:sldId id="3253" r:id="rId24"/>
    <p:sldId id="3248" r:id="rId25"/>
    <p:sldId id="3233" r:id="rId26"/>
    <p:sldId id="3254" r:id="rId27"/>
    <p:sldId id="3257" r:id="rId28"/>
    <p:sldId id="3276" r:id="rId29"/>
    <p:sldId id="3258" r:id="rId30"/>
    <p:sldId id="3259" r:id="rId31"/>
    <p:sldId id="3277" r:id="rId32"/>
    <p:sldId id="1403" r:id="rId33"/>
    <p:sldId id="3267" r:id="rId34"/>
    <p:sldId id="3279" r:id="rId35"/>
    <p:sldId id="3260" r:id="rId36"/>
    <p:sldId id="3269" r:id="rId37"/>
    <p:sldId id="3270" r:id="rId38"/>
    <p:sldId id="3271" r:id="rId39"/>
    <p:sldId id="327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91637"/>
    <a:srgbClr val="762416"/>
    <a:srgbClr val="1E177C"/>
    <a:srgbClr val="EA968D"/>
    <a:srgbClr val="9290EA"/>
    <a:srgbClr val="FF0000"/>
    <a:srgbClr val="1A17A5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010"/>
    <p:restoredTop sz="76240" autoAdjust="0"/>
  </p:normalViewPr>
  <p:slideViewPr>
    <p:cSldViewPr>
      <p:cViewPr varScale="1">
        <p:scale>
          <a:sx n="95" d="100"/>
          <a:sy n="95" d="100"/>
        </p:scale>
        <p:origin x="68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2022-11-27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54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15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37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80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86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0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47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10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6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49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93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58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06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12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41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266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931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151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220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837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8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341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216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249"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37742066" indent="-37287152" defTabSz="908249"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2pPr>
            <a:lvl3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3pPr>
            <a:lvl4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4pPr>
            <a:lvl5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454914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909828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1364742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1819656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marL="0" marR="0" lvl="0" indent="0" algn="r" defTabSz="9082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EB689-7D14-4F7D-9C4A-FA78C5284BC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w York" charset="0"/>
                <a:ea typeface="ＭＳ Ｐゴシック" pitchFamily="34" charset="-128"/>
                <a:cs typeface="Arial" charset="0"/>
              </a:rPr>
              <a:pPr marL="0" marR="0" lvl="0" indent="0" algn="r" defTabSz="9082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w York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52" y="4342017"/>
            <a:ext cx="5027096" cy="411598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itchFamily="66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16372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260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54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108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880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178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1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3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16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28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76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09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89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4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4BCA-552B-6A4C-8B63-2F3CEDB3E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91F98-84F5-F944-916F-549D494C4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A05C7-1F26-E445-A28E-82D23BD8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1894-5558-0C4B-91DA-F293BEBC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19C1D-5005-954C-8951-53CC5A11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71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010C-628E-084D-B8C5-ED48FD5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97A6-4642-804C-93E2-F9767152F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7C27C-6B97-964B-9936-639741BC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11D0B-0B0C-4E4C-A975-908871A4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50CCE-B38C-9849-BD61-998D2294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9968-289E-8E4E-A383-A1A4F345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C761F-8F68-224C-BDFB-E50BC028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A65FE-6027-8F49-9FA1-AE193B72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F4682-7379-0D4A-8F3E-DB855C62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61E9E-4EE6-DD44-B2AD-A3829915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18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A8A9-3371-B448-A3A2-BFAD62CB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06CA-B3D9-ED4A-B077-BE887B8F8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26A2A-6088-1D47-BF9E-287334DB5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6188B-3C69-E74A-9F41-1F1C6742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30796-3781-EB47-82E1-03453E96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3A8F5-E8B8-174F-9808-AA3402E5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89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3417-3EF5-E043-8E1A-5AFEB226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2AF08-BB14-0B48-A095-E77C25837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9CAA5-8DF1-AC45-B046-251084BC1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6D4E7-AB16-9A40-A9C3-250330F7C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AF74-28C7-4C42-86C4-7C7DAA78C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05942-6265-6E47-B8E7-005C52BB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D9CAA-A5F9-1646-A733-8C4CF3BB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3481B-7926-BA4D-AAF9-7BB01378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3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DB13-2C82-3F47-A442-C66D8915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2BC9D-94E3-7147-8CFE-D5F98B1D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885C8-7336-894F-BD0D-80ABB64A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E75DF-A420-5A43-A3A9-CE9F5A29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32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8352A-72B0-3641-A387-6B46F9A2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5366B-A9B5-C04B-BE90-6CCA302A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D18E9-C42F-8747-8925-2E973B68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44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8953-E09A-BB40-861D-88A221B0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A409-8D69-D542-B588-339A65D63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04E08-2A50-144E-B87D-2F5958ABD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EF0C9-78E1-0041-9BA1-B2AD5058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501D1-1037-484A-B689-E61E3CB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78944-67CC-394B-9583-49ED9263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0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AE9A-B3B2-AE46-A9ED-3E9ACAEE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248FA-C9EA-0341-A5BC-7762C3E10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BE7CE-929E-B740-BE53-1541B875B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73AD9-196F-5842-AD42-F48DB76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2FA12-B2A4-DB49-B87B-134BB4C1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EF11B-B211-C942-914C-893C518D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4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C14B-07DD-DC49-9E5F-D7114072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D1AD-0E91-364B-BE81-FC1452FE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7BF9-3FF7-FA48-8AD0-0753F9BF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2C1D-4D5E-6144-B807-32B417B0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1F0CF-5EED-BE43-AE2B-38BDEA72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561E8-C8BA-1F47-88E1-3D48749FC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33D79-6461-504B-A865-875467BC1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E925-4048-2D49-97DF-8C2C9B78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DAE40-038F-2F4D-8231-7D4BFBE4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0CEA8-D593-7A40-805E-52E50D6D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2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1714" y="1217369"/>
            <a:ext cx="8197061" cy="37619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714" y="5551716"/>
            <a:ext cx="8197061" cy="571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latin typeface="Calibri Light"/>
                <a:cs typeface="Calibri Light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3"/>
          </p:nvPr>
        </p:nvSpPr>
        <p:spPr>
          <a:xfrm>
            <a:off x="471714" y="4979318"/>
            <a:ext cx="8197061" cy="572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all">
                <a:solidFill>
                  <a:schemeClr val="tx2"/>
                </a:solidFill>
                <a:latin typeface="Calibri"/>
                <a:cs typeface="Calibri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1713" y="105175"/>
            <a:ext cx="8019145" cy="11311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1059" y="6291100"/>
            <a:ext cx="584462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F56C8676-1494-424A-9EE1-69F4EB666B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84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E52CA5-D5D8-F142-965D-C7C4998AB29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E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63848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56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2022-11-27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6A0AB-08E2-8E42-B00F-CB4C2A66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F5BBF-1300-2446-B454-7906ED39E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BAB33-A4FD-714C-B4C7-8F4E2E9A7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93A0C-C5F5-714C-B69E-B33F2F0B26F8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7482-8000-4142-B836-97BB4FACA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0FD5D-F920-6141-8A33-852F1C77A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0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image" Target="../media/image27.png"/><Relationship Id="rId5" Type="http://schemas.openxmlformats.org/officeDocument/2006/relationships/image" Target="../media/image15.jpeg"/><Relationship Id="rId15" Type="http://schemas.openxmlformats.org/officeDocument/2006/relationships/image" Target="../media/image59.png"/><Relationship Id="rId10" Type="http://schemas.openxmlformats.org/officeDocument/2006/relationships/image" Target="../media/image55.png"/><Relationship Id="rId4" Type="http://schemas.openxmlformats.org/officeDocument/2006/relationships/image" Target="../media/image14.jpeg"/><Relationship Id="rId9" Type="http://schemas.openxmlformats.org/officeDocument/2006/relationships/image" Target="../media/image54.png"/><Relationship Id="rId1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65.png"/><Relationship Id="rId18" Type="http://schemas.openxmlformats.org/officeDocument/2006/relationships/image" Target="../media/image69.png"/><Relationship Id="rId26" Type="http://schemas.openxmlformats.org/officeDocument/2006/relationships/image" Target="../media/image21.png"/><Relationship Id="rId3" Type="http://schemas.openxmlformats.org/officeDocument/2006/relationships/image" Target="../media/image33.png"/><Relationship Id="rId21" Type="http://schemas.openxmlformats.org/officeDocument/2006/relationships/image" Target="../media/image71.png"/><Relationship Id="rId7" Type="http://schemas.openxmlformats.org/officeDocument/2006/relationships/image" Target="../media/image63.png"/><Relationship Id="rId12" Type="http://schemas.openxmlformats.org/officeDocument/2006/relationships/image" Target="../media/image40.png"/><Relationship Id="rId17" Type="http://schemas.openxmlformats.org/officeDocument/2006/relationships/image" Target="../media/image68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7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image" Target="../media/image39.png"/><Relationship Id="rId24" Type="http://schemas.openxmlformats.org/officeDocument/2006/relationships/image" Target="../media/image74.png"/><Relationship Id="rId5" Type="http://schemas.openxmlformats.org/officeDocument/2006/relationships/image" Target="../media/image15.jpeg"/><Relationship Id="rId15" Type="http://schemas.openxmlformats.org/officeDocument/2006/relationships/image" Target="../media/image67.png"/><Relationship Id="rId23" Type="http://schemas.openxmlformats.org/officeDocument/2006/relationships/image" Target="../media/image73.png"/><Relationship Id="rId10" Type="http://schemas.openxmlformats.org/officeDocument/2006/relationships/image" Target="../media/image64.png"/><Relationship Id="rId19" Type="http://schemas.openxmlformats.org/officeDocument/2006/relationships/image" Target="../media/image44.png"/><Relationship Id="rId4" Type="http://schemas.openxmlformats.org/officeDocument/2006/relationships/image" Target="../media/image14.jpeg"/><Relationship Id="rId9" Type="http://schemas.openxmlformats.org/officeDocument/2006/relationships/image" Target="../media/image43.png"/><Relationship Id="rId14" Type="http://schemas.openxmlformats.org/officeDocument/2006/relationships/image" Target="../media/image66.png"/><Relationship Id="rId22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65.png"/><Relationship Id="rId18" Type="http://schemas.openxmlformats.org/officeDocument/2006/relationships/image" Target="../media/image69.png"/><Relationship Id="rId3" Type="http://schemas.openxmlformats.org/officeDocument/2006/relationships/image" Target="../media/image33.png"/><Relationship Id="rId21" Type="http://schemas.openxmlformats.org/officeDocument/2006/relationships/image" Target="../media/image71.png"/><Relationship Id="rId7" Type="http://schemas.openxmlformats.org/officeDocument/2006/relationships/image" Target="../media/image63.png"/><Relationship Id="rId12" Type="http://schemas.openxmlformats.org/officeDocument/2006/relationships/image" Target="../media/image40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7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image" Target="../media/image39.png"/><Relationship Id="rId24" Type="http://schemas.openxmlformats.org/officeDocument/2006/relationships/image" Target="../media/image74.png"/><Relationship Id="rId5" Type="http://schemas.openxmlformats.org/officeDocument/2006/relationships/image" Target="../media/image15.jpeg"/><Relationship Id="rId15" Type="http://schemas.openxmlformats.org/officeDocument/2006/relationships/image" Target="../media/image67.png"/><Relationship Id="rId23" Type="http://schemas.openxmlformats.org/officeDocument/2006/relationships/image" Target="../media/image73.png"/><Relationship Id="rId10" Type="http://schemas.openxmlformats.org/officeDocument/2006/relationships/image" Target="../media/image64.png"/><Relationship Id="rId19" Type="http://schemas.openxmlformats.org/officeDocument/2006/relationships/image" Target="../media/image44.png"/><Relationship Id="rId4" Type="http://schemas.openxmlformats.org/officeDocument/2006/relationships/image" Target="../media/image14.jpeg"/><Relationship Id="rId9" Type="http://schemas.openxmlformats.org/officeDocument/2006/relationships/image" Target="../media/image43.png"/><Relationship Id="rId14" Type="http://schemas.openxmlformats.org/officeDocument/2006/relationships/image" Target="../media/image66.png"/><Relationship Id="rId22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14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14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4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4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16.png"/><Relationship Id="rId10" Type="http://schemas.openxmlformats.org/officeDocument/2006/relationships/image" Target="../media/image76.png"/><Relationship Id="rId4" Type="http://schemas.openxmlformats.org/officeDocument/2006/relationships/image" Target="../media/image15.png"/><Relationship Id="rId9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14.jpe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15.jpe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14.jpe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11" Type="http://schemas.openxmlformats.org/officeDocument/2006/relationships/image" Target="../media/image99.png"/><Relationship Id="rId5" Type="http://schemas.openxmlformats.org/officeDocument/2006/relationships/image" Target="../media/image95.png"/><Relationship Id="rId10" Type="http://schemas.openxmlformats.org/officeDocument/2006/relationships/image" Target="../media/image98.png"/><Relationship Id="rId4" Type="http://schemas.openxmlformats.org/officeDocument/2006/relationships/image" Target="../media/image15.jpeg"/><Relationship Id="rId9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14.jpe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95.png"/><Relationship Id="rId10" Type="http://schemas.openxmlformats.org/officeDocument/2006/relationships/image" Target="../media/image98.png"/><Relationship Id="rId4" Type="http://schemas.openxmlformats.org/officeDocument/2006/relationships/image" Target="../media/image15.jpeg"/><Relationship Id="rId9" Type="http://schemas.openxmlformats.org/officeDocument/2006/relationships/image" Target="../media/image9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14.jpe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11" Type="http://schemas.openxmlformats.org/officeDocument/2006/relationships/image" Target="../media/image100.png"/><Relationship Id="rId5" Type="http://schemas.openxmlformats.org/officeDocument/2006/relationships/image" Target="../media/image95.png"/><Relationship Id="rId10" Type="http://schemas.openxmlformats.org/officeDocument/2006/relationships/image" Target="../media/image98.png"/><Relationship Id="rId4" Type="http://schemas.openxmlformats.org/officeDocument/2006/relationships/image" Target="../media/image15.jpeg"/><Relationship Id="rId9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14.jpe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95.png"/><Relationship Id="rId10" Type="http://schemas.openxmlformats.org/officeDocument/2006/relationships/image" Target="../media/image98.png"/><Relationship Id="rId4" Type="http://schemas.openxmlformats.org/officeDocument/2006/relationships/image" Target="../media/image15.jpeg"/><Relationship Id="rId9" Type="http://schemas.openxmlformats.org/officeDocument/2006/relationships/image" Target="../media/image9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14.jpe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11" Type="http://schemas.openxmlformats.org/officeDocument/2006/relationships/image" Target="../media/image105.png"/><Relationship Id="rId5" Type="http://schemas.openxmlformats.org/officeDocument/2006/relationships/image" Target="../media/image87.png"/><Relationship Id="rId10" Type="http://schemas.openxmlformats.org/officeDocument/2006/relationships/image" Target="../media/image104.png"/><Relationship Id="rId4" Type="http://schemas.openxmlformats.org/officeDocument/2006/relationships/image" Target="../media/image15.jpeg"/><Relationship Id="rId9" Type="http://schemas.openxmlformats.org/officeDocument/2006/relationships/image" Target="../media/image10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image" Target="../media/image110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311.png"/><Relationship Id="rId4" Type="http://schemas.openxmlformats.org/officeDocument/2006/relationships/image" Target="../media/image210.png"/><Relationship Id="rId9" Type="http://schemas.openxmlformats.org/officeDocument/2006/relationships/image" Target="../media/image7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110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11" Type="http://schemas.openxmlformats.org/officeDocument/2006/relationships/image" Target="../media/image108.png"/><Relationship Id="rId5" Type="http://schemas.openxmlformats.org/officeDocument/2006/relationships/image" Target="../media/image15.jpeg"/><Relationship Id="rId10" Type="http://schemas.openxmlformats.org/officeDocument/2006/relationships/image" Target="../media/image910.png"/><Relationship Id="rId4" Type="http://schemas.openxmlformats.org/officeDocument/2006/relationships/image" Target="../media/image14.jpeg"/><Relationship Id="rId9" Type="http://schemas.openxmlformats.org/officeDocument/2006/relationships/image" Target="../media/image8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0.png"/><Relationship Id="rId3" Type="http://schemas.openxmlformats.org/officeDocument/2006/relationships/image" Target="../media/image110.png"/><Relationship Id="rId7" Type="http://schemas.openxmlformats.org/officeDocument/2006/relationships/image" Target="../media/image87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10.png"/><Relationship Id="rId7" Type="http://schemas.openxmlformats.org/officeDocument/2006/relationships/image" Target="../media/image100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70.png"/><Relationship Id="rId3" Type="http://schemas.openxmlformats.org/officeDocument/2006/relationships/image" Target="../media/image106.png"/><Relationship Id="rId7" Type="http://schemas.openxmlformats.org/officeDocument/2006/relationships/image" Target="../media/image230.png"/><Relationship Id="rId12" Type="http://schemas.openxmlformats.org/officeDocument/2006/relationships/image" Target="../media/image26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5.jpeg"/><Relationship Id="rId5" Type="http://schemas.openxmlformats.org/officeDocument/2006/relationships/image" Target="../media/image211.png"/><Relationship Id="rId10" Type="http://schemas.openxmlformats.org/officeDocument/2006/relationships/image" Target="../media/image14.jpeg"/><Relationship Id="rId4" Type="http://schemas.openxmlformats.org/officeDocument/2006/relationships/image" Target="../media/image107.png"/><Relationship Id="rId9" Type="http://schemas.openxmlformats.org/officeDocument/2006/relationships/image" Target="../media/image250.png"/><Relationship Id="rId14" Type="http://schemas.openxmlformats.org/officeDocument/2006/relationships/image" Target="../media/image28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13" Type="http://schemas.openxmlformats.org/officeDocument/2006/relationships/image" Target="NULL"/><Relationship Id="rId18" Type="http://schemas.openxmlformats.org/officeDocument/2006/relationships/image" Target="../media/image381.png"/><Relationship Id="rId3" Type="http://schemas.openxmlformats.org/officeDocument/2006/relationships/image" Target="../media/image312.png"/><Relationship Id="rId7" Type="http://schemas.openxmlformats.org/officeDocument/2006/relationships/image" Target="../media/image331.png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3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1.png"/><Relationship Id="rId11" Type="http://schemas.openxmlformats.org/officeDocument/2006/relationships/image" Target="../media/image361.png"/><Relationship Id="rId5" Type="http://schemas.openxmlformats.org/officeDocument/2006/relationships/image" Target="../media/image15.jpeg"/><Relationship Id="rId15" Type="http://schemas.openxmlformats.org/officeDocument/2006/relationships/image" Target="NULL"/><Relationship Id="rId10" Type="http://schemas.openxmlformats.org/officeDocument/2006/relationships/image" Target="../media/image351.png"/><Relationship Id="rId4" Type="http://schemas.openxmlformats.org/officeDocument/2006/relationships/image" Target="../media/image14.jpe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0.png"/><Relationship Id="rId3" Type="http://schemas.openxmlformats.org/officeDocument/2006/relationships/image" Target="../media/image106.png"/><Relationship Id="rId7" Type="http://schemas.openxmlformats.org/officeDocument/2006/relationships/image" Target="../media/image15.jpeg"/><Relationship Id="rId12" Type="http://schemas.openxmlformats.org/officeDocument/2006/relationships/image" Target="../media/image320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310.png"/><Relationship Id="rId5" Type="http://schemas.openxmlformats.org/officeDocument/2006/relationships/image" Target="../media/image220.png"/><Relationship Id="rId15" Type="http://schemas.openxmlformats.org/officeDocument/2006/relationships/image" Target="../media/image350.png"/><Relationship Id="rId10" Type="http://schemas.openxmlformats.org/officeDocument/2006/relationships/image" Target="../media/image300.png"/><Relationship Id="rId4" Type="http://schemas.openxmlformats.org/officeDocument/2006/relationships/image" Target="../media/image107.png"/><Relationship Id="rId9" Type="http://schemas.openxmlformats.org/officeDocument/2006/relationships/image" Target="../media/image290.png"/><Relationship Id="rId14" Type="http://schemas.openxmlformats.org/officeDocument/2006/relationships/image" Target="../media/image34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70.png"/><Relationship Id="rId7" Type="http://schemas.openxmlformats.org/officeDocument/2006/relationships/image" Target="../media/image400.png"/><Relationship Id="rId12" Type="http://schemas.openxmlformats.org/officeDocument/2006/relationships/image" Target="../media/image4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0.png"/><Relationship Id="rId11" Type="http://schemas.openxmlformats.org/officeDocument/2006/relationships/image" Target="../media/image440.png"/><Relationship Id="rId5" Type="http://schemas.openxmlformats.org/officeDocument/2006/relationships/image" Target="../media/image380.png"/><Relationship Id="rId10" Type="http://schemas.openxmlformats.org/officeDocument/2006/relationships/image" Target="../media/image430.png"/><Relationship Id="rId4" Type="http://schemas.openxmlformats.org/officeDocument/2006/relationships/image" Target="../media/image107.png"/><Relationship Id="rId9" Type="http://schemas.openxmlformats.org/officeDocument/2006/relationships/image" Target="../media/image4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70.png"/><Relationship Id="rId7" Type="http://schemas.openxmlformats.org/officeDocument/2006/relationships/image" Target="../media/image4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0.png"/><Relationship Id="rId11" Type="http://schemas.openxmlformats.org/officeDocument/2006/relationships/image" Target="../media/image470.png"/><Relationship Id="rId5" Type="http://schemas.openxmlformats.org/officeDocument/2006/relationships/image" Target="../media/image380.png"/><Relationship Id="rId10" Type="http://schemas.openxmlformats.org/officeDocument/2006/relationships/image" Target="../media/image430.png"/><Relationship Id="rId4" Type="http://schemas.openxmlformats.org/officeDocument/2006/relationships/image" Target="../media/image107.png"/><Relationship Id="rId9" Type="http://schemas.openxmlformats.org/officeDocument/2006/relationships/image" Target="../media/image42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630.png"/><Relationship Id="rId18" Type="http://schemas.openxmlformats.org/officeDocument/2006/relationships/image" Target="../media/image680.png"/><Relationship Id="rId3" Type="http://schemas.openxmlformats.org/officeDocument/2006/relationships/image" Target="../media/image107.png"/><Relationship Id="rId21" Type="http://schemas.openxmlformats.org/officeDocument/2006/relationships/image" Target="../media/image711.png"/><Relationship Id="rId7" Type="http://schemas.openxmlformats.org/officeDocument/2006/relationships/image" Target="../media/image480.png"/><Relationship Id="rId12" Type="http://schemas.openxmlformats.org/officeDocument/2006/relationships/image" Target="../media/image620.png"/><Relationship Id="rId17" Type="http://schemas.openxmlformats.org/officeDocument/2006/relationships/image" Target="../media/image670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660.png"/><Relationship Id="rId20" Type="http://schemas.openxmlformats.org/officeDocument/2006/relationships/image" Target="../media/image7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0.png"/><Relationship Id="rId11" Type="http://schemas.openxmlformats.org/officeDocument/2006/relationships/image" Target="../media/image500.png"/><Relationship Id="rId24" Type="http://schemas.openxmlformats.org/officeDocument/2006/relationships/image" Target="../media/image740.png"/><Relationship Id="rId5" Type="http://schemas.openxmlformats.org/officeDocument/2006/relationships/image" Target="../media/image390.png"/><Relationship Id="rId15" Type="http://schemas.openxmlformats.org/officeDocument/2006/relationships/image" Target="../media/image650.png"/><Relationship Id="rId23" Type="http://schemas.openxmlformats.org/officeDocument/2006/relationships/image" Target="../media/image730.png"/><Relationship Id="rId10" Type="http://schemas.openxmlformats.org/officeDocument/2006/relationships/image" Target="../media/image14.jpeg"/><Relationship Id="rId19" Type="http://schemas.openxmlformats.org/officeDocument/2006/relationships/image" Target="../media/image690.png"/><Relationship Id="rId4" Type="http://schemas.openxmlformats.org/officeDocument/2006/relationships/image" Target="../media/image380.png"/><Relationship Id="rId9" Type="http://schemas.openxmlformats.org/officeDocument/2006/relationships/image" Target="../media/image15.jpeg"/><Relationship Id="rId14" Type="http://schemas.openxmlformats.org/officeDocument/2006/relationships/image" Target="../media/image640.png"/><Relationship Id="rId22" Type="http://schemas.openxmlformats.org/officeDocument/2006/relationships/image" Target="../media/image72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520.png"/><Relationship Id="rId3" Type="http://schemas.openxmlformats.org/officeDocument/2006/relationships/image" Target="../media/image106.png"/><Relationship Id="rId7" Type="http://schemas.openxmlformats.org/officeDocument/2006/relationships/image" Target="../media/image230.png"/><Relationship Id="rId12" Type="http://schemas.openxmlformats.org/officeDocument/2006/relationships/image" Target="../media/image5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0.png"/><Relationship Id="rId11" Type="http://schemas.openxmlformats.org/officeDocument/2006/relationships/image" Target="../media/image15.jpeg"/><Relationship Id="rId10" Type="http://schemas.openxmlformats.org/officeDocument/2006/relationships/image" Target="../media/image14.jpeg"/><Relationship Id="rId4" Type="http://schemas.openxmlformats.org/officeDocument/2006/relationships/image" Target="../media/image107.png"/><Relationship Id="rId9" Type="http://schemas.openxmlformats.org/officeDocument/2006/relationships/image" Target="../media/image250.png"/><Relationship Id="rId14" Type="http://schemas.openxmlformats.org/officeDocument/2006/relationships/image" Target="../media/image5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5.jpeg"/><Relationship Id="rId4" Type="http://schemas.openxmlformats.org/officeDocument/2006/relationships/image" Target="../media/image15.pn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4.jpe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15.jpe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31.png"/><Relationship Id="rId21" Type="http://schemas.openxmlformats.org/officeDocument/2006/relationships/image" Target="../media/image47.png"/><Relationship Id="rId7" Type="http://schemas.openxmlformats.org/officeDocument/2006/relationships/image" Target="../media/image15.jpe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>
                <a:solidFill>
                  <a:srgbClr val="891637"/>
                </a:solidFill>
                <a:latin typeface="Calibri" pitchFamily="34" charset="0"/>
              </a:rPr>
              <a:t>Lecture 21</a:t>
            </a:r>
            <a:endParaRPr lang="en-US" sz="4000" b="1" dirty="0">
              <a:solidFill>
                <a:srgbClr val="891637"/>
              </a:solidFill>
              <a:latin typeface="Calibri" pitchFamily="34" charset="0"/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3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-533400" y="44624"/>
                <a:ext cx="10363200" cy="1143000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891637"/>
                    </a:solidFill>
                    <a:latin typeface="Calibri" pitchFamily="34" charset="0"/>
                  </a:rPr>
                  <a:t>Detour: OT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>
                    <a:solidFill>
                      <a:srgbClr val="891637"/>
                    </a:solidFill>
                    <a:latin typeface="Calibri" pitchFamily="34" charset="0"/>
                  </a:rPr>
                  <a:t> Secret-Shared-AND</a:t>
                </a:r>
              </a:p>
            </p:txBody>
          </p:sp>
        </mc:Choice>
        <mc:Fallback xmlns="">
          <p:sp>
            <p:nvSpPr>
              <p:cNvPr id="2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533400" y="44624"/>
                <a:ext cx="10363200" cy="1143000"/>
              </a:xfr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6FE8CF83-45C4-1D4E-B45D-C9BCAED4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45630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BFE6B2F-2F5F-D148-8C23-57A87DC2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898" y="2060848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Callout 58">
                <a:extLst>
                  <a:ext uri="{FF2B5EF4-FFF2-40B4-BE49-F238E27FC236}">
                    <a16:creationId xmlns:a16="http://schemas.microsoft.com/office/drawing/2014/main" id="{1CD40D52-803D-6444-9DD6-5FF12B88150E}"/>
                  </a:ext>
                </a:extLst>
              </p:cNvPr>
              <p:cNvSpPr/>
              <p:nvPr/>
            </p:nvSpPr>
            <p:spPr>
              <a:xfrm>
                <a:off x="699034" y="1187624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Oval Callout 58">
                <a:extLst>
                  <a:ext uri="{FF2B5EF4-FFF2-40B4-BE49-F238E27FC236}">
                    <a16:creationId xmlns:a16="http://schemas.microsoft.com/office/drawing/2014/main" id="{1CD40D52-803D-6444-9DD6-5FF12B881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4" y="1187624"/>
                <a:ext cx="1560574" cy="777986"/>
              </a:xfrm>
              <a:prstGeom prst="wedgeEllipseCallou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Callout 60">
                <a:extLst>
                  <a:ext uri="{FF2B5EF4-FFF2-40B4-BE49-F238E27FC236}">
                    <a16:creationId xmlns:a16="http://schemas.microsoft.com/office/drawing/2014/main" id="{D29DD50D-6D6C-E740-BE52-E32B68D1D226}"/>
                  </a:ext>
                </a:extLst>
              </p:cNvPr>
              <p:cNvSpPr/>
              <p:nvPr/>
            </p:nvSpPr>
            <p:spPr>
              <a:xfrm>
                <a:off x="7259898" y="1138846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Oval Callout 60">
                <a:extLst>
                  <a:ext uri="{FF2B5EF4-FFF2-40B4-BE49-F238E27FC236}">
                    <a16:creationId xmlns:a16="http://schemas.microsoft.com/office/drawing/2014/main" id="{D29DD50D-6D6C-E740-BE52-E32B68D1D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898" y="1138846"/>
                <a:ext cx="1560574" cy="777986"/>
              </a:xfrm>
              <a:prstGeom prst="wedgeEllipseCallou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D720825A-7BDC-904D-8056-36F23DBE99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16219" y="1071512"/>
                <a:ext cx="4472632" cy="93610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Alice gets random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b="0" dirty="0"/>
                  <a:t>, Bob gets random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b="0" dirty="0"/>
                  <a:t> </a:t>
                </a:r>
                <a:r>
                  <a:rPr lang="en-US" sz="2400" b="0" dirty="0" err="1"/>
                  <a:t>s.t.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𝛼𝛽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D720825A-7BDC-904D-8056-36F23DBE9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219" y="1071512"/>
                <a:ext cx="4472632" cy="936104"/>
              </a:xfrm>
              <a:prstGeom prst="rect">
                <a:avLst/>
              </a:prstGeom>
              <a:blipFill>
                <a:blip r:embed="rId8"/>
                <a:stretch>
                  <a:fillRect t="-2703" b="-6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A7D4296-D824-6A48-982E-BEA4F29193CE}"/>
              </a:ext>
            </a:extLst>
          </p:cNvPr>
          <p:cNvGrpSpPr/>
          <p:nvPr/>
        </p:nvGrpSpPr>
        <p:grpSpPr>
          <a:xfrm>
            <a:off x="467544" y="3645024"/>
            <a:ext cx="1800200" cy="1062372"/>
            <a:chOff x="1632077" y="2144627"/>
            <a:chExt cx="1800200" cy="106237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B90B11-0178-FE49-AC32-56DC8A039252}"/>
                </a:ext>
              </a:extLst>
            </p:cNvPr>
            <p:cNvSpPr/>
            <p:nvPr/>
          </p:nvSpPr>
          <p:spPr>
            <a:xfrm>
              <a:off x="1634659" y="2245671"/>
              <a:ext cx="1613021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A5899E0-CA21-A84D-A7F8-541099A6FC51}"/>
                </a:ext>
              </a:extLst>
            </p:cNvPr>
            <p:cNvCxnSpPr>
              <a:cxnSpLocks/>
              <a:stCxn id="64" idx="1"/>
              <a:endCxn id="64" idx="3"/>
            </p:cNvCxnSpPr>
            <p:nvPr/>
          </p:nvCxnSpPr>
          <p:spPr>
            <a:xfrm>
              <a:off x="1634659" y="2706692"/>
              <a:ext cx="16130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41">
                  <a:extLst>
                    <a:ext uri="{FF2B5EF4-FFF2-40B4-BE49-F238E27FC236}">
                      <a16:creationId xmlns:a16="http://schemas.microsoft.com/office/drawing/2014/main" id="{706EF30E-802D-EC43-8AD8-B1C01ECC50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085" y="2144627"/>
                  <a:ext cx="114230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6" name="Rectangle 41">
                  <a:extLst>
                    <a:ext uri="{FF2B5EF4-FFF2-40B4-BE49-F238E27FC236}">
                      <a16:creationId xmlns:a16="http://schemas.microsoft.com/office/drawing/2014/main" id="{706EF30E-802D-EC43-8AD8-B1C01ECC50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04085" y="2144627"/>
                  <a:ext cx="114230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41">
                  <a:extLst>
                    <a:ext uri="{FF2B5EF4-FFF2-40B4-BE49-F238E27FC236}">
                      <a16:creationId xmlns:a16="http://schemas.microsoft.com/office/drawing/2014/main" id="{C3455061-3B57-2947-A747-A64755D4D4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077" y="2597399"/>
                  <a:ext cx="18002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a14:m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7" name="Rectangle 41">
                  <a:extLst>
                    <a:ext uri="{FF2B5EF4-FFF2-40B4-BE49-F238E27FC236}">
                      <a16:creationId xmlns:a16="http://schemas.microsoft.com/office/drawing/2014/main" id="{C3455061-3B57-2947-A747-A64755D4D4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2077" y="2597399"/>
                  <a:ext cx="1800200" cy="6096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C3AC6E5C-1B6B-D649-9B60-55982C448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192" y="3792996"/>
                <a:ext cx="258280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Choice bit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C3AC6E5C-1B6B-D649-9B60-55982C448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0192" y="3792996"/>
                <a:ext cx="2582802" cy="609600"/>
              </a:xfrm>
              <a:prstGeom prst="rect">
                <a:avLst/>
              </a:prstGeom>
              <a:blipFill>
                <a:blip r:embed="rId11"/>
                <a:stretch>
                  <a:fillRect l="-3431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CE44567-96B5-B54B-8B9A-E4F9BBCA3EA6}"/>
              </a:ext>
            </a:extLst>
          </p:cNvPr>
          <p:cNvCxnSpPr>
            <a:cxnSpLocks/>
          </p:cNvCxnSpPr>
          <p:nvPr/>
        </p:nvCxnSpPr>
        <p:spPr>
          <a:xfrm>
            <a:off x="2987824" y="4097796"/>
            <a:ext cx="3096344" cy="0"/>
          </a:xfrm>
          <a:prstGeom prst="straightConnector1">
            <a:avLst/>
          </a:prstGeom>
          <a:noFill/>
          <a:ln w="635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sp>
        <p:nvSpPr>
          <p:cNvPr id="70" name="Rectangle 3">
            <a:extLst>
              <a:ext uri="{FF2B5EF4-FFF2-40B4-BE49-F238E27FC236}">
                <a16:creationId xmlns:a16="http://schemas.microsoft.com/office/drawing/2014/main" id="{5C70837D-2C1B-724A-962A-0C7BB25ED3F8}"/>
              </a:ext>
            </a:extLst>
          </p:cNvPr>
          <p:cNvSpPr txBox="1">
            <a:spLocks noChangeArrowheads="1"/>
          </p:cNvSpPr>
          <p:nvPr/>
        </p:nvSpPr>
        <p:spPr>
          <a:xfrm>
            <a:off x="3163268" y="3573016"/>
            <a:ext cx="2736304" cy="4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Run an OT protocol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05D6902-8302-8E49-957C-22B60B19C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930025"/>
            <a:ext cx="789490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 dirty="0"/>
              <a:t>Bob gets 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F3E2208-49EB-2E46-BE05-D4F99CFEB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531" y="5927491"/>
                <a:ext cx="249146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F3E2208-49EB-2E46-BE05-D4F99CFEB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8531" y="5927491"/>
                <a:ext cx="2491462" cy="609600"/>
              </a:xfrm>
              <a:prstGeom prst="rect">
                <a:avLst/>
              </a:prstGeom>
              <a:blipFill>
                <a:blip r:embed="rId12"/>
                <a:stretch>
                  <a:fillRect b="-20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F8ED8594-8BFB-5445-98D3-F248266D95BB}"/>
              </a:ext>
            </a:extLst>
          </p:cNvPr>
          <p:cNvSpPr/>
          <p:nvPr/>
        </p:nvSpPr>
        <p:spPr>
          <a:xfrm>
            <a:off x="4926646" y="29156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3">
                <a:extLst>
                  <a:ext uri="{FF2B5EF4-FFF2-40B4-BE49-F238E27FC236}">
                    <a16:creationId xmlns:a16="http://schemas.microsoft.com/office/drawing/2014/main" id="{9225E2A2-FC5E-C141-BF8C-FF9764E3526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8472" y="2986826"/>
                <a:ext cx="1770272" cy="5519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Output: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6" name="Rectangle 3">
                <a:extLst>
                  <a:ext uri="{FF2B5EF4-FFF2-40B4-BE49-F238E27FC236}">
                    <a16:creationId xmlns:a16="http://schemas.microsoft.com/office/drawing/2014/main" id="{9225E2A2-FC5E-C141-BF8C-FF9764E35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72" y="2986826"/>
                <a:ext cx="1770272" cy="551989"/>
              </a:xfrm>
              <a:prstGeom prst="rect">
                <a:avLst/>
              </a:prstGeom>
              <a:blipFill>
                <a:blip r:embed="rId1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3">
                <a:extLst>
                  <a:ext uri="{FF2B5EF4-FFF2-40B4-BE49-F238E27FC236}">
                    <a16:creationId xmlns:a16="http://schemas.microsoft.com/office/drawing/2014/main" id="{FCE4BF71-9989-8541-9DE1-489FB32D23D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702866" y="3068960"/>
                <a:ext cx="1770272" cy="5519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Output: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7" name="Rectangle 3">
                <a:extLst>
                  <a:ext uri="{FF2B5EF4-FFF2-40B4-BE49-F238E27FC236}">
                    <a16:creationId xmlns:a16="http://schemas.microsoft.com/office/drawing/2014/main" id="{FCE4BF71-9989-8541-9DE1-489FB32D2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866" y="3068960"/>
                <a:ext cx="1770272" cy="551989"/>
              </a:xfrm>
              <a:prstGeom prst="rect">
                <a:avLst/>
              </a:prstGeom>
              <a:blipFill>
                <a:blip r:embed="rId14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6DE018-DBA1-7645-8A61-9BCF7AF4EE9D}"/>
                  </a:ext>
                </a:extLst>
              </p:cNvPr>
              <p:cNvSpPr/>
              <p:nvPr/>
            </p:nvSpPr>
            <p:spPr>
              <a:xfrm>
                <a:off x="4315385" y="6001457"/>
                <a:ext cx="26894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6DE018-DBA1-7645-8A61-9BCF7AF4E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385" y="6001457"/>
                <a:ext cx="2689454" cy="461665"/>
              </a:xfrm>
              <a:prstGeom prst="rect">
                <a:avLst/>
              </a:prstGeom>
              <a:blipFill>
                <a:blip r:embed="rId1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333AA1-0650-1D48-AAE2-AAC1996DA5B5}"/>
                  </a:ext>
                </a:extLst>
              </p:cNvPr>
              <p:cNvSpPr/>
              <p:nvPr/>
            </p:nvSpPr>
            <p:spPr>
              <a:xfrm>
                <a:off x="6863861" y="6001457"/>
                <a:ext cx="20224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𝛼𝛽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333AA1-0650-1D48-AAE2-AAC1996DA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61" y="6001457"/>
                <a:ext cx="2022413" cy="461665"/>
              </a:xfrm>
              <a:prstGeom prst="rect">
                <a:avLst/>
              </a:prstGeom>
              <a:blipFill>
                <a:blip r:embed="rId16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76FEBB5-5BCB-0A49-97CE-780C004CD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746" y="5301208"/>
                <a:ext cx="789490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Alice outputs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76FEBB5-5BCB-0A49-97CE-780C004CD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746" y="5301208"/>
                <a:ext cx="7894907" cy="609600"/>
              </a:xfrm>
              <a:prstGeom prst="rect">
                <a:avLst/>
              </a:prstGeom>
              <a:blipFill>
                <a:blip r:embed="rId17"/>
                <a:stretch>
                  <a:fillRect l="-112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11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73" grpId="0"/>
      <p:bldP spid="4" grpId="0"/>
      <p:bldP spid="5" grpId="0"/>
      <p:bldP spid="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The Billionaires’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74CE4F5F-5C66-4041-8ED8-242CDDD9E0B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75856" y="1017248"/>
                <a:ext cx="2736304" cy="66952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 </a:t>
                </a:r>
                <a:br>
                  <a:rPr lang="en-US" sz="2400" dirty="0">
                    <a:latin typeface="Calibri" pitchFamily="34" charset="0"/>
                  </a:rPr>
                </a:br>
                <a:r>
                  <a:rPr lang="en-US" sz="2400" dirty="0">
                    <a:latin typeface="Calibri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74CE4F5F-5C66-4041-8ED8-242CDDD9E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017248"/>
                <a:ext cx="2736304" cy="669523"/>
              </a:xfrm>
              <a:prstGeom prst="rect">
                <a:avLst/>
              </a:prstGeom>
              <a:blipFill>
                <a:blip r:embed="rId3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0430D38A-6AB9-7F46-85B1-8FAFA7582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42" y="1242975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BA4586BC-F7DC-3F45-8EB0-24322DDC1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488" y="1124744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4A00277F-F73E-CB42-9927-908649ADD82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-217492" y="2456349"/>
                <a:ext cx="4335000" cy="9082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libri" pitchFamily="34" charset="0"/>
                  </a:rPr>
                  <a:t>Unit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4A00277F-F73E-CB42-9927-908649ADD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7492" y="2456349"/>
                <a:ext cx="4335000" cy="9082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A49788FA-55BC-644A-8DDB-DADF95EBB58B}"/>
              </a:ext>
            </a:extLst>
          </p:cNvPr>
          <p:cNvGrpSpPr/>
          <p:nvPr/>
        </p:nvGrpSpPr>
        <p:grpSpPr>
          <a:xfrm>
            <a:off x="395536" y="2161594"/>
            <a:ext cx="3168352" cy="481139"/>
            <a:chOff x="395536" y="3429000"/>
            <a:chExt cx="3168352" cy="4811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032BD1-8A93-F84C-8FC3-DF04BDE91C07}"/>
                </a:ext>
              </a:extLst>
            </p:cNvPr>
            <p:cNvSpPr/>
            <p:nvPr/>
          </p:nvSpPr>
          <p:spPr>
            <a:xfrm>
              <a:off x="395536" y="3501008"/>
              <a:ext cx="3168352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0CA2CC-6FD8-5741-8C27-D7D0CD989063}"/>
                </a:ext>
              </a:extLst>
            </p:cNvPr>
            <p:cNvCxnSpPr/>
            <p:nvPr/>
          </p:nvCxnSpPr>
          <p:spPr>
            <a:xfrm>
              <a:off x="1429742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E84F30-5765-C44B-A73B-677E3C3EFD4F}"/>
                </a:ext>
              </a:extLst>
            </p:cNvPr>
            <p:cNvCxnSpPr/>
            <p:nvPr/>
          </p:nvCxnSpPr>
          <p:spPr>
            <a:xfrm>
              <a:off x="1763688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3">
                  <a:extLst>
                    <a:ext uri="{FF2B5EF4-FFF2-40B4-BE49-F238E27FC236}">
                      <a16:creationId xmlns:a16="http://schemas.microsoft.com/office/drawing/2014/main" id="{47B8C3E6-933A-8247-ADB9-0E1624BC3E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95536" y="3501008"/>
                  <a:ext cx="2441104" cy="4091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25" name="Rectangle 3">
                  <a:extLst>
                    <a:ext uri="{FF2B5EF4-FFF2-40B4-BE49-F238E27FC236}">
                      <a16:creationId xmlns:a16="http://schemas.microsoft.com/office/drawing/2014/main" id="{47B8C3E6-933A-8247-ADB9-0E1624BC3E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3501008"/>
                  <a:ext cx="2441104" cy="4091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2FA606-BDC4-514C-AF4A-C265DE5D8853}"/>
                </a:ext>
              </a:extLst>
            </p:cNvPr>
            <p:cNvCxnSpPr/>
            <p:nvPr/>
          </p:nvCxnSpPr>
          <p:spPr>
            <a:xfrm>
              <a:off x="2051720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DCA825F-D8B2-9E4E-BE47-1C3D14CB6301}"/>
                </a:ext>
              </a:extLst>
            </p:cNvPr>
            <p:cNvCxnSpPr/>
            <p:nvPr/>
          </p:nvCxnSpPr>
          <p:spPr>
            <a:xfrm>
              <a:off x="2411760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5DE005A-A4CF-4142-9770-A417F31FA24A}"/>
                </a:ext>
              </a:extLst>
            </p:cNvPr>
            <p:cNvCxnSpPr/>
            <p:nvPr/>
          </p:nvCxnSpPr>
          <p:spPr>
            <a:xfrm>
              <a:off x="1115616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04D882FD-4DFF-9F40-9D06-068B037B11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036440" y="3480654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04D882FD-4DFF-9F40-9D06-068B037B1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40" y="3480654"/>
                  <a:ext cx="456927" cy="40074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">
                  <a:extLst>
                    <a:ext uri="{FF2B5EF4-FFF2-40B4-BE49-F238E27FC236}">
                      <a16:creationId xmlns:a16="http://schemas.microsoft.com/office/drawing/2014/main" id="{1B690073-732E-1746-940B-91373AF522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91680" y="3501008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2" name="Rectangle 3">
                  <a:extLst>
                    <a:ext uri="{FF2B5EF4-FFF2-40B4-BE49-F238E27FC236}">
                      <a16:creationId xmlns:a16="http://schemas.microsoft.com/office/drawing/2014/main" id="{1B690073-732E-1746-940B-91373AF52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3501008"/>
                  <a:ext cx="456927" cy="40074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">
                  <a:extLst>
                    <a:ext uri="{FF2B5EF4-FFF2-40B4-BE49-F238E27FC236}">
                      <a16:creationId xmlns:a16="http://schemas.microsoft.com/office/drawing/2014/main" id="{6E8903AC-B089-8046-833C-01072BEBBF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6841" y="3501008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3" name="Rectangle 3">
                  <a:extLst>
                    <a:ext uri="{FF2B5EF4-FFF2-40B4-BE49-F238E27FC236}">
                      <a16:creationId xmlns:a16="http://schemas.microsoft.com/office/drawing/2014/main" id="{6E8903AC-B089-8046-833C-01072BEBB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841" y="3501008"/>
                  <a:ext cx="456927" cy="40074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05624F19-8B53-3147-ABB5-48747A4A32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530897" y="342900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05624F19-8B53-3147-ABB5-48747A4A3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897" y="3429000"/>
                  <a:ext cx="456927" cy="40074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">
                  <a:extLst>
                    <a:ext uri="{FF2B5EF4-FFF2-40B4-BE49-F238E27FC236}">
                      <a16:creationId xmlns:a16="http://schemas.microsoft.com/office/drawing/2014/main" id="{42A77A1F-2F8D-F74C-94F5-82638FA34C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11560" y="342900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5" name="Rectangle 3">
                  <a:extLst>
                    <a:ext uri="{FF2B5EF4-FFF2-40B4-BE49-F238E27FC236}">
                      <a16:creationId xmlns:a16="http://schemas.microsoft.com/office/drawing/2014/main" id="{42A77A1F-2F8D-F74C-94F5-82638FA34C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3429000"/>
                  <a:ext cx="456927" cy="40074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D8517B70-13E5-3841-AF5A-ABC1DD250C9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49128" y="2433975"/>
                <a:ext cx="4335000" cy="9082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libri" pitchFamily="34" charset="0"/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D8517B70-13E5-3841-AF5A-ABC1DD250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128" y="2433975"/>
                <a:ext cx="4335000" cy="9082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0E197381-1975-D449-8155-3BF594873547}"/>
              </a:ext>
            </a:extLst>
          </p:cNvPr>
          <p:cNvGrpSpPr/>
          <p:nvPr/>
        </p:nvGrpSpPr>
        <p:grpSpPr>
          <a:xfrm>
            <a:off x="5789256" y="2132856"/>
            <a:ext cx="3195503" cy="481139"/>
            <a:chOff x="5789256" y="3400262"/>
            <a:chExt cx="3195503" cy="48113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0B44AAB-FD16-BF43-9D6B-3D262DDB61D1}"/>
                </a:ext>
              </a:extLst>
            </p:cNvPr>
            <p:cNvSpPr/>
            <p:nvPr/>
          </p:nvSpPr>
          <p:spPr>
            <a:xfrm>
              <a:off x="5789256" y="3472270"/>
              <a:ext cx="3168352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D4B13C-8548-EB4D-8F49-B6B3A86C7A7C}"/>
                </a:ext>
              </a:extLst>
            </p:cNvPr>
            <p:cNvCxnSpPr/>
            <p:nvPr/>
          </p:nvCxnSpPr>
          <p:spPr>
            <a:xfrm>
              <a:off x="6823462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297339-907F-6E4E-91A5-90C0D6BE913E}"/>
                </a:ext>
              </a:extLst>
            </p:cNvPr>
            <p:cNvCxnSpPr/>
            <p:nvPr/>
          </p:nvCxnSpPr>
          <p:spPr>
            <a:xfrm>
              <a:off x="7157408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">
                  <a:extLst>
                    <a:ext uri="{FF2B5EF4-FFF2-40B4-BE49-F238E27FC236}">
                      <a16:creationId xmlns:a16="http://schemas.microsoft.com/office/drawing/2014/main" id="{8F3DAC98-4371-9245-921A-F827807D98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5789256" y="3472270"/>
                  <a:ext cx="2441104" cy="4091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9" name="Rectangle 3">
                  <a:extLst>
                    <a:ext uri="{FF2B5EF4-FFF2-40B4-BE49-F238E27FC236}">
                      <a16:creationId xmlns:a16="http://schemas.microsoft.com/office/drawing/2014/main" id="{8F3DAC98-4371-9245-921A-F827807D9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256" y="3472270"/>
                  <a:ext cx="2441104" cy="4091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14B6E6-4D9C-BC44-AB84-3E063B5CBC51}"/>
                </a:ext>
              </a:extLst>
            </p:cNvPr>
            <p:cNvCxnSpPr/>
            <p:nvPr/>
          </p:nvCxnSpPr>
          <p:spPr>
            <a:xfrm>
              <a:off x="7445440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61818C-BDCA-544D-B090-E4020B6409E2}"/>
                </a:ext>
              </a:extLst>
            </p:cNvPr>
            <p:cNvCxnSpPr/>
            <p:nvPr/>
          </p:nvCxnSpPr>
          <p:spPr>
            <a:xfrm>
              <a:off x="7805480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68ACD89-06A2-4241-A893-88E5F81BD825}"/>
                </a:ext>
              </a:extLst>
            </p:cNvPr>
            <p:cNvCxnSpPr/>
            <p:nvPr/>
          </p:nvCxnSpPr>
          <p:spPr>
            <a:xfrm>
              <a:off x="6509336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3">
                  <a:extLst>
                    <a:ext uri="{FF2B5EF4-FFF2-40B4-BE49-F238E27FC236}">
                      <a16:creationId xmlns:a16="http://schemas.microsoft.com/office/drawing/2014/main" id="{87B20D15-D714-F64F-90D4-A22866DF26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430160" y="3451916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3" name="Rectangle 3">
                  <a:extLst>
                    <a:ext uri="{FF2B5EF4-FFF2-40B4-BE49-F238E27FC236}">
                      <a16:creationId xmlns:a16="http://schemas.microsoft.com/office/drawing/2014/main" id="{87B20D15-D714-F64F-90D4-A22866DF2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160" y="3451916"/>
                  <a:ext cx="456927" cy="40074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3">
                  <a:extLst>
                    <a:ext uri="{FF2B5EF4-FFF2-40B4-BE49-F238E27FC236}">
                      <a16:creationId xmlns:a16="http://schemas.microsoft.com/office/drawing/2014/main" id="{0A8FC3C2-9FA3-B247-8EA9-9E26A97929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085400" y="347227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4" name="Rectangle 3">
                  <a:extLst>
                    <a:ext uri="{FF2B5EF4-FFF2-40B4-BE49-F238E27FC236}">
                      <a16:creationId xmlns:a16="http://schemas.microsoft.com/office/drawing/2014/main" id="{0A8FC3C2-9FA3-B247-8EA9-9E26A9792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400" y="3472270"/>
                  <a:ext cx="456927" cy="40074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3">
                  <a:extLst>
                    <a:ext uri="{FF2B5EF4-FFF2-40B4-BE49-F238E27FC236}">
                      <a16:creationId xmlns:a16="http://schemas.microsoft.com/office/drawing/2014/main" id="{2FAC0E98-8E99-3A41-8538-200E8D483A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420561" y="347227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5" name="Rectangle 3">
                  <a:extLst>
                    <a:ext uri="{FF2B5EF4-FFF2-40B4-BE49-F238E27FC236}">
                      <a16:creationId xmlns:a16="http://schemas.microsoft.com/office/drawing/2014/main" id="{2FAC0E98-8E99-3A41-8538-200E8D483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0561" y="3472270"/>
                  <a:ext cx="456927" cy="40074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3">
                  <a:extLst>
                    <a:ext uri="{FF2B5EF4-FFF2-40B4-BE49-F238E27FC236}">
                      <a16:creationId xmlns:a16="http://schemas.microsoft.com/office/drawing/2014/main" id="{665B5A2A-CD2C-BA41-B939-AEB8A3F0D1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005280" y="3400262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7" name="Rectangle 3">
                  <a:extLst>
                    <a:ext uri="{FF2B5EF4-FFF2-40B4-BE49-F238E27FC236}">
                      <a16:creationId xmlns:a16="http://schemas.microsoft.com/office/drawing/2014/main" id="{665B5A2A-CD2C-BA41-B939-AEB8A3F0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280" y="3400262"/>
                  <a:ext cx="456927" cy="40074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B443E2A-8711-D24A-8B2B-3B0FEDAB5F39}"/>
                </a:ext>
              </a:extLst>
            </p:cNvPr>
            <p:cNvCxnSpPr/>
            <p:nvPr/>
          </p:nvCxnSpPr>
          <p:spPr>
            <a:xfrm>
              <a:off x="8167792" y="3478597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3">
                  <a:extLst>
                    <a:ext uri="{FF2B5EF4-FFF2-40B4-BE49-F238E27FC236}">
                      <a16:creationId xmlns:a16="http://schemas.microsoft.com/office/drawing/2014/main" id="{F2666196-8B10-A149-B0BF-52D47AFCEC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782873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1" name="Rectangle 3">
                  <a:extLst>
                    <a:ext uri="{FF2B5EF4-FFF2-40B4-BE49-F238E27FC236}">
                      <a16:creationId xmlns:a16="http://schemas.microsoft.com/office/drawing/2014/main" id="{F2666196-8B10-A149-B0BF-52D47AFCE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873" y="3478597"/>
                  <a:ext cx="456927" cy="40074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7794891-BCCA-5240-86FC-6B738E992F4B}"/>
                </a:ext>
              </a:extLst>
            </p:cNvPr>
            <p:cNvCxnSpPr/>
            <p:nvPr/>
          </p:nvCxnSpPr>
          <p:spPr>
            <a:xfrm>
              <a:off x="8552711" y="3478597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3">
                  <a:extLst>
                    <a:ext uri="{FF2B5EF4-FFF2-40B4-BE49-F238E27FC236}">
                      <a16:creationId xmlns:a16="http://schemas.microsoft.com/office/drawing/2014/main" id="{147E10C6-0251-C740-B1B0-939B0631A9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167792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3">
                  <a:extLst>
                    <a:ext uri="{FF2B5EF4-FFF2-40B4-BE49-F238E27FC236}">
                      <a16:creationId xmlns:a16="http://schemas.microsoft.com/office/drawing/2014/main" id="{147E10C6-0251-C740-B1B0-939B0631A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7792" y="3478597"/>
                  <a:ext cx="456927" cy="40074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3">
                  <a:extLst>
                    <a:ext uri="{FF2B5EF4-FFF2-40B4-BE49-F238E27FC236}">
                      <a16:creationId xmlns:a16="http://schemas.microsoft.com/office/drawing/2014/main" id="{681140C0-8DE5-2E41-9142-8BC236339E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527832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4" name="Rectangle 3">
                  <a:extLst>
                    <a:ext uri="{FF2B5EF4-FFF2-40B4-BE49-F238E27FC236}">
                      <a16:creationId xmlns:a16="http://schemas.microsoft.com/office/drawing/2014/main" id="{681140C0-8DE5-2E41-9142-8BC236339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7832" y="3478597"/>
                  <a:ext cx="456927" cy="40074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B44A0E0E-AC2A-314F-AA1D-E1AC814FB7B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1560" y="2674809"/>
                <a:ext cx="7916271" cy="16379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</m:e>
                      </m:d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B44A0E0E-AC2A-314F-AA1D-E1AC814FB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674809"/>
                <a:ext cx="7916271" cy="1637975"/>
              </a:xfrm>
              <a:prstGeom prst="rect">
                <a:avLst/>
              </a:prstGeom>
              <a:blipFill>
                <a:blip r:embed="rId21"/>
                <a:stretch>
                  <a:fillRect t="-53846" b="-9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61A0F9-51C3-9248-A226-4EA1D49B5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525" y="4293096"/>
                <a:ext cx="789490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1. Alice and Bob run many OTs to get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s.t.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61A0F9-51C3-9248-A226-4EA1D49B5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25" y="4293096"/>
                <a:ext cx="7894907" cy="609600"/>
              </a:xfrm>
              <a:prstGeom prst="rect">
                <a:avLst/>
              </a:prstGeom>
              <a:blipFill>
                <a:blip r:embed="rId22"/>
                <a:stretch>
                  <a:fillRect l="-1286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126034-E70A-A44D-9820-A113F3669995}"/>
                  </a:ext>
                </a:extLst>
              </p:cNvPr>
              <p:cNvSpPr/>
              <p:nvPr/>
            </p:nvSpPr>
            <p:spPr>
              <a:xfrm>
                <a:off x="2987824" y="4902696"/>
                <a:ext cx="31772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sz="24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126034-E70A-A44D-9820-A113F3669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902696"/>
                <a:ext cx="3177216" cy="461665"/>
              </a:xfrm>
              <a:prstGeom prst="rect">
                <a:avLst/>
              </a:prstGeom>
              <a:blipFill>
                <a:blip r:embed="rId2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D7A4FAE-00B3-DF4D-BA3A-EDE9594B3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525" y="5411688"/>
                <a:ext cx="8182939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2</a:t>
                </a:r>
                <a:r>
                  <a:rPr lang="en-US" altLang="en-US" sz="2400" b="0" dirty="0"/>
                  <a:t>. Alice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400" dirty="0"/>
                  <a:t>and Bob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</m:e>
                      <m:sub>
                        <m: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</a:t>
                </a: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D7A4FAE-00B3-DF4D-BA3A-EDE9594B3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25" y="5411688"/>
                <a:ext cx="8182939" cy="609600"/>
              </a:xfrm>
              <a:prstGeom prst="rect">
                <a:avLst/>
              </a:prstGeom>
              <a:blipFill>
                <a:blip r:embed="rId24"/>
                <a:stretch>
                  <a:fillRect l="-1240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7241FE8-41DF-C44B-8681-334208B1E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525" y="6347792"/>
                <a:ext cx="816995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1" i="1" dirty="0"/>
                  <a:t>Check (correctness):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⨁"/>
                            <m:subHide m:val="on"/>
                            <m:supHide m:val="on"/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nary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</m:e>
                      <m:sub/>
                    </m:sSub>
                    <m:d>
                      <m:dPr>
                        <m:begChr m:val="⟨"/>
                        <m:endChr m:val="⟩"/>
                        <m:ctrlPr>
                          <a:rPr lang="en-US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sub>
                        </m:sSub>
                      </m:e>
                    </m:d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7241FE8-41DF-C44B-8681-334208B1E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25" y="6347792"/>
                <a:ext cx="8169952" cy="609600"/>
              </a:xfrm>
              <a:prstGeom prst="rect">
                <a:avLst/>
              </a:prstGeom>
              <a:blipFill>
                <a:blip r:embed="rId25"/>
                <a:stretch>
                  <a:fillRect l="-1242" t="-57143" b="-1020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C8D18B6-302D-EB40-B991-B38A5CC6F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525" y="5843736"/>
                <a:ext cx="8182939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3</a:t>
                </a:r>
                <a:r>
                  <a:rPr lang="en-US" altLang="en-US" sz="2400" b="0" dirty="0"/>
                  <a:t>. Alice reveals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en-US" sz="2400" dirty="0"/>
                  <a:t> and Bob reveals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C8D18B6-302D-EB40-B991-B38A5CC6FE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25" y="5843736"/>
                <a:ext cx="8182939" cy="609600"/>
              </a:xfrm>
              <a:prstGeom prst="rect">
                <a:avLst/>
              </a:prstGeom>
              <a:blipFill>
                <a:blip r:embed="rId26"/>
                <a:stretch>
                  <a:fillRect l="-1240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21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9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The Billionaires’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74CE4F5F-5C66-4041-8ED8-242CDDD9E0B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75856" y="1017248"/>
                <a:ext cx="2736304" cy="66952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 </a:t>
                </a:r>
                <a:br>
                  <a:rPr lang="en-US" sz="2400" dirty="0">
                    <a:latin typeface="Calibri" pitchFamily="34" charset="0"/>
                  </a:rPr>
                </a:br>
                <a:r>
                  <a:rPr lang="en-US" sz="2400" dirty="0">
                    <a:latin typeface="Calibri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74CE4F5F-5C66-4041-8ED8-242CDDD9E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017248"/>
                <a:ext cx="2736304" cy="669523"/>
              </a:xfrm>
              <a:prstGeom prst="rect">
                <a:avLst/>
              </a:prstGeom>
              <a:blipFill>
                <a:blip r:embed="rId3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0430D38A-6AB9-7F46-85B1-8FAFA7582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42" y="1242975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BA4586BC-F7DC-3F45-8EB0-24322DDC1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488" y="1124744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4A00277F-F73E-CB42-9927-908649ADD82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-217492" y="2456349"/>
                <a:ext cx="4335000" cy="9082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libri" pitchFamily="34" charset="0"/>
                  </a:rPr>
                  <a:t>Unit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4A00277F-F73E-CB42-9927-908649ADD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7492" y="2456349"/>
                <a:ext cx="4335000" cy="9082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A49788FA-55BC-644A-8DDB-DADF95EBB58B}"/>
              </a:ext>
            </a:extLst>
          </p:cNvPr>
          <p:cNvGrpSpPr/>
          <p:nvPr/>
        </p:nvGrpSpPr>
        <p:grpSpPr>
          <a:xfrm>
            <a:off x="395536" y="2161594"/>
            <a:ext cx="3168352" cy="481139"/>
            <a:chOff x="395536" y="3429000"/>
            <a:chExt cx="3168352" cy="4811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032BD1-8A93-F84C-8FC3-DF04BDE91C07}"/>
                </a:ext>
              </a:extLst>
            </p:cNvPr>
            <p:cNvSpPr/>
            <p:nvPr/>
          </p:nvSpPr>
          <p:spPr>
            <a:xfrm>
              <a:off x="395536" y="3501008"/>
              <a:ext cx="3168352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0CA2CC-6FD8-5741-8C27-D7D0CD989063}"/>
                </a:ext>
              </a:extLst>
            </p:cNvPr>
            <p:cNvCxnSpPr/>
            <p:nvPr/>
          </p:nvCxnSpPr>
          <p:spPr>
            <a:xfrm>
              <a:off x="1429742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E84F30-5765-C44B-A73B-677E3C3EFD4F}"/>
                </a:ext>
              </a:extLst>
            </p:cNvPr>
            <p:cNvCxnSpPr/>
            <p:nvPr/>
          </p:nvCxnSpPr>
          <p:spPr>
            <a:xfrm>
              <a:off x="1763688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3">
                  <a:extLst>
                    <a:ext uri="{FF2B5EF4-FFF2-40B4-BE49-F238E27FC236}">
                      <a16:creationId xmlns:a16="http://schemas.microsoft.com/office/drawing/2014/main" id="{47B8C3E6-933A-8247-ADB9-0E1624BC3E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95536" y="3501008"/>
                  <a:ext cx="2441104" cy="4091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25" name="Rectangle 3">
                  <a:extLst>
                    <a:ext uri="{FF2B5EF4-FFF2-40B4-BE49-F238E27FC236}">
                      <a16:creationId xmlns:a16="http://schemas.microsoft.com/office/drawing/2014/main" id="{47B8C3E6-933A-8247-ADB9-0E1624BC3E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3501008"/>
                  <a:ext cx="2441104" cy="4091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2FA606-BDC4-514C-AF4A-C265DE5D8853}"/>
                </a:ext>
              </a:extLst>
            </p:cNvPr>
            <p:cNvCxnSpPr/>
            <p:nvPr/>
          </p:nvCxnSpPr>
          <p:spPr>
            <a:xfrm>
              <a:off x="2051720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DCA825F-D8B2-9E4E-BE47-1C3D14CB6301}"/>
                </a:ext>
              </a:extLst>
            </p:cNvPr>
            <p:cNvCxnSpPr/>
            <p:nvPr/>
          </p:nvCxnSpPr>
          <p:spPr>
            <a:xfrm>
              <a:off x="2411760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5DE005A-A4CF-4142-9770-A417F31FA24A}"/>
                </a:ext>
              </a:extLst>
            </p:cNvPr>
            <p:cNvCxnSpPr/>
            <p:nvPr/>
          </p:nvCxnSpPr>
          <p:spPr>
            <a:xfrm>
              <a:off x="1115616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04D882FD-4DFF-9F40-9D06-068B037B11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036440" y="3480654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04D882FD-4DFF-9F40-9D06-068B037B1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40" y="3480654"/>
                  <a:ext cx="456927" cy="40074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">
                  <a:extLst>
                    <a:ext uri="{FF2B5EF4-FFF2-40B4-BE49-F238E27FC236}">
                      <a16:creationId xmlns:a16="http://schemas.microsoft.com/office/drawing/2014/main" id="{1B690073-732E-1746-940B-91373AF522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91680" y="3501008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2" name="Rectangle 3">
                  <a:extLst>
                    <a:ext uri="{FF2B5EF4-FFF2-40B4-BE49-F238E27FC236}">
                      <a16:creationId xmlns:a16="http://schemas.microsoft.com/office/drawing/2014/main" id="{1B690073-732E-1746-940B-91373AF52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3501008"/>
                  <a:ext cx="456927" cy="40074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">
                  <a:extLst>
                    <a:ext uri="{FF2B5EF4-FFF2-40B4-BE49-F238E27FC236}">
                      <a16:creationId xmlns:a16="http://schemas.microsoft.com/office/drawing/2014/main" id="{6E8903AC-B089-8046-833C-01072BEBBF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6841" y="3501008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3" name="Rectangle 3">
                  <a:extLst>
                    <a:ext uri="{FF2B5EF4-FFF2-40B4-BE49-F238E27FC236}">
                      <a16:creationId xmlns:a16="http://schemas.microsoft.com/office/drawing/2014/main" id="{6E8903AC-B089-8046-833C-01072BEBB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841" y="3501008"/>
                  <a:ext cx="456927" cy="40074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05624F19-8B53-3147-ABB5-48747A4A32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530897" y="342900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05624F19-8B53-3147-ABB5-48747A4A3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897" y="3429000"/>
                  <a:ext cx="456927" cy="40074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">
                  <a:extLst>
                    <a:ext uri="{FF2B5EF4-FFF2-40B4-BE49-F238E27FC236}">
                      <a16:creationId xmlns:a16="http://schemas.microsoft.com/office/drawing/2014/main" id="{42A77A1F-2F8D-F74C-94F5-82638FA34C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11560" y="342900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5" name="Rectangle 3">
                  <a:extLst>
                    <a:ext uri="{FF2B5EF4-FFF2-40B4-BE49-F238E27FC236}">
                      <a16:creationId xmlns:a16="http://schemas.microsoft.com/office/drawing/2014/main" id="{42A77A1F-2F8D-F74C-94F5-82638FA34C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3429000"/>
                  <a:ext cx="456927" cy="40074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D8517B70-13E5-3841-AF5A-ABC1DD250C9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49128" y="2433975"/>
                <a:ext cx="4335000" cy="9082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libri" pitchFamily="34" charset="0"/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D8517B70-13E5-3841-AF5A-ABC1DD250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128" y="2433975"/>
                <a:ext cx="4335000" cy="9082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0E197381-1975-D449-8155-3BF594873547}"/>
              </a:ext>
            </a:extLst>
          </p:cNvPr>
          <p:cNvGrpSpPr/>
          <p:nvPr/>
        </p:nvGrpSpPr>
        <p:grpSpPr>
          <a:xfrm>
            <a:off x="5789256" y="2132856"/>
            <a:ext cx="3195503" cy="481139"/>
            <a:chOff x="5789256" y="3400262"/>
            <a:chExt cx="3195503" cy="48113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0B44AAB-FD16-BF43-9D6B-3D262DDB61D1}"/>
                </a:ext>
              </a:extLst>
            </p:cNvPr>
            <p:cNvSpPr/>
            <p:nvPr/>
          </p:nvSpPr>
          <p:spPr>
            <a:xfrm>
              <a:off x="5789256" y="3472270"/>
              <a:ext cx="3168352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D4B13C-8548-EB4D-8F49-B6B3A86C7A7C}"/>
                </a:ext>
              </a:extLst>
            </p:cNvPr>
            <p:cNvCxnSpPr/>
            <p:nvPr/>
          </p:nvCxnSpPr>
          <p:spPr>
            <a:xfrm>
              <a:off x="6823462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297339-907F-6E4E-91A5-90C0D6BE913E}"/>
                </a:ext>
              </a:extLst>
            </p:cNvPr>
            <p:cNvCxnSpPr/>
            <p:nvPr/>
          </p:nvCxnSpPr>
          <p:spPr>
            <a:xfrm>
              <a:off x="7157408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">
                  <a:extLst>
                    <a:ext uri="{FF2B5EF4-FFF2-40B4-BE49-F238E27FC236}">
                      <a16:creationId xmlns:a16="http://schemas.microsoft.com/office/drawing/2014/main" id="{8F3DAC98-4371-9245-921A-F827807D98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5789256" y="3472270"/>
                  <a:ext cx="2441104" cy="4091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9" name="Rectangle 3">
                  <a:extLst>
                    <a:ext uri="{FF2B5EF4-FFF2-40B4-BE49-F238E27FC236}">
                      <a16:creationId xmlns:a16="http://schemas.microsoft.com/office/drawing/2014/main" id="{8F3DAC98-4371-9245-921A-F827807D9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256" y="3472270"/>
                  <a:ext cx="2441104" cy="4091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14B6E6-4D9C-BC44-AB84-3E063B5CBC51}"/>
                </a:ext>
              </a:extLst>
            </p:cNvPr>
            <p:cNvCxnSpPr/>
            <p:nvPr/>
          </p:nvCxnSpPr>
          <p:spPr>
            <a:xfrm>
              <a:off x="7445440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61818C-BDCA-544D-B090-E4020B6409E2}"/>
                </a:ext>
              </a:extLst>
            </p:cNvPr>
            <p:cNvCxnSpPr/>
            <p:nvPr/>
          </p:nvCxnSpPr>
          <p:spPr>
            <a:xfrm>
              <a:off x="7805480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68ACD89-06A2-4241-A893-88E5F81BD825}"/>
                </a:ext>
              </a:extLst>
            </p:cNvPr>
            <p:cNvCxnSpPr/>
            <p:nvPr/>
          </p:nvCxnSpPr>
          <p:spPr>
            <a:xfrm>
              <a:off x="6509336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3">
                  <a:extLst>
                    <a:ext uri="{FF2B5EF4-FFF2-40B4-BE49-F238E27FC236}">
                      <a16:creationId xmlns:a16="http://schemas.microsoft.com/office/drawing/2014/main" id="{87B20D15-D714-F64F-90D4-A22866DF26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430160" y="3451916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3" name="Rectangle 3">
                  <a:extLst>
                    <a:ext uri="{FF2B5EF4-FFF2-40B4-BE49-F238E27FC236}">
                      <a16:creationId xmlns:a16="http://schemas.microsoft.com/office/drawing/2014/main" id="{87B20D15-D714-F64F-90D4-A22866DF2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160" y="3451916"/>
                  <a:ext cx="456927" cy="40074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3">
                  <a:extLst>
                    <a:ext uri="{FF2B5EF4-FFF2-40B4-BE49-F238E27FC236}">
                      <a16:creationId xmlns:a16="http://schemas.microsoft.com/office/drawing/2014/main" id="{0A8FC3C2-9FA3-B247-8EA9-9E26A97929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085400" y="347227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4" name="Rectangle 3">
                  <a:extLst>
                    <a:ext uri="{FF2B5EF4-FFF2-40B4-BE49-F238E27FC236}">
                      <a16:creationId xmlns:a16="http://schemas.microsoft.com/office/drawing/2014/main" id="{0A8FC3C2-9FA3-B247-8EA9-9E26A9792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400" y="3472270"/>
                  <a:ext cx="456927" cy="40074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3">
                  <a:extLst>
                    <a:ext uri="{FF2B5EF4-FFF2-40B4-BE49-F238E27FC236}">
                      <a16:creationId xmlns:a16="http://schemas.microsoft.com/office/drawing/2014/main" id="{2FAC0E98-8E99-3A41-8538-200E8D483A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420561" y="347227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5" name="Rectangle 3">
                  <a:extLst>
                    <a:ext uri="{FF2B5EF4-FFF2-40B4-BE49-F238E27FC236}">
                      <a16:creationId xmlns:a16="http://schemas.microsoft.com/office/drawing/2014/main" id="{2FAC0E98-8E99-3A41-8538-200E8D483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0561" y="3472270"/>
                  <a:ext cx="456927" cy="40074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3">
                  <a:extLst>
                    <a:ext uri="{FF2B5EF4-FFF2-40B4-BE49-F238E27FC236}">
                      <a16:creationId xmlns:a16="http://schemas.microsoft.com/office/drawing/2014/main" id="{665B5A2A-CD2C-BA41-B939-AEB8A3F0D1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005280" y="3400262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7" name="Rectangle 3">
                  <a:extLst>
                    <a:ext uri="{FF2B5EF4-FFF2-40B4-BE49-F238E27FC236}">
                      <a16:creationId xmlns:a16="http://schemas.microsoft.com/office/drawing/2014/main" id="{665B5A2A-CD2C-BA41-B939-AEB8A3F0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280" y="3400262"/>
                  <a:ext cx="456927" cy="40074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B443E2A-8711-D24A-8B2B-3B0FEDAB5F39}"/>
                </a:ext>
              </a:extLst>
            </p:cNvPr>
            <p:cNvCxnSpPr/>
            <p:nvPr/>
          </p:nvCxnSpPr>
          <p:spPr>
            <a:xfrm>
              <a:off x="8167792" y="3478597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3">
                  <a:extLst>
                    <a:ext uri="{FF2B5EF4-FFF2-40B4-BE49-F238E27FC236}">
                      <a16:creationId xmlns:a16="http://schemas.microsoft.com/office/drawing/2014/main" id="{F2666196-8B10-A149-B0BF-52D47AFCEC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782873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1" name="Rectangle 3">
                  <a:extLst>
                    <a:ext uri="{FF2B5EF4-FFF2-40B4-BE49-F238E27FC236}">
                      <a16:creationId xmlns:a16="http://schemas.microsoft.com/office/drawing/2014/main" id="{F2666196-8B10-A149-B0BF-52D47AFCE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873" y="3478597"/>
                  <a:ext cx="456927" cy="40074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7794891-BCCA-5240-86FC-6B738E992F4B}"/>
                </a:ext>
              </a:extLst>
            </p:cNvPr>
            <p:cNvCxnSpPr/>
            <p:nvPr/>
          </p:nvCxnSpPr>
          <p:spPr>
            <a:xfrm>
              <a:off x="8552711" y="3478597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3">
                  <a:extLst>
                    <a:ext uri="{FF2B5EF4-FFF2-40B4-BE49-F238E27FC236}">
                      <a16:creationId xmlns:a16="http://schemas.microsoft.com/office/drawing/2014/main" id="{147E10C6-0251-C740-B1B0-939B0631A9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167792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3">
                  <a:extLst>
                    <a:ext uri="{FF2B5EF4-FFF2-40B4-BE49-F238E27FC236}">
                      <a16:creationId xmlns:a16="http://schemas.microsoft.com/office/drawing/2014/main" id="{147E10C6-0251-C740-B1B0-939B0631A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7792" y="3478597"/>
                  <a:ext cx="456927" cy="40074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3">
                  <a:extLst>
                    <a:ext uri="{FF2B5EF4-FFF2-40B4-BE49-F238E27FC236}">
                      <a16:creationId xmlns:a16="http://schemas.microsoft.com/office/drawing/2014/main" id="{681140C0-8DE5-2E41-9142-8BC236339E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527832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4" name="Rectangle 3">
                  <a:extLst>
                    <a:ext uri="{FF2B5EF4-FFF2-40B4-BE49-F238E27FC236}">
                      <a16:creationId xmlns:a16="http://schemas.microsoft.com/office/drawing/2014/main" id="{681140C0-8DE5-2E41-9142-8BC236339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7832" y="3478597"/>
                  <a:ext cx="456927" cy="40074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B44A0E0E-AC2A-314F-AA1D-E1AC814FB7B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1560" y="2674809"/>
                <a:ext cx="7916271" cy="16379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</m:e>
                      </m:d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B44A0E0E-AC2A-314F-AA1D-E1AC814FB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674809"/>
                <a:ext cx="7916271" cy="1637975"/>
              </a:xfrm>
              <a:prstGeom prst="rect">
                <a:avLst/>
              </a:prstGeom>
              <a:blipFill>
                <a:blip r:embed="rId21"/>
                <a:stretch>
                  <a:fillRect t="-53846" b="-9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61A0F9-51C3-9248-A226-4EA1D49B5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525" y="4293096"/>
                <a:ext cx="789490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1. Alice and Bob run many OTs to get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s.t.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61A0F9-51C3-9248-A226-4EA1D49B5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25" y="4293096"/>
                <a:ext cx="7894907" cy="609600"/>
              </a:xfrm>
              <a:prstGeom prst="rect">
                <a:avLst/>
              </a:prstGeom>
              <a:blipFill>
                <a:blip r:embed="rId22"/>
                <a:stretch>
                  <a:fillRect l="-1286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126034-E70A-A44D-9820-A113F3669995}"/>
                  </a:ext>
                </a:extLst>
              </p:cNvPr>
              <p:cNvSpPr/>
              <p:nvPr/>
            </p:nvSpPr>
            <p:spPr>
              <a:xfrm>
                <a:off x="2987824" y="4902696"/>
                <a:ext cx="31772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sz="24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126034-E70A-A44D-9820-A113F3669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902696"/>
                <a:ext cx="3177216" cy="461665"/>
              </a:xfrm>
              <a:prstGeom prst="rect">
                <a:avLst/>
              </a:prstGeom>
              <a:blipFill>
                <a:blip r:embed="rId2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D7A4FAE-00B3-DF4D-BA3A-EDE9594B3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525" y="5411688"/>
                <a:ext cx="8182939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2</a:t>
                </a:r>
                <a:r>
                  <a:rPr lang="en-US" altLang="en-US" sz="2400" b="0" dirty="0"/>
                  <a:t>. Alice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400" dirty="0"/>
                  <a:t>and Bob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</m:e>
                      <m:sub>
                        <m: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</a:t>
                </a: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D7A4FAE-00B3-DF4D-BA3A-EDE9594B3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25" y="5411688"/>
                <a:ext cx="8182939" cy="609600"/>
              </a:xfrm>
              <a:prstGeom prst="rect">
                <a:avLst/>
              </a:prstGeom>
              <a:blipFill>
                <a:blip r:embed="rId24"/>
                <a:stretch>
                  <a:fillRect l="-1240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17241FE8-41DF-C44B-8681-334208B1E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24" y="6093296"/>
            <a:ext cx="875900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i="1" dirty="0"/>
              <a:t>Check (privacy): Alice &amp; Bob get a bunch of random bits.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246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“OT is Complete”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2FABC81-3B15-E64D-B413-AEF3A54F584C}"/>
              </a:ext>
            </a:extLst>
          </p:cNvPr>
          <p:cNvSpPr txBox="1">
            <a:spLocks noChangeArrowheads="1"/>
          </p:cNvSpPr>
          <p:nvPr/>
        </p:nvSpPr>
        <p:spPr>
          <a:xfrm>
            <a:off x="107335" y="1772816"/>
            <a:ext cx="9032812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/>
              <a:t>Theorem</a:t>
            </a:r>
            <a:r>
              <a:rPr lang="en-US" sz="3200" i="1" dirty="0"/>
              <a:t> (lec22-24):</a:t>
            </a:r>
            <a:r>
              <a:rPr lang="en-US" sz="3200" b="0" dirty="0"/>
              <a:t> OT can solve not just love and money, but </a:t>
            </a:r>
            <a:r>
              <a:rPr lang="en-US" sz="3200" b="1" i="1" dirty="0">
                <a:solidFill>
                  <a:srgbClr val="0000FF"/>
                </a:solidFill>
              </a:rPr>
              <a:t>any</a:t>
            </a:r>
            <a:r>
              <a:rPr lang="en-US" sz="3200" b="0" dirty="0"/>
              <a:t> tw</a:t>
            </a:r>
            <a:r>
              <a:rPr lang="en-US" sz="3200" dirty="0"/>
              <a:t>o-party (and multi-party) problem efficiently (complexity prop. To circuit size of f).</a:t>
            </a:r>
            <a:r>
              <a:rPr lang="en-US" sz="3200" b="0" dirty="0"/>
              <a:t> 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6ED89-4EA2-1A46-9BE9-700F46D17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861048"/>
            <a:ext cx="2383534" cy="25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Definition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008" y="3187796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Choice bit: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756525" y="2693640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9985D-F30D-7949-A3A5-90D3F3B8C2F4}"/>
              </a:ext>
            </a:extLst>
          </p:cNvPr>
          <p:cNvGrpSpPr/>
          <p:nvPr/>
        </p:nvGrpSpPr>
        <p:grpSpPr>
          <a:xfrm>
            <a:off x="2047280" y="960771"/>
            <a:ext cx="1209148" cy="1062372"/>
            <a:chOff x="1634660" y="2144627"/>
            <a:chExt cx="1209148" cy="1062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DA5FA5-2479-9240-A005-BAEC08BA61BA}"/>
                </a:ext>
              </a:extLst>
            </p:cNvPr>
            <p:cNvSpPr/>
            <p:nvPr/>
          </p:nvSpPr>
          <p:spPr>
            <a:xfrm>
              <a:off x="1634660" y="2245671"/>
              <a:ext cx="1209148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983F05-9D88-0C4F-B891-35FA266C5647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V="1">
              <a:off x="1634660" y="2695468"/>
              <a:ext cx="1209148" cy="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Rectangle 41">
            <a:extLst>
              <a:ext uri="{FF2B5EF4-FFF2-40B4-BE49-F238E27FC236}">
                <a16:creationId xmlns:a16="http://schemas.microsoft.com/office/drawing/2014/main" id="{72EE5411-76A1-3C41-8F68-A48EABA3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4077072"/>
            <a:ext cx="748983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Receiver Security: Sender should not learn b.</a:t>
            </a:r>
          </a:p>
        </p:txBody>
      </p:sp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98" y="218445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2" y="209604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280" y="3188073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Sender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914874D2-5E07-7C4A-B2C7-8022D299E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2" y="4725522"/>
                <a:ext cx="8244409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Define Sender’s view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𝑉𝑖𝑒𝑤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= her random coins and the protocol messages.</a:t>
                </a:r>
              </a:p>
            </p:txBody>
          </p:sp>
        </mc:Choice>
        <mc:Fallback xmlns="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914874D2-5E07-7C4A-B2C7-8022D299E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4725522"/>
                <a:ext cx="8244409" cy="1007734"/>
              </a:xfrm>
              <a:prstGeom prst="rect">
                <a:avLst/>
              </a:prstGeom>
              <a:blipFill>
                <a:blip r:embed="rId8"/>
                <a:stretch>
                  <a:fillRect l="-1077" b="-37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13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Definition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008" y="3187796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Choice bit: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756525" y="2693640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9985D-F30D-7949-A3A5-90D3F3B8C2F4}"/>
              </a:ext>
            </a:extLst>
          </p:cNvPr>
          <p:cNvGrpSpPr/>
          <p:nvPr/>
        </p:nvGrpSpPr>
        <p:grpSpPr>
          <a:xfrm>
            <a:off x="2047280" y="960771"/>
            <a:ext cx="1209148" cy="1062372"/>
            <a:chOff x="1634660" y="2144627"/>
            <a:chExt cx="1209148" cy="1062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DA5FA5-2479-9240-A005-BAEC08BA61BA}"/>
                </a:ext>
              </a:extLst>
            </p:cNvPr>
            <p:cNvSpPr/>
            <p:nvPr/>
          </p:nvSpPr>
          <p:spPr>
            <a:xfrm>
              <a:off x="1634660" y="2245671"/>
              <a:ext cx="1209148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983F05-9D88-0C4F-B891-35FA266C5647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V="1">
              <a:off x="1634660" y="2695468"/>
              <a:ext cx="1209148" cy="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Rectangle 41">
            <a:extLst>
              <a:ext uri="{FF2B5EF4-FFF2-40B4-BE49-F238E27FC236}">
                <a16:creationId xmlns:a16="http://schemas.microsoft.com/office/drawing/2014/main" id="{72EE5411-76A1-3C41-8F68-A48EABA3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4077072"/>
            <a:ext cx="748983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Receiver Security: Sender should not learn b.</a:t>
            </a:r>
          </a:p>
        </p:txBody>
      </p:sp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98" y="218445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2" y="209604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280" y="3188073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Sender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914874D2-5E07-7C4A-B2C7-8022D299E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There exists a PPT simulator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𝑆𝐼𝑀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en-US" sz="2400" dirty="0"/>
                  <a:t> such that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400" dirty="0"/>
                  <a:t>: </a:t>
                </a:r>
              </a:p>
            </p:txBody>
          </p:sp>
        </mc:Choice>
        <mc:Fallback xmlns="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914874D2-5E07-7C4A-B2C7-8022D299E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blipFill>
                <a:blip r:embed="rId8"/>
                <a:stretch>
                  <a:fillRect l="-1131" b="-37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5B7B62FA-AAD4-B04A-9618-D5AC137EE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𝑆𝐼𝑀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𝑉𝑖𝑒𝑤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5B7B62FA-AAD4-B04A-9618-D5AC137EE3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508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Definition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008" y="3187796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Choice bit: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756525" y="2693640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9985D-F30D-7949-A3A5-90D3F3B8C2F4}"/>
              </a:ext>
            </a:extLst>
          </p:cNvPr>
          <p:cNvGrpSpPr/>
          <p:nvPr/>
        </p:nvGrpSpPr>
        <p:grpSpPr>
          <a:xfrm>
            <a:off x="2047280" y="960771"/>
            <a:ext cx="1209148" cy="1062372"/>
            <a:chOff x="1634660" y="2144627"/>
            <a:chExt cx="1209148" cy="1062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DA5FA5-2479-9240-A005-BAEC08BA61BA}"/>
                </a:ext>
              </a:extLst>
            </p:cNvPr>
            <p:cNvSpPr/>
            <p:nvPr/>
          </p:nvSpPr>
          <p:spPr>
            <a:xfrm>
              <a:off x="1634660" y="2245671"/>
              <a:ext cx="1209148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983F05-9D88-0C4F-B891-35FA266C5647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V="1">
              <a:off x="1634660" y="2695468"/>
              <a:ext cx="1209148" cy="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2" y="4077072"/>
                <a:ext cx="7489833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1" dirty="0"/>
                  <a:t>Sender Security: Receiver should not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b="1" dirty="0"/>
                  <a:t>.</a:t>
                </a:r>
              </a:p>
            </p:txBody>
          </p:sp>
        </mc:Choice>
        <mc:Fallback xmlns="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4077072"/>
                <a:ext cx="7489833" cy="609600"/>
              </a:xfrm>
              <a:prstGeom prst="rect">
                <a:avLst/>
              </a:prstGeom>
              <a:blipFill>
                <a:blip r:embed="rId6"/>
                <a:stretch>
                  <a:fillRect l="-118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98" y="218445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2" y="209604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280" y="3188073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Sender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914874D2-5E07-7C4A-B2C7-8022D299E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2" y="4725522"/>
                <a:ext cx="8244409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Define Receiver’s view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𝑉𝑖𝑒𝑤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= his random coins and the protocol messages.</a:t>
                </a:r>
              </a:p>
            </p:txBody>
          </p:sp>
        </mc:Choice>
        <mc:Fallback xmlns="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914874D2-5E07-7C4A-B2C7-8022D299E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4725522"/>
                <a:ext cx="8244409" cy="1007734"/>
              </a:xfrm>
              <a:prstGeom prst="rect">
                <a:avLst/>
              </a:prstGeom>
              <a:blipFill>
                <a:blip r:embed="rId9"/>
                <a:stretch>
                  <a:fillRect l="-1077" b="-37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917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Definition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008" y="3187796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Choice bit: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756525" y="2693640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9985D-F30D-7949-A3A5-90D3F3B8C2F4}"/>
              </a:ext>
            </a:extLst>
          </p:cNvPr>
          <p:cNvGrpSpPr/>
          <p:nvPr/>
        </p:nvGrpSpPr>
        <p:grpSpPr>
          <a:xfrm>
            <a:off x="2047280" y="960771"/>
            <a:ext cx="1209148" cy="1062372"/>
            <a:chOff x="1634660" y="2144627"/>
            <a:chExt cx="1209148" cy="1062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DA5FA5-2479-9240-A005-BAEC08BA61BA}"/>
                </a:ext>
              </a:extLst>
            </p:cNvPr>
            <p:cNvSpPr/>
            <p:nvPr/>
          </p:nvSpPr>
          <p:spPr>
            <a:xfrm>
              <a:off x="1634660" y="2245671"/>
              <a:ext cx="1209148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983F05-9D88-0C4F-B891-35FA266C5647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V="1">
              <a:off x="1634660" y="2695468"/>
              <a:ext cx="1209148" cy="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2" y="4077072"/>
                <a:ext cx="7489833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1" dirty="0"/>
                  <a:t>Sender Security: Receiver should not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b="1" dirty="0"/>
                  <a:t>.</a:t>
                </a:r>
              </a:p>
            </p:txBody>
          </p:sp>
        </mc:Choice>
        <mc:Fallback xmlns="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4077072"/>
                <a:ext cx="7489833" cy="609600"/>
              </a:xfrm>
              <a:prstGeom prst="rect">
                <a:avLst/>
              </a:prstGeom>
              <a:blipFill>
                <a:blip r:embed="rId6"/>
                <a:stretch>
                  <a:fillRect l="-118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98" y="218445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2" y="209604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280" y="3188073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Sender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E9935515-9AF8-E54E-ABEF-52999F04C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There exists a PPT simulator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𝑆𝐼𝑀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en-US" sz="2400" dirty="0"/>
                  <a:t> such that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400" dirty="0"/>
                  <a:t>: </a:t>
                </a:r>
              </a:p>
            </p:txBody>
          </p:sp>
        </mc:Choice>
        <mc:Fallback xmlns="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E9935515-9AF8-E54E-ABEF-52999F04C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blipFill>
                <a:blip r:embed="rId9"/>
                <a:stretch>
                  <a:fillRect l="-1131" b="-37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4CDB3AA4-EFD8-C849-AA37-3834E4C75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𝑆𝐼𝑀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𝑉𝑖𝑒𝑤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4CDB3AA4-EFD8-C849-AA37-3834E4C75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619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-9939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 1: Trapdoor Permutations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F33AA-7787-024C-8C25-04E18F213555}"/>
              </a:ext>
            </a:extLst>
          </p:cNvPr>
          <p:cNvCxnSpPr>
            <a:cxnSpLocks/>
          </p:cNvCxnSpPr>
          <p:nvPr/>
        </p:nvCxnSpPr>
        <p:spPr>
          <a:xfrm>
            <a:off x="3199656" y="3717032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41">
                <a:extLst>
                  <a:ext uri="{FF2B5EF4-FFF2-40B4-BE49-F238E27FC236}">
                    <a16:creationId xmlns:a16="http://schemas.microsoft.com/office/drawing/2014/main" id="{EC58205A-8D6B-6B4E-8CD8-457344BCA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928" y="3068960"/>
                <a:ext cx="2556724" cy="954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Pick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altLang="en-US" sz="2400" dirty="0"/>
                  <a:t> and RSA exponent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</a:t>
                </a:r>
              </a:p>
            </p:txBody>
          </p:sp>
        </mc:Choice>
        <mc:Fallback xmlns="">
          <p:sp>
            <p:nvSpPr>
              <p:cNvPr id="12" name="Rectangle 41">
                <a:extLst>
                  <a:ext uri="{FF2B5EF4-FFF2-40B4-BE49-F238E27FC236}">
                    <a16:creationId xmlns:a16="http://schemas.microsoft.com/office/drawing/2014/main" id="{EC58205A-8D6B-6B4E-8CD8-457344BCA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928" y="3068960"/>
                <a:ext cx="2556724" cy="954441"/>
              </a:xfrm>
              <a:prstGeom prst="rect">
                <a:avLst/>
              </a:prstGeom>
              <a:blipFill>
                <a:blip r:embed="rId5"/>
                <a:stretch>
                  <a:fillRect l="-3465" r="-3465" b="-657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928" y="3069452"/>
                <a:ext cx="5040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3069452"/>
                <a:ext cx="504056" cy="609600"/>
              </a:xfrm>
              <a:prstGeom prst="rect">
                <a:avLst/>
              </a:prstGeom>
              <a:blipFill>
                <a:blip r:embed="rId6"/>
                <a:stretch>
                  <a:fillRect r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199656" y="5013176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1">
                <a:extLst>
                  <a:ext uri="{FF2B5EF4-FFF2-40B4-BE49-F238E27FC236}">
                    <a16:creationId xmlns:a16="http://schemas.microsoft.com/office/drawing/2014/main" id="{8CA0878E-C553-0945-8881-8D89DFB55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326" y="3834639"/>
                <a:ext cx="3393438" cy="962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Choose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 and 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5" name="Rectangle 41">
                <a:extLst>
                  <a:ext uri="{FF2B5EF4-FFF2-40B4-BE49-F238E27FC236}">
                    <a16:creationId xmlns:a16="http://schemas.microsoft.com/office/drawing/2014/main" id="{8CA0878E-C553-0945-8881-8D89DFB55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0326" y="3834639"/>
                <a:ext cx="3393438" cy="962513"/>
              </a:xfrm>
              <a:prstGeom prst="rect">
                <a:avLst/>
              </a:prstGeom>
              <a:blipFill>
                <a:blip r:embed="rId7"/>
                <a:stretch>
                  <a:fillRect l="-2612" r="-4851" b="-51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41">
            <a:extLst>
              <a:ext uri="{FF2B5EF4-FFF2-40B4-BE49-F238E27FC236}">
                <a16:creationId xmlns:a16="http://schemas.microsoft.com/office/drawing/2014/main" id="{7F088B95-805B-4C4D-8AA2-D682DED03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659726"/>
            <a:ext cx="83260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For concreteness, let’s use the RSA trapdoor permutation.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8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9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ACA188AB-0125-EB41-8F4E-7183C845B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8359" y="4554719"/>
                <a:ext cx="3393438" cy="962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Choose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ACA188AB-0125-EB41-8F4E-7183C845B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8359" y="4554719"/>
                <a:ext cx="3393438" cy="962513"/>
              </a:xfrm>
              <a:prstGeom prst="rect">
                <a:avLst/>
              </a:prstGeom>
              <a:blipFill>
                <a:blip r:embed="rId10"/>
                <a:stretch>
                  <a:fillRect l="-26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/>
              <p:nvPr/>
            </p:nvSpPr>
            <p:spPr>
              <a:xfrm>
                <a:off x="3818079" y="4456331"/>
                <a:ext cx="9158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79" y="4456331"/>
                <a:ext cx="915827" cy="461665"/>
              </a:xfrm>
              <a:prstGeom prst="rect">
                <a:avLst/>
              </a:prstGeom>
              <a:blipFill>
                <a:blip r:embed="rId1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271664" y="6165304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296" y="5555704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2296" y="5555704"/>
                <a:ext cx="2449317" cy="609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59E2799-DC15-664A-9071-5C1F577DA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35" y="5208148"/>
                <a:ext cx="3345237" cy="1338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 and one-time pad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 using hardcore bits</a:t>
                </a:r>
              </a:p>
            </p:txBody>
          </p:sp>
        </mc:Choice>
        <mc:Fallback xmlns=""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59E2799-DC15-664A-9071-5C1F577DA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35" y="5208148"/>
                <a:ext cx="3345237" cy="1338247"/>
              </a:xfrm>
              <a:prstGeom prst="rect">
                <a:avLst/>
              </a:prstGeom>
              <a:blipFill>
                <a:blip r:embed="rId13"/>
                <a:stretch>
                  <a:fillRect l="-2273" b="-47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795" y="6093296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0795" y="6093296"/>
                <a:ext cx="2449317" cy="6096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5FC7A3D3-484A-174F-986A-DCC6A64C9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1470" y="5860504"/>
                <a:ext cx="3027111" cy="962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Bob can 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 but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  </a:t>
                </a:r>
              </a:p>
            </p:txBody>
          </p:sp>
        </mc:Choice>
        <mc:Fallback xmlns=""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5FC7A3D3-484A-174F-986A-DCC6A64C9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51470" y="5860504"/>
                <a:ext cx="3027111" cy="962513"/>
              </a:xfrm>
              <a:prstGeom prst="rect">
                <a:avLst/>
              </a:prstGeom>
              <a:blipFill>
                <a:blip r:embed="rId15"/>
                <a:stretch>
                  <a:fillRect l="-2929" b="-64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77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22" grpId="0"/>
      <p:bldP spid="21" grpId="0"/>
      <p:bldP spid="25" grpId="0"/>
      <p:bldP spid="26" grpId="0"/>
      <p:bldP spid="27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-9939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 1: Trapdoor Permutations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F33AA-7787-024C-8C25-04E18F213555}"/>
              </a:ext>
            </a:extLst>
          </p:cNvPr>
          <p:cNvCxnSpPr>
            <a:cxnSpLocks/>
          </p:cNvCxnSpPr>
          <p:nvPr/>
        </p:nvCxnSpPr>
        <p:spPr>
          <a:xfrm>
            <a:off x="3199656" y="1556792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blipFill>
                <a:blip r:embed="rId5"/>
                <a:stretch>
                  <a:fillRect r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199656" y="2257653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7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/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271664" y="3126651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1">
            <a:extLst>
              <a:ext uri="{FF2B5EF4-FFF2-40B4-BE49-F238E27FC236}">
                <a16:creationId xmlns:a16="http://schemas.microsoft.com/office/drawing/2014/main" id="{A59E2799-DC15-664A-9071-5C1F577D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717032"/>
            <a:ext cx="7468321" cy="139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How about Bob’s security </a:t>
            </a:r>
            <a:br>
              <a:rPr lang="en-US" altLang="en-US" sz="2400" b="1" dirty="0"/>
            </a:br>
            <a:r>
              <a:rPr lang="en-US" altLang="en-US" sz="2400" dirty="0"/>
              <a:t>(a.k.a. Why does Alice not learn Bob’s choice bit)?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83ED5178-49BD-D043-8205-F783764BA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039" y="4641778"/>
                <a:ext cx="7468321" cy="20995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Alice’s view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 one of which is chosen randomly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en-US" sz="2400" dirty="0"/>
                  <a:t> and the other by raising a random number to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sz="2400" dirty="0"/>
                  <a:t>-</a:t>
                </a:r>
                <a:r>
                  <a:rPr lang="en-US" altLang="en-US" sz="2400" dirty="0" err="1"/>
                  <a:t>th</a:t>
                </a:r>
                <a:r>
                  <a:rPr lang="en-US" altLang="en-US" sz="2400" dirty="0"/>
                  <a:t> power. They look exactly the same!</a:t>
                </a:r>
              </a:p>
            </p:txBody>
          </p:sp>
        </mc:Choice>
        <mc:Fallback xmlns="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83ED5178-49BD-D043-8205-F783764BA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039" y="4641778"/>
                <a:ext cx="7468321" cy="2099590"/>
              </a:xfrm>
              <a:prstGeom prst="rect">
                <a:avLst/>
              </a:prstGeom>
              <a:blipFill>
                <a:blip r:embed="rId11"/>
                <a:stretch>
                  <a:fillRect l="-1361" r="-5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98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40568" y="2348880"/>
            <a:ext cx="10363200" cy="17281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TODAY: Oblivious Transfer and </a:t>
            </a:r>
            <a:br>
              <a:rPr lang="en-US" b="1" dirty="0">
                <a:solidFill>
                  <a:srgbClr val="891637"/>
                </a:solidFill>
                <a:latin typeface="Calibri" pitchFamily="34" charset="0"/>
              </a:rPr>
            </a:br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Private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192647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-9939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 1: Trapdoor Permutations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F33AA-7787-024C-8C25-04E18F213555}"/>
              </a:ext>
            </a:extLst>
          </p:cNvPr>
          <p:cNvCxnSpPr>
            <a:cxnSpLocks/>
          </p:cNvCxnSpPr>
          <p:nvPr/>
        </p:nvCxnSpPr>
        <p:spPr>
          <a:xfrm>
            <a:off x="3199656" y="1556792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blipFill>
                <a:blip r:embed="rId5"/>
                <a:stretch>
                  <a:fillRect r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199656" y="2257653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7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/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271664" y="3126651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1">
            <a:extLst>
              <a:ext uri="{FF2B5EF4-FFF2-40B4-BE49-F238E27FC236}">
                <a16:creationId xmlns:a16="http://schemas.microsoft.com/office/drawing/2014/main" id="{A59E2799-DC15-664A-9071-5C1F577D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717032"/>
            <a:ext cx="7468321" cy="139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How about Bob’s security </a:t>
            </a:r>
            <a:br>
              <a:rPr lang="en-US" altLang="en-US" sz="2400" b="1" dirty="0"/>
            </a:br>
            <a:r>
              <a:rPr lang="en-US" altLang="en-US" sz="2400" dirty="0"/>
              <a:t>(a.k.a. Why does Alice not learn Bob’s choice bit)?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41">
            <a:extLst>
              <a:ext uri="{FF2B5EF4-FFF2-40B4-BE49-F238E27FC236}">
                <a16:creationId xmlns:a16="http://schemas.microsoft.com/office/drawing/2014/main" id="{83ED5178-49BD-D043-8205-F783764BA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5327892"/>
            <a:ext cx="7468321" cy="61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i="1" dirty="0"/>
              <a:t>Exercise</a:t>
            </a:r>
            <a:r>
              <a:rPr lang="en-US" altLang="en-US" sz="2400" dirty="0"/>
              <a:t>: Show how to construct the simulator.</a:t>
            </a:r>
          </a:p>
        </p:txBody>
      </p:sp>
    </p:spTree>
    <p:extLst>
      <p:ext uri="{BB962C8B-B14F-4D97-AF65-F5344CB8AC3E}">
        <p14:creationId xmlns:p14="http://schemas.microsoft.com/office/powerpoint/2010/main" val="2685331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-9939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 1: Trapdoor Permutations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F33AA-7787-024C-8C25-04E18F213555}"/>
              </a:ext>
            </a:extLst>
          </p:cNvPr>
          <p:cNvCxnSpPr>
            <a:cxnSpLocks/>
          </p:cNvCxnSpPr>
          <p:nvPr/>
        </p:nvCxnSpPr>
        <p:spPr>
          <a:xfrm>
            <a:off x="3199656" y="1556792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blipFill>
                <a:blip r:embed="rId5"/>
                <a:stretch>
                  <a:fillRect r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199656" y="2257653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7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/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271664" y="3126651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1">
            <a:extLst>
              <a:ext uri="{FF2B5EF4-FFF2-40B4-BE49-F238E27FC236}">
                <a16:creationId xmlns:a16="http://schemas.microsoft.com/office/drawing/2014/main" id="{A59E2799-DC15-664A-9071-5C1F577D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717032"/>
            <a:ext cx="8010834" cy="139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How about Alice’s security </a:t>
            </a:r>
            <a:br>
              <a:rPr lang="en-US" altLang="en-US" sz="2400" b="1" dirty="0"/>
            </a:br>
            <a:r>
              <a:rPr lang="en-US" altLang="en-US" sz="2400" dirty="0"/>
              <a:t>(a.k.a. Why does Bob not learn both of Alice’s bits)?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83ED5178-49BD-D043-8205-F783764BA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039" y="4641778"/>
                <a:ext cx="7906433" cy="20995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Assuming Bob is semi-honest, he chose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 uniformly at random, so the hardcore bit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altLang="en-US" sz="2400" dirty="0"/>
                  <a:t> is computationally hidden from him.</a:t>
                </a:r>
              </a:p>
            </p:txBody>
          </p:sp>
        </mc:Choice>
        <mc:Fallback xmlns="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83ED5178-49BD-D043-8205-F783764BA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039" y="4641778"/>
                <a:ext cx="7906433" cy="2099590"/>
              </a:xfrm>
              <a:prstGeom prst="rect">
                <a:avLst/>
              </a:prstGeom>
              <a:blipFill>
                <a:blip r:embed="rId11"/>
                <a:stretch>
                  <a:fillRect l="-12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25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-9939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from Trapdoor Permutations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F33AA-7787-024C-8C25-04E18F213555}"/>
              </a:ext>
            </a:extLst>
          </p:cNvPr>
          <p:cNvCxnSpPr>
            <a:cxnSpLocks/>
          </p:cNvCxnSpPr>
          <p:nvPr/>
        </p:nvCxnSpPr>
        <p:spPr>
          <a:xfrm>
            <a:off x="3199656" y="1556792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blipFill>
                <a:blip r:embed="rId5"/>
                <a:stretch>
                  <a:fillRect r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199656" y="2257653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7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/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271664" y="3126651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1">
            <a:extLst>
              <a:ext uri="{FF2B5EF4-FFF2-40B4-BE49-F238E27FC236}">
                <a16:creationId xmlns:a16="http://schemas.microsoft.com/office/drawing/2014/main" id="{A59E2799-DC15-664A-9071-5C1F577D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717032"/>
            <a:ext cx="8010834" cy="139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How about Alice’s security </a:t>
            </a:r>
            <a:br>
              <a:rPr lang="en-US" altLang="en-US" sz="2400" b="1" dirty="0"/>
            </a:br>
            <a:r>
              <a:rPr lang="en-US" altLang="en-US" sz="2400" dirty="0"/>
              <a:t>(a.k.a. Why does Bob not learn both of Alice’s bits)?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41">
            <a:extLst>
              <a:ext uri="{FF2B5EF4-FFF2-40B4-BE49-F238E27FC236}">
                <a16:creationId xmlns:a16="http://schemas.microsoft.com/office/drawing/2014/main" id="{AEFF504F-777F-0540-9701-30C6EA37A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5327892"/>
            <a:ext cx="7468321" cy="61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i="1" dirty="0"/>
              <a:t>Exercise</a:t>
            </a:r>
            <a:r>
              <a:rPr lang="en-US" altLang="en-US" sz="2400" dirty="0"/>
              <a:t>: Show how to construct the simulator.</a:t>
            </a:r>
          </a:p>
        </p:txBody>
      </p:sp>
    </p:spTree>
    <p:extLst>
      <p:ext uri="{BB962C8B-B14F-4D97-AF65-F5344CB8AC3E}">
        <p14:creationId xmlns:p14="http://schemas.microsoft.com/office/powerpoint/2010/main" val="2694387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5375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 2: Additive HE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707904" y="3861048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p:sp>
        <p:nvSpPr>
          <p:cNvPr id="15" name="Rectangle 41">
            <a:extLst>
              <a:ext uri="{FF2B5EF4-FFF2-40B4-BE49-F238E27FC236}">
                <a16:creationId xmlns:a16="http://schemas.microsoft.com/office/drawing/2014/main" id="{8CA0878E-C553-0945-8881-8D89DFB55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106" y="2564904"/>
            <a:ext cx="3393438" cy="9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Encrypt choice bit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5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6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/>
              <p:nvPr/>
            </p:nvSpPr>
            <p:spPr>
              <a:xfrm>
                <a:off x="6344151" y="3284984"/>
                <a:ext cx="22854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Enc</m:t>
                      </m:r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151" y="3284984"/>
                <a:ext cx="2285497" cy="461665"/>
              </a:xfrm>
              <a:prstGeom prst="rect">
                <a:avLst/>
              </a:prstGeom>
              <a:blipFill>
                <a:blip r:embed="rId7"/>
                <a:stretch>
                  <a:fillRect r="-556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612662" y="5122640"/>
            <a:ext cx="2187666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920" y="4437112"/>
                <a:ext cx="371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Eval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𝑆𝐸𝐿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0920" y="4437112"/>
                <a:ext cx="3719317" cy="609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1">
            <a:extLst>
              <a:ext uri="{FF2B5EF4-FFF2-40B4-BE49-F238E27FC236}">
                <a16:creationId xmlns:a16="http://schemas.microsoft.com/office/drawing/2014/main" id="{A59E2799-DC15-664A-9071-5C1F577D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1" y="3299447"/>
            <a:ext cx="2913189" cy="133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Homomorphically evaluate the selection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0BC39B3-BB16-6F4D-BCC9-0DB32C7B9521}"/>
                  </a:ext>
                </a:extLst>
              </p:cNvPr>
              <p:cNvSpPr/>
              <p:nvPr/>
            </p:nvSpPr>
            <p:spPr>
              <a:xfrm>
                <a:off x="4456671" y="3327607"/>
                <a:ext cx="4044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0BC39B3-BB16-6F4D-BCC9-0DB32C7B9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71" y="3327607"/>
                <a:ext cx="40440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7A19D2-27C0-474B-8582-91A6D3063C96}"/>
                  </a:ext>
                </a:extLst>
              </p:cNvPr>
              <p:cNvSpPr/>
              <p:nvPr/>
            </p:nvSpPr>
            <p:spPr>
              <a:xfrm>
                <a:off x="124418" y="4637694"/>
                <a:ext cx="2123728" cy="735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𝑺𝑬𝑳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7A19D2-27C0-474B-8582-91A6D3063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18" y="4637694"/>
                <a:ext cx="2123728" cy="735522"/>
              </a:xfrm>
              <a:prstGeom prst="rect">
                <a:avLst/>
              </a:prstGeom>
              <a:blipFill>
                <a:blip r:embed="rId10"/>
                <a:stretch>
                  <a:fillRect l="-1190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87E88E17-0279-1743-BC72-1E2ADED46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6432" y="4524198"/>
                <a:ext cx="2740077" cy="962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>
                    <a:solidFill>
                      <a:schemeClr val="tx1"/>
                    </a:solidFill>
                  </a:rPr>
                  <a:t>Decrypt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87E88E17-0279-1743-BC72-1E2ADED46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6432" y="4524198"/>
                <a:ext cx="2740077" cy="962513"/>
              </a:xfrm>
              <a:prstGeom prst="rect">
                <a:avLst/>
              </a:prstGeom>
              <a:blipFill>
                <a:blip r:embed="rId11"/>
                <a:stretch>
                  <a:fillRect l="-37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41">
            <a:extLst>
              <a:ext uri="{FF2B5EF4-FFF2-40B4-BE49-F238E27FC236}">
                <a16:creationId xmlns:a16="http://schemas.microsoft.com/office/drawing/2014/main" id="{5CF24021-F176-C546-8D53-CE0F399A8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54" y="5733256"/>
            <a:ext cx="7906433" cy="49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i="1" dirty="0"/>
              <a:t>Bob’s security</a:t>
            </a:r>
            <a:r>
              <a:rPr lang="en-US" altLang="en-US" sz="2400" dirty="0"/>
              <a:t>: computational, from CPA-security of Enc.</a:t>
            </a:r>
          </a:p>
        </p:txBody>
      </p:sp>
      <p:sp>
        <p:nvSpPr>
          <p:cNvPr id="30" name="Rectangle 41">
            <a:extLst>
              <a:ext uri="{FF2B5EF4-FFF2-40B4-BE49-F238E27FC236}">
                <a16:creationId xmlns:a16="http://schemas.microsoft.com/office/drawing/2014/main" id="{32CB811D-C0A3-FE4C-96CA-8AA0295A0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53" y="6237312"/>
            <a:ext cx="8640547" cy="49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i="1" dirty="0"/>
              <a:t>Alice’s security</a:t>
            </a:r>
            <a:r>
              <a:rPr lang="en-US" altLang="en-US" sz="2400" dirty="0"/>
              <a:t>: statistical, from function-privacy of Eval.</a:t>
            </a:r>
          </a:p>
        </p:txBody>
      </p:sp>
    </p:spTree>
    <p:extLst>
      <p:ext uri="{BB962C8B-B14F-4D97-AF65-F5344CB8AC3E}">
        <p14:creationId xmlns:p14="http://schemas.microsoft.com/office/powerpoint/2010/main" val="131956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5" grpId="0"/>
      <p:bldP spid="26" grpId="0"/>
      <p:bldP spid="20" grpId="0"/>
      <p:bldP spid="2" grpId="0"/>
      <p:bldP spid="23" grpId="0"/>
      <p:bldP spid="28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96552" y="197768"/>
            <a:ext cx="98298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Many More Constructions of OT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F2C4B54-93B9-5140-A107-1615C16150F1}"/>
              </a:ext>
            </a:extLst>
          </p:cNvPr>
          <p:cNvSpPr txBox="1">
            <a:spLocks noChangeArrowheads="1"/>
          </p:cNvSpPr>
          <p:nvPr/>
        </p:nvSpPr>
        <p:spPr>
          <a:xfrm>
            <a:off x="399220" y="2132856"/>
            <a:ext cx="8637276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/>
              <a:t>Theorem</a:t>
            </a:r>
            <a:r>
              <a:rPr lang="en-US" sz="3200" i="1" dirty="0"/>
              <a:t>:</a:t>
            </a:r>
            <a:r>
              <a:rPr lang="en-US" sz="3200" b="0" dirty="0"/>
              <a:t> OT protocols can be constructed based on the hardnes</a:t>
            </a:r>
            <a:r>
              <a:rPr lang="en-US" sz="3200" dirty="0"/>
              <a:t>s of the Diffie-Hellman problem, factoring, quadratic </a:t>
            </a:r>
            <a:r>
              <a:rPr lang="en-US" sz="3200" dirty="0" err="1"/>
              <a:t>residuosity</a:t>
            </a:r>
            <a:r>
              <a:rPr lang="en-US" sz="3200" dirty="0"/>
              <a:t>, LWE, elliptic curve isogeny problem etc. etc.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26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609600" y="1556792"/>
            <a:ext cx="10363200" cy="2304256"/>
          </a:xfrm>
        </p:spPr>
        <p:txBody>
          <a:bodyPr>
            <a:normAutofit/>
          </a:bodyPr>
          <a:lstStyle/>
          <a:p>
            <a:br>
              <a:rPr lang="en-US" b="1" dirty="0">
                <a:solidFill>
                  <a:srgbClr val="891637"/>
                </a:solidFill>
                <a:latin typeface="Calibri" pitchFamily="34" charset="0"/>
              </a:rPr>
            </a:br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Two-Party Computation</a:t>
            </a:r>
          </a:p>
        </p:txBody>
      </p:sp>
    </p:spTree>
    <p:extLst>
      <p:ext uri="{BB962C8B-B14F-4D97-AF65-F5344CB8AC3E}">
        <p14:creationId xmlns:p14="http://schemas.microsoft.com/office/powerpoint/2010/main" val="1219319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Two-Party Computation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424" y="3251448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328917" y="2894445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CF6025D-1D37-8D48-AE3F-8DD7E51A7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036" y="4043536"/>
                <a:ext cx="819392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Alice and Bob want to compute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CF6025D-1D37-8D48-AE3F-8DD7E51A7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036" y="4043536"/>
                <a:ext cx="8193924" cy="609600"/>
              </a:xfrm>
              <a:prstGeom prst="rect">
                <a:avLst/>
              </a:prstGeom>
              <a:blipFill>
                <a:blip r:embed="rId4"/>
                <a:stretch>
                  <a:fillRect l="-108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1BD0532D-5175-9E41-8A9F-69A838296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60" y="5450160"/>
                <a:ext cx="819392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Alice should not learn anything more than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 </a:t>
                </a:r>
              </a:p>
            </p:txBody>
          </p:sp>
        </mc:Choice>
        <mc:Fallback xmlns=""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1BD0532D-5175-9E41-8A9F-69A838296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5450160"/>
                <a:ext cx="8193924" cy="609600"/>
              </a:xfrm>
              <a:prstGeom prst="rect">
                <a:avLst/>
              </a:prstGeom>
              <a:blipFill>
                <a:blip r:embed="rId5"/>
                <a:stretch>
                  <a:fillRect l="-108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390" y="23852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04" y="2296852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572" y="3223259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blipFill>
                <a:blip r:embed="rId8"/>
                <a:stretch>
                  <a:fillRect l="-4167" b="-102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41">
                <a:extLst>
                  <a:ext uri="{FF2B5EF4-FFF2-40B4-BE49-F238E27FC236}">
                    <a16:creationId xmlns:a16="http://schemas.microsoft.com/office/drawing/2014/main" id="{3E54DE2C-BB0F-A049-92E5-5F29B342C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60" y="5987752"/>
                <a:ext cx="819392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Bob should not learn anything more than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 </a:t>
                </a:r>
              </a:p>
            </p:txBody>
          </p:sp>
        </mc:Choice>
        <mc:Fallback xmlns="">
          <p:sp>
            <p:nvSpPr>
              <p:cNvPr id="19" name="Rectangle 41">
                <a:extLst>
                  <a:ext uri="{FF2B5EF4-FFF2-40B4-BE49-F238E27FC236}">
                    <a16:creationId xmlns:a16="http://schemas.microsoft.com/office/drawing/2014/main" id="{3E54DE2C-BB0F-A049-92E5-5F29B342C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5987752"/>
                <a:ext cx="8193924" cy="609600"/>
              </a:xfrm>
              <a:prstGeom prst="rect">
                <a:avLst/>
              </a:prstGeom>
              <a:blipFill>
                <a:blip r:embed="rId9"/>
                <a:stretch>
                  <a:fillRect l="-108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41">
            <a:extLst>
              <a:ext uri="{FF2B5EF4-FFF2-40B4-BE49-F238E27FC236}">
                <a16:creationId xmlns:a16="http://schemas.microsoft.com/office/drawing/2014/main" id="{FEBD78E9-F92C-6945-8D6E-F393C309C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4869160"/>
            <a:ext cx="819392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u="sng" dirty="0"/>
              <a:t>Semi-honest Security:</a:t>
            </a:r>
          </a:p>
        </p:txBody>
      </p:sp>
    </p:spTree>
    <p:extLst>
      <p:ext uri="{BB962C8B-B14F-4D97-AF65-F5344CB8AC3E}">
        <p14:creationId xmlns:p14="http://schemas.microsoft.com/office/powerpoint/2010/main" val="7416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19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Two-Party Computation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424" y="3251448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328917" y="2894445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390" y="23852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04" y="2296852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572" y="3223259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4167" b="-102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41">
            <a:extLst>
              <a:ext uri="{FF2B5EF4-FFF2-40B4-BE49-F238E27FC236}">
                <a16:creationId xmlns:a16="http://schemas.microsoft.com/office/drawing/2014/main" id="{BCFD95B9-BD16-D54E-9F6E-85F497405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56" y="1524767"/>
            <a:ext cx="1749716" cy="91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>
                <a:solidFill>
                  <a:srgbClr val="0000FF"/>
                </a:solidFill>
              </a:rPr>
              <a:t>REAL WORLD:</a:t>
            </a:r>
          </a:p>
        </p:txBody>
      </p:sp>
      <p:sp>
        <p:nvSpPr>
          <p:cNvPr id="14" name="Rectangle 41">
            <a:extLst>
              <a:ext uri="{FF2B5EF4-FFF2-40B4-BE49-F238E27FC236}">
                <a16:creationId xmlns:a16="http://schemas.microsoft.com/office/drawing/2014/main" id="{B129C582-767B-7E49-9ABC-9B3726240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3" y="4643510"/>
            <a:ext cx="1749716" cy="91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>
                <a:solidFill>
                  <a:srgbClr val="FF0000"/>
                </a:solidFill>
              </a:rPr>
              <a:t>IDEAL WORLD:</a:t>
            </a:r>
          </a:p>
        </p:txBody>
      </p:sp>
      <p:pic>
        <p:nvPicPr>
          <p:cNvPr id="20" name="Picture 19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6E722C48-FF5D-C845-A4E3-5B94D4323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66" y="5691334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A2224C95-4270-6E47-988A-3DDC95587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680" y="5602929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45580F-E962-4148-BA20-A3BFBB4C6E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569507"/>
            <a:ext cx="1078254" cy="106680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3AC5B4-8CBC-2C44-9B74-063253F3BD0A}"/>
              </a:ext>
            </a:extLst>
          </p:cNvPr>
          <p:cNvCxnSpPr/>
          <p:nvPr/>
        </p:nvCxnSpPr>
        <p:spPr>
          <a:xfrm>
            <a:off x="0" y="4221088"/>
            <a:ext cx="925252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EECD922-420C-184A-9A9E-6D2C8CECFC22}"/>
              </a:ext>
            </a:extLst>
          </p:cNvPr>
          <p:cNvGrpSpPr/>
          <p:nvPr/>
        </p:nvGrpSpPr>
        <p:grpSpPr>
          <a:xfrm>
            <a:off x="2659578" y="4788671"/>
            <a:ext cx="3568606" cy="916607"/>
            <a:chOff x="2659578" y="4356623"/>
            <a:chExt cx="3568606" cy="91660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C9476F1-6A55-134F-A4A9-3DFEA7726BBF}"/>
                </a:ext>
              </a:extLst>
            </p:cNvPr>
            <p:cNvCxnSpPr/>
            <p:nvPr/>
          </p:nvCxnSpPr>
          <p:spPr>
            <a:xfrm flipV="1">
              <a:off x="2679703" y="4883104"/>
              <a:ext cx="820688" cy="390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8BC9D63-0B07-6C4E-B8B2-447ABDC0CD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4311" y="4857932"/>
              <a:ext cx="1073873" cy="4152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58">
                  <a:extLst>
                    <a:ext uri="{FF2B5EF4-FFF2-40B4-BE49-F238E27FC236}">
                      <a16:creationId xmlns:a16="http://schemas.microsoft.com/office/drawing/2014/main" id="{F1BDA64E-5FA7-974D-B7C6-3F9D1A6BA8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250653">
                  <a:off x="2659578" y="4578304"/>
                  <a:ext cx="538429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58">
                  <a:extLst>
                    <a:ext uri="{FF2B5EF4-FFF2-40B4-BE49-F238E27FC236}">
                      <a16:creationId xmlns:a16="http://schemas.microsoft.com/office/drawing/2014/main" id="{F1BDA64E-5FA7-974D-B7C6-3F9D1A6BA8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9250653">
                  <a:off x="2659578" y="4578304"/>
                  <a:ext cx="538429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58">
                  <a:extLst>
                    <a:ext uri="{FF2B5EF4-FFF2-40B4-BE49-F238E27FC236}">
                      <a16:creationId xmlns:a16="http://schemas.microsoft.com/office/drawing/2014/main" id="{2E4E502D-8D97-F345-BC28-C9248413D8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913104">
                  <a:off x="5422034" y="4356623"/>
                  <a:ext cx="538429" cy="7664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58">
                  <a:extLst>
                    <a:ext uri="{FF2B5EF4-FFF2-40B4-BE49-F238E27FC236}">
                      <a16:creationId xmlns:a16="http://schemas.microsoft.com/office/drawing/2014/main" id="{2E4E502D-8D97-F345-BC28-C9248413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913104">
                  <a:off x="5422034" y="4356623"/>
                  <a:ext cx="538429" cy="7664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C6D7284-585D-D043-9DE8-8C495DA16861}"/>
              </a:ext>
            </a:extLst>
          </p:cNvPr>
          <p:cNvGrpSpPr/>
          <p:nvPr/>
        </p:nvGrpSpPr>
        <p:grpSpPr>
          <a:xfrm>
            <a:off x="2751998" y="5425087"/>
            <a:ext cx="3186159" cy="884233"/>
            <a:chOff x="2751998" y="4993039"/>
            <a:chExt cx="3186159" cy="884233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93EDFFF-FAA3-CE4A-AF03-AA432CBDE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8792" y="5419428"/>
              <a:ext cx="820057" cy="4578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58">
                  <a:extLst>
                    <a:ext uri="{FF2B5EF4-FFF2-40B4-BE49-F238E27FC236}">
                      <a16:creationId xmlns:a16="http://schemas.microsoft.com/office/drawing/2014/main" id="{551EE3C2-7F7A-1A43-8010-51DE89C4E3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603457">
                  <a:off x="2751998" y="5201219"/>
                  <a:ext cx="538429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58">
                  <a:extLst>
                    <a:ext uri="{FF2B5EF4-FFF2-40B4-BE49-F238E27FC236}">
                      <a16:creationId xmlns:a16="http://schemas.microsoft.com/office/drawing/2014/main" id="{551EE3C2-7F7A-1A43-8010-51DE89C4E3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9603457">
                  <a:off x="2751998" y="5201219"/>
                  <a:ext cx="538429" cy="609600"/>
                </a:xfrm>
                <a:prstGeom prst="rect">
                  <a:avLst/>
                </a:prstGeom>
                <a:blipFill>
                  <a:blip r:embed="rId10"/>
                  <a:stretch>
                    <a:fillRect t="-27692" r="-6507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297FE21-7CDA-7C46-B69D-A04D14F0542D}"/>
                </a:ext>
              </a:extLst>
            </p:cNvPr>
            <p:cNvCxnSpPr>
              <a:cxnSpLocks/>
            </p:cNvCxnSpPr>
            <p:nvPr/>
          </p:nvCxnSpPr>
          <p:spPr>
            <a:xfrm>
              <a:off x="4852149" y="5419428"/>
              <a:ext cx="1086008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58">
                  <a:extLst>
                    <a:ext uri="{FF2B5EF4-FFF2-40B4-BE49-F238E27FC236}">
                      <a16:creationId xmlns:a16="http://schemas.microsoft.com/office/drawing/2014/main" id="{B7AECF4A-862D-5C44-8A91-6B7AB5231D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219560">
                  <a:off x="4985604" y="4993039"/>
                  <a:ext cx="538429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58">
                  <a:extLst>
                    <a:ext uri="{FF2B5EF4-FFF2-40B4-BE49-F238E27FC236}">
                      <a16:creationId xmlns:a16="http://schemas.microsoft.com/office/drawing/2014/main" id="{B7AECF4A-862D-5C44-8A91-6B7AB5231D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219560">
                  <a:off x="4985604" y="4993039"/>
                  <a:ext cx="538429" cy="609600"/>
                </a:xfrm>
                <a:prstGeom prst="rect">
                  <a:avLst/>
                </a:prstGeom>
                <a:blipFill>
                  <a:blip r:embed="rId11"/>
                  <a:stretch>
                    <a:fillRect r="-70690" b="-274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Rectangle 58">
            <a:extLst>
              <a:ext uri="{FF2B5EF4-FFF2-40B4-BE49-F238E27FC236}">
                <a16:creationId xmlns:a16="http://schemas.microsoft.com/office/drawing/2014/main" id="{BD682F53-0758-0640-8260-C32471517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061" y="3916288"/>
            <a:ext cx="66782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≈</a:t>
            </a:r>
            <a:endParaRPr lang="en-US" altLang="en-US" sz="4400" dirty="0">
              <a:solidFill>
                <a:srgbClr val="0000CC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9CEC24-5FB3-2645-97CF-0824E8A6DC45}"/>
              </a:ext>
            </a:extLst>
          </p:cNvPr>
          <p:cNvSpPr/>
          <p:nvPr/>
        </p:nvSpPr>
        <p:spPr>
          <a:xfrm>
            <a:off x="4317268" y="1432424"/>
            <a:ext cx="3839963" cy="2573496"/>
          </a:xfrm>
          <a:prstGeom prst="rect">
            <a:avLst/>
          </a:prstGeom>
          <a:solidFill>
            <a:schemeClr val="bg1">
              <a:alpha val="849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BBE7A1-6232-A546-88F7-D11C3661E8BB}"/>
              </a:ext>
            </a:extLst>
          </p:cNvPr>
          <p:cNvSpPr/>
          <p:nvPr/>
        </p:nvSpPr>
        <p:spPr>
          <a:xfrm>
            <a:off x="5073817" y="4318248"/>
            <a:ext cx="3839963" cy="2573496"/>
          </a:xfrm>
          <a:prstGeom prst="rect">
            <a:avLst/>
          </a:prstGeom>
          <a:solidFill>
            <a:schemeClr val="bg1">
              <a:alpha val="849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0" grpId="0" animBg="1"/>
      <p:bldP spid="36" grpId="0" animBg="1"/>
      <p:bldP spid="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Two-Party Computation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424" y="3251448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328917" y="2894445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390" y="23852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04" y="2296852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572" y="3223259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4167" b="-102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5AF67E5A-9836-3E4E-81E1-2766A676D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There exists a PPT simulator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𝑆𝐼𝑀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en-US" sz="2400" dirty="0"/>
                  <a:t> such that for any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400" dirty="0"/>
                  <a:t>: </a:t>
                </a:r>
              </a:p>
            </p:txBody>
          </p:sp>
        </mc:Choice>
        <mc:Fallback xmlns="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5AF67E5A-9836-3E4E-81E1-2766A676D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blipFill>
                <a:blip r:embed="rId7"/>
                <a:stretch>
                  <a:fillRect l="-1294" b="-37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1F69A97D-8719-6043-A0D7-3964201C1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𝑆𝐼𝑀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))≅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𝑉𝑖𝑒𝑤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1F69A97D-8719-6043-A0D7-3964201C1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208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Two-Party Computation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424" y="3251448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328917" y="2894445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390" y="23852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04" y="2296852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572" y="3223259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4167" b="-102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5AF67E5A-9836-3E4E-81E1-2766A676D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There exists a PPT simulator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𝑆𝐼𝑀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en-US" sz="2400" dirty="0"/>
                  <a:t> such that for any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400" dirty="0"/>
                  <a:t>: </a:t>
                </a:r>
              </a:p>
            </p:txBody>
          </p:sp>
        </mc:Choice>
        <mc:Fallback xmlns="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5AF67E5A-9836-3E4E-81E1-2766A676D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blipFill>
                <a:blip r:embed="rId7"/>
                <a:stretch>
                  <a:fillRect l="-1294" b="-37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1F69A97D-8719-6043-A0D7-3964201C1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𝑆𝐼𝑀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))≅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𝑉𝑖𝑒𝑤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1F69A97D-8719-6043-A0D7-3964201C1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42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-162272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Basic Problem: Database Access</a:t>
            </a:r>
          </a:p>
        </p:txBody>
      </p:sp>
      <p:pic>
        <p:nvPicPr>
          <p:cNvPr id="3" name="Picture 3" descr="stick">
            <a:extLst>
              <a:ext uri="{FF2B5EF4-FFF2-40B4-BE49-F238E27FC236}">
                <a16:creationId xmlns:a16="http://schemas.microsoft.com/office/drawing/2014/main" id="{99CCD26A-0A19-1D44-9BF1-C52B56A06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816" y="2614401"/>
            <a:ext cx="16811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16" y="4290801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Client</a:t>
            </a:r>
          </a:p>
        </p:txBody>
      </p:sp>
      <p:sp>
        <p:nvSpPr>
          <p:cNvPr id="12" name="Rectangle 58">
            <a:extLst>
              <a:ext uri="{FF2B5EF4-FFF2-40B4-BE49-F238E27FC236}">
                <a16:creationId xmlns:a16="http://schemas.microsoft.com/office/drawing/2014/main" id="{BD80B82D-78F5-054C-AB34-661B2B4D8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2004801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Index: </a:t>
            </a:r>
            <a:r>
              <a:rPr lang="en-US" altLang="en-US" sz="2400" b="1" dirty="0" err="1"/>
              <a:t>i</a:t>
            </a:r>
            <a:endParaRPr lang="en-US" altLang="en-US" sz="2400" b="1" dirty="0">
              <a:solidFill>
                <a:srgbClr val="0000CC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491880" y="3444961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1DF58CF-21BC-724C-A15D-CB09AC67CE3C}"/>
              </a:ext>
            </a:extLst>
          </p:cNvPr>
          <p:cNvGrpSpPr/>
          <p:nvPr/>
        </p:nvGrpSpPr>
        <p:grpSpPr>
          <a:xfrm>
            <a:off x="179512" y="1175629"/>
            <a:ext cx="1656184" cy="4187752"/>
            <a:chOff x="971600" y="1175629"/>
            <a:chExt cx="1656184" cy="418775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DA5FA5-2479-9240-A005-BAEC08BA61BA}"/>
                </a:ext>
              </a:extLst>
            </p:cNvPr>
            <p:cNvSpPr/>
            <p:nvPr/>
          </p:nvSpPr>
          <p:spPr>
            <a:xfrm>
              <a:off x="971600" y="1276673"/>
              <a:ext cx="1656184" cy="40867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535FC9B-E3DB-CC43-820A-C56478C1A5CA}"/>
                </a:ext>
              </a:extLst>
            </p:cNvPr>
            <p:cNvCxnSpPr>
              <a:cxnSpLocks/>
            </p:cNvCxnSpPr>
            <p:nvPr/>
          </p:nvCxnSpPr>
          <p:spPr>
            <a:xfrm>
              <a:off x="1547664" y="1276673"/>
              <a:ext cx="0" cy="4086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983F05-9D88-0C4F-B891-35FA266C5647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1726469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7C781E7-536A-BB41-9A17-930203C934B7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2212777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962497-88C5-BD41-8B67-2B3C3764F86D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2788841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3DF4EFD-2F95-C54C-8563-E78325964E5C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3292897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CFB2E6-5D09-F540-946B-3C4C67CBE5E1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3779205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858088-8677-0F46-B70F-B5CC6D321381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4355269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41">
              <a:extLst>
                <a:ext uri="{FF2B5EF4-FFF2-40B4-BE49-F238E27FC236}">
                  <a16:creationId xmlns:a16="http://schemas.microsoft.com/office/drawing/2014/main" id="{2A3C5548-8B32-7C49-B11D-0A79C6D8F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368" y="1199638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0</a:t>
              </a:r>
            </a:p>
          </p:txBody>
        </p:sp>
        <p:sp>
          <p:nvSpPr>
            <p:cNvPr id="39" name="Rectangle 41">
              <a:extLst>
                <a:ext uri="{FF2B5EF4-FFF2-40B4-BE49-F238E27FC236}">
                  <a16:creationId xmlns:a16="http://schemas.microsoft.com/office/drawing/2014/main" id="{0A8E6AFA-4D01-F248-8439-2C0B58DBE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681" y="1690158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1</a:t>
              </a:r>
            </a:p>
          </p:txBody>
        </p:sp>
        <p:sp>
          <p:nvSpPr>
            <p:cNvPr id="40" name="Rectangle 41">
              <a:extLst>
                <a:ext uri="{FF2B5EF4-FFF2-40B4-BE49-F238E27FC236}">
                  <a16:creationId xmlns:a16="http://schemas.microsoft.com/office/drawing/2014/main" id="{92CE96A5-209C-2C4D-8619-7816AAE40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994" y="2230525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2</a:t>
              </a:r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id="{5E248596-A766-3346-B90F-18BC5D9D9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368" y="2723493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2CC4E3B-C07F-2748-889F-57A302CE9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368" y="3229926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4</a:t>
              </a:r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507C3148-B841-3E45-9A6C-D6316C106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681" y="3720446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5</a:t>
              </a:r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20CAD71D-6E1C-EE4A-9486-EAF77DD72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994" y="4260813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6</a:t>
              </a:r>
            </a:p>
          </p:txBody>
        </p:sp>
        <p:sp>
          <p:nvSpPr>
            <p:cNvPr id="45" name="Rectangle 41">
              <a:extLst>
                <a:ext uri="{FF2B5EF4-FFF2-40B4-BE49-F238E27FC236}">
                  <a16:creationId xmlns:a16="http://schemas.microsoft.com/office/drawing/2014/main" id="{D5770486-92E4-524E-9623-87375AABF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368" y="4753781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7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5ECE785-BAC6-B649-B5CB-F15D7F3DAD0A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487041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9919" y="117562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39919" y="1175629"/>
                  <a:ext cx="489296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4938" y="1628401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04938" y="1628401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1">
                  <a:extLst>
                    <a:ext uri="{FF2B5EF4-FFF2-40B4-BE49-F238E27FC236}">
                      <a16:creationId xmlns:a16="http://schemas.microsoft.com/office/drawing/2014/main" id="{DAB3E4D0-0EAF-4A4E-B4DC-316CD9C774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4938" y="215800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0" name="Rectangle 41">
                  <a:extLst>
                    <a:ext uri="{FF2B5EF4-FFF2-40B4-BE49-F238E27FC236}">
                      <a16:creationId xmlns:a16="http://schemas.microsoft.com/office/drawing/2014/main" id="{DAB3E4D0-0EAF-4A4E-B4DC-316CD9C774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04938" y="2158009"/>
                  <a:ext cx="489296" cy="609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41">
                  <a:extLst>
                    <a:ext uri="{FF2B5EF4-FFF2-40B4-BE49-F238E27FC236}">
                      <a16:creationId xmlns:a16="http://schemas.microsoft.com/office/drawing/2014/main" id="{710D862A-E167-EF4F-B554-8724EE0D97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9686" y="2701272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1" name="Rectangle 41">
                  <a:extLst>
                    <a:ext uri="{FF2B5EF4-FFF2-40B4-BE49-F238E27FC236}">
                      <a16:creationId xmlns:a16="http://schemas.microsoft.com/office/drawing/2014/main" id="{710D862A-E167-EF4F-B554-8724EE0D97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9686" y="2701272"/>
                  <a:ext cx="489296" cy="6096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41">
                  <a:extLst>
                    <a:ext uri="{FF2B5EF4-FFF2-40B4-BE49-F238E27FC236}">
                      <a16:creationId xmlns:a16="http://schemas.microsoft.com/office/drawing/2014/main" id="{A2789114-2116-3A40-B7CB-A7D13FF910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7209" y="3191782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2" name="Rectangle 41">
                  <a:extLst>
                    <a:ext uri="{FF2B5EF4-FFF2-40B4-BE49-F238E27FC236}">
                      <a16:creationId xmlns:a16="http://schemas.microsoft.com/office/drawing/2014/main" id="{A2789114-2116-3A40-B7CB-A7D13FF910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07209" y="3191782"/>
                  <a:ext cx="48929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41">
                  <a:extLst>
                    <a:ext uri="{FF2B5EF4-FFF2-40B4-BE49-F238E27FC236}">
                      <a16:creationId xmlns:a16="http://schemas.microsoft.com/office/drawing/2014/main" id="{2874888E-F37E-6C48-9FDB-8CD86537BB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2228" y="3644554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3" name="Rectangle 41">
                  <a:extLst>
                    <a:ext uri="{FF2B5EF4-FFF2-40B4-BE49-F238E27FC236}">
                      <a16:creationId xmlns:a16="http://schemas.microsoft.com/office/drawing/2014/main" id="{2874888E-F37E-6C48-9FDB-8CD86537BB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2228" y="3644554"/>
                  <a:ext cx="48929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41">
                  <a:extLst>
                    <a:ext uri="{FF2B5EF4-FFF2-40B4-BE49-F238E27FC236}">
                      <a16:creationId xmlns:a16="http://schemas.microsoft.com/office/drawing/2014/main" id="{57B256BD-B0D1-CD4A-BAA0-D9CAA23A43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2228" y="4267473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4" name="Rectangle 41">
                  <a:extLst>
                    <a:ext uri="{FF2B5EF4-FFF2-40B4-BE49-F238E27FC236}">
                      <a16:creationId xmlns:a16="http://schemas.microsoft.com/office/drawing/2014/main" id="{57B256BD-B0D1-CD4A-BAA0-D9CAA23A43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2228" y="4267473"/>
                  <a:ext cx="489296" cy="6096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41">
                  <a:extLst>
                    <a:ext uri="{FF2B5EF4-FFF2-40B4-BE49-F238E27FC236}">
                      <a16:creationId xmlns:a16="http://schemas.microsoft.com/office/drawing/2014/main" id="{E2569E7D-E2C5-5347-9E09-C85285B4DA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6976" y="4717425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5" name="Rectangle 41">
                  <a:extLst>
                    <a:ext uri="{FF2B5EF4-FFF2-40B4-BE49-F238E27FC236}">
                      <a16:creationId xmlns:a16="http://schemas.microsoft.com/office/drawing/2014/main" id="{E2569E7D-E2C5-5347-9E09-C85285B4DA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6976" y="4717425"/>
                  <a:ext cx="489296" cy="6096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950E893-0963-844C-A87C-3DF50461D83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r="12121"/>
          <a:stretch/>
        </p:blipFill>
        <p:spPr>
          <a:xfrm>
            <a:off x="2132442" y="2549354"/>
            <a:ext cx="1071158" cy="1456837"/>
          </a:xfrm>
          <a:prstGeom prst="rect">
            <a:avLst/>
          </a:prstGeom>
        </p:spPr>
      </p:pic>
      <p:sp>
        <p:nvSpPr>
          <p:cNvPr id="57" name="Rectangle 41">
            <a:extLst>
              <a:ext uri="{FF2B5EF4-FFF2-40B4-BE49-F238E27FC236}">
                <a16:creationId xmlns:a16="http://schemas.microsoft.com/office/drawing/2014/main" id="{EC645973-D247-6947-BB00-E6E6F3F65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972" y="4365104"/>
            <a:ext cx="119490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Server</a:t>
            </a:r>
          </a:p>
        </p:txBody>
      </p:sp>
      <p:sp>
        <p:nvSpPr>
          <p:cNvPr id="58" name="Rectangle 41">
            <a:extLst>
              <a:ext uri="{FF2B5EF4-FFF2-40B4-BE49-F238E27FC236}">
                <a16:creationId xmlns:a16="http://schemas.microsoft.com/office/drawing/2014/main" id="{67AF52C9-A0D1-7E49-B4EB-F97F459B6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703385"/>
            <a:ext cx="194624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Database 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E22A6922-7BE5-964B-81F2-0C932366B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888" y="5542385"/>
                <a:ext cx="765437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Correctness</a:t>
                </a:r>
                <a:r>
                  <a:rPr lang="en-US" altLang="en-US" sz="2400" dirty="0"/>
                  <a:t>: Client gets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2400" dirty="0"/>
                  <a:t>. </a:t>
                </a:r>
              </a:p>
            </p:txBody>
          </p:sp>
        </mc:Choice>
        <mc:Fallback xmlns="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E22A6922-7BE5-964B-81F2-0C932366B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4888" y="5542385"/>
                <a:ext cx="7654372" cy="609600"/>
              </a:xfrm>
              <a:prstGeom prst="rect">
                <a:avLst/>
              </a:prstGeom>
              <a:blipFill>
                <a:blip r:embed="rId13"/>
                <a:stretch>
                  <a:fillRect l="-1159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41">
                <a:extLst>
                  <a:ext uri="{FF2B5EF4-FFF2-40B4-BE49-F238E27FC236}">
                    <a16:creationId xmlns:a16="http://schemas.microsoft.com/office/drawing/2014/main" id="{5B3DFAE3-341F-EA41-84DD-CBBA465FA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596" y="6203776"/>
                <a:ext cx="819392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Privacy (for client)</a:t>
                </a:r>
                <a:r>
                  <a:rPr lang="en-US" altLang="en-US" sz="2400" dirty="0"/>
                  <a:t>: Server gets no information about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/>
                  <a:t>. </a:t>
                </a:r>
              </a:p>
            </p:txBody>
          </p:sp>
        </mc:Choice>
        <mc:Fallback xmlns="">
          <p:sp>
            <p:nvSpPr>
              <p:cNvPr id="60" name="Rectangle 41">
                <a:extLst>
                  <a:ext uri="{FF2B5EF4-FFF2-40B4-BE49-F238E27FC236}">
                    <a16:creationId xmlns:a16="http://schemas.microsoft.com/office/drawing/2014/main" id="{5B3DFAE3-341F-EA41-84DD-CBBA465FA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8596" y="6203776"/>
                <a:ext cx="8193924" cy="609600"/>
              </a:xfrm>
              <a:prstGeom prst="rect">
                <a:avLst/>
              </a:prstGeom>
              <a:blipFill>
                <a:blip r:embed="rId14"/>
                <a:stretch>
                  <a:fillRect l="-1082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09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59" grpId="0"/>
      <p:bldP spid="6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2PC from OT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2FABC81-3B15-E64D-B413-AEF3A54F584C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772816"/>
            <a:ext cx="9032812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/>
              <a:t>Theorem </a:t>
            </a:r>
            <a:r>
              <a:rPr lang="en-US" sz="3200" b="1" dirty="0"/>
              <a:t>[Goldreich-Micali-Wigderson’87]</a:t>
            </a:r>
            <a:r>
              <a:rPr lang="en-US" sz="3200" dirty="0"/>
              <a:t>:</a:t>
            </a:r>
            <a:r>
              <a:rPr lang="en-US" sz="3200" b="0" dirty="0"/>
              <a:t> </a:t>
            </a:r>
            <a:br>
              <a:rPr lang="en-US" sz="3200" b="0" dirty="0"/>
            </a:br>
            <a:r>
              <a:rPr lang="en-US" sz="3200" b="0" dirty="0"/>
              <a:t>OT can solve </a:t>
            </a:r>
            <a:r>
              <a:rPr lang="en-US" sz="3200" b="1" i="1" dirty="0">
                <a:solidFill>
                  <a:srgbClr val="0000FF"/>
                </a:solidFill>
              </a:rPr>
              <a:t>any</a:t>
            </a:r>
            <a:r>
              <a:rPr lang="en-US" sz="3200" b="0" dirty="0"/>
              <a:t> tw</a:t>
            </a:r>
            <a:r>
              <a:rPr lang="en-US" sz="3200" dirty="0"/>
              <a:t>o-party computation problem.</a:t>
            </a:r>
            <a:r>
              <a:rPr lang="en-US" sz="3200" b="0" dirty="0"/>
              <a:t> 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6ED89-4EA2-1A46-9BE9-700F46D17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861048"/>
            <a:ext cx="2383534" cy="25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35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How to Compute Arbitrary Functions</a:t>
            </a:r>
          </a:p>
        </p:txBody>
      </p:sp>
      <p:grpSp>
        <p:nvGrpSpPr>
          <p:cNvPr id="39" name="Group 99">
            <a:extLst>
              <a:ext uri="{FF2B5EF4-FFF2-40B4-BE49-F238E27FC236}">
                <a16:creationId xmlns:a16="http://schemas.microsoft.com/office/drawing/2014/main" id="{2DD732EC-29CA-E346-90E4-39ECB545311E}"/>
              </a:ext>
            </a:extLst>
          </p:cNvPr>
          <p:cNvGrpSpPr>
            <a:grpSpLocks/>
          </p:cNvGrpSpPr>
          <p:nvPr/>
        </p:nvGrpSpPr>
        <p:grpSpPr bwMode="auto">
          <a:xfrm>
            <a:off x="2555878" y="2420888"/>
            <a:ext cx="4176717" cy="3124200"/>
            <a:chOff x="2522" y="2448"/>
            <a:chExt cx="2631" cy="1968"/>
          </a:xfrm>
        </p:grpSpPr>
        <p:pic>
          <p:nvPicPr>
            <p:cNvPr id="40" name="Picture 63" descr="xorg">
              <a:extLst>
                <a:ext uri="{FF2B5EF4-FFF2-40B4-BE49-F238E27FC236}">
                  <a16:creationId xmlns:a16="http://schemas.microsoft.com/office/drawing/2014/main" id="{1B353B5C-9B29-4F45-907B-6172CE4A4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7" descr="andg">
              <a:extLst>
                <a:ext uri="{FF2B5EF4-FFF2-40B4-BE49-F238E27FC236}">
                  <a16:creationId xmlns:a16="http://schemas.microsoft.com/office/drawing/2014/main" id="{C72E4D99-24A5-D242-ADBA-F8E07231F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68">
              <a:extLst>
                <a:ext uri="{FF2B5EF4-FFF2-40B4-BE49-F238E27FC236}">
                  <a16:creationId xmlns:a16="http://schemas.microsoft.com/office/drawing/2014/main" id="{F6CB5C42-B1B1-0946-8EAC-5E2DA755D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71">
              <a:extLst>
                <a:ext uri="{FF2B5EF4-FFF2-40B4-BE49-F238E27FC236}">
                  <a16:creationId xmlns:a16="http://schemas.microsoft.com/office/drawing/2014/main" id="{D31D5AEC-8078-7E49-97E1-766AE4537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" name="Picture 78" descr="andg">
              <a:extLst>
                <a:ext uri="{FF2B5EF4-FFF2-40B4-BE49-F238E27FC236}">
                  <a16:creationId xmlns:a16="http://schemas.microsoft.com/office/drawing/2014/main" id="{D75A684E-67AE-3144-9223-57DE620247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Line 79">
              <a:extLst>
                <a:ext uri="{FF2B5EF4-FFF2-40B4-BE49-F238E27FC236}">
                  <a16:creationId xmlns:a16="http://schemas.microsoft.com/office/drawing/2014/main" id="{B5885DA3-07A2-A645-81F8-4B3A50FFC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46" name="Line 80">
              <a:extLst>
                <a:ext uri="{FF2B5EF4-FFF2-40B4-BE49-F238E27FC236}">
                  <a16:creationId xmlns:a16="http://schemas.microsoft.com/office/drawing/2014/main" id="{8F0216A9-521D-594D-9FEA-6231EA4C4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713FA7C3-DC27-2A42-A1BA-3B7D0AB94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85">
              <a:extLst>
                <a:ext uri="{FF2B5EF4-FFF2-40B4-BE49-F238E27FC236}">
                  <a16:creationId xmlns:a16="http://schemas.microsoft.com/office/drawing/2014/main" id="{73571759-ECC1-6C4B-8A77-26C01BB99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3">
                <a:extLst>
                  <a:ext uri="{FF2B5EF4-FFF2-40B4-BE49-F238E27FC236}">
                    <a16:creationId xmlns:a16="http://schemas.microsoft.com/office/drawing/2014/main" id="{F787CA70-C655-9848-8B9E-3720D63CC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24" y="1124744"/>
                <a:ext cx="8650176" cy="929102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For us, programs = functions = Boolean circuits with XOR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+ 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𝑚𝑜𝑑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 2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) and AND (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×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𝑚𝑜𝑑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2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) gates.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7" name="Rectangle 3">
                <a:extLst>
                  <a:ext uri="{FF2B5EF4-FFF2-40B4-BE49-F238E27FC236}">
                    <a16:creationId xmlns:a16="http://schemas.microsoft.com/office/drawing/2014/main" id="{F787CA70-C655-9848-8B9E-3720D63CCD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424" y="1124744"/>
                <a:ext cx="8650176" cy="929102"/>
              </a:xfrm>
              <a:prstGeom prst="rect">
                <a:avLst/>
              </a:prstGeom>
              <a:blipFill>
                <a:blip r:embed="rId5"/>
                <a:stretch>
                  <a:fillRect l="-1757" t="-8000" b="-17333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3">
            <a:extLst>
              <a:ext uri="{FF2B5EF4-FFF2-40B4-BE49-F238E27FC236}">
                <a16:creationId xmlns:a16="http://schemas.microsoft.com/office/drawing/2014/main" id="{5C2E8235-ACA6-AE47-8360-862870CCA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5668250"/>
            <a:ext cx="8650176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Want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If you can compute XOR and AND </a:t>
            </a:r>
            <a:r>
              <a:rPr lang="en-US" sz="2800" i="1" dirty="0">
                <a:solidFill>
                  <a:srgbClr val="0000FF"/>
                </a:solidFill>
                <a:cs typeface="Arial"/>
              </a:rPr>
              <a:t>in the appropriate sense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, you can compute everything.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4FA374-0B0E-4540-B00E-4B2B80440141}"/>
              </a:ext>
            </a:extLst>
          </p:cNvPr>
          <p:cNvGrpSpPr/>
          <p:nvPr/>
        </p:nvGrpSpPr>
        <p:grpSpPr>
          <a:xfrm>
            <a:off x="2321024" y="4915644"/>
            <a:ext cx="4316031" cy="624635"/>
            <a:chOff x="2321024" y="4915644"/>
            <a:chExt cx="4316031" cy="624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41">
                  <a:extLst>
                    <a:ext uri="{FF2B5EF4-FFF2-40B4-BE49-F238E27FC236}">
                      <a16:creationId xmlns:a16="http://schemas.microsoft.com/office/drawing/2014/main" id="{B15A9F4F-1054-5E4C-98B0-6BFA65D5B0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2" name="Rectangle 41">
                  <a:extLst>
                    <a:ext uri="{FF2B5EF4-FFF2-40B4-BE49-F238E27FC236}">
                      <a16:creationId xmlns:a16="http://schemas.microsoft.com/office/drawing/2014/main" id="{B15A9F4F-1054-5E4C-98B0-6BFA65D5B0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41">
                  <a:extLst>
                    <a:ext uri="{FF2B5EF4-FFF2-40B4-BE49-F238E27FC236}">
                      <a16:creationId xmlns:a16="http://schemas.microsoft.com/office/drawing/2014/main" id="{B717C2E8-5E31-824D-A061-4B8A35DD1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608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3" name="Rectangle 41">
                  <a:extLst>
                    <a:ext uri="{FF2B5EF4-FFF2-40B4-BE49-F238E27FC236}">
                      <a16:creationId xmlns:a16="http://schemas.microsoft.com/office/drawing/2014/main" id="{B717C2E8-5E31-824D-A061-4B8A35DD1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2608" y="4930679"/>
                  <a:ext cx="489296" cy="6096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41">
                  <a:extLst>
                    <a:ext uri="{FF2B5EF4-FFF2-40B4-BE49-F238E27FC236}">
                      <a16:creationId xmlns:a16="http://schemas.microsoft.com/office/drawing/2014/main" id="{7B2D770B-2665-1F4A-81E1-23B8A48A90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536" y="4915644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4" name="Rectangle 41">
                  <a:extLst>
                    <a:ext uri="{FF2B5EF4-FFF2-40B4-BE49-F238E27FC236}">
                      <a16:creationId xmlns:a16="http://schemas.microsoft.com/office/drawing/2014/main" id="{7B2D770B-2665-1F4A-81E1-23B8A48A9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48536" y="4915644"/>
                  <a:ext cx="48929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41">
                  <a:extLst>
                    <a:ext uri="{FF2B5EF4-FFF2-40B4-BE49-F238E27FC236}">
                      <a16:creationId xmlns:a16="http://schemas.microsoft.com/office/drawing/2014/main" id="{17D7A994-26CA-954A-83A5-A65D620C1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0594" y="4915644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5" name="Rectangle 41">
                  <a:extLst>
                    <a:ext uri="{FF2B5EF4-FFF2-40B4-BE49-F238E27FC236}">
                      <a16:creationId xmlns:a16="http://schemas.microsoft.com/office/drawing/2014/main" id="{17D7A994-26CA-954A-83A5-A65D620C1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70594" y="4915644"/>
                  <a:ext cx="48929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7" name="Picture 26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D1760166-AA8D-134B-9455-707961D1B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1024" y="5091539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056B7730-CB3E-954C-BD3D-08B50D26C0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5109" y="5084022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E8605240-BCC1-6844-91A1-AA9549B227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748" y="5061539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6BE7D576-250B-2346-9E4E-AD61158638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4495" y="5081538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05C7ED-990C-E94D-B375-504866DEC607}"/>
              </a:ext>
            </a:extLst>
          </p:cNvPr>
          <p:cNvGrpSpPr/>
          <p:nvPr/>
        </p:nvGrpSpPr>
        <p:grpSpPr>
          <a:xfrm>
            <a:off x="4618317" y="2170019"/>
            <a:ext cx="2724813" cy="609600"/>
            <a:chOff x="4618317" y="2170019"/>
            <a:chExt cx="2724813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41">
                  <a:extLst>
                    <a:ext uri="{FF2B5EF4-FFF2-40B4-BE49-F238E27FC236}">
                      <a16:creationId xmlns:a16="http://schemas.microsoft.com/office/drawing/2014/main" id="{E8123D50-3D0F-6840-8C24-5EA3350C8C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8317" y="2170019"/>
                  <a:ext cx="2724813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′+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lang="en-US" altLang="en-US" sz="2400" dirty="0"/>
                    <a:t>)</a:t>
                  </a:r>
                </a:p>
              </p:txBody>
            </p:sp>
          </mc:Choice>
          <mc:Fallback xmlns="">
            <p:sp>
              <p:nvSpPr>
                <p:cNvPr id="26" name="Rectangle 41">
                  <a:extLst>
                    <a:ext uri="{FF2B5EF4-FFF2-40B4-BE49-F238E27FC236}">
                      <a16:creationId xmlns:a16="http://schemas.microsoft.com/office/drawing/2014/main" id="{E8123D50-3D0F-6840-8C24-5EA3350C8C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18317" y="2170019"/>
                  <a:ext cx="2724813" cy="609600"/>
                </a:xfrm>
                <a:prstGeom prst="rect">
                  <a:avLst/>
                </a:prstGeom>
                <a:blipFill>
                  <a:blip r:embed="rId12"/>
                  <a:stretch>
                    <a:fillRect b="-1020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1" name="Picture 30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65C23A2C-4A59-364E-AB6E-D971F9D945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966" y="2318446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E3F93FEF-31F2-AE4D-A2F6-8C875E796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595" y="2316664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41">
                <a:extLst>
                  <a:ext uri="{FF2B5EF4-FFF2-40B4-BE49-F238E27FC236}">
                    <a16:creationId xmlns:a16="http://schemas.microsoft.com/office/drawing/2014/main" id="{009CECB6-3851-A143-8EAF-E79FD16D4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5198" y="3130449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33" name="Rectangle 41">
                <a:extLst>
                  <a:ext uri="{FF2B5EF4-FFF2-40B4-BE49-F238E27FC236}">
                    <a16:creationId xmlns:a16="http://schemas.microsoft.com/office/drawing/2014/main" id="{009CECB6-3851-A143-8EAF-E79FD16D4E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5198" y="3130449"/>
                <a:ext cx="489296" cy="609600"/>
              </a:xfrm>
              <a:prstGeom prst="rect">
                <a:avLst/>
              </a:prstGeom>
              <a:blipFill>
                <a:blip r:embed="rId13"/>
                <a:stretch>
                  <a:fillRect r="-1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41">
                <a:extLst>
                  <a:ext uri="{FF2B5EF4-FFF2-40B4-BE49-F238E27FC236}">
                    <a16:creationId xmlns:a16="http://schemas.microsoft.com/office/drawing/2014/main" id="{EBF5E179-B691-4C48-B3DB-3128D42BC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6096" y="3130449"/>
                <a:ext cx="133504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34" name="Rectangle 41">
                <a:extLst>
                  <a:ext uri="{FF2B5EF4-FFF2-40B4-BE49-F238E27FC236}">
                    <a16:creationId xmlns:a16="http://schemas.microsoft.com/office/drawing/2014/main" id="{EBF5E179-B691-4C48-B3DB-3128D42BC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96" y="3130449"/>
                <a:ext cx="1335040" cy="6096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928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33" grpId="0"/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Basic Secret-Sharing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E8FB16DF-4663-A745-9A48-A2E8FAB87D7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68425" y="2060848"/>
                <a:ext cx="8668071" cy="936104"/>
              </a:xfrm>
              <a:prstGeom prst="rect">
                <a:avLst/>
              </a:prstGeom>
              <a:ln w="25400">
                <a:solidFill>
                  <a:schemeClr val="accent2"/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Calibri" pitchFamily="34" charset="0"/>
                  </a:rPr>
                  <a:t>A secret (bit)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>
                    <a:latin typeface="Calibri" pitchFamily="34" charset="0"/>
                  </a:rPr>
                  <a:t> is shared between Alice and Bob if Alice holds a bit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>
                    <a:latin typeface="Calibri" pitchFamily="34" charset="0"/>
                  </a:rPr>
                  <a:t> and Bob holds a bit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>
                    <a:latin typeface="Calibri" pitchFamily="34" charset="0"/>
                  </a:rPr>
                  <a:t> </a:t>
                </a:r>
                <a:r>
                  <a:rPr lang="en-US" sz="2800" dirty="0" err="1">
                    <a:latin typeface="Calibri" pitchFamily="34" charset="0"/>
                  </a:rPr>
                  <a:t>s.t.</a:t>
                </a:r>
                <a:r>
                  <a:rPr lang="en-US" sz="2800" dirty="0"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>
                    <a:latin typeface="Calibri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E8FB16DF-4663-A745-9A48-A2E8FAB87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25" y="2060848"/>
                <a:ext cx="8668071" cy="936104"/>
              </a:xfrm>
              <a:prstGeom prst="rect">
                <a:avLst/>
              </a:prstGeom>
              <a:blipFill>
                <a:blip r:embed="rId3"/>
                <a:stretch>
                  <a:fillRect l="-1166" t="-6494" b="-15584"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D65D7707-0DA6-EB45-9253-B205BB1130E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95536" y="3573016"/>
                <a:ext cx="8668071" cy="165618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>
                    <a:latin typeface="Calibri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>
                    <a:latin typeface="Calibri" pitchFamily="34" charset="0"/>
                  </a:rPr>
                  <a:t> are (typically) individually random, so neither Alice nor Bob knows any information about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>
                    <a:latin typeface="Calibri" pitchFamily="34" charset="0"/>
                  </a:rPr>
                  <a:t>. Together, however, they can recover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>
                    <a:latin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D65D7707-0DA6-EB45-9253-B205BB113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573016"/>
                <a:ext cx="8668071" cy="1656184"/>
              </a:xfrm>
              <a:prstGeom prst="rect">
                <a:avLst/>
              </a:prstGeom>
              <a:blipFill>
                <a:blip r:embed="rId4"/>
                <a:stretch>
                  <a:fillRect l="-1464" b="-1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13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3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-533400" y="44624"/>
                <a:ext cx="10363200" cy="1143000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891637"/>
                    </a:solidFill>
                    <a:latin typeface="Calibri" pitchFamily="34" charset="0"/>
                  </a:rPr>
                  <a:t>Recap: OT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>
                    <a:solidFill>
                      <a:srgbClr val="891637"/>
                    </a:solidFill>
                    <a:latin typeface="Calibri" pitchFamily="34" charset="0"/>
                  </a:rPr>
                  <a:t> Secret-Shared-AND</a:t>
                </a:r>
              </a:p>
            </p:txBody>
          </p:sp>
        </mc:Choice>
        <mc:Fallback xmlns="">
          <p:sp>
            <p:nvSpPr>
              <p:cNvPr id="2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533400" y="44624"/>
                <a:ext cx="10363200" cy="1143000"/>
              </a:xfrm>
              <a:blipFill>
                <a:blip r:embed="rId3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6FE8CF83-45C4-1D4E-B45D-C9BCAED4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45630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BFE6B2F-2F5F-D148-8C23-57A87DC2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898" y="2060848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Callout 58">
                <a:extLst>
                  <a:ext uri="{FF2B5EF4-FFF2-40B4-BE49-F238E27FC236}">
                    <a16:creationId xmlns:a16="http://schemas.microsoft.com/office/drawing/2014/main" id="{1CD40D52-803D-6444-9DD6-5FF12B88150E}"/>
                  </a:ext>
                </a:extLst>
              </p:cNvPr>
              <p:cNvSpPr/>
              <p:nvPr/>
            </p:nvSpPr>
            <p:spPr>
              <a:xfrm>
                <a:off x="699034" y="1187624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Oval Callout 58">
                <a:extLst>
                  <a:ext uri="{FF2B5EF4-FFF2-40B4-BE49-F238E27FC236}">
                    <a16:creationId xmlns:a16="http://schemas.microsoft.com/office/drawing/2014/main" id="{1CD40D52-803D-6444-9DD6-5FF12B881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4" y="1187624"/>
                <a:ext cx="1560574" cy="777986"/>
              </a:xfrm>
              <a:prstGeom prst="wedgeEllipseCallou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Callout 60">
                <a:extLst>
                  <a:ext uri="{FF2B5EF4-FFF2-40B4-BE49-F238E27FC236}">
                    <a16:creationId xmlns:a16="http://schemas.microsoft.com/office/drawing/2014/main" id="{D29DD50D-6D6C-E740-BE52-E32B68D1D226}"/>
                  </a:ext>
                </a:extLst>
              </p:cNvPr>
              <p:cNvSpPr/>
              <p:nvPr/>
            </p:nvSpPr>
            <p:spPr>
              <a:xfrm>
                <a:off x="7259898" y="1138846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Oval Callout 60">
                <a:extLst>
                  <a:ext uri="{FF2B5EF4-FFF2-40B4-BE49-F238E27FC236}">
                    <a16:creationId xmlns:a16="http://schemas.microsoft.com/office/drawing/2014/main" id="{D29DD50D-6D6C-E740-BE52-E32B68D1D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898" y="1138846"/>
                <a:ext cx="1560574" cy="777986"/>
              </a:xfrm>
              <a:prstGeom prst="wedgeEllipseCallou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D720825A-7BDC-904D-8056-36F23DBE99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16219" y="1071512"/>
                <a:ext cx="4472632" cy="93610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Alice gets random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b="0" dirty="0"/>
                  <a:t>, Bob gets random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b="0" dirty="0"/>
                  <a:t> </a:t>
                </a:r>
                <a:r>
                  <a:rPr lang="en-US" sz="2400" b="0" dirty="0" err="1"/>
                  <a:t>s.t.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ab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D720825A-7BDC-904D-8056-36F23DBE9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219" y="1071512"/>
                <a:ext cx="4472632" cy="936104"/>
              </a:xfrm>
              <a:prstGeom prst="rect">
                <a:avLst/>
              </a:prstGeom>
              <a:blipFill>
                <a:blip r:embed="rId8"/>
                <a:stretch>
                  <a:fillRect t="-2703" b="-6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A7D4296-D824-6A48-982E-BEA4F29193CE}"/>
              </a:ext>
            </a:extLst>
          </p:cNvPr>
          <p:cNvGrpSpPr/>
          <p:nvPr/>
        </p:nvGrpSpPr>
        <p:grpSpPr>
          <a:xfrm>
            <a:off x="467544" y="3645024"/>
            <a:ext cx="1800200" cy="1062372"/>
            <a:chOff x="1632077" y="2144627"/>
            <a:chExt cx="1800200" cy="106237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B90B11-0178-FE49-AC32-56DC8A039252}"/>
                </a:ext>
              </a:extLst>
            </p:cNvPr>
            <p:cNvSpPr/>
            <p:nvPr/>
          </p:nvSpPr>
          <p:spPr>
            <a:xfrm>
              <a:off x="1634659" y="2245671"/>
              <a:ext cx="1613021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A5899E0-CA21-A84D-A7F8-541099A6FC51}"/>
                </a:ext>
              </a:extLst>
            </p:cNvPr>
            <p:cNvCxnSpPr>
              <a:cxnSpLocks/>
              <a:stCxn id="64" idx="1"/>
              <a:endCxn id="64" idx="3"/>
            </p:cNvCxnSpPr>
            <p:nvPr/>
          </p:nvCxnSpPr>
          <p:spPr>
            <a:xfrm>
              <a:off x="1634659" y="2706692"/>
              <a:ext cx="16130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41">
                  <a:extLst>
                    <a:ext uri="{FF2B5EF4-FFF2-40B4-BE49-F238E27FC236}">
                      <a16:creationId xmlns:a16="http://schemas.microsoft.com/office/drawing/2014/main" id="{706EF30E-802D-EC43-8AD8-B1C01ECC50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085" y="2144627"/>
                  <a:ext cx="114230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6" name="Rectangle 41">
                  <a:extLst>
                    <a:ext uri="{FF2B5EF4-FFF2-40B4-BE49-F238E27FC236}">
                      <a16:creationId xmlns:a16="http://schemas.microsoft.com/office/drawing/2014/main" id="{706EF30E-802D-EC43-8AD8-B1C01ECC50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04085" y="2144627"/>
                  <a:ext cx="114230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41">
                  <a:extLst>
                    <a:ext uri="{FF2B5EF4-FFF2-40B4-BE49-F238E27FC236}">
                      <a16:creationId xmlns:a16="http://schemas.microsoft.com/office/drawing/2014/main" id="{C3455061-3B57-2947-A747-A64755D4D4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077" y="2597399"/>
                  <a:ext cx="18002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 ⨁</m:t>
                      </m:r>
                    </m:oMath>
                  </a14:m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7" name="Rectangle 41">
                  <a:extLst>
                    <a:ext uri="{FF2B5EF4-FFF2-40B4-BE49-F238E27FC236}">
                      <a16:creationId xmlns:a16="http://schemas.microsoft.com/office/drawing/2014/main" id="{C3455061-3B57-2947-A747-A64755D4D4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2077" y="2597399"/>
                  <a:ext cx="1800200" cy="609600"/>
                </a:xfrm>
                <a:prstGeom prst="rect">
                  <a:avLst/>
                </a:prstGeom>
                <a:blipFill>
                  <a:blip r:embed="rId10"/>
                  <a:stretch>
                    <a:fillRect b="-408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C3AC6E5C-1B6B-D649-9B60-55982C448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8224" y="3792996"/>
                <a:ext cx="258280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Choice bit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C3AC6E5C-1B6B-D649-9B60-55982C448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8224" y="3792996"/>
                <a:ext cx="2582802" cy="609600"/>
              </a:xfrm>
              <a:prstGeom prst="rect">
                <a:avLst/>
              </a:prstGeom>
              <a:blipFill>
                <a:blip r:embed="rId11"/>
                <a:stretch>
                  <a:fillRect l="-3431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CE44567-96B5-B54B-8B9A-E4F9BBCA3EA6}"/>
              </a:ext>
            </a:extLst>
          </p:cNvPr>
          <p:cNvCxnSpPr>
            <a:cxnSpLocks/>
          </p:cNvCxnSpPr>
          <p:nvPr/>
        </p:nvCxnSpPr>
        <p:spPr>
          <a:xfrm>
            <a:off x="2987824" y="4097796"/>
            <a:ext cx="3096344" cy="0"/>
          </a:xfrm>
          <a:prstGeom prst="straightConnector1">
            <a:avLst/>
          </a:prstGeom>
          <a:noFill/>
          <a:ln w="635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sp>
        <p:nvSpPr>
          <p:cNvPr id="70" name="Rectangle 3">
            <a:extLst>
              <a:ext uri="{FF2B5EF4-FFF2-40B4-BE49-F238E27FC236}">
                <a16:creationId xmlns:a16="http://schemas.microsoft.com/office/drawing/2014/main" id="{5C70837D-2C1B-724A-962A-0C7BB25ED3F8}"/>
              </a:ext>
            </a:extLst>
          </p:cNvPr>
          <p:cNvSpPr txBox="1">
            <a:spLocks noChangeArrowheads="1"/>
          </p:cNvSpPr>
          <p:nvPr/>
        </p:nvSpPr>
        <p:spPr>
          <a:xfrm>
            <a:off x="3163268" y="3573016"/>
            <a:ext cx="2736304" cy="4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Run an OT protocol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05D6902-8302-8E49-957C-22B60B19C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930025"/>
            <a:ext cx="789490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 dirty="0"/>
              <a:t>Bob gets 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F3E2208-49EB-2E46-BE05-D4F99CFEB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531" y="5927491"/>
                <a:ext cx="249146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F3E2208-49EB-2E46-BE05-D4F99CFEB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8531" y="5927491"/>
                <a:ext cx="2491462" cy="609600"/>
              </a:xfrm>
              <a:prstGeom prst="rect">
                <a:avLst/>
              </a:prstGeom>
              <a:blipFill>
                <a:blip r:embed="rId12"/>
                <a:stretch>
                  <a:fillRect b="-20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F8ED8594-8BFB-5445-98D3-F248266D95BB}"/>
              </a:ext>
            </a:extLst>
          </p:cNvPr>
          <p:cNvSpPr/>
          <p:nvPr/>
        </p:nvSpPr>
        <p:spPr>
          <a:xfrm>
            <a:off x="4926646" y="29156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3">
                <a:extLst>
                  <a:ext uri="{FF2B5EF4-FFF2-40B4-BE49-F238E27FC236}">
                    <a16:creationId xmlns:a16="http://schemas.microsoft.com/office/drawing/2014/main" id="{9225E2A2-FC5E-C141-BF8C-FF9764E3526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8472" y="2986826"/>
                <a:ext cx="1770272" cy="5519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Output: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6" name="Rectangle 3">
                <a:extLst>
                  <a:ext uri="{FF2B5EF4-FFF2-40B4-BE49-F238E27FC236}">
                    <a16:creationId xmlns:a16="http://schemas.microsoft.com/office/drawing/2014/main" id="{9225E2A2-FC5E-C141-BF8C-FF9764E35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72" y="2986826"/>
                <a:ext cx="1770272" cy="551989"/>
              </a:xfrm>
              <a:prstGeom prst="rect">
                <a:avLst/>
              </a:prstGeom>
              <a:blipFill>
                <a:blip r:embed="rId1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3">
                <a:extLst>
                  <a:ext uri="{FF2B5EF4-FFF2-40B4-BE49-F238E27FC236}">
                    <a16:creationId xmlns:a16="http://schemas.microsoft.com/office/drawing/2014/main" id="{FCE4BF71-9989-8541-9DE1-489FB32D23D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702866" y="3068960"/>
                <a:ext cx="1770272" cy="5519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Output: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7" name="Rectangle 3">
                <a:extLst>
                  <a:ext uri="{FF2B5EF4-FFF2-40B4-BE49-F238E27FC236}">
                    <a16:creationId xmlns:a16="http://schemas.microsoft.com/office/drawing/2014/main" id="{FCE4BF71-9989-8541-9DE1-489FB32D2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866" y="3068960"/>
                <a:ext cx="1770272" cy="551989"/>
              </a:xfrm>
              <a:prstGeom prst="rect">
                <a:avLst/>
              </a:prstGeom>
              <a:blipFill>
                <a:blip r:embed="rId14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6DE018-DBA1-7645-8A61-9BCF7AF4EE9D}"/>
                  </a:ext>
                </a:extLst>
              </p:cNvPr>
              <p:cNvSpPr/>
              <p:nvPr/>
            </p:nvSpPr>
            <p:spPr>
              <a:xfrm>
                <a:off x="4315385" y="6001457"/>
                <a:ext cx="26894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6DE018-DBA1-7645-8A61-9BCF7AF4E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385" y="6001457"/>
                <a:ext cx="2689454" cy="461665"/>
              </a:xfrm>
              <a:prstGeom prst="rect">
                <a:avLst/>
              </a:prstGeom>
              <a:blipFill>
                <a:blip r:embed="rId1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333AA1-0650-1D48-AAE2-AAC1996DA5B5}"/>
                  </a:ext>
                </a:extLst>
              </p:cNvPr>
              <p:cNvSpPr/>
              <p:nvPr/>
            </p:nvSpPr>
            <p:spPr>
              <a:xfrm>
                <a:off x="6863861" y="6001457"/>
                <a:ext cx="13511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333AA1-0650-1D48-AAE2-AAC1996DA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61" y="6001457"/>
                <a:ext cx="1351139" cy="461665"/>
              </a:xfrm>
              <a:prstGeom prst="rect">
                <a:avLst/>
              </a:prstGeom>
              <a:blipFill>
                <a:blip r:embed="rId16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76FEBB5-5BCB-0A49-97CE-780C004CD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746" y="5301208"/>
                <a:ext cx="789490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Alice outputs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76FEBB5-5BCB-0A49-97CE-780C004CD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746" y="5301208"/>
                <a:ext cx="7894907" cy="609600"/>
              </a:xfrm>
              <a:prstGeom prst="rect">
                <a:avLst/>
              </a:prstGeom>
              <a:blipFill>
                <a:blip r:embed="rId17"/>
                <a:stretch>
                  <a:fillRect l="-112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22E76D-BC51-1443-BE37-4AB4693B90FD}"/>
                  </a:ext>
                </a:extLst>
              </p:cNvPr>
              <p:cNvSpPr/>
              <p:nvPr/>
            </p:nvSpPr>
            <p:spPr>
              <a:xfrm>
                <a:off x="8070752" y="6003992"/>
                <a:ext cx="8047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22E76D-BC51-1443-BE37-4AB4693B9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752" y="6003992"/>
                <a:ext cx="804772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88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0" grpId="0"/>
      <p:bldP spid="72" grpId="0"/>
      <p:bldP spid="73" grpId="0"/>
      <p:bldP spid="4" grpId="0"/>
      <p:bldP spid="5" grpId="0"/>
      <p:bldP spid="78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99">
            <a:extLst>
              <a:ext uri="{FF2B5EF4-FFF2-40B4-BE49-F238E27FC236}">
                <a16:creationId xmlns:a16="http://schemas.microsoft.com/office/drawing/2014/main" id="{23680047-AEAD-7A4A-85BD-CB28D60C1233}"/>
              </a:ext>
            </a:extLst>
          </p:cNvPr>
          <p:cNvGrpSpPr>
            <a:grpSpLocks/>
          </p:cNvGrpSpPr>
          <p:nvPr/>
        </p:nvGrpSpPr>
        <p:grpSpPr bwMode="auto">
          <a:xfrm>
            <a:off x="1868645" y="2420888"/>
            <a:ext cx="4176717" cy="3124200"/>
            <a:chOff x="2522" y="2448"/>
            <a:chExt cx="2631" cy="1968"/>
          </a:xfrm>
        </p:grpSpPr>
        <p:pic>
          <p:nvPicPr>
            <p:cNvPr id="19" name="Picture 63" descr="xorg">
              <a:extLst>
                <a:ext uri="{FF2B5EF4-FFF2-40B4-BE49-F238E27FC236}">
                  <a16:creationId xmlns:a16="http://schemas.microsoft.com/office/drawing/2014/main" id="{EB31E5E7-174A-7842-BD92-35147EA81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7" descr="andg">
              <a:extLst>
                <a:ext uri="{FF2B5EF4-FFF2-40B4-BE49-F238E27FC236}">
                  <a16:creationId xmlns:a16="http://schemas.microsoft.com/office/drawing/2014/main" id="{AB50F755-EE49-0440-9E7F-B59A52387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68">
              <a:extLst>
                <a:ext uri="{FF2B5EF4-FFF2-40B4-BE49-F238E27FC236}">
                  <a16:creationId xmlns:a16="http://schemas.microsoft.com/office/drawing/2014/main" id="{7B125856-EED5-B442-9E80-C79F49C6C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71">
              <a:extLst>
                <a:ext uri="{FF2B5EF4-FFF2-40B4-BE49-F238E27FC236}">
                  <a16:creationId xmlns:a16="http://schemas.microsoft.com/office/drawing/2014/main" id="{8B7CB384-BC68-8244-ACA6-E3257E469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Picture 78" descr="andg">
              <a:extLst>
                <a:ext uri="{FF2B5EF4-FFF2-40B4-BE49-F238E27FC236}">
                  <a16:creationId xmlns:a16="http://schemas.microsoft.com/office/drawing/2014/main" id="{386C0297-8D88-4041-B3FF-3F58EC5D7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Line 79">
              <a:extLst>
                <a:ext uri="{FF2B5EF4-FFF2-40B4-BE49-F238E27FC236}">
                  <a16:creationId xmlns:a16="http://schemas.microsoft.com/office/drawing/2014/main" id="{7CF85EC4-5ADF-5C43-987B-4E85EC70E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5" name="Line 80">
              <a:extLst>
                <a:ext uri="{FF2B5EF4-FFF2-40B4-BE49-F238E27FC236}">
                  <a16:creationId xmlns:a16="http://schemas.microsoft.com/office/drawing/2014/main" id="{CE64ADBD-446C-EB4E-981B-BCC94F4E5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6" name="Rectangle 81">
              <a:extLst>
                <a:ext uri="{FF2B5EF4-FFF2-40B4-BE49-F238E27FC236}">
                  <a16:creationId xmlns:a16="http://schemas.microsoft.com/office/drawing/2014/main" id="{51501E80-7AA2-024F-9124-31C2EAC3F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85">
              <a:extLst>
                <a:ext uri="{FF2B5EF4-FFF2-40B4-BE49-F238E27FC236}">
                  <a16:creationId xmlns:a16="http://schemas.microsoft.com/office/drawing/2014/main" id="{CAF12DDC-0AF5-CD47-A9D7-0C2AEB613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How to Compute Arbitrary Functions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95BDE86B-9B0A-AE4D-8CCD-7CC44A40E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08" y="980728"/>
            <a:ext cx="8946592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Secret-sharing Invariant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For each wire of the circuit, Alice and Bob each have a bit whose XOR is the value at the wire.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82095C-A920-5D47-A1D2-D1AFE06C9D84}"/>
              </a:ext>
            </a:extLst>
          </p:cNvPr>
          <p:cNvGrpSpPr/>
          <p:nvPr/>
        </p:nvGrpSpPr>
        <p:grpSpPr>
          <a:xfrm>
            <a:off x="1491903" y="4930679"/>
            <a:ext cx="870710" cy="1090040"/>
            <a:chOff x="2179136" y="4930679"/>
            <a:chExt cx="870710" cy="1090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E837988C-7887-0F46-8146-1FA326DF28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E837988C-7887-0F46-8146-1FA326DF28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7" name="Picture 36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F31AFEFA-4E43-F943-8B51-4AD784DE2B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9136" y="5087888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F931DFDC-C27C-B048-A45C-955B05824B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764" y="5557038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41">
                  <a:extLst>
                    <a:ext uri="{FF2B5EF4-FFF2-40B4-BE49-F238E27FC236}">
                      <a16:creationId xmlns:a16="http://schemas.microsoft.com/office/drawing/2014/main" id="{2B280657-F17D-144A-AC7E-1384A6C3D1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9" name="Rectangle 41">
                  <a:extLst>
                    <a:ext uri="{FF2B5EF4-FFF2-40B4-BE49-F238E27FC236}">
                      <a16:creationId xmlns:a16="http://schemas.microsoft.com/office/drawing/2014/main" id="{2B280657-F17D-144A-AC7E-1384A6C3D1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771EF63-DA38-594B-A294-8CAF751E1F0D}"/>
              </a:ext>
            </a:extLst>
          </p:cNvPr>
          <p:cNvGrpSpPr/>
          <p:nvPr/>
        </p:nvGrpSpPr>
        <p:grpSpPr>
          <a:xfrm>
            <a:off x="2578735" y="4953996"/>
            <a:ext cx="505936" cy="1066814"/>
            <a:chOff x="3265968" y="4953996"/>
            <a:chExt cx="505936" cy="1066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41">
                  <a:extLst>
                    <a:ext uri="{FF2B5EF4-FFF2-40B4-BE49-F238E27FC236}">
                      <a16:creationId xmlns:a16="http://schemas.microsoft.com/office/drawing/2014/main" id="{B67111EE-E9AF-9E4A-B785-0C6BCAFE1A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2" name="Rectangle 41">
                  <a:extLst>
                    <a:ext uri="{FF2B5EF4-FFF2-40B4-BE49-F238E27FC236}">
                      <a16:creationId xmlns:a16="http://schemas.microsoft.com/office/drawing/2014/main" id="{B67111EE-E9AF-9E4A-B785-0C6BCAFE1A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1">
                  <a:extLst>
                    <a:ext uri="{FF2B5EF4-FFF2-40B4-BE49-F238E27FC236}">
                      <a16:creationId xmlns:a16="http://schemas.microsoft.com/office/drawing/2014/main" id="{04705E98-FB86-704F-96C4-325D245D9B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1" name="Rectangle 41">
                  <a:extLst>
                    <a:ext uri="{FF2B5EF4-FFF2-40B4-BE49-F238E27FC236}">
                      <a16:creationId xmlns:a16="http://schemas.microsoft.com/office/drawing/2014/main" id="{04705E98-FB86-704F-96C4-325D245D9B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8E2751E-19D5-004D-A2AA-88784AAC8C94}"/>
              </a:ext>
            </a:extLst>
          </p:cNvPr>
          <p:cNvGrpSpPr/>
          <p:nvPr/>
        </p:nvGrpSpPr>
        <p:grpSpPr>
          <a:xfrm>
            <a:off x="4492030" y="4898438"/>
            <a:ext cx="1237330" cy="1090131"/>
            <a:chOff x="5179263" y="4898438"/>
            <a:chExt cx="1237330" cy="1090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1">
                  <a:extLst>
                    <a:ext uri="{FF2B5EF4-FFF2-40B4-BE49-F238E27FC236}">
                      <a16:creationId xmlns:a16="http://schemas.microsoft.com/office/drawing/2014/main" id="{DACA4A30-B302-1C47-9F94-681CB069E0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3" name="Rectangle 41">
                  <a:extLst>
                    <a:ext uri="{FF2B5EF4-FFF2-40B4-BE49-F238E27FC236}">
                      <a16:creationId xmlns:a16="http://schemas.microsoft.com/office/drawing/2014/main" id="{DACA4A30-B302-1C47-9F94-681CB069E0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1">
                  <a:extLst>
                    <a:ext uri="{FF2B5EF4-FFF2-40B4-BE49-F238E27FC236}">
                      <a16:creationId xmlns:a16="http://schemas.microsoft.com/office/drawing/2014/main" id="{DA0AB348-76FF-E444-B4F7-B01BD54E8D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4" name="Rectangle 41">
                  <a:extLst>
                    <a:ext uri="{FF2B5EF4-FFF2-40B4-BE49-F238E27FC236}">
                      <a16:creationId xmlns:a16="http://schemas.microsoft.com/office/drawing/2014/main" id="{DA0AB348-76FF-E444-B4F7-B01BD54E8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1">
                  <a:extLst>
                    <a:ext uri="{FF2B5EF4-FFF2-40B4-BE49-F238E27FC236}">
                      <a16:creationId xmlns:a16="http://schemas.microsoft.com/office/drawing/2014/main" id="{3856ED8B-B19D-504E-99DD-B6A4941A76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7" name="Rectangle 41">
                  <a:extLst>
                    <a:ext uri="{FF2B5EF4-FFF2-40B4-BE49-F238E27FC236}">
                      <a16:creationId xmlns:a16="http://schemas.microsoft.com/office/drawing/2014/main" id="{3856ED8B-B19D-504E-99DD-B6A4941A76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41">
                  <a:extLst>
                    <a:ext uri="{FF2B5EF4-FFF2-40B4-BE49-F238E27FC236}">
                      <a16:creationId xmlns:a16="http://schemas.microsoft.com/office/drawing/2014/main" id="{E1062A8B-8D58-214B-A388-4E8B85CD4C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1" name="Rectangle 41">
                  <a:extLst>
                    <a:ext uri="{FF2B5EF4-FFF2-40B4-BE49-F238E27FC236}">
                      <a16:creationId xmlns:a16="http://schemas.microsoft.com/office/drawing/2014/main" id="{E1062A8B-8D58-214B-A388-4E8B85CD4C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Rectangle 3">
            <a:extLst>
              <a:ext uri="{FF2B5EF4-FFF2-40B4-BE49-F238E27FC236}">
                <a16:creationId xmlns:a16="http://schemas.microsoft.com/office/drawing/2014/main" id="{37AF98EB-860C-1E46-A1B6-A8746073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6090130"/>
            <a:ext cx="3520795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Base Case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Input wires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AA4B22D8-8B46-A749-A2C5-52DAD8B6C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5248" y="1995842"/>
            <a:ext cx="3520795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XOR gate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</a:t>
            </a:r>
            <a:br>
              <a:rPr lang="en-US" sz="2800" dirty="0">
                <a:solidFill>
                  <a:srgbClr val="000000"/>
                </a:solidFill>
                <a:cs typeface="Arial"/>
              </a:rPr>
            </a:br>
            <a:r>
              <a:rPr lang="en-US" sz="2800" dirty="0">
                <a:solidFill>
                  <a:srgbClr val="000000"/>
                </a:solidFill>
                <a:cs typeface="Arial"/>
              </a:rPr>
              <a:t>Locally XOR the shares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0D7321-04C1-6B4C-9BF5-F81EF06526B5}"/>
              </a:ext>
            </a:extLst>
          </p:cNvPr>
          <p:cNvGrpSpPr/>
          <p:nvPr/>
        </p:nvGrpSpPr>
        <p:grpSpPr>
          <a:xfrm>
            <a:off x="5246812" y="3035424"/>
            <a:ext cx="845237" cy="609600"/>
            <a:chOff x="5246812" y="3035424"/>
            <a:chExt cx="845237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41">
                  <a:extLst>
                    <a:ext uri="{FF2B5EF4-FFF2-40B4-BE49-F238E27FC236}">
                      <a16:creationId xmlns:a16="http://schemas.microsoft.com/office/drawing/2014/main" id="{B92D270B-5DCC-F341-87D9-17F4C2B454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812" y="3035424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1" name="Rectangle 41">
                  <a:extLst>
                    <a:ext uri="{FF2B5EF4-FFF2-40B4-BE49-F238E27FC236}">
                      <a16:creationId xmlns:a16="http://schemas.microsoft.com/office/drawing/2014/main" id="{B92D270B-5DCC-F341-87D9-17F4C2B454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46812" y="3035424"/>
                  <a:ext cx="489296" cy="6096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6" name="Picture 65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9302A83E-ECB8-9E4D-89C9-96F3E4384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0232" y="3194386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78CBCA-1780-9247-8737-82C3EDEB751C}"/>
              </a:ext>
            </a:extLst>
          </p:cNvPr>
          <p:cNvGrpSpPr/>
          <p:nvPr/>
        </p:nvGrpSpPr>
        <p:grpSpPr>
          <a:xfrm>
            <a:off x="5240134" y="3522183"/>
            <a:ext cx="792286" cy="609600"/>
            <a:chOff x="5240134" y="3522183"/>
            <a:chExt cx="792286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41">
                  <a:extLst>
                    <a:ext uri="{FF2B5EF4-FFF2-40B4-BE49-F238E27FC236}">
                      <a16:creationId xmlns:a16="http://schemas.microsoft.com/office/drawing/2014/main" id="{CC860622-C5EB-9647-BD64-56D9F5B92E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0134" y="3522183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5" name="Rectangle 41">
                  <a:extLst>
                    <a:ext uri="{FF2B5EF4-FFF2-40B4-BE49-F238E27FC236}">
                      <a16:creationId xmlns:a16="http://schemas.microsoft.com/office/drawing/2014/main" id="{CC860622-C5EB-9647-BD64-56D9F5B92E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40134" y="3522183"/>
                  <a:ext cx="489296" cy="6096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7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99C1D928-DEB1-F548-BDEB-370BBD68C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9860" y="3663536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14D5AB-85E9-8D46-877F-E2D6BC3550EE}"/>
              </a:ext>
            </a:extLst>
          </p:cNvPr>
          <p:cNvGrpSpPr/>
          <p:nvPr/>
        </p:nvGrpSpPr>
        <p:grpSpPr>
          <a:xfrm>
            <a:off x="4407060" y="4899387"/>
            <a:ext cx="1440160" cy="609600"/>
            <a:chOff x="4407060" y="4899387"/>
            <a:chExt cx="1440160" cy="60960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E9C0B3F-90EF-D641-A507-CD4F869461C5}"/>
                </a:ext>
              </a:extLst>
            </p:cNvPr>
            <p:cNvSpPr/>
            <p:nvPr/>
          </p:nvSpPr>
          <p:spPr>
            <a:xfrm>
              <a:off x="4407060" y="5008921"/>
              <a:ext cx="1440160" cy="4180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41">
                  <a:extLst>
                    <a:ext uri="{FF2B5EF4-FFF2-40B4-BE49-F238E27FC236}">
                      <a16:creationId xmlns:a16="http://schemas.microsoft.com/office/drawing/2014/main" id="{315706AD-A7DC-054A-8F6D-2495E80EEC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0782" y="489938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8" name="Rectangle 41">
                  <a:extLst>
                    <a:ext uri="{FF2B5EF4-FFF2-40B4-BE49-F238E27FC236}">
                      <a16:creationId xmlns:a16="http://schemas.microsoft.com/office/drawing/2014/main" id="{315706AD-A7DC-054A-8F6D-2495E80EEC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90782" y="4899387"/>
                  <a:ext cx="489296" cy="609600"/>
                </a:xfrm>
                <a:prstGeom prst="rect">
                  <a:avLst/>
                </a:prstGeom>
                <a:blipFill>
                  <a:blip r:embed="rId16"/>
                  <a:stretch>
                    <a:fillRect l="-5000" r="-75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5F56827-DE55-6F48-8E56-4DE9F9D5AD5D}"/>
              </a:ext>
            </a:extLst>
          </p:cNvPr>
          <p:cNvGrpSpPr/>
          <p:nvPr/>
        </p:nvGrpSpPr>
        <p:grpSpPr>
          <a:xfrm>
            <a:off x="4407060" y="5343905"/>
            <a:ext cx="1440160" cy="609600"/>
            <a:chOff x="4407060" y="4899387"/>
            <a:chExt cx="1440160" cy="609600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C7FBD15E-5BF2-6E43-B5B9-1C7D6478A13C}"/>
                </a:ext>
              </a:extLst>
            </p:cNvPr>
            <p:cNvSpPr/>
            <p:nvPr/>
          </p:nvSpPr>
          <p:spPr>
            <a:xfrm>
              <a:off x="4407060" y="5008921"/>
              <a:ext cx="1440160" cy="4180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41">
                  <a:extLst>
                    <a:ext uri="{FF2B5EF4-FFF2-40B4-BE49-F238E27FC236}">
                      <a16:creationId xmlns:a16="http://schemas.microsoft.com/office/drawing/2014/main" id="{2BBE7416-9163-CC40-BFEE-3703A2EB97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0782" y="489938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71" name="Rectangle 41">
                  <a:extLst>
                    <a:ext uri="{FF2B5EF4-FFF2-40B4-BE49-F238E27FC236}">
                      <a16:creationId xmlns:a16="http://schemas.microsoft.com/office/drawing/2014/main" id="{2BBE7416-9163-CC40-BFEE-3703A2EB97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90782" y="4899387"/>
                  <a:ext cx="489296" cy="609600"/>
                </a:xfrm>
                <a:prstGeom prst="rect">
                  <a:avLst/>
                </a:prstGeom>
                <a:blipFill>
                  <a:blip r:embed="rId16"/>
                  <a:stretch>
                    <a:fillRect l="-5000" r="-75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Rectangle 3">
            <a:extLst>
              <a:ext uri="{FF2B5EF4-FFF2-40B4-BE49-F238E27FC236}">
                <a16:creationId xmlns:a16="http://schemas.microsoft.com/office/drawing/2014/main" id="{1419F8E7-C765-A446-9B9C-6BA3B179C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30" y="2383900"/>
            <a:ext cx="2001540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AND gate??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664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8" grpId="0" animBg="1"/>
      <p:bldP spid="58" grpId="1" animBg="1"/>
      <p:bldP spid="7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Recap: XOR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">
                <a:extLst>
                  <a:ext uri="{FF2B5EF4-FFF2-40B4-BE49-F238E27FC236}">
                    <a16:creationId xmlns:a16="http://schemas.microsoft.com/office/drawing/2014/main" id="{95BDE86B-9B0A-AE4D-8CCD-7CC44A40E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1196752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i="1" dirty="0">
                    <a:cs typeface="Arial"/>
                  </a:rPr>
                  <a:t>Alice has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and Bob has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𝛽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s.t.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36" name="Rectangle 3">
                <a:extLst>
                  <a:ext uri="{FF2B5EF4-FFF2-40B4-BE49-F238E27FC236}">
                    <a16:creationId xmlns:a16="http://schemas.microsoft.com/office/drawing/2014/main" id="{95BDE86B-9B0A-AE4D-8CCD-7CC44A40E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196752"/>
                <a:ext cx="4680520" cy="498214"/>
              </a:xfrm>
              <a:prstGeom prst="rect">
                <a:avLst/>
              </a:prstGeom>
              <a:blipFill>
                <a:blip r:embed="rId3"/>
                <a:stretch>
                  <a:fillRect l="-3243" t="-12195" b="-31707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DE1D77F-148F-D54D-9D43-360D3530EE09}"/>
              </a:ext>
            </a:extLst>
          </p:cNvPr>
          <p:cNvGrpSpPr/>
          <p:nvPr/>
        </p:nvGrpSpPr>
        <p:grpSpPr>
          <a:xfrm>
            <a:off x="6084168" y="1198904"/>
            <a:ext cx="1524002" cy="1295400"/>
            <a:chOff x="4521360" y="3716288"/>
            <a:chExt cx="1524002" cy="1295400"/>
          </a:xfrm>
        </p:grpSpPr>
        <p:pic>
          <p:nvPicPr>
            <p:cNvPr id="42" name="Picture 67" descr="andg">
              <a:extLst>
                <a:ext uri="{FF2B5EF4-FFF2-40B4-BE49-F238E27FC236}">
                  <a16:creationId xmlns:a16="http://schemas.microsoft.com/office/drawing/2014/main" id="{99307CB9-7CA6-204A-9232-4AF058D13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1360" y="3716288"/>
              <a:ext cx="1524002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68">
              <a:extLst>
                <a:ext uri="{FF2B5EF4-FFF2-40B4-BE49-F238E27FC236}">
                  <a16:creationId xmlns:a16="http://schemas.microsoft.com/office/drawing/2014/main" id="{307EAB0A-CD2E-3F48-ADFC-CF70B9EF1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040" y="4115544"/>
              <a:ext cx="914401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83B342EE-A8C8-9144-B9EB-19733CE3A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2387354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83B342EE-A8C8-9144-B9EB-19733CE3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4168" y="2387354"/>
                <a:ext cx="489296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87D2B1F9-C0E5-FE4B-ACEF-9526A3322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6169" y="2387354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87D2B1F9-C0E5-FE4B-ACEF-9526A3322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6169" y="2387354"/>
                <a:ext cx="489296" cy="609600"/>
              </a:xfrm>
              <a:prstGeom prst="rect">
                <a:avLst/>
              </a:prstGeom>
              <a:blipFill>
                <a:blip r:embed="rId6"/>
                <a:stretch>
                  <a:fillRect l="-7692" r="-7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CE10FBD3-5276-314B-97C9-C2CFA90EC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899734"/>
                <a:ext cx="125244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CE10FBD3-5276-314B-97C9-C2CFA90EC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2240" y="899734"/>
                <a:ext cx="1252447" cy="609600"/>
              </a:xfrm>
              <a:prstGeom prst="rect">
                <a:avLst/>
              </a:prstGeom>
              <a:blipFill>
                <a:blip r:embed="rId7"/>
                <a:stretch>
                  <a:fillRect r="-1000" b="-40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3">
                <a:extLst>
                  <a:ext uri="{FF2B5EF4-FFF2-40B4-BE49-F238E27FC236}">
                    <a16:creationId xmlns:a16="http://schemas.microsoft.com/office/drawing/2014/main" id="{B30C3DA5-D727-7447-9629-A5F5074C0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63" y="1751956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0" name="Rectangle 3">
                <a:extLst>
                  <a:ext uri="{FF2B5EF4-FFF2-40B4-BE49-F238E27FC236}">
                    <a16:creationId xmlns:a16="http://schemas.microsoft.com/office/drawing/2014/main" id="{B30C3DA5-D727-7447-9629-A5F5074C0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863" y="1751956"/>
                <a:ext cx="4680520" cy="498214"/>
              </a:xfrm>
              <a:prstGeom prst="rect">
                <a:avLst/>
              </a:prstGeom>
              <a:blipFill>
                <a:blip r:embed="rId8"/>
                <a:stretch>
                  <a:fillRect b="-19512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3">
                <a:extLst>
                  <a:ext uri="{FF2B5EF4-FFF2-40B4-BE49-F238E27FC236}">
                    <a16:creationId xmlns:a16="http://schemas.microsoft.com/office/drawing/2014/main" id="{425C589C-50E9-6749-9B76-D72FDBB6A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2742004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i="1" dirty="0">
                    <a:cs typeface="Arial"/>
                  </a:rPr>
                  <a:t>Alice has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and Bob has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𝛽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s.t.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52" name="Rectangle 3">
                <a:extLst>
                  <a:ext uri="{FF2B5EF4-FFF2-40B4-BE49-F238E27FC236}">
                    <a16:creationId xmlns:a16="http://schemas.microsoft.com/office/drawing/2014/main" id="{425C589C-50E9-6749-9B76-D72FDBB6A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2742004"/>
                <a:ext cx="4680520" cy="498214"/>
              </a:xfrm>
              <a:prstGeom prst="rect">
                <a:avLst/>
              </a:prstGeom>
              <a:blipFill>
                <a:blip r:embed="rId9"/>
                <a:stretch>
                  <a:fillRect l="-3243" t="-14634" r="-270" b="-31707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3">
                <a:extLst>
                  <a:ext uri="{FF2B5EF4-FFF2-40B4-BE49-F238E27FC236}">
                    <a16:creationId xmlns:a16="http://schemas.microsoft.com/office/drawing/2014/main" id="{2CB13D0C-AFCA-1D49-87D3-99288DC42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63" y="3297208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3" name="Rectangle 3">
                <a:extLst>
                  <a:ext uri="{FF2B5EF4-FFF2-40B4-BE49-F238E27FC236}">
                    <a16:creationId xmlns:a16="http://schemas.microsoft.com/office/drawing/2014/main" id="{2CB13D0C-AFCA-1D49-87D3-99288DC42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863" y="3297208"/>
                <a:ext cx="4680520" cy="498214"/>
              </a:xfrm>
              <a:prstGeom prst="rect">
                <a:avLst/>
              </a:prstGeom>
              <a:blipFill>
                <a:blip r:embed="rId10"/>
                <a:stretch>
                  <a:fillRect b="-21951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3">
                <a:extLst>
                  <a:ext uri="{FF2B5EF4-FFF2-40B4-BE49-F238E27FC236}">
                    <a16:creationId xmlns:a16="http://schemas.microsoft.com/office/drawing/2014/main" id="{C6EE0E37-1E0A-884A-99D0-2DFCD8940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4802994"/>
                <a:ext cx="8308032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i="1" dirty="0">
                    <a:cs typeface="Arial"/>
                  </a:rPr>
                  <a:t>Alice computes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𝜶</m:t>
                    </m:r>
                    <m:r>
                      <a:rPr lang="en-US" sz="2800" b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/>
                      </a:rPr>
                      <m:t>⊕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𝜶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and Bob computes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𝜷</m:t>
                    </m:r>
                    <m:r>
                      <a:rPr lang="en-US" sz="2800" b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/>
                      </a:rPr>
                      <m:t>⊕</m:t>
                    </m:r>
                    <m:sSup>
                      <m:sSupPr>
                        <m:ctrlP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𝜷</m:t>
                        </m:r>
                      </m:e>
                      <m:sup>
                        <m: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′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.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4" name="Rectangle 3">
                <a:extLst>
                  <a:ext uri="{FF2B5EF4-FFF2-40B4-BE49-F238E27FC236}">
                    <a16:creationId xmlns:a16="http://schemas.microsoft.com/office/drawing/2014/main" id="{C6EE0E37-1E0A-884A-99D0-2DFCD8940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4802994"/>
                <a:ext cx="8308032" cy="498214"/>
              </a:xfrm>
              <a:prstGeom prst="rect">
                <a:avLst/>
              </a:prstGeom>
              <a:blipFill>
                <a:blip r:embed="rId11"/>
                <a:stretch>
                  <a:fillRect l="-1829" t="-11905" b="-30952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D3D3BAC6-498D-D746-8EEA-91CABDD42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821" y="5452226"/>
                <a:ext cx="7606587" cy="964881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b="0" dirty="0">
                    <a:ea typeface="Cambria Math" panose="02040503050406030204" pitchFamily="18" charset="0"/>
                    <a:cs typeface="Arial"/>
                  </a:rPr>
                  <a:t>So, we have: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(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Arial"/>
                      </a:rPr>
                      <m:t>⊕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lang="en-US" sz="280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Arial"/>
                      </a:rPr>
                      <m:t>⊕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cs typeface="Arial"/>
                          </a:rPr>
                          <m:t>⊕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𝛽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2800" b="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</a:rPr>
                </a:br>
                <a:r>
                  <a:rPr lang="en-US" sz="2800" b="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</a:rPr>
                  <a:t>		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𝛼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cs typeface="Arial"/>
                          </a:rPr>
                          <m:t>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e>
                    </m:d>
                    <m:r>
                      <a:rPr lang="en-US" sz="2800" dirty="0">
                        <a:latin typeface="Cambria Math" panose="02040503050406030204" pitchFamily="18" charset="0"/>
                        <a:cs typeface="Arial"/>
                      </a:rPr>
                      <m:t>⊕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′</m:t>
                            </m:r>
                          </m:sup>
                        </m:sSup>
                        <m:r>
                          <a:rPr lang="en-US" sz="2800" dirty="0">
                            <a:latin typeface="Cambria Math" panose="02040503050406030204" pitchFamily="18" charset="0"/>
                            <a:cs typeface="Arial"/>
                          </a:rPr>
                          <m:t>⊕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𝛽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0" dirty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  <a:cs typeface="Arial"/>
                      </a:rPr>
                      <m:t>x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Arial"/>
                      </a:rPr>
                      <m:t>⊕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  <a:cs typeface="Arial"/>
                      </a:rPr>
                      <m:t>x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D3D3BAC6-498D-D746-8EEA-91CABDD42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821" y="5452226"/>
                <a:ext cx="7606587" cy="964881"/>
              </a:xfrm>
              <a:prstGeom prst="rect">
                <a:avLst/>
              </a:prstGeom>
              <a:blipFill>
                <a:blip r:embed="rId12"/>
                <a:stretch>
                  <a:fillRect l="-1830" t="-6410" b="-7692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891637"/>
                </a:solidFill>
                <a:latin typeface="Calibri" pitchFamily="34" charset="0"/>
                <a:cs typeface="Arial"/>
              </a:rPr>
              <a:t>AND</a:t>
            </a: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">
                <a:extLst>
                  <a:ext uri="{FF2B5EF4-FFF2-40B4-BE49-F238E27FC236}">
                    <a16:creationId xmlns:a16="http://schemas.microsoft.com/office/drawing/2014/main" id="{95BDE86B-9B0A-AE4D-8CCD-7CC44A40E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1196752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i="1" dirty="0">
                    <a:cs typeface="Arial"/>
                  </a:rPr>
                  <a:t>Alice has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and Bob has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𝛽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s.t.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36" name="Rectangle 3">
                <a:extLst>
                  <a:ext uri="{FF2B5EF4-FFF2-40B4-BE49-F238E27FC236}">
                    <a16:creationId xmlns:a16="http://schemas.microsoft.com/office/drawing/2014/main" id="{95BDE86B-9B0A-AE4D-8CCD-7CC44A40E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196752"/>
                <a:ext cx="4680520" cy="498214"/>
              </a:xfrm>
              <a:prstGeom prst="rect">
                <a:avLst/>
              </a:prstGeom>
              <a:blipFill>
                <a:blip r:embed="rId3"/>
                <a:stretch>
                  <a:fillRect l="-3243" t="-12195" b="-31707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DE1D77F-148F-D54D-9D43-360D3530EE09}"/>
              </a:ext>
            </a:extLst>
          </p:cNvPr>
          <p:cNvGrpSpPr/>
          <p:nvPr/>
        </p:nvGrpSpPr>
        <p:grpSpPr>
          <a:xfrm>
            <a:off x="6084168" y="1198904"/>
            <a:ext cx="1524002" cy="1295400"/>
            <a:chOff x="4521360" y="3716288"/>
            <a:chExt cx="1524002" cy="1295400"/>
          </a:xfrm>
        </p:grpSpPr>
        <p:pic>
          <p:nvPicPr>
            <p:cNvPr id="42" name="Picture 67" descr="andg">
              <a:extLst>
                <a:ext uri="{FF2B5EF4-FFF2-40B4-BE49-F238E27FC236}">
                  <a16:creationId xmlns:a16="http://schemas.microsoft.com/office/drawing/2014/main" id="{99307CB9-7CA6-204A-9232-4AF058D13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1360" y="3716288"/>
              <a:ext cx="1524002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68">
              <a:extLst>
                <a:ext uri="{FF2B5EF4-FFF2-40B4-BE49-F238E27FC236}">
                  <a16:creationId xmlns:a16="http://schemas.microsoft.com/office/drawing/2014/main" id="{307EAB0A-CD2E-3F48-ADFC-CF70B9EF1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040" y="4115544"/>
              <a:ext cx="914401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200" b="1" kern="0" dirty="0">
                  <a:solidFill>
                    <a:srgbClr val="000000"/>
                  </a:solidFill>
                </a:rPr>
                <a:t>X</a:t>
              </a:r>
              <a:endPara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83B342EE-A8C8-9144-B9EB-19733CE3A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2387354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83B342EE-A8C8-9144-B9EB-19733CE3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4168" y="2387354"/>
                <a:ext cx="489296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87D2B1F9-C0E5-FE4B-ACEF-9526A3322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6169" y="2387354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87D2B1F9-C0E5-FE4B-ACEF-9526A3322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6169" y="2387354"/>
                <a:ext cx="489296" cy="609600"/>
              </a:xfrm>
              <a:prstGeom prst="rect">
                <a:avLst/>
              </a:prstGeom>
              <a:blipFill>
                <a:blip r:embed="rId6"/>
                <a:stretch>
                  <a:fillRect l="-7692" r="-7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CE10FBD3-5276-314B-97C9-C2CFA90EC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4848" y="898763"/>
                <a:ext cx="125244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CE10FBD3-5276-314B-97C9-C2CFA90EC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4848" y="898763"/>
                <a:ext cx="1252447" cy="609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3">
                <a:extLst>
                  <a:ext uri="{FF2B5EF4-FFF2-40B4-BE49-F238E27FC236}">
                    <a16:creationId xmlns:a16="http://schemas.microsoft.com/office/drawing/2014/main" id="{B30C3DA5-D727-7447-9629-A5F5074C0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63" y="1751956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0" name="Rectangle 3">
                <a:extLst>
                  <a:ext uri="{FF2B5EF4-FFF2-40B4-BE49-F238E27FC236}">
                    <a16:creationId xmlns:a16="http://schemas.microsoft.com/office/drawing/2014/main" id="{B30C3DA5-D727-7447-9629-A5F5074C0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863" y="1751956"/>
                <a:ext cx="4680520" cy="498214"/>
              </a:xfrm>
              <a:prstGeom prst="rect">
                <a:avLst/>
              </a:prstGeom>
              <a:blipFill>
                <a:blip r:embed="rId8"/>
                <a:stretch>
                  <a:fillRect b="-19512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3">
                <a:extLst>
                  <a:ext uri="{FF2B5EF4-FFF2-40B4-BE49-F238E27FC236}">
                    <a16:creationId xmlns:a16="http://schemas.microsoft.com/office/drawing/2014/main" id="{425C589C-50E9-6749-9B76-D72FDBB6A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2742004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i="1" dirty="0">
                    <a:cs typeface="Arial"/>
                  </a:rPr>
                  <a:t>Alice has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and Bob has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𝛽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s.t.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52" name="Rectangle 3">
                <a:extLst>
                  <a:ext uri="{FF2B5EF4-FFF2-40B4-BE49-F238E27FC236}">
                    <a16:creationId xmlns:a16="http://schemas.microsoft.com/office/drawing/2014/main" id="{425C589C-50E9-6749-9B76-D72FDBB6A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2742004"/>
                <a:ext cx="4680520" cy="498214"/>
              </a:xfrm>
              <a:prstGeom prst="rect">
                <a:avLst/>
              </a:prstGeom>
              <a:blipFill>
                <a:blip r:embed="rId9"/>
                <a:stretch>
                  <a:fillRect l="-3243" t="-14634" r="-270" b="-31707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3">
                <a:extLst>
                  <a:ext uri="{FF2B5EF4-FFF2-40B4-BE49-F238E27FC236}">
                    <a16:creationId xmlns:a16="http://schemas.microsoft.com/office/drawing/2014/main" id="{2CB13D0C-AFCA-1D49-87D3-99288DC42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63" y="3297208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3" name="Rectangle 3">
                <a:extLst>
                  <a:ext uri="{FF2B5EF4-FFF2-40B4-BE49-F238E27FC236}">
                    <a16:creationId xmlns:a16="http://schemas.microsoft.com/office/drawing/2014/main" id="{2CB13D0C-AFCA-1D49-87D3-99288DC42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863" y="3297208"/>
                <a:ext cx="4680520" cy="498214"/>
              </a:xfrm>
              <a:prstGeom prst="rect">
                <a:avLst/>
              </a:prstGeom>
              <a:blipFill>
                <a:blip r:embed="rId10"/>
                <a:stretch>
                  <a:fillRect b="-21951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7829072A-DEC2-1F40-B038-044C45907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4802994"/>
                <a:ext cx="8308032" cy="929102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i="1" dirty="0">
                    <a:cs typeface="Arial"/>
                  </a:rPr>
                  <a:t>Desired output (to maintain invariant):  </a:t>
                </a:r>
              </a:p>
              <a:p>
                <a:r>
                  <a:rPr lang="en-US" sz="2800" i="1" dirty="0">
                    <a:cs typeface="Arial"/>
                  </a:rPr>
                  <a:t>Alice wants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𝜶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′′</m:t>
                    </m:r>
                  </m:oMath>
                </a14:m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and Bob wants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𝜷</m:t>
                    </m:r>
                    <m:r>
                      <a:rPr lang="en-US" sz="28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′′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s.t.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𝜶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′′</m:t>
                        </m:r>
                      </m:sup>
                    </m:sSup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⊕</m:t>
                    </m:r>
                    <m:sSup>
                      <m:sSupPr>
                        <m:ctrlP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𝜷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′</m:t>
                        </m:r>
                        <m:r>
                          <a:rPr lang="en-US" sz="2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′</m:t>
                        </m:r>
                      </m:sup>
                    </m:sSup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𝑥𝑥</m:t>
                    </m:r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7829072A-DEC2-1F40-B038-044C45907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4802994"/>
                <a:ext cx="8308032" cy="929102"/>
              </a:xfrm>
              <a:prstGeom prst="rect">
                <a:avLst/>
              </a:prstGeom>
              <a:blipFill>
                <a:blip r:embed="rId11"/>
                <a:stretch>
                  <a:fillRect l="-1829" t="-6667" b="-18667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21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891637"/>
                </a:solidFill>
                <a:latin typeface="Calibri" pitchFamily="34" charset="0"/>
                <a:cs typeface="Arial"/>
              </a:rPr>
              <a:t>AND</a:t>
            </a: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 gate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E1D77F-148F-D54D-9D43-360D3530EE09}"/>
              </a:ext>
            </a:extLst>
          </p:cNvPr>
          <p:cNvGrpSpPr/>
          <p:nvPr/>
        </p:nvGrpSpPr>
        <p:grpSpPr>
          <a:xfrm>
            <a:off x="6084168" y="1198904"/>
            <a:ext cx="1524002" cy="1295400"/>
            <a:chOff x="4521360" y="3716288"/>
            <a:chExt cx="1524002" cy="1295400"/>
          </a:xfrm>
        </p:grpSpPr>
        <p:pic>
          <p:nvPicPr>
            <p:cNvPr id="42" name="Picture 67" descr="andg">
              <a:extLst>
                <a:ext uri="{FF2B5EF4-FFF2-40B4-BE49-F238E27FC236}">
                  <a16:creationId xmlns:a16="http://schemas.microsoft.com/office/drawing/2014/main" id="{99307CB9-7CA6-204A-9232-4AF058D13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1360" y="3716288"/>
              <a:ext cx="1524002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68">
              <a:extLst>
                <a:ext uri="{FF2B5EF4-FFF2-40B4-BE49-F238E27FC236}">
                  <a16:creationId xmlns:a16="http://schemas.microsoft.com/office/drawing/2014/main" id="{307EAB0A-CD2E-3F48-ADFC-CF70B9EF1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040" y="4115544"/>
              <a:ext cx="914401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200" b="1" kern="0" dirty="0">
                  <a:solidFill>
                    <a:srgbClr val="000000"/>
                  </a:solidFill>
                </a:rPr>
                <a:t>X</a:t>
              </a:r>
              <a:endPara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83B342EE-A8C8-9144-B9EB-19733CE3A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2387354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83B342EE-A8C8-9144-B9EB-19733CE3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4168" y="2387354"/>
                <a:ext cx="489296" cy="609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87D2B1F9-C0E5-FE4B-ACEF-9526A3322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6169" y="2387354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87D2B1F9-C0E5-FE4B-ACEF-9526A3322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6169" y="2387354"/>
                <a:ext cx="489296" cy="609600"/>
              </a:xfrm>
              <a:prstGeom prst="rect">
                <a:avLst/>
              </a:prstGeom>
              <a:blipFill>
                <a:blip r:embed="rId5"/>
                <a:stretch>
                  <a:fillRect l="-7692" r="-7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CE10FBD3-5276-314B-97C9-C2CFA90EC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4848" y="898763"/>
                <a:ext cx="125244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CE10FBD3-5276-314B-97C9-C2CFA90EC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4848" y="898763"/>
                <a:ext cx="1252447" cy="609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3">
                <a:extLst>
                  <a:ext uri="{FF2B5EF4-FFF2-40B4-BE49-F238E27FC236}">
                    <a16:creationId xmlns:a16="http://schemas.microsoft.com/office/drawing/2014/main" id="{B30C3DA5-D727-7447-9629-A5F5074C0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49" y="1441941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0" name="Rectangle 3">
                <a:extLst>
                  <a:ext uri="{FF2B5EF4-FFF2-40B4-BE49-F238E27FC236}">
                    <a16:creationId xmlns:a16="http://schemas.microsoft.com/office/drawing/2014/main" id="{B30C3DA5-D727-7447-9629-A5F5074C0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549" y="1441941"/>
                <a:ext cx="4680520" cy="498214"/>
              </a:xfrm>
              <a:prstGeom prst="rect">
                <a:avLst/>
              </a:prstGeom>
              <a:blipFill>
                <a:blip r:embed="rId7"/>
                <a:stretch>
                  <a:fillRect b="-19512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DAFAE1EA-F1C4-8D4D-844E-6E8F33357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310" y="2047273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𝛼𝛼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𝛽𝛼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𝛼𝛽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𝛽𝛽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DAFAE1EA-F1C4-8D4D-844E-6E8F33357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6310" y="2047273"/>
                <a:ext cx="4680520" cy="498214"/>
              </a:xfrm>
              <a:prstGeom prst="rect">
                <a:avLst/>
              </a:prstGeom>
              <a:blipFill>
                <a:blip r:embed="rId8"/>
                <a:stretch>
                  <a:fillRect b="-19048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B1884238-6210-4044-A041-79F62E1FF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069" y="2652605"/>
            <a:ext cx="222560" cy="36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9E42A79C-0029-BF48-B079-B3A77CF37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613" y="2614929"/>
            <a:ext cx="341817" cy="34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9B9F95D-64E1-8B48-B00A-0DDDB6972DAE}"/>
              </a:ext>
            </a:extLst>
          </p:cNvPr>
          <p:cNvGrpSpPr/>
          <p:nvPr/>
        </p:nvGrpSpPr>
        <p:grpSpPr>
          <a:xfrm>
            <a:off x="5841619" y="3443933"/>
            <a:ext cx="2890584" cy="1726956"/>
            <a:chOff x="5841619" y="3443933"/>
            <a:chExt cx="2890584" cy="1726956"/>
          </a:xfrm>
        </p:grpSpPr>
        <p:pic>
          <p:nvPicPr>
            <p:cNvPr id="18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2ABA771B-85F8-9146-888D-02093B9F09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9532" y="3961686"/>
              <a:ext cx="425323" cy="69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3D950874-7887-E543-9D07-5A4021BE9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1619" y="3961686"/>
              <a:ext cx="653229" cy="65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09BF553D-2A83-3A42-90D5-98EDADDD99D9}"/>
                    </a:ext>
                  </a:extLst>
                </p:cNvPr>
                <p:cNvSpPr/>
                <p:nvPr/>
              </p:nvSpPr>
              <p:spPr>
                <a:xfrm>
                  <a:off x="8039528" y="3443933"/>
                  <a:ext cx="49532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09BF553D-2A83-3A42-90D5-98EDADDD99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528" y="3443933"/>
                  <a:ext cx="495327" cy="523220"/>
                </a:xfrm>
                <a:prstGeom prst="rect">
                  <a:avLst/>
                </a:prstGeom>
                <a:blipFill>
                  <a:blip r:embed="rId11"/>
                  <a:stretch>
                    <a:fillRect l="-7692" r="-5128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BE8D7E0-08CC-B044-8601-7DAECC318B9F}"/>
                    </a:ext>
                  </a:extLst>
                </p:cNvPr>
                <p:cNvSpPr/>
                <p:nvPr/>
              </p:nvSpPr>
              <p:spPr>
                <a:xfrm>
                  <a:off x="5841619" y="3488475"/>
                  <a:ext cx="57419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𝛼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BE8D7E0-08CC-B044-8601-7DAECC318B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1619" y="3488475"/>
                  <a:ext cx="574195" cy="523220"/>
                </a:xfrm>
                <a:prstGeom prst="rect">
                  <a:avLst/>
                </a:prstGeom>
                <a:blipFill>
                  <a:blip r:embed="rId12"/>
                  <a:stretch>
                    <a:fillRect r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14B9D47-D6FC-5F49-9DBA-E0222DFE2B41}"/>
                </a:ext>
              </a:extLst>
            </p:cNvPr>
            <p:cNvCxnSpPr>
              <a:cxnSpLocks/>
            </p:cNvCxnSpPr>
            <p:nvPr/>
          </p:nvCxnSpPr>
          <p:spPr>
            <a:xfrm>
              <a:off x="6823913" y="4288300"/>
              <a:ext cx="923382" cy="0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36AC68-28E3-D344-A7BF-43D68F4EF927}"/>
                </a:ext>
              </a:extLst>
            </p:cNvPr>
            <p:cNvSpPr/>
            <p:nvPr/>
          </p:nvSpPr>
          <p:spPr>
            <a:xfrm>
              <a:off x="6668020" y="3750085"/>
              <a:ext cx="12394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cs typeface="Arial"/>
                </a:rPr>
                <a:t>ss-AND</a:t>
              </a:r>
              <a:endParaRPr 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C2E037F-AA8A-E34B-BD66-563D6BFD8663}"/>
                    </a:ext>
                  </a:extLst>
                </p:cNvPr>
                <p:cNvSpPr/>
                <p:nvPr/>
              </p:nvSpPr>
              <p:spPr>
                <a:xfrm>
                  <a:off x="8109532" y="4647669"/>
                  <a:ext cx="62267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C2E037F-AA8A-E34B-BD66-563D6BFD86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532" y="4647669"/>
                  <a:ext cx="622671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3CA8DBD-4EE0-A149-BB0D-E0379B3C1E1D}"/>
                    </a:ext>
                  </a:extLst>
                </p:cNvPr>
                <p:cNvSpPr/>
                <p:nvPr/>
              </p:nvSpPr>
              <p:spPr>
                <a:xfrm>
                  <a:off x="5911623" y="4581128"/>
                  <a:ext cx="60600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3CA8DBD-4EE0-A149-BB0D-E0379B3C1E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623" y="4581128"/>
                  <a:ext cx="606000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2799592-688F-FE41-8F02-81679A742E7A}"/>
                  </a:ext>
                </a:extLst>
              </p:cNvPr>
              <p:cNvSpPr/>
              <p:nvPr/>
            </p:nvSpPr>
            <p:spPr>
              <a:xfrm>
                <a:off x="2572796" y="2020171"/>
                <a:ext cx="60600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2799592-688F-FE41-8F02-81679A742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796" y="2020171"/>
                <a:ext cx="606000" cy="523220"/>
              </a:xfrm>
              <a:prstGeom prst="rect">
                <a:avLst/>
              </a:prstGeom>
              <a:blipFill>
                <a:blip r:embed="rId1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2F1E714-6D7B-C540-B5ED-6ED82BE5BD79}"/>
                  </a:ext>
                </a:extLst>
              </p:cNvPr>
              <p:cNvSpPr/>
              <p:nvPr/>
            </p:nvSpPr>
            <p:spPr>
              <a:xfrm>
                <a:off x="2543820" y="2625128"/>
                <a:ext cx="623312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2F1E714-6D7B-C540-B5ED-6ED82BE5B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820" y="2625128"/>
                <a:ext cx="623312" cy="954107"/>
              </a:xfrm>
              <a:prstGeom prst="rect">
                <a:avLst/>
              </a:prstGeom>
              <a:blipFill>
                <a:blip r:embed="rId16"/>
                <a:stretch>
                  <a:fillRect l="-4000" r="-4000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28998FE0-1D87-8743-818A-E891E7BA7127}"/>
              </a:ext>
            </a:extLst>
          </p:cNvPr>
          <p:cNvGrpSpPr/>
          <p:nvPr/>
        </p:nvGrpSpPr>
        <p:grpSpPr>
          <a:xfrm>
            <a:off x="5815910" y="3409827"/>
            <a:ext cx="2895201" cy="1726956"/>
            <a:chOff x="5841619" y="3443933"/>
            <a:chExt cx="2895201" cy="1726956"/>
          </a:xfrm>
        </p:grpSpPr>
        <p:pic>
          <p:nvPicPr>
            <p:cNvPr id="32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A70C7EF8-2AB2-E24F-A387-F6251EAF7D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9532" y="3961686"/>
              <a:ext cx="425323" cy="69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BFED165E-64B3-2845-ACB8-CB1AE01C10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1619" y="3961686"/>
              <a:ext cx="653229" cy="65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D2F5B6A-FAC1-2E4E-BB99-7A813ECB04E7}"/>
                    </a:ext>
                  </a:extLst>
                </p:cNvPr>
                <p:cNvSpPr/>
                <p:nvPr/>
              </p:nvSpPr>
              <p:spPr>
                <a:xfrm>
                  <a:off x="8039528" y="3443933"/>
                  <a:ext cx="57740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D2F5B6A-FAC1-2E4E-BB99-7A813ECB04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528" y="3443933"/>
                  <a:ext cx="577401" cy="523220"/>
                </a:xfrm>
                <a:prstGeom prst="rect">
                  <a:avLst/>
                </a:prstGeom>
                <a:blipFill>
                  <a:blip r:embed="rId17"/>
                  <a:stretch>
                    <a:fillRect l="-6522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8F7BE26-340B-0641-9ECD-A33DCA56C1A7}"/>
                    </a:ext>
                  </a:extLst>
                </p:cNvPr>
                <p:cNvSpPr/>
                <p:nvPr/>
              </p:nvSpPr>
              <p:spPr>
                <a:xfrm>
                  <a:off x="5841619" y="3488475"/>
                  <a:ext cx="49212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8F7BE26-340B-0641-9ECD-A33DCA56C1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1619" y="3488475"/>
                  <a:ext cx="49212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7AA87D4-58B8-8240-B42D-FBA53C2BAA6B}"/>
                </a:ext>
              </a:extLst>
            </p:cNvPr>
            <p:cNvCxnSpPr>
              <a:cxnSpLocks/>
            </p:cNvCxnSpPr>
            <p:nvPr/>
          </p:nvCxnSpPr>
          <p:spPr>
            <a:xfrm>
              <a:off x="6823913" y="4288300"/>
              <a:ext cx="923382" cy="0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114D93E-1B8F-9A43-BB7B-819225DA8577}"/>
                </a:ext>
              </a:extLst>
            </p:cNvPr>
            <p:cNvSpPr/>
            <p:nvPr/>
          </p:nvSpPr>
          <p:spPr>
            <a:xfrm>
              <a:off x="6668020" y="3750085"/>
              <a:ext cx="12394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cs typeface="Arial"/>
                </a:rPr>
                <a:t>ss-AND</a:t>
              </a:r>
              <a:endParaRPr 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5BEE59B-5656-7B4B-8FC4-FBB0FA057E83}"/>
                    </a:ext>
                  </a:extLst>
                </p:cNvPr>
                <p:cNvSpPr/>
                <p:nvPr/>
              </p:nvSpPr>
              <p:spPr>
                <a:xfrm>
                  <a:off x="8109532" y="4647669"/>
                  <a:ext cx="62728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5BEE59B-5656-7B4B-8FC4-FBB0FA057E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532" y="4647669"/>
                  <a:ext cx="627288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0999CBB-520E-824F-9BD2-3FAECFDB8CC5}"/>
                    </a:ext>
                  </a:extLst>
                </p:cNvPr>
                <p:cNvSpPr/>
                <p:nvPr/>
              </p:nvSpPr>
              <p:spPr>
                <a:xfrm>
                  <a:off x="5911623" y="4581128"/>
                  <a:ext cx="6330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0999CBB-520E-824F-9BD2-3FAECFDB8C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623" y="4581128"/>
                  <a:ext cx="633057" cy="52322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D0D6E0F-5BEB-5B46-96F5-C6BF06F7E4AE}"/>
                  </a:ext>
                </a:extLst>
              </p:cNvPr>
              <p:cNvSpPr/>
              <p:nvPr/>
            </p:nvSpPr>
            <p:spPr>
              <a:xfrm>
                <a:off x="3636081" y="2095488"/>
                <a:ext cx="63305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D0D6E0F-5BEB-5B46-96F5-C6BF06F7E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81" y="2095488"/>
                <a:ext cx="633057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C2C9727-702C-6E40-8E91-9A2644BBF60B}"/>
                  </a:ext>
                </a:extLst>
              </p:cNvPr>
              <p:cNvSpPr/>
              <p:nvPr/>
            </p:nvSpPr>
            <p:spPr>
              <a:xfrm>
                <a:off x="3607105" y="2636912"/>
                <a:ext cx="627287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⊕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  <a:ea typeface="Cambria Math" panose="02040503050406030204" pitchFamily="18" charset="0"/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C2C9727-702C-6E40-8E91-9A2644BBF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105" y="2636912"/>
                <a:ext cx="627287" cy="954107"/>
              </a:xfrm>
              <a:prstGeom prst="rect">
                <a:avLst/>
              </a:prstGeom>
              <a:blipFill>
                <a:blip r:embed="rId22"/>
                <a:stretch>
                  <a:fillRect l="-4000" r="-400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4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79C67470-D6E4-AE43-B0C9-15E719A5A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4" y="4412678"/>
            <a:ext cx="819236" cy="81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3">
                <a:extLst>
                  <a:ext uri="{FF2B5EF4-FFF2-40B4-BE49-F238E27FC236}">
                    <a16:creationId xmlns:a16="http://schemas.microsoft.com/office/drawing/2014/main" id="{48A2AB0B-6B84-0B43-936A-715F8DE4A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9" y="5438891"/>
                <a:ext cx="3391825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𝛼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′′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𝛼𝛼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𝛾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sub>
                      </m:sSub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𝛿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1" name="Rectangle 3">
                <a:extLst>
                  <a:ext uri="{FF2B5EF4-FFF2-40B4-BE49-F238E27FC236}">
                    <a16:creationId xmlns:a16="http://schemas.microsoft.com/office/drawing/2014/main" id="{48A2AB0B-6B84-0B43-936A-715F8DE4A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79" y="5438891"/>
                <a:ext cx="3391825" cy="498214"/>
              </a:xfrm>
              <a:prstGeom prst="rect">
                <a:avLst/>
              </a:prstGeom>
              <a:blipFill>
                <a:blip r:embed="rId23"/>
                <a:stretch>
                  <a:fillRect b="-11905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55A3E577-9989-024C-8656-9235B14D6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139" y="4412678"/>
            <a:ext cx="492122" cy="80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F7D3DE70-4F75-F64E-9E81-F1416E3D3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896" y="5449077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𝛽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′′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𝛽𝛽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sub>
                      </m:sSub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F7D3DE70-4F75-F64E-9E81-F1416E3D3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896" y="5449077"/>
                <a:ext cx="4680520" cy="498214"/>
              </a:xfrm>
              <a:prstGeom prst="rect">
                <a:avLst/>
              </a:prstGeom>
              <a:blipFill>
                <a:blip r:embed="rId24"/>
                <a:stretch>
                  <a:fillRect b="-21951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2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43" grpId="0" animBg="1"/>
      <p:bldP spid="44" grpId="0" animBg="1"/>
      <p:bldP spid="51" grpId="0" animBg="1"/>
      <p:bldP spid="5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99">
            <a:extLst>
              <a:ext uri="{FF2B5EF4-FFF2-40B4-BE49-F238E27FC236}">
                <a16:creationId xmlns:a16="http://schemas.microsoft.com/office/drawing/2014/main" id="{23680047-AEAD-7A4A-85BD-CB28D60C1233}"/>
              </a:ext>
            </a:extLst>
          </p:cNvPr>
          <p:cNvGrpSpPr>
            <a:grpSpLocks/>
          </p:cNvGrpSpPr>
          <p:nvPr/>
        </p:nvGrpSpPr>
        <p:grpSpPr bwMode="auto">
          <a:xfrm>
            <a:off x="2483515" y="3380907"/>
            <a:ext cx="4176717" cy="3124200"/>
            <a:chOff x="2522" y="2448"/>
            <a:chExt cx="2631" cy="1968"/>
          </a:xfrm>
        </p:grpSpPr>
        <p:pic>
          <p:nvPicPr>
            <p:cNvPr id="19" name="Picture 63" descr="xorg">
              <a:extLst>
                <a:ext uri="{FF2B5EF4-FFF2-40B4-BE49-F238E27FC236}">
                  <a16:creationId xmlns:a16="http://schemas.microsoft.com/office/drawing/2014/main" id="{EB31E5E7-174A-7842-BD92-35147EA81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7" descr="andg">
              <a:extLst>
                <a:ext uri="{FF2B5EF4-FFF2-40B4-BE49-F238E27FC236}">
                  <a16:creationId xmlns:a16="http://schemas.microsoft.com/office/drawing/2014/main" id="{AB50F755-EE49-0440-9E7F-B59A52387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68">
              <a:extLst>
                <a:ext uri="{FF2B5EF4-FFF2-40B4-BE49-F238E27FC236}">
                  <a16:creationId xmlns:a16="http://schemas.microsoft.com/office/drawing/2014/main" id="{7B125856-EED5-B442-9E80-C79F49C6C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71">
              <a:extLst>
                <a:ext uri="{FF2B5EF4-FFF2-40B4-BE49-F238E27FC236}">
                  <a16:creationId xmlns:a16="http://schemas.microsoft.com/office/drawing/2014/main" id="{8B7CB384-BC68-8244-ACA6-E3257E469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Picture 78" descr="andg">
              <a:extLst>
                <a:ext uri="{FF2B5EF4-FFF2-40B4-BE49-F238E27FC236}">
                  <a16:creationId xmlns:a16="http://schemas.microsoft.com/office/drawing/2014/main" id="{386C0297-8D88-4041-B3FF-3F58EC5D7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Line 79">
              <a:extLst>
                <a:ext uri="{FF2B5EF4-FFF2-40B4-BE49-F238E27FC236}">
                  <a16:creationId xmlns:a16="http://schemas.microsoft.com/office/drawing/2014/main" id="{7CF85EC4-5ADF-5C43-987B-4E85EC70E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5" name="Line 80">
              <a:extLst>
                <a:ext uri="{FF2B5EF4-FFF2-40B4-BE49-F238E27FC236}">
                  <a16:creationId xmlns:a16="http://schemas.microsoft.com/office/drawing/2014/main" id="{CE64ADBD-446C-EB4E-981B-BCC94F4E5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6" name="Rectangle 81">
              <a:extLst>
                <a:ext uri="{FF2B5EF4-FFF2-40B4-BE49-F238E27FC236}">
                  <a16:creationId xmlns:a16="http://schemas.microsoft.com/office/drawing/2014/main" id="{51501E80-7AA2-024F-9124-31C2EAC3F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85">
              <a:extLst>
                <a:ext uri="{FF2B5EF4-FFF2-40B4-BE49-F238E27FC236}">
                  <a16:creationId xmlns:a16="http://schemas.microsoft.com/office/drawing/2014/main" id="{CAF12DDC-0AF5-CD47-A9D7-0C2AEB613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How to Compute Arbitrary Functions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95BDE86B-9B0A-AE4D-8CCD-7CC44A40E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08" y="980728"/>
            <a:ext cx="8946592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Secret-sharing Invariant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For each wire of the circuit, Alice and Bob each have a bit whose XOR is the value at the wire.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E51D4A0-037A-7C49-8A96-0009040B60FA}"/>
              </a:ext>
            </a:extLst>
          </p:cNvPr>
          <p:cNvGrpSpPr/>
          <p:nvPr/>
        </p:nvGrpSpPr>
        <p:grpSpPr>
          <a:xfrm>
            <a:off x="2321024" y="5900709"/>
            <a:ext cx="4316031" cy="624635"/>
            <a:chOff x="2321024" y="4915644"/>
            <a:chExt cx="4316031" cy="624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1">
                  <a:extLst>
                    <a:ext uri="{FF2B5EF4-FFF2-40B4-BE49-F238E27FC236}">
                      <a16:creationId xmlns:a16="http://schemas.microsoft.com/office/drawing/2014/main" id="{06D25FD5-2CFE-5442-BE62-A53F5E569C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2" name="Rectangle 41">
                  <a:extLst>
                    <a:ext uri="{FF2B5EF4-FFF2-40B4-BE49-F238E27FC236}">
                      <a16:creationId xmlns:a16="http://schemas.microsoft.com/office/drawing/2014/main" id="{B15A9F4F-1054-5E4C-98B0-6BFA65D5B0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1">
                  <a:extLst>
                    <a:ext uri="{FF2B5EF4-FFF2-40B4-BE49-F238E27FC236}">
                      <a16:creationId xmlns:a16="http://schemas.microsoft.com/office/drawing/2014/main" id="{67A4CFF6-6C14-C741-8351-AB77344F0B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608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3" name="Rectangle 41">
                  <a:extLst>
                    <a:ext uri="{FF2B5EF4-FFF2-40B4-BE49-F238E27FC236}">
                      <a16:creationId xmlns:a16="http://schemas.microsoft.com/office/drawing/2014/main" id="{B717C2E8-5E31-824D-A061-4B8A35DD1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2608" y="4930679"/>
                  <a:ext cx="489296" cy="6096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88E5A299-91F6-D649-B14A-37BBC4EEB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536" y="4915644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4" name="Rectangle 41">
                  <a:extLst>
                    <a:ext uri="{FF2B5EF4-FFF2-40B4-BE49-F238E27FC236}">
                      <a16:creationId xmlns:a16="http://schemas.microsoft.com/office/drawing/2014/main" id="{7B2D770B-2665-1F4A-81E1-23B8A48A9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48536" y="4915644"/>
                  <a:ext cx="48929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9769D19C-CB38-5A4D-8851-0FA75CFB33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0594" y="4915644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5" name="Rectangle 41">
                  <a:extLst>
                    <a:ext uri="{FF2B5EF4-FFF2-40B4-BE49-F238E27FC236}">
                      <a16:creationId xmlns:a16="http://schemas.microsoft.com/office/drawing/2014/main" id="{17D7A994-26CA-954A-83A5-A65D620C1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70594" y="4915644"/>
                  <a:ext cx="48929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0" name="Picture 49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59A745FA-8AE5-714D-B16F-D6A772E141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1024" y="5091539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A35FA3F2-CB32-5941-A260-CE72C9AD85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5109" y="5084022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5110AD61-0011-A44C-80CE-13C719D070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748" y="5061539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FE465297-0B7D-254A-8D21-4A60D4CE77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4495" y="5081538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" name="Rectangle 3">
            <a:extLst>
              <a:ext uri="{FF2B5EF4-FFF2-40B4-BE49-F238E27FC236}">
                <a16:creationId xmlns:a16="http://schemas.microsoft.com/office/drawing/2014/main" id="{84AB5DC6-572B-A147-8E64-A598DFF85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139858"/>
            <a:ext cx="8946592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/>
              </a:rPr>
              <a:t>Finally, Alice and Bob exchange the shares at the output wire, and XOR the shares together to obtain the output.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pic>
        <p:nvPicPr>
          <p:cNvPr id="56" name="Picture 5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82F82F4B-3C5B-AF48-9A50-B39E1E620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930" y="3278091"/>
            <a:ext cx="341817" cy="34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28C39B3-27D9-9F4B-A5D8-3DFA8145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624" y="3743799"/>
            <a:ext cx="222560" cy="36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41">
                <a:extLst>
                  <a:ext uri="{FF2B5EF4-FFF2-40B4-BE49-F238E27FC236}">
                    <a16:creationId xmlns:a16="http://schemas.microsoft.com/office/drawing/2014/main" id="{CC314253-6E52-0C44-A369-080AF7512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741" y="3107848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0" name="Rectangle 41">
                <a:extLst>
                  <a:ext uri="{FF2B5EF4-FFF2-40B4-BE49-F238E27FC236}">
                    <a16:creationId xmlns:a16="http://schemas.microsoft.com/office/drawing/2014/main" id="{CC314253-6E52-0C44-A369-080AF7512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9741" y="3107848"/>
                <a:ext cx="489296" cy="609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F41118AB-1D97-7547-AAC4-B20674F93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184" y="3618490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F41118AB-1D97-7547-AAC4-B20674F93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3184" y="3618490"/>
                <a:ext cx="489296" cy="6096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CFA2A5-C618-7142-AA6C-0541A81CD2EF}"/>
                  </a:ext>
                </a:extLst>
              </p:cNvPr>
              <p:cNvSpPr/>
              <p:nvPr/>
            </p:nvSpPr>
            <p:spPr>
              <a:xfrm>
                <a:off x="5851558" y="3416143"/>
                <a:ext cx="36508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4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𝑎𝑏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US" sz="24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CFA2A5-C618-7142-AA6C-0541A81CD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558" y="3416143"/>
                <a:ext cx="3650815" cy="461665"/>
              </a:xfrm>
              <a:prstGeom prst="rect">
                <a:avLst/>
              </a:prstGeom>
              <a:blipFill>
                <a:blip r:embed="rId1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60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A282CA1-10CA-A140-8E02-75FD8EDD8E2D}"/>
              </a:ext>
            </a:extLst>
          </p:cNvPr>
          <p:cNvSpPr/>
          <p:nvPr/>
        </p:nvSpPr>
        <p:spPr>
          <a:xfrm>
            <a:off x="611560" y="3501008"/>
            <a:ext cx="4680522" cy="1113656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E1879A-3F02-7B4F-87EF-D04AB1DA2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60648"/>
            <a:ext cx="3744416" cy="2197626"/>
          </a:xfrm>
          <a:prstGeom prst="rect">
            <a:avLst/>
          </a:prstGeom>
        </p:spPr>
      </p:pic>
      <p:sp>
        <p:nvSpPr>
          <p:cNvPr id="59" name="Rectangle 41">
            <a:extLst>
              <a:ext uri="{FF2B5EF4-FFF2-40B4-BE49-F238E27FC236}">
                <a16:creationId xmlns:a16="http://schemas.microsoft.com/office/drawing/2014/main" id="{87FF4482-9001-D34E-A397-D126BC6BB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564904"/>
            <a:ext cx="87699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Here is a “solution”. The server sends the DB to the client.</a:t>
            </a:r>
            <a:endParaRPr lang="en-US" altLang="en-US" sz="2400" dirty="0"/>
          </a:p>
        </p:txBody>
      </p:sp>
      <p:sp>
        <p:nvSpPr>
          <p:cNvPr id="60" name="Rectangle 41">
            <a:extLst>
              <a:ext uri="{FF2B5EF4-FFF2-40B4-BE49-F238E27FC236}">
                <a16:creationId xmlns:a16="http://schemas.microsoft.com/office/drawing/2014/main" id="{301EBC3C-94F1-864D-85FE-2393FD882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564904"/>
            <a:ext cx="576064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Two ways to overcome the triviality</a:t>
            </a:r>
            <a:endParaRPr lang="en-US" altLang="en-US" sz="2400" dirty="0"/>
          </a:p>
        </p:txBody>
      </p:sp>
      <p:sp>
        <p:nvSpPr>
          <p:cNvPr id="61" name="Rectangle 41">
            <a:extLst>
              <a:ext uri="{FF2B5EF4-FFF2-40B4-BE49-F238E27FC236}">
                <a16:creationId xmlns:a16="http://schemas.microsoft.com/office/drawing/2014/main" id="{61BB3F9D-4977-0545-B17C-F23E366F6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211" y="3501008"/>
            <a:ext cx="370982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Oblivious Transfer (OT)</a:t>
            </a:r>
            <a:endParaRPr lang="en-US" altLang="en-US" sz="2400" dirty="0"/>
          </a:p>
        </p:txBody>
      </p:sp>
      <p:sp>
        <p:nvSpPr>
          <p:cNvPr id="63" name="Rectangle 41">
            <a:extLst>
              <a:ext uri="{FF2B5EF4-FFF2-40B4-BE49-F238E27FC236}">
                <a16:creationId xmlns:a16="http://schemas.microsoft.com/office/drawing/2014/main" id="{76751743-EEB0-6A42-AE79-B1375CF02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0" y="4005064"/>
            <a:ext cx="489654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 err="1"/>
              <a:t>Add’l</a:t>
            </a:r>
            <a:r>
              <a:rPr lang="en-US" altLang="en-US" sz="2400" b="1" dirty="0"/>
              <a:t> property: server privacy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9F903FFE-9F9C-BC4F-AED6-B55D088EFC2D}"/>
              </a:ext>
            </a:extLst>
          </p:cNvPr>
          <p:cNvSpPr/>
          <p:nvPr/>
        </p:nvSpPr>
        <p:spPr>
          <a:xfrm>
            <a:off x="323528" y="5157192"/>
            <a:ext cx="5328592" cy="111365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41">
            <a:extLst>
              <a:ext uri="{FF2B5EF4-FFF2-40B4-BE49-F238E27FC236}">
                <a16:creationId xmlns:a16="http://schemas.microsoft.com/office/drawing/2014/main" id="{C594C894-43E7-9649-8B88-2C6227EED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56" y="5157192"/>
            <a:ext cx="550810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Private Information Retrieval (PIR)</a:t>
            </a:r>
            <a:endParaRPr lang="en-US" altLang="en-US" sz="2400" dirty="0"/>
          </a:p>
        </p:txBody>
      </p:sp>
      <p:sp>
        <p:nvSpPr>
          <p:cNvPr id="66" name="Rectangle 41">
            <a:extLst>
              <a:ext uri="{FF2B5EF4-FFF2-40B4-BE49-F238E27FC236}">
                <a16:creationId xmlns:a16="http://schemas.microsoft.com/office/drawing/2014/main" id="{EBB733E1-2247-4645-A43A-92FF3286F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5589240"/>
            <a:ext cx="489654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 err="1"/>
              <a:t>Add’l</a:t>
            </a:r>
            <a:r>
              <a:rPr lang="en-US" altLang="en-US" sz="2400" b="1" dirty="0"/>
              <a:t> property: succinctness</a:t>
            </a:r>
          </a:p>
        </p:txBody>
      </p:sp>
      <p:sp>
        <p:nvSpPr>
          <p:cNvPr id="67" name="Rectangle 41">
            <a:extLst>
              <a:ext uri="{FF2B5EF4-FFF2-40B4-BE49-F238E27FC236}">
                <a16:creationId xmlns:a16="http://schemas.microsoft.com/office/drawing/2014/main" id="{1D95957C-D45D-2245-877C-A107535DF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160" y="4254243"/>
            <a:ext cx="2874802" cy="120774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i="1" dirty="0"/>
              <a:t>Symmetric PIR</a:t>
            </a:r>
            <a:r>
              <a:rPr lang="en-US" altLang="en-US" sz="2400" dirty="0"/>
              <a:t> = </a:t>
            </a:r>
            <a:br>
              <a:rPr lang="en-US" altLang="en-US" sz="2400" dirty="0"/>
            </a:br>
            <a:r>
              <a:rPr lang="en-US" altLang="en-US" sz="2400" dirty="0"/>
              <a:t>Succinctness + </a:t>
            </a:r>
            <a:br>
              <a:rPr lang="en-US" altLang="en-US" sz="2400" dirty="0"/>
            </a:br>
            <a:r>
              <a:rPr lang="en-US" altLang="en-US" sz="2400" dirty="0"/>
              <a:t>Server privacy</a:t>
            </a:r>
          </a:p>
        </p:txBody>
      </p:sp>
    </p:spTree>
    <p:extLst>
      <p:ext uri="{BB962C8B-B14F-4D97-AF65-F5344CB8AC3E}">
        <p14:creationId xmlns:p14="http://schemas.microsoft.com/office/powerpoint/2010/main" val="112005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9" grpId="0"/>
      <p:bldP spid="60" grpId="1"/>
      <p:bldP spid="61" grpId="0"/>
      <p:bldP spid="63" grpId="0"/>
      <p:bldP spid="64" grpId="0" animBg="1"/>
      <p:bldP spid="65" grpId="0"/>
      <p:bldP spid="66" grpId="0"/>
      <p:bldP spid="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Oblivious Transfer (OT)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008" y="3187796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Choice bit: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756525" y="2693640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9985D-F30D-7949-A3A5-90D3F3B8C2F4}"/>
              </a:ext>
            </a:extLst>
          </p:cNvPr>
          <p:cNvGrpSpPr/>
          <p:nvPr/>
        </p:nvGrpSpPr>
        <p:grpSpPr>
          <a:xfrm>
            <a:off x="2047280" y="960771"/>
            <a:ext cx="1209148" cy="1062372"/>
            <a:chOff x="1634660" y="2144627"/>
            <a:chExt cx="1209148" cy="1062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DA5FA5-2479-9240-A005-BAEC08BA61BA}"/>
                </a:ext>
              </a:extLst>
            </p:cNvPr>
            <p:cNvSpPr/>
            <p:nvPr/>
          </p:nvSpPr>
          <p:spPr>
            <a:xfrm>
              <a:off x="1634660" y="2245671"/>
              <a:ext cx="1209148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983F05-9D88-0C4F-B891-35FA266C5647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V="1">
              <a:off x="1634660" y="2695468"/>
              <a:ext cx="1209148" cy="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CF6025D-1D37-8D48-AE3F-8DD7E51A7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036" y="4298032"/>
                <a:ext cx="819392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 Sender holds two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CF6025D-1D37-8D48-AE3F-8DD7E51A7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036" y="4298032"/>
                <a:ext cx="8193924" cy="609600"/>
              </a:xfrm>
              <a:prstGeom prst="rect">
                <a:avLst/>
              </a:prstGeom>
              <a:blipFill>
                <a:blip r:embed="rId6"/>
                <a:stretch>
                  <a:fillRect l="-92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1BD0532D-5175-9E41-8A9F-69A838296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48" y="4835624"/>
                <a:ext cx="819392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 Receiver holds a choice bit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1BD0532D-5175-9E41-8A9F-69A838296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548" y="4835624"/>
                <a:ext cx="8193924" cy="609600"/>
              </a:xfrm>
              <a:prstGeom prst="rect">
                <a:avLst/>
              </a:prstGeom>
              <a:blipFill>
                <a:blip r:embed="rId7"/>
                <a:stretch>
                  <a:fillRect l="-927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200" y="5483696"/>
                <a:ext cx="863432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Receiver should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, sender should learn nothing. </a:t>
                </a:r>
              </a:p>
            </p:txBody>
          </p:sp>
        </mc:Choice>
        <mc:Fallback xmlns="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200" y="5483696"/>
                <a:ext cx="8634320" cy="609600"/>
              </a:xfrm>
              <a:prstGeom prst="rect">
                <a:avLst/>
              </a:prstGeom>
              <a:blipFill>
                <a:blip r:embed="rId8"/>
                <a:stretch>
                  <a:fillRect l="-881" b="-8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41">
            <a:extLst>
              <a:ext uri="{FF2B5EF4-FFF2-40B4-BE49-F238E27FC236}">
                <a16:creationId xmlns:a16="http://schemas.microsoft.com/office/drawing/2014/main" id="{08ABA92F-969F-3F4E-8931-EA61057FE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5996356"/>
            <a:ext cx="7157392" cy="81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000" dirty="0"/>
              <a:t>(We will consider </a:t>
            </a:r>
            <a:r>
              <a:rPr lang="en-US" altLang="en-US" sz="2000" b="1" dirty="0">
                <a:solidFill>
                  <a:srgbClr val="FF0000"/>
                </a:solidFill>
              </a:rPr>
              <a:t>honest-but-curious</a:t>
            </a:r>
            <a:r>
              <a:rPr lang="en-US" altLang="en-US" sz="2000" dirty="0"/>
              <a:t> adversaries; formal definition in a little bit…)</a:t>
            </a:r>
          </a:p>
        </p:txBody>
      </p:sp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98" y="218445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2" y="209604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280" y="3188073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Sender</a:t>
            </a:r>
          </a:p>
        </p:txBody>
      </p:sp>
    </p:spTree>
    <p:extLst>
      <p:ext uri="{BB962C8B-B14F-4D97-AF65-F5344CB8AC3E}">
        <p14:creationId xmlns:p14="http://schemas.microsoft.com/office/powerpoint/2010/main" val="302647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Why OT? The Dating Problem</a:t>
            </a:r>
          </a:p>
        </p:txBody>
      </p:sp>
      <p:pic>
        <p:nvPicPr>
          <p:cNvPr id="21" name="Picture 20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CCA0BE8-3FB8-044F-89B3-B29C12D9B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52" y="2145630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354CEECC-D323-0D44-9C92-98050796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060848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Callout 22">
                <a:extLst>
                  <a:ext uri="{FF2B5EF4-FFF2-40B4-BE49-F238E27FC236}">
                    <a16:creationId xmlns:a16="http://schemas.microsoft.com/office/drawing/2014/main" id="{B6466DA2-8D6F-AD4B-8B26-3C2C5C238F51}"/>
                  </a:ext>
                </a:extLst>
              </p:cNvPr>
              <p:cNvSpPr/>
              <p:nvPr/>
            </p:nvSpPr>
            <p:spPr>
              <a:xfrm>
                <a:off x="1283234" y="1187624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Callout 22">
                <a:extLst>
                  <a:ext uri="{FF2B5EF4-FFF2-40B4-BE49-F238E27FC236}">
                    <a16:creationId xmlns:a16="http://schemas.microsoft.com/office/drawing/2014/main" id="{B6466DA2-8D6F-AD4B-8B26-3C2C5C238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234" y="1187624"/>
                <a:ext cx="1560574" cy="777986"/>
              </a:xfrm>
              <a:prstGeom prst="wedgeEllipseCallou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Callout 24">
                <a:extLst>
                  <a:ext uri="{FF2B5EF4-FFF2-40B4-BE49-F238E27FC236}">
                    <a16:creationId xmlns:a16="http://schemas.microsoft.com/office/drawing/2014/main" id="{61DBF56E-55B1-F843-B5A7-5C9D97C31EEF}"/>
                  </a:ext>
                </a:extLst>
              </p:cNvPr>
              <p:cNvSpPr/>
              <p:nvPr/>
            </p:nvSpPr>
            <p:spPr>
              <a:xfrm>
                <a:off x="6804248" y="1138846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Callout 24">
                <a:extLst>
                  <a:ext uri="{FF2B5EF4-FFF2-40B4-BE49-F238E27FC236}">
                    <a16:creationId xmlns:a16="http://schemas.microsoft.com/office/drawing/2014/main" id="{61DBF56E-55B1-F843-B5A7-5C9D97C31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138846"/>
                <a:ext cx="1560574" cy="777986"/>
              </a:xfrm>
              <a:prstGeom prst="wedgeEllipseCallou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C624D128-832E-BD4F-A28D-3E405A8BEFF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87824" y="1124744"/>
                <a:ext cx="3420380" cy="93610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Alice and Bob want to compute the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C624D128-832E-BD4F-A28D-3E405A8BE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124744"/>
                <a:ext cx="3420380" cy="936104"/>
              </a:xfrm>
              <a:prstGeom prst="rect">
                <a:avLst/>
              </a:prstGeom>
              <a:blipFill>
                <a:blip r:embed="rId7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C0CDB14-4467-2C41-966E-7D0067EFE802}"/>
              </a:ext>
            </a:extLst>
          </p:cNvPr>
          <p:cNvSpPr/>
          <p:nvPr/>
        </p:nvSpPr>
        <p:spPr>
          <a:xfrm>
            <a:off x="4926646" y="29156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5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Why OT? The Dating Problem</a:t>
            </a:r>
          </a:p>
        </p:txBody>
      </p:sp>
      <p:pic>
        <p:nvPicPr>
          <p:cNvPr id="21" name="Picture 20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CCA0BE8-3FB8-044F-89B3-B29C12D9B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52" y="2145630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354CEECC-D323-0D44-9C92-98050796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060848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Callout 22">
                <a:extLst>
                  <a:ext uri="{FF2B5EF4-FFF2-40B4-BE49-F238E27FC236}">
                    <a16:creationId xmlns:a16="http://schemas.microsoft.com/office/drawing/2014/main" id="{B6466DA2-8D6F-AD4B-8B26-3C2C5C238F51}"/>
                  </a:ext>
                </a:extLst>
              </p:cNvPr>
              <p:cNvSpPr/>
              <p:nvPr/>
            </p:nvSpPr>
            <p:spPr>
              <a:xfrm>
                <a:off x="1283234" y="1187624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Callout 22">
                <a:extLst>
                  <a:ext uri="{FF2B5EF4-FFF2-40B4-BE49-F238E27FC236}">
                    <a16:creationId xmlns:a16="http://schemas.microsoft.com/office/drawing/2014/main" id="{B6466DA2-8D6F-AD4B-8B26-3C2C5C238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234" y="1187624"/>
                <a:ext cx="1560574" cy="777986"/>
              </a:xfrm>
              <a:prstGeom prst="wedgeEllipseCallou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Callout 24">
                <a:extLst>
                  <a:ext uri="{FF2B5EF4-FFF2-40B4-BE49-F238E27FC236}">
                    <a16:creationId xmlns:a16="http://schemas.microsoft.com/office/drawing/2014/main" id="{61DBF56E-55B1-F843-B5A7-5C9D97C31EEF}"/>
                  </a:ext>
                </a:extLst>
              </p:cNvPr>
              <p:cNvSpPr/>
              <p:nvPr/>
            </p:nvSpPr>
            <p:spPr>
              <a:xfrm>
                <a:off x="6804248" y="1138846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Callout 24">
                <a:extLst>
                  <a:ext uri="{FF2B5EF4-FFF2-40B4-BE49-F238E27FC236}">
                    <a16:creationId xmlns:a16="http://schemas.microsoft.com/office/drawing/2014/main" id="{61DBF56E-55B1-F843-B5A7-5C9D97C31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138846"/>
                <a:ext cx="1560574" cy="777986"/>
              </a:xfrm>
              <a:prstGeom prst="wedgeEllipseCallou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C624D128-832E-BD4F-A28D-3E405A8BEFF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87824" y="1124744"/>
                <a:ext cx="3420380" cy="93610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Alice and Bob want to compute the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C624D128-832E-BD4F-A28D-3E405A8BE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124744"/>
                <a:ext cx="3420380" cy="936104"/>
              </a:xfrm>
              <a:prstGeom prst="rect">
                <a:avLst/>
              </a:prstGeom>
              <a:blipFill>
                <a:blip r:embed="rId7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9B4A66F3-D090-3F4A-90CE-F21E997C590D}"/>
              </a:ext>
            </a:extLst>
          </p:cNvPr>
          <p:cNvGrpSpPr/>
          <p:nvPr/>
        </p:nvGrpSpPr>
        <p:grpSpPr>
          <a:xfrm>
            <a:off x="971600" y="3645024"/>
            <a:ext cx="1214314" cy="1062372"/>
            <a:chOff x="1632077" y="2144627"/>
            <a:chExt cx="1214314" cy="106237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DFC293-5380-F240-B63B-FABBD3AF3E14}"/>
                </a:ext>
              </a:extLst>
            </p:cNvPr>
            <p:cNvSpPr/>
            <p:nvPr/>
          </p:nvSpPr>
          <p:spPr>
            <a:xfrm>
              <a:off x="1634660" y="2245671"/>
              <a:ext cx="1209148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9CD3E41-779D-4F46-91A5-E2057562F425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V="1">
              <a:off x="1634660" y="2695468"/>
              <a:ext cx="1209148" cy="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41">
                  <a:extLst>
                    <a:ext uri="{FF2B5EF4-FFF2-40B4-BE49-F238E27FC236}">
                      <a16:creationId xmlns:a16="http://schemas.microsoft.com/office/drawing/2014/main" id="{CE8C2B23-E457-9640-82BC-5F148D01A5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085" y="2144627"/>
                  <a:ext cx="114230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5" name="Rectangle 41">
                  <a:extLst>
                    <a:ext uri="{FF2B5EF4-FFF2-40B4-BE49-F238E27FC236}">
                      <a16:creationId xmlns:a16="http://schemas.microsoft.com/office/drawing/2014/main" id="{CE8C2B23-E457-9640-82BC-5F148D01A5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04085" y="2144627"/>
                  <a:ext cx="114230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41">
                  <a:extLst>
                    <a:ext uri="{FF2B5EF4-FFF2-40B4-BE49-F238E27FC236}">
                      <a16:creationId xmlns:a16="http://schemas.microsoft.com/office/drawing/2014/main" id="{43A0B7E6-04F9-174A-B7B3-AA2304987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077" y="2597399"/>
                  <a:ext cx="1206178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6" name="Rectangle 41">
                  <a:extLst>
                    <a:ext uri="{FF2B5EF4-FFF2-40B4-BE49-F238E27FC236}">
                      <a16:creationId xmlns:a16="http://schemas.microsoft.com/office/drawing/2014/main" id="{43A0B7E6-04F9-174A-B7B3-AA23049874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2077" y="2597399"/>
                  <a:ext cx="1206178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13B51343-6E8F-0847-90DE-CCB601C6C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192" y="3792996"/>
                <a:ext cx="258280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Choice bit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13B51343-6E8F-0847-90DE-CCB601C6C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0192" y="3792996"/>
                <a:ext cx="2582802" cy="609600"/>
              </a:xfrm>
              <a:prstGeom prst="rect">
                <a:avLst/>
              </a:prstGeom>
              <a:blipFill>
                <a:blip r:embed="rId10"/>
                <a:stretch>
                  <a:fillRect l="-3431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4B5E568-8B22-BC40-B1A5-F7F82366A3A1}"/>
              </a:ext>
            </a:extLst>
          </p:cNvPr>
          <p:cNvCxnSpPr>
            <a:cxnSpLocks/>
          </p:cNvCxnSpPr>
          <p:nvPr/>
        </p:nvCxnSpPr>
        <p:spPr>
          <a:xfrm>
            <a:off x="2987824" y="4097796"/>
            <a:ext cx="3096344" cy="0"/>
          </a:xfrm>
          <a:prstGeom prst="straightConnector1">
            <a:avLst/>
          </a:prstGeom>
          <a:noFill/>
          <a:ln w="635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sp>
        <p:nvSpPr>
          <p:cNvPr id="41" name="Rectangle 3">
            <a:extLst>
              <a:ext uri="{FF2B5EF4-FFF2-40B4-BE49-F238E27FC236}">
                <a16:creationId xmlns:a16="http://schemas.microsoft.com/office/drawing/2014/main" id="{C0355E1D-0B05-184A-94B9-CD6B39B1A9A1}"/>
              </a:ext>
            </a:extLst>
          </p:cNvPr>
          <p:cNvSpPr txBox="1">
            <a:spLocks noChangeArrowheads="1"/>
          </p:cNvSpPr>
          <p:nvPr/>
        </p:nvSpPr>
        <p:spPr>
          <a:xfrm>
            <a:off x="3163268" y="3573016"/>
            <a:ext cx="2736304" cy="4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Run an OT protocol</a:t>
            </a:r>
            <a:endParaRPr lang="en-US" sz="2400" dirty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19838C3-D875-9D4A-8400-67479ED60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6215" y="4725144"/>
                <a:ext cx="4747785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Bob gets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en-US" sz="2400" dirty="0"/>
                  <a:t>=1, and 0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en-US" sz="2400" dirty="0"/>
                  <a:t>=0 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19838C3-D875-9D4A-8400-67479ED60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6215" y="4725144"/>
                <a:ext cx="4747785" cy="609600"/>
              </a:xfrm>
              <a:prstGeom prst="rect">
                <a:avLst/>
              </a:prstGeom>
              <a:blipFill>
                <a:blip r:embed="rId11"/>
                <a:stretch>
                  <a:fillRect l="-1867" b="-8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6EFF9B09-66D2-A24C-8100-E120FCF78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5521188"/>
            <a:ext cx="789490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 dirty="0"/>
              <a:t>Here is a way to write the OT selection function: 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F8042C3-A3FA-3940-A630-35408757C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3764" y="5508346"/>
                <a:ext cx="425084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F8042C3-A3FA-3940-A630-35408757C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3764" y="5508346"/>
                <a:ext cx="4250844" cy="609600"/>
              </a:xfrm>
              <a:prstGeom prst="rect">
                <a:avLst/>
              </a:prstGeom>
              <a:blipFill>
                <a:blip r:embed="rId12"/>
                <a:stretch>
                  <a:fillRect b="-20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C0CDB14-4467-2C41-966E-7D0067EFE802}"/>
              </a:ext>
            </a:extLst>
          </p:cNvPr>
          <p:cNvSpPr/>
          <p:nvPr/>
        </p:nvSpPr>
        <p:spPr>
          <a:xfrm>
            <a:off x="4926646" y="29156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E675BAB-46FC-2F48-9FEF-D28234E60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7945" y="6022524"/>
                <a:ext cx="4504421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w</a:t>
                </a:r>
                <a:r>
                  <a:rPr lang="en-US" altLang="en-US" sz="2400" b="0" dirty="0"/>
                  <a:t>hich, in this case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𝛼𝛽</m:t>
                    </m:r>
                  </m:oMath>
                </a14:m>
                <a:r>
                  <a:rPr lang="en-US" altLang="en-US" sz="2400" b="0" dirty="0"/>
                  <a:t>. 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E675BAB-46FC-2F48-9FEF-D28234E60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7945" y="6022524"/>
                <a:ext cx="4504421" cy="609600"/>
              </a:xfrm>
              <a:prstGeom prst="rect">
                <a:avLst/>
              </a:prstGeom>
              <a:blipFill>
                <a:blip r:embed="rId13"/>
                <a:stretch>
                  <a:fillRect l="-1972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74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2" grpId="1"/>
      <p:bldP spid="44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The Billionaires’ Problem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19BE0A6B-0AC7-F549-884F-48878C0A7249}"/>
              </a:ext>
            </a:extLst>
          </p:cNvPr>
          <p:cNvSpPr/>
          <p:nvPr/>
        </p:nvSpPr>
        <p:spPr>
          <a:xfrm>
            <a:off x="899592" y="1126679"/>
            <a:ext cx="1440160" cy="612648"/>
          </a:xfrm>
          <a:prstGeom prst="wedgeRoundRectCallout">
            <a:avLst>
              <a:gd name="adj1" fmla="val 32089"/>
              <a:gd name="adj2" fmla="val 98320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 worth: $X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55EA4B6-0FC0-B744-936A-B6C83E4A81EB}"/>
              </a:ext>
            </a:extLst>
          </p:cNvPr>
          <p:cNvSpPr/>
          <p:nvPr/>
        </p:nvSpPr>
        <p:spPr>
          <a:xfrm>
            <a:off x="6444208" y="1042116"/>
            <a:ext cx="1440160" cy="612648"/>
          </a:xfrm>
          <a:prstGeom prst="wedgeRoundRectCallout">
            <a:avLst>
              <a:gd name="adj1" fmla="val 32089"/>
              <a:gd name="adj2" fmla="val 98320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 worth: $Y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4F28D4D-9DA2-0F49-AE4F-F8AAFBFAB6B4}"/>
              </a:ext>
            </a:extLst>
          </p:cNvPr>
          <p:cNvSpPr txBox="1">
            <a:spLocks noChangeArrowheads="1"/>
          </p:cNvSpPr>
          <p:nvPr/>
        </p:nvSpPr>
        <p:spPr>
          <a:xfrm>
            <a:off x="-756592" y="3796411"/>
            <a:ext cx="10363200" cy="769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alibri" pitchFamily="34" charset="0"/>
              </a:rPr>
              <a:t>Who is richer?</a:t>
            </a:r>
          </a:p>
        </p:txBody>
      </p:sp>
      <p:pic>
        <p:nvPicPr>
          <p:cNvPr id="9" name="Picture 8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8E6AF14F-AD89-4142-B234-C9E725AF4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42" y="2048383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AA0F580E-8791-474C-83D1-6AF40F991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488" y="1930152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9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The Billionaires’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4F28D4D-9DA2-0F49-AE4F-F8AAFBFAB6B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64195" y="2251892"/>
                <a:ext cx="2441104" cy="4091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4F28D4D-9DA2-0F49-AE4F-F8AAFBFAB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5" y="2251892"/>
                <a:ext cx="2441104" cy="409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F367C9A-EECF-0844-836F-309E1B9D7A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444208" y="2235400"/>
                <a:ext cx="2441104" cy="4091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F367C9A-EECF-0844-836F-309E1B9D7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235400"/>
                <a:ext cx="2441104" cy="409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74CE4F5F-5C66-4041-8ED8-242CDDD9E0B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75856" y="1017248"/>
                <a:ext cx="2736304" cy="66952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 </a:t>
                </a:r>
                <a:br>
                  <a:rPr lang="en-US" sz="2400" dirty="0">
                    <a:latin typeface="Calibri" pitchFamily="34" charset="0"/>
                  </a:rPr>
                </a:br>
                <a:r>
                  <a:rPr lang="en-US" sz="2400" dirty="0">
                    <a:latin typeface="Calibri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74CE4F5F-5C66-4041-8ED8-242CDDD9E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017248"/>
                <a:ext cx="2736304" cy="669523"/>
              </a:xfrm>
              <a:prstGeom prst="rect">
                <a:avLst/>
              </a:prstGeom>
              <a:blipFill>
                <a:blip r:embed="rId5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0430D38A-6AB9-7F46-85B1-8FAFA7582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42" y="1242975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BA4586BC-F7DC-3F45-8EB0-24322DDC1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488" y="1124744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1F252F-2222-7546-A8B6-38A7328DF13B}"/>
              </a:ext>
            </a:extLst>
          </p:cNvPr>
          <p:cNvCxnSpPr>
            <a:cxnSpLocks/>
          </p:cNvCxnSpPr>
          <p:nvPr/>
        </p:nvCxnSpPr>
        <p:spPr>
          <a:xfrm flipH="1">
            <a:off x="1616088" y="2661023"/>
            <a:ext cx="219608" cy="74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F1BF9B-0EAD-6245-93C5-8B1EC565709D}"/>
              </a:ext>
            </a:extLst>
          </p:cNvPr>
          <p:cNvCxnSpPr>
            <a:cxnSpLocks/>
          </p:cNvCxnSpPr>
          <p:nvPr/>
        </p:nvCxnSpPr>
        <p:spPr>
          <a:xfrm flipH="1">
            <a:off x="6663231" y="2636912"/>
            <a:ext cx="933105" cy="71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4A00277F-F73E-CB42-9927-908649ADD82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-180528" y="4066129"/>
                <a:ext cx="4335000" cy="9082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libri" pitchFamily="34" charset="0"/>
                  </a:rPr>
                  <a:t>Unit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itchFamily="34" charset="0"/>
                  </a:rPr>
                  <a:t> = 1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itchFamily="34" charset="0"/>
                  </a:rPr>
                  <a:t> location and 0 elsewhere</a:t>
                </a: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4A00277F-F73E-CB42-9927-908649ADD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528" y="4066129"/>
                <a:ext cx="4335000" cy="908278"/>
              </a:xfrm>
              <a:prstGeom prst="rect">
                <a:avLst/>
              </a:prstGeom>
              <a:blipFill>
                <a:blip r:embed="rId8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A49788FA-55BC-644A-8DDB-DADF95EBB58B}"/>
              </a:ext>
            </a:extLst>
          </p:cNvPr>
          <p:cNvGrpSpPr/>
          <p:nvPr/>
        </p:nvGrpSpPr>
        <p:grpSpPr>
          <a:xfrm>
            <a:off x="395536" y="3429000"/>
            <a:ext cx="3168352" cy="481139"/>
            <a:chOff x="395536" y="3429000"/>
            <a:chExt cx="3168352" cy="4811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032BD1-8A93-F84C-8FC3-DF04BDE91C07}"/>
                </a:ext>
              </a:extLst>
            </p:cNvPr>
            <p:cNvSpPr/>
            <p:nvPr/>
          </p:nvSpPr>
          <p:spPr>
            <a:xfrm>
              <a:off x="395536" y="3501008"/>
              <a:ext cx="3168352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0CA2CC-6FD8-5741-8C27-D7D0CD989063}"/>
                </a:ext>
              </a:extLst>
            </p:cNvPr>
            <p:cNvCxnSpPr/>
            <p:nvPr/>
          </p:nvCxnSpPr>
          <p:spPr>
            <a:xfrm>
              <a:off x="1429742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E84F30-5765-C44B-A73B-677E3C3EFD4F}"/>
                </a:ext>
              </a:extLst>
            </p:cNvPr>
            <p:cNvCxnSpPr/>
            <p:nvPr/>
          </p:nvCxnSpPr>
          <p:spPr>
            <a:xfrm>
              <a:off x="1763688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3">
                  <a:extLst>
                    <a:ext uri="{FF2B5EF4-FFF2-40B4-BE49-F238E27FC236}">
                      <a16:creationId xmlns:a16="http://schemas.microsoft.com/office/drawing/2014/main" id="{47B8C3E6-933A-8247-ADB9-0E1624BC3E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95536" y="3501008"/>
                  <a:ext cx="2441104" cy="4091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25" name="Rectangle 3">
                  <a:extLst>
                    <a:ext uri="{FF2B5EF4-FFF2-40B4-BE49-F238E27FC236}">
                      <a16:creationId xmlns:a16="http://schemas.microsoft.com/office/drawing/2014/main" id="{47B8C3E6-933A-8247-ADB9-0E1624BC3E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3501008"/>
                  <a:ext cx="2441104" cy="4091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2FA606-BDC4-514C-AF4A-C265DE5D8853}"/>
                </a:ext>
              </a:extLst>
            </p:cNvPr>
            <p:cNvCxnSpPr/>
            <p:nvPr/>
          </p:nvCxnSpPr>
          <p:spPr>
            <a:xfrm>
              <a:off x="2051720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DCA825F-D8B2-9E4E-BE47-1C3D14CB6301}"/>
                </a:ext>
              </a:extLst>
            </p:cNvPr>
            <p:cNvCxnSpPr/>
            <p:nvPr/>
          </p:nvCxnSpPr>
          <p:spPr>
            <a:xfrm>
              <a:off x="2411760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5DE005A-A4CF-4142-9770-A417F31FA24A}"/>
                </a:ext>
              </a:extLst>
            </p:cNvPr>
            <p:cNvCxnSpPr/>
            <p:nvPr/>
          </p:nvCxnSpPr>
          <p:spPr>
            <a:xfrm>
              <a:off x="1115616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04D882FD-4DFF-9F40-9D06-068B037B11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036440" y="3480654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04D882FD-4DFF-9F40-9D06-068B037B1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40" y="3480654"/>
                  <a:ext cx="456927" cy="40074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">
                  <a:extLst>
                    <a:ext uri="{FF2B5EF4-FFF2-40B4-BE49-F238E27FC236}">
                      <a16:creationId xmlns:a16="http://schemas.microsoft.com/office/drawing/2014/main" id="{1B690073-732E-1746-940B-91373AF522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91680" y="3501008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2" name="Rectangle 3">
                  <a:extLst>
                    <a:ext uri="{FF2B5EF4-FFF2-40B4-BE49-F238E27FC236}">
                      <a16:creationId xmlns:a16="http://schemas.microsoft.com/office/drawing/2014/main" id="{1B690073-732E-1746-940B-91373AF52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3501008"/>
                  <a:ext cx="456927" cy="40074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">
                  <a:extLst>
                    <a:ext uri="{FF2B5EF4-FFF2-40B4-BE49-F238E27FC236}">
                      <a16:creationId xmlns:a16="http://schemas.microsoft.com/office/drawing/2014/main" id="{6E8903AC-B089-8046-833C-01072BEBBF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6841" y="3501008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3" name="Rectangle 3">
                  <a:extLst>
                    <a:ext uri="{FF2B5EF4-FFF2-40B4-BE49-F238E27FC236}">
                      <a16:creationId xmlns:a16="http://schemas.microsoft.com/office/drawing/2014/main" id="{6E8903AC-B089-8046-833C-01072BEBB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841" y="3501008"/>
                  <a:ext cx="456927" cy="40074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05624F19-8B53-3147-ABB5-48747A4A32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530897" y="342900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05624F19-8B53-3147-ABB5-48747A4A3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897" y="3429000"/>
                  <a:ext cx="456927" cy="40074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">
                  <a:extLst>
                    <a:ext uri="{FF2B5EF4-FFF2-40B4-BE49-F238E27FC236}">
                      <a16:creationId xmlns:a16="http://schemas.microsoft.com/office/drawing/2014/main" id="{42A77A1F-2F8D-F74C-94F5-82638FA34C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11560" y="342900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5" name="Rectangle 3">
                  <a:extLst>
                    <a:ext uri="{FF2B5EF4-FFF2-40B4-BE49-F238E27FC236}">
                      <a16:creationId xmlns:a16="http://schemas.microsoft.com/office/drawing/2014/main" id="{42A77A1F-2F8D-F74C-94F5-82638FA34C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3429000"/>
                  <a:ext cx="456927" cy="40074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D8517B70-13E5-3841-AF5A-ABC1DD250C9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806392" y="4061895"/>
                <a:ext cx="4335000" cy="9082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libri" pitchFamily="34" charset="0"/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itchFamily="34" charset="0"/>
                  </a:rPr>
                  <a:t> = 1 from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itchFamily="34" charset="0"/>
                  </a:rPr>
                  <a:t> location onwards</a:t>
                </a:r>
              </a:p>
            </p:txBody>
          </p:sp>
        </mc:Choice>
        <mc:Fallback xmlns="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D8517B70-13E5-3841-AF5A-ABC1DD250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392" y="4061895"/>
                <a:ext cx="4335000" cy="908278"/>
              </a:xfrm>
              <a:prstGeom prst="rect">
                <a:avLst/>
              </a:prstGeom>
              <a:blipFill>
                <a:blip r:embed="rId15"/>
                <a:stretch>
                  <a:fillRect l="-116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0E197381-1975-D449-8155-3BF594873547}"/>
              </a:ext>
            </a:extLst>
          </p:cNvPr>
          <p:cNvGrpSpPr/>
          <p:nvPr/>
        </p:nvGrpSpPr>
        <p:grpSpPr>
          <a:xfrm>
            <a:off x="5789256" y="3400262"/>
            <a:ext cx="3195503" cy="481139"/>
            <a:chOff x="5789256" y="3400262"/>
            <a:chExt cx="3195503" cy="48113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0B44AAB-FD16-BF43-9D6B-3D262DDB61D1}"/>
                </a:ext>
              </a:extLst>
            </p:cNvPr>
            <p:cNvSpPr/>
            <p:nvPr/>
          </p:nvSpPr>
          <p:spPr>
            <a:xfrm>
              <a:off x="5789256" y="3472270"/>
              <a:ext cx="3168352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D4B13C-8548-EB4D-8F49-B6B3A86C7A7C}"/>
                </a:ext>
              </a:extLst>
            </p:cNvPr>
            <p:cNvCxnSpPr/>
            <p:nvPr/>
          </p:nvCxnSpPr>
          <p:spPr>
            <a:xfrm>
              <a:off x="6823462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297339-907F-6E4E-91A5-90C0D6BE913E}"/>
                </a:ext>
              </a:extLst>
            </p:cNvPr>
            <p:cNvCxnSpPr/>
            <p:nvPr/>
          </p:nvCxnSpPr>
          <p:spPr>
            <a:xfrm>
              <a:off x="7157408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">
                  <a:extLst>
                    <a:ext uri="{FF2B5EF4-FFF2-40B4-BE49-F238E27FC236}">
                      <a16:creationId xmlns:a16="http://schemas.microsoft.com/office/drawing/2014/main" id="{8F3DAC98-4371-9245-921A-F827807D98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5789256" y="3472270"/>
                  <a:ext cx="2441104" cy="4091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9" name="Rectangle 3">
                  <a:extLst>
                    <a:ext uri="{FF2B5EF4-FFF2-40B4-BE49-F238E27FC236}">
                      <a16:creationId xmlns:a16="http://schemas.microsoft.com/office/drawing/2014/main" id="{8F3DAC98-4371-9245-921A-F827807D9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256" y="3472270"/>
                  <a:ext cx="2441104" cy="4091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14B6E6-4D9C-BC44-AB84-3E063B5CBC51}"/>
                </a:ext>
              </a:extLst>
            </p:cNvPr>
            <p:cNvCxnSpPr/>
            <p:nvPr/>
          </p:nvCxnSpPr>
          <p:spPr>
            <a:xfrm>
              <a:off x="7445440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61818C-BDCA-544D-B090-E4020B6409E2}"/>
                </a:ext>
              </a:extLst>
            </p:cNvPr>
            <p:cNvCxnSpPr/>
            <p:nvPr/>
          </p:nvCxnSpPr>
          <p:spPr>
            <a:xfrm>
              <a:off x="7805480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68ACD89-06A2-4241-A893-88E5F81BD825}"/>
                </a:ext>
              </a:extLst>
            </p:cNvPr>
            <p:cNvCxnSpPr/>
            <p:nvPr/>
          </p:nvCxnSpPr>
          <p:spPr>
            <a:xfrm>
              <a:off x="6509336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3">
                  <a:extLst>
                    <a:ext uri="{FF2B5EF4-FFF2-40B4-BE49-F238E27FC236}">
                      <a16:creationId xmlns:a16="http://schemas.microsoft.com/office/drawing/2014/main" id="{87B20D15-D714-F64F-90D4-A22866DF26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430160" y="3451916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3" name="Rectangle 3">
                  <a:extLst>
                    <a:ext uri="{FF2B5EF4-FFF2-40B4-BE49-F238E27FC236}">
                      <a16:creationId xmlns:a16="http://schemas.microsoft.com/office/drawing/2014/main" id="{87B20D15-D714-F64F-90D4-A22866DF2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160" y="3451916"/>
                  <a:ext cx="456927" cy="40074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3">
                  <a:extLst>
                    <a:ext uri="{FF2B5EF4-FFF2-40B4-BE49-F238E27FC236}">
                      <a16:creationId xmlns:a16="http://schemas.microsoft.com/office/drawing/2014/main" id="{0A8FC3C2-9FA3-B247-8EA9-9E26A97929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085400" y="347227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4" name="Rectangle 3">
                  <a:extLst>
                    <a:ext uri="{FF2B5EF4-FFF2-40B4-BE49-F238E27FC236}">
                      <a16:creationId xmlns:a16="http://schemas.microsoft.com/office/drawing/2014/main" id="{0A8FC3C2-9FA3-B247-8EA9-9E26A9792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400" y="3472270"/>
                  <a:ext cx="456927" cy="40074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3">
                  <a:extLst>
                    <a:ext uri="{FF2B5EF4-FFF2-40B4-BE49-F238E27FC236}">
                      <a16:creationId xmlns:a16="http://schemas.microsoft.com/office/drawing/2014/main" id="{2FAC0E98-8E99-3A41-8538-200E8D483A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420561" y="347227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5" name="Rectangle 3">
                  <a:extLst>
                    <a:ext uri="{FF2B5EF4-FFF2-40B4-BE49-F238E27FC236}">
                      <a16:creationId xmlns:a16="http://schemas.microsoft.com/office/drawing/2014/main" id="{2FAC0E98-8E99-3A41-8538-200E8D483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0561" y="3472270"/>
                  <a:ext cx="456927" cy="40074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3">
                  <a:extLst>
                    <a:ext uri="{FF2B5EF4-FFF2-40B4-BE49-F238E27FC236}">
                      <a16:creationId xmlns:a16="http://schemas.microsoft.com/office/drawing/2014/main" id="{665B5A2A-CD2C-BA41-B939-AEB8A3F0D1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005280" y="3400262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7" name="Rectangle 3">
                  <a:extLst>
                    <a:ext uri="{FF2B5EF4-FFF2-40B4-BE49-F238E27FC236}">
                      <a16:creationId xmlns:a16="http://schemas.microsoft.com/office/drawing/2014/main" id="{665B5A2A-CD2C-BA41-B939-AEB8A3F0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280" y="3400262"/>
                  <a:ext cx="456927" cy="40074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B443E2A-8711-D24A-8B2B-3B0FEDAB5F39}"/>
                </a:ext>
              </a:extLst>
            </p:cNvPr>
            <p:cNvCxnSpPr/>
            <p:nvPr/>
          </p:nvCxnSpPr>
          <p:spPr>
            <a:xfrm>
              <a:off x="8167792" y="3478597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3">
                  <a:extLst>
                    <a:ext uri="{FF2B5EF4-FFF2-40B4-BE49-F238E27FC236}">
                      <a16:creationId xmlns:a16="http://schemas.microsoft.com/office/drawing/2014/main" id="{F2666196-8B10-A149-B0BF-52D47AFCEC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782873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1" name="Rectangle 3">
                  <a:extLst>
                    <a:ext uri="{FF2B5EF4-FFF2-40B4-BE49-F238E27FC236}">
                      <a16:creationId xmlns:a16="http://schemas.microsoft.com/office/drawing/2014/main" id="{F2666196-8B10-A149-B0BF-52D47AFCE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873" y="3478597"/>
                  <a:ext cx="456927" cy="40074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7794891-BCCA-5240-86FC-6B738E992F4B}"/>
                </a:ext>
              </a:extLst>
            </p:cNvPr>
            <p:cNvCxnSpPr/>
            <p:nvPr/>
          </p:nvCxnSpPr>
          <p:spPr>
            <a:xfrm>
              <a:off x="8552711" y="3478597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3">
                  <a:extLst>
                    <a:ext uri="{FF2B5EF4-FFF2-40B4-BE49-F238E27FC236}">
                      <a16:creationId xmlns:a16="http://schemas.microsoft.com/office/drawing/2014/main" id="{147E10C6-0251-C740-B1B0-939B0631A9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167792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3">
                  <a:extLst>
                    <a:ext uri="{FF2B5EF4-FFF2-40B4-BE49-F238E27FC236}">
                      <a16:creationId xmlns:a16="http://schemas.microsoft.com/office/drawing/2014/main" id="{147E10C6-0251-C740-B1B0-939B0631A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7792" y="3478597"/>
                  <a:ext cx="456927" cy="40074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3">
                  <a:extLst>
                    <a:ext uri="{FF2B5EF4-FFF2-40B4-BE49-F238E27FC236}">
                      <a16:creationId xmlns:a16="http://schemas.microsoft.com/office/drawing/2014/main" id="{681140C0-8DE5-2E41-9142-8BC236339E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527832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4" name="Rectangle 3">
                  <a:extLst>
                    <a:ext uri="{FF2B5EF4-FFF2-40B4-BE49-F238E27FC236}">
                      <a16:creationId xmlns:a16="http://schemas.microsoft.com/office/drawing/2014/main" id="{681140C0-8DE5-2E41-9142-8BC236339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7832" y="3478597"/>
                  <a:ext cx="456927" cy="40074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B44A0E0E-AC2A-314F-AA1D-E1AC814FB7B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9984" y="4599337"/>
                <a:ext cx="7916271" cy="16379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</m:e>
                      </m:d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B44A0E0E-AC2A-314F-AA1D-E1AC814FB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4" y="4599337"/>
                <a:ext cx="7916271" cy="1637975"/>
              </a:xfrm>
              <a:prstGeom prst="rect">
                <a:avLst/>
              </a:prstGeom>
              <a:blipFill>
                <a:blip r:embed="rId23"/>
                <a:stretch>
                  <a:fillRect t="-53846" b="-9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3">
            <a:extLst>
              <a:ext uri="{FF2B5EF4-FFF2-40B4-BE49-F238E27FC236}">
                <a16:creationId xmlns:a16="http://schemas.microsoft.com/office/drawing/2014/main" id="{C72B3362-9E71-BD4C-A5D9-B8453C0A339B}"/>
              </a:ext>
            </a:extLst>
          </p:cNvPr>
          <p:cNvSpPr txBox="1">
            <a:spLocks noChangeArrowheads="1"/>
          </p:cNvSpPr>
          <p:nvPr/>
        </p:nvSpPr>
        <p:spPr>
          <a:xfrm>
            <a:off x="897032" y="5860746"/>
            <a:ext cx="7131352" cy="908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Calibri" pitchFamily="34" charset="0"/>
              </a:rPr>
              <a:t>Compute each AND individually and sum it up?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D0C31CF-B511-0E46-823C-F55953E4C8D9}"/>
              </a:ext>
            </a:extLst>
          </p:cNvPr>
          <p:cNvCxnSpPr/>
          <p:nvPr/>
        </p:nvCxnSpPr>
        <p:spPr>
          <a:xfrm>
            <a:off x="1115616" y="6309320"/>
            <a:ext cx="648072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59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8" grpId="0"/>
      <p:bldP spid="55" grpId="0"/>
      <p:bldP spid="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48870</TotalTime>
  <Words>2149</Words>
  <Application>Microsoft Macintosh PowerPoint</Application>
  <PresentationFormat>On-screen Show (4:3)</PresentationFormat>
  <Paragraphs>436</Paragraphs>
  <Slides>38</Slides>
  <Notes>38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Comic Sans MS</vt:lpstr>
      <vt:lpstr>New York</vt:lpstr>
      <vt:lpstr>Office Theme</vt:lpstr>
      <vt:lpstr>Custom Design</vt:lpstr>
      <vt:lpstr>PowerPoint Presentation</vt:lpstr>
      <vt:lpstr>TODAY: Oblivious Transfer and  Private Information Retrieval</vt:lpstr>
      <vt:lpstr>Basic Problem: Database Access</vt:lpstr>
      <vt:lpstr>PowerPoint Presentation</vt:lpstr>
      <vt:lpstr>Oblivious Transfer (OT)</vt:lpstr>
      <vt:lpstr>Why OT? The Dating Problem</vt:lpstr>
      <vt:lpstr>Why OT? The Dating Problem</vt:lpstr>
      <vt:lpstr>The Billionaires’ Problem</vt:lpstr>
      <vt:lpstr>The Billionaires’ Problem</vt:lpstr>
      <vt:lpstr>Detour: OT ⇒ Secret-Shared-AND</vt:lpstr>
      <vt:lpstr>The Billionaires’ Problem</vt:lpstr>
      <vt:lpstr>The Billionaires’ Problem</vt:lpstr>
      <vt:lpstr>“OT is Complete”</vt:lpstr>
      <vt:lpstr>OT Definition</vt:lpstr>
      <vt:lpstr>OT Definition</vt:lpstr>
      <vt:lpstr>OT Definition</vt:lpstr>
      <vt:lpstr>OT Definition</vt:lpstr>
      <vt:lpstr>OT Protocol 1: Trapdoor Permutations</vt:lpstr>
      <vt:lpstr>OT Protocol 1: Trapdoor Permutations</vt:lpstr>
      <vt:lpstr>OT Protocol 1: Trapdoor Permutations</vt:lpstr>
      <vt:lpstr>OT Protocol 1: Trapdoor Permutations</vt:lpstr>
      <vt:lpstr>OT from Trapdoor Permutations</vt:lpstr>
      <vt:lpstr>OT Protocol 2: Additive HE</vt:lpstr>
      <vt:lpstr>Many More Constructions of OT</vt:lpstr>
      <vt:lpstr> Secure Two-Party Computation</vt:lpstr>
      <vt:lpstr>Secure Two-Party Computation</vt:lpstr>
      <vt:lpstr>Secure Two-Party Computation</vt:lpstr>
      <vt:lpstr>Secure Two-Party Computation</vt:lpstr>
      <vt:lpstr>Secure Two-Party Computation</vt:lpstr>
      <vt:lpstr>Secure 2PC from OT</vt:lpstr>
      <vt:lpstr>PowerPoint Presentation</vt:lpstr>
      <vt:lpstr>PowerPoint Presentation</vt:lpstr>
      <vt:lpstr>Recap: OT ⇒ Secret-Shared-AND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1229</cp:revision>
  <dcterms:created xsi:type="dcterms:W3CDTF">2014-03-14T23:52:55Z</dcterms:created>
  <dcterms:modified xsi:type="dcterms:W3CDTF">2022-11-28T03:01:28Z</dcterms:modified>
</cp:coreProperties>
</file>