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2"/>
  </p:notesMasterIdLst>
  <p:sldIdLst>
    <p:sldId id="529" r:id="rId3"/>
    <p:sldId id="571" r:id="rId4"/>
    <p:sldId id="582" r:id="rId5"/>
    <p:sldId id="657" r:id="rId6"/>
    <p:sldId id="659" r:id="rId7"/>
    <p:sldId id="658" r:id="rId8"/>
    <p:sldId id="660" r:id="rId9"/>
    <p:sldId id="640" r:id="rId10"/>
    <p:sldId id="661" r:id="rId11"/>
    <p:sldId id="585" r:id="rId12"/>
    <p:sldId id="631" r:id="rId13"/>
    <p:sldId id="638" r:id="rId14"/>
    <p:sldId id="639" r:id="rId15"/>
    <p:sldId id="1466" r:id="rId16"/>
    <p:sldId id="1463" r:id="rId17"/>
    <p:sldId id="1501" r:id="rId18"/>
    <p:sldId id="1474" r:id="rId19"/>
    <p:sldId id="1476" r:id="rId20"/>
    <p:sldId id="1473" r:id="rId21"/>
    <p:sldId id="646" r:id="rId22"/>
    <p:sldId id="647" r:id="rId23"/>
    <p:sldId id="1477" r:id="rId24"/>
    <p:sldId id="1475" r:id="rId25"/>
    <p:sldId id="1479" r:id="rId26"/>
    <p:sldId id="650" r:id="rId27"/>
    <p:sldId id="648" r:id="rId28"/>
    <p:sldId id="651" r:id="rId29"/>
    <p:sldId id="649" r:id="rId30"/>
    <p:sldId id="1502" r:id="rId31"/>
    <p:sldId id="1374" r:id="rId32"/>
    <p:sldId id="1375" r:id="rId33"/>
    <p:sldId id="1400" r:id="rId34"/>
    <p:sldId id="1470" r:id="rId35"/>
    <p:sldId id="1454" r:id="rId36"/>
    <p:sldId id="1471" r:id="rId37"/>
    <p:sldId id="1469" r:id="rId38"/>
    <p:sldId id="665" r:id="rId39"/>
    <p:sldId id="626" r:id="rId40"/>
    <p:sldId id="66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2416"/>
    <a:srgbClr val="0000FF"/>
    <a:srgbClr val="1E177C"/>
    <a:srgbClr val="EA968D"/>
    <a:srgbClr val="9290EA"/>
    <a:srgbClr val="FF0000"/>
    <a:srgbClr val="1A17A5"/>
    <a:srgbClr val="891637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53"/>
    <p:restoredTop sz="76240" autoAdjust="0"/>
  </p:normalViewPr>
  <p:slideViewPr>
    <p:cSldViewPr>
      <p:cViewPr varScale="1">
        <p:scale>
          <a:sx n="95" d="100"/>
          <a:sy n="95" d="100"/>
        </p:scale>
        <p:origin x="144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039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5705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3310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212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555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0798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854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6518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459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1029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737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Proof sketch on the board. Use the reciprocity law  (x/N) = (N/x) (-1)^{(x-1)(N-1)/4}  and (x/N) = (x mod N / N) and the supplementary facts (1 // N) = (-1)^{n-1/2}  and (2 // N) = (-1)^{n^2-1/8}.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8578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For x to be a square mod N, it has to be a square mod P and square mod Q. </a:t>
            </a:r>
          </a:p>
          <a:p>
            <a:pPr marL="228600" indent="-228600">
              <a:buAutoNum type="arabicPeriod"/>
            </a:pPr>
            <a:r>
              <a:rPr lang="en-US" baseline="0" dirty="0"/>
              <a:t>And conversely, if x = y1^2 mod P and x = y2^2 mod Q, then x = CRT(y1,y2)^2 mod PQ.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3954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Need CRT.  E.g. x = 1 mod 3 and x = 2 mod 5 =&gt; x is unique mod 15.  x = c_3 * 1 + c_5 * 2.  c_3 = 10 is 1 mod 3 and 0 mod 5.  c_5 = 6 is 1 mod 5 and 0 mod 3. So x = 10*1+6*2 = 22 = 7 mod 15.</a:t>
            </a:r>
          </a:p>
          <a:p>
            <a:pPr marL="228600" indent="-228600">
              <a:buAutoNum type="arabicPeriod"/>
            </a:pP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For x to be a square mod N, it has to be a square mod P and square mod Q. </a:t>
            </a:r>
          </a:p>
          <a:p>
            <a:pPr marL="228600" indent="-228600">
              <a:buAutoNum type="arabicPeriod"/>
            </a:pPr>
            <a:r>
              <a:rPr lang="en-US" baseline="0" dirty="0"/>
              <a:t>And conversely, if x = y1^2 mod P and x = y2^2 mod Q, then x = CRT(y1,y2)^2 mod PQ.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9689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For x to be a square mod N, it has to be a square mod P and square mod Q. </a:t>
            </a:r>
          </a:p>
          <a:p>
            <a:pPr marL="228600" indent="-228600">
              <a:buAutoNum type="arabicPeriod"/>
            </a:pPr>
            <a:r>
              <a:rPr lang="en-US" baseline="0" dirty="0"/>
              <a:t>And conversely, if x = y1^2 mod P and x = y2^2 mod Q, then x = CRT(y1,y2)^2 mod PQ.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55231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7095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96030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1669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237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dirty="0" err="1">
                <a:solidFill>
                  <a:schemeClr val="tx1"/>
                </a:solidFill>
              </a:rPr>
              <a:t>Pf</a:t>
            </a:r>
            <a:r>
              <a:rPr lang="en-US" sz="1200" b="0" dirty="0">
                <a:solidFill>
                  <a:schemeClr val="tx1"/>
                </a:solidFill>
              </a:rPr>
              <a:t>:  QNR*QNR = QR.</a:t>
            </a:r>
            <a:endParaRPr lang="en-US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53047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866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8084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6437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same kind of problems with </a:t>
            </a:r>
            <a:r>
              <a:rPr lang="en-US" baseline="0" dirty="0" err="1"/>
              <a:t>fhe</a:t>
            </a:r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8890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iteration is incorrect because you only recover </a:t>
            </a:r>
            <a:r>
              <a:rPr lang="en-US" dirty="0" err="1"/>
              <a:t>e+m</a:t>
            </a:r>
            <a:r>
              <a:rPr lang="en-US" dirty="0"/>
              <a:t> upon decrypting</a:t>
            </a:r>
          </a:p>
          <a:p>
            <a:r>
              <a:rPr lang="en-US" dirty="0"/>
              <a:t>Solution: “error correct” or “make sure that m is a large number compared to 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8C13DC-EB30-4E7B-9A79-FF6A33A169FE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07553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iteration is incorrect because you only recover </a:t>
            </a:r>
            <a:r>
              <a:rPr lang="en-US" dirty="0" err="1"/>
              <a:t>e+m</a:t>
            </a:r>
            <a:r>
              <a:rPr lang="en-US" dirty="0"/>
              <a:t> upon decrypting</a:t>
            </a:r>
          </a:p>
          <a:p>
            <a:r>
              <a:rPr lang="en-US" dirty="0"/>
              <a:t>Solution: “error correct” or “make sure that m is a large number compared to 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8C13DC-EB30-4E7B-9A79-FF6A33A169FE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6856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86242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58383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16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857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538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647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060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759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857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B9F1F-6480-4C70-B2FA-BA8A0780F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5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A9AA8-9734-4BF3-B765-B6D6DA530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7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FF70A-E8BF-49CE-95C1-B682D828A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9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20B10-6661-455B-BB94-5B71FDED7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BE24-AC29-4FF4-ADC6-35745F5ED2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4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8C519-6A07-4F9B-BB38-ED3C6DD52E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6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7DFC7-3B6F-4FBE-A4FF-4EE991A629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6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0B428-9972-4656-AF57-9E452F34DB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1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ECDCB-AB58-484D-8F01-FB01F46F1D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9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41C52-D49A-4C73-8E66-75469B719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2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5485C-AB55-4910-BC55-38AFE8FA6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5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84A2-B24B-476A-B461-1402D306BD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6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2022-10-12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509B1FC-1568-4664-B399-59FB0FF91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8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Relationship Id="rId4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8.xml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10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Trapdoor Permutations: Candidates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3B41A4-022E-724A-A311-4D21BB41B959}"/>
              </a:ext>
            </a:extLst>
          </p:cNvPr>
          <p:cNvSpPr/>
          <p:nvPr/>
        </p:nvSpPr>
        <p:spPr>
          <a:xfrm>
            <a:off x="611560" y="1988840"/>
            <a:ext cx="7971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Trapdoor Permutations are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exceedingly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rare.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E6146E-1CAE-CC4C-83AF-A7908DE720BF}"/>
              </a:ext>
            </a:extLst>
          </p:cNvPr>
          <p:cNvSpPr/>
          <p:nvPr/>
        </p:nvSpPr>
        <p:spPr>
          <a:xfrm>
            <a:off x="611560" y="3429000"/>
            <a:ext cx="8532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candidates (both need factoring to be hard):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1C8D93-4881-2C45-ACC0-AC8347CCAFAA}"/>
              </a:ext>
            </a:extLst>
          </p:cNvPr>
          <p:cNvSpPr/>
          <p:nvPr/>
        </p:nvSpPr>
        <p:spPr>
          <a:xfrm>
            <a:off x="720080" y="4221088"/>
            <a:ext cx="8532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RSA (Rivest-Shamir-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Adleman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032357-9594-494A-A64E-91EDC845520C}"/>
              </a:ext>
            </a:extLst>
          </p:cNvPr>
          <p:cNvSpPr/>
          <p:nvPr/>
        </p:nvSpPr>
        <p:spPr>
          <a:xfrm>
            <a:off x="720080" y="5000110"/>
            <a:ext cx="8532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Rabin/Blum-Williams Function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0A17AC-8EC0-1048-97CF-2F675E9253C1}"/>
              </a:ext>
            </a:extLst>
          </p:cNvPr>
          <p:cNvSpPr/>
          <p:nvPr/>
        </p:nvSpPr>
        <p:spPr>
          <a:xfrm>
            <a:off x="720080" y="4221088"/>
            <a:ext cx="8532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RSA (Rivest-Shamir-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Adleman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Function</a:t>
            </a:r>
          </a:p>
        </p:txBody>
      </p:sp>
    </p:spTree>
    <p:extLst>
      <p:ext uri="{BB962C8B-B14F-4D97-AF65-F5344CB8AC3E}">
        <p14:creationId xmlns:p14="http://schemas.microsoft.com/office/powerpoint/2010/main" val="103299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Review: Number Theory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51556D-5705-EC4B-AC68-98772836312C}"/>
              </a:ext>
            </a:extLst>
          </p:cNvPr>
          <p:cNvSpPr/>
          <p:nvPr/>
        </p:nvSpPr>
        <p:spPr>
          <a:xfrm>
            <a:off x="611560" y="1476073"/>
            <a:ext cx="7971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review some number theory from L9.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1CBE32B-A629-D444-97EA-5EAED2EFEE59}"/>
                  </a:ext>
                </a:extLst>
              </p:cNvPr>
              <p:cNvSpPr/>
              <p:nvPr/>
            </p:nvSpPr>
            <p:spPr>
              <a:xfrm>
                <a:off x="611560" y="2268161"/>
                <a:ext cx="79718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𝑝𝑞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be a product of two large primes.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1CBE32B-A629-D444-97EA-5EAED2EFEE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268161"/>
                <a:ext cx="7971837" cy="523220"/>
              </a:xfrm>
              <a:prstGeom prst="rect">
                <a:avLst/>
              </a:prstGeom>
              <a:blipFill>
                <a:blip r:embed="rId3"/>
                <a:stretch>
                  <a:fillRect l="-1752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713F1BC-EE4B-2D4B-BDCF-D25CC7B7E21B}"/>
                  </a:ext>
                </a:extLst>
              </p:cNvPr>
              <p:cNvSpPr/>
              <p:nvPr/>
            </p:nvSpPr>
            <p:spPr>
              <a:xfrm>
                <a:off x="611561" y="2940913"/>
                <a:ext cx="812195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Fact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𝑍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∗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={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∈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𝑍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𝑁</m:t>
                        </m:r>
                      </m:sub>
                    </m:sSub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: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gcd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a</m:t>
                        </m:r>
                        <m: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N</m:t>
                        </m:r>
                      </m:e>
                    </m:d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=1}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a group.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713F1BC-EE4B-2D4B-BDCF-D25CC7B7E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1" y="2940913"/>
                <a:ext cx="8121950" cy="523220"/>
              </a:xfrm>
              <a:prstGeom prst="rect">
                <a:avLst/>
              </a:prstGeom>
              <a:blipFill>
                <a:blip r:embed="rId4"/>
                <a:stretch>
                  <a:fillRect l="-1719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E3A8D8A-AA7B-1A42-8373-A50754968726}"/>
                  </a:ext>
                </a:extLst>
              </p:cNvPr>
              <p:cNvSpPr/>
              <p:nvPr/>
            </p:nvSpPr>
            <p:spPr>
              <a:xfrm>
                <a:off x="971600" y="3613665"/>
                <a:ext cx="79718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group operation is multiplication mod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E3A8D8A-AA7B-1A42-8373-A50754968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613665"/>
                <a:ext cx="7971837" cy="523220"/>
              </a:xfrm>
              <a:prstGeom prst="rect">
                <a:avLst/>
              </a:prstGeom>
              <a:blipFill>
                <a:blip r:embed="rId5"/>
                <a:stretch>
                  <a:fillRect l="-1274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FE78BEBB-2E36-1C4B-95C7-0F314F307158}"/>
              </a:ext>
            </a:extLst>
          </p:cNvPr>
          <p:cNvSpPr/>
          <p:nvPr/>
        </p:nvSpPr>
        <p:spPr>
          <a:xfrm>
            <a:off x="968406" y="4149080"/>
            <a:ext cx="7971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inverses exist and are easy to compute.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2C1B5C-5CE8-D944-ADC9-85FD1B70ED92}"/>
              </a:ext>
            </a:extLst>
          </p:cNvPr>
          <p:cNvSpPr/>
          <p:nvPr/>
        </p:nvSpPr>
        <p:spPr>
          <a:xfrm>
            <a:off x="971601" y="4725144"/>
            <a:ext cx="4248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order of the group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AF79693-F9A2-A54B-8862-775B05D3427D}"/>
                  </a:ext>
                </a:extLst>
              </p:cNvPr>
              <p:cNvSpPr/>
              <p:nvPr/>
            </p:nvSpPr>
            <p:spPr>
              <a:xfrm>
                <a:off x="5004048" y="4705980"/>
                <a:ext cx="38144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l-GR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ϕ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−1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𝑞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−1)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AF79693-F9A2-A54B-8862-775B05D34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4705980"/>
                <a:ext cx="3814442" cy="523220"/>
              </a:xfrm>
              <a:prstGeom prst="rect">
                <a:avLst/>
              </a:prstGeom>
              <a:blipFill>
                <a:blip r:embed="rId6"/>
                <a:stretch>
                  <a:fillRect r="-3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57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RSA Trapdoor Permutation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BB9F70B-2A36-8643-9973-20CA6D6F2B9A}"/>
                  </a:ext>
                </a:extLst>
              </p:cNvPr>
              <p:cNvSpPr/>
              <p:nvPr/>
            </p:nvSpPr>
            <p:spPr>
              <a:xfrm>
                <a:off x="467544" y="1556792"/>
                <a:ext cx="8532440" cy="9730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Today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Let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be an integer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𝑒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kumimoji="0" lang="el-GR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ϕ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𝑁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e>
                        </m:d>
                      </m:e>
                    </m:func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=1.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Then, the map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a trapdoor permutation.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BB9F70B-2A36-8643-9973-20CA6D6F2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556792"/>
                <a:ext cx="8532440" cy="973023"/>
              </a:xfrm>
              <a:prstGeom prst="rect">
                <a:avLst/>
              </a:prstGeom>
              <a:blipFill>
                <a:blip r:embed="rId3"/>
                <a:stretch>
                  <a:fillRect l="-1486" t="-649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B03C0B5-5956-EC4F-97B3-A7B597DE7210}"/>
                  </a:ext>
                </a:extLst>
              </p:cNvPr>
              <p:cNvSpPr/>
              <p:nvPr/>
            </p:nvSpPr>
            <p:spPr>
              <a:xfrm>
                <a:off x="483151" y="5589240"/>
                <a:ext cx="8532440" cy="542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{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:</m:t>
                      </m:r>
                      <m:func>
                        <m:func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=1}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B03C0B5-5956-EC4F-97B3-A7B597DE7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51" y="5589240"/>
                <a:ext cx="8532440" cy="542136"/>
              </a:xfrm>
              <a:prstGeom prst="rect">
                <a:avLst/>
              </a:prstGeom>
              <a:blipFill>
                <a:blip r:embed="rId4"/>
                <a:stretch>
                  <a:fillRect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6A29BAF-DFFF-E943-B348-5F7B205C772F}"/>
                  </a:ext>
                </a:extLst>
              </p:cNvPr>
              <p:cNvSpPr/>
              <p:nvPr/>
            </p:nvSpPr>
            <p:spPr>
              <a:xfrm>
                <a:off x="467544" y="2852936"/>
                <a:ext cx="8532440" cy="9909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Key Fact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Given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𝑑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such that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𝑒𝑑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l-GR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ϕ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𝑁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it is easy to compute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sup>
                    </m:sSup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 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6A29BAF-DFFF-E943-B348-5F7B205C7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852936"/>
                <a:ext cx="8532440" cy="990977"/>
              </a:xfrm>
              <a:prstGeom prst="rect">
                <a:avLst/>
              </a:prstGeom>
              <a:blipFill>
                <a:blip r:embed="rId5"/>
                <a:stretch>
                  <a:fillRect l="-1486" t="-6329" b="-1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78406FE-8DB2-7B4D-BF84-15E4D0D37537}"/>
                  </a:ext>
                </a:extLst>
              </p:cNvPr>
              <p:cNvSpPr/>
              <p:nvPr/>
            </p:nvSpPr>
            <p:spPr>
              <a:xfrm>
                <a:off x="465802" y="3987110"/>
                <a:ext cx="8532440" cy="5522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Proof: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sup>
                    </m:sSup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kumimoji="0" lang="el-GR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ϕ</m:t>
                        </m:r>
                        <m:d>
                          <m:d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𝑁</m:t>
                            </m:r>
                          </m:e>
                        </m:d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+1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=(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el-GR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ϕ</m:t>
                        </m:r>
                        <m:d>
                          <m:d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𝑁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𝑁</m:t>
                    </m:r>
                  </m:oMath>
                </a14:m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78406FE-8DB2-7B4D-BF84-15E4D0D37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02" y="3987110"/>
                <a:ext cx="8532440" cy="552267"/>
              </a:xfrm>
              <a:prstGeom prst="rect">
                <a:avLst/>
              </a:prstGeom>
              <a:blipFill>
                <a:blip r:embed="rId6"/>
                <a:stretch>
                  <a:fillRect l="-1486" t="-2273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0CBF51FA-071F-3E41-83DE-4A165E5111F8}"/>
              </a:ext>
            </a:extLst>
          </p:cNvPr>
          <p:cNvSpPr/>
          <p:nvPr/>
        </p:nvSpPr>
        <p:spPr>
          <a:xfrm>
            <a:off x="2483768" y="4429138"/>
            <a:ext cx="1872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(for some integer k)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364EBE-262D-7B41-AE91-2896AEACC360}"/>
              </a:ext>
            </a:extLst>
          </p:cNvPr>
          <p:cNvSpPr/>
          <p:nvPr/>
        </p:nvSpPr>
        <p:spPr>
          <a:xfrm>
            <a:off x="6516216" y="4065368"/>
            <a:ext cx="2232248" cy="727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4F94A6-674E-3445-80A8-AF0BD467C43C}"/>
              </a:ext>
            </a:extLst>
          </p:cNvPr>
          <p:cNvSpPr/>
          <p:nvPr/>
        </p:nvSpPr>
        <p:spPr>
          <a:xfrm>
            <a:off x="4211960" y="4005064"/>
            <a:ext cx="4496145" cy="727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6E4501-ECA4-AD44-A051-211DEAB60D93}"/>
              </a:ext>
            </a:extLst>
          </p:cNvPr>
          <p:cNvSpPr/>
          <p:nvPr/>
        </p:nvSpPr>
        <p:spPr>
          <a:xfrm>
            <a:off x="2483769" y="3998246"/>
            <a:ext cx="5934200" cy="727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0A4313-06EF-644A-ADE5-013CEF13845C}"/>
              </a:ext>
            </a:extLst>
          </p:cNvPr>
          <p:cNvSpPr/>
          <p:nvPr/>
        </p:nvSpPr>
        <p:spPr>
          <a:xfrm>
            <a:off x="467544" y="5013176"/>
            <a:ext cx="8532440" cy="542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gives us the RSA trapdoor permutation collection.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5BD59A7-3606-AB4E-BA05-53643AA56768}"/>
                  </a:ext>
                </a:extLst>
              </p:cNvPr>
              <p:cNvSpPr/>
              <p:nvPr/>
            </p:nvSpPr>
            <p:spPr>
              <a:xfrm>
                <a:off x="467544" y="6165304"/>
                <a:ext cx="853244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Trapdoor for inversion: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𝑑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l-GR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ϕ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𝑁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5BD59A7-3606-AB4E-BA05-53643AA567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6165304"/>
                <a:ext cx="8532440" cy="523220"/>
              </a:xfrm>
              <a:prstGeom prst="rect">
                <a:avLst/>
              </a:prstGeom>
              <a:blipFill>
                <a:blip r:embed="rId7"/>
                <a:stretch>
                  <a:fillRect l="-1486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33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3" grpId="0" animBg="1"/>
      <p:bldP spid="24" grpId="0" animBg="1"/>
      <p:bldP spid="25" grpId="0" animBg="1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RSA Trapdoor Permutation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BB9F70B-2A36-8643-9973-20CA6D6F2B9A}"/>
                  </a:ext>
                </a:extLst>
              </p:cNvPr>
              <p:cNvSpPr/>
              <p:nvPr/>
            </p:nvSpPr>
            <p:spPr>
              <a:xfrm>
                <a:off x="467544" y="1556792"/>
                <a:ext cx="8532440" cy="9730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Today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Let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be an integer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𝑒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kumimoji="0" lang="el-GR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ϕ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𝑁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e>
                        </m:d>
                      </m:e>
                    </m:func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=1.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Then, the map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a trapdoor permutation.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BB9F70B-2A36-8643-9973-20CA6D6F2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556792"/>
                <a:ext cx="8532440" cy="973023"/>
              </a:xfrm>
              <a:prstGeom prst="rect">
                <a:avLst/>
              </a:prstGeom>
              <a:blipFill>
                <a:blip r:embed="rId3"/>
                <a:stretch>
                  <a:fillRect l="-1486" t="-649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25BD59A7-3606-AB4E-BA05-53643AA56768}"/>
              </a:ext>
            </a:extLst>
          </p:cNvPr>
          <p:cNvSpPr/>
          <p:nvPr/>
        </p:nvSpPr>
        <p:spPr>
          <a:xfrm>
            <a:off x="417728" y="2924944"/>
            <a:ext cx="8906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Hardness of inversion without trapdoor =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RSA assumption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70D779-B7C1-B34D-A61D-6633A5AC32AD}"/>
              </a:ext>
            </a:extLst>
          </p:cNvPr>
          <p:cNvSpPr/>
          <p:nvPr/>
        </p:nvSpPr>
        <p:spPr>
          <a:xfrm>
            <a:off x="432048" y="4705980"/>
            <a:ext cx="85324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know that if factoring is easy, RSA is broken (and that’s the only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known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way to break RSA)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8B37D3-ACE4-2D42-B854-4EBD69AACF30}"/>
              </a:ext>
            </a:extLst>
          </p:cNvPr>
          <p:cNvSpPr/>
          <p:nvPr/>
        </p:nvSpPr>
        <p:spPr>
          <a:xfrm>
            <a:off x="432048" y="5930116"/>
            <a:ext cx="8892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Major Open Problem:  Are factoring and RSA equivalent?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81746AC-D308-664E-9E74-ED490C9512FA}"/>
                  </a:ext>
                </a:extLst>
              </p:cNvPr>
              <p:cNvSpPr/>
              <p:nvPr/>
            </p:nvSpPr>
            <p:spPr>
              <a:xfrm>
                <a:off x="566265" y="3625860"/>
                <a:ext cx="8254207" cy="523220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given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(as above)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mod N, hard to compute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81746AC-D308-664E-9E74-ED490C951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65" y="3625860"/>
                <a:ext cx="8254207" cy="523220"/>
              </a:xfrm>
              <a:prstGeom prst="rect">
                <a:avLst/>
              </a:prstGeom>
              <a:blipFill>
                <a:blip r:embed="rId4"/>
                <a:stretch>
                  <a:fillRect l="-1534" t="-11628" b="-255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1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RSA Trapdoor Permutation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BB9F70B-2A36-8643-9973-20CA6D6F2B9A}"/>
                  </a:ext>
                </a:extLst>
              </p:cNvPr>
              <p:cNvSpPr/>
              <p:nvPr/>
            </p:nvSpPr>
            <p:spPr>
              <a:xfrm>
                <a:off x="467544" y="1556792"/>
                <a:ext cx="8532440" cy="9730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Today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Let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be an integer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𝑒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kumimoji="0" lang="el-GR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ϕ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𝑁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e>
                        </m:d>
                      </m:e>
                    </m:func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=1.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Then, the map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a trapdoor permutation.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BB9F70B-2A36-8643-9973-20CA6D6F2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556792"/>
                <a:ext cx="8532440" cy="973023"/>
              </a:xfrm>
              <a:prstGeom prst="rect">
                <a:avLst/>
              </a:prstGeom>
              <a:blipFill>
                <a:blip r:embed="rId3"/>
                <a:stretch>
                  <a:fillRect l="-1486" t="-649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25BD59A7-3606-AB4E-BA05-53643AA56768}"/>
              </a:ext>
            </a:extLst>
          </p:cNvPr>
          <p:cNvSpPr/>
          <p:nvPr/>
        </p:nvSpPr>
        <p:spPr>
          <a:xfrm>
            <a:off x="417728" y="2996952"/>
            <a:ext cx="87982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Hardcore bits (galore) for the RSA trapdoor one-way perm: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D70D779-B7C1-B34D-A61D-6633A5AC32AD}"/>
                  </a:ext>
                </a:extLst>
              </p:cNvPr>
              <p:cNvSpPr/>
              <p:nvPr/>
            </p:nvSpPr>
            <p:spPr>
              <a:xfrm>
                <a:off x="683568" y="3724243"/>
                <a:ext cx="853244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 Goldreich-Levin bit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GL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;</m:t>
                        </m:r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𝑟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e>
                    </m:d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2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D70D779-B7C1-B34D-A61D-6633A5AC32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724243"/>
                <a:ext cx="8532440" cy="523220"/>
              </a:xfrm>
              <a:prstGeom prst="rect">
                <a:avLst/>
              </a:prstGeom>
              <a:blipFill>
                <a:blip r:embed="rId4"/>
                <a:stretch>
                  <a:fillRect l="-1189" t="-9524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9BFCFB6-1E22-914C-8B89-9F2AB69F64D3}"/>
                  </a:ext>
                </a:extLst>
              </p:cNvPr>
              <p:cNvSpPr/>
              <p:nvPr/>
            </p:nvSpPr>
            <p:spPr>
              <a:xfrm>
                <a:off x="683568" y="4417948"/>
                <a:ext cx="853244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 least significant bit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LSB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</m:e>
                    </m:d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9BFCFB6-1E22-914C-8B89-9F2AB69F6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417948"/>
                <a:ext cx="8532440" cy="523220"/>
              </a:xfrm>
              <a:prstGeom prst="rect">
                <a:avLst/>
              </a:prstGeom>
              <a:blipFill>
                <a:blip r:embed="rId5"/>
                <a:stretch>
                  <a:fillRect l="-1189" t="-1463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CDD44C2-6D93-6446-B605-3BA8332F3BE1}"/>
                  </a:ext>
                </a:extLst>
              </p:cNvPr>
              <p:cNvSpPr/>
              <p:nvPr/>
            </p:nvSpPr>
            <p:spPr>
              <a:xfrm>
                <a:off x="683568" y="5085184"/>
                <a:ext cx="853244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 “most significant bit”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𝐻𝐴𝐿𝐹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iff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&lt;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/2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CDD44C2-6D93-6446-B605-3BA8332F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085184"/>
                <a:ext cx="8532440" cy="523220"/>
              </a:xfrm>
              <a:prstGeom prst="rect">
                <a:avLst/>
              </a:prstGeom>
              <a:blipFill>
                <a:blip r:embed="rId6"/>
                <a:stretch>
                  <a:fillRect l="-1189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6C9D54B-3C55-7647-8AC5-6759C89361E4}"/>
                  </a:ext>
                </a:extLst>
              </p:cNvPr>
              <p:cNvSpPr/>
              <p:nvPr/>
            </p:nvSpPr>
            <p:spPr>
              <a:xfrm>
                <a:off x="683568" y="5786100"/>
                <a:ext cx="853244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 fact, any single bit of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hardcore.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6C9D54B-3C55-7647-8AC5-6759C8936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786100"/>
                <a:ext cx="8532440" cy="523220"/>
              </a:xfrm>
              <a:prstGeom prst="rect">
                <a:avLst/>
              </a:prstGeom>
              <a:blipFill>
                <a:blip r:embed="rId7"/>
                <a:stretch>
                  <a:fillRect l="-1189" t="-1463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09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467544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RSA Encryption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35325ED-1B82-2046-BC5D-661C2C3DCBD2}"/>
                  </a:ext>
                </a:extLst>
              </p:cNvPr>
              <p:cNvSpPr/>
              <p:nvPr/>
            </p:nvSpPr>
            <p:spPr>
              <a:xfrm>
                <a:off x="611560" y="1196752"/>
                <a:ext cx="7971837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𝐺𝑒𝑛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𝑝𝑞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be such that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𝑒𝑑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𝑚𝑜𝑑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𝜙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𝑁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 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</a:b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</a:b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𝑝𝑘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and let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𝑠𝑘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𝑑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35325ED-1B82-2046-BC5D-661C2C3DCB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96752"/>
                <a:ext cx="7971837" cy="1815882"/>
              </a:xfrm>
              <a:prstGeom prst="rect">
                <a:avLst/>
              </a:prstGeom>
              <a:blipFill>
                <a:blip r:embed="rId3"/>
                <a:stretch>
                  <a:fillRect l="-1433" t="-27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D80A1A5-F8A1-8B4A-A14C-447FF8556630}"/>
                  </a:ext>
                </a:extLst>
              </p:cNvPr>
              <p:cNvSpPr/>
              <p:nvPr/>
            </p:nvSpPr>
            <p:spPr>
              <a:xfrm>
                <a:off x="600201" y="3278013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𝐸𝑛𝑐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𝑝𝑘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where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a bit: Generate random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𝑍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𝑁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and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mod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LSB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⨁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𝑚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D80A1A5-F8A1-8B4A-A14C-447FF85566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01" y="3278013"/>
                <a:ext cx="7971837" cy="954107"/>
              </a:xfrm>
              <a:prstGeom prst="rect">
                <a:avLst/>
              </a:prstGeom>
              <a:blipFill>
                <a:blip r:embed="rId4"/>
                <a:stretch>
                  <a:fillRect l="-1272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C1C908B-85E3-9449-9A8C-114D463683A9}"/>
                  </a:ext>
                </a:extLst>
              </p:cNvPr>
              <p:cNvSpPr/>
              <p:nvPr/>
            </p:nvSpPr>
            <p:spPr>
              <a:xfrm>
                <a:off x="611560" y="4581128"/>
                <a:ext cx="79718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𝐷𝑒𝑐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𝑠𝑘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Recover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via RSA inversion.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C1C908B-85E3-9449-9A8C-114D463683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581128"/>
                <a:ext cx="7971837" cy="523220"/>
              </a:xfrm>
              <a:prstGeom prst="rect">
                <a:avLst/>
              </a:prstGeom>
              <a:blipFill>
                <a:blip r:embed="rId5"/>
                <a:stretch>
                  <a:fillRect l="-1433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7FFA5FA-3D29-EB41-BB7E-04D2FD639FB3}"/>
                  </a:ext>
                </a:extLst>
              </p:cNvPr>
              <p:cNvSpPr/>
              <p:nvPr/>
            </p:nvSpPr>
            <p:spPr>
              <a:xfrm>
                <a:off x="611560" y="5571237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IND-secure under the RSA assumption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given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𝑒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(as above)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mod N, hard to compute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7FFA5FA-3D29-EB41-BB7E-04D2FD639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571237"/>
                <a:ext cx="7971837" cy="954107"/>
              </a:xfrm>
              <a:prstGeom prst="rect">
                <a:avLst/>
              </a:prstGeom>
              <a:blipFill>
                <a:blip r:embed="rId6"/>
                <a:stretch>
                  <a:fillRect l="-1752" t="-6579" r="-318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8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Lectures 8-10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62594F4B-38AB-8944-85A4-BBD06EA5B5F2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628800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u="sng" dirty="0">
                <a:latin typeface="American Typewriter" charset="0"/>
                <a:ea typeface="American Typewriter" charset="0"/>
                <a:cs typeface="American Typewriter" charset="0"/>
              </a:rPr>
              <a:t>Constructions of Public-key Encryption</a:t>
            </a:r>
            <a:endParaRPr lang="en-US" altLang="en-US" sz="2400" u="sng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FD8FE375-6E8E-8649-89F2-2D4508DF6686}"/>
              </a:ext>
            </a:extLst>
          </p:cNvPr>
          <p:cNvSpPr txBox="1">
            <a:spLocks noChangeArrowheads="1"/>
          </p:cNvSpPr>
          <p:nvPr/>
        </p:nvSpPr>
        <p:spPr>
          <a:xfrm>
            <a:off x="883078" y="3220900"/>
            <a:ext cx="7543274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✅</a:t>
            </a:r>
            <a:r>
              <a:rPr lang="en-US" sz="2400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Trapdoor Permutations (RSA)</a:t>
            </a: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B833FB79-D0A9-F247-BC37-59FF7E641156}"/>
              </a:ext>
            </a:extLst>
          </p:cNvPr>
          <p:cNvSpPr txBox="1">
            <a:spLocks noChangeArrowheads="1"/>
          </p:cNvSpPr>
          <p:nvPr/>
        </p:nvSpPr>
        <p:spPr>
          <a:xfrm>
            <a:off x="883078" y="4084996"/>
            <a:ext cx="684076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3: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Quadratic </a:t>
            </a:r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Residuosity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/Goldwasser-Micali</a:t>
            </a: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F6581779-EFFA-F041-9A1B-6721D01E0EEF}"/>
              </a:ext>
            </a:extLst>
          </p:cNvPr>
          <p:cNvSpPr txBox="1">
            <a:spLocks noChangeArrowheads="1"/>
          </p:cNvSpPr>
          <p:nvPr/>
        </p:nvSpPr>
        <p:spPr>
          <a:xfrm>
            <a:off x="883078" y="2544029"/>
            <a:ext cx="684076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✅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Diffie-Hellman/El Gamal</a:t>
            </a: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9BD1957E-573C-D942-907B-B882473FAC0F}"/>
              </a:ext>
            </a:extLst>
          </p:cNvPr>
          <p:cNvSpPr txBox="1">
            <a:spLocks noChangeArrowheads="1"/>
          </p:cNvSpPr>
          <p:nvPr/>
        </p:nvSpPr>
        <p:spPr>
          <a:xfrm>
            <a:off x="896979" y="5085184"/>
            <a:ext cx="864096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4: Post-Quantum Security &amp; Lattice-based Encryption</a:t>
            </a:r>
          </a:p>
        </p:txBody>
      </p:sp>
    </p:spTree>
    <p:extLst>
      <p:ext uri="{BB962C8B-B14F-4D97-AF65-F5344CB8AC3E}">
        <p14:creationId xmlns:p14="http://schemas.microsoft.com/office/powerpoint/2010/main" val="411193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187624" y="404664"/>
            <a:ext cx="684076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Residues mod P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1FE074-5F2B-A849-B06E-F41C9A801EBC}"/>
                  </a:ext>
                </a:extLst>
              </p:cNvPr>
              <p:cNvSpPr/>
              <p:nvPr/>
            </p:nvSpPr>
            <p:spPr>
              <a:xfrm>
                <a:off x="323528" y="1318662"/>
                <a:ext cx="86409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P be prime. We saw that exactly half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are squares.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1FE074-5F2B-A849-B06E-F41C9A801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318662"/>
                <a:ext cx="8640960" cy="523220"/>
              </a:xfrm>
              <a:prstGeom prst="rect">
                <a:avLst/>
              </a:prstGeom>
              <a:blipFill>
                <a:blip r:embed="rId3"/>
                <a:stretch>
                  <a:fillRect l="-1466" t="-11905" r="-1173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/>
              <p:nvPr/>
            </p:nvSpPr>
            <p:spPr>
              <a:xfrm>
                <a:off x="323528" y="2110750"/>
                <a:ext cx="8208912" cy="1030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Define the Legendre Symbol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if x is a square, -1 if x is not a square, and 0 if x = 0 mod P. 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110750"/>
                <a:ext cx="8208912" cy="1030218"/>
              </a:xfrm>
              <a:prstGeom prst="rect">
                <a:avLst/>
              </a:prstGeom>
              <a:blipFill>
                <a:blip r:embed="rId4"/>
                <a:stretch>
                  <a:fillRect l="-1546" t="-2439" r="-773" b="-15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072BDA2-C168-E148-A174-397DBB3A45C6}"/>
              </a:ext>
            </a:extLst>
          </p:cNvPr>
          <p:cNvSpPr/>
          <p:nvPr/>
        </p:nvSpPr>
        <p:spPr>
          <a:xfrm>
            <a:off x="1907704" y="4574629"/>
            <a:ext cx="5400600" cy="20227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53DBE-3D7D-4D4B-8202-4003B7F422A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4608004" y="4574629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/>
              <p:nvPr/>
            </p:nvSpPr>
            <p:spPr>
              <a:xfrm>
                <a:off x="3023828" y="4862661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𝐿𝑒𝑔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828" y="4862661"/>
                <a:ext cx="1584176" cy="52322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/>
              <p:nvPr/>
            </p:nvSpPr>
            <p:spPr>
              <a:xfrm>
                <a:off x="4589140" y="4845014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𝐿𝑒𝑔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140" y="4845014"/>
                <a:ext cx="1584176" cy="52322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/>
              <p:nvPr/>
            </p:nvSpPr>
            <p:spPr>
              <a:xfrm>
                <a:off x="713234" y="5175971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4" y="5175971"/>
                <a:ext cx="1584176" cy="523220"/>
              </a:xfrm>
              <a:prstGeom prst="rect">
                <a:avLst/>
              </a:prstGeom>
              <a:blipFill>
                <a:blip r:embed="rId7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/>
              <p:nvPr/>
            </p:nvSpPr>
            <p:spPr>
              <a:xfrm>
                <a:off x="2297410" y="5388113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410" y="5388113"/>
                <a:ext cx="2291730" cy="722442"/>
              </a:xfrm>
              <a:prstGeom prst="rect">
                <a:avLst/>
              </a:prstGeom>
              <a:blipFill>
                <a:blip r:embed="rId8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/>
              <p:nvPr/>
            </p:nvSpPr>
            <p:spPr>
              <a:xfrm>
                <a:off x="4626868" y="5368234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=+1}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868" y="5368234"/>
                <a:ext cx="2291730" cy="722442"/>
              </a:xfrm>
              <a:prstGeom prst="rect">
                <a:avLst/>
              </a:prstGeom>
              <a:blipFill>
                <a:blip r:embed="rId9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071600-CDB3-7A4A-92C5-C0AB4E553A99}"/>
              </a:ext>
            </a:extLst>
          </p:cNvPr>
          <p:cNvCxnSpPr>
            <a:cxnSpLocks/>
          </p:cNvCxnSpPr>
          <p:nvPr/>
        </p:nvCxnSpPr>
        <p:spPr>
          <a:xfrm>
            <a:off x="4644008" y="2407493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F75079-BCC4-3445-9B6A-718D28E01A04}"/>
              </a:ext>
            </a:extLst>
          </p:cNvPr>
          <p:cNvCxnSpPr>
            <a:cxnSpLocks/>
          </p:cNvCxnSpPr>
          <p:nvPr/>
        </p:nvCxnSpPr>
        <p:spPr>
          <a:xfrm>
            <a:off x="3023828" y="5733256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AEDD83-4694-DD4A-A751-F21D57FAE35A}"/>
              </a:ext>
            </a:extLst>
          </p:cNvPr>
          <p:cNvCxnSpPr>
            <a:cxnSpLocks/>
          </p:cNvCxnSpPr>
          <p:nvPr/>
        </p:nvCxnSpPr>
        <p:spPr>
          <a:xfrm>
            <a:off x="5292080" y="5729100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723AF58-ED12-2A47-B401-5A941ABC8304}"/>
                  </a:ext>
                </a:extLst>
              </p:cNvPr>
              <p:cNvSpPr/>
              <p:nvPr/>
            </p:nvSpPr>
            <p:spPr>
              <a:xfrm>
                <a:off x="3023828" y="3437711"/>
                <a:ext cx="3060340" cy="599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So: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−1)/2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723AF58-ED12-2A47-B401-5A941ABC83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828" y="3437711"/>
                <a:ext cx="3060340" cy="599331"/>
              </a:xfrm>
              <a:prstGeom prst="rect">
                <a:avLst/>
              </a:prstGeom>
              <a:blipFill>
                <a:blip r:embed="rId10"/>
                <a:stretch>
                  <a:fillRect l="-4132" t="-4167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31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187624" y="404664"/>
            <a:ext cx="684076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Residues mod P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1FE074-5F2B-A849-B06E-F41C9A801EBC}"/>
                  </a:ext>
                </a:extLst>
              </p:cNvPr>
              <p:cNvSpPr/>
              <p:nvPr/>
            </p:nvSpPr>
            <p:spPr>
              <a:xfrm>
                <a:off x="323528" y="1318662"/>
                <a:ext cx="86409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P be prime. We saw that exactly half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are squares.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1FE074-5F2B-A849-B06E-F41C9A801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318662"/>
                <a:ext cx="8640960" cy="523220"/>
              </a:xfrm>
              <a:prstGeom prst="rect">
                <a:avLst/>
              </a:prstGeom>
              <a:blipFill>
                <a:blip r:embed="rId3"/>
                <a:stretch>
                  <a:fillRect l="-1466" t="-11905" r="-1173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47613E7-B59B-0149-8597-BBD93381D1A3}"/>
              </a:ext>
            </a:extLst>
          </p:cNvPr>
          <p:cNvSpPr/>
          <p:nvPr/>
        </p:nvSpPr>
        <p:spPr>
          <a:xfrm>
            <a:off x="323528" y="2110750"/>
            <a:ext cx="82089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It is easy to compute square roots mod P. We will show it for the case where P = 3 (mod 4).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723AF58-ED12-2A47-B401-5A941ABC8304}"/>
                  </a:ext>
                </a:extLst>
              </p:cNvPr>
              <p:cNvSpPr/>
              <p:nvPr/>
            </p:nvSpPr>
            <p:spPr>
              <a:xfrm>
                <a:off x="323528" y="3429000"/>
                <a:ext cx="8640960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Claim: The square roots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mod P are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+1)/4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723AF58-ED12-2A47-B401-5A941ABC83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429000"/>
                <a:ext cx="8640960" cy="541110"/>
              </a:xfrm>
              <a:prstGeom prst="rect">
                <a:avLst/>
              </a:prstGeom>
              <a:blipFill>
                <a:blip r:embed="rId4"/>
                <a:stretch>
                  <a:fillRect l="-1466" t="-9302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1DC92CD-0D53-4641-A227-2E2ED697E0FE}"/>
                  </a:ext>
                </a:extLst>
              </p:cNvPr>
              <p:cNvSpPr/>
              <p:nvPr/>
            </p:nvSpPr>
            <p:spPr>
              <a:xfrm>
                <a:off x="323528" y="4092808"/>
                <a:ext cx="8928992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Proof: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+1)/4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+1)/2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1)/2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1DC92CD-0D53-4641-A227-2E2ED697E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092808"/>
                <a:ext cx="8928992" cy="541110"/>
              </a:xfrm>
              <a:prstGeom prst="rect">
                <a:avLst/>
              </a:prstGeom>
              <a:blipFill>
                <a:blip r:embed="rId5"/>
                <a:stretch>
                  <a:fillRect l="-1420" t="-6977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41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97868" y="357587"/>
            <a:ext cx="6948264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Residues mod 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1FE074-5F2B-A849-B06E-F41C9A801EBC}"/>
                  </a:ext>
                </a:extLst>
              </p:cNvPr>
              <p:cNvSpPr/>
              <p:nvPr/>
            </p:nvSpPr>
            <p:spPr>
              <a:xfrm>
                <a:off x="395536" y="1476073"/>
                <a:ext cx="87129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Now, let N = PQ be a product of two primes and look 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1FE074-5F2B-A849-B06E-F41C9A801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476073"/>
                <a:ext cx="8712968" cy="523220"/>
              </a:xfrm>
              <a:prstGeom prst="rect">
                <a:avLst/>
              </a:prstGeom>
              <a:blipFill>
                <a:blip r:embed="rId3"/>
                <a:stretch>
                  <a:fillRect l="-145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072BDA2-C168-E148-A174-397DBB3A45C6}"/>
              </a:ext>
            </a:extLst>
          </p:cNvPr>
          <p:cNvSpPr/>
          <p:nvPr/>
        </p:nvSpPr>
        <p:spPr>
          <a:xfrm>
            <a:off x="1619673" y="4502621"/>
            <a:ext cx="5400600" cy="20227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53DBE-3D7D-4D4B-8202-4003B7F422A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4319973" y="4502621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/>
              <p:nvPr/>
            </p:nvSpPr>
            <p:spPr>
              <a:xfrm>
                <a:off x="2735797" y="4790653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797" y="4790653"/>
                <a:ext cx="1584176" cy="523220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/>
              <p:nvPr/>
            </p:nvSpPr>
            <p:spPr>
              <a:xfrm>
                <a:off x="4301109" y="4773006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109" y="4773006"/>
                <a:ext cx="1584176" cy="523220"/>
              </a:xfrm>
              <a:prstGeom prst="rect">
                <a:avLst/>
              </a:prstGeom>
              <a:blipFill>
                <a:blip r:embed="rId5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/>
              <p:nvPr/>
            </p:nvSpPr>
            <p:spPr>
              <a:xfrm>
                <a:off x="1475656" y="4214589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214589"/>
                <a:ext cx="1584176" cy="523220"/>
              </a:xfrm>
              <a:prstGeom prst="rect">
                <a:avLst/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/>
              <p:nvPr/>
            </p:nvSpPr>
            <p:spPr>
              <a:xfrm>
                <a:off x="2009379" y="5316105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379" y="5316105"/>
                <a:ext cx="2291730" cy="722442"/>
              </a:xfrm>
              <a:prstGeom prst="rect">
                <a:avLst/>
              </a:prstGeom>
              <a:blipFill>
                <a:blip r:embed="rId7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/>
              <p:nvPr/>
            </p:nvSpPr>
            <p:spPr>
              <a:xfrm>
                <a:off x="4338837" y="5296226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=+1}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837" y="5296226"/>
                <a:ext cx="2291730" cy="722442"/>
              </a:xfrm>
              <a:prstGeom prst="rect">
                <a:avLst/>
              </a:prstGeom>
              <a:blipFill>
                <a:blip r:embed="rId8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/>
              <p:nvPr/>
            </p:nvSpPr>
            <p:spPr>
              <a:xfrm>
                <a:off x="371255" y="2148312"/>
                <a:ext cx="8449217" cy="1598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Define the Jacobi symbol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b="1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 to be +1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is a square mod both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 or a non-square mod both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. 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55" y="2148312"/>
                <a:ext cx="8449217" cy="1598964"/>
              </a:xfrm>
              <a:prstGeom prst="rect">
                <a:avLst/>
              </a:prstGeom>
              <a:blipFill>
                <a:blip r:embed="rId9"/>
                <a:stretch>
                  <a:fillRect l="-1502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52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Lectures 8-10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62594F4B-38AB-8944-85A4-BBD06EA5B5F2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628800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u="sng" dirty="0">
                <a:latin typeface="American Typewriter" charset="0"/>
                <a:ea typeface="American Typewriter" charset="0"/>
                <a:cs typeface="American Typewriter" charset="0"/>
              </a:rPr>
              <a:t>Constructions of Public-key Encryption</a:t>
            </a:r>
            <a:endParaRPr lang="en-US" altLang="en-US" sz="2400" u="sng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FD8FE375-6E8E-8649-89F2-2D4508DF6686}"/>
              </a:ext>
            </a:extLst>
          </p:cNvPr>
          <p:cNvSpPr txBox="1">
            <a:spLocks noChangeArrowheads="1"/>
          </p:cNvSpPr>
          <p:nvPr/>
        </p:nvSpPr>
        <p:spPr>
          <a:xfrm>
            <a:off x="883078" y="3220900"/>
            <a:ext cx="7543274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2: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Trapdoor Permutations (RSA)</a:t>
            </a: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B833FB79-D0A9-F247-BC37-59FF7E641156}"/>
              </a:ext>
            </a:extLst>
          </p:cNvPr>
          <p:cNvSpPr txBox="1">
            <a:spLocks noChangeArrowheads="1"/>
          </p:cNvSpPr>
          <p:nvPr/>
        </p:nvSpPr>
        <p:spPr>
          <a:xfrm>
            <a:off x="883078" y="4084996"/>
            <a:ext cx="684076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3: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Quadratic </a:t>
            </a:r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Residuosity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/Goldwasser-Micali</a:t>
            </a: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F6581779-EFFA-F041-9A1B-6721D01E0EEF}"/>
              </a:ext>
            </a:extLst>
          </p:cNvPr>
          <p:cNvSpPr txBox="1">
            <a:spLocks noChangeArrowheads="1"/>
          </p:cNvSpPr>
          <p:nvPr/>
        </p:nvSpPr>
        <p:spPr>
          <a:xfrm>
            <a:off x="883078" y="2544029"/>
            <a:ext cx="684076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✅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Diffie-Hellman/El Gamal</a:t>
            </a: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9BD1957E-573C-D942-907B-B882473FAC0F}"/>
              </a:ext>
            </a:extLst>
          </p:cNvPr>
          <p:cNvSpPr txBox="1">
            <a:spLocks noChangeArrowheads="1"/>
          </p:cNvSpPr>
          <p:nvPr/>
        </p:nvSpPr>
        <p:spPr>
          <a:xfrm>
            <a:off x="896979" y="5085184"/>
            <a:ext cx="864096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4: Post-Quantum Security &amp; Lattice-based Encryption</a:t>
            </a:r>
          </a:p>
        </p:txBody>
      </p:sp>
    </p:spTree>
    <p:extLst>
      <p:ext uri="{BB962C8B-B14F-4D97-AF65-F5344CB8AC3E}">
        <p14:creationId xmlns:p14="http://schemas.microsoft.com/office/powerpoint/2010/main" val="244659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81945" y="404664"/>
            <a:ext cx="6230415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Residues mod 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/>
              <p:nvPr/>
            </p:nvSpPr>
            <p:spPr>
              <a:xfrm>
                <a:off x="634099" y="1414098"/>
                <a:ext cx="79718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𝑃𝑄</m:t>
                    </m:r>
                  </m:oMath>
                </a14:m>
                <a:r>
                  <a:rPr lang="en-US" sz="2800" dirty="0"/>
                  <a:t> be a product of two large primes.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99" y="1414098"/>
                <a:ext cx="7971837" cy="523220"/>
              </a:xfrm>
              <a:prstGeom prst="rect">
                <a:avLst/>
              </a:prstGeom>
              <a:blipFill>
                <a:blip r:embed="rId3"/>
                <a:stretch>
                  <a:fillRect l="-1590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072BDA2-C168-E148-A174-397DBB3A45C6}"/>
              </a:ext>
            </a:extLst>
          </p:cNvPr>
          <p:cNvSpPr/>
          <p:nvPr/>
        </p:nvSpPr>
        <p:spPr>
          <a:xfrm>
            <a:off x="1619673" y="2486397"/>
            <a:ext cx="5400600" cy="20227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53DBE-3D7D-4D4B-8202-4003B7F422A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4319973" y="2486397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/>
              <p:nvPr/>
            </p:nvSpPr>
            <p:spPr>
              <a:xfrm>
                <a:off x="2735797" y="2774429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797" y="2774429"/>
                <a:ext cx="1584176" cy="523220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/>
              <p:nvPr/>
            </p:nvSpPr>
            <p:spPr>
              <a:xfrm>
                <a:off x="4301109" y="2756782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109" y="2756782"/>
                <a:ext cx="1584176" cy="523220"/>
              </a:xfrm>
              <a:prstGeom prst="rect">
                <a:avLst/>
              </a:prstGeom>
              <a:blipFill>
                <a:blip r:embed="rId5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/>
              <p:nvPr/>
            </p:nvSpPr>
            <p:spPr>
              <a:xfrm>
                <a:off x="1581945" y="2324088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945" y="2324088"/>
                <a:ext cx="1584176" cy="523220"/>
              </a:xfrm>
              <a:prstGeom prst="rect">
                <a:avLst/>
              </a:prstGeom>
              <a:blipFill>
                <a:blip r:embed="rId6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/>
              <p:nvPr/>
            </p:nvSpPr>
            <p:spPr>
              <a:xfrm>
                <a:off x="2009379" y="3299881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379" y="3299881"/>
                <a:ext cx="2291730" cy="722442"/>
              </a:xfrm>
              <a:prstGeom prst="rect">
                <a:avLst/>
              </a:prstGeom>
              <a:blipFill>
                <a:blip r:embed="rId7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/>
              <p:nvPr/>
            </p:nvSpPr>
            <p:spPr>
              <a:xfrm>
                <a:off x="4338837" y="3280002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=+1}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837" y="3280002"/>
                <a:ext cx="2291730" cy="722442"/>
              </a:xfrm>
              <a:prstGeom prst="rect">
                <a:avLst/>
              </a:prstGeom>
              <a:blipFill>
                <a:blip r:embed="rId8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/>
              <p:nvPr/>
            </p:nvSpPr>
            <p:spPr>
              <a:xfrm>
                <a:off x="611560" y="5357267"/>
                <a:ext cx="7971837" cy="1168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i="1" dirty="0">
                    <a:solidFill>
                      <a:srgbClr val="FF0000"/>
                    </a:solidFill>
                  </a:rPr>
                  <a:t>Surprising fact</a:t>
                </a:r>
                <a:r>
                  <a:rPr lang="en-US" sz="2800" dirty="0"/>
                  <a:t>: Jacobi symbol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 is computable in poly time without knowing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.  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357267"/>
                <a:ext cx="7971837" cy="1168077"/>
              </a:xfrm>
              <a:prstGeom prst="rect">
                <a:avLst/>
              </a:prstGeom>
              <a:blipFill>
                <a:blip r:embed="rId9"/>
                <a:stretch>
                  <a:fillRect l="-1752" b="-13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69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7664" y="404664"/>
            <a:ext cx="619268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Residues mod 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/>
              <p:nvPr/>
            </p:nvSpPr>
            <p:spPr>
              <a:xfrm>
                <a:off x="611560" y="1412776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is square mod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iff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is square mod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and it is a square mod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.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412776"/>
                <a:ext cx="7971837" cy="954107"/>
              </a:xfrm>
              <a:prstGeom prst="rect">
                <a:avLst/>
              </a:prstGeom>
              <a:blipFill>
                <a:blip r:embed="rId3"/>
                <a:stretch>
                  <a:fillRect l="-1752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072BDA2-C168-E148-A174-397DBB3A45C6}"/>
              </a:ext>
            </a:extLst>
          </p:cNvPr>
          <p:cNvSpPr/>
          <p:nvPr/>
        </p:nvSpPr>
        <p:spPr>
          <a:xfrm>
            <a:off x="2231740" y="2811797"/>
            <a:ext cx="5400600" cy="20227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53DBE-3D7D-4D4B-8202-4003B7F422A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4932040" y="2811797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/>
              <p:nvPr/>
            </p:nvSpPr>
            <p:spPr>
              <a:xfrm>
                <a:off x="6516216" y="2636912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636912"/>
                <a:ext cx="1584176" cy="523220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/>
              <p:nvPr/>
            </p:nvSpPr>
            <p:spPr>
              <a:xfrm>
                <a:off x="611560" y="5542024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is the set of squares mod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is the set of non-squares mod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with Jacobi symbol +1.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542024"/>
                <a:ext cx="7971837" cy="954107"/>
              </a:xfrm>
              <a:prstGeom prst="rect">
                <a:avLst/>
              </a:prstGeom>
              <a:blipFill>
                <a:blip r:embed="rId5"/>
                <a:stretch>
                  <a:fillRect l="-1752" t="-5195" r="-2070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3216E5-0073-E04B-A115-F68B5CDDE261}"/>
              </a:ext>
            </a:extLst>
          </p:cNvPr>
          <p:cNvCxnSpPr>
            <a:cxnSpLocks/>
            <a:stCxn id="2" idx="6"/>
          </p:cNvCxnSpPr>
          <p:nvPr/>
        </p:nvCxnSpPr>
        <p:spPr>
          <a:xfrm flipH="1">
            <a:off x="4925720" y="3823159"/>
            <a:ext cx="2706620" cy="11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3A65486-DAFA-5E4A-9D23-F43B0C186238}"/>
              </a:ext>
            </a:extLst>
          </p:cNvPr>
          <p:cNvSpPr/>
          <p:nvPr/>
        </p:nvSpPr>
        <p:spPr>
          <a:xfrm>
            <a:off x="1943707" y="2636912"/>
            <a:ext cx="2982013" cy="235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8D2262-0AB4-A247-B593-2576A58B45EA}"/>
                  </a:ext>
                </a:extLst>
              </p:cNvPr>
              <p:cNvSpPr/>
              <p:nvPr/>
            </p:nvSpPr>
            <p:spPr>
              <a:xfrm>
                <a:off x="4883259" y="3130951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8D2262-0AB4-A247-B593-2576A58B45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259" y="3130951"/>
                <a:ext cx="1584176" cy="523220"/>
              </a:xfrm>
              <a:prstGeom prst="rect">
                <a:avLst/>
              </a:prstGeom>
              <a:blipFill>
                <a:blip r:embed="rId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419FE9-1762-8249-9F4C-3C73AF4A93CF}"/>
                  </a:ext>
                </a:extLst>
              </p:cNvPr>
              <p:cNvSpPr/>
              <p:nvPr/>
            </p:nvSpPr>
            <p:spPr>
              <a:xfrm>
                <a:off x="4883259" y="4009277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𝑄𝑁𝑅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419FE9-1762-8249-9F4C-3C73AF4A9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259" y="4009277"/>
                <a:ext cx="1584176" cy="523220"/>
              </a:xfrm>
              <a:prstGeom prst="rect">
                <a:avLst/>
              </a:prstGeom>
              <a:blipFill>
                <a:blip r:embed="rId7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7FB6E16-E45B-5249-B636-FD962EA9D808}"/>
                  </a:ext>
                </a:extLst>
              </p:cNvPr>
              <p:cNvSpPr/>
              <p:nvPr/>
            </p:nvSpPr>
            <p:spPr>
              <a:xfrm>
                <a:off x="827583" y="3086323"/>
                <a:ext cx="4392488" cy="552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So: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=+1}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7FB6E16-E45B-5249-B636-FD962EA9D8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3" y="3086323"/>
                <a:ext cx="4392488" cy="552972"/>
              </a:xfrm>
              <a:prstGeom prst="rect">
                <a:avLst/>
              </a:prstGeom>
              <a:blipFill>
                <a:blip r:embed="rId8"/>
                <a:stretch>
                  <a:fillRect l="-1445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E93736C-A028-0643-8A3B-777825706217}"/>
                  </a:ext>
                </a:extLst>
              </p:cNvPr>
              <p:cNvSpPr/>
              <p:nvPr/>
            </p:nvSpPr>
            <p:spPr>
              <a:xfrm>
                <a:off x="1079611" y="4018789"/>
                <a:ext cx="4392488" cy="552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=−1}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E93736C-A028-0643-8A3B-777825706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1" y="4018789"/>
                <a:ext cx="4392488" cy="552972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18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7664" y="404664"/>
            <a:ext cx="619268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Finding Square Roots Mod 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7613E7-B59B-0149-8597-BBD93381D1A3}"/>
              </a:ext>
            </a:extLst>
          </p:cNvPr>
          <p:cNvSpPr/>
          <p:nvPr/>
        </p:nvSpPr>
        <p:spPr>
          <a:xfrm>
            <a:off x="2579003" y="1091118"/>
            <a:ext cx="46085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… is as hard as factoring 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/>
              <p:nvPr/>
            </p:nvSpPr>
            <p:spPr>
              <a:xfrm>
                <a:off x="658089" y="1792288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sz="2800" dirty="0"/>
                  <a:t> Suppose you know P and Q and you want to find the square root of x mod N.</a:t>
                </a: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89" y="1792288"/>
                <a:ext cx="7971837" cy="954107"/>
              </a:xfrm>
              <a:prstGeom prst="rect">
                <a:avLst/>
              </a:prstGeom>
              <a:blipFill>
                <a:blip r:embed="rId3"/>
                <a:stretch>
                  <a:fillRect l="-1590" t="-7895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9994DF7-E223-FF4B-992F-0C657028F97C}"/>
              </a:ext>
            </a:extLst>
          </p:cNvPr>
          <p:cNvSpPr/>
          <p:nvPr/>
        </p:nvSpPr>
        <p:spPr>
          <a:xfrm>
            <a:off x="658089" y="2872408"/>
            <a:ext cx="7971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Find the square roots of y mod P and mod Q.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CF1C5A-8199-5746-B063-EDE049D430DA}"/>
                  </a:ext>
                </a:extLst>
              </p:cNvPr>
              <p:cNvSpPr/>
              <p:nvPr/>
            </p:nvSpPr>
            <p:spPr>
              <a:xfrm>
                <a:off x="1259632" y="3574486"/>
                <a:ext cx="2880320" cy="529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CF1C5A-8199-5746-B063-EDE049D43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574486"/>
                <a:ext cx="2880320" cy="529247"/>
              </a:xfrm>
              <a:prstGeom prst="rect">
                <a:avLst/>
              </a:prstGeom>
              <a:blipFill>
                <a:blip r:embed="rId4"/>
                <a:stretch>
                  <a:fillRect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60F3425-7201-5441-9098-BCB231EF30E3}"/>
                  </a:ext>
                </a:extLst>
              </p:cNvPr>
              <p:cNvSpPr/>
              <p:nvPr/>
            </p:nvSpPr>
            <p:spPr>
              <a:xfrm>
                <a:off x="4427984" y="3521641"/>
                <a:ext cx="2880320" cy="5784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60F3425-7201-5441-9098-BCB231EF3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521641"/>
                <a:ext cx="2880320" cy="578492"/>
              </a:xfrm>
              <a:prstGeom prst="rect">
                <a:avLst/>
              </a:prstGeom>
              <a:blipFill>
                <a:blip r:embed="rId5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2CD3252-2BEB-BD42-97C8-766C7792ED7E}"/>
                  </a:ext>
                </a:extLst>
              </p:cNvPr>
              <p:cNvSpPr/>
              <p:nvPr/>
            </p:nvSpPr>
            <p:spPr>
              <a:xfrm>
                <a:off x="670210" y="4288636"/>
                <a:ext cx="7790222" cy="18766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Use the Chinese remainder theorem. Let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sz="2800" dirty="0"/>
                  <a:t> where the CRT coefficients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𝑎𝑛𝑑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2CD3252-2BEB-BD42-97C8-766C7792ED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10" y="4288636"/>
                <a:ext cx="7790222" cy="1876668"/>
              </a:xfrm>
              <a:prstGeom prst="rect">
                <a:avLst/>
              </a:prstGeom>
              <a:blipFill>
                <a:blip r:embed="rId6"/>
                <a:stretch>
                  <a:fillRect l="-1626" t="-3356" b="-4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3CEF8AF-0056-AE48-8B80-F0F6AF70B796}"/>
                  </a:ext>
                </a:extLst>
              </p:cNvPr>
              <p:cNvSpPr/>
              <p:nvPr/>
            </p:nvSpPr>
            <p:spPr>
              <a:xfrm>
                <a:off x="683568" y="6290156"/>
                <a:ext cx="779022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Then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sz="2800" dirty="0"/>
                  <a:t> is a square root of x mod N.</a:t>
                </a: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3CEF8AF-0056-AE48-8B80-F0F6AF70B7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6290156"/>
                <a:ext cx="7790222" cy="523220"/>
              </a:xfrm>
              <a:prstGeom prst="rect">
                <a:avLst/>
              </a:prstGeom>
              <a:blipFill>
                <a:blip r:embed="rId7"/>
                <a:stretch>
                  <a:fillRect l="-162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46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7664" y="404664"/>
            <a:ext cx="619268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Finding Square Roots Mod 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7613E7-B59B-0149-8597-BBD93381D1A3}"/>
              </a:ext>
            </a:extLst>
          </p:cNvPr>
          <p:cNvSpPr/>
          <p:nvPr/>
        </p:nvSpPr>
        <p:spPr>
          <a:xfrm>
            <a:off x="2579003" y="1091118"/>
            <a:ext cx="46085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… is as hard as factoring 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FA12DA-BDB4-AD4F-9C5E-89BC3C30BD43}"/>
              </a:ext>
            </a:extLst>
          </p:cNvPr>
          <p:cNvSpPr/>
          <p:nvPr/>
        </p:nvSpPr>
        <p:spPr>
          <a:xfrm>
            <a:off x="658089" y="1935144"/>
            <a:ext cx="79718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Suppose you know P and Q and you want to find the square root of x mod N.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994DF7-E223-FF4B-992F-0C657028F97C}"/>
              </a:ext>
            </a:extLst>
          </p:cNvPr>
          <p:cNvSpPr/>
          <p:nvPr/>
        </p:nvSpPr>
        <p:spPr>
          <a:xfrm>
            <a:off x="658089" y="3015264"/>
            <a:ext cx="7971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Find the square roots of y mod P and mod Q.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CF1C5A-8199-5746-B063-EDE049D430DA}"/>
                  </a:ext>
                </a:extLst>
              </p:cNvPr>
              <p:cNvSpPr/>
              <p:nvPr/>
            </p:nvSpPr>
            <p:spPr>
              <a:xfrm>
                <a:off x="1259632" y="3717342"/>
                <a:ext cx="2880320" cy="529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CF1C5A-8199-5746-B063-EDE049D43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717342"/>
                <a:ext cx="2880320" cy="529247"/>
              </a:xfrm>
              <a:prstGeom prst="rect">
                <a:avLst/>
              </a:prstGeom>
              <a:blipFill>
                <a:blip r:embed="rId3"/>
                <a:stretch>
                  <a:fillRect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60F3425-7201-5441-9098-BCB231EF30E3}"/>
                  </a:ext>
                </a:extLst>
              </p:cNvPr>
              <p:cNvSpPr/>
              <p:nvPr/>
            </p:nvSpPr>
            <p:spPr>
              <a:xfrm>
                <a:off x="4427984" y="3664497"/>
                <a:ext cx="2880320" cy="5784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60F3425-7201-5441-9098-BCB231EF3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664497"/>
                <a:ext cx="2880320" cy="578492"/>
              </a:xfrm>
              <a:prstGeom prst="rect">
                <a:avLst/>
              </a:prstGeom>
              <a:blipFill>
                <a:blip r:embed="rId4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2CD3252-2BEB-BD42-97C8-766C7792ED7E}"/>
                  </a:ext>
                </a:extLst>
              </p:cNvPr>
              <p:cNvSpPr/>
              <p:nvPr/>
            </p:nvSpPr>
            <p:spPr>
              <a:xfrm>
                <a:off x="670210" y="4431492"/>
                <a:ext cx="7790222" cy="14457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sz="2800" dirty="0"/>
                  <a:t> where the CRT coefficients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1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2CD3252-2BEB-BD42-97C8-766C7792ED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10" y="4431492"/>
                <a:ext cx="7790222" cy="1445780"/>
              </a:xfrm>
              <a:prstGeom prst="rect">
                <a:avLst/>
              </a:prstGeom>
              <a:blipFill>
                <a:blip r:embed="rId5"/>
                <a:stretch>
                  <a:fillRect l="-1626" t="-3478" b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53CEF8AF-0056-AE48-8B80-F0F6AF70B796}"/>
              </a:ext>
            </a:extLst>
          </p:cNvPr>
          <p:cNvSpPr/>
          <p:nvPr/>
        </p:nvSpPr>
        <p:spPr>
          <a:xfrm>
            <a:off x="683568" y="6087676"/>
            <a:ext cx="8460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So, if x is a square, it has 4 distinct square roots mod N.</a:t>
            </a:r>
          </a:p>
        </p:txBody>
      </p:sp>
    </p:spTree>
    <p:extLst>
      <p:ext uri="{BB962C8B-B14F-4D97-AF65-F5344CB8AC3E}">
        <p14:creationId xmlns:p14="http://schemas.microsoft.com/office/powerpoint/2010/main" val="138106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7664" y="404664"/>
            <a:ext cx="619268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Finding Square Roots Mod 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7613E7-B59B-0149-8597-BBD93381D1A3}"/>
              </a:ext>
            </a:extLst>
          </p:cNvPr>
          <p:cNvSpPr/>
          <p:nvPr/>
        </p:nvSpPr>
        <p:spPr>
          <a:xfrm>
            <a:off x="2579003" y="1091118"/>
            <a:ext cx="46085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… is as hard as factoring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/>
              <p:nvPr/>
            </p:nvSpPr>
            <p:spPr>
              <a:xfrm>
                <a:off x="658089" y="1935144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Suppose you have a box that computes square roots mod N. Can we use it to factor N?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89" y="1935144"/>
                <a:ext cx="7971837" cy="954107"/>
              </a:xfrm>
              <a:prstGeom prst="rect">
                <a:avLst/>
              </a:prstGeom>
              <a:blipFill>
                <a:blip r:embed="rId3"/>
                <a:stretch>
                  <a:fillRect l="-1590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E1162AD-16FC-8341-BF40-BB2A8CEC5E25}"/>
              </a:ext>
            </a:extLst>
          </p:cNvPr>
          <p:cNvSpPr/>
          <p:nvPr/>
        </p:nvSpPr>
        <p:spPr>
          <a:xfrm>
            <a:off x="3491880" y="3429000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7FFF84-6282-A54C-BFA9-D95F926AC3FA}"/>
                  </a:ext>
                </a:extLst>
              </p:cNvPr>
              <p:cNvSpPr/>
              <p:nvPr/>
            </p:nvSpPr>
            <p:spPr>
              <a:xfrm>
                <a:off x="3563888" y="3652082"/>
                <a:ext cx="724762" cy="6339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/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7FFF84-6282-A54C-BFA9-D95F926AC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3652082"/>
                <a:ext cx="724762" cy="6339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EDB0CE-6F4C-764C-A877-2A4FD475FCF8}"/>
              </a:ext>
            </a:extLst>
          </p:cNvPr>
          <p:cNvCxnSpPr>
            <a:endCxn id="2" idx="1"/>
          </p:cNvCxnSpPr>
          <p:nvPr/>
        </p:nvCxnSpPr>
        <p:spPr>
          <a:xfrm>
            <a:off x="2579003" y="3969060"/>
            <a:ext cx="912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869FC1-7AC0-014B-A204-0722B41BFE98}"/>
              </a:ext>
            </a:extLst>
          </p:cNvPr>
          <p:cNvCxnSpPr/>
          <p:nvPr/>
        </p:nvCxnSpPr>
        <p:spPr>
          <a:xfrm>
            <a:off x="4716016" y="3948826"/>
            <a:ext cx="912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F1F9DEF-A44B-6445-B1A0-DC365B9C4DB9}"/>
                  </a:ext>
                </a:extLst>
              </p:cNvPr>
              <p:cNvSpPr/>
              <p:nvPr/>
            </p:nvSpPr>
            <p:spPr>
              <a:xfrm>
                <a:off x="2734669" y="3429000"/>
                <a:ext cx="60154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F1F9DEF-A44B-6445-B1A0-DC365B9C4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669" y="3429000"/>
                <a:ext cx="6015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4DBA9F6-E93F-CD4D-86A4-1CEEB988F20C}"/>
                  </a:ext>
                </a:extLst>
              </p:cNvPr>
              <p:cNvSpPr/>
              <p:nvPr/>
            </p:nvSpPr>
            <p:spPr>
              <a:xfrm>
                <a:off x="4883258" y="3366033"/>
                <a:ext cx="333471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4DBA9F6-E93F-CD4D-86A4-1CEEB988F2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258" y="3366033"/>
                <a:ext cx="3334711" cy="523220"/>
              </a:xfrm>
              <a:prstGeom prst="rect">
                <a:avLst/>
              </a:prstGeom>
              <a:blipFill>
                <a:blip r:embed="rId6"/>
                <a:stretch>
                  <a:fillRect l="-758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9BAE5AB-72FF-394A-8C12-9FC4AD3BAFA4}"/>
                  </a:ext>
                </a:extLst>
              </p:cNvPr>
              <p:cNvSpPr/>
              <p:nvPr/>
            </p:nvSpPr>
            <p:spPr>
              <a:xfrm>
                <a:off x="730097" y="4812775"/>
                <a:ext cx="79718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Feed the box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for a random z.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9BAE5AB-72FF-394A-8C12-9FC4AD3BAF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97" y="4812775"/>
                <a:ext cx="7971837" cy="523220"/>
              </a:xfrm>
              <a:prstGeom prst="rect">
                <a:avLst/>
              </a:prstGeom>
              <a:blipFill>
                <a:blip r:embed="rId7"/>
                <a:stretch>
                  <a:fillRect l="-1592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5F6C845-4BC9-2145-8BF4-77FE98CDED6F}"/>
                  </a:ext>
                </a:extLst>
              </p:cNvPr>
              <p:cNvSpPr/>
              <p:nvPr/>
            </p:nvSpPr>
            <p:spPr>
              <a:xfrm>
                <a:off x="755576" y="5643245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Claim (</a:t>
                </a:r>
                <a:r>
                  <a:rPr lang="en-US" sz="2800" b="1" dirty="0" err="1"/>
                  <a:t>Pf</a:t>
                </a:r>
                <a:r>
                  <a:rPr lang="en-US" sz="2800" b="1" dirty="0"/>
                  <a:t> on the board)</a:t>
                </a:r>
                <a:r>
                  <a:rPr lang="en-US" sz="2800" dirty="0"/>
                  <a:t>: with probability 1/2,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gcd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is a non-trivial factor of N.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5F6C845-4BC9-2145-8BF4-77FE98CDE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643245"/>
                <a:ext cx="7971837" cy="954107"/>
              </a:xfrm>
              <a:prstGeom prst="rect">
                <a:avLst/>
              </a:prstGeom>
              <a:blipFill>
                <a:blip r:embed="rId8"/>
                <a:stretch>
                  <a:fillRect l="-1590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32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259632" y="404664"/>
            <a:ext cx="6768752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Recognizing Squares mod 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/>
              <p:nvPr/>
            </p:nvSpPr>
            <p:spPr>
              <a:xfrm>
                <a:off x="611560" y="2268161"/>
                <a:ext cx="79718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𝑃𝑄</m:t>
                    </m:r>
                  </m:oMath>
                </a14:m>
                <a:r>
                  <a:rPr lang="en-US" sz="2800" dirty="0"/>
                  <a:t> be a product of two large primes.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268161"/>
                <a:ext cx="7971837" cy="523220"/>
              </a:xfrm>
              <a:prstGeom prst="rect">
                <a:avLst/>
              </a:prstGeom>
              <a:blipFill>
                <a:blip r:embed="rId3"/>
                <a:stretch>
                  <a:fillRect l="-1752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9EFA12DA-BDB4-AD4F-9C5E-89BC3C30BD43}"/>
              </a:ext>
            </a:extLst>
          </p:cNvPr>
          <p:cNvSpPr/>
          <p:nvPr/>
        </p:nvSpPr>
        <p:spPr>
          <a:xfrm>
            <a:off x="610951" y="3212976"/>
            <a:ext cx="7971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/>
              <a:t>Quadratic </a:t>
            </a:r>
            <a:r>
              <a:rPr lang="en-US" sz="2800" u="sng" dirty="0" err="1"/>
              <a:t>Residuosity</a:t>
            </a:r>
            <a:r>
              <a:rPr lang="en-US" sz="2800" u="sng" dirty="0"/>
              <a:t> Assumption (QRA)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03160D-B917-114E-8169-4558EEA1C825}"/>
                  </a:ext>
                </a:extLst>
              </p:cNvPr>
              <p:cNvSpPr/>
              <p:nvPr/>
            </p:nvSpPr>
            <p:spPr>
              <a:xfrm>
                <a:off x="637320" y="4005064"/>
                <a:ext cx="7971837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𝑃𝑄</m:t>
                    </m:r>
                  </m:oMath>
                </a14:m>
                <a:r>
                  <a:rPr lang="en-US" sz="2800" dirty="0"/>
                  <a:t> be a product of two large primes. </a:t>
                </a:r>
                <a:br>
                  <a:rPr lang="en-US" sz="2800" dirty="0"/>
                </a:br>
                <a:r>
                  <a:rPr lang="en-US" sz="2800" dirty="0"/>
                  <a:t>No PPT algorithm can distinguish between a random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from a random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given only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03160D-B917-114E-8169-4558EEA1C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20" y="4005064"/>
                <a:ext cx="7971837" cy="1815882"/>
              </a:xfrm>
              <a:prstGeom prst="rect">
                <a:avLst/>
              </a:prstGeom>
              <a:blipFill>
                <a:blip r:embed="rId4"/>
                <a:stretch>
                  <a:fillRect l="-1592" t="-3472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87522952-0B83-7E43-8EEC-B513592D8F10}"/>
              </a:ext>
            </a:extLst>
          </p:cNvPr>
          <p:cNvSpPr/>
          <p:nvPr/>
        </p:nvSpPr>
        <p:spPr>
          <a:xfrm>
            <a:off x="2579003" y="1091118"/>
            <a:ext cx="46085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… also seems hard</a:t>
            </a:r>
          </a:p>
        </p:txBody>
      </p:sp>
    </p:spTree>
    <p:extLst>
      <p:ext uri="{BB962C8B-B14F-4D97-AF65-F5344CB8AC3E}">
        <p14:creationId xmlns:p14="http://schemas.microsoft.com/office/powerpoint/2010/main" val="153433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467544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Goldwasser-Micali (GM) Encryption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4379F58-564F-CD4C-90D4-78B43AF58274}"/>
                  </a:ext>
                </a:extLst>
              </p:cNvPr>
              <p:cNvSpPr/>
              <p:nvPr/>
            </p:nvSpPr>
            <p:spPr>
              <a:xfrm>
                <a:off x="611560" y="1476073"/>
                <a:ext cx="7971837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𝐺𝑒𝑛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800" dirty="0"/>
                  <a:t>Generate random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-bit primes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sz="2800" dirty="0"/>
                  <a:t>.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𝑄𝑁𝑅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be some quadratic non-residue with Jacobi symbol +1.  </a:t>
                </a:r>
                <a:br>
                  <a:rPr lang="en-US" sz="2800" dirty="0"/>
                </a:br>
                <a:br>
                  <a:rPr lang="en-US" sz="2800" dirty="0"/>
                </a:b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</a:t>
                </a:r>
                <a:r>
                  <a:rPr lang="en-US" sz="2800" dirty="0"/>
                  <a:t>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4379F58-564F-CD4C-90D4-78B43AF58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476073"/>
                <a:ext cx="7971837" cy="2246769"/>
              </a:xfrm>
              <a:prstGeom prst="rect">
                <a:avLst/>
              </a:prstGeom>
              <a:blipFill>
                <a:blip r:embed="rId3"/>
                <a:stretch>
                  <a:fillRect l="-1752" t="-2809" r="-1274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16E5B7C-A7BB-3145-99EC-6E17E5251EF6}"/>
                  </a:ext>
                </a:extLst>
              </p:cNvPr>
              <p:cNvSpPr/>
              <p:nvPr/>
            </p:nvSpPr>
            <p:spPr>
              <a:xfrm>
                <a:off x="600201" y="4060229"/>
                <a:ext cx="797183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/>
                  <a:t>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 is a bit: </a:t>
                </a:r>
              </a:p>
              <a:p>
                <a:r>
                  <a:rPr lang="en-US" sz="2800" dirty="0"/>
                  <a:t>Generate random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and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16E5B7C-A7BB-3145-99EC-6E17E5251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01" y="4060229"/>
                <a:ext cx="7971837" cy="1384995"/>
              </a:xfrm>
              <a:prstGeom prst="rect">
                <a:avLst/>
              </a:prstGeom>
              <a:blipFill>
                <a:blip r:embed="rId4"/>
                <a:stretch>
                  <a:fillRect l="-1431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4AE1291-9FF6-6B48-8ACA-6DF155165504}"/>
                  </a:ext>
                </a:extLst>
              </p:cNvPr>
              <p:cNvSpPr/>
              <p:nvPr/>
            </p:nvSpPr>
            <p:spPr>
              <a:xfrm>
                <a:off x="611560" y="5787261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800" dirty="0"/>
                  <a:t>: Check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a quadratic residue using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. If yes, output 0 else 1. 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4AE1291-9FF6-6B48-8ACA-6DF155165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787261"/>
                <a:ext cx="7971837" cy="954107"/>
              </a:xfrm>
              <a:prstGeom prst="rect">
                <a:avLst/>
              </a:prstGeom>
              <a:blipFill>
                <a:blip r:embed="rId5"/>
                <a:stretch>
                  <a:fillRect l="-1752" t="-8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23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467544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Goldwasser-Micali (GM) Encryption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16E5B7C-A7BB-3145-99EC-6E17E5251EF6}"/>
                  </a:ext>
                </a:extLst>
              </p:cNvPr>
              <p:cNvSpPr/>
              <p:nvPr/>
            </p:nvSpPr>
            <p:spPr>
              <a:xfrm>
                <a:off x="589653" y="1628800"/>
                <a:ext cx="797183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/>
                  <a:t>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 is a bit: </a:t>
                </a:r>
              </a:p>
              <a:p>
                <a:r>
                  <a:rPr lang="en-US" sz="2800" dirty="0"/>
                  <a:t>Generate random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and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16E5B7C-A7BB-3145-99EC-6E17E5251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53" y="1628800"/>
                <a:ext cx="7971837" cy="1384995"/>
              </a:xfrm>
              <a:prstGeom prst="rect">
                <a:avLst/>
              </a:prstGeom>
              <a:blipFill>
                <a:blip r:embed="rId3"/>
                <a:stretch>
                  <a:fillRect l="-1431" t="-4545" b="-1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7D51262-8950-6D49-8041-706FAE6C5E73}"/>
              </a:ext>
            </a:extLst>
          </p:cNvPr>
          <p:cNvSpPr/>
          <p:nvPr/>
        </p:nvSpPr>
        <p:spPr>
          <a:xfrm>
            <a:off x="611560" y="3445843"/>
            <a:ext cx="79718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IND-security follows directly from the quadratic </a:t>
            </a:r>
            <a:r>
              <a:rPr lang="en-US" sz="2800" i="1" dirty="0" err="1"/>
              <a:t>residuosity</a:t>
            </a:r>
            <a:r>
              <a:rPr lang="en-US" sz="2800" i="1" dirty="0"/>
              <a:t> assumption.</a:t>
            </a:r>
          </a:p>
        </p:txBody>
      </p:sp>
    </p:spTree>
    <p:extLst>
      <p:ext uri="{BB962C8B-B14F-4D97-AF65-F5344CB8AC3E}">
        <p14:creationId xmlns:p14="http://schemas.microsoft.com/office/powerpoint/2010/main" val="368754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467544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GM is a Homomorphic Encryption 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B82099E-9314-1C40-9493-FE18DDBC5E1A}"/>
                  </a:ext>
                </a:extLst>
              </p:cNvPr>
              <p:cNvSpPr/>
              <p:nvPr/>
            </p:nvSpPr>
            <p:spPr>
              <a:xfrm>
                <a:off x="632611" y="3501008"/>
                <a:ext cx="7971837" cy="9618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a bit: </a:t>
                </a: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Generate random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and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B82099E-9314-1C40-9493-FE18DDBC5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11" y="3501008"/>
                <a:ext cx="7971837" cy="961802"/>
              </a:xfrm>
              <a:prstGeom prst="rect">
                <a:avLst/>
              </a:prstGeom>
              <a:blipFill>
                <a:blip r:embed="rId3"/>
                <a:stretch>
                  <a:fillRect l="-1590" t="-8000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11A6E84-40CC-484B-A9DB-B6324CECAF0C}"/>
                  </a:ext>
                </a:extLst>
              </p:cNvPr>
              <p:cNvSpPr/>
              <p:nvPr/>
            </p:nvSpPr>
            <p:spPr>
              <a:xfrm>
                <a:off x="611560" y="1556792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Given a GM-ciphertext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 and a GM-ciphertext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/>
                  <a:t>, I can compute a GM-ciphertext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2.</m:t>
                    </m:r>
                  </m:oMath>
                </a14:m>
                <a:r>
                  <a:rPr lang="en-US" sz="2800" dirty="0"/>
                  <a:t> 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11A6E84-40CC-484B-A9DB-B6324CECA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556792"/>
                <a:ext cx="7971837" cy="954107"/>
              </a:xfrm>
              <a:prstGeom prst="rect">
                <a:avLst/>
              </a:prstGeom>
              <a:blipFill>
                <a:blip r:embed="rId4"/>
                <a:stretch>
                  <a:fillRect l="-1752" t="-657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46D2A0-23F9-D443-B030-A939317986C7}"/>
                  </a:ext>
                </a:extLst>
              </p:cNvPr>
              <p:cNvSpPr/>
              <p:nvPr/>
            </p:nvSpPr>
            <p:spPr>
              <a:xfrm>
                <a:off x="611560" y="2504206"/>
                <a:ext cx="79718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without knowing anything about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800" b="1" dirty="0"/>
                  <a:t> or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b="1" dirty="0"/>
                  <a:t>!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46D2A0-23F9-D443-B030-A939317986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504206"/>
                <a:ext cx="7971837" cy="523220"/>
              </a:xfrm>
              <a:prstGeom prst="rect">
                <a:avLst/>
              </a:prstGeom>
              <a:blipFill>
                <a:blip r:embed="rId5"/>
                <a:stretch>
                  <a:fillRect l="-1752" t="-9524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76480D-DD1B-A146-8930-0B097B631E06}"/>
                  </a:ext>
                </a:extLst>
              </p:cNvPr>
              <p:cNvSpPr/>
              <p:nvPr/>
            </p:nvSpPr>
            <p:spPr>
              <a:xfrm>
                <a:off x="611560" y="4771454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0" dirty="0">
                    <a:solidFill>
                      <a:schemeClr val="tx1"/>
                    </a:solidFill>
                  </a:rPr>
                  <a:t>Claim: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𝐸𝑛𝑐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an encryption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76480D-DD1B-A146-8930-0B097B631E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771454"/>
                <a:ext cx="7971837" cy="954107"/>
              </a:xfrm>
              <a:prstGeom prst="rect">
                <a:avLst/>
              </a:prstGeom>
              <a:blipFill>
                <a:blip r:embed="rId6"/>
                <a:stretch>
                  <a:fillRect l="-1752" t="-657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84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Lectures 8-10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62594F4B-38AB-8944-85A4-BBD06EA5B5F2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628800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u="sng" dirty="0">
                <a:latin typeface="American Typewriter" charset="0"/>
                <a:ea typeface="American Typewriter" charset="0"/>
                <a:cs typeface="American Typewriter" charset="0"/>
              </a:rPr>
              <a:t>Constructions of Public-key Encryption</a:t>
            </a:r>
            <a:endParaRPr lang="en-US" altLang="en-US" sz="2400" u="sng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FD8FE375-6E8E-8649-89F2-2D4508DF6686}"/>
              </a:ext>
            </a:extLst>
          </p:cNvPr>
          <p:cNvSpPr txBox="1">
            <a:spLocks noChangeArrowheads="1"/>
          </p:cNvSpPr>
          <p:nvPr/>
        </p:nvSpPr>
        <p:spPr>
          <a:xfrm>
            <a:off x="883078" y="3220900"/>
            <a:ext cx="7543274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✅</a:t>
            </a:r>
            <a:r>
              <a:rPr lang="en-US" sz="2400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Trapdoor Permutations (RSA)</a:t>
            </a: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B833FB79-D0A9-F247-BC37-59FF7E641156}"/>
              </a:ext>
            </a:extLst>
          </p:cNvPr>
          <p:cNvSpPr txBox="1">
            <a:spLocks noChangeArrowheads="1"/>
          </p:cNvSpPr>
          <p:nvPr/>
        </p:nvSpPr>
        <p:spPr>
          <a:xfrm>
            <a:off x="883078" y="4084996"/>
            <a:ext cx="684076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✅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Quadratic </a:t>
            </a:r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Residuosity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/Goldwasser-Micali</a:t>
            </a: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F6581779-EFFA-F041-9A1B-6721D01E0EEF}"/>
              </a:ext>
            </a:extLst>
          </p:cNvPr>
          <p:cNvSpPr txBox="1">
            <a:spLocks noChangeArrowheads="1"/>
          </p:cNvSpPr>
          <p:nvPr/>
        </p:nvSpPr>
        <p:spPr>
          <a:xfrm>
            <a:off x="883078" y="2544029"/>
            <a:ext cx="684076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✅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Diffie-Hellman/El Gamal</a:t>
            </a: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9BD1957E-573C-D942-907B-B882473FAC0F}"/>
              </a:ext>
            </a:extLst>
          </p:cNvPr>
          <p:cNvSpPr txBox="1">
            <a:spLocks noChangeArrowheads="1"/>
          </p:cNvSpPr>
          <p:nvPr/>
        </p:nvSpPr>
        <p:spPr>
          <a:xfrm>
            <a:off x="896979" y="5085184"/>
            <a:ext cx="864096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4: Post-Quantum Security &amp; Lattice-based Encryption</a:t>
            </a:r>
          </a:p>
        </p:txBody>
      </p:sp>
    </p:spTree>
    <p:extLst>
      <p:ext uri="{BB962C8B-B14F-4D97-AF65-F5344CB8AC3E}">
        <p14:creationId xmlns:p14="http://schemas.microsoft.com/office/powerpoint/2010/main" val="300031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One-way Functions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494346C-9B6B-D44E-8219-B2284F450CAE}"/>
              </a:ext>
            </a:extLst>
          </p:cNvPr>
          <p:cNvSpPr/>
          <p:nvPr/>
        </p:nvSpPr>
        <p:spPr>
          <a:xfrm>
            <a:off x="2231739" y="2801804"/>
            <a:ext cx="1152128" cy="2376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654418-3DDA-FE45-BBD0-F5D1E0FE77DF}"/>
              </a:ext>
            </a:extLst>
          </p:cNvPr>
          <p:cNvSpPr/>
          <p:nvPr/>
        </p:nvSpPr>
        <p:spPr>
          <a:xfrm>
            <a:off x="5622853" y="2564904"/>
            <a:ext cx="1152128" cy="302433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47872B-EA98-0F4D-9B18-80DF64CA1D70}"/>
              </a:ext>
            </a:extLst>
          </p:cNvPr>
          <p:cNvCxnSpPr>
            <a:cxnSpLocks/>
          </p:cNvCxnSpPr>
          <p:nvPr/>
        </p:nvCxnSpPr>
        <p:spPr>
          <a:xfrm>
            <a:off x="2987824" y="1916832"/>
            <a:ext cx="27665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3">
            <a:extLst>
              <a:ext uri="{FF2B5EF4-FFF2-40B4-BE49-F238E27FC236}">
                <a16:creationId xmlns:a16="http://schemas.microsoft.com/office/drawing/2014/main" id="{34E226B9-0745-7A42-9F13-755DCB84958D}"/>
              </a:ext>
            </a:extLst>
          </p:cNvPr>
          <p:cNvSpPr txBox="1">
            <a:spLocks noChangeArrowheads="1"/>
          </p:cNvSpPr>
          <p:nvPr/>
        </p:nvSpPr>
        <p:spPr>
          <a:xfrm>
            <a:off x="4210654" y="1259508"/>
            <a:ext cx="578677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F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CEF0DDCE-28AF-2641-B035-F679A71696B1}"/>
              </a:ext>
            </a:extLst>
          </p:cNvPr>
          <p:cNvSpPr txBox="1">
            <a:spLocks noChangeArrowheads="1"/>
          </p:cNvSpPr>
          <p:nvPr/>
        </p:nvSpPr>
        <p:spPr>
          <a:xfrm>
            <a:off x="2231739" y="5116497"/>
            <a:ext cx="1512167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domain</a:t>
            </a: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3D438B08-65EF-284E-947E-A1A1AB2876F4}"/>
              </a:ext>
            </a:extLst>
          </p:cNvPr>
          <p:cNvSpPr txBox="1">
            <a:spLocks noChangeArrowheads="1"/>
          </p:cNvSpPr>
          <p:nvPr/>
        </p:nvSpPr>
        <p:spPr>
          <a:xfrm>
            <a:off x="5694862" y="5538107"/>
            <a:ext cx="1512167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range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AE8EAD-8A5F-6143-9666-5447D8EBCB38}"/>
              </a:ext>
            </a:extLst>
          </p:cNvPr>
          <p:cNvCxnSpPr>
            <a:cxnSpLocks/>
          </p:cNvCxnSpPr>
          <p:nvPr/>
        </p:nvCxnSpPr>
        <p:spPr>
          <a:xfrm>
            <a:off x="3641661" y="3212976"/>
            <a:ext cx="1650419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63">
            <a:extLst>
              <a:ext uri="{FF2B5EF4-FFF2-40B4-BE49-F238E27FC236}">
                <a16:creationId xmlns:a16="http://schemas.microsoft.com/office/drawing/2014/main" id="{5FB7108D-0948-7C4F-B77B-69964F4B867E}"/>
              </a:ext>
            </a:extLst>
          </p:cNvPr>
          <p:cNvSpPr txBox="1">
            <a:spLocks noChangeArrowheads="1"/>
          </p:cNvSpPr>
          <p:nvPr/>
        </p:nvSpPr>
        <p:spPr>
          <a:xfrm>
            <a:off x="3707904" y="2326531"/>
            <a:ext cx="265048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Easy to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compute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3B6155-D818-0243-8FD4-3A3FE1598A0F}"/>
              </a:ext>
            </a:extLst>
          </p:cNvPr>
          <p:cNvCxnSpPr>
            <a:cxnSpLocks/>
          </p:cNvCxnSpPr>
          <p:nvPr/>
        </p:nvCxnSpPr>
        <p:spPr>
          <a:xfrm flipH="1">
            <a:off x="3707904" y="4293096"/>
            <a:ext cx="15562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63">
            <a:extLst>
              <a:ext uri="{FF2B5EF4-FFF2-40B4-BE49-F238E27FC236}">
                <a16:creationId xmlns:a16="http://schemas.microsoft.com/office/drawing/2014/main" id="{531D150F-D62C-204F-B351-7FFB4C2EFC7C}"/>
              </a:ext>
            </a:extLst>
          </p:cNvPr>
          <p:cNvSpPr txBox="1">
            <a:spLocks noChangeArrowheads="1"/>
          </p:cNvSpPr>
          <p:nvPr/>
        </p:nvSpPr>
        <p:spPr>
          <a:xfrm>
            <a:off x="3822822" y="3513219"/>
            <a:ext cx="265048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Hard to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invert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6ADC06-EFD5-4443-95FC-4AB102233B28}"/>
              </a:ext>
            </a:extLst>
          </p:cNvPr>
          <p:cNvCxnSpPr>
            <a:cxnSpLocks/>
          </p:cNvCxnSpPr>
          <p:nvPr/>
        </p:nvCxnSpPr>
        <p:spPr>
          <a:xfrm flipH="1">
            <a:off x="3779911" y="5483511"/>
            <a:ext cx="1526317" cy="0"/>
          </a:xfrm>
          <a:prstGeom prst="straightConnector1">
            <a:avLst/>
          </a:prstGeom>
          <a:ln w="635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63">
            <a:extLst>
              <a:ext uri="{FF2B5EF4-FFF2-40B4-BE49-F238E27FC236}">
                <a16:creationId xmlns:a16="http://schemas.microsoft.com/office/drawing/2014/main" id="{33D90923-F324-FA42-A959-486364B4D374}"/>
              </a:ext>
            </a:extLst>
          </p:cNvPr>
          <p:cNvSpPr txBox="1">
            <a:spLocks noChangeArrowheads="1"/>
          </p:cNvSpPr>
          <p:nvPr/>
        </p:nvSpPr>
        <p:spPr>
          <a:xfrm>
            <a:off x="3937572" y="4674011"/>
            <a:ext cx="265048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Easy to 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invert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9" name="Rectangle 63">
            <a:extLst>
              <a:ext uri="{FF2B5EF4-FFF2-40B4-BE49-F238E27FC236}">
                <a16:creationId xmlns:a16="http://schemas.microsoft.com/office/drawing/2014/main" id="{A0C3729C-C7D9-FD41-B2A2-8015127BA8A6}"/>
              </a:ext>
            </a:extLst>
          </p:cNvPr>
          <p:cNvSpPr txBox="1">
            <a:spLocks noChangeArrowheads="1"/>
          </p:cNvSpPr>
          <p:nvPr/>
        </p:nvSpPr>
        <p:spPr>
          <a:xfrm>
            <a:off x="3937740" y="5466099"/>
            <a:ext cx="1368488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given a trapdoor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D15D679-2D90-5147-AF33-ADB7CB2CD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42" y="5828730"/>
            <a:ext cx="1212814" cy="1023804"/>
          </a:xfrm>
          <a:prstGeom prst="rect">
            <a:avLst/>
          </a:prstGeom>
        </p:spPr>
      </p:pic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5899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Trapdoor One-way Functions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D0836F-BF2B-B440-A22B-B621FFBDF597}"/>
              </a:ext>
            </a:extLst>
          </p:cNvPr>
          <p:cNvGrpSpPr/>
          <p:nvPr/>
        </p:nvGrpSpPr>
        <p:grpSpPr>
          <a:xfrm>
            <a:off x="5635227" y="2886939"/>
            <a:ext cx="1512167" cy="3157914"/>
            <a:chOff x="7769198" y="2564904"/>
            <a:chExt cx="1512167" cy="315791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6F23965-F62F-7746-B716-79D9FD35387F}"/>
                </a:ext>
              </a:extLst>
            </p:cNvPr>
            <p:cNvSpPr/>
            <p:nvPr/>
          </p:nvSpPr>
          <p:spPr>
            <a:xfrm>
              <a:off x="7769198" y="2564904"/>
              <a:ext cx="1152128" cy="23762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tangle 63">
              <a:extLst>
                <a:ext uri="{FF2B5EF4-FFF2-40B4-BE49-F238E27FC236}">
                  <a16:creationId xmlns:a16="http://schemas.microsoft.com/office/drawing/2014/main" id="{F4F019D4-0021-1749-BACD-2367B7EED49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769198" y="4879597"/>
              <a:ext cx="1512167" cy="84322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rPr>
                <a:t>range</a:t>
              </a:r>
            </a:p>
          </p:txBody>
        </p:sp>
      </p:grpSp>
      <p:sp>
        <p:nvSpPr>
          <p:cNvPr id="25" name="Subtitle 1">
            <a:extLst>
              <a:ext uri="{FF2B5EF4-FFF2-40B4-BE49-F238E27FC236}">
                <a16:creationId xmlns:a16="http://schemas.microsoft.com/office/drawing/2014/main" id="{0C1591BB-0B38-DB4D-8619-7AE6C7201A06}"/>
              </a:ext>
            </a:extLst>
          </p:cNvPr>
          <p:cNvSpPr txBox="1">
            <a:spLocks/>
          </p:cNvSpPr>
          <p:nvPr/>
        </p:nvSpPr>
        <p:spPr>
          <a:xfrm>
            <a:off x="111460" y="439503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Trapdoor One-way Permutations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6" name="Rectangle 63">
            <a:extLst>
              <a:ext uri="{FF2B5EF4-FFF2-40B4-BE49-F238E27FC236}">
                <a16:creationId xmlns:a16="http://schemas.microsoft.com/office/drawing/2014/main" id="{D71FD569-B94A-4043-90F9-C42C24FA2FBB}"/>
              </a:ext>
            </a:extLst>
          </p:cNvPr>
          <p:cNvSpPr txBox="1">
            <a:spLocks noChangeArrowheads="1"/>
          </p:cNvSpPr>
          <p:nvPr/>
        </p:nvSpPr>
        <p:spPr>
          <a:xfrm>
            <a:off x="5553287" y="5959717"/>
            <a:ext cx="3590713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Domain = Range</a:t>
            </a:r>
          </a:p>
        </p:txBody>
      </p:sp>
    </p:spTree>
    <p:extLst>
      <p:ext uri="{BB962C8B-B14F-4D97-AF65-F5344CB8AC3E}">
        <p14:creationId xmlns:p14="http://schemas.microsoft.com/office/powerpoint/2010/main" val="234101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12" grpId="0"/>
      <p:bldP spid="17" grpId="0"/>
      <p:bldP spid="19" grpId="0"/>
      <p:bldP spid="21" grpId="0"/>
      <p:bldP spid="21" grpId="1"/>
      <p:bldP spid="25" grpId="0"/>
      <p:bldP spid="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252048" y="3886199"/>
            <a:ext cx="7992360" cy="18039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  <a:latin typeface="Calibri" pitchFamily="34" charset="0"/>
              </a:rPr>
              <a:t>Solving Linear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7250676" y="2259447"/>
                <a:ext cx="2318154" cy="589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Find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CA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CA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𝒔</m:t>
                            </m:r>
                          </m:e>
                          <m:sub>
                            <m:r>
                              <a:rPr kumimoji="0" 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kumimoji="0" lang="en-CA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𝒔</m:t>
                            </m:r>
                          </m:e>
                          <m:sub>
                            <m:r>
                              <a:rPr kumimoji="0" 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50676" y="2259447"/>
                <a:ext cx="2318154" cy="589892"/>
              </a:xfrm>
              <a:prstGeom prst="rect">
                <a:avLst/>
              </a:prstGeom>
              <a:blipFill>
                <a:blip r:embed="rId3"/>
                <a:stretch>
                  <a:fillRect l="-3825" b="-106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28599" y="1600200"/>
            <a:ext cx="5556334" cy="1600201"/>
            <a:chOff x="-4876801" y="1860045"/>
            <a:chExt cx="5556334" cy="1600201"/>
          </a:xfrm>
        </p:grpSpPr>
        <p:sp>
          <p:nvSpPr>
            <p:cNvPr id="19" name="Rounded Rectangle 18"/>
            <p:cNvSpPr/>
            <p:nvPr/>
          </p:nvSpPr>
          <p:spPr>
            <a:xfrm>
              <a:off x="-4876801" y="1860045"/>
              <a:ext cx="5556333" cy="160020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-4635768" y="2188605"/>
                  <a:ext cx="5315301" cy="8195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0" lang="en-CA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CA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en-US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kumimoji="0" lang="en-US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𝟏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CA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en-US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kumimoji="0" lang="en-US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kumimoji="0" lang="en-CA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CA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0" lang="en-US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𝟓</m:t>
                                  </m:r>
                                </m:e>
                                <m:e>
                                  <m:r>
                                    <a:rPr kumimoji="0" lang="en-US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kumimoji="0" lang="en-US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𝟑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0" lang="en-US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𝟔</m:t>
                                  </m:r>
                                </m:e>
                                <m:e>
                                  <m:r>
                                    <a:rPr kumimoji="0" lang="en-US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𝟐</m:t>
                                  </m:r>
                                </m:e>
                                <m:e>
                                  <m:r>
                                    <a:rPr kumimoji="0" lang="en-US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CA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CA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9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0" lang="en-CA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635768" y="2188605"/>
                  <a:ext cx="5315301" cy="819583"/>
                </a:xfrm>
                <a:prstGeom prst="rect">
                  <a:avLst/>
                </a:prstGeom>
                <a:blipFill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Right Arrow 38"/>
          <p:cNvSpPr/>
          <p:nvPr/>
        </p:nvSpPr>
        <p:spPr>
          <a:xfrm>
            <a:off x="5376026" y="5949280"/>
            <a:ext cx="1644246" cy="66609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>
                <a:spLocks noChangeArrowheads="1"/>
              </p:cNvSpPr>
              <p:nvPr/>
            </p:nvSpPr>
            <p:spPr bwMode="auto">
              <a:xfrm>
                <a:off x="7260684" y="6115707"/>
                <a:ext cx="2318154" cy="589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en-CA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</a:rPr>
                          <m:t>𝑠</m:t>
                        </m:r>
                      </m:e>
                    </m:acc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60684" y="6115707"/>
                <a:ext cx="2318154" cy="589892"/>
              </a:xfrm>
              <a:prstGeom prst="rect">
                <a:avLst/>
              </a:prstGeom>
              <a:blipFill rotWithShape="0">
                <a:blip r:embed="rId5"/>
                <a:stretch>
                  <a:fillRect l="-3947" t="-2062" b="-134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28600" y="3325924"/>
            <a:ext cx="520802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How about: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46668" y="5147412"/>
            <a:ext cx="520802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(e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,e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,e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) are “small” numbers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025964" y="1671700"/>
            <a:ext cx="520802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Easy!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41704" y="4274096"/>
                <a:ext cx="7707623" cy="819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CA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CA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en-US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kumimoji="0" lang="en-US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CA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en-US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kumimoji="0" lang="en-US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CA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CA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kumimoji="0" lang="en-US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0" lang="en-US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kumimoji="0" lang="en-US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0" lang="en-US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CA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CA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CA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CA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CA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CA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04" y="4274096"/>
                <a:ext cx="7707623" cy="819583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340640" y="5647420"/>
            <a:ext cx="520802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Very hard!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43A006F-59E8-ED44-B110-4555B4B678CF}"/>
              </a:ext>
            </a:extLst>
          </p:cNvPr>
          <p:cNvSpPr/>
          <p:nvPr/>
        </p:nvSpPr>
        <p:spPr>
          <a:xfrm>
            <a:off x="6025965" y="2160475"/>
            <a:ext cx="1079861" cy="66609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117F64-9390-3243-8EB7-D5FFF5771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672" y="6375899"/>
            <a:ext cx="520802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 large dimensions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60AB7D4-0619-774A-BFD5-DE5A240F3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704" y="197768"/>
            <a:ext cx="861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Solving </a:t>
            </a:r>
            <a:r>
              <a:rPr kumimoji="0" lang="en-US" sz="4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Noisy</a:t>
            </a: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 Linear Equations</a:t>
            </a:r>
          </a:p>
        </p:txBody>
      </p:sp>
    </p:spTree>
    <p:extLst>
      <p:ext uri="{BB962C8B-B14F-4D97-AF65-F5344CB8AC3E}">
        <p14:creationId xmlns:p14="http://schemas.microsoft.com/office/powerpoint/2010/main" val="394125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2770" grpId="0"/>
      <p:bldP spid="39" grpId="0" animBg="1"/>
      <p:bldP spid="40" grpId="0"/>
      <p:bldP spid="22" grpId="0"/>
      <p:bldP spid="16" grpId="0" animBg="1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  <a:latin typeface="Calibri" pitchFamily="34" charset="0"/>
              </a:rPr>
              <a:t>Learning with Errors (LWE)</a:t>
            </a:r>
          </a:p>
        </p:txBody>
      </p:sp>
      <p:sp>
        <p:nvSpPr>
          <p:cNvPr id="2" name="Right Arrow 1"/>
          <p:cNvSpPr/>
          <p:nvPr/>
        </p:nvSpPr>
        <p:spPr>
          <a:xfrm>
            <a:off x="5257800" y="1915165"/>
            <a:ext cx="850681" cy="66609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6368646" y="1915164"/>
                <a:ext cx="2318154" cy="589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Find </a:t>
                </a:r>
                <a14:m>
                  <m:oMath xmlns:m="http://schemas.openxmlformats.org/officeDocument/2006/math">
                    <m:r>
                      <a:rPr kumimoji="0" lang="en-US" sz="3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𝒔</m:t>
                    </m:r>
                  </m:oMath>
                </a14:m>
                <a:endPara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68646" y="1915164"/>
                <a:ext cx="2318154" cy="589892"/>
              </a:xfrm>
              <a:prstGeom prst="rect">
                <a:avLst/>
              </a:prstGeom>
              <a:blipFill rotWithShape="0">
                <a:blip r:embed="rId3"/>
                <a:stretch>
                  <a:fillRect l="-6842" t="-12371" b="-329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71600" y="1722404"/>
            <a:ext cx="2819400" cy="938626"/>
            <a:chOff x="-1751096" y="4976361"/>
            <a:chExt cx="2819400" cy="938626"/>
          </a:xfrm>
        </p:grpSpPr>
        <p:sp>
          <p:nvSpPr>
            <p:cNvPr id="28" name="Rounded Rectangle 27"/>
            <p:cNvSpPr/>
            <p:nvPr/>
          </p:nvSpPr>
          <p:spPr>
            <a:xfrm>
              <a:off x="-1751096" y="4976361"/>
              <a:ext cx="2819400" cy="93862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>
                  <a:spLocks noChangeArrowheads="1"/>
                </p:cNvSpPr>
                <p:nvPr/>
              </p:nvSpPr>
              <p:spPr bwMode="auto">
                <a:xfrm>
                  <a:off x="-1674896" y="5072775"/>
                  <a:ext cx="2682639" cy="7265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Arial" charset="0"/>
                    </a:rPr>
                    <a:t>(</a:t>
                  </a:r>
                  <a:r>
                    <a:rPr kumimoji="0" lang="en-US" sz="3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Arial" charset="0"/>
                    </a:rPr>
                    <a:t>A</a:t>
                  </a:r>
                  <a:r>
                    <a:rPr kumimoji="0" lang="en-US" sz="3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Arial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kumimoji="0" lang="en-US" sz="3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𝒔</m:t>
                      </m:r>
                    </m:oMath>
                  </a14:m>
                  <a:r>
                    <a:rPr kumimoji="0" lang="en-US" sz="36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Arial" charset="0"/>
                    </a:rPr>
                    <a:t>A</a:t>
                  </a:r>
                  <a:r>
                    <a:rPr kumimoji="0" lang="en-US" sz="3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Arial" charset="0"/>
                    </a:rPr>
                    <a:t>+</a:t>
                  </a:r>
                  <a:r>
                    <a:rPr kumimoji="0" lang="en-US" sz="3200" b="0" i="1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Arial" charset="0"/>
                    </a:rPr>
                    <a:t>e</a:t>
                  </a:r>
                  <a:r>
                    <a:rPr kumimoji="0" lang="en-US" sz="3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Arial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1674896" y="5072775"/>
                  <a:ext cx="2682639" cy="726527"/>
                </a:xfrm>
                <a:prstGeom prst="rect">
                  <a:avLst/>
                </a:prstGeom>
                <a:blipFill>
                  <a:blip r:embed="rId4"/>
                  <a:stretch>
                    <a:fillRect l="-6604" t="-5172" b="-2586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>
                <a:spLocks noChangeArrowheads="1"/>
              </p:cNvSpPr>
              <p:nvPr/>
            </p:nvSpPr>
            <p:spPr bwMode="auto">
              <a:xfrm>
                <a:off x="1741321" y="3185531"/>
                <a:ext cx="4610100" cy="457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/>
                      </a:rPr>
                      <m:t>𝒆</m:t>
                    </m:r>
                    <m:sSubSup>
                      <m:sSubSup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: random “small” error vector)</a:t>
                </a: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1321" y="3185531"/>
                <a:ext cx="4610100" cy="4571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28600" y="3550838"/>
            <a:ext cx="4035593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Decisional LWE: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71854" y="1889593"/>
            <a:ext cx="1219200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LWE: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108481" y="4124965"/>
            <a:ext cx="2629085" cy="761999"/>
            <a:chOff x="1790515" y="2279511"/>
            <a:chExt cx="2629085" cy="761999"/>
          </a:xfrm>
        </p:grpSpPr>
        <p:sp>
          <p:nvSpPr>
            <p:cNvPr id="45" name="Rounded Rectangle 44"/>
            <p:cNvSpPr/>
            <p:nvPr/>
          </p:nvSpPr>
          <p:spPr>
            <a:xfrm>
              <a:off x="1790515" y="2357466"/>
              <a:ext cx="1740120" cy="68404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2019300" y="2279511"/>
              <a:ext cx="2400300" cy="726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(</a:t>
              </a: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A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, </a:t>
              </a: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b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)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333500" y="4236638"/>
            <a:ext cx="2819400" cy="938626"/>
            <a:chOff x="1143000" y="1912594"/>
            <a:chExt cx="2819400" cy="938626"/>
          </a:xfrm>
        </p:grpSpPr>
        <p:sp>
          <p:nvSpPr>
            <p:cNvPr id="48" name="Rounded Rectangle 47"/>
            <p:cNvSpPr/>
            <p:nvPr/>
          </p:nvSpPr>
          <p:spPr>
            <a:xfrm>
              <a:off x="1143000" y="1912594"/>
              <a:ext cx="2819400" cy="93862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>
                  <a:spLocks noChangeArrowheads="1"/>
                </p:cNvSpPr>
                <p:nvPr/>
              </p:nvSpPr>
              <p:spPr bwMode="auto">
                <a:xfrm>
                  <a:off x="1333500" y="1992000"/>
                  <a:ext cx="2552700" cy="7265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Arial" charset="0"/>
                    </a:rPr>
                    <a:t>(</a:t>
                  </a:r>
                  <a:r>
                    <a:rPr kumimoji="0" lang="en-US" sz="3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Arial" charset="0"/>
                    </a:rPr>
                    <a:t>A</a:t>
                  </a:r>
                  <a:r>
                    <a:rPr kumimoji="0" lang="en-US" sz="3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Arial" charset="0"/>
                    </a:rPr>
                    <a:t>, </a:t>
                  </a:r>
                  <a:r>
                    <a:rPr kumimoji="0" lang="en-US" sz="3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Arial" charset="0"/>
                    </a:rPr>
                    <a:t>s</a:t>
                  </a:r>
                  <a:r>
                    <a:rPr kumimoji="0" lang="en-US" sz="36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Arial" charset="0"/>
                    </a:rPr>
                    <a:t>A</a:t>
                  </a:r>
                  <a:r>
                    <a:rPr kumimoji="0" lang="en-US" sz="3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Arial" charset="0"/>
                    </a:rPr>
                    <a:t>+</a:t>
                  </a:r>
                  <a14:m>
                    <m:oMath xmlns:m="http://schemas.openxmlformats.org/officeDocument/2006/math">
                      <m:r>
                        <a:rPr kumimoji="0" lang="en-US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/>
                        </a:rPr>
                        <m:t>𝑒</m:t>
                      </m:r>
                    </m:oMath>
                  </a14:m>
                  <a:r>
                    <a:rPr kumimoji="0" lang="en-US" sz="3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Arial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33500" y="1992000"/>
                  <a:ext cx="2552700" cy="726527"/>
                </a:xfrm>
                <a:prstGeom prst="rect">
                  <a:avLst/>
                </a:prstGeom>
                <a:blipFill>
                  <a:blip r:embed="rId6"/>
                  <a:stretch>
                    <a:fillRect l="-7463" t="-5172" b="-2413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886450" y="4810764"/>
            <a:ext cx="2647950" cy="45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(b uniformly random)</a:t>
            </a:r>
          </a:p>
        </p:txBody>
      </p:sp>
      <p:sp>
        <p:nvSpPr>
          <p:cNvPr id="51" name="Rectangle 97"/>
          <p:cNvSpPr>
            <a:spLocks noChangeArrowheads="1"/>
          </p:cNvSpPr>
          <p:nvPr/>
        </p:nvSpPr>
        <p:spPr bwMode="auto">
          <a:xfrm>
            <a:off x="4241766" y="4167446"/>
            <a:ext cx="1371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≈</a:t>
            </a:r>
            <a:endParaRPr kumimoji="0" lang="en-US" altLang="en-US" sz="8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4759308" y="3941692"/>
            <a:ext cx="397077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>
                <a:spLocks noChangeArrowheads="1"/>
              </p:cNvSpPr>
              <p:nvPr/>
            </p:nvSpPr>
            <p:spPr bwMode="auto">
              <a:xfrm>
                <a:off x="1776307" y="2753364"/>
                <a:ext cx="4332174" cy="457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(</a:t>
                </a: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A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𝑛𝑋𝑚</m:t>
                        </m:r>
                      </m:sup>
                    </m:sSubSup>
                  </m:oMath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Cambria Math" panose="02040503050406030204" pitchFamily="18" charset="0"/>
                  <a:cs typeface="Arial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s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 random “small” secret vector   </a:t>
                </a: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6307" y="2753364"/>
                <a:ext cx="4332174" cy="457199"/>
              </a:xfrm>
              <a:prstGeom prst="rect">
                <a:avLst/>
              </a:prstGeom>
              <a:blipFill>
                <a:blip r:embed="rId7"/>
                <a:stretch>
                  <a:fillRect l="-585" t="-21622" b="-270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2639387" y="1002268"/>
            <a:ext cx="3865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[Regev05, following BFKL93, Ale03]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48375" y="6093296"/>
            <a:ext cx="7491977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“Decisional LWE is as hard as LWE”. 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781550" y="1421217"/>
            <a:ext cx="2209800" cy="45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very hard!</a:t>
            </a:r>
          </a:p>
        </p:txBody>
      </p:sp>
    </p:spTree>
    <p:extLst>
      <p:ext uri="{BB962C8B-B14F-4D97-AF65-F5344CB8AC3E}">
        <p14:creationId xmlns:p14="http://schemas.microsoft.com/office/powerpoint/2010/main" val="2399587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0" grpId="0"/>
      <p:bldP spid="51" grpId="0"/>
      <p:bldP spid="52" grpId="0"/>
      <p:bldP spid="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Basic (Secret-key) Encryption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609600" y="2061369"/>
                <a:ext cx="84582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Secret key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sk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= Uniformly random vector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s</a:t>
                </a:r>
                <a:r>
                  <a:rPr kumimoji="0" 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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  <m:t>𝑍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  <m:t>𝑞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  <m:t>𝑛</m:t>
                        </m:r>
                      </m:sup>
                    </m:sSubSup>
                  </m:oMath>
                </a14:m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061369"/>
                <a:ext cx="8458200" cy="571500"/>
              </a:xfrm>
              <a:prstGeom prst="rect">
                <a:avLst/>
              </a:prstGeom>
              <a:blipFill rotWithShape="0">
                <a:blip r:embed="rId3"/>
                <a:stretch>
                  <a:fillRect l="-937" t="-2021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 bwMode="auto">
              <a:xfrm>
                <a:off x="609600" y="2514600"/>
                <a:ext cx="8458200" cy="2209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Encryption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Enc</a:t>
                </a:r>
                <a:r>
                  <a:rPr kumimoji="0" lang="en-US" sz="2400" b="1" i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s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(m):  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// m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 {0,1}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</a:b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	</a:t>
                </a:r>
              </a:p>
              <a:p>
                <a:pPr marL="742950" marR="0" lvl="1" indent="-28575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–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Sample uniformly random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a</a:t>
                </a:r>
                <a:r>
                  <a:rPr kumimoji="0" 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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  <m:t>𝑍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  <m:t>𝑞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  <m:t>𝑛</m:t>
                        </m:r>
                      </m:sup>
                    </m:sSubSup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, “short” noise e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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sym typeface="Symbol" pitchFamily="18" charset="2"/>
                      </a:rPr>
                      <m:t>𝑍</m:t>
                    </m:r>
                  </m:oMath>
                </a14:m>
                <a:br>
                  <a: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</a:p>
              <a:p>
                <a:pPr marL="742950" marR="0" lvl="1" indent="-28575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–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The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ciphertext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c =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(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a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, b =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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a, s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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+ e + m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𝑞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/2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)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514600"/>
                <a:ext cx="8458200" cy="2209800"/>
              </a:xfrm>
              <a:prstGeom prst="rect">
                <a:avLst/>
              </a:prstGeom>
              <a:blipFill>
                <a:blip r:embed="rId4"/>
                <a:stretch>
                  <a:fillRect l="-105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6" name="Rectangle 5"/>
          <p:cNvSpPr>
            <a:spLocks noChangeArrowheads="1"/>
          </p:cNvSpPr>
          <p:nvPr/>
        </p:nvSpPr>
        <p:spPr bwMode="auto">
          <a:xfrm>
            <a:off x="533400" y="1905000"/>
            <a:ext cx="8305800" cy="472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10100" y="1562100"/>
            <a:ext cx="4457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 = security parameter, q = “small” prime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107846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[Regev05]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09600" y="5143500"/>
            <a:ext cx="84582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Decryption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Dec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): Output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Round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(b −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itchFamily="18" charset="2"/>
              </a:rPr>
              <a:t>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a, 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itchFamily="18" charset="2"/>
              </a:rPr>
              <a:t>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itchFamily="18" charset="2"/>
              </a:rPr>
              <a:t>mod q)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295400" y="6096000"/>
            <a:ext cx="5410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// correctness as long as |e| &lt; q/4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D06082-D0A0-384D-8F51-4B738801B6CE}"/>
              </a:ext>
            </a:extLst>
          </p:cNvPr>
          <p:cNvSpPr/>
          <p:nvPr/>
        </p:nvSpPr>
        <p:spPr>
          <a:xfrm>
            <a:off x="6838950" y="4140505"/>
            <a:ext cx="685378" cy="453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F98FE-ECB9-374F-A6C3-A3539B595187}"/>
              </a:ext>
            </a:extLst>
          </p:cNvPr>
          <p:cNvSpPr/>
          <p:nvPr/>
        </p:nvSpPr>
        <p:spPr>
          <a:xfrm>
            <a:off x="4838700" y="5399088"/>
            <a:ext cx="1173460" cy="453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7585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Basic (Secret-key) Encryption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107846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[Regev05]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F98FE-ECB9-374F-A6C3-A3539B595187}"/>
              </a:ext>
            </a:extLst>
          </p:cNvPr>
          <p:cNvSpPr/>
          <p:nvPr/>
        </p:nvSpPr>
        <p:spPr>
          <a:xfrm>
            <a:off x="4334644" y="5399088"/>
            <a:ext cx="1173460" cy="453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3A8DF-230B-CB44-84C9-61A2B7FDF455}"/>
              </a:ext>
            </a:extLst>
          </p:cNvPr>
          <p:cNvSpPr/>
          <p:nvPr/>
        </p:nvSpPr>
        <p:spPr>
          <a:xfrm>
            <a:off x="558964" y="1992283"/>
            <a:ext cx="88221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This is an incredibly cool scheme. In particular, additively homomorphic.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57BA6F-B9A8-2A44-BE1A-B26239B6ACA3}"/>
                  </a:ext>
                </a:extLst>
              </p:cNvPr>
              <p:cNvSpPr/>
              <p:nvPr/>
            </p:nvSpPr>
            <p:spPr>
              <a:xfrm>
                <a:off x="760881" y="3259425"/>
                <a:ext cx="39905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𝒄</m:t>
                    </m:r>
                  </m:oMath>
                </a14:m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=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(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, b =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  <a:sym typeface="Symbol" pitchFamily="18" charset="2"/>
                  </a:rPr>
                  <a:t>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a, s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  <a:sym typeface="Symbol" pitchFamily="18" charset="2"/>
                  </a:rPr>
                  <a:t>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+ e + m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𝑞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/2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)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57BA6F-B9A8-2A44-BE1A-B26239B6A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81" y="3259425"/>
                <a:ext cx="3990516" cy="523220"/>
              </a:xfrm>
              <a:prstGeom prst="rect">
                <a:avLst/>
              </a:prstGeom>
              <a:blipFill>
                <a:blip r:embed="rId3"/>
                <a:stretch>
                  <a:fillRect t="-11905" r="-2229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5670EEF-4E13-A747-A16E-9420D9096E9B}"/>
                  </a:ext>
                </a:extLst>
              </p:cNvPr>
              <p:cNvSpPr/>
              <p:nvPr/>
            </p:nvSpPr>
            <p:spPr>
              <a:xfrm>
                <a:off x="760881" y="4028198"/>
                <a:ext cx="45323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𝒄</m:t>
                    </m:r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′</m:t>
                    </m:r>
                  </m:oMath>
                </a14:m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=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(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</a:t>
                </a:r>
                <a14:m>
                  <m:oMath xmlns:m="http://schemas.openxmlformats.org/officeDocument/2006/math"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′</m:t>
                    </m:r>
                  </m:oMath>
                </a14:m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, b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′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=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  <a:sym typeface="Symbol" pitchFamily="18" charset="2"/>
                  </a:rPr>
                  <a:t>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</a:t>
                </a:r>
                <a14:m>
                  <m:oMath xmlns:m="http://schemas.openxmlformats.org/officeDocument/2006/math">
                    <m:r>
                      <a:rPr kumimoji="0" lang="en-US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′</m:t>
                    </m:r>
                  </m:oMath>
                </a14:m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, s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  <a:sym typeface="Symbol" pitchFamily="18" charset="2"/>
                  </a:rPr>
                  <a:t>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+ e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′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+ m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′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𝑞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/2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)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5670EEF-4E13-A747-A16E-9420D9096E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81" y="4028198"/>
                <a:ext cx="4532331" cy="523220"/>
              </a:xfrm>
              <a:prstGeom prst="rect">
                <a:avLst/>
              </a:prstGeom>
              <a:blipFill>
                <a:blip r:embed="rId4"/>
                <a:stretch>
                  <a:fillRect l="-560" t="-9524" r="-1681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6F744A-8AEA-A24C-AD9A-510CCB21637D}"/>
              </a:ext>
            </a:extLst>
          </p:cNvPr>
          <p:cNvCxnSpPr>
            <a:cxnSpLocks/>
          </p:cNvCxnSpPr>
          <p:nvPr/>
        </p:nvCxnSpPr>
        <p:spPr>
          <a:xfrm>
            <a:off x="467544" y="4725144"/>
            <a:ext cx="84095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13BADE2-F51C-7A4C-9C48-C84FBA1337F0}"/>
                  </a:ext>
                </a:extLst>
              </p:cNvPr>
              <p:cNvSpPr/>
              <p:nvPr/>
            </p:nvSpPr>
            <p:spPr>
              <a:xfrm>
                <a:off x="753668" y="5016265"/>
                <a:ext cx="73622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𝒄</m:t>
                    </m:r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𝒄</m:t>
                    </m:r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′</m:t>
                    </m:r>
                  </m:oMath>
                </a14:m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=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(</a:t>
                </a:r>
                <a:r>
                  <a:rPr kumimoji="0" lang="en-US" sz="2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+</a:t>
                </a:r>
                <a:r>
                  <a:rPr kumimoji="0" lang="en-US" sz="2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</a:t>
                </a:r>
                <a14:m>
                  <m:oMath xmlns:m="http://schemas.openxmlformats.org/officeDocument/2006/math"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′</m:t>
                    </m:r>
                  </m:oMath>
                </a14:m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, b+ b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′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=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  <a:sym typeface="Symbol" pitchFamily="18" charset="2"/>
                  </a:rPr>
                  <a:t>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a +a</a:t>
                </a:r>
                <a14:m>
                  <m:oMath xmlns:m="http://schemas.openxmlformats.org/officeDocument/2006/math">
                    <m:r>
                      <a:rPr kumimoji="0" lang="en-US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′</m:t>
                    </m:r>
                  </m:oMath>
                </a14:m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, s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  <a:sym typeface="Symbol" pitchFamily="18" charset="2"/>
                  </a:rPr>
                  <a:t>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+ (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e+e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′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) + (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m+m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′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𝑞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/2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)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13BADE2-F51C-7A4C-9C48-C84FBA1337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68" y="5016265"/>
                <a:ext cx="7362208" cy="523220"/>
              </a:xfrm>
              <a:prstGeom prst="rect">
                <a:avLst/>
              </a:prstGeom>
              <a:blipFill>
                <a:blip r:embed="rId5"/>
                <a:stretch>
                  <a:fillRect t="-11905" r="-34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9C890C-F035-5043-AE52-9F511826A375}"/>
                  </a:ext>
                </a:extLst>
              </p:cNvPr>
              <p:cNvSpPr/>
              <p:nvPr/>
            </p:nvSpPr>
            <p:spPr>
              <a:xfrm>
                <a:off x="4947070" y="3274941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9C890C-F035-5043-AE52-9F511826A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070" y="3274941"/>
                <a:ext cx="53412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E1AFC3-461D-7340-9174-734B73328F0D}"/>
                  </a:ext>
                </a:extLst>
              </p:cNvPr>
              <p:cNvSpPr/>
              <p:nvPr/>
            </p:nvSpPr>
            <p:spPr>
              <a:xfrm>
                <a:off x="755576" y="5877272"/>
                <a:ext cx="88221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 words: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𝑐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𝑐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′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is an encryption of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m+m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′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(mod 2) 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E1AFC3-461D-7340-9174-734B73328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877272"/>
                <a:ext cx="8822144" cy="523220"/>
              </a:xfrm>
              <a:prstGeom prst="rect">
                <a:avLst/>
              </a:prstGeom>
              <a:blipFill>
                <a:blip r:embed="rId7"/>
                <a:stretch>
                  <a:fillRect l="-1293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261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Public-key Encryption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107846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[Regev05]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BD2A7D6-D821-F142-BBF5-5470300C329E}"/>
                  </a:ext>
                </a:extLst>
              </p:cNvPr>
              <p:cNvSpPr/>
              <p:nvPr/>
            </p:nvSpPr>
            <p:spPr>
              <a:xfrm>
                <a:off x="558964" y="1970837"/>
                <a:ext cx="8585036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  <a:t>Here is a crazy idea.  Public key has an encryption of 0 (call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  <a:t>) and an encryption of 1 (call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  <a:t>).  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</a:b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  <a:t>If you want to encrypt 0,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  <a:t>and if you want to encrypt 1,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  <a:t>.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BD2A7D6-D821-F142-BBF5-5470300C3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64" y="1970837"/>
                <a:ext cx="8585036" cy="1815882"/>
              </a:xfrm>
              <a:prstGeom prst="rect">
                <a:avLst/>
              </a:prstGeom>
              <a:blipFill>
                <a:blip r:embed="rId2"/>
                <a:stretch>
                  <a:fillRect l="-1329" t="-27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ABD8166D-2291-D343-A660-C86F8B8C8F16}"/>
              </a:ext>
            </a:extLst>
          </p:cNvPr>
          <p:cNvSpPr/>
          <p:nvPr/>
        </p:nvSpPr>
        <p:spPr>
          <a:xfrm>
            <a:off x="539552" y="4275093"/>
            <a:ext cx="8822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Well, turns out to be a crazy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bad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idea.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2193E4-6987-BF49-B8EE-205F5FCFAA7A}"/>
              </a:ext>
            </a:extLst>
          </p:cNvPr>
          <p:cNvSpPr/>
          <p:nvPr/>
        </p:nvSpPr>
        <p:spPr>
          <a:xfrm>
            <a:off x="539552" y="5229200"/>
            <a:ext cx="88221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If only we could produce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fresh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encryptions of 0 or 1 given just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pk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61147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Public-key Encryption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107846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[Regev05]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BD2A7D6-D821-F142-BBF5-5470300C329E}"/>
                  </a:ext>
                </a:extLst>
              </p:cNvPr>
              <p:cNvSpPr/>
              <p:nvPr/>
            </p:nvSpPr>
            <p:spPr>
              <a:xfrm>
                <a:off x="558964" y="1700808"/>
                <a:ext cx="8261508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  <a:t>Here is another crazy idea.  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</a:b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  <a:t>Public key has </a:t>
                </a: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  <a:t>many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  <a:t> encryptions of 0 and an encryption of 1 (call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  <a:t>).  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</a:b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BD2A7D6-D821-F142-BBF5-5470300C3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64" y="1700808"/>
                <a:ext cx="8261508" cy="1815882"/>
              </a:xfrm>
              <a:prstGeom prst="rect">
                <a:avLst/>
              </a:prstGeom>
              <a:blipFill>
                <a:blip r:embed="rId2"/>
                <a:stretch>
                  <a:fillRect l="-1380" t="-3472" r="-1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DAA4B53E-C445-4144-86E8-F8DC0817B052}"/>
              </a:ext>
            </a:extLst>
          </p:cNvPr>
          <p:cNvSpPr/>
          <p:nvPr/>
        </p:nvSpPr>
        <p:spPr>
          <a:xfrm>
            <a:off x="565352" y="6093296"/>
            <a:ext cx="8822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This one turns out to be a crazy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good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idea.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8C5D5AF-F630-1E45-B542-D08F8E788ED1}"/>
                  </a:ext>
                </a:extLst>
              </p:cNvPr>
              <p:cNvSpPr/>
              <p:nvPr/>
            </p:nvSpPr>
            <p:spPr>
              <a:xfrm>
                <a:off x="577548" y="2852936"/>
                <a:ext cx="8784976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</a:b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  <a:t>If you want to encrypt 0, output a random linear combination of the 0-encryptions.</a:t>
                </a:r>
                <a:b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</a:b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  <a:t>If you want to encrypt 1, output a random linear combination of the 0-encryptions plus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Arial"/>
                  </a:rPr>
                  <a:t>.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8C5D5AF-F630-1E45-B542-D08F8E788E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48" y="2852936"/>
                <a:ext cx="8784976" cy="2677656"/>
              </a:xfrm>
              <a:prstGeom prst="rect">
                <a:avLst/>
              </a:prstGeom>
              <a:blipFill>
                <a:blip r:embed="rId3"/>
                <a:stretch>
                  <a:fillRect l="-1299" b="-5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237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Public-key Encryption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609600" y="1713161"/>
                <a:ext cx="84582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Secret key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sk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= Uniformly random vector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s</a:t>
                </a:r>
                <a:r>
                  <a:rPr kumimoji="0" 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  <a:sym typeface="Symbol" pitchFamily="18" charset="2"/>
                  </a:rPr>
                  <a:t>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  <m:t>𝑍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  <m:t>𝑞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  <m:t>𝑛</m:t>
                        </m:r>
                      </m:sup>
                    </m:sSubSup>
                  </m:oMath>
                </a14:m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713161"/>
                <a:ext cx="8458200" cy="571500"/>
              </a:xfrm>
              <a:prstGeom prst="rect">
                <a:avLst/>
              </a:prstGeom>
              <a:blipFill>
                <a:blip r:embed="rId2"/>
                <a:stretch>
                  <a:fillRect l="-1201" t="-217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6" name="Rectangle 5"/>
          <p:cNvSpPr>
            <a:spLocks noChangeArrowheads="1"/>
          </p:cNvSpPr>
          <p:nvPr/>
        </p:nvSpPr>
        <p:spPr bwMode="auto">
          <a:xfrm>
            <a:off x="533400" y="1556792"/>
            <a:ext cx="8305800" cy="419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3800" y="107846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[Regev05]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 bwMode="auto">
              <a:xfrm>
                <a:off x="609600" y="2394991"/>
                <a:ext cx="8458200" cy="1619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Public key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pk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: for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alibri" panose="020F0502020204030204" pitchFamily="34" charset="0"/>
                      </a:rPr>
                      <m:t>𝑖</m:t>
                    </m:r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alibri" panose="020F0502020204030204" pitchFamily="34" charset="0"/>
                      </a:rPr>
                      <m:t> 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alibri" panose="020F0502020204030204" pitchFamily="34" charset="0"/>
                      </a:rPr>
                      <m:t>𝑓𝑟𝑜𝑚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alibri" panose="020F0502020204030204" pitchFamily="34" charset="0"/>
                      </a:rPr>
                      <m:t> 1 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alibri" panose="020F0502020204030204" pitchFamily="34" charset="0"/>
                      </a:rPr>
                      <m:t>𝑡𝑜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alibri" panose="020F0502020204030204" pitchFamily="34" charset="0"/>
                      </a:rPr>
                      <m:t> 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alibri" panose="020F0502020204030204" pitchFamily="34" charset="0"/>
                      </a:rPr>
                      <m:t>𝑘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alibri" panose="020F0502020204030204" pitchFamily="34" charset="0"/>
                      </a:rPr>
                      <m:t>=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alibri" panose="020F0502020204030204" pitchFamily="34" charset="0"/>
                      </a:rPr>
                      <m:t>𝑝𝑜𝑙𝑦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alibri" panose="020F0502020204030204" pitchFamily="34" charset="0"/>
                      </a:rPr>
                      <m:t>(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alibri" panose="020F0502020204030204" pitchFamily="34" charset="0"/>
                      </a:rPr>
                      <m:t>𝑛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/>
                                </a:rPr>
                                <m:t>𝟎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=(</m:t>
                          </m:r>
                          <m:sSub>
                            <m:sSub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𝒂</m:t>
                              </m:r>
                            </m:e>
                            <m:sub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𝟎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/>
                                </a:rPr>
                                <m:t>,</m:t>
                              </m:r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/>
                                </a:rPr>
                                <m:t>𝒔</m:t>
                              </m:r>
                            </m:e>
                          </m:d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+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/>
                                    </a:rPr>
                                    <m:t>𝑞</m:t>
                                  </m:r>
                                </m:num>
                                <m:den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),</m:t>
                          </m:r>
                          <m:sSub>
                            <m:sSub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𝒂</m:t>
                              </m:r>
                            </m:e>
                            <m:sub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0" lang="en-US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,</m:t>
                              </m:r>
                              <m:r>
                                <a:rPr kumimoji="0" 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𝒔</m:t>
                              </m:r>
                            </m:e>
                          </m:d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394991"/>
                <a:ext cx="8458200" cy="1619251"/>
              </a:xfrm>
              <a:prstGeom prst="rect">
                <a:avLst/>
              </a:prstGeom>
              <a:blipFill>
                <a:blip r:embed="rId3"/>
                <a:stretch>
                  <a:fillRect l="-1201" t="-781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90600" y="6390084"/>
            <a:ext cx="8458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Security:  decisional LWE + “Leftover Hash Lemma”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57224B1D-D801-8849-AAA5-C3109E29E8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560" y="4088904"/>
                <a:ext cx="8458200" cy="1619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Encrypting a bit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: pick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alibri" panose="020F0502020204030204" pitchFamily="34" charset="0"/>
                      </a:rPr>
                      <m:t>𝑘</m:t>
                    </m:r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random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𝑖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=1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/>
                                </a:rPr>
                                <m:t>𝒄</m:t>
                              </m:r>
                            </m:e>
                            <m:sub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+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𝑚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∙</m:t>
                      </m:r>
                      <m:sSub>
                        <m:sSubPr>
                          <m:ctrlP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𝒄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57224B1D-D801-8849-AAA5-C3109E29E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4088904"/>
                <a:ext cx="8458200" cy="1619251"/>
              </a:xfrm>
              <a:prstGeom prst="rect">
                <a:avLst/>
              </a:prstGeom>
              <a:blipFill>
                <a:blip r:embed="rId4"/>
                <a:stretch>
                  <a:fillRect l="-1201" t="-39844" b="-1117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3">
            <a:extLst>
              <a:ext uri="{FF2B5EF4-FFF2-40B4-BE49-F238E27FC236}">
                <a16:creationId xmlns:a16="http://schemas.microsoft.com/office/drawing/2014/main" id="{1BBD76DF-1C6F-0845-8C2A-48F594B91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5877272"/>
            <a:ext cx="8458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Correctness: additive homomorphism</a:t>
            </a:r>
          </a:p>
        </p:txBody>
      </p:sp>
    </p:spTree>
    <p:extLst>
      <p:ext uri="{BB962C8B-B14F-4D97-AF65-F5344CB8AC3E}">
        <p14:creationId xmlns:p14="http://schemas.microsoft.com/office/powerpoint/2010/main" val="662973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Practical Considerations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8C67CA-751E-6941-98AE-EF7B214F90DB}"/>
              </a:ext>
            </a:extLst>
          </p:cNvPr>
          <p:cNvSpPr/>
          <p:nvPr/>
        </p:nvSpPr>
        <p:spPr>
          <a:xfrm>
            <a:off x="611154" y="1844824"/>
            <a:ext cx="8532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I want to encrypt to Bob. How do I know his public key?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D1D3AF-2974-A845-A618-FA03A20EC274}"/>
              </a:ext>
            </a:extLst>
          </p:cNvPr>
          <p:cNvSpPr/>
          <p:nvPr/>
        </p:nvSpPr>
        <p:spPr>
          <a:xfrm>
            <a:off x="1043608" y="2708920"/>
            <a:ext cx="79669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Public-key Infrastructure: a directory of identities together with their public keys.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410E5B-060D-1B45-B9F2-2AE2CFD7CF8C}"/>
              </a:ext>
            </a:extLst>
          </p:cNvPr>
          <p:cNvSpPr/>
          <p:nvPr/>
        </p:nvSpPr>
        <p:spPr>
          <a:xfrm>
            <a:off x="1043608" y="3915053"/>
            <a:ext cx="79669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/>
              <a:t>Needs to be “authenticated”: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8694E6-7BF4-DD49-89ED-B80D8C8C5CAE}"/>
              </a:ext>
            </a:extLst>
          </p:cNvPr>
          <p:cNvSpPr/>
          <p:nvPr/>
        </p:nvSpPr>
        <p:spPr>
          <a:xfrm>
            <a:off x="1043608" y="4438273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otherwise Eve could replace Bob’s </a:t>
            </a:r>
            <a:r>
              <a:rPr lang="en-US" sz="2800" dirty="0" err="1">
                <a:solidFill>
                  <a:prstClr val="black"/>
                </a:solidFill>
              </a:rPr>
              <a:t>pk</a:t>
            </a:r>
            <a:r>
              <a:rPr lang="en-US" sz="2800" dirty="0">
                <a:solidFill>
                  <a:prstClr val="black"/>
                </a:solidFill>
              </a:rPr>
              <a:t> with her own.</a:t>
            </a:r>
          </a:p>
        </p:txBody>
      </p:sp>
    </p:spTree>
    <p:extLst>
      <p:ext uri="{BB962C8B-B14F-4D97-AF65-F5344CB8AC3E}">
        <p14:creationId xmlns:p14="http://schemas.microsoft.com/office/powerpoint/2010/main" val="142716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Practical Considerations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8C67CA-751E-6941-98AE-EF7B214F90DB}"/>
              </a:ext>
            </a:extLst>
          </p:cNvPr>
          <p:cNvSpPr/>
          <p:nvPr/>
        </p:nvSpPr>
        <p:spPr>
          <a:xfrm>
            <a:off x="611154" y="1268760"/>
            <a:ext cx="85324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Public-key encryption is orders of magnitude slower than secret-key encryption.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AD1D3AF-2974-A845-A618-FA03A20EC274}"/>
                  </a:ext>
                </a:extLst>
              </p:cNvPr>
              <p:cNvSpPr/>
              <p:nvPr/>
            </p:nvSpPr>
            <p:spPr>
              <a:xfrm>
                <a:off x="611154" y="2464093"/>
                <a:ext cx="8281326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We mostly showed </a:t>
                </a:r>
                <a:r>
                  <a:rPr lang="en-US" sz="2800" dirty="0">
                    <a:solidFill>
                      <a:srgbClr val="0000FF"/>
                    </a:solidFill>
                  </a:rPr>
                  <a:t>(except El Gamal) </a:t>
                </a:r>
                <a:r>
                  <a:rPr lang="en-US" sz="2800" dirty="0"/>
                  <a:t>how to encrypt bit-by-bit! Super-duper inefficient.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Exponentiation takes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time as opposed to typically linear time for secret key encryption (AES).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itself is large for PKE (RSA: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2048</m:t>
                    </m:r>
                  </m:oMath>
                </a14:m>
                <a:r>
                  <a:rPr lang="en-US" sz="2800" dirty="0"/>
                  <a:t>) compared to SKE (AES: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=128</m:t>
                    </m:r>
                  </m:oMath>
                </a14:m>
                <a:r>
                  <a:rPr lang="en-US" sz="2800" dirty="0"/>
                  <a:t>).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AD1D3AF-2974-A845-A618-FA03A20EC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54" y="2464093"/>
                <a:ext cx="8281326" cy="2677656"/>
              </a:xfrm>
              <a:prstGeom prst="rect">
                <a:avLst/>
              </a:prstGeom>
              <a:blipFill>
                <a:blip r:embed="rId3"/>
                <a:stretch>
                  <a:fillRect l="-1685" t="-2830" r="-459" b="-5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BCBB90B-1090-4A4A-B9F1-8AF13CE94F8B}"/>
              </a:ext>
            </a:extLst>
          </p:cNvPr>
          <p:cNvSpPr/>
          <p:nvPr/>
        </p:nvSpPr>
        <p:spPr>
          <a:xfrm>
            <a:off x="683162" y="5589240"/>
            <a:ext cx="82813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Can solve problem 1 and minimize problems 2&amp;3 using </a:t>
            </a:r>
            <a:r>
              <a:rPr lang="en-US" sz="2800" b="1" dirty="0"/>
              <a:t>hybrid encryption</a:t>
            </a:r>
            <a:r>
              <a:rPr lang="en-US" sz="2800" dirty="0"/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B3BD82-8478-A74A-A64F-740B35B7B5D2}"/>
              </a:ext>
            </a:extLst>
          </p:cNvPr>
          <p:cNvSpPr/>
          <p:nvPr/>
        </p:nvSpPr>
        <p:spPr>
          <a:xfrm>
            <a:off x="4367971" y="5048603"/>
            <a:ext cx="3991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(For Elliptic Curve El-Gamal, it’s 320 bits)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43982-FB24-8540-99EE-B5355159B360}"/>
              </a:ext>
            </a:extLst>
          </p:cNvPr>
          <p:cNvSpPr/>
          <p:nvPr/>
        </p:nvSpPr>
        <p:spPr>
          <a:xfrm>
            <a:off x="3995936" y="2555613"/>
            <a:ext cx="2520280" cy="369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2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Hybrid Encryption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BCBB90B-1090-4A4A-B9F1-8AF13CE94F8B}"/>
                  </a:ext>
                </a:extLst>
              </p:cNvPr>
              <p:cNvSpPr/>
              <p:nvPr/>
            </p:nvSpPr>
            <p:spPr>
              <a:xfrm>
                <a:off x="683568" y="1772816"/>
                <a:ext cx="828132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To encrypt a long message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 (think 1 GB):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BCBB90B-1090-4A4A-B9F1-8AF13CE94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772816"/>
                <a:ext cx="8281326" cy="523220"/>
              </a:xfrm>
              <a:prstGeom prst="rect">
                <a:avLst/>
              </a:prstGeom>
              <a:blipFill>
                <a:blip r:embed="rId3"/>
                <a:stretch>
                  <a:fillRect l="-1531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16F08E3A-8E03-AF4B-90AD-7943AD356C71}"/>
              </a:ext>
            </a:extLst>
          </p:cNvPr>
          <p:cNvSpPr/>
          <p:nvPr/>
        </p:nvSpPr>
        <p:spPr>
          <a:xfrm>
            <a:off x="1223831" y="2538482"/>
            <a:ext cx="7200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/>
              <a:t>Pick a random key K </a:t>
            </a:r>
            <a:r>
              <a:rPr lang="en-US" sz="2800" dirty="0"/>
              <a:t>(think 128 bits) for a secret-key encryption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B9BE339-F0F4-B040-BACA-15C58CFB3E6A}"/>
                  </a:ext>
                </a:extLst>
              </p:cNvPr>
              <p:cNvSpPr/>
              <p:nvPr/>
            </p:nvSpPr>
            <p:spPr>
              <a:xfrm>
                <a:off x="1223831" y="3625860"/>
                <a:ext cx="72008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0" u="sng" dirty="0"/>
                  <a:t>Encrypt K with the PKE</a:t>
                </a:r>
                <a:r>
                  <a:rPr lang="en-US" sz="2800" b="0" dirty="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𝑃𝐾𝐸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B9BE339-F0F4-B040-BACA-15C58CFB3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831" y="3625860"/>
                <a:ext cx="7200800" cy="523220"/>
              </a:xfrm>
              <a:prstGeom prst="rect">
                <a:avLst/>
              </a:prstGeom>
              <a:blipFill>
                <a:blip r:embed="rId4"/>
                <a:stretch>
                  <a:fillRect l="-1764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FBBE153-1539-5F4A-AE29-F21CAD66DD27}"/>
                  </a:ext>
                </a:extLst>
              </p:cNvPr>
              <p:cNvSpPr/>
              <p:nvPr/>
            </p:nvSpPr>
            <p:spPr>
              <a:xfrm>
                <a:off x="1242391" y="4417948"/>
                <a:ext cx="72008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0" u="sng" dirty="0"/>
                  <a:t>Encrypt m with the SKE</a:t>
                </a:r>
                <a:r>
                  <a:rPr lang="en-US" sz="2800" b="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SKE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FBBE153-1539-5F4A-AE29-F21CAD66D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391" y="4417948"/>
                <a:ext cx="7200800" cy="523220"/>
              </a:xfrm>
              <a:prstGeom prst="rect">
                <a:avLst/>
              </a:prstGeom>
              <a:blipFill>
                <a:blip r:embed="rId5"/>
                <a:stretch>
                  <a:fillRect l="-1761" t="-1463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1950A1D-4DFC-6F48-805C-12194613196F}"/>
                  </a:ext>
                </a:extLst>
              </p:cNvPr>
              <p:cNvSpPr/>
              <p:nvPr/>
            </p:nvSpPr>
            <p:spPr>
              <a:xfrm>
                <a:off x="702127" y="5418507"/>
                <a:ext cx="860515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To decrypt: recover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dirty="0"/>
                  <a:t> using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𝑠𝑘</m:t>
                    </m:r>
                  </m:oMath>
                </a14:m>
                <a:r>
                  <a:rPr lang="en-US" sz="2800" dirty="0"/>
                  <a:t>. Then using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dirty="0"/>
                  <a:t>, recover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1950A1D-4DFC-6F48-805C-121946131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27" y="5418507"/>
                <a:ext cx="8605159" cy="523220"/>
              </a:xfrm>
              <a:prstGeom prst="rect">
                <a:avLst/>
              </a:prstGeom>
              <a:blipFill>
                <a:blip r:embed="rId6"/>
                <a:stretch>
                  <a:fillRect l="-1325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88640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Trapdoor Functions: The Definition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/>
              <p:nvPr/>
            </p:nvSpPr>
            <p:spPr>
              <a:xfrm>
                <a:off x="744024" y="1015922"/>
                <a:ext cx="8298309" cy="35118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 function (family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0" 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m:t>) </m:t>
                        </m:r>
                        <m:r>
                          <a:rPr kumimoji="0" lang="en-US" sz="27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ℱ</m:t>
                        </m:r>
                        <m:r>
                          <a:rPr kumimoji="0" lang="en-US" sz="27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=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0" lang="en-US" sz="27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27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ℱ</m:t>
                                </m:r>
                              </m:e>
                              <m:sub>
                                <m:r>
                                  <a:rPr kumimoji="0" lang="en-US" sz="27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∈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ℕ</m:t>
                        </m:r>
                      </m:sub>
                    </m:sSub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where </a:t>
                </a:r>
                <a:r>
                  <a:rPr kumimoji="0" lang="en-US" sz="27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7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𝓕</m:t>
                        </m:r>
                      </m:e>
                      <m:sub>
                        <m:r>
                          <a:rPr kumimoji="0" lang="en-US" sz="27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0" lang="en-US" sz="27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itself a collection of functions</a:t>
                </a:r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ℱ</m:t>
                        </m:r>
                      </m:e>
                      <m:sub>
                        <m:r>
                          <a:rPr kumimoji="0" lang="en-US" sz="2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={</m:t>
                    </m:r>
                    <m:sSub>
                      <m:sSub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sSup>
                      <m:sSup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{0,1}</m:t>
                        </m:r>
                      </m:e>
                      <m:sup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→</m:t>
                    </m:r>
                    <m:sSup>
                      <m:sSup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{0,1}</m:t>
                        </m:r>
                      </m:e>
                      <m:sup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𝑚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  <m:sSub>
                      <m:sSub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}</m:t>
                        </m:r>
                      </m:e>
                      <m:sub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∈</m:t>
                        </m:r>
                        <m:sSub>
                          <m:sSubPr>
                            <m:ctrlPr>
                              <a:rPr kumimoji="0" lang="en-US" sz="2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2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a trapdoor one-way function family if: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Easy to sample function index with a trapdoor: There is a PPT algorithm </a:t>
                </a:r>
                <a14:m>
                  <m:oMath xmlns:m="http://schemas.openxmlformats.org/officeDocument/2006/math"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𝐺𝑒𝑛</m:t>
                    </m:r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p>
                      <m:sSup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e>
                      <m:sup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that outputs a function index </a:t>
                </a:r>
                <a14:m>
                  <m:oMath xmlns:m="http://schemas.openxmlformats.org/officeDocument/2006/math"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b>
                      <m:sSub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𝐼</m:t>
                        </m:r>
                      </m:e>
                      <m:sub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together with a trapdoor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sz="2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24" y="1015922"/>
                <a:ext cx="8298309" cy="3511859"/>
              </a:xfrm>
              <a:prstGeom prst="rect">
                <a:avLst/>
              </a:prstGeom>
              <a:blipFill>
                <a:blip r:embed="rId3"/>
                <a:stretch>
                  <a:fillRect l="-1376" t="-1439" r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67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88640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Trapdoor Functions: The Definition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/>
              <p:nvPr/>
            </p:nvSpPr>
            <p:spPr>
              <a:xfrm>
                <a:off x="744024" y="1015922"/>
                <a:ext cx="8298309" cy="3542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 function (family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0" 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m:t>) </m:t>
                        </m:r>
                        <m:r>
                          <a:rPr kumimoji="0" lang="en-US" sz="27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ℱ</m:t>
                        </m:r>
                        <m:r>
                          <a:rPr kumimoji="0" lang="en-US" sz="27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=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0" lang="en-US" sz="27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27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ℱ</m:t>
                                </m:r>
                              </m:e>
                              <m:sub>
                                <m:r>
                                  <a:rPr kumimoji="0" lang="en-US" sz="27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∈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ℕ</m:t>
                        </m:r>
                      </m:sub>
                    </m:sSub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where </a:t>
                </a:r>
                <a:r>
                  <a:rPr kumimoji="0" lang="en-US" sz="27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7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𝓕</m:t>
                        </m:r>
                      </m:e>
                      <m:sub>
                        <m:r>
                          <a:rPr kumimoji="0" lang="en-US" sz="27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0" lang="en-US" sz="27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itself a collection of functions</a:t>
                </a:r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ℱ</m:t>
                        </m:r>
                      </m:e>
                      <m:sub>
                        <m:r>
                          <a:rPr kumimoji="0" lang="en-US" sz="2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={</m:t>
                    </m:r>
                    <m:sSub>
                      <m:sSub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sSup>
                      <m:sSup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{0,1}</m:t>
                        </m:r>
                      </m:e>
                      <m:sup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→</m:t>
                    </m:r>
                    <m:sSup>
                      <m:sSup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{0,1}</m:t>
                        </m:r>
                      </m:e>
                      <m:sup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𝑚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  <m:sSub>
                      <m:sSub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}</m:t>
                        </m:r>
                      </m:e>
                      <m:sub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∈</m:t>
                        </m:r>
                        <m:sSub>
                          <m:sSubPr>
                            <m:ctrlPr>
                              <a:rPr kumimoji="0" lang="en-US" sz="2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2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a trapdoor one-way function family if: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Easy to sample function index with a trapdoor.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Easy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given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24" y="1015922"/>
                <a:ext cx="8298309" cy="3542636"/>
              </a:xfrm>
              <a:prstGeom prst="rect">
                <a:avLst/>
              </a:prstGeom>
              <a:blipFill>
                <a:blip r:embed="rId3"/>
                <a:stretch>
                  <a:fillRect l="-1376" t="-1429" r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16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88640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Trapdoor Functions: The Definition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/>
              <p:nvPr/>
            </p:nvSpPr>
            <p:spPr>
              <a:xfrm>
                <a:off x="744024" y="1015922"/>
                <a:ext cx="8298309" cy="44044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 function (family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0" 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m:t>) </m:t>
                        </m:r>
                        <m:r>
                          <a:rPr kumimoji="0" lang="en-US" sz="27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ℱ</m:t>
                        </m:r>
                        <m:r>
                          <a:rPr kumimoji="0" lang="en-US" sz="27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=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0" lang="en-US" sz="27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27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ℱ</m:t>
                                </m:r>
                              </m:e>
                              <m:sub>
                                <m:r>
                                  <a:rPr kumimoji="0" lang="en-US" sz="27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∈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ℕ</m:t>
                        </m:r>
                      </m:sub>
                    </m:sSub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where </a:t>
                </a:r>
                <a:r>
                  <a:rPr kumimoji="0" lang="en-US" sz="27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7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𝓕</m:t>
                        </m:r>
                      </m:e>
                      <m:sub>
                        <m:r>
                          <a:rPr kumimoji="0" lang="en-US" sz="27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0" lang="en-US" sz="27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itself a collection of functions</a:t>
                </a:r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ℱ</m:t>
                        </m:r>
                      </m:e>
                      <m:sub>
                        <m:r>
                          <a:rPr kumimoji="0" lang="en-US" sz="2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={</m:t>
                    </m:r>
                    <m:sSub>
                      <m:sSub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sSup>
                      <m:sSup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{0,1}</m:t>
                        </m:r>
                      </m:e>
                      <m:sup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→</m:t>
                    </m:r>
                    <m:sSup>
                      <m:sSup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{0,1}</m:t>
                        </m:r>
                      </m:e>
                      <m:sup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𝑚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  <m:sSub>
                      <m:sSub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}</m:t>
                        </m:r>
                      </m:e>
                      <m:sub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∈</m:t>
                        </m:r>
                        <m:sSub>
                          <m:sSubPr>
                            <m:ctrlPr>
                              <a:rPr kumimoji="0" lang="en-US" sz="2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2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a trapdoor one-way function family if: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Easy to sample function index with a trapdoor.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Easy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given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Easy to compute an inverse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24" y="1015922"/>
                <a:ext cx="8298309" cy="4404411"/>
              </a:xfrm>
              <a:prstGeom prst="rect">
                <a:avLst/>
              </a:prstGeom>
              <a:blipFill>
                <a:blip r:embed="rId3"/>
                <a:stretch>
                  <a:fillRect l="-1376" t="-1149" r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51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88640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Trapdoor Functions: The Definition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/>
              <p:nvPr/>
            </p:nvSpPr>
            <p:spPr>
              <a:xfrm>
                <a:off x="744024" y="1015922"/>
                <a:ext cx="8298309" cy="56970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 function (family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0" lang="en-US" sz="27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+mn-ea"/>
                            <a:cs typeface="+mn-cs"/>
                          </a:rPr>
                          <m:t>) </m:t>
                        </m:r>
                        <m:r>
                          <a:rPr kumimoji="0" lang="en-US" sz="27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ℱ</m:t>
                        </m:r>
                        <m:r>
                          <a:rPr kumimoji="0" lang="en-US" sz="27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=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0" lang="en-US" sz="27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sz="27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sz="27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ℱ</m:t>
                                </m:r>
                              </m:e>
                              <m:sub>
                                <m:r>
                                  <a:rPr kumimoji="0" lang="en-US" sz="27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∈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ℕ</m:t>
                        </m:r>
                      </m:sub>
                    </m:sSub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where </a:t>
                </a:r>
                <a:r>
                  <a:rPr kumimoji="0" lang="en-US" sz="27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7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𝓕</m:t>
                        </m:r>
                      </m:e>
                      <m:sub>
                        <m:r>
                          <a:rPr kumimoji="0" lang="en-US" sz="27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0" lang="en-US" sz="27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itself a collection of functions</a:t>
                </a:r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ℱ</m:t>
                        </m:r>
                      </m:e>
                      <m:sub>
                        <m:r>
                          <a:rPr kumimoji="0" lang="en-US" sz="27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={</m:t>
                    </m:r>
                    <m:sSub>
                      <m:sSub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  <m:sSup>
                      <m:sSup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{0,1}</m:t>
                        </m:r>
                      </m:e>
                      <m:sup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  <m:r>
                      <a:rPr kumimoji="0" lang="en-US" sz="27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→</m:t>
                    </m:r>
                    <m:sSup>
                      <m:sSup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{0,1}</m:t>
                        </m:r>
                      </m:e>
                      <m:sup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𝑚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  <m:sSub>
                      <m:sSubPr>
                        <m:ctrlP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}</m:t>
                        </m:r>
                      </m:e>
                      <m:sub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0" lang="en-US" sz="27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∈</m:t>
                        </m:r>
                        <m:sSub>
                          <m:sSubPr>
                            <m:ctrlPr>
                              <a:rPr kumimoji="0" lang="en-US" sz="2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𝐼</m:t>
                            </m:r>
                          </m:e>
                          <m:sub>
                            <m:r>
                              <a:rPr kumimoji="0" lang="en-US" sz="27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a trapdoor one-way function family if: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Easy to sample function index with a trapdoor.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Easy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given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Easy to compute an inverse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It is one-way: that is, for every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p.p.t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there is a negligible function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𝜇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s.t.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24" y="1015922"/>
                <a:ext cx="8298309" cy="5697072"/>
              </a:xfrm>
              <a:prstGeom prst="rect">
                <a:avLst/>
              </a:prstGeom>
              <a:blipFill>
                <a:blip r:embed="rId3"/>
                <a:stretch>
                  <a:fillRect l="-1376" t="-889" r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B55E639-C646-D84C-A2AF-E911363BDA89}"/>
                  </a:ext>
                </a:extLst>
              </p:cNvPr>
              <p:cNvSpPr/>
              <p:nvPr/>
            </p:nvSpPr>
            <p:spPr>
              <a:xfrm>
                <a:off x="1022310" y="5589240"/>
                <a:ext cx="8100392" cy="8224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eqArrPr>
                                <m:e>
                                  <m:d>
                                    <m:dPr>
                                      <m:ctrlPr>
                                        <a:rPr kumimoji="0" lang="en-US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𝒊</m:t>
                                      </m:r>
                                      <m:r>
                                        <a:rPr kumimoji="0" lang="en-US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kumimoji="0" lang="en-US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𝒕</m:t>
                                      </m:r>
                                    </m:e>
                                  </m:d>
                                  <m:r>
                                    <a:rPr kumimoji="0" lang="en-US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←</m:t>
                                  </m:r>
                                  <m:r>
                                    <a:rPr kumimoji="0" lang="en-US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𝑮𝒆𝒏</m:t>
                                  </m:r>
                                  <m:d>
                                    <m:dPr>
                                      <m:ctrlPr>
                                        <a:rPr kumimoji="0" lang="en-US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0" lang="en-US" sz="2400" b="1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sz="2400" b="1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𝟏</m:t>
                                          </m:r>
                                        </m:e>
                                        <m:sup>
                                          <m:r>
                                            <a:rPr kumimoji="0" lang="en-US" sz="2400" b="1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𝒏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; </m:t>
                                  </m:r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←</m:t>
                                  </m:r>
                                  <m:sSup>
                                    <m:sSupPr>
                                      <m:ctrlP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kumimoji="0" lang="en-US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0,1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;</m:t>
                                  </m:r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;</m:t>
                                  </m:r>
                                </m:e>
                                <m:e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0" lang="en-US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kumimoji="0" lang="en-US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:</m:t>
                                  </m:r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kumimoji="0" lang="en-US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kumimoji="0" lang="en-US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eqArr>
                            </m:e>
                          </m:d>
                        </m:e>
                      </m:func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≤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𝜇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B55E639-C646-D84C-A2AF-E911363BD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10" y="5589240"/>
                <a:ext cx="8100392" cy="822469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07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7504" y="188640"/>
            <a:ext cx="8712968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From Trapdoor Permutations to 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IND-Secure Public-key Encryption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81823F9-5D83-9F42-AB9B-675536DCC605}"/>
                  </a:ext>
                </a:extLst>
              </p:cNvPr>
              <p:cNvSpPr/>
              <p:nvPr/>
            </p:nvSpPr>
            <p:spPr>
              <a:xfrm>
                <a:off x="539552" y="1700808"/>
                <a:ext cx="8298309" cy="36134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𝐺𝑒𝑛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Sample function index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with a trapdoor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 The public key is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the private key is</a:t>
                </a:r>
                <a14:m>
                  <m:oMath xmlns:m="http://schemas.openxmlformats.org/officeDocument/2006/math"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𝐸𝑛𝑐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𝑝𝑘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e>
                    </m:d>
                    <m:r>
                      <a: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as the ciphertext. 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𝐷𝑒𝑐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𝑠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</m:d>
                    <m:r>
                      <a: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Output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𝑐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computed using the private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81823F9-5D83-9F42-AB9B-675536DCC6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700808"/>
                <a:ext cx="8298309" cy="3613425"/>
              </a:xfrm>
              <a:prstGeom prst="rect">
                <a:avLst/>
              </a:prstGeom>
              <a:blipFill>
                <a:blip r:embed="rId3"/>
                <a:stretch>
                  <a:fillRect l="-1069" t="-1053" r="-1527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F039BCC-54B6-2542-A256-C352508F4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83" y="5450160"/>
            <a:ext cx="1397000" cy="1219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B2CEBAB-3C7E-F142-809E-A9C36248FDD3}"/>
              </a:ext>
            </a:extLst>
          </p:cNvPr>
          <p:cNvSpPr/>
          <p:nvPr/>
        </p:nvSpPr>
        <p:spPr>
          <a:xfrm>
            <a:off x="2843808" y="5592142"/>
            <a:ext cx="79718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Could reveal partial info about m!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So, not IND-secure!</a:t>
            </a:r>
          </a:p>
        </p:txBody>
      </p:sp>
    </p:spTree>
    <p:extLst>
      <p:ext uri="{BB962C8B-B14F-4D97-AF65-F5344CB8AC3E}">
        <p14:creationId xmlns:p14="http://schemas.microsoft.com/office/powerpoint/2010/main" val="153057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7504" y="188640"/>
            <a:ext cx="8712968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From Trapdoor Permutations to 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IND-Secure Public-key Encryption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81823F9-5D83-9F42-AB9B-675536DCC605}"/>
                  </a:ext>
                </a:extLst>
              </p:cNvPr>
              <p:cNvSpPr/>
              <p:nvPr/>
            </p:nvSpPr>
            <p:spPr>
              <a:xfrm>
                <a:off x="539552" y="1700808"/>
                <a:ext cx="8298309" cy="35294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𝐺𝑒𝑛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e>
                          <m:sup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Sample function index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with a trapdoor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 The public key is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the private key is</a:t>
                </a:r>
                <a14:m>
                  <m:oMath xmlns:m="http://schemas.openxmlformats.org/officeDocument/2006/math">
                    <m:r>
                      <a:rPr kumimoji="0" lang="en-US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𝐸𝑛𝑐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𝑝𝑘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where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a bit: 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Pick a random </a:t>
                </a:r>
                <a14:m>
                  <m:oMath xmlns:m="http://schemas.openxmlformats.org/officeDocument/2006/math">
                    <m:r>
                      <a:rPr kumimoji="0" lang="en-US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𝒓</m:t>
                    </m:r>
                    <m:r>
                      <a:rPr kumimoji="0" lang="en-US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 </m:t>
                    </m:r>
                  </m:oMath>
                </a14:m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𝒄</m:t>
                        </m:r>
                        <m: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=(</m:t>
                        </m:r>
                        <m:r>
                          <a:rPr kumimoji="0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𝑭</m:t>
                        </m:r>
                      </m:e>
                      <m:sub>
                        <m:r>
                          <a:rPr kumimoji="0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kumimoji="0" 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𝒓</m:t>
                        </m:r>
                      </m:e>
                    </m:d>
                    <m:r>
                      <a:rPr kumimoji="0" lang="en-US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𝑯𝑪𝑩</m:t>
                    </m:r>
                    <m:d>
                      <m:dPr>
                        <m:ctrlP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𝒓</m:t>
                        </m:r>
                      </m:e>
                    </m:d>
                    <m:nary>
                      <m:naryPr>
                        <m:chr m:val="⨁"/>
                        <m:subHide m:val="on"/>
                        <m:supHide m:val="on"/>
                        <m:ctrlP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𝒎</m:t>
                        </m:r>
                      </m:e>
                    </m:nary>
                    <m:r>
                      <a:rPr kumimoji="0" lang="en-US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 </a:t>
                </a: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𝐷𝑒𝑐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𝑠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e>
                    </m:d>
                    <m:r>
                      <a: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: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Recover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𝑟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using the private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and using it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𝑚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81823F9-5D83-9F42-AB9B-675536DCC6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700808"/>
                <a:ext cx="8298309" cy="3529492"/>
              </a:xfrm>
              <a:prstGeom prst="rect">
                <a:avLst/>
              </a:prstGeom>
              <a:blipFill>
                <a:blip r:embed="rId3"/>
                <a:stretch>
                  <a:fillRect l="-1069" t="-1075" b="-3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E958453-F523-2A4B-98A0-A932A65CE8A2}"/>
              </a:ext>
            </a:extLst>
          </p:cNvPr>
          <p:cNvSpPr/>
          <p:nvPr/>
        </p:nvSpPr>
        <p:spPr>
          <a:xfrm>
            <a:off x="1025501" y="5445224"/>
            <a:ext cx="79718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is IND-CPA secure: 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Proof by Hybrid argument (exercise). </a:t>
            </a:r>
          </a:p>
        </p:txBody>
      </p:sp>
    </p:spTree>
    <p:extLst>
      <p:ext uri="{BB962C8B-B14F-4D97-AF65-F5344CB8AC3E}">
        <p14:creationId xmlns:p14="http://schemas.microsoft.com/office/powerpoint/2010/main" val="244860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46548</TotalTime>
  <Words>3189</Words>
  <Application>Microsoft Macintosh PowerPoint</Application>
  <PresentationFormat>On-screen Show (4:3)</PresentationFormat>
  <Paragraphs>338</Paragraphs>
  <Slides>39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American Typewriter</vt:lpstr>
      <vt:lpstr>Arial</vt:lpstr>
      <vt:lpstr>Calibri</vt:lpstr>
      <vt:lpstr>Cambria Math</vt:lpstr>
      <vt:lpstr>Office Theme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Solving Linear Equations</vt:lpstr>
      <vt:lpstr>Learning with Errors (LWE)</vt:lpstr>
      <vt:lpstr>Basic (Secret-key) Encryption</vt:lpstr>
      <vt:lpstr>Basic (Secret-key) Encryption</vt:lpstr>
      <vt:lpstr>Public-key Encryption</vt:lpstr>
      <vt:lpstr>Public-key Encryption</vt:lpstr>
      <vt:lpstr>Public-key Encryption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1146</cp:revision>
  <dcterms:created xsi:type="dcterms:W3CDTF">2014-03-14T23:52:55Z</dcterms:created>
  <dcterms:modified xsi:type="dcterms:W3CDTF">2022-10-12T19:04:02Z</dcterms:modified>
</cp:coreProperties>
</file>