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29" r:id="rId2"/>
    <p:sldId id="677" r:id="rId3"/>
    <p:sldId id="627" r:id="rId4"/>
    <p:sldId id="665" r:id="rId5"/>
    <p:sldId id="667" r:id="rId6"/>
    <p:sldId id="670" r:id="rId7"/>
    <p:sldId id="698" r:id="rId8"/>
    <p:sldId id="678" r:id="rId9"/>
    <p:sldId id="668" r:id="rId10"/>
    <p:sldId id="679" r:id="rId11"/>
    <p:sldId id="579" r:id="rId12"/>
    <p:sldId id="696" r:id="rId13"/>
    <p:sldId id="697" r:id="rId14"/>
    <p:sldId id="699" r:id="rId15"/>
    <p:sldId id="680" r:id="rId16"/>
    <p:sldId id="675" r:id="rId17"/>
    <p:sldId id="676" r:id="rId18"/>
    <p:sldId id="681" r:id="rId19"/>
    <p:sldId id="671" r:id="rId20"/>
    <p:sldId id="682" r:id="rId21"/>
    <p:sldId id="683" r:id="rId22"/>
    <p:sldId id="684" r:id="rId23"/>
    <p:sldId id="685" r:id="rId24"/>
    <p:sldId id="690" r:id="rId25"/>
    <p:sldId id="688" r:id="rId26"/>
    <p:sldId id="689" r:id="rId27"/>
    <p:sldId id="691" r:id="rId28"/>
    <p:sldId id="692" r:id="rId29"/>
    <p:sldId id="700" r:id="rId30"/>
    <p:sldId id="701" r:id="rId31"/>
    <p:sldId id="6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9"/>
    <p:restoredTop sz="76309" autoAdjust="0"/>
  </p:normalViewPr>
  <p:slideViewPr>
    <p:cSldViewPr>
      <p:cViewPr varScale="1">
        <p:scale>
          <a:sx n="82" d="100"/>
          <a:sy n="82" d="100"/>
        </p:scale>
        <p:origin x="176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5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9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3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85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44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64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05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201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0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3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35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3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67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30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6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5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2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99695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b="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311430" y="692696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562655"/>
            <a:chOff x="1385607" y="2602649"/>
            <a:chExt cx="6214867" cy="35626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1954648" cy="1896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52155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MAC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" name="Rectangle 63">
            <a:extLst>
              <a:ext uri="{FF2B5EF4-FFF2-40B4-BE49-F238E27FC236}">
                <a16:creationId xmlns:a16="http://schemas.microsoft.com/office/drawing/2014/main" id="{79DDF82E-C414-6D4A-BA06-6DB311B154DB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5123996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CRHF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7B1B28-9398-524D-956B-1064862B96C6}"/>
              </a:ext>
            </a:extLst>
          </p:cNvPr>
          <p:cNvCxnSpPr>
            <a:cxnSpLocks/>
          </p:cNvCxnSpPr>
          <p:nvPr/>
        </p:nvCxnSpPr>
        <p:spPr>
          <a:xfrm flipV="1">
            <a:off x="1253856" y="4269019"/>
            <a:ext cx="593151" cy="85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3">
            <a:extLst>
              <a:ext uri="{FF2B5EF4-FFF2-40B4-BE49-F238E27FC236}">
                <a16:creationId xmlns:a16="http://schemas.microsoft.com/office/drawing/2014/main" id="{A5200735-E182-E549-899B-4E4EB00B508D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id="{7CA00584-F482-F04C-8DDA-F7716B545376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1E176-C73D-684A-99A7-C6D5D73DDD19}"/>
              </a:ext>
            </a:extLst>
          </p:cNvPr>
          <p:cNvSpPr/>
          <p:nvPr/>
        </p:nvSpPr>
        <p:spPr>
          <a:xfrm>
            <a:off x="3447927" y="2402317"/>
            <a:ext cx="2492225" cy="225081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Start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𝑉𝑒𝑟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 one-time signature scheme that can sign arbitrarily long messages.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800" dirty="0" err="1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+ collision-resistant hashing)</a:t>
                </a: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blipFill>
                <a:blip r:embed="rId3"/>
                <a:stretch>
                  <a:fillRect l="-1504" t="-4545" r="-300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D417B6E-0906-13CA-7044-736D1B1A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96" y="4817087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Build a (virtual) tree of depth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security param.</a:t>
                </a:r>
              </a:p>
            </p:txBody>
          </p:sp>
        </mc:Choice>
        <mc:Fallback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blipFill>
                <a:blip r:embed="rId5"/>
                <a:stretch>
                  <a:fillRect l="-1504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be a PRF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blipFill>
                <a:blip r:embed="rId6"/>
                <a:stretch>
                  <a:fillRect l="-1621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Signature keys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𝑂𝑇𝑉𝐾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blipFill>
                <a:blip r:embed="rId3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Signing Algorithm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a random leaf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the authentication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blipFill>
                <a:blip r:embed="rId4"/>
                <a:stretch>
                  <a:fillRect l="-1504" t="-34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blipFill>
                <a:blip r:embed="rId6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blipFill>
                <a:blip r:embed="rId7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9695E19-7AFC-A02D-BD31-E04C1C5E3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44" y="888478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3D862F99-795D-7F1A-5E64-B8F26D94FE1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916832"/>
            <a:ext cx="8428218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Historically regarded as inefficient; therefore, never used in practice. 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66D73F1-ACA0-D2ED-6EF0-3C1178429B5F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3068960"/>
            <a:ext cx="8428218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However, this signature scheme (or variants thereof) are now called “hash-based signatures” and seeing a re-emergence as a candidate post-quantum secure signature scheme.  E.g. https://</a:t>
            </a:r>
            <a:r>
              <a:rPr lang="en-US" sz="2800" dirty="0" err="1">
                <a:latin typeface="+mn-lt"/>
                <a:ea typeface="American Typewriter" charset="0"/>
                <a:cs typeface="American Typewriter" charset="0"/>
              </a:rPr>
              <a:t>sphincs.org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/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542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“random oracle model”.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,3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386CF97-A11D-2F46-9FBA-AD3ABD24C9CB}"/>
              </a:ext>
            </a:extLst>
          </p:cNvPr>
          <p:cNvSpPr/>
          <p:nvPr/>
        </p:nvSpPr>
        <p:spPr>
          <a:xfrm>
            <a:off x="4139952" y="5949280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9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3779912" y="6278234"/>
            <a:ext cx="35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519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4211960" y="3082573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6156176" y="2035640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502635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683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686732" y="3212977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4758142" y="3212976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2031630" y="462803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5992333" y="4304795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4764205" y="5659387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5689004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blipFill>
                <a:blip r:embed="rId3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A6D062-DC92-4648-BBAD-C301A9C288FC}"/>
              </a:ext>
            </a:extLst>
          </p:cNvPr>
          <p:cNvGrpSpPr/>
          <p:nvPr/>
        </p:nvGrpSpPr>
        <p:grpSpPr>
          <a:xfrm>
            <a:off x="3322431" y="3128003"/>
            <a:ext cx="3553825" cy="1412053"/>
            <a:chOff x="3322431" y="3128003"/>
            <a:chExt cx="3553825" cy="141205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EAEF5-C9C6-A345-852D-BACAECAC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47" y="4513529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4C4E8246-CF38-5D47-89C2-46EC47DB5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22431" y="4023035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a signature of m”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3B7B0-20BF-4C48-B19E-9821232C9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021" y="3645024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F0CF9081-01A1-0C49-80B4-0B0B660708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51920" y="3128003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H(m)”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073B-AC32-B744-89B5-0EC9B2634BE1}"/>
              </a:ext>
            </a:extLst>
          </p:cNvPr>
          <p:cNvCxnSpPr>
            <a:cxnSpLocks/>
          </p:cNvCxnSpPr>
          <p:nvPr/>
        </p:nvCxnSpPr>
        <p:spPr>
          <a:xfrm>
            <a:off x="3513021" y="2911979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</m:oMath>
                  </m:oMathPara>
                </a14:m>
                <a:endParaRPr lang="en-US" sz="28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768CD-54DA-2E4D-B554-C27BF1F3265D}"/>
              </a:ext>
            </a:extLst>
          </p:cNvPr>
          <p:cNvCxnSpPr>
            <a:cxnSpLocks/>
          </p:cNvCxnSpPr>
          <p:nvPr/>
        </p:nvCxnSpPr>
        <p:spPr>
          <a:xfrm>
            <a:off x="3614654" y="5466120"/>
            <a:ext cx="2418747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Then, there is an algorithm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ℬ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that solves the RSA problem.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blipFill>
                <a:blip r:embed="rId7"/>
                <a:stretch>
                  <a:fillRect l="-4082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-query)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blipFill>
                <a:blip r:embed="rId3"/>
                <a:stretch>
                  <a:fillRect l="-15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2" name="Rectangle 63">
            <a:extLst>
              <a:ext uri="{FF2B5EF4-FFF2-40B4-BE49-F238E27FC236}">
                <a16:creationId xmlns:a16="http://schemas.microsoft.com/office/drawing/2014/main" id="{D8F1DEEC-9275-0C47-9264-5636057704E6}"/>
              </a:ext>
            </a:extLst>
          </p:cNvPr>
          <p:cNvSpPr txBox="1">
            <a:spLocks noChangeArrowheads="1"/>
          </p:cNvSpPr>
          <p:nvPr/>
        </p:nvSpPr>
        <p:spPr>
          <a:xfrm>
            <a:off x="3137345" y="336412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951FD81E-1B38-C743-BD8A-7E6116B4CEC7}"/>
              </a:ext>
            </a:extLst>
          </p:cNvPr>
          <p:cNvSpPr txBox="1">
            <a:spLocks noChangeArrowheads="1"/>
          </p:cNvSpPr>
          <p:nvPr/>
        </p:nvSpPr>
        <p:spPr>
          <a:xfrm>
            <a:off x="2423794" y="396071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“normal”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blipFill>
                <a:blip r:embed="rId12"/>
                <a:stretch>
                  <a:fillRect l="-39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240360" cy="517021"/>
            <a:chOff x="3491880" y="4494507"/>
            <a:chExt cx="3240360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blipFill>
                  <a:blip r:embed="rId13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1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2" grpId="0"/>
      <p:bldP spid="33" grpId="0"/>
      <p:bldP spid="40" grpId="0"/>
      <p:bldP spid="4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r="-121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 xmlns="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6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2009064" y="5887916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18477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1901655" y="598237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" name="Picture 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FE3836DA-8CD2-0F3F-D40E-16F1ED0A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9" y="377101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7689E4-CCED-6BE3-9503-C3B63548F3FE}"/>
              </a:ext>
            </a:extLst>
          </p:cNvPr>
          <p:cNvCxnSpPr/>
          <p:nvPr/>
        </p:nvCxnSpPr>
        <p:spPr>
          <a:xfrm>
            <a:off x="2447193" y="391777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8C5D20B-A015-70E1-E8D0-3298853C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5" y="368623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63">
            <a:extLst>
              <a:ext uri="{FF2B5EF4-FFF2-40B4-BE49-F238E27FC236}">
                <a16:creationId xmlns:a16="http://schemas.microsoft.com/office/drawing/2014/main" id="{105A5C4B-9E64-79A9-63E7-314E9AEEE107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616322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Authenticated Key Exchange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05C03A-F8DD-E7F6-CA56-389767A8BAF1}"/>
              </a:ext>
            </a:extLst>
          </p:cNvPr>
          <p:cNvCxnSpPr/>
          <p:nvPr/>
        </p:nvCxnSpPr>
        <p:spPr>
          <a:xfrm>
            <a:off x="2484971" y="475240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845BEF52-465B-4E08-2171-BDA41E2014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32348" y="4003491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845BEF52-465B-4E08-2171-BDA41E20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48" y="4003491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6D3047C-9700-4A5D-D626-FBBB4062E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01" y="4399535"/>
            <a:ext cx="1197020" cy="119181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9B7CB94F-A371-06BB-1D55-AB27E731FE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1492" y="3140968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9B7CB94F-A371-06BB-1D55-AB27E731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92" y="3140968"/>
                <a:ext cx="2781015" cy="792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" name="Picture 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FE3836DA-8CD2-0F3F-D40E-16F1ED0A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9" y="40446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7689E4-CCED-6BE3-9503-C3B63548F3FE}"/>
              </a:ext>
            </a:extLst>
          </p:cNvPr>
          <p:cNvCxnSpPr/>
          <p:nvPr/>
        </p:nvCxnSpPr>
        <p:spPr>
          <a:xfrm>
            <a:off x="2447193" y="419143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8C5D20B-A015-70E1-E8D0-3298853C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5" y="3959893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2C947855-7800-1C73-C421-97D8052C1E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6267" y="4306613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2C947855-7800-1C73-C421-97D8052C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67" y="4306613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105A5C4B-9E64-79A9-63E7-314E9AEEE107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616322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Authenticated Key Exchange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05C03A-F8DD-E7F6-CA56-389767A8BAF1}"/>
              </a:ext>
            </a:extLst>
          </p:cNvPr>
          <p:cNvCxnSpPr/>
          <p:nvPr/>
        </p:nvCxnSpPr>
        <p:spPr>
          <a:xfrm>
            <a:off x="2484971" y="502606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FF9C06-63DD-484B-798F-64DD407898FF}"/>
              </a:ext>
            </a:extLst>
          </p:cNvPr>
          <p:cNvGrpSpPr/>
          <p:nvPr/>
        </p:nvGrpSpPr>
        <p:grpSpPr>
          <a:xfrm>
            <a:off x="241655" y="1340768"/>
            <a:ext cx="1470815" cy="1923177"/>
            <a:chOff x="179512" y="4797152"/>
            <a:chExt cx="1470815" cy="19231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F6D2AC-FE4A-FCA1-A01B-55132A775261}"/>
                </a:ext>
              </a:extLst>
            </p:cNvPr>
            <p:cNvGrpSpPr/>
            <p:nvPr/>
          </p:nvGrpSpPr>
          <p:grpSpPr>
            <a:xfrm>
              <a:off x="179512" y="4797152"/>
              <a:ext cx="1470815" cy="1923177"/>
              <a:chOff x="439281" y="332520"/>
              <a:chExt cx="1470815" cy="192317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0A6478D-BA75-D5E9-75D1-E52FE258CFE2}"/>
                  </a:ext>
                </a:extLst>
              </p:cNvPr>
              <p:cNvCxnSpPr/>
              <p:nvPr/>
            </p:nvCxnSpPr>
            <p:spPr>
              <a:xfrm>
                <a:off x="466597" y="332656"/>
                <a:ext cx="0" cy="1842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3DCE10-3322-B171-054D-7288BF40211D}"/>
                  </a:ext>
                </a:extLst>
              </p:cNvPr>
              <p:cNvCxnSpPr/>
              <p:nvPr/>
            </p:nvCxnSpPr>
            <p:spPr>
              <a:xfrm>
                <a:off x="1835696" y="332656"/>
                <a:ext cx="0" cy="1842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BD78B9-E631-CBE0-F3C2-4A558D5AA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81" y="332656"/>
                <a:ext cx="13964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2003035-196B-93EB-2170-0E48170FC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81" y="2175011"/>
                <a:ext cx="13964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024511-60FD-863B-D895-4B2454F3A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353" y="332520"/>
                <a:ext cx="0" cy="5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504CCF-6C5D-0154-4F3B-1BDD2AA63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97" y="887115"/>
                <a:ext cx="13690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AC0D56-2EA5-50FE-F0A1-47F63F021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353" y="777885"/>
                <a:ext cx="0" cy="147781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D5ED374F-A220-0BAB-5C2D-8AA05E8BED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3218" y="420282"/>
                <a:ext cx="894751" cy="3576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>
                    <a:latin typeface="+mn-lt"/>
                    <a:ea typeface="American Typewriter" charset="0"/>
                    <a:cs typeface="American Typewriter" charset="0"/>
                  </a:rPr>
                  <a:t>Bob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Rectangle 63">
                    <a:extLst>
                      <a:ext uri="{FF2B5EF4-FFF2-40B4-BE49-F238E27FC236}">
                        <a16:creationId xmlns:a16="http://schemas.microsoft.com/office/drawing/2014/main" id="{51A9679B-4D45-D5D2-F678-9847F71B1D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015345" y="422413"/>
                    <a:ext cx="894751" cy="357603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𝒗𝒌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+mn-lt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>
              <p:sp>
                <p:nvSpPr>
                  <p:cNvPr id="19" name="Rectangle 63">
                    <a:extLst>
                      <a:ext uri="{FF2B5EF4-FFF2-40B4-BE49-F238E27FC236}">
                        <a16:creationId xmlns:a16="http://schemas.microsoft.com/office/drawing/2014/main" id="{51A9679B-4D45-D5D2-F678-9847F71B1D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345" y="422413"/>
                    <a:ext cx="894751" cy="357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756ADD1-E294-2A9A-415A-D1A600F692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9512" y="5445530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DEE2C31A-34A1-3950-D337-062AB5AF40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9806" y="544180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𝒗𝒌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DEE2C31A-34A1-3950-D337-062AB5AF4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06" y="5441803"/>
                  <a:ext cx="894751" cy="357603"/>
                </a:xfrm>
                <a:prstGeom prst="rect">
                  <a:avLst/>
                </a:prstGeom>
                <a:blipFill>
                  <a:blip r:embed="rId7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077099-B6F3-527A-F1AF-158BB5B246B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49" y="5877272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82AFDD71-90C9-B2FF-1729-7A282A25F3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7083" y="357301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82AFDD71-90C9-B2FF-1729-7A282A25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83" y="3573016"/>
                <a:ext cx="2781015" cy="792088"/>
              </a:xfrm>
              <a:prstGeom prst="rect">
                <a:avLst/>
              </a:prstGeom>
              <a:blipFill>
                <a:blip r:embed="rId8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Many Variants of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429000"/>
            <a:ext cx="748883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Ring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Protection for Whistleblowers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6949593-533B-9B42-B6C5-E4E6DA4B98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149080"/>
            <a:ext cx="86409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Threshold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Protecting against loss of secret key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2410B4-A705-D947-AA45-46C3758FF62E}"/>
              </a:ext>
            </a:extLst>
          </p:cNvPr>
          <p:cNvSpPr txBox="1">
            <a:spLocks noChangeArrowheads="1"/>
          </p:cNvSpPr>
          <p:nvPr/>
        </p:nvSpPr>
        <p:spPr>
          <a:xfrm>
            <a:off x="129063" y="2636912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Aggregate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Compressing many signatures into one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3706C4C1-2E9E-2244-A8F4-BC2A8DADF0A7}"/>
              </a:ext>
            </a:extLst>
          </p:cNvPr>
          <p:cNvSpPr txBox="1">
            <a:spLocks/>
          </p:cNvSpPr>
          <p:nvPr/>
        </p:nvSpPr>
        <p:spPr>
          <a:xfrm>
            <a:off x="-14953" y="155679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(on the board)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I want to compress more?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2FD2BA31-DAA4-CC4D-BF4D-BB103F1B9EF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556792"/>
            <a:ext cx="8089091" cy="11147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Solution 1: </a:t>
            </a:r>
            <a:r>
              <a:rPr lang="en-US" sz="2800" dirty="0">
                <a:ea typeface="American Typewriter" charset="0"/>
                <a:cs typeface="American Typewriter" charset="0"/>
              </a:rPr>
              <a:t>Modify the Discrete Log construction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5AEDCBA1-F10A-F48B-C332-5DD6647DA1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9672" y="2287685"/>
                <a:ext cx="6480720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5AEDCBA1-F10A-F48B-C332-5DD6647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87685"/>
                <a:ext cx="6480720" cy="1170933"/>
              </a:xfrm>
              <a:prstGeom prst="rect">
                <a:avLst/>
              </a:prstGeom>
              <a:blipFill>
                <a:blip r:embed="rId3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0792032F-A497-79E7-37D2-6EB3579A7607}"/>
              </a:ext>
            </a:extLst>
          </p:cNvPr>
          <p:cNvSpPr txBox="1">
            <a:spLocks noChangeArrowheads="1"/>
          </p:cNvSpPr>
          <p:nvPr/>
        </p:nvSpPr>
        <p:spPr>
          <a:xfrm>
            <a:off x="815486" y="3402425"/>
            <a:ext cx="8089091" cy="11147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Solution 2: </a:t>
            </a:r>
            <a:r>
              <a:rPr lang="en-US" sz="2800" dirty="0">
                <a:ea typeface="American Typewriter" charset="0"/>
                <a:cs typeface="American Typewriter" charset="0"/>
              </a:rPr>
              <a:t>Domain-extension Theorems.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32F7EDDA-E7D2-1FC7-1BBF-BDB28FBE6F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189511"/>
                <a:ext cx="711443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“If there exist hash functions compressing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bits.”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32F7EDDA-E7D2-1FC7-1BBF-BDB28FBE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89511"/>
                <a:ext cx="7114438" cy="1872209"/>
              </a:xfrm>
              <a:prstGeom prst="rect">
                <a:avLst/>
              </a:prstGeom>
              <a:blipFill>
                <a:blip r:embed="rId4"/>
                <a:stretch>
                  <a:fillRect l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hardnes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s of the discrete logarithm problem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0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48259</TotalTime>
  <Words>1921</Words>
  <Application>Microsoft Macintosh PowerPoint</Application>
  <PresentationFormat>On-screen Show (4:3)</PresentationFormat>
  <Paragraphs>238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1258</cp:revision>
  <dcterms:created xsi:type="dcterms:W3CDTF">2014-03-14T23:52:55Z</dcterms:created>
  <dcterms:modified xsi:type="dcterms:W3CDTF">2022-10-24T16:47:26Z</dcterms:modified>
</cp:coreProperties>
</file>