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29" r:id="rId2"/>
    <p:sldId id="571" r:id="rId3"/>
    <p:sldId id="1498" r:id="rId4"/>
    <p:sldId id="1506" r:id="rId5"/>
    <p:sldId id="1507" r:id="rId6"/>
    <p:sldId id="1484" r:id="rId7"/>
    <p:sldId id="1501" r:id="rId8"/>
    <p:sldId id="1509" r:id="rId9"/>
    <p:sldId id="1512" r:id="rId10"/>
    <p:sldId id="1508" r:id="rId11"/>
    <p:sldId id="1510" r:id="rId12"/>
    <p:sldId id="1500" r:id="rId13"/>
    <p:sldId id="1513" r:id="rId14"/>
    <p:sldId id="1480" r:id="rId15"/>
    <p:sldId id="1460" r:id="rId16"/>
    <p:sldId id="1493" r:id="rId17"/>
    <p:sldId id="1494" r:id="rId18"/>
    <p:sldId id="1496" r:id="rId19"/>
    <p:sldId id="1514" r:id="rId20"/>
    <p:sldId id="1503" r:id="rId21"/>
    <p:sldId id="1511" r:id="rId22"/>
    <p:sldId id="1476" r:id="rId23"/>
    <p:sldId id="1464" r:id="rId24"/>
    <p:sldId id="1465" r:id="rId25"/>
    <p:sldId id="1459" r:id="rId26"/>
    <p:sldId id="1462" r:id="rId27"/>
    <p:sldId id="676" r:id="rId28"/>
    <p:sldId id="14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416"/>
    <a:srgbClr val="0000FF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2"/>
    <p:restoredTop sz="76309" autoAdjust="0"/>
  </p:normalViewPr>
  <p:slideViewPr>
    <p:cSldViewPr>
      <p:cViewPr varScale="1">
        <p:scale>
          <a:sx n="95" d="100"/>
          <a:sy n="95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3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8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2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68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035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0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39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94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73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44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589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208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54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33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163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160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9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9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95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1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14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7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5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2.jpe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9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Algorithms for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/>
              <p:nvPr/>
            </p:nvSpPr>
            <p:spPr>
              <a:xfrm>
                <a:off x="755576" y="3627021"/>
                <a:ext cx="7848872" cy="1397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Pohlig-Hellman algorithm: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the largest prime factor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 That is, there are </a:t>
                </a:r>
                <a:r>
                  <a:rPr lang="en-US" sz="2800" dirty="0" err="1"/>
                  <a:t>dlog</a:t>
                </a:r>
                <a:r>
                  <a:rPr lang="en-US" sz="2800" dirty="0"/>
                  <a:t>-easy primes.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627021"/>
                <a:ext cx="7848872" cy="1397114"/>
              </a:xfrm>
              <a:prstGeom prst="rect">
                <a:avLst/>
              </a:prstGeom>
              <a:blipFill>
                <a:blip r:embed="rId3"/>
                <a:stretch>
                  <a:fillRect l="-1454" t="-3604" r="-193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/>
              <p:nvPr/>
            </p:nvSpPr>
            <p:spPr>
              <a:xfrm>
                <a:off x="755576" y="2204864"/>
                <a:ext cx="7848872" cy="96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Baby Step-Giant Step algorithm: time --- and space ---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04864"/>
                <a:ext cx="7848872" cy="966227"/>
              </a:xfrm>
              <a:prstGeom prst="rect">
                <a:avLst/>
              </a:prstGeom>
              <a:blipFill>
                <a:blip r:embed="rId4"/>
                <a:stretch>
                  <a:fillRect l="-1454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(DLOG)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755576" y="2235917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/>
                  <a:t>W.r.t.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35917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83" b="-20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Permutation (Family)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/>
              <p:nvPr/>
            </p:nvSpPr>
            <p:spPr>
              <a:xfrm>
                <a:off x="2069975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od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75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r="-55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/>
              <p:nvPr/>
            </p:nvSpPr>
            <p:spPr>
              <a:xfrm>
                <a:off x="827584" y="2656076"/>
                <a:ext cx="8100391" cy="55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w</a:t>
                </a:r>
                <a:r>
                  <a:rPr lang="en-US" sz="2800" b="0" dirty="0">
                    <a:solidFill>
                      <a:prstClr val="black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56076"/>
                <a:ext cx="8100391" cy="558230"/>
              </a:xfrm>
              <a:prstGeom prst="rect">
                <a:avLst/>
              </a:prstGeom>
              <a:blipFill>
                <a:blip r:embed="rId4"/>
                <a:stretch>
                  <a:fillRect l="-469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/>
              <p:nvPr/>
            </p:nvSpPr>
            <p:spPr>
              <a:xfrm>
                <a:off x="816295" y="3789040"/>
                <a:ext cx="7716145" cy="1384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Under the discrete log assumption,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is a one-way permutation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is a one-way permutation family).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3789040"/>
                <a:ext cx="7716145" cy="1384995"/>
              </a:xfrm>
              <a:prstGeom prst="rect">
                <a:avLst/>
              </a:prstGeom>
              <a:blipFill>
                <a:blip r:embed="rId5"/>
                <a:stretch>
                  <a:fillRect l="-1307" t="-3571" r="-1144" b="-98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Diffie-Hellman (CDH)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744287" y="1618898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W</a:t>
                </a:r>
                <a:r>
                  <a:rPr lang="en-US" sz="2800" u="sng" dirty="0" err="1"/>
                  <a:t>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7" y="1618898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94" b="-261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89608-0AA5-AEEA-740B-BF929885EFC3}"/>
              </a:ext>
            </a:extLst>
          </p:cNvPr>
          <p:cNvGrpSpPr/>
          <p:nvPr/>
        </p:nvGrpSpPr>
        <p:grpSpPr>
          <a:xfrm>
            <a:off x="2123728" y="4531648"/>
            <a:ext cx="4752528" cy="1892955"/>
            <a:chOff x="2123728" y="4531648"/>
            <a:chExt cx="4752528" cy="18929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0E9E57-1DEE-EFDD-28C5-A8A686A9CEF5}"/>
                </a:ext>
              </a:extLst>
            </p:cNvPr>
            <p:cNvSpPr txBox="1"/>
            <p:nvPr/>
          </p:nvSpPr>
          <p:spPr>
            <a:xfrm>
              <a:off x="21237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00" b="1" i="0" u="none" strike="noStrike" kern="1200" cap="none" spc="0" normalizeH="0" baseline="0" noProof="0" dirty="0">
                  <a:ln>
                    <a:noFill/>
                  </a:ln>
                  <a:solidFill>
                    <a:srgbClr val="891637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CDH</a:t>
              </a:r>
              <a:endPara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E01CC-7FED-805E-95D8-D7414C8C7B52}"/>
                </a:ext>
              </a:extLst>
            </p:cNvPr>
            <p:cNvSpPr txBox="1"/>
            <p:nvPr/>
          </p:nvSpPr>
          <p:spPr>
            <a:xfrm>
              <a:off x="57241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100" b="1" i="0" u="none" strike="noStrike" kern="1200" cap="none" spc="0" normalizeH="0" baseline="0" noProof="0" dirty="0">
                  <a:ln>
                    <a:noFill/>
                  </a:ln>
                  <a:solidFill>
                    <a:srgbClr val="891637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DLOG</a:t>
              </a:r>
              <a:endParaRPr kumimoji="0" lang="en-US" sz="1900" b="0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4072CAD-8D40-84F0-5FF4-E7E83DCA51FC}"/>
                </a:ext>
              </a:extLst>
            </p:cNvPr>
            <p:cNvSpPr/>
            <p:nvPr/>
          </p:nvSpPr>
          <p:spPr>
            <a:xfrm>
              <a:off x="3240741" y="4531648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10E125-D30F-FE67-F549-9E2DFBF5C190}"/>
                </a:ext>
              </a:extLst>
            </p:cNvPr>
            <p:cNvSpPr/>
            <p:nvPr/>
          </p:nvSpPr>
          <p:spPr>
            <a:xfrm flipV="1">
              <a:off x="3212558" y="5765686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016EB0-1746-82BF-AAB1-0D9616EF9889}"/>
                </a:ext>
              </a:extLst>
            </p:cNvPr>
            <p:cNvSpPr txBox="1"/>
            <p:nvPr/>
          </p:nvSpPr>
          <p:spPr>
            <a:xfrm>
              <a:off x="4031957" y="5864311"/>
              <a:ext cx="10046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OPEN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7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 Key Exchange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58B127F-8A3C-DE4E-9E24-1A2CE173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8" y="2456793"/>
            <a:ext cx="1647972" cy="16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4F782E-EBE0-0941-9F58-1D3E09F17312}"/>
              </a:ext>
            </a:extLst>
          </p:cNvPr>
          <p:cNvCxnSpPr/>
          <p:nvPr/>
        </p:nvCxnSpPr>
        <p:spPr>
          <a:xfrm>
            <a:off x="2396807" y="282381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7802316-9A2F-1B43-8A06-7679D9BE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58" y="2464614"/>
            <a:ext cx="1016248" cy="16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72282"/>
                <a:ext cx="3240360" cy="991318"/>
              </a:xfrm>
              <a:prstGeom prst="rect">
                <a:avLst/>
              </a:prstGeom>
              <a:blipFill>
                <a:blip r:embed="rId5"/>
                <a:stretch>
                  <a:fillRect l="-3516" t="-7595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/>
              <p:nvPr/>
            </p:nvSpPr>
            <p:spPr>
              <a:xfrm>
                <a:off x="3416678" y="2178868"/>
                <a:ext cx="172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78" y="2178868"/>
                <a:ext cx="1727396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3E2645-FA12-5546-AF52-A563880DDE02}"/>
              </a:ext>
            </a:extLst>
          </p:cNvPr>
          <p:cNvCxnSpPr/>
          <p:nvPr/>
        </p:nvCxnSpPr>
        <p:spPr>
          <a:xfrm>
            <a:off x="2411760" y="409386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/>
              <p:nvPr/>
            </p:nvSpPr>
            <p:spPr>
              <a:xfrm>
                <a:off x="3021725" y="1204871"/>
                <a:ext cx="4200574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Generator of our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25" y="1204871"/>
                <a:ext cx="4200574" cy="513282"/>
              </a:xfrm>
              <a:prstGeom prst="rect">
                <a:avLst/>
              </a:prstGeom>
              <a:blipFill>
                <a:blip r:embed="rId7"/>
                <a:stretch>
                  <a:fillRect l="-602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372200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372282"/>
                <a:ext cx="3240360" cy="991318"/>
              </a:xfrm>
              <a:prstGeom prst="rect">
                <a:avLst/>
              </a:prstGeom>
              <a:blipFill>
                <a:blip r:embed="rId8"/>
                <a:stretch>
                  <a:fillRect l="-3906" t="-7595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/>
              <p:nvPr/>
            </p:nvSpPr>
            <p:spPr>
              <a:xfrm>
                <a:off x="3444981" y="3352001"/>
                <a:ext cx="1737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81" y="3352001"/>
                <a:ext cx="1737975" cy="523220"/>
              </a:xfrm>
              <a:prstGeom prst="rect">
                <a:avLst/>
              </a:prstGeom>
              <a:blipFill>
                <a:blip r:embed="rId9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79512" y="5677120"/>
                <a:ext cx="40068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677120"/>
                <a:ext cx="4006866" cy="523220"/>
              </a:xfrm>
              <a:prstGeom prst="rect">
                <a:avLst/>
              </a:prstGeom>
              <a:blipFill>
                <a:blip r:embed="rId10"/>
                <a:stretch>
                  <a:fillRect l="-2839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/>
              <p:nvPr/>
            </p:nvSpPr>
            <p:spPr>
              <a:xfrm>
                <a:off x="1799692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6252250"/>
                <a:ext cx="2401363" cy="523220"/>
              </a:xfrm>
              <a:prstGeom prst="rect">
                <a:avLst/>
              </a:prstGeom>
              <a:blipFill>
                <a:blip r:embed="rId11"/>
                <a:stretch>
                  <a:fillRect l="-52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/>
              <p:nvPr/>
            </p:nvSpPr>
            <p:spPr>
              <a:xfrm>
                <a:off x="4932040" y="5677120"/>
                <a:ext cx="40068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677120"/>
                <a:ext cx="4006866" cy="523220"/>
              </a:xfrm>
              <a:prstGeom prst="rect">
                <a:avLst/>
              </a:prstGeom>
              <a:blipFill>
                <a:blip r:embed="rId12"/>
                <a:stretch>
                  <a:fillRect l="-2839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/>
              <p:nvPr/>
            </p:nvSpPr>
            <p:spPr>
              <a:xfrm>
                <a:off x="6752702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02" y="6252250"/>
                <a:ext cx="2401363" cy="523220"/>
              </a:xfrm>
              <a:prstGeom prst="rect">
                <a:avLst/>
              </a:prstGeom>
              <a:blipFill>
                <a:blip r:embed="rId13"/>
                <a:stretch>
                  <a:fillRect l="-52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8352928" cy="1908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a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 Choose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8352928" cy="1908536"/>
              </a:xfrm>
              <a:prstGeom prst="rect">
                <a:avLst/>
              </a:prstGeom>
              <a:blipFill>
                <a:blip r:embed="rId3"/>
                <a:stretch>
                  <a:fillRect l="-1368" t="-3289" r="-1216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3717032"/>
                <a:ext cx="8724327" cy="1079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3717032"/>
                <a:ext cx="8724327" cy="1079976"/>
              </a:xfrm>
              <a:prstGeom prst="rect">
                <a:avLst/>
              </a:prstGeom>
              <a:blipFill>
                <a:blip r:embed="rId4"/>
                <a:stretch>
                  <a:fillRect l="-1163" t="-465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16142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divide the second component to retrieve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16142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5195" r="-1592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3">
            <a:extLst>
              <a:ext uri="{FF2B5EF4-FFF2-40B4-BE49-F238E27FC236}">
                <a16:creationId xmlns:a16="http://schemas.microsoft.com/office/drawing/2014/main" id="{9C23CCA1-CFDF-D744-A700-18408AFF744F}"/>
              </a:ext>
            </a:extLst>
          </p:cNvPr>
          <p:cNvSpPr txBox="1">
            <a:spLocks noChangeArrowheads="1"/>
          </p:cNvSpPr>
          <p:nvPr/>
        </p:nvSpPr>
        <p:spPr>
          <a:xfrm>
            <a:off x="6061085" y="5845449"/>
            <a:ext cx="3240360" cy="9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Is this Secure?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060A0316-D796-6F39-F1BF-E8999B89CA97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5894066"/>
            <a:ext cx="5500482" cy="9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How to make this really work?</a:t>
            </a:r>
          </a:p>
        </p:txBody>
      </p:sp>
    </p:spTree>
    <p:extLst>
      <p:ext uri="{BB962C8B-B14F-4D97-AF65-F5344CB8AC3E}">
        <p14:creationId xmlns:p14="http://schemas.microsoft.com/office/powerpoint/2010/main" val="31028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prime p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938990" y="1196752"/>
                <a:ext cx="82089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Prime number 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/>
                  <a:t>-bit </a:t>
                </a:r>
                <a:r>
                  <a:rPr lang="en-US" sz="2800" dirty="0"/>
                  <a:t>numbers are prime.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0" y="1196752"/>
                <a:ext cx="8208912" cy="954107"/>
              </a:xfrm>
              <a:prstGeom prst="rect">
                <a:avLst/>
              </a:prstGeom>
              <a:blipFill>
                <a:blip r:embed="rId3"/>
                <a:stretch>
                  <a:fillRect l="-154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970203" y="2276872"/>
                <a:ext cx="770485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Primality tests</a:t>
                </a:r>
                <a:r>
                  <a:rPr lang="en-US" sz="2800" dirty="0"/>
                  <a:t> [Miller’76, Rabin’80, Agrawal-Kayal-Saxena’02] Can test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if a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number is prime.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03" y="2276872"/>
                <a:ext cx="7704856" cy="1384995"/>
              </a:xfrm>
              <a:prstGeom prst="rect">
                <a:avLst/>
              </a:prstGeom>
              <a:blipFill>
                <a:blip r:embed="rId4"/>
                <a:stretch>
                  <a:fillRect l="-1645" t="-4545" r="-82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24F46A-1A12-BCE2-8C96-74659A343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68" y="3828257"/>
            <a:ext cx="2201664" cy="1651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639B56-8E8A-2060-73D4-D2726E871890}"/>
              </a:ext>
            </a:extLst>
          </p:cNvPr>
          <p:cNvSpPr txBox="1"/>
          <p:nvPr/>
        </p:nvSpPr>
        <p:spPr>
          <a:xfrm>
            <a:off x="1152927" y="6137034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an n-bit prime?  </a:t>
            </a:r>
          </a:p>
        </p:txBody>
      </p:sp>
    </p:spTree>
    <p:extLst>
      <p:ext uri="{BB962C8B-B14F-4D97-AF65-F5344CB8AC3E}">
        <p14:creationId xmlns:p14="http://schemas.microsoft.com/office/powerpoint/2010/main" val="30415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generator g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935088" y="1493202"/>
                <a:ext cx="7957392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There are lots of generators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generators (where p is an n-bit prime).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88" y="1493202"/>
                <a:ext cx="7957392" cy="987322"/>
              </a:xfrm>
              <a:prstGeom prst="rect">
                <a:avLst/>
              </a:prstGeom>
              <a:blipFill>
                <a:blip r:embed="rId3"/>
                <a:stretch>
                  <a:fillRect l="-1592" t="-6329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935088" y="2636912"/>
                <a:ext cx="8208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Testing 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is a generator</a:t>
                </a:r>
                <a:r>
                  <a:rPr lang="en-US" sz="2800" dirty="0"/>
                  <a:t>: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88" y="2636912"/>
                <a:ext cx="8208912" cy="523220"/>
              </a:xfrm>
              <a:prstGeom prst="rect">
                <a:avLst/>
              </a:prstGeom>
              <a:blipFill>
                <a:blip r:embed="rId4"/>
                <a:stretch>
                  <a:fillRect l="-154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/>
              <p:nvPr/>
            </p:nvSpPr>
            <p:spPr>
              <a:xfrm>
                <a:off x="1152927" y="3376156"/>
                <a:ext cx="7991073" cy="1436099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Theorem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be the prime factors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 Then, g 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if and only if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27" y="3376156"/>
                <a:ext cx="7991073" cy="1436099"/>
              </a:xfrm>
              <a:prstGeom prst="rect">
                <a:avLst/>
              </a:prstGeom>
              <a:blipFill>
                <a:blip r:embed="rId5"/>
                <a:stretch>
                  <a:fillRect l="-1424" t="-3448" b="-1034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953FB1-9A2E-A7D7-88D8-27678642FB49}"/>
              </a:ext>
            </a:extLst>
          </p:cNvPr>
          <p:cNvSpPr txBox="1"/>
          <p:nvPr/>
        </p:nvSpPr>
        <p:spPr>
          <a:xfrm>
            <a:off x="1152927" y="5301208"/>
            <a:ext cx="7739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Can you test if g is a generator without knowing the prime factorization of p-1?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4B0A3-BEB9-3FB5-9223-9E2CD3BBEADF}"/>
              </a:ext>
            </a:extLst>
          </p:cNvPr>
          <p:cNvSpPr txBox="1"/>
          <p:nvPr/>
        </p:nvSpPr>
        <p:spPr>
          <a:xfrm>
            <a:off x="1152927" y="6137034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 generator?  </a:t>
            </a:r>
          </a:p>
        </p:txBody>
      </p:sp>
    </p:spTree>
    <p:extLst>
      <p:ext uri="{BB962C8B-B14F-4D97-AF65-F5344CB8AC3E}">
        <p14:creationId xmlns:p14="http://schemas.microsoft.com/office/powerpoint/2010/main" val="4718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9BAA4F-9052-5432-D025-05BC41D44C2D}"/>
              </a:ext>
            </a:extLst>
          </p:cNvPr>
          <p:cNvSpPr/>
          <p:nvPr/>
        </p:nvSpPr>
        <p:spPr>
          <a:xfrm>
            <a:off x="683568" y="1754629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Pick a random prime p </a:t>
            </a:r>
            <a:r>
              <a:rPr lang="en-US" sz="2800" i="1" dirty="0"/>
              <a:t>together with </a:t>
            </a:r>
            <a:r>
              <a:rPr lang="en-US" sz="2800" dirty="0"/>
              <a:t>the prime factorization of p-1 (How? Adam Kalai 2000 paper)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67AB5-EBE8-47BA-5950-B897F2431E4C}"/>
              </a:ext>
            </a:extLst>
          </p:cNvPr>
          <p:cNvSpPr/>
          <p:nvPr/>
        </p:nvSpPr>
        <p:spPr>
          <a:xfrm>
            <a:off x="695690" y="5445224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see another, more commonly used method, soon.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/>
              <p:nvPr/>
            </p:nvSpPr>
            <p:spPr>
              <a:xfrm>
                <a:off x="730805" y="2941132"/>
                <a:ext cx="8208912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Pick a random element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test if it is a generator (using theorem from last slide).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05" y="2941132"/>
                <a:ext cx="8208912" cy="987322"/>
              </a:xfrm>
              <a:prstGeom prst="rect">
                <a:avLst/>
              </a:prstGeom>
              <a:blipFill>
                <a:blip r:embed="rId3"/>
                <a:stretch>
                  <a:fillRect l="-1391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E9674D-6DFC-2A4E-78B1-E9F90FD84F73}"/>
              </a:ext>
            </a:extLst>
          </p:cNvPr>
          <p:cNvSpPr/>
          <p:nvPr/>
        </p:nvSpPr>
        <p:spPr>
          <a:xfrm>
            <a:off x="702241" y="427393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Continue step 2 until you hit a generator.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DD0DF-FDDC-9435-5DC0-E0E23BA3B43A}"/>
              </a:ext>
            </a:extLst>
          </p:cNvPr>
          <p:cNvSpPr/>
          <p:nvPr/>
        </p:nvSpPr>
        <p:spPr>
          <a:xfrm>
            <a:off x="467544" y="1628800"/>
            <a:ext cx="8424936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squares mod P (also called a “quadratic residue”) if there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</a:p>
              <a:p>
                <a:r>
                  <a:rPr lang="en-US" sz="2800" b="0" dirty="0"/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1384995"/>
              </a:xfrm>
              <a:prstGeom prst="rect">
                <a:avLst/>
              </a:prstGeom>
              <a:blipFill>
                <a:blip r:embed="rId3"/>
                <a:stretch>
                  <a:fillRect l="-1466" t="-450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/>
              <p:nvPr/>
            </p:nvSpPr>
            <p:spPr>
              <a:xfrm>
                <a:off x="323528" y="3284984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84984"/>
                <a:ext cx="8640960" cy="523220"/>
              </a:xfrm>
              <a:prstGeom prst="rect">
                <a:avLst/>
              </a:prstGeom>
              <a:blipFill>
                <a:blip r:embed="rId4"/>
                <a:stretch>
                  <a:fillRect l="-146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64967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Key Agreement and Public-key Encryption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	Definition and Properties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830197" y="249289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4084996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73723" y="4949092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38442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949280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P: A Characterization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/>
              <p:nvPr/>
            </p:nvSpPr>
            <p:spPr>
              <a:xfrm>
                <a:off x="323528" y="1628800"/>
                <a:ext cx="8604448" cy="1012457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Fix any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. 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𝐷𝐿𝑂𝐺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8604448" cy="1012457"/>
              </a:xfrm>
              <a:prstGeom prst="rect">
                <a:avLst/>
              </a:prstGeom>
              <a:blipFill>
                <a:blip r:embed="rId3"/>
                <a:stretch>
                  <a:fillRect l="-1322" t="-6098" b="-9756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/>
              <p:nvPr/>
            </p:nvSpPr>
            <p:spPr>
              <a:xfrm>
                <a:off x="302241" y="2942064"/>
                <a:ext cx="8928992" cy="1401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is a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1" y="2942064"/>
                <a:ext cx="8928992" cy="1401089"/>
              </a:xfrm>
              <a:prstGeom prst="rect">
                <a:avLst/>
              </a:prstGeom>
              <a:blipFill>
                <a:blip r:embed="rId4"/>
                <a:stretch>
                  <a:fillRect l="-1565" t="-4505" r="-1707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/>
              <p:nvPr/>
            </p:nvSpPr>
            <p:spPr>
              <a:xfrm>
                <a:off x="323528" y="4593510"/>
                <a:ext cx="8640960" cy="1392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/>
                  <a:t>. 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93510"/>
                <a:ext cx="8640960" cy="1392689"/>
              </a:xfrm>
              <a:prstGeom prst="rect">
                <a:avLst/>
              </a:prstGeom>
              <a:blipFill>
                <a:blip r:embed="rId5"/>
                <a:stretch>
                  <a:fillRect l="-1466" t="-4505" r="-587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5282044"/>
            <a:ext cx="8820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So, it is easy to detect whether a number mod P is a square.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2060848"/>
                <a:ext cx="8640960" cy="541110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60848"/>
                <a:ext cx="8640960" cy="541110"/>
              </a:xfrm>
              <a:prstGeom prst="rect">
                <a:avLst/>
              </a:prstGeom>
              <a:blipFill>
                <a:blip r:embed="rId3"/>
                <a:stretch>
                  <a:fillRect l="-1316" t="-4444" b="-26667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2724656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24656"/>
                <a:ext cx="8928992" cy="541110"/>
              </a:xfrm>
              <a:prstGeom prst="rect">
                <a:avLst/>
              </a:prstGeom>
              <a:blipFill>
                <a:blip r:embed="rId4"/>
                <a:stretch>
                  <a:fillRect l="-1420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92899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Show that the discrete log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has to be even and therefore (by previous slide)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928992" cy="954107"/>
              </a:xfrm>
              <a:prstGeom prst="rect">
                <a:avLst/>
              </a:prstGeom>
              <a:blipFill>
                <a:blip r:embed="rId5"/>
                <a:stretch>
                  <a:fillRect l="-1420" t="-7895" r="-4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698755E1-B3D7-DAB8-EF41-0A783D3C2F1C}"/>
              </a:ext>
            </a:extLst>
          </p:cNvPr>
          <p:cNvSpPr txBox="1">
            <a:spLocks/>
          </p:cNvSpPr>
          <p:nvPr/>
        </p:nvSpPr>
        <p:spPr>
          <a:xfrm>
            <a:off x="0" y="260648"/>
            <a:ext cx="95405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Now, an Efficient Characterization…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71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17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971600" y="404664"/>
            <a:ext cx="734481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Computing Square Roots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211075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and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/>
              <p:nvPr/>
            </p:nvSpPr>
            <p:spPr>
              <a:xfrm>
                <a:off x="467544" y="2908101"/>
                <a:ext cx="88221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Corollary: Therefore, additionally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the adversary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 determine whether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mod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violating “IND-CPA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sec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urity”.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08101"/>
                <a:ext cx="8822144" cy="1384995"/>
              </a:xfrm>
              <a:prstGeom prst="rect">
                <a:avLst/>
              </a:prstGeom>
              <a:blipFill>
                <a:blip r:embed="rId4"/>
                <a:stretch>
                  <a:fillRect l="-1437" t="-4545" r="-8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/>
              <p:nvPr/>
            </p:nvSpPr>
            <p:spPr>
              <a:xfrm>
                <a:off x="467544" y="2006840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 some information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006840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/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  <a:blipFill>
                <a:blip r:embed="rId6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and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/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  <a:blipFill>
                <a:blip r:embed="rId4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/>
              <p:nvPr/>
            </p:nvSpPr>
            <p:spPr>
              <a:xfrm>
                <a:off x="505033" y="2874728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𝑥𝑦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even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3" y="2874728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28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/>
              <p:nvPr/>
            </p:nvSpPr>
            <p:spPr>
              <a:xfrm>
                <a:off x="1134521" y="3520047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𝑥𝑦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21" y="3520047"/>
                <a:ext cx="3781584" cy="523220"/>
              </a:xfrm>
              <a:prstGeom prst="rect">
                <a:avLst/>
              </a:prstGeom>
              <a:blipFill>
                <a:blip r:embed="rId6"/>
                <a:stretch>
                  <a:fillRect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/>
              <p:nvPr/>
            </p:nvSpPr>
            <p:spPr>
              <a:xfrm>
                <a:off x="1134521" y="4057845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 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even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21" y="4057845"/>
                <a:ext cx="3781584" cy="523220"/>
              </a:xfrm>
              <a:prstGeom prst="rect">
                <a:avLst/>
              </a:prstGeom>
              <a:blipFill>
                <a:blip r:embed="rId7"/>
                <a:stretch>
                  <a:fillRect t="-11905" r="-33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/>
              <p:nvPr/>
            </p:nvSpPr>
            <p:spPr>
              <a:xfrm>
                <a:off x="1134521" y="4581065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 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even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21" y="4581065"/>
                <a:ext cx="7664715" cy="523220"/>
              </a:xfrm>
              <a:prstGeom prst="rect">
                <a:avLst/>
              </a:prstGeom>
              <a:blipFill>
                <a:blip r:embed="rId8"/>
                <a:stretch>
                  <a:fillRect t="-11905" r="-231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/>
              <p:nvPr/>
            </p:nvSpPr>
            <p:spPr>
              <a:xfrm>
                <a:off x="1083747" y="5118863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is a square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7" y="5118863"/>
                <a:ext cx="7664715" cy="523220"/>
              </a:xfrm>
              <a:prstGeom prst="rect">
                <a:avLst/>
              </a:prstGeom>
              <a:blipFill>
                <a:blip r:embed="rId9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175480C-FB05-E84D-BD22-4755D9E2AACF}"/>
              </a:ext>
            </a:extLst>
          </p:cNvPr>
          <p:cNvSpPr/>
          <p:nvPr/>
        </p:nvSpPr>
        <p:spPr>
          <a:xfrm>
            <a:off x="1083746" y="5778760"/>
            <a:ext cx="7664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can be checked in poly time!</a:t>
            </a:r>
          </a:p>
        </p:txBody>
      </p:sp>
    </p:spTree>
    <p:extLst>
      <p:ext uri="{BB962C8B-B14F-4D97-AF65-F5344CB8AC3E}">
        <p14:creationId xmlns:p14="http://schemas.microsoft.com/office/powerpoint/2010/main" val="2603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and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E555B43-FFF6-F84C-89F6-F7E1E2BF7C5C}"/>
              </a:ext>
            </a:extLst>
          </p:cNvPr>
          <p:cNvSpPr/>
          <p:nvPr/>
        </p:nvSpPr>
        <p:spPr>
          <a:xfrm>
            <a:off x="466673" y="4491117"/>
            <a:ext cx="8425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to work over a group of prime order. Such groups have no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non-trivial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subgroups.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2A573-856B-2B49-907B-353C38853152}"/>
              </a:ext>
            </a:extLst>
          </p:cNvPr>
          <p:cNvSpPr/>
          <p:nvPr/>
        </p:nvSpPr>
        <p:spPr>
          <a:xfrm>
            <a:off x="467544" y="2924944"/>
            <a:ext cx="88221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generally, dangerous to work with groups that have non-trivial subgroups (in our case, the subgroup of all squares mod 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/>
              <p:nvPr/>
            </p:nvSpPr>
            <p:spPr>
              <a:xfrm>
                <a:off x="467544" y="5661248"/>
                <a:ext cx="8676456" cy="1162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Example: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prime itself. Then, the group of squares mod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has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661248"/>
                <a:ext cx="8676456" cy="1162819"/>
              </a:xfrm>
              <a:prstGeom prst="rect">
                <a:avLst/>
              </a:prstGeom>
              <a:blipFill>
                <a:blip r:embed="rId4"/>
                <a:stretch>
                  <a:fillRect l="-1462" t="-5435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/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73" y="2040576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8532440" cy="236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Generate an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-bit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“safe” prime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a generator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Choose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h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8532440" cy="2360005"/>
              </a:xfrm>
              <a:prstGeom prst="rect">
                <a:avLst/>
              </a:prstGeom>
              <a:blipFill>
                <a:blip r:embed="rId3"/>
                <a:stretch>
                  <a:fillRect l="-1339" t="-2674" r="-133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4187057"/>
                <a:ext cx="8724327" cy="1114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𝑄𝑅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Generate random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𝑞</m:t>
                        </m:r>
                      </m:sub>
                      <m:sup/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output 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4187057"/>
                <a:ext cx="8724327" cy="1114151"/>
              </a:xfrm>
              <a:prstGeom prst="rect">
                <a:avLst/>
              </a:prstGeom>
              <a:blipFill>
                <a:blip r:embed="rId4"/>
                <a:stretch>
                  <a:fillRect l="-1163" t="-1136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715253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𝑥𝑦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divide the second component to retrieve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15253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6579" r="-159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Decisional Diffie-Hellman Assumption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/>
              <p:nvPr/>
            </p:nvSpPr>
            <p:spPr>
              <a:xfrm>
                <a:off x="899592" y="2329716"/>
                <a:ext cx="799478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Hard to distinguish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a uniformly random group element,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29716"/>
                <a:ext cx="7994786" cy="954107"/>
              </a:xfrm>
              <a:prstGeom prst="rect">
                <a:avLst/>
              </a:prstGeom>
              <a:blipFill>
                <a:blip r:embed="rId3"/>
                <a:stretch>
                  <a:fillRect l="-1587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4653E87-09A8-DF4E-BD14-407CE30EEBAD}"/>
              </a:ext>
            </a:extLst>
          </p:cNvPr>
          <p:cNvSpPr/>
          <p:nvPr/>
        </p:nvSpPr>
        <p:spPr>
          <a:xfrm>
            <a:off x="862707" y="1681644"/>
            <a:ext cx="7237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Decisional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Diffie-Hellman Assumption (DDHA)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BEFB-38D9-2744-B358-238D0C709CB6}"/>
              </a:ext>
            </a:extLst>
          </p:cNvPr>
          <p:cNvSpPr/>
          <p:nvPr/>
        </p:nvSpPr>
        <p:spPr>
          <a:xfrm>
            <a:off x="904238" y="3573016"/>
            <a:ext cx="7994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is, the following two distributions are computationally indistinguishable: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/>
              <p:nvPr/>
            </p:nvSpPr>
            <p:spPr>
              <a:xfrm>
                <a:off x="323528" y="4581128"/>
                <a:ext cx="79947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𝑢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81128"/>
                <a:ext cx="7994786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07A93E4-7B3A-7F4A-B9B0-9006774FA781}"/>
              </a:ext>
            </a:extLst>
          </p:cNvPr>
          <p:cNvSpPr/>
          <p:nvPr/>
        </p:nvSpPr>
        <p:spPr>
          <a:xfrm>
            <a:off x="836720" y="5591327"/>
            <a:ext cx="8307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DH/El Gamal is IND-secure under the DDH assumption on the given group. </a:t>
            </a:r>
          </a:p>
        </p:txBody>
      </p:sp>
    </p:spTree>
    <p:extLst>
      <p:ext uri="{BB962C8B-B14F-4D97-AF65-F5344CB8AC3E}">
        <p14:creationId xmlns:p14="http://schemas.microsoft.com/office/powerpoint/2010/main" val="28591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Which Group to Use?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/>
              <p:nvPr/>
            </p:nvSpPr>
            <p:spPr>
              <a:xfrm>
                <a:off x="611560" y="1196752"/>
                <a:ext cx="85324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𝑄𝑅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a safe prime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kumimoji="0" lang="en-US" sz="2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prime. The order of the group is Q.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532440" cy="954107"/>
              </a:xfrm>
              <a:prstGeom prst="rect">
                <a:avLst/>
              </a:prstGeom>
              <a:blipFill>
                <a:blip r:embed="rId3"/>
                <a:stretch>
                  <a:fillRect l="-1637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/>
              <p:nvPr/>
            </p:nvSpPr>
            <p:spPr>
              <a:xfrm>
                <a:off x="611560" y="2413249"/>
                <a:ext cx="8532440" cy="1479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 log can be broken in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sub-exponential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sz="2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func>
                                  <m:func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28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2800" b="0" i="0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poly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but worse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poly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log</m:t>
                        </m:r>
                      </m:fName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).)</m:t>
                        </m:r>
                      </m:e>
                    </m:func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13249"/>
                <a:ext cx="8532440" cy="1479251"/>
              </a:xfrm>
              <a:prstGeom prst="rect">
                <a:avLst/>
              </a:prstGeom>
              <a:blipFill>
                <a:blip r:embed="rId4"/>
                <a:stretch>
                  <a:fillRect l="-1637" t="-5128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/>
              <p:nvPr/>
            </p:nvSpPr>
            <p:spPr>
              <a:xfrm>
                <a:off x="641067" y="4005064"/>
                <a:ext cx="85324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Elliptic Curve Groups. The set of solutions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(mod P) together with a very cool group addition law.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67" y="4005064"/>
                <a:ext cx="8532440" cy="1384995"/>
              </a:xfrm>
              <a:prstGeom prst="rect">
                <a:avLst/>
              </a:prstGeom>
              <a:blipFill>
                <a:blip r:embed="rId5"/>
                <a:stretch>
                  <a:fillRect l="-148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/>
              <p:nvPr/>
            </p:nvSpPr>
            <p:spPr>
              <a:xfrm>
                <a:off x="683568" y="5517232"/>
                <a:ext cx="8532440" cy="583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 known Discrete log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O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</m:ra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time!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17232"/>
                <a:ext cx="8532440" cy="583750"/>
              </a:xfrm>
              <a:prstGeom prst="rect">
                <a:avLst/>
              </a:prstGeom>
              <a:blipFill>
                <a:blip r:embed="rId6"/>
                <a:stretch>
                  <a:fillRect l="-1486" t="-212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82C7E0B-55F2-1E4D-8C41-6D98C9399E11}"/>
              </a:ext>
            </a:extLst>
          </p:cNvPr>
          <p:cNvSpPr/>
          <p:nvPr/>
        </p:nvSpPr>
        <p:spPr>
          <a:xfrm>
            <a:off x="683568" y="6165304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Much smaller keys: 160-bit P suffices for “80-bit security”.</a:t>
            </a:r>
          </a:p>
        </p:txBody>
      </p:sp>
    </p:spTree>
    <p:extLst>
      <p:ext uri="{BB962C8B-B14F-4D97-AF65-F5344CB8AC3E}">
        <p14:creationId xmlns:p14="http://schemas.microsoft.com/office/powerpoint/2010/main" val="2103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88640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2627784" y="958570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958570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752033" y="2112784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1" u="sng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2112784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315" t="-21622" b="-40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/>
              <p:nvPr/>
            </p:nvSpPr>
            <p:spPr>
              <a:xfrm>
                <a:off x="752033" y="2780928"/>
                <a:ext cx="8212455" cy="8745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Inverses exist: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, there exist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s.t.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2780928"/>
                <a:ext cx="8212455" cy="874598"/>
              </a:xfrm>
              <a:prstGeom prst="rect">
                <a:avLst/>
              </a:prstGeom>
              <a:blipFill>
                <a:blip r:embed="rId6"/>
                <a:stretch>
                  <a:fillRect l="-2315" t="-10000" r="-154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/>
              <p:nvPr/>
            </p:nvSpPr>
            <p:spPr>
              <a:xfrm>
                <a:off x="2286000" y="360994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𝑏𝑁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Bezout’s</a:t>
                </a:r>
                <a:r>
                  <a:rPr lang="en-US" sz="2400" dirty="0"/>
                  <a:t> identity)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09940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 r="-111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/>
              <p:nvPr/>
            </p:nvSpPr>
            <p:spPr>
              <a:xfrm>
                <a:off x="752033" y="4318788"/>
                <a:ext cx="8212455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.  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3" y="4318788"/>
                <a:ext cx="8212455" cy="443711"/>
              </a:xfrm>
              <a:prstGeom prst="rect">
                <a:avLst/>
              </a:prstGeom>
              <a:blipFill>
                <a:blip r:embed="rId8"/>
                <a:stretch>
                  <a:fillRect l="-2315" t="-19444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191634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1634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2627784" y="961564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961564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760802" y="1916832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1" u="sng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02" y="1916832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473" t="-18919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/>
              <p:nvPr/>
            </p:nvSpPr>
            <p:spPr>
              <a:xfrm>
                <a:off x="755576" y="2728992"/>
                <a:ext cx="809498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Order</a:t>
                </a:r>
                <a:r>
                  <a:rPr lang="en-US" sz="2800" dirty="0">
                    <a:solidFill>
                      <a:srgbClr val="0541FF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of</a:t>
                </a:r>
                <a:r>
                  <a:rPr lang="en-US" sz="2800" spc="5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AE" sz="280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= Euler’s totient function </a:t>
                </a: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ar-AE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28992"/>
                <a:ext cx="8094980" cy="443711"/>
              </a:xfrm>
              <a:prstGeom prst="rect">
                <a:avLst/>
              </a:prstGeom>
              <a:blipFill>
                <a:blip r:embed="rId6"/>
                <a:stretch>
                  <a:fillRect l="-2194" t="-28571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/>
              <p:nvPr/>
            </p:nvSpPr>
            <p:spPr>
              <a:xfrm>
                <a:off x="1268401" y="3508394"/>
                <a:ext cx="3816424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d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1" y="3508394"/>
                <a:ext cx="3816424" cy="443711"/>
              </a:xfrm>
              <a:prstGeom prst="rect">
                <a:avLst/>
              </a:prstGeom>
              <a:blipFill>
                <a:blip r:embed="rId7"/>
                <a:stretch>
                  <a:fillRect l="-1987" t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/>
              <p:nvPr/>
            </p:nvSpPr>
            <p:spPr>
              <a:xfrm>
                <a:off x="1268401" y="4085481"/>
                <a:ext cx="7344816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−1)(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𝑃𝑄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≠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primes.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1" y="4085481"/>
                <a:ext cx="7344816" cy="443711"/>
              </a:xfrm>
              <a:prstGeom prst="rect">
                <a:avLst/>
              </a:prstGeom>
              <a:blipFill>
                <a:blip r:embed="rId8"/>
                <a:stretch>
                  <a:fillRect l="-1034" t="-2222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/>
              <p:nvPr/>
            </p:nvSpPr>
            <p:spPr>
              <a:xfrm>
                <a:off x="1268401" y="4733553"/>
                <a:ext cx="7344816" cy="54207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0" i="1" spc="-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pc="-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pc="-2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pc="-2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pc="-2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b="0" i="1" spc="-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01" y="4733553"/>
                <a:ext cx="7344816" cy="542071"/>
              </a:xfrm>
              <a:prstGeom prst="rect">
                <a:avLst/>
              </a:prstGeom>
              <a:blipFill>
                <a:blip r:embed="rId9"/>
                <a:stretch>
                  <a:fillRect l="-1034" t="-113636" b="-18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CB83C79-2E4C-48B7-CC1F-4CA0D8DDE241}"/>
              </a:ext>
            </a:extLst>
          </p:cNvPr>
          <p:cNvSpPr/>
          <p:nvPr/>
        </p:nvSpPr>
        <p:spPr>
          <a:xfrm>
            <a:off x="1052378" y="3532743"/>
            <a:ext cx="72008" cy="174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/>
              <p:nvPr/>
            </p:nvSpPr>
            <p:spPr>
              <a:xfrm>
                <a:off x="755576" y="5710386"/>
                <a:ext cx="9513825" cy="9169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b="1" u="sng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Theorem [Lagrange, Euler]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: </a:t>
                </a:r>
              </a:p>
              <a:p>
                <a:pPr marL="254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		</a:t>
                </a:r>
                <a:r>
                  <a:rPr lang="en-US" sz="2800" spc="-5" dirty="0">
                    <a:solidFill>
                      <a:schemeClr val="tx1"/>
                    </a:solidFill>
                    <a:latin typeface="+mj-lt"/>
                    <a:cs typeface="Arial" panose="020B0604020202020204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ar-A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ar-A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p>
                        <m:r>
                          <a:rPr lang="ar-AE" sz="2800" b="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ar-AE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=1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710386"/>
                <a:ext cx="9513825" cy="916918"/>
              </a:xfrm>
              <a:prstGeom prst="rect">
                <a:avLst/>
              </a:prstGeom>
              <a:blipFill>
                <a:blip r:embed="rId10"/>
                <a:stretch>
                  <a:fillRect l="-2000" t="-958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 animBg="1"/>
      <p:bldP spid="12" grpId="1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792164-5014-A817-4C1A-F09F9C6459BA}"/>
              </a:ext>
            </a:extLst>
          </p:cNvPr>
          <p:cNvSpPr txBox="1">
            <a:spLocks/>
          </p:cNvSpPr>
          <p:nvPr/>
        </p:nvSpPr>
        <p:spPr>
          <a:xfrm>
            <a:off x="179512" y="19163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/>
              <p:nvPr/>
            </p:nvSpPr>
            <p:spPr>
              <a:xfrm>
                <a:off x="2232248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𝟐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/>
              <p:nvPr/>
            </p:nvSpPr>
            <p:spPr>
              <a:xfrm>
                <a:off x="2232248" y="2329716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𝟑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2329716"/>
                <a:ext cx="4572000" cy="532646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/>
              <p:nvPr/>
            </p:nvSpPr>
            <p:spPr>
              <a:xfrm>
                <a:off x="2232248" y="3041081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𝟒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3041081"/>
                <a:ext cx="4572000" cy="532646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/>
              <p:nvPr/>
            </p:nvSpPr>
            <p:spPr>
              <a:xfrm>
                <a:off x="2232248" y="3753163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𝟓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3753163"/>
                <a:ext cx="4572000" cy="532646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/>
              <p:nvPr/>
            </p:nvSpPr>
            <p:spPr>
              <a:xfrm>
                <a:off x="2232248" y="4465245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𝟔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48" y="4465245"/>
                <a:ext cx="4572000" cy="532646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/>
              <p:nvPr/>
            </p:nvSpPr>
            <p:spPr>
              <a:xfrm>
                <a:off x="2339752" y="5157192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𝟕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𝟔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𝟕</m:t>
                      </m:r>
                      <m:r>
                        <a:rPr lang="en-US" sz="2800" b="1" i="1" smtClean="0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57192"/>
                <a:ext cx="4572000" cy="532646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512" y="332656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𝒑</m:t>
                        </m:r>
                      </m:sub>
                      <m:sup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/>
              <p:nvPr/>
            </p:nvSpPr>
            <p:spPr>
              <a:xfrm>
                <a:off x="611560" y="1412776"/>
                <a:ext cx="67076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(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{1,…,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−1}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group operation: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6707605" cy="556434"/>
              </a:xfrm>
              <a:prstGeom prst="rect">
                <a:avLst/>
              </a:prstGeom>
              <a:blipFill>
                <a:blip r:embed="rId4"/>
                <a:stretch>
                  <a:fillRect l="-567" t="-8889" r="-945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9B3ED6E-CF19-665F-5C6F-C76D423C0AD4}"/>
              </a:ext>
            </a:extLst>
          </p:cNvPr>
          <p:cNvSpPr/>
          <p:nvPr/>
        </p:nvSpPr>
        <p:spPr>
          <a:xfrm>
            <a:off x="827584" y="2204864"/>
            <a:ext cx="6493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the group operation is easy.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5CD2C-AD3E-E1CF-7179-E2388E2A04A9}"/>
              </a:ext>
            </a:extLst>
          </p:cNvPr>
          <p:cNvSpPr/>
          <p:nvPr/>
        </p:nvSpPr>
        <p:spPr>
          <a:xfrm>
            <a:off x="827584" y="2905780"/>
            <a:ext cx="7135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inverses is easy: Extended Euclid.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/>
              <p:nvPr/>
            </p:nvSpPr>
            <p:spPr>
              <a:xfrm>
                <a:off x="827583" y="3573016"/>
                <a:ext cx="8123003" cy="1418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Exponentiation (given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easy:</a:t>
                </a:r>
                <a:r>
                  <a:rPr lang="en-US" sz="2800" b="1" dirty="0"/>
                  <a:t> Repeated Squaring Algorithm.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573016"/>
                <a:ext cx="8123003" cy="1418209"/>
              </a:xfrm>
              <a:prstGeom prst="rect">
                <a:avLst/>
              </a:prstGeom>
              <a:blipFill>
                <a:blip r:embed="rId5"/>
                <a:stretch>
                  <a:fillRect l="-1406" t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/>
              <p:nvPr/>
            </p:nvSpPr>
            <p:spPr>
              <a:xfrm>
                <a:off x="816295" y="4887085"/>
                <a:ext cx="8089632" cy="1451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discrete logarithm problem (given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hard</a:t>
                </a:r>
                <a:r>
                  <a:rPr lang="en-US" sz="2800" dirty="0"/>
                  <a:t>, to the best of our knowledge!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4887085"/>
                <a:ext cx="8089632" cy="1451423"/>
              </a:xfrm>
              <a:prstGeom prst="rect">
                <a:avLst/>
              </a:prstGeom>
              <a:blipFill>
                <a:blip r:embed="rId6"/>
                <a:stretch>
                  <a:fillRect l="-1411" t="-4310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7CF0F-B445-FA52-2B07-45E07110E145}"/>
              </a:ext>
            </a:extLst>
          </p:cNvPr>
          <p:cNvSpPr/>
          <p:nvPr/>
        </p:nvSpPr>
        <p:spPr>
          <a:xfrm>
            <a:off x="827584" y="2996952"/>
            <a:ext cx="8089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Distributions…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65ECB-4771-D4C7-5331-3869FAD12D4B}"/>
              </a:ext>
            </a:extLst>
          </p:cNvPr>
          <p:cNvSpPr/>
          <p:nvPr/>
        </p:nvSpPr>
        <p:spPr>
          <a:xfrm>
            <a:off x="899592" y="3717032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Is the discrete log problem hard for a random p? Could it be easy for some p?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56E5C-9D9C-B923-9AE8-5B0195C90F61}"/>
              </a:ext>
            </a:extLst>
          </p:cNvPr>
          <p:cNvSpPr/>
          <p:nvPr/>
        </p:nvSpPr>
        <p:spPr>
          <a:xfrm>
            <a:off x="899592" y="481631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EEF0-E918-C0B8-1CCD-AA6DDD148BC9}"/>
              </a:ext>
            </a:extLst>
          </p:cNvPr>
          <p:cNvSpPr/>
          <p:nvPr/>
        </p:nvSpPr>
        <p:spPr>
          <a:xfrm>
            <a:off x="899592" y="546438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816295" y="1340768"/>
                <a:ext cx="7860161" cy="98732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discrete logarithm problem is: 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1340768"/>
                <a:ext cx="7860161" cy="987322"/>
              </a:xfrm>
              <a:prstGeom prst="rect">
                <a:avLst/>
              </a:prstGeom>
              <a:blipFill>
                <a:blip r:embed="rId3"/>
                <a:stretch>
                  <a:fillRect l="-1284" t="-4938" r="-482" b="-111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9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random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b="-4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BB1E942-AAFE-134B-E3E1-FE0F6B3362C7}"/>
              </a:ext>
            </a:extLst>
          </p:cNvPr>
          <p:cNvSpPr/>
          <p:nvPr/>
        </p:nvSpPr>
        <p:spPr>
          <a:xfrm>
            <a:off x="816295" y="4437112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</a:t>
            </a:r>
            <a:r>
              <a:rPr lang="en-US" sz="2800" dirty="0"/>
              <a:t>: On the board.</a:t>
            </a:r>
          </a:p>
        </p:txBody>
      </p:sp>
    </p:spTree>
    <p:extLst>
      <p:ext uri="{BB962C8B-B14F-4D97-AF65-F5344CB8AC3E}">
        <p14:creationId xmlns:p14="http://schemas.microsoft.com/office/powerpoint/2010/main" val="12695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random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95" y="1340768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b="-4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4965DB-B29F-DCAE-3EAB-5C88C7CAA6C8}"/>
              </a:ext>
            </a:extLst>
          </p:cNvPr>
          <p:cNvSpPr/>
          <p:nvPr/>
        </p:nvSpPr>
        <p:spPr>
          <a:xfrm>
            <a:off x="755576" y="441794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61415-79DB-7F37-6805-60490CBEC708}"/>
              </a:ext>
            </a:extLst>
          </p:cNvPr>
          <p:cNvSpPr/>
          <p:nvPr/>
        </p:nvSpPr>
        <p:spPr>
          <a:xfrm>
            <a:off x="755576" y="5426060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9C5088-7721-108D-3016-23929204B665}"/>
              </a:ext>
            </a:extLst>
          </p:cNvPr>
          <p:cNvSpPr/>
          <p:nvPr/>
        </p:nvSpPr>
        <p:spPr>
          <a:xfrm>
            <a:off x="1403648" y="494116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generator is it for a random one.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A9E8B-575E-C792-4DC2-A2C9E6F2F8AD}"/>
              </a:ext>
            </a:extLst>
          </p:cNvPr>
          <p:cNvSpPr/>
          <p:nvPr/>
        </p:nvSpPr>
        <p:spPr>
          <a:xfrm>
            <a:off x="1403648" y="593011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x is it for a random one.</a:t>
            </a:r>
          </a:p>
        </p:txBody>
      </p:sp>
    </p:spTree>
    <p:extLst>
      <p:ext uri="{BB962C8B-B14F-4D97-AF65-F5344CB8AC3E}">
        <p14:creationId xmlns:p14="http://schemas.microsoft.com/office/powerpoint/2010/main" val="40644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46156</TotalTime>
  <Words>2281</Words>
  <Application>Microsoft Macintosh PowerPoint</Application>
  <PresentationFormat>On-screen Show (4:3)</PresentationFormat>
  <Paragraphs>228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1138</cp:revision>
  <dcterms:created xsi:type="dcterms:W3CDTF">2014-03-14T23:52:55Z</dcterms:created>
  <dcterms:modified xsi:type="dcterms:W3CDTF">2022-10-05T19:33:12Z</dcterms:modified>
</cp:coreProperties>
</file>