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6" r:id="rId2"/>
  </p:sldMasterIdLst>
  <p:notesMasterIdLst>
    <p:notesMasterId r:id="rId37"/>
  </p:notesMasterIdLst>
  <p:sldIdLst>
    <p:sldId id="529" r:id="rId3"/>
    <p:sldId id="1496" r:id="rId4"/>
    <p:sldId id="3226" r:id="rId5"/>
    <p:sldId id="3228" r:id="rId6"/>
    <p:sldId id="3219" r:id="rId7"/>
    <p:sldId id="3220" r:id="rId8"/>
    <p:sldId id="3240" r:id="rId9"/>
    <p:sldId id="3224" r:id="rId10"/>
    <p:sldId id="3234" r:id="rId11"/>
    <p:sldId id="3242" r:id="rId12"/>
    <p:sldId id="3243" r:id="rId13"/>
    <p:sldId id="3244" r:id="rId14"/>
    <p:sldId id="3225" r:id="rId15"/>
    <p:sldId id="3245" r:id="rId16"/>
    <p:sldId id="3249" r:id="rId17"/>
    <p:sldId id="3250" r:id="rId18"/>
    <p:sldId id="3251" r:id="rId19"/>
    <p:sldId id="3221" r:id="rId20"/>
    <p:sldId id="3246" r:id="rId21"/>
    <p:sldId id="3252" r:id="rId22"/>
    <p:sldId id="3247" r:id="rId23"/>
    <p:sldId id="3253" r:id="rId24"/>
    <p:sldId id="3248" r:id="rId25"/>
    <p:sldId id="3233" r:id="rId26"/>
    <p:sldId id="3239" r:id="rId27"/>
    <p:sldId id="3223" r:id="rId28"/>
    <p:sldId id="3229" r:id="rId29"/>
    <p:sldId id="3238" r:id="rId30"/>
    <p:sldId id="3235" r:id="rId31"/>
    <p:sldId id="3230" r:id="rId32"/>
    <p:sldId id="3231" r:id="rId33"/>
    <p:sldId id="3232" r:id="rId34"/>
    <p:sldId id="3255" r:id="rId35"/>
    <p:sldId id="32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891637"/>
    <a:srgbClr val="762416"/>
    <a:srgbClr val="1E177C"/>
    <a:srgbClr val="EA968D"/>
    <a:srgbClr val="9290EA"/>
    <a:srgbClr val="FF0000"/>
    <a:srgbClr val="1A17A5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843"/>
    <p:restoredTop sz="76240" autoAdjust="0"/>
  </p:normalViewPr>
  <p:slideViewPr>
    <p:cSldViewPr>
      <p:cViewPr varScale="1">
        <p:scale>
          <a:sx n="95" d="100"/>
          <a:sy n="95" d="100"/>
        </p:scale>
        <p:origin x="1016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54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15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37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801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986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70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7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103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567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8931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581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6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812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6415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0266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343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8097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710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359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07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341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51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0177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726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593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425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01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28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7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09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89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fld id="{BC9D860B-1DDC-4E03-B271-7CC96398A2A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243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4BCA-552B-6A4C-8B63-2F3CEDB3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F91F98-84F5-F944-916F-549D494C4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05C7-1F26-E445-A28E-82D23BD8B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1894-5558-0C4B-91DA-F293BEBC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19C1D-5005-954C-8951-53CC5A117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716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010C-628E-084D-B8C5-ED48FD5EE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A97A6-4642-804C-93E2-F9767152F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7C27C-6B97-964B-9936-639741BC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11D0B-0B0C-4E4C-A975-908871A4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50CCE-B38C-9849-BD61-998D2294A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9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9968-289E-8E4E-A383-A1A4F345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761F-8F68-224C-BDFB-E50BC028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A65FE-6027-8F49-9FA1-AE193B72A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F4682-7379-0D4A-8F3E-DB855C62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1E9E-4EE6-DD44-B2AD-A38299152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18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BA8A9-3371-B448-A3A2-BFAD62CB8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E06CA-B3D9-ED4A-B077-BE887B8F8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26A2A-6088-1D47-BF9E-287334DB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188B-3C69-E74A-9F41-1F1C67422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30796-3781-EB47-82E1-03453E96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3A8F5-E8B8-174F-9808-AA3402E5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89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93417-3EF5-E043-8E1A-5AFEB22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2AF08-BB14-0B48-A095-E77C25837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9CAA5-8DF1-AC45-B046-251084BC1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6D4E7-AB16-9A40-A9C3-250330F7C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AF74-28C7-4C42-86C4-7C7DAA78C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D05942-6265-6E47-B8E7-005C52BB6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2D9CAA-A5F9-1646-A733-8C4CF3BB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3481B-7926-BA4D-AAF9-7BB013789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93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DB13-2C82-3F47-A442-C66D8915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A2BC9D-94E3-7147-8CFE-D5F98B1D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1885C8-7336-894F-BD0D-80ABB64A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4E75DF-A420-5A43-A3A9-CE9F5A29D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328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F8352A-72B0-3641-A387-6B46F9A28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85366B-A9B5-C04B-BE90-6CCA302A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D18E9-C42F-8747-8925-2E973B68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44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F8953-E09A-BB40-861D-88A221B0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9A409-8D69-D542-B588-339A65D63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704E08-2A50-144E-B87D-2F5958ABD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2EF0C9-78E1-0041-9BA1-B2AD5058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501D1-1037-484A-B689-E61E3CB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78944-67CC-394B-9583-49ED9263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0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AE9A-B3B2-AE46-A9ED-3E9ACAEEC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C248FA-C9EA-0341-A5BC-7762C3E10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BE7CE-929E-B740-BE53-1541B875BF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73AD9-196F-5842-AD42-F48DB764A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72FA12-B2A4-DB49-B87B-134BB4C1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EF11B-B211-C942-914C-893C518D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104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3C14B-07DD-DC49-9E5F-D7114072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D1AD-0E91-364B-BE81-FC1452FE7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7BF9-3FF7-FA48-8AD0-0753F9BF3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12C1D-4D5E-6144-B807-32B417B0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1F0CF-5EED-BE43-AE2B-38BDEA72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9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561E8-C8BA-1F47-88E1-3D48749FC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D33D79-6461-504B-A865-875467BC1C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9E925-4048-2D49-97DF-8C2C9B78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DAE40-038F-2F4D-8231-7D4BFBE4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0CEA8-D593-7A40-805E-52E50D6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729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71714" y="1217369"/>
            <a:ext cx="8197061" cy="376194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714" y="5551716"/>
            <a:ext cx="8197061" cy="57174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latin typeface="Calibri Light"/>
                <a:cs typeface="Calibri Light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3"/>
          </p:nvPr>
        </p:nvSpPr>
        <p:spPr>
          <a:xfrm>
            <a:off x="471714" y="4979318"/>
            <a:ext cx="8197061" cy="57239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  <a:defRPr sz="1800" b="1" i="0" cap="all">
                <a:solidFill>
                  <a:schemeClr val="tx2"/>
                </a:solidFill>
                <a:latin typeface="Calibri"/>
                <a:cs typeface="Calibri"/>
              </a:defRPr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71713" y="105175"/>
            <a:ext cx="8019145" cy="11311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11059" y="6291100"/>
            <a:ext cx="584462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F56C8676-1494-424A-9EE1-69F4EB666B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3844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E52CA5-D5D8-F142-965D-C7C4998AB29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1E8D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63848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56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2022-11-21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96A0AB-08E2-8E42-B00F-CB4C2A66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5BBF-1300-2446-B454-7906ED39E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BAB33-A4FD-714C-B4C7-8F4E2E9A78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F93A0C-C5F5-714C-B69E-B33F2F0B26F8}" type="datetimeFigureOut">
              <a:rPr lang="en-US" smtClean="0"/>
              <a:t>11/21/22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87482-8000-4142-B836-97BB4FACA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0FD5D-F920-6141-8A33-852F1C77AD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AC484-059A-8F40-8F77-DB1B360BA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63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50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11" Type="http://schemas.openxmlformats.org/officeDocument/2006/relationships/image" Target="../media/image27.png"/><Relationship Id="rId5" Type="http://schemas.openxmlformats.org/officeDocument/2006/relationships/image" Target="../media/image15.jpeg"/><Relationship Id="rId15" Type="http://schemas.openxmlformats.org/officeDocument/2006/relationships/image" Target="../media/image59.png"/><Relationship Id="rId10" Type="http://schemas.openxmlformats.org/officeDocument/2006/relationships/image" Target="../media/image55.png"/><Relationship Id="rId4" Type="http://schemas.openxmlformats.org/officeDocument/2006/relationships/image" Target="../media/image14.jpeg"/><Relationship Id="rId9" Type="http://schemas.openxmlformats.org/officeDocument/2006/relationships/image" Target="../media/image54.png"/><Relationship Id="rId1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26" Type="http://schemas.openxmlformats.org/officeDocument/2006/relationships/image" Target="../media/image21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15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4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65.png"/><Relationship Id="rId18" Type="http://schemas.openxmlformats.org/officeDocument/2006/relationships/image" Target="../media/image69.png"/><Relationship Id="rId3" Type="http://schemas.openxmlformats.org/officeDocument/2006/relationships/image" Target="../media/image33.png"/><Relationship Id="rId21" Type="http://schemas.openxmlformats.org/officeDocument/2006/relationships/image" Target="../media/image71.png"/><Relationship Id="rId7" Type="http://schemas.openxmlformats.org/officeDocument/2006/relationships/image" Target="../media/image63.png"/><Relationship Id="rId12" Type="http://schemas.openxmlformats.org/officeDocument/2006/relationships/image" Target="../media/image40.png"/><Relationship Id="rId17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7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39.png"/><Relationship Id="rId24" Type="http://schemas.openxmlformats.org/officeDocument/2006/relationships/image" Target="../media/image74.png"/><Relationship Id="rId5" Type="http://schemas.openxmlformats.org/officeDocument/2006/relationships/image" Target="../media/image15.jpeg"/><Relationship Id="rId15" Type="http://schemas.openxmlformats.org/officeDocument/2006/relationships/image" Target="../media/image67.png"/><Relationship Id="rId23" Type="http://schemas.openxmlformats.org/officeDocument/2006/relationships/image" Target="../media/image73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14.jpeg"/><Relationship Id="rId9" Type="http://schemas.openxmlformats.org/officeDocument/2006/relationships/image" Target="../media/image43.png"/><Relationship Id="rId14" Type="http://schemas.openxmlformats.org/officeDocument/2006/relationships/image" Target="../media/image66.png"/><Relationship Id="rId22" Type="http://schemas.openxmlformats.org/officeDocument/2006/relationships/image" Target="../media/image7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1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14.pn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8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4.pn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16.png"/><Relationship Id="rId10" Type="http://schemas.openxmlformats.org/officeDocument/2006/relationships/image" Target="../media/image76.png"/><Relationship Id="rId4" Type="http://schemas.openxmlformats.org/officeDocument/2006/relationships/image" Target="../media/image15.png"/><Relationship Id="rId9" Type="http://schemas.openxmlformats.org/officeDocument/2006/relationships/image" Target="../media/image8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14.jpe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15.jpe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99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11" Type="http://schemas.openxmlformats.org/officeDocument/2006/relationships/image" Target="../media/image100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14.jpe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7.png"/><Relationship Id="rId5" Type="http://schemas.openxmlformats.org/officeDocument/2006/relationships/image" Target="../media/image95.png"/><Relationship Id="rId10" Type="http://schemas.openxmlformats.org/officeDocument/2006/relationships/image" Target="../media/image98.png"/><Relationship Id="rId4" Type="http://schemas.openxmlformats.org/officeDocument/2006/relationships/image" Target="../media/image15.jpeg"/><Relationship Id="rId9" Type="http://schemas.openxmlformats.org/officeDocument/2006/relationships/image" Target="../media/image9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14.jpeg"/><Relationship Id="rId7" Type="http://schemas.openxmlformats.org/officeDocument/2006/relationships/image" Target="../media/image10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105.png"/><Relationship Id="rId5" Type="http://schemas.openxmlformats.org/officeDocument/2006/relationships/image" Target="../media/image87.png"/><Relationship Id="rId10" Type="http://schemas.openxmlformats.org/officeDocument/2006/relationships/image" Target="../media/image104.png"/><Relationship Id="rId4" Type="http://schemas.openxmlformats.org/officeDocument/2006/relationships/image" Target="../media/image15.jpeg"/><Relationship Id="rId9" Type="http://schemas.openxmlformats.org/officeDocument/2006/relationships/image" Target="../media/image10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6.png"/><Relationship Id="rId9" Type="http://schemas.openxmlformats.org/officeDocument/2006/relationships/image" Target="../media/image111.png"/><Relationship Id="rId1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7" Type="http://schemas.openxmlformats.org/officeDocument/2006/relationships/image" Target="../media/image1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3" Type="http://schemas.openxmlformats.org/officeDocument/2006/relationships/image" Target="../media/image121.png"/><Relationship Id="rId7" Type="http://schemas.openxmlformats.org/officeDocument/2006/relationships/image" Target="../media/image1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4.png"/><Relationship Id="rId5" Type="http://schemas.openxmlformats.org/officeDocument/2006/relationships/image" Target="../media/image123.png"/><Relationship Id="rId10" Type="http://schemas.openxmlformats.org/officeDocument/2006/relationships/image" Target="../media/image128.png"/><Relationship Id="rId4" Type="http://schemas.openxmlformats.org/officeDocument/2006/relationships/image" Target="../media/image122.png"/><Relationship Id="rId9" Type="http://schemas.openxmlformats.org/officeDocument/2006/relationships/image" Target="../media/image12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29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5" Type="http://schemas.openxmlformats.org/officeDocument/2006/relationships/image" Target="../media/image131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4" Type="http://schemas.openxmlformats.org/officeDocument/2006/relationships/image" Target="../media/image130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5" Type="http://schemas.openxmlformats.org/officeDocument/2006/relationships/image" Target="../media/image760.png"/><Relationship Id="rId15" Type="http://schemas.openxmlformats.org/officeDocument/2006/relationships/image" Target="../media/image159.png"/><Relationship Id="rId10" Type="http://schemas.openxmlformats.org/officeDocument/2006/relationships/image" Target="../media/image154.png"/><Relationship Id="rId4" Type="http://schemas.openxmlformats.org/officeDocument/2006/relationships/image" Target="../media/image10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15.jpeg"/><Relationship Id="rId4" Type="http://schemas.openxmlformats.org/officeDocument/2006/relationships/image" Target="../media/image15.png"/><Relationship Id="rId9" Type="http://schemas.openxmlformats.org/officeDocument/2006/relationships/image" Target="../media/image1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14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15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4.png"/><Relationship Id="rId3" Type="http://schemas.openxmlformats.org/officeDocument/2006/relationships/image" Target="../media/image31.png"/><Relationship Id="rId21" Type="http://schemas.openxmlformats.org/officeDocument/2006/relationships/image" Target="../media/image47.png"/><Relationship Id="rId7" Type="http://schemas.openxmlformats.org/officeDocument/2006/relationships/image" Target="../media/image15.jpeg"/><Relationship Id="rId12" Type="http://schemas.openxmlformats.org/officeDocument/2006/relationships/image" Target="../media/image38.pn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jpe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23" Type="http://schemas.openxmlformats.org/officeDocument/2006/relationships/image" Target="../media/image49.png"/><Relationship Id="rId10" Type="http://schemas.openxmlformats.org/officeDocument/2006/relationships/image" Target="../media/image36.png"/><Relationship Id="rId19" Type="http://schemas.openxmlformats.org/officeDocument/2006/relationships/image" Target="../media/image45.png"/><Relationship Id="rId4" Type="http://schemas.openxmlformats.org/officeDocument/2006/relationships/image" Target="../media/image32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Relationship Id="rId22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>
                <a:solidFill>
                  <a:srgbClr val="891637"/>
                </a:solidFill>
                <a:latin typeface="Calibri" pitchFamily="34" charset="0"/>
              </a:rPr>
              <a:t>Lecture 21</a:t>
            </a:r>
            <a:endParaRPr lang="en-US" sz="4000" b="1" dirty="0">
              <a:solidFill>
                <a:srgbClr val="891637"/>
              </a:solidFill>
              <a:latin typeface="Calibri" pitchFamily="34" charset="0"/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3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Detour: OT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b="1" dirty="0">
                    <a:solidFill>
                      <a:srgbClr val="891637"/>
                    </a:solidFill>
                    <a:latin typeface="Calibri" pitchFamily="34" charset="0"/>
                  </a:rPr>
                  <a:t> Secret-Shared-AND</a:t>
                </a:r>
              </a:p>
            </p:txBody>
          </p:sp>
        </mc:Choice>
        <mc:Fallback xmlns="">
          <p:sp>
            <p:nvSpPr>
              <p:cNvPr id="2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533400" y="44624"/>
                <a:ext cx="10363200" cy="1143000"/>
              </a:xfr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FE8CF83-45C4-1D4E-B45D-C9BCAED45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BFE6B2F-2F5F-D148-8C23-57A87DC21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89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/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Oval Callout 58">
                <a:extLst>
                  <a:ext uri="{FF2B5EF4-FFF2-40B4-BE49-F238E27FC236}">
                    <a16:creationId xmlns:a16="http://schemas.microsoft.com/office/drawing/2014/main" id="{1CD40D52-803D-6444-9DD6-5FF12B8815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034" y="1187624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/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Oval Callout 60">
                <a:extLst>
                  <a:ext uri="{FF2B5EF4-FFF2-40B4-BE49-F238E27FC236}">
                    <a16:creationId xmlns:a16="http://schemas.microsoft.com/office/drawing/2014/main" id="{D29DD50D-6D6C-E740-BE52-E32B68D1D2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898" y="1138846"/>
                <a:ext cx="1560574" cy="777986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400" b="0" dirty="0"/>
                  <a:t>, Bob gets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b="0" dirty="0"/>
                  <a:t> </a:t>
                </a:r>
                <a:r>
                  <a:rPr lang="en-US" sz="2400" b="0" dirty="0" err="1"/>
                  <a:t>s.t.</a:t>
                </a:r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⨁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3">
                <a:extLst>
                  <a:ext uri="{FF2B5EF4-FFF2-40B4-BE49-F238E27FC236}">
                    <a16:creationId xmlns:a16="http://schemas.microsoft.com/office/drawing/2014/main" id="{D720825A-7BDC-904D-8056-36F23DBE9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6219" y="1071512"/>
                <a:ext cx="4472632" cy="936104"/>
              </a:xfrm>
              <a:prstGeom prst="rect">
                <a:avLst/>
              </a:prstGeom>
              <a:blipFill>
                <a:blip r:embed="rId8"/>
                <a:stretch>
                  <a:fillRect t="-2703" b="-6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>
            <a:extLst>
              <a:ext uri="{FF2B5EF4-FFF2-40B4-BE49-F238E27FC236}">
                <a16:creationId xmlns:a16="http://schemas.microsoft.com/office/drawing/2014/main" id="{9A7D4296-D824-6A48-982E-BEA4F29193CE}"/>
              </a:ext>
            </a:extLst>
          </p:cNvPr>
          <p:cNvGrpSpPr/>
          <p:nvPr/>
        </p:nvGrpSpPr>
        <p:grpSpPr>
          <a:xfrm>
            <a:off x="467544" y="3645024"/>
            <a:ext cx="1800200" cy="1062372"/>
            <a:chOff x="1632077" y="2144627"/>
            <a:chExt cx="1800200" cy="106237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FB90B11-0178-FE49-AC32-56DC8A039252}"/>
                </a:ext>
              </a:extLst>
            </p:cNvPr>
            <p:cNvSpPr/>
            <p:nvPr/>
          </p:nvSpPr>
          <p:spPr>
            <a:xfrm>
              <a:off x="1634659" y="2245671"/>
              <a:ext cx="1613021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5899E0-CA21-A84D-A7F8-541099A6FC51}"/>
                </a:ext>
              </a:extLst>
            </p:cNvPr>
            <p:cNvCxnSpPr>
              <a:cxnSpLocks/>
              <a:stCxn id="64" idx="1"/>
              <a:endCxn id="64" idx="3"/>
            </p:cNvCxnSpPr>
            <p:nvPr/>
          </p:nvCxnSpPr>
          <p:spPr>
            <a:xfrm>
              <a:off x="1634659" y="2706692"/>
              <a:ext cx="161302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6" name="Rectangle 41">
                  <a:extLst>
                    <a:ext uri="{FF2B5EF4-FFF2-40B4-BE49-F238E27FC236}">
                      <a16:creationId xmlns:a16="http://schemas.microsoft.com/office/drawing/2014/main" id="{706EF30E-802D-EC43-8AD8-B1C01ECC50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a14:m>
                  <a:r>
                    <a:rPr lang="en-US" sz="240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7" name="Rectangle 41">
                  <a:extLst>
                    <a:ext uri="{FF2B5EF4-FFF2-40B4-BE49-F238E27FC236}">
                      <a16:creationId xmlns:a16="http://schemas.microsoft.com/office/drawing/2014/main" id="{C3455061-3B57-2947-A747-A64755D4D4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8002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C3AC6E5C-1B6B-D649-9B60-55982C448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1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CE44567-96B5-B54B-8B9A-E4F9BBCA3EA6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70" name="Rectangle 3">
            <a:extLst>
              <a:ext uri="{FF2B5EF4-FFF2-40B4-BE49-F238E27FC236}">
                <a16:creationId xmlns:a16="http://schemas.microsoft.com/office/drawing/2014/main" id="{5C70837D-2C1B-724A-962A-0C7BB25ED3F8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05D6902-8302-8E49-957C-22B60B19C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5930025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Bob gets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CF3E2208-49EB-2E46-BE05-D4F99CFEBD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8531" y="5927491"/>
                <a:ext cx="2491462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F8ED8594-8BFB-5445-98D3-F248266D95BB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6" name="Rectangle 3">
                <a:extLst>
                  <a:ext uri="{FF2B5EF4-FFF2-40B4-BE49-F238E27FC236}">
                    <a16:creationId xmlns:a16="http://schemas.microsoft.com/office/drawing/2014/main" id="{9225E2A2-FC5E-C141-BF8C-FF9764E35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472" y="2986826"/>
                <a:ext cx="1770272" cy="551989"/>
              </a:xfrm>
              <a:prstGeom prst="rect">
                <a:avLst/>
              </a:prstGeom>
              <a:blipFill>
                <a:blip r:embed="rId1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Output: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77" name="Rectangle 3">
                <a:extLst>
                  <a:ext uri="{FF2B5EF4-FFF2-40B4-BE49-F238E27FC236}">
                    <a16:creationId xmlns:a16="http://schemas.microsoft.com/office/drawing/2014/main" id="{FCE4BF71-9989-8541-9DE1-489FB32D2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866" y="3068960"/>
                <a:ext cx="1770272" cy="551989"/>
              </a:xfrm>
              <a:prstGeom prst="rect">
                <a:avLst/>
              </a:prstGeom>
              <a:blipFill>
                <a:blip r:embed="rId14"/>
                <a:stretch>
                  <a:fillRect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/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86DE018-DBA1-7645-8A61-9BCF7AF4E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385" y="6001457"/>
                <a:ext cx="2689454" cy="461665"/>
              </a:xfrm>
              <a:prstGeom prst="rect">
                <a:avLst/>
              </a:prstGeom>
              <a:blipFill>
                <a:blip r:embed="rId1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/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𝛼𝛽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4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sz="24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F333AA1-0650-1D48-AAE2-AAC1996DA5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61" y="6001457"/>
                <a:ext cx="2022413" cy="461665"/>
              </a:xfrm>
              <a:prstGeom prst="rect">
                <a:avLst/>
              </a:prstGeom>
              <a:blipFill>
                <a:blip r:embed="rId1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Alice outputs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𝛾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76FEBB5-5BCB-0A49-97CE-780C004CD9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0746" y="5301208"/>
                <a:ext cx="7894907" cy="609600"/>
              </a:xfrm>
              <a:prstGeom prst="rect">
                <a:avLst/>
              </a:prstGeom>
              <a:blipFill>
                <a:blip r:embed="rId17"/>
                <a:stretch>
                  <a:fillRect l="-112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11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2" grpId="0"/>
      <p:bldP spid="73" grpId="0"/>
      <p:bldP spid="4" grpId="0"/>
      <p:bldP spid="5" grpId="0"/>
      <p:bldP spid="7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i="1" dirty="0"/>
                  <a:t>Check (correctness):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⨁"/>
                            <m:subHide m:val="on"/>
                            <m:supHide m:val="on"/>
                            <m:ctrlPr>
                              <a:rPr 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</m:nary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</m:e>
                      <m:sub/>
                    </m:sSub>
                    <m:d>
                      <m:dPr>
                        <m:begChr m:val="⟨"/>
                        <m:endChr m:val="⟩"/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𝒀</m:t>
                            </m:r>
                          </m:sub>
                        </m:sSub>
                      </m:e>
                    </m:d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7241FE8-41DF-C44B-8681-334208B1E2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6347792"/>
                <a:ext cx="8169952" cy="609600"/>
              </a:xfrm>
              <a:prstGeom prst="rect">
                <a:avLst/>
              </a:prstGeom>
              <a:blipFill>
                <a:blip r:embed="rId25"/>
                <a:stretch>
                  <a:fillRect l="-1242" t="-57143" b="-10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3</a:t>
                </a:r>
                <a:r>
                  <a:rPr lang="en-US" altLang="en-US" sz="2400" b="0" dirty="0"/>
                  <a:t>. Alice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en-US" sz="2400" dirty="0"/>
                  <a:t> and Bob reveals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7C8D18B6-302D-EB40-B991-B38A5CC6FE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843736"/>
                <a:ext cx="8182939" cy="609600"/>
              </a:xfrm>
              <a:prstGeom prst="rect">
                <a:avLst/>
              </a:prstGeom>
              <a:blipFill>
                <a:blip r:embed="rId26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213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9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17492" y="2456349"/>
                <a:ext cx="4335000" cy="9082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2161594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128" y="2433975"/>
                <a:ext cx="4335000" cy="90827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2132856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674809"/>
                <a:ext cx="7916271" cy="1637975"/>
              </a:xfrm>
              <a:prstGeom prst="rect">
                <a:avLst/>
              </a:prstGeom>
              <a:blipFill>
                <a:blip r:embed="rId21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1. Alice and Bob run many OTs to get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r>
                  <a:rPr lang="en-US" altLang="en-US" sz="2400" dirty="0"/>
                  <a:t> </a:t>
                </a:r>
                <a:r>
                  <a:rPr lang="en-US" altLang="en-US" sz="2400" dirty="0" err="1"/>
                  <a:t>s.t.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861A0F9-51C3-9248-A226-4EA1D49B52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4293096"/>
                <a:ext cx="7894907" cy="609600"/>
              </a:xfrm>
              <a:prstGeom prst="rect">
                <a:avLst/>
              </a:prstGeom>
              <a:blipFill>
                <a:blip r:embed="rId22"/>
                <a:stretch>
                  <a:fillRect l="-1286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/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sz="2400" b="1" i="1" dirty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𝒊</m:t>
                      </m:r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8126034-E70A-A44D-9820-A113F3669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4902696"/>
                <a:ext cx="3177216" cy="461665"/>
              </a:xfrm>
              <a:prstGeom prst="rect">
                <a:avLst/>
              </a:prstGeom>
              <a:blipFill>
                <a:blip r:embed="rId23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2</a:t>
                </a:r>
                <a:r>
                  <a:rPr lang="en-US" altLang="en-US" sz="2400" b="0" dirty="0"/>
                  <a:t>. Alice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en-US" sz="2400" dirty="0"/>
                  <a:t>and Bob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⨁</m:t>
                        </m:r>
                      </m:e>
                      <m:sub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D7A4FAE-00B3-DF4D-BA3A-EDE9594B3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25" y="5411688"/>
                <a:ext cx="8182939" cy="609600"/>
              </a:xfrm>
              <a:prstGeom prst="rect">
                <a:avLst/>
              </a:prstGeom>
              <a:blipFill>
                <a:blip r:embed="rId24"/>
                <a:stretch>
                  <a:fillRect l="-1240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17241FE8-41DF-C44B-8681-334208B1E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524" y="6093296"/>
            <a:ext cx="875900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Check (privacy): Alice &amp; Bob get a bunch of random bits.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7246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“OT is Complete”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2FABC81-3B15-E64D-B413-AEF3A54F584C}"/>
              </a:ext>
            </a:extLst>
          </p:cNvPr>
          <p:cNvSpPr txBox="1">
            <a:spLocks noChangeArrowheads="1"/>
          </p:cNvSpPr>
          <p:nvPr/>
        </p:nvSpPr>
        <p:spPr>
          <a:xfrm>
            <a:off x="107335" y="1772816"/>
            <a:ext cx="903281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 (lec22-24):</a:t>
            </a:r>
            <a:r>
              <a:rPr lang="en-US" sz="3200" b="0" dirty="0"/>
              <a:t> OT can solve not just love and money, but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66ED89-4EA2-1A46-9BE9-700F46D17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861048"/>
            <a:ext cx="2383534" cy="25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10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Sender’s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her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8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11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41">
            <a:extLst>
              <a:ext uri="{FF2B5EF4-FFF2-40B4-BE49-F238E27FC236}">
                <a16:creationId xmlns:a16="http://schemas.microsoft.com/office/drawing/2014/main" id="{72EE5411-76A1-3C41-8F68-A48EABA34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4077072"/>
            <a:ext cx="748983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Receiver Security: Sender should not learn b.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8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5B7B62FA-AAD4-B04A-9618-D5AC137EE3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508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Define Receiver’s view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𝑉𝑖𝑒𝑤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= his random coins and the protocol messages.</a:t>
                </a:r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914874D2-5E07-7C4A-B2C7-8022D299E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725522"/>
                <a:ext cx="8244409" cy="1007734"/>
              </a:xfrm>
              <a:prstGeom prst="rect">
                <a:avLst/>
              </a:prstGeom>
              <a:blipFill>
                <a:blip r:embed="rId9"/>
                <a:stretch>
                  <a:fillRect l="-1077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917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Definition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1" dirty="0"/>
                  <a:t>Sender Security: Receiver should not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1" dirty="0"/>
                  <a:t>.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2" y="4077072"/>
                <a:ext cx="7489833" cy="609600"/>
              </a:xfrm>
              <a:prstGeom prst="rect">
                <a:avLst/>
              </a:prstGeom>
              <a:blipFill>
                <a:blip r:embed="rId6"/>
                <a:stretch>
                  <a:fillRect l="-1184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There exists a PPT simulator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𝑆𝐼𝑀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altLang="en-US" sz="2400" dirty="0"/>
                  <a:t> such that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E9935515-9AF8-E54E-ABEF-52999F04C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9593" y="4725522"/>
                <a:ext cx="7848872" cy="1007734"/>
              </a:xfrm>
              <a:prstGeom prst="rect">
                <a:avLst/>
              </a:prstGeom>
              <a:blipFill>
                <a:blip r:embed="rId9"/>
                <a:stretch>
                  <a:fillRect l="-1131" b="-379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𝑆𝐼𝑀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𝑉𝑖𝑒𝑤</m:t>
                          </m:r>
                        </m:e>
                        <m:sub>
                          <m:r>
                            <a:rPr lang="en-US" alt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4CDB3AA4-EFD8-C849-AA37-3834E4C753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894" y="5498544"/>
                <a:ext cx="7848872" cy="10077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619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371703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Pick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en-US" sz="2400" dirty="0"/>
                  <a:t> and RSA exponent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12" name="Rectangle 41">
                <a:extLst>
                  <a:ext uri="{FF2B5EF4-FFF2-40B4-BE49-F238E27FC236}">
                    <a16:creationId xmlns:a16="http://schemas.microsoft.com/office/drawing/2014/main" id="{EC58205A-8D6B-6B4E-8CD8-457344BCA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928" y="3068960"/>
                <a:ext cx="2556724" cy="954441"/>
              </a:xfrm>
              <a:prstGeom prst="rect">
                <a:avLst/>
              </a:prstGeom>
              <a:blipFill>
                <a:blip r:embed="rId5"/>
                <a:stretch>
                  <a:fillRect l="-3465" r="-3465" b="-65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069452"/>
                <a:ext cx="504056" cy="609600"/>
              </a:xfrm>
              <a:prstGeom prst="rect">
                <a:avLst/>
              </a:prstGeom>
              <a:blipFill>
                <a:blip r:embed="rId6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5013176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and 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p>
                    </m:sSubSup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5" name="Rectangle 41">
                <a:extLst>
                  <a:ext uri="{FF2B5EF4-FFF2-40B4-BE49-F238E27FC236}">
                    <a16:creationId xmlns:a16="http://schemas.microsoft.com/office/drawing/2014/main" id="{8CA0878E-C553-0945-8881-8D89DFB55D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0326" y="3834639"/>
                <a:ext cx="3393438" cy="962513"/>
              </a:xfrm>
              <a:prstGeom prst="rect">
                <a:avLst/>
              </a:prstGeom>
              <a:blipFill>
                <a:blip r:embed="rId7"/>
                <a:stretch>
                  <a:fillRect l="-2612" r="-4851" b="-519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7F088B95-805B-4C4D-8AA2-D682DED03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659726"/>
            <a:ext cx="83260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For concreteness, let’s use the RSA trapdoor permutation.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8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9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ACA188AB-0125-EB41-8F4E-7183C845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8359" y="4554719"/>
                <a:ext cx="3393438" cy="962513"/>
              </a:xfrm>
              <a:prstGeom prst="rect">
                <a:avLst/>
              </a:prstGeom>
              <a:blipFill>
                <a:blip r:embed="rId10"/>
                <a:stretch>
                  <a:fillRect l="-26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4456331"/>
                <a:ext cx="915827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6165304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5555704"/>
                <a:ext cx="2449317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and one-time pad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using hardcore bits</a:t>
                </a:r>
              </a:p>
            </p:txBody>
          </p:sp>
        </mc:Choice>
        <mc:Fallback xmlns="">
          <p:sp>
            <p:nvSpPr>
              <p:cNvPr id="26" name="Rectangle 41">
                <a:extLst>
                  <a:ext uri="{FF2B5EF4-FFF2-40B4-BE49-F238E27FC236}">
                    <a16:creationId xmlns:a16="http://schemas.microsoft.com/office/drawing/2014/main" id="{A59E2799-DC15-664A-9071-5C1F577DAF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635" y="5208148"/>
                <a:ext cx="3345237" cy="1338247"/>
              </a:xfrm>
              <a:prstGeom prst="rect">
                <a:avLst/>
              </a:prstGeom>
              <a:blipFill>
                <a:blip r:embed="rId13"/>
                <a:stretch>
                  <a:fillRect l="-2273" b="-47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6093296"/>
                <a:ext cx="2449317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Bob can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but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 </a:t>
                </a:r>
              </a:p>
            </p:txBody>
          </p:sp>
        </mc:Choice>
        <mc:Fallback xmlns="">
          <p:sp>
            <p:nvSpPr>
              <p:cNvPr id="29" name="Rectangle 41">
                <a:extLst>
                  <a:ext uri="{FF2B5EF4-FFF2-40B4-BE49-F238E27FC236}">
                    <a16:creationId xmlns:a16="http://schemas.microsoft.com/office/drawing/2014/main" id="{5FC7A3D3-484A-174F-986A-DCC6A64C9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51470" y="5860504"/>
                <a:ext cx="3027111" cy="962513"/>
              </a:xfrm>
              <a:prstGeom prst="rect">
                <a:avLst/>
              </a:prstGeom>
              <a:blipFill>
                <a:blip r:embed="rId15"/>
                <a:stretch>
                  <a:fillRect l="-2929" b="-64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77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22" grpId="0"/>
      <p:bldP spid="21" grpId="0"/>
      <p:bldP spid="25" grpId="0"/>
      <p:bldP spid="26" grpId="0"/>
      <p:bldP spid="27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Alice’s view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 one of which is chosen randomly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altLang="en-US" sz="2400" dirty="0"/>
                  <a:t> and the other by raising a random number to the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en-US" sz="2400" dirty="0"/>
                  <a:t>-</a:t>
                </a:r>
                <a:r>
                  <a:rPr lang="en-US" altLang="en-US" sz="2400" dirty="0" err="1"/>
                  <a:t>th</a:t>
                </a:r>
                <a:r>
                  <a:rPr lang="en-US" altLang="en-US" sz="2400" dirty="0"/>
                  <a:t> power. They look exactly the same!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468321" cy="2099590"/>
              </a:xfrm>
              <a:prstGeom prst="rect">
                <a:avLst/>
              </a:prstGeom>
              <a:blipFill>
                <a:blip r:embed="rId11"/>
                <a:stretch>
                  <a:fillRect l="-1361" r="-51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2348880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TODAY: Oblivious Transfer and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926473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7468321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Bob’s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Alice not learn Bob’s choice bit)?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1">
            <a:extLst>
              <a:ext uri="{FF2B5EF4-FFF2-40B4-BE49-F238E27FC236}">
                <a16:creationId xmlns:a16="http://schemas.microsoft.com/office/drawing/2014/main" id="{83ED5178-49BD-D043-8205-F783764BA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85331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1: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Assuming Bob is semi-honest, he chose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 uniformly at random, so the hardcore bit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bSup>
                  </m:oMath>
                </a14:m>
                <a:r>
                  <a:rPr lang="en-US" altLang="en-US" sz="2400" dirty="0"/>
                  <a:t> is computationally hidden from him.</a:t>
                </a:r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83ED5178-49BD-D043-8205-F783764B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039" y="4641778"/>
                <a:ext cx="7906433" cy="2099590"/>
              </a:xfrm>
              <a:prstGeom prst="rect">
                <a:avLst/>
              </a:prstGeom>
              <a:blipFill>
                <a:blip r:embed="rId11"/>
                <a:stretch>
                  <a:fillRect l="-12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8258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-9939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from Trapdoor Permutations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1F33AA-7787-024C-8C25-04E18F213555}"/>
              </a:ext>
            </a:extLst>
          </p:cNvPr>
          <p:cNvCxnSpPr>
            <a:cxnSpLocks/>
          </p:cNvCxnSpPr>
          <p:nvPr/>
        </p:nvCxnSpPr>
        <p:spPr>
          <a:xfrm>
            <a:off x="3199656" y="1556792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3" name="Rectangle 41">
                <a:extLst>
                  <a:ext uri="{FF2B5EF4-FFF2-40B4-BE49-F238E27FC236}">
                    <a16:creationId xmlns:a16="http://schemas.microsoft.com/office/drawing/2014/main" id="{3C726C94-3CA9-454B-A7A0-7D040AF85A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909212"/>
                <a:ext cx="504056" cy="609600"/>
              </a:xfrm>
              <a:prstGeom prst="rect">
                <a:avLst/>
              </a:prstGeom>
              <a:blipFill>
                <a:blip r:embed="rId5"/>
                <a:stretch>
                  <a:fillRect r="-2682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199656" y="2257653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6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7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79" y="1700808"/>
                <a:ext cx="915827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271664" y="3126651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2296" y="2497832"/>
                <a:ext cx="2449317" cy="6096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3717032"/>
            <a:ext cx="8010834" cy="1398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dirty="0"/>
              <a:t>How about Alice’s security </a:t>
            </a:r>
            <a:br>
              <a:rPr lang="en-US" altLang="en-US" sz="2400" b="1" dirty="0"/>
            </a:br>
            <a:r>
              <a:rPr lang="en-US" altLang="en-US" sz="2400" dirty="0"/>
              <a:t>(a.k.a. Why does Bob not learn both of Alice’s bits)?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𝐻𝐶𝐵</m:t>
                      </m:r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131A9EC1-0841-3B41-9D8A-0D8AE1E543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0795" y="3035424"/>
                <a:ext cx="2449317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41">
            <a:extLst>
              <a:ext uri="{FF2B5EF4-FFF2-40B4-BE49-F238E27FC236}">
                <a16:creationId xmlns:a16="http://schemas.microsoft.com/office/drawing/2014/main" id="{AEFF504F-777F-0540-9701-30C6EA37A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552" y="5327892"/>
            <a:ext cx="7468321" cy="617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1" i="1" dirty="0"/>
              <a:t>Exercise</a:t>
            </a:r>
            <a:r>
              <a:rPr lang="en-US" altLang="en-US" sz="2400" dirty="0"/>
              <a:t>: Show how to construct the simulator.</a:t>
            </a:r>
          </a:p>
        </p:txBody>
      </p:sp>
    </p:spTree>
    <p:extLst>
      <p:ext uri="{BB962C8B-B14F-4D97-AF65-F5344CB8AC3E}">
        <p14:creationId xmlns:p14="http://schemas.microsoft.com/office/powerpoint/2010/main" val="26943873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533400" y="53752"/>
            <a:ext cx="103632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OT Protocol 2: Additive HE</a:t>
            </a:r>
          </a:p>
        </p:txBody>
      </p:sp>
      <p:pic>
        <p:nvPicPr>
          <p:cNvPr id="7" name="Picture 6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C4E2359-5657-2F4F-BFAA-E8A98DEE2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358" y="1285157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47BB951D-111D-564C-BE48-4877AB825F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120" y="1268760"/>
            <a:ext cx="569850" cy="9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BD079D-59DF-EE49-8D52-3F2D89F221F4}"/>
              </a:ext>
            </a:extLst>
          </p:cNvPr>
          <p:cNvCxnSpPr>
            <a:cxnSpLocks/>
          </p:cNvCxnSpPr>
          <p:nvPr/>
        </p:nvCxnSpPr>
        <p:spPr>
          <a:xfrm>
            <a:off x="3707904" y="3861048"/>
            <a:ext cx="2092424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sp>
        <p:nvSpPr>
          <p:cNvPr id="15" name="Rectangle 41">
            <a:extLst>
              <a:ext uri="{FF2B5EF4-FFF2-40B4-BE49-F238E27FC236}">
                <a16:creationId xmlns:a16="http://schemas.microsoft.com/office/drawing/2014/main" id="{8CA0878E-C553-0945-8881-8D89DFB55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106" y="2564904"/>
            <a:ext cx="3393438" cy="962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Encrypt choice bit 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Choice bit: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58">
                <a:extLst>
                  <a:ext uri="{FF2B5EF4-FFF2-40B4-BE49-F238E27FC236}">
                    <a16:creationId xmlns:a16="http://schemas.microsoft.com/office/drawing/2014/main" id="{1BAD551B-462A-2B4D-AE09-3003D8127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33554" y="2099320"/>
                <a:ext cx="2116832" cy="609600"/>
              </a:xfrm>
              <a:prstGeom prst="rect">
                <a:avLst/>
              </a:prstGeom>
              <a:blipFill>
                <a:blip r:embed="rId5"/>
                <a:stretch>
                  <a:fillRect l="-299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Input bits: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58">
                <a:extLst>
                  <a:ext uri="{FF2B5EF4-FFF2-40B4-BE49-F238E27FC236}">
                    <a16:creationId xmlns:a16="http://schemas.microsoft.com/office/drawing/2014/main" id="{01A3B2D0-DADD-7C41-BED0-DE08244E0D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7584" y="2099320"/>
                <a:ext cx="2738534" cy="609600"/>
              </a:xfrm>
              <a:prstGeom prst="rect">
                <a:avLst/>
              </a:prstGeom>
              <a:blipFill>
                <a:blip r:embed="rId6"/>
                <a:stretch>
                  <a:fillRect l="-184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/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⟵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Enc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5CDA06C-038E-DA45-BF63-ADE3926FE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151" y="3284984"/>
                <a:ext cx="2285497" cy="461665"/>
              </a:xfrm>
              <a:prstGeom prst="rect">
                <a:avLst/>
              </a:prstGeom>
              <a:blipFill>
                <a:blip r:embed="rId7"/>
                <a:stretch>
                  <a:fillRect r="-556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A7008-BC54-C54E-8456-1272694D3A03}"/>
              </a:ext>
            </a:extLst>
          </p:cNvPr>
          <p:cNvCxnSpPr>
            <a:cxnSpLocks/>
          </p:cNvCxnSpPr>
          <p:nvPr/>
        </p:nvCxnSpPr>
        <p:spPr>
          <a:xfrm>
            <a:off x="3612662" y="5122640"/>
            <a:ext cx="2187666" cy="0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Eval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𝑆𝐸𝐿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47514A8E-E967-DB45-A281-97375C189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40920" y="4437112"/>
                <a:ext cx="3719317" cy="6096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41">
            <a:extLst>
              <a:ext uri="{FF2B5EF4-FFF2-40B4-BE49-F238E27FC236}">
                <a16:creationId xmlns:a16="http://schemas.microsoft.com/office/drawing/2014/main" id="{A59E2799-DC15-664A-9071-5C1F577DA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31" y="3299447"/>
            <a:ext cx="2913189" cy="1338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Homomorphically evaluate the selection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/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BC39B3-BB16-6F4D-BCC9-0DB32C7B95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71" y="3327607"/>
                <a:ext cx="404406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/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𝑺𝑬𝑳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57A19D2-27C0-474B-8582-91A6D3063C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18" y="4637694"/>
                <a:ext cx="2123728" cy="735522"/>
              </a:xfrm>
              <a:prstGeom prst="rect">
                <a:avLst/>
              </a:prstGeom>
              <a:blipFill>
                <a:blip r:embed="rId10"/>
                <a:stretch>
                  <a:fillRect l="-1190"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Decrypt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87E88E17-0279-1743-BC72-1E2ADED46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6432" y="4524198"/>
                <a:ext cx="2740077" cy="962513"/>
              </a:xfrm>
              <a:prstGeom prst="rect">
                <a:avLst/>
              </a:prstGeom>
              <a:blipFill>
                <a:blip r:embed="rId11"/>
                <a:stretch>
                  <a:fillRect l="-37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1">
            <a:extLst>
              <a:ext uri="{FF2B5EF4-FFF2-40B4-BE49-F238E27FC236}">
                <a16:creationId xmlns:a16="http://schemas.microsoft.com/office/drawing/2014/main" id="{5CF24021-F176-C546-8D53-CE0F399A8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4" y="5733256"/>
            <a:ext cx="7906433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Bob’s security</a:t>
            </a:r>
            <a:r>
              <a:rPr lang="en-US" altLang="en-US" sz="2400" dirty="0"/>
              <a:t>: computational, from CPA-security of Enc.</a:t>
            </a:r>
          </a:p>
        </p:txBody>
      </p:sp>
      <p:sp>
        <p:nvSpPr>
          <p:cNvPr id="30" name="Rectangle 41">
            <a:extLst>
              <a:ext uri="{FF2B5EF4-FFF2-40B4-BE49-F238E27FC236}">
                <a16:creationId xmlns:a16="http://schemas.microsoft.com/office/drawing/2014/main" id="{32CB811D-C0A3-FE4C-96CA-8AA0295A0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53" y="6237312"/>
            <a:ext cx="8640547" cy="493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i="1" dirty="0"/>
              <a:t>Alice’s security</a:t>
            </a:r>
            <a:r>
              <a:rPr lang="en-US" altLang="en-US" sz="2400" dirty="0"/>
              <a:t>: statistical, from function-privacy of Eval.</a:t>
            </a:r>
          </a:p>
        </p:txBody>
      </p:sp>
    </p:spTree>
    <p:extLst>
      <p:ext uri="{BB962C8B-B14F-4D97-AF65-F5344CB8AC3E}">
        <p14:creationId xmlns:p14="http://schemas.microsoft.com/office/powerpoint/2010/main" val="131956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5" grpId="0"/>
      <p:bldP spid="26" grpId="0"/>
      <p:bldP spid="20" grpId="0"/>
      <p:bldP spid="2" grpId="0"/>
      <p:bldP spid="23" grpId="0"/>
      <p:bldP spid="28" grpId="0"/>
      <p:bldP spid="3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71B3A820-2C8C-554F-ABD5-CACCC2B6A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396552" y="197768"/>
            <a:ext cx="982980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Many More Constructions of OT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F2C4B54-93B9-5140-A107-1615C16150F1}"/>
              </a:ext>
            </a:extLst>
          </p:cNvPr>
          <p:cNvSpPr txBox="1">
            <a:spLocks noChangeArrowheads="1"/>
          </p:cNvSpPr>
          <p:nvPr/>
        </p:nvSpPr>
        <p:spPr>
          <a:xfrm>
            <a:off x="399220" y="2132856"/>
            <a:ext cx="8637276" cy="2952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Theorem</a:t>
            </a:r>
            <a:r>
              <a:rPr lang="en-US" sz="3200" i="1" dirty="0"/>
              <a:t>:</a:t>
            </a:r>
            <a:r>
              <a:rPr lang="en-US" sz="3200" b="0" dirty="0"/>
              <a:t> OT protocols can be constructed based on the hardnes</a:t>
            </a:r>
            <a:r>
              <a:rPr lang="en-US" sz="3200" dirty="0"/>
              <a:t>s of the Diffie-Hellman problem, factoring, quadratic </a:t>
            </a:r>
            <a:r>
              <a:rPr lang="en-US" sz="3200" dirty="0" err="1"/>
              <a:t>residuosity</a:t>
            </a:r>
            <a:r>
              <a:rPr lang="en-US" sz="3200" dirty="0"/>
              <a:t>, LWE, elliptic curve isogeny problem etc. etc.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226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282CA1-10CA-A140-8E02-75FD8EDD8E2D}"/>
              </a:ext>
            </a:extLst>
          </p:cNvPr>
          <p:cNvSpPr/>
          <p:nvPr/>
        </p:nvSpPr>
        <p:spPr>
          <a:xfrm>
            <a:off x="611560" y="3501008"/>
            <a:ext cx="4680522" cy="111365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1879A-3F02-7B4F-87EF-D04AB1DA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0648"/>
            <a:ext cx="3744416" cy="2197626"/>
          </a:xfrm>
          <a:prstGeom prst="rect">
            <a:avLst/>
          </a:prstGeom>
        </p:spPr>
      </p:pic>
      <p:sp>
        <p:nvSpPr>
          <p:cNvPr id="60" name="Rectangle 41">
            <a:extLst>
              <a:ext uri="{FF2B5EF4-FFF2-40B4-BE49-F238E27FC236}">
                <a16:creationId xmlns:a16="http://schemas.microsoft.com/office/drawing/2014/main" id="{301EBC3C-94F1-864D-85FE-2393FD88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64904"/>
            <a:ext cx="57606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Two ways to overcome the triviality</a:t>
            </a:r>
            <a:endParaRPr lang="en-US" altLang="en-US" sz="2400" dirty="0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61BB3F9D-4977-0545-B17C-F23E366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1" y="3501008"/>
            <a:ext cx="37098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Oblivious Transfer (OT)</a:t>
            </a:r>
            <a:endParaRPr lang="en-US" altLang="en-US" sz="2400" dirty="0"/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76751743-EEB0-6A42-AE79-B1375CF0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0" y="4005064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server privacy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903FFE-9F9C-BC4F-AED6-B55D088EFC2D}"/>
              </a:ext>
            </a:extLst>
          </p:cNvPr>
          <p:cNvSpPr/>
          <p:nvPr/>
        </p:nvSpPr>
        <p:spPr>
          <a:xfrm>
            <a:off x="323528" y="5157192"/>
            <a:ext cx="5328592" cy="1113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C594C894-43E7-9649-8B88-2C6227EE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" y="5157192"/>
            <a:ext cx="550810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Private Information Retrieval (PIR)</a:t>
            </a:r>
            <a:endParaRPr lang="en-US" altLang="en-US" sz="240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EBB733E1-2247-4645-A43A-92FF3286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589240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succinctness</a:t>
            </a: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D95957C-D45D-2245-877C-A107535D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254243"/>
            <a:ext cx="2874802" cy="1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i="1" dirty="0"/>
              <a:t>Symmetric PIR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Succinctness + </a:t>
            </a:r>
            <a:br>
              <a:rPr lang="en-US" altLang="en-US" sz="2400" dirty="0"/>
            </a:br>
            <a:r>
              <a:rPr lang="en-US" altLang="en-US" sz="2400" dirty="0"/>
              <a:t>Server privacy</a:t>
            </a:r>
          </a:p>
        </p:txBody>
      </p:sp>
    </p:spTree>
    <p:extLst>
      <p:ext uri="{BB962C8B-B14F-4D97-AF65-F5344CB8AC3E}">
        <p14:creationId xmlns:p14="http://schemas.microsoft.com/office/powerpoint/2010/main" val="1045379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491880" y="3444961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C09B5D0-79C7-4D41-A850-4544A012EC55}"/>
              </a:ext>
            </a:extLst>
          </p:cNvPr>
          <p:cNvGrpSpPr/>
          <p:nvPr/>
        </p:nvGrpSpPr>
        <p:grpSpPr>
          <a:xfrm>
            <a:off x="251520" y="1175629"/>
            <a:ext cx="1656184" cy="4187752"/>
            <a:chOff x="971600" y="1175629"/>
            <a:chExt cx="1656184" cy="4187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971600" y="1276673"/>
              <a:ext cx="1656184" cy="40867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35FC9B-E3DB-CC43-820A-C56478C1A5CA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1276673"/>
              <a:ext cx="0" cy="4086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17264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C781E7-536A-BB41-9A17-930203C934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21277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2497-88C5-BD41-8B67-2B3C3764F86D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78884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DF4EFD-2F95-C54C-8563-E78325964E5C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29289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CFB2E6-5D09-F540-946B-3C4C67CBE5E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77920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858088-8677-0F46-B70F-B5CC6D32138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3552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2A3C5548-8B32-7C49-B11D-0A79C6D8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119963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0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0A8E6AFA-4D01-F248-8439-2C0B58DBE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169015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1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92CE96A5-209C-2C4D-8619-7816AAE4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2230525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2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E248596-A766-3346-B90F-18BC5D9D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272349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CC4E3B-C07F-2748-889F-57A302C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322992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4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07C3148-B841-3E45-9A6C-D6316C10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372044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5</a:t>
              </a: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20CAD71D-6E1C-EE4A-9486-EAF77DD7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426081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6</a:t>
              </a: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D5770486-92E4-524E-9623-87375AAB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4753781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ECE785-BAC6-B649-B5CB-F15D7F3DAD0A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87041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9A5B7B73-4858-CF40-99BF-660D69ACD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952" y="5589240"/>
                <a:ext cx="787747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Privacy (for client)</a:t>
                </a:r>
                <a:r>
                  <a:rPr lang="en-US" altLang="en-US" sz="2400" dirty="0"/>
                  <a:t>: Server gets no information about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47" name="Rectangle 41">
                <a:extLst>
                  <a:ext uri="{FF2B5EF4-FFF2-40B4-BE49-F238E27FC236}">
                    <a16:creationId xmlns:a16="http://schemas.microsoft.com/office/drawing/2014/main" id="{9A5B7B73-4858-CF40-99BF-660D69ACD0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952" y="5589240"/>
                <a:ext cx="7877472" cy="609600"/>
              </a:xfrm>
              <a:prstGeom prst="rect">
                <a:avLst/>
              </a:prstGeom>
              <a:blipFill>
                <a:blip r:embed="rId12"/>
                <a:stretch>
                  <a:fillRect l="-1125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AB6AB0F2-52B3-4649-9A46-C3AF224E7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544" y="6123040"/>
                <a:ext cx="86764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Succinctness</a:t>
                </a:r>
                <a:r>
                  <a:rPr lang="en-US" altLang="en-US" sz="2400" dirty="0"/>
                  <a:t>: Total communication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400" dirty="0"/>
                  <a:t> bits, ideally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).</m:t>
                        </m:r>
                      </m:e>
                    </m:func>
                  </m:oMath>
                </a14:m>
                <a:r>
                  <a:rPr lang="en-US" altLang="en-US" sz="2400" dirty="0"/>
                  <a:t> 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AB6AB0F2-52B3-4649-9A46-C3AF224E7C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544" y="6123040"/>
                <a:ext cx="8676456" cy="609600"/>
              </a:xfrm>
              <a:prstGeom prst="rect">
                <a:avLst/>
              </a:prstGeom>
              <a:blipFill>
                <a:blip r:embed="rId13"/>
                <a:stretch>
                  <a:fillRect l="-1023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Picture 57">
            <a:extLst>
              <a:ext uri="{FF2B5EF4-FFF2-40B4-BE49-F238E27FC236}">
                <a16:creationId xmlns:a16="http://schemas.microsoft.com/office/drawing/2014/main" id="{6ED607D4-A56A-9A4A-B68C-49068B22D2D1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2132442" y="2549354"/>
            <a:ext cx="1071158" cy="1456837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EFF1878-F0B6-8E47-836A-C294E2ECE968}"/>
              </a:ext>
            </a:extLst>
          </p:cNvPr>
          <p:cNvGrpSpPr/>
          <p:nvPr/>
        </p:nvGrpSpPr>
        <p:grpSpPr>
          <a:xfrm>
            <a:off x="3644280" y="2598276"/>
            <a:ext cx="2039611" cy="1290676"/>
            <a:chOff x="3491880" y="3875367"/>
            <a:chExt cx="2039611" cy="129067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96162049-23EC-254B-A25A-69C72EE0EA5D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4443201"/>
              <a:ext cx="203961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/>
              <a:tailEnd type="none" w="med" len="med"/>
            </a:ln>
            <a:effectLst/>
          </p:spPr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15CC7F5-3C0B-9346-8E6E-B333A7FDB285}"/>
                </a:ext>
              </a:extLst>
            </p:cNvPr>
            <p:cNvCxnSpPr>
              <a:cxnSpLocks/>
            </p:cNvCxnSpPr>
            <p:nvPr/>
          </p:nvCxnSpPr>
          <p:spPr>
            <a:xfrm>
              <a:off x="3491880" y="5085184"/>
              <a:ext cx="2039611" cy="0"/>
            </a:xfrm>
            <a:prstGeom prst="straightConnector1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none"/>
              <a:tailEnd type="triangle" w="med" len="med"/>
            </a:ln>
            <a:effectLst/>
          </p:spPr>
        </p:cxnSp>
        <p:sp>
          <p:nvSpPr>
            <p:cNvPr id="61" name="Rectangle 41">
              <a:extLst>
                <a:ext uri="{FF2B5EF4-FFF2-40B4-BE49-F238E27FC236}">
                  <a16:creationId xmlns:a16="http://schemas.microsoft.com/office/drawing/2014/main" id="{E2AB1BCF-1C2C-7442-B50F-30A53E79B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6634" y="3875367"/>
              <a:ext cx="1536880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b="1" dirty="0"/>
                <a:t>Query q</a:t>
              </a:r>
              <a:endParaRPr lang="en-US" altLang="en-US" sz="2400" dirty="0"/>
            </a:p>
          </p:txBody>
        </p:sp>
        <p:sp>
          <p:nvSpPr>
            <p:cNvPr id="62" name="Rectangle 41">
              <a:extLst>
                <a:ext uri="{FF2B5EF4-FFF2-40B4-BE49-F238E27FC236}">
                  <a16:creationId xmlns:a16="http://schemas.microsoft.com/office/drawing/2014/main" id="{6646324F-06F0-5343-8FB2-8F1B5F96D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045" y="4556443"/>
              <a:ext cx="1769051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b="1" dirty="0"/>
                <a:t>Answer a</a:t>
              </a:r>
              <a:endParaRPr lang="en-US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550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Theorem</a:t>
                </a:r>
                <a:r>
                  <a:rPr lang="en-US" altLang="en-US" sz="2400" dirty="0"/>
                  <a:t>: Any PIR protocol that communicates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400" dirty="0"/>
                  <a:t> bits 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cannot be information-theoretically </a:t>
                </a:r>
                <a:r>
                  <a:rPr lang="en-US" altLang="en-US" sz="2400" dirty="0"/>
                  <a:t>(client-)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private</a:t>
                </a:r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blipFill>
                <a:blip r:embed="rId3"/>
                <a:stretch>
                  <a:fillRect l="-12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1">
            <a:extLst>
              <a:ext uri="{FF2B5EF4-FFF2-40B4-BE49-F238E27FC236}">
                <a16:creationId xmlns:a16="http://schemas.microsoft.com/office/drawing/2014/main" id="{732BDA90-FF73-DE4C-BB16-81163A9A7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152" y="2060848"/>
            <a:ext cx="80648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Idea</a:t>
            </a:r>
            <a:r>
              <a:rPr lang="en-US" altLang="en-US" sz="2400" dirty="0"/>
              <a:t>: Pigeon-hole principle.</a:t>
            </a:r>
          </a:p>
        </p:txBody>
      </p:sp>
      <p:sp>
        <p:nvSpPr>
          <p:cNvPr id="5" name="Rectangle 41">
            <a:extLst>
              <a:ext uri="{FF2B5EF4-FFF2-40B4-BE49-F238E27FC236}">
                <a16:creationId xmlns:a16="http://schemas.microsoft.com/office/drawing/2014/main" id="{3681BA83-DDCB-9845-B0BF-7ED85D892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924944"/>
            <a:ext cx="8064896" cy="1296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Consider the function (parameterized by the query) that maps databases to answers.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A4ACC93-98AB-7B47-94B6-BEB94F357A46}"/>
              </a:ext>
            </a:extLst>
          </p:cNvPr>
          <p:cNvSpPr/>
          <p:nvPr/>
        </p:nvSpPr>
        <p:spPr>
          <a:xfrm>
            <a:off x="2123728" y="4221088"/>
            <a:ext cx="1440160" cy="2160240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69E468-C624-8642-B951-6CA4CF91425A}"/>
              </a:ext>
            </a:extLst>
          </p:cNvPr>
          <p:cNvSpPr/>
          <p:nvPr/>
        </p:nvSpPr>
        <p:spPr>
          <a:xfrm>
            <a:off x="5426356" y="4473116"/>
            <a:ext cx="1440160" cy="165618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Databases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blipFill>
                <a:blip r:embed="rId4"/>
                <a:stretch>
                  <a:fillRect l="-2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Answers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blipFill>
                <a:blip r:embed="rId5"/>
                <a:stretch>
                  <a:fillRect l="-2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57FAB-83C1-8840-93F9-9AC8F9D26D1E}"/>
              </a:ext>
            </a:extLst>
          </p:cNvPr>
          <p:cNvGrpSpPr/>
          <p:nvPr/>
        </p:nvGrpSpPr>
        <p:grpSpPr>
          <a:xfrm>
            <a:off x="2735796" y="4725144"/>
            <a:ext cx="3348372" cy="921224"/>
            <a:chOff x="2735796" y="4725144"/>
            <a:chExt cx="3348372" cy="921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7D3B6E-6DDA-9A4E-923B-3A37388C82B0}"/>
                </a:ext>
              </a:extLst>
            </p:cNvPr>
            <p:cNvSpPr/>
            <p:nvPr/>
          </p:nvSpPr>
          <p:spPr>
            <a:xfrm>
              <a:off x="2843808" y="47251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9BB31-6D96-BF4C-BACC-1DEB23B6E8FD}"/>
                </a:ext>
              </a:extLst>
            </p:cNvPr>
            <p:cNvSpPr/>
            <p:nvPr/>
          </p:nvSpPr>
          <p:spPr>
            <a:xfrm>
              <a:off x="2735796" y="54303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31506DF-6FE7-3040-9D9F-94868F74F7EE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4849838"/>
              <a:ext cx="2743029" cy="23534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26D74F-82FD-C244-965E-58575E58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820" y="5229200"/>
              <a:ext cx="2851041" cy="3240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149B91-DAC3-E04F-AFD7-430C2DD8F0FF}"/>
                </a:ext>
              </a:extLst>
            </p:cNvPr>
            <p:cNvSpPr/>
            <p:nvPr/>
          </p:nvSpPr>
          <p:spPr>
            <a:xfrm>
              <a:off x="5868144" y="504178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7274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7" grpId="0" animBg="1"/>
      <p:bldP spid="8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Theorem</a:t>
                </a:r>
                <a:r>
                  <a:rPr lang="en-US" altLang="en-US" sz="2400" dirty="0"/>
                  <a:t>: Any PIR protocol that communicates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400" dirty="0"/>
                  <a:t> bits 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cannot be information-theoretically </a:t>
                </a:r>
                <a:r>
                  <a:rPr lang="en-US" altLang="en-US" sz="2400" dirty="0"/>
                  <a:t>(client-)</a:t>
                </a:r>
                <a:r>
                  <a:rPr lang="en-US" altLang="en-US" sz="2400" i="1" dirty="0">
                    <a:solidFill>
                      <a:srgbClr val="FF0000"/>
                    </a:solidFill>
                  </a:rPr>
                  <a:t>private</a:t>
                </a:r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D886C48-134B-6349-B78C-2F62063823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1124744"/>
                <a:ext cx="8064896" cy="1296144"/>
              </a:xfrm>
              <a:prstGeom prst="rect">
                <a:avLst/>
              </a:prstGeom>
              <a:blipFill>
                <a:blip r:embed="rId3"/>
                <a:stretch>
                  <a:fillRect l="-126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32BDA90-FF73-DE4C-BB16-81163A9A7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152" y="2060848"/>
                <a:ext cx="8064896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The two databases differ in at least one index,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32BDA90-FF73-DE4C-BB16-81163A9A7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152" y="2060848"/>
                <a:ext cx="8064896" cy="1296144"/>
              </a:xfrm>
              <a:prstGeom prst="rect">
                <a:avLst/>
              </a:prstGeom>
              <a:blipFill>
                <a:blip r:embed="rId4"/>
                <a:stretch>
                  <a:fillRect l="-12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3681BA83-DDCB-9845-B0BF-7ED85D8923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60" y="2924944"/>
                <a:ext cx="8280920" cy="12961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By correctness, the queried index could not have been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altLang="en-US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en-US" sz="2400" dirty="0"/>
                  <a:t> This reveals some information about the query.  QED.</a:t>
                </a:r>
              </a:p>
            </p:txBody>
          </p:sp>
        </mc:Choice>
        <mc:Fallback xmlns="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3681BA83-DDCB-9845-B0BF-7ED85D8923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1560" y="2924944"/>
                <a:ext cx="8280920" cy="1296144"/>
              </a:xfrm>
              <a:prstGeom prst="rect">
                <a:avLst/>
              </a:prstGeom>
              <a:blipFill>
                <a:blip r:embed="rId5"/>
                <a:stretch>
                  <a:fillRect l="-12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6A4ACC93-98AB-7B47-94B6-BEB94F357A46}"/>
              </a:ext>
            </a:extLst>
          </p:cNvPr>
          <p:cNvSpPr/>
          <p:nvPr/>
        </p:nvSpPr>
        <p:spPr>
          <a:xfrm>
            <a:off x="2123728" y="4221088"/>
            <a:ext cx="1440160" cy="2160240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69E468-C624-8642-B951-6CA4CF91425A}"/>
              </a:ext>
            </a:extLst>
          </p:cNvPr>
          <p:cNvSpPr/>
          <p:nvPr/>
        </p:nvSpPr>
        <p:spPr>
          <a:xfrm>
            <a:off x="5426356" y="4473116"/>
            <a:ext cx="1440160" cy="1656184"/>
          </a:xfrm>
          <a:prstGeom prst="ellipse">
            <a:avLst/>
          </a:prstGeom>
          <a:solidFill>
            <a:schemeClr val="accent1">
              <a:alpha val="5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Databases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067B990A-6768-ED47-A74E-59527A87E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6273316"/>
                <a:ext cx="2448272" cy="612068"/>
              </a:xfrm>
              <a:prstGeom prst="rect">
                <a:avLst/>
              </a:prstGeom>
              <a:blipFill>
                <a:blip r:embed="rId6"/>
                <a:stretch>
                  <a:fillRect l="-25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/>
                  <a:t>Answers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F5DE6D99-44B7-6242-A2E2-6787B2EA26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20072" y="6093296"/>
                <a:ext cx="2448272" cy="612068"/>
              </a:xfrm>
              <a:prstGeom prst="rect">
                <a:avLst/>
              </a:prstGeom>
              <a:blipFill>
                <a:blip r:embed="rId7"/>
                <a:stretch>
                  <a:fillRect l="-20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32A57FAB-83C1-8840-93F9-9AC8F9D26D1E}"/>
              </a:ext>
            </a:extLst>
          </p:cNvPr>
          <p:cNvGrpSpPr/>
          <p:nvPr/>
        </p:nvGrpSpPr>
        <p:grpSpPr>
          <a:xfrm>
            <a:off x="2735796" y="4725144"/>
            <a:ext cx="3348372" cy="921224"/>
            <a:chOff x="2735796" y="4725144"/>
            <a:chExt cx="3348372" cy="921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17D3B6E-6DDA-9A4E-923B-3A37388C82B0}"/>
                </a:ext>
              </a:extLst>
            </p:cNvPr>
            <p:cNvSpPr/>
            <p:nvPr/>
          </p:nvSpPr>
          <p:spPr>
            <a:xfrm>
              <a:off x="2843808" y="47251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E9BB31-6D96-BF4C-BACC-1DEB23B6E8FD}"/>
                </a:ext>
              </a:extLst>
            </p:cNvPr>
            <p:cNvSpPr/>
            <p:nvPr/>
          </p:nvSpPr>
          <p:spPr>
            <a:xfrm>
              <a:off x="2735796" y="5430344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31506DF-6FE7-3040-9D9F-94868F74F7EE}"/>
                </a:ext>
              </a:extLst>
            </p:cNvPr>
            <p:cNvCxnSpPr>
              <a:cxnSpLocks/>
            </p:cNvCxnSpPr>
            <p:nvPr/>
          </p:nvCxnSpPr>
          <p:spPr>
            <a:xfrm>
              <a:off x="3059832" y="4849838"/>
              <a:ext cx="2743029" cy="23534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F26D74F-82FD-C244-965E-58575E581F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51820" y="5229200"/>
              <a:ext cx="2851041" cy="324036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149B91-DAC3-E04F-AFD7-430C2DD8F0FF}"/>
                </a:ext>
              </a:extLst>
            </p:cNvPr>
            <p:cNvSpPr/>
            <p:nvPr/>
          </p:nvSpPr>
          <p:spPr>
            <a:xfrm>
              <a:off x="5868144" y="5041783"/>
              <a:ext cx="216024" cy="21602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46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Construction 0: Using Additive HE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9A224-FD40-2448-BBEC-F5CBF678D768}"/>
              </a:ext>
            </a:extLst>
          </p:cNvPr>
          <p:cNvSpPr/>
          <p:nvPr/>
        </p:nvSpPr>
        <p:spPr>
          <a:xfrm>
            <a:off x="971600" y="1276673"/>
            <a:ext cx="590824" cy="208031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73E550C-89E4-D84D-A33B-D919AA372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28" y="2012032"/>
                <a:ext cx="48929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4" name="Rectangle 41">
                <a:extLst>
                  <a:ext uri="{FF2B5EF4-FFF2-40B4-BE49-F238E27FC236}">
                    <a16:creationId xmlns:a16="http://schemas.microsoft.com/office/drawing/2014/main" id="{773E550C-89E4-D84D-A33B-D919AA372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3528" y="2012032"/>
                <a:ext cx="489296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6697331E-0DC3-524F-8B35-5AB00181B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192" y="736416"/>
                <a:ext cx="30174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6697331E-0DC3-524F-8B35-5AB00181B9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192" y="736416"/>
                <a:ext cx="3017432" cy="609600"/>
              </a:xfrm>
              <a:prstGeom prst="rect">
                <a:avLst/>
              </a:prstGeom>
              <a:blipFill>
                <a:blip r:embed="rId4"/>
                <a:stretch>
                  <a:fillRect l="-2929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A3806-D59A-A645-A68B-C8443C068F82}"/>
              </a:ext>
            </a:extLst>
          </p:cNvPr>
          <p:cNvCxnSpPr>
            <a:cxnSpLocks/>
          </p:cNvCxnSpPr>
          <p:nvPr/>
        </p:nvCxnSpPr>
        <p:spPr>
          <a:xfrm>
            <a:off x="3419872" y="3524154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720" y="2873105"/>
                <a:ext cx="483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2873105"/>
                <a:ext cx="4838400" cy="609600"/>
              </a:xfrm>
              <a:prstGeom prst="rect">
                <a:avLst/>
              </a:prstGeom>
              <a:blipFill>
                <a:blip r:embed="rId5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5640" y="2852936"/>
                <a:ext cx="2884832" cy="985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b="0" dirty="0"/>
                  <a:t>Client wants to retrieve index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640" y="2852936"/>
                <a:ext cx="2884832" cy="985513"/>
              </a:xfrm>
              <a:prstGeom prst="rect">
                <a:avLst/>
              </a:prstGeom>
              <a:blipFill>
                <a:blip r:embed="rId6"/>
                <a:stretch>
                  <a:fillRect l="-174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751E03F1-F27F-DD4D-B430-DB22D0D99E13}"/>
              </a:ext>
            </a:extLst>
          </p:cNvPr>
          <p:cNvSpPr/>
          <p:nvPr/>
        </p:nvSpPr>
        <p:spPr>
          <a:xfrm>
            <a:off x="994264" y="2486220"/>
            <a:ext cx="568160" cy="26117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62EE1-7BAB-8848-AD64-8CE3EF922284}"/>
              </a:ext>
            </a:extLst>
          </p:cNvPr>
          <p:cNvCxnSpPr>
            <a:cxnSpLocks/>
          </p:cNvCxnSpPr>
          <p:nvPr/>
        </p:nvCxnSpPr>
        <p:spPr>
          <a:xfrm>
            <a:off x="3419872" y="5301208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blipFill>
                <a:blip r:embed="rId7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1">
            <a:extLst>
              <a:ext uri="{FF2B5EF4-FFF2-40B4-BE49-F238E27FC236}">
                <a16:creationId xmlns:a16="http://schemas.microsoft.com/office/drawing/2014/main" id="{21F9960C-83F2-374C-B329-688DCBD2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0" y="4520836"/>
            <a:ext cx="2959136" cy="98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000" b="0" dirty="0"/>
              <a:t>Homomorphically compute inner product with the database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B8C318ED-98A3-8C4B-AF4A-2F096FEAC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9691" y="4564360"/>
                <a:ext cx="2277544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B8C318ED-98A3-8C4B-AF4A-2F096FEAC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9691" y="4564360"/>
                <a:ext cx="2277544" cy="609600"/>
              </a:xfrm>
              <a:prstGeom prst="rect">
                <a:avLst/>
              </a:prstGeom>
              <a:blipFill>
                <a:blip r:embed="rId8"/>
                <a:stretch>
                  <a:fillRect b="-4082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8412F8-8A44-404D-BD20-49CE50CCECDA}"/>
              </a:ext>
            </a:extLst>
          </p:cNvPr>
          <p:cNvCxnSpPr>
            <a:cxnSpLocks/>
          </p:cNvCxnSpPr>
          <p:nvPr/>
        </p:nvCxnSpPr>
        <p:spPr>
          <a:xfrm>
            <a:off x="5449187" y="5049886"/>
            <a:ext cx="706989" cy="8499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1018446-4A6E-C74A-B3EE-028B3F1B95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8200" y="5987752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rgbClr val="0000FF"/>
                    </a:solidFill>
                  </a:rPr>
                  <a:t>Pretty short!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bits, where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is the security parameter.</a:t>
                </a:r>
              </a:p>
            </p:txBody>
          </p:sp>
        </mc:Choice>
        <mc:Fallback xmlns="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1018446-4A6E-C74A-B3EE-028B3F1B9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5987752"/>
                <a:ext cx="3650656" cy="609600"/>
              </a:xfrm>
              <a:prstGeom prst="rect">
                <a:avLst/>
              </a:prstGeom>
              <a:blipFill>
                <a:blip r:embed="rId9"/>
                <a:stretch>
                  <a:fillRect l="-1736" t="-10204" b="-2449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0850D0-92C9-6647-AD2A-96F407303AE6}"/>
              </a:ext>
            </a:extLst>
          </p:cNvPr>
          <p:cNvCxnSpPr>
            <a:cxnSpLocks/>
          </p:cNvCxnSpPr>
          <p:nvPr/>
        </p:nvCxnSpPr>
        <p:spPr>
          <a:xfrm flipV="1">
            <a:off x="4975070" y="2147194"/>
            <a:ext cx="634621" cy="73160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C879C898-E399-F04A-88D4-AB8B0D073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070" y="1402739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Pretty long!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FF0000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27" name="Rectangle 41">
                <a:extLst>
                  <a:ext uri="{FF2B5EF4-FFF2-40B4-BE49-F238E27FC236}">
                    <a16:creationId xmlns:a16="http://schemas.microsoft.com/office/drawing/2014/main" id="{C879C898-E399-F04A-88D4-AB8B0D0738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5070" y="1402739"/>
                <a:ext cx="3650656" cy="609600"/>
              </a:xfrm>
              <a:prstGeom prst="rect">
                <a:avLst/>
              </a:prstGeom>
              <a:blipFill>
                <a:blip r:embed="rId10"/>
                <a:stretch>
                  <a:fillRect l="-173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3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9" grpId="0" animBg="1"/>
      <p:bldP spid="24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-162272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Basic Problem: Database Access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491880" y="3444961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1DF58CF-21BC-724C-A15D-CB09AC67CE3C}"/>
              </a:ext>
            </a:extLst>
          </p:cNvPr>
          <p:cNvGrpSpPr/>
          <p:nvPr/>
        </p:nvGrpSpPr>
        <p:grpSpPr>
          <a:xfrm>
            <a:off x="179512" y="1175629"/>
            <a:ext cx="1656184" cy="4187752"/>
            <a:chOff x="971600" y="1175629"/>
            <a:chExt cx="1656184" cy="418775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971600" y="1276673"/>
              <a:ext cx="1656184" cy="408670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535FC9B-E3DB-CC43-820A-C56478C1A5CA}"/>
                </a:ext>
              </a:extLst>
            </p:cNvPr>
            <p:cNvCxnSpPr>
              <a:cxnSpLocks/>
            </p:cNvCxnSpPr>
            <p:nvPr/>
          </p:nvCxnSpPr>
          <p:spPr>
            <a:xfrm>
              <a:off x="1547664" y="1276673"/>
              <a:ext cx="0" cy="4086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17264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7C781E7-536A-BB41-9A17-930203C934B7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21277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E962497-88C5-BD41-8B67-2B3C3764F86D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2788841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3DF4EFD-2F95-C54C-8563-E78325964E5C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292897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DCFB2E6-5D09-F540-946B-3C4C67CBE5E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3779205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7858088-8677-0F46-B70F-B5CC6D321381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355269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41">
              <a:extLst>
                <a:ext uri="{FF2B5EF4-FFF2-40B4-BE49-F238E27FC236}">
                  <a16:creationId xmlns:a16="http://schemas.microsoft.com/office/drawing/2014/main" id="{2A3C5548-8B32-7C49-B11D-0A79C6D8F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119963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0</a:t>
              </a:r>
            </a:p>
          </p:txBody>
        </p:sp>
        <p:sp>
          <p:nvSpPr>
            <p:cNvPr id="39" name="Rectangle 41">
              <a:extLst>
                <a:ext uri="{FF2B5EF4-FFF2-40B4-BE49-F238E27FC236}">
                  <a16:creationId xmlns:a16="http://schemas.microsoft.com/office/drawing/2014/main" id="{0A8E6AFA-4D01-F248-8439-2C0B58DBE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1690158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1</a:t>
              </a:r>
            </a:p>
          </p:txBody>
        </p:sp>
        <p:sp>
          <p:nvSpPr>
            <p:cNvPr id="40" name="Rectangle 41">
              <a:extLst>
                <a:ext uri="{FF2B5EF4-FFF2-40B4-BE49-F238E27FC236}">
                  <a16:creationId xmlns:a16="http://schemas.microsoft.com/office/drawing/2014/main" id="{92CE96A5-209C-2C4D-8619-7816AAE40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2230525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2</a:t>
              </a:r>
            </a:p>
          </p:txBody>
        </p:sp>
        <p:sp>
          <p:nvSpPr>
            <p:cNvPr id="41" name="Rectangle 41">
              <a:extLst>
                <a:ext uri="{FF2B5EF4-FFF2-40B4-BE49-F238E27FC236}">
                  <a16:creationId xmlns:a16="http://schemas.microsoft.com/office/drawing/2014/main" id="{5E248596-A766-3346-B90F-18BC5D9D9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272349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3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2CC4E3B-C07F-2748-889F-57A302CE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322992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4</a:t>
              </a:r>
            </a:p>
          </p:txBody>
        </p:sp>
        <p:sp>
          <p:nvSpPr>
            <p:cNvPr id="43" name="Rectangle 41">
              <a:extLst>
                <a:ext uri="{FF2B5EF4-FFF2-40B4-BE49-F238E27FC236}">
                  <a16:creationId xmlns:a16="http://schemas.microsoft.com/office/drawing/2014/main" id="{507C3148-B841-3E45-9A6C-D6316C106F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4681" y="3720446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5</a:t>
              </a:r>
            </a:p>
          </p:txBody>
        </p:sp>
        <p:sp>
          <p:nvSpPr>
            <p:cNvPr id="44" name="Rectangle 41">
              <a:extLst>
                <a:ext uri="{FF2B5EF4-FFF2-40B4-BE49-F238E27FC236}">
                  <a16:creationId xmlns:a16="http://schemas.microsoft.com/office/drawing/2014/main" id="{20CAD71D-6E1C-EE4A-9486-EAF77DD7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994" y="4260813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6</a:t>
              </a:r>
            </a:p>
          </p:txBody>
        </p:sp>
        <p:sp>
          <p:nvSpPr>
            <p:cNvPr id="45" name="Rectangle 41">
              <a:extLst>
                <a:ext uri="{FF2B5EF4-FFF2-40B4-BE49-F238E27FC236}">
                  <a16:creationId xmlns:a16="http://schemas.microsoft.com/office/drawing/2014/main" id="{D5770486-92E4-524E-9623-87375AABF7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8368" y="4753781"/>
              <a:ext cx="489296" cy="609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33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algn="ctr"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4572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9144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13716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1828800" algn="ctr" fontAlgn="base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l">
                <a:buFont typeface="Arial" panose="020B0604020202020204" pitchFamily="34" charset="0"/>
                <a:buNone/>
              </a:pPr>
              <a:r>
                <a:rPr lang="en-US" altLang="en-US" sz="2400" dirty="0"/>
                <a:t>7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5ECE785-BAC6-B649-B5CB-F15D7F3DAD0A}"/>
                </a:ext>
              </a:extLst>
            </p:cNvPr>
            <p:cNvCxnSpPr>
              <a:cxnSpLocks/>
            </p:cNvCxnSpPr>
            <p:nvPr/>
          </p:nvCxnSpPr>
          <p:spPr>
            <a:xfrm>
              <a:off x="971600" y="4870413"/>
              <a:ext cx="16561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9919" y="1175629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1628401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0" name="Rectangle 41">
                  <a:extLst>
                    <a:ext uri="{FF2B5EF4-FFF2-40B4-BE49-F238E27FC236}">
                      <a16:creationId xmlns:a16="http://schemas.microsoft.com/office/drawing/2014/main" id="{DAB3E4D0-0EAF-4A4E-B4DC-316CD9C774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4938" y="2158009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1" name="Rectangle 41">
                  <a:extLst>
                    <a:ext uri="{FF2B5EF4-FFF2-40B4-BE49-F238E27FC236}">
                      <a16:creationId xmlns:a16="http://schemas.microsoft.com/office/drawing/2014/main" id="{710D862A-E167-EF4F-B554-8724EE0D97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9686" y="2701272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2" name="Rectangle 41">
                  <a:extLst>
                    <a:ext uri="{FF2B5EF4-FFF2-40B4-BE49-F238E27FC236}">
                      <a16:creationId xmlns:a16="http://schemas.microsoft.com/office/drawing/2014/main" id="{A2789114-2116-3A40-B7CB-A7D13FF910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07209" y="3191782"/>
                  <a:ext cx="48929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3" name="Rectangle 41">
                  <a:extLst>
                    <a:ext uri="{FF2B5EF4-FFF2-40B4-BE49-F238E27FC236}">
                      <a16:creationId xmlns:a16="http://schemas.microsoft.com/office/drawing/2014/main" id="{2874888E-F37E-6C48-9FDB-8CD86537B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3644554"/>
                  <a:ext cx="489296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4" name="Rectangle 41">
                  <a:extLst>
                    <a:ext uri="{FF2B5EF4-FFF2-40B4-BE49-F238E27FC236}">
                      <a16:creationId xmlns:a16="http://schemas.microsoft.com/office/drawing/2014/main" id="{57B256BD-B0D1-CD4A-BAA0-D9CAA23A4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2228" y="4267473"/>
                  <a:ext cx="489296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5" name="Rectangle 41">
                  <a:extLst>
                    <a:ext uri="{FF2B5EF4-FFF2-40B4-BE49-F238E27FC236}">
                      <a16:creationId xmlns:a16="http://schemas.microsoft.com/office/drawing/2014/main" id="{E2569E7D-E2C5-5347-9E09-C85285B4DA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6976" y="4717425"/>
                  <a:ext cx="489296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950E893-0963-844C-A87C-3DF50461D8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2132442" y="2549354"/>
            <a:ext cx="1071158" cy="1456837"/>
          </a:xfrm>
          <a:prstGeom prst="rect">
            <a:avLst/>
          </a:prstGeom>
        </p:spPr>
      </p:pic>
      <p:sp>
        <p:nvSpPr>
          <p:cNvPr id="57" name="Rectangle 41">
            <a:extLst>
              <a:ext uri="{FF2B5EF4-FFF2-40B4-BE49-F238E27FC236}">
                <a16:creationId xmlns:a16="http://schemas.microsoft.com/office/drawing/2014/main" id="{EC645973-D247-6947-BB00-E6E6F3F65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6972" y="4365104"/>
            <a:ext cx="11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Server</a:t>
            </a:r>
          </a:p>
        </p:txBody>
      </p:sp>
      <p:sp>
        <p:nvSpPr>
          <p:cNvPr id="58" name="Rectangle 41">
            <a:extLst>
              <a:ext uri="{FF2B5EF4-FFF2-40B4-BE49-F238E27FC236}">
                <a16:creationId xmlns:a16="http://schemas.microsoft.com/office/drawing/2014/main" id="{67AF52C9-A0D1-7E49-B4EB-F97F459B6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703385"/>
            <a:ext cx="1946243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Database 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E22A6922-7BE5-964B-81F2-0C932366B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54888" y="5542385"/>
                <a:ext cx="765437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Correctness</a:t>
                </a:r>
                <a:r>
                  <a:rPr lang="en-US" altLang="en-US" sz="2400" dirty="0"/>
                  <a:t>: Client gets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E22A6922-7BE5-964B-81F2-0C932366B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4888" y="5542385"/>
                <a:ext cx="7654372" cy="609600"/>
              </a:xfrm>
              <a:prstGeom prst="rect">
                <a:avLst/>
              </a:prstGeom>
              <a:blipFill>
                <a:blip r:embed="rId13"/>
                <a:stretch>
                  <a:fillRect l="-1159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B3DFAE3-341F-EA41-84DD-CBBA465FAF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8596" y="6203776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Privacy (for client)</a:t>
                </a:r>
                <a:r>
                  <a:rPr lang="en-US" altLang="en-US" sz="2400" dirty="0"/>
                  <a:t>: Server gets no information about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/>
                  <a:t>. </a:t>
                </a:r>
              </a:p>
            </p:txBody>
          </p:sp>
        </mc:Choice>
        <mc:Fallback xmlns="">
          <p:sp>
            <p:nvSpPr>
              <p:cNvPr id="60" name="Rectangle 41">
                <a:extLst>
                  <a:ext uri="{FF2B5EF4-FFF2-40B4-BE49-F238E27FC236}">
                    <a16:creationId xmlns:a16="http://schemas.microsoft.com/office/drawing/2014/main" id="{5B3DFAE3-341F-EA41-84DD-CBBA465FAF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8596" y="6203776"/>
                <a:ext cx="8193924" cy="609600"/>
              </a:xfrm>
              <a:prstGeom prst="rect">
                <a:avLst/>
              </a:prstGeom>
              <a:blipFill>
                <a:blip r:embed="rId14"/>
                <a:stretch>
                  <a:fillRect l="-108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09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59" grpId="0"/>
      <p:bldP spid="6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Constr. 1: Using Additive HE (better)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3C71A43A-B738-BC4D-B9E6-FD4416D53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896" y="2009376"/>
                <a:ext cx="483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altLang="en-US" sz="2400" dirty="0"/>
                  <a:t>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400" dirty="0"/>
                  <a:t> by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4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altLang="en-US" sz="2400" dirty="0"/>
                  <a:t> matrix</a:t>
                </a:r>
              </a:p>
            </p:txBody>
          </p:sp>
        </mc:Choice>
        <mc:Fallback xmlns="">
          <p:sp>
            <p:nvSpPr>
              <p:cNvPr id="7" name="Rectangle 41">
                <a:extLst>
                  <a:ext uri="{FF2B5EF4-FFF2-40B4-BE49-F238E27FC236}">
                    <a16:creationId xmlns:a16="http://schemas.microsoft.com/office/drawing/2014/main" id="{3C71A43A-B738-BC4D-B9E6-FD4416D536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2009376"/>
                <a:ext cx="4838400" cy="609600"/>
              </a:xfrm>
              <a:prstGeom prst="rect">
                <a:avLst/>
              </a:prstGeom>
              <a:blipFill>
                <a:blip r:embed="rId3"/>
                <a:stretch>
                  <a:fillRect l="-1832" b="-1224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9A3806-D59A-A645-A68B-C8443C068F82}"/>
              </a:ext>
            </a:extLst>
          </p:cNvPr>
          <p:cNvCxnSpPr>
            <a:cxnSpLocks/>
          </p:cNvCxnSpPr>
          <p:nvPr/>
        </p:nvCxnSpPr>
        <p:spPr>
          <a:xfrm>
            <a:off x="3419872" y="4149080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720" y="3498031"/>
                <a:ext cx="48384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0" name="Rectangle 41">
                <a:extLst>
                  <a:ext uri="{FF2B5EF4-FFF2-40B4-BE49-F238E27FC236}">
                    <a16:creationId xmlns:a16="http://schemas.microsoft.com/office/drawing/2014/main" id="{03E3A133-2CEA-594E-A756-EDBEAFAD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1720" y="3498031"/>
                <a:ext cx="4838400" cy="609600"/>
              </a:xfrm>
              <a:prstGeom prst="rect">
                <a:avLst/>
              </a:prstGeom>
              <a:blipFill>
                <a:blip r:embed="rId4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35640" y="3477862"/>
                <a:ext cx="3240360" cy="9855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b="0" dirty="0"/>
                  <a:t>Client wants to retrieve index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1" name="Rectangle 41">
                <a:extLst>
                  <a:ext uri="{FF2B5EF4-FFF2-40B4-BE49-F238E27FC236}">
                    <a16:creationId xmlns:a16="http://schemas.microsoft.com/office/drawing/2014/main" id="{B68FF7E8-7CAB-434C-8F53-30F477DE8E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5640" y="3477862"/>
                <a:ext cx="3240360" cy="985513"/>
              </a:xfrm>
              <a:prstGeom prst="rect">
                <a:avLst/>
              </a:prstGeom>
              <a:blipFill>
                <a:blip r:embed="rId5"/>
                <a:stretch>
                  <a:fillRect l="-155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DD50E763-F229-2B4F-9D05-9B59D1E63831}"/>
              </a:ext>
            </a:extLst>
          </p:cNvPr>
          <p:cNvGrpSpPr/>
          <p:nvPr/>
        </p:nvGrpSpPr>
        <p:grpSpPr>
          <a:xfrm>
            <a:off x="323528" y="755896"/>
            <a:ext cx="3881528" cy="3175272"/>
            <a:chOff x="323528" y="755896"/>
            <a:chExt cx="3881528" cy="317527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E9A224-FD40-2448-BBEC-F5CBF678D768}"/>
                </a:ext>
              </a:extLst>
            </p:cNvPr>
            <p:cNvSpPr/>
            <p:nvPr/>
          </p:nvSpPr>
          <p:spPr>
            <a:xfrm>
              <a:off x="971600" y="1276673"/>
              <a:ext cx="2160240" cy="208031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41">
                  <a:extLst>
                    <a:ext uri="{FF2B5EF4-FFF2-40B4-BE49-F238E27FC236}">
                      <a16:creationId xmlns:a16="http://schemas.microsoft.com/office/drawing/2014/main" id="{773E550C-89E4-D84D-A33B-D919AA372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528" y="2012032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" name="Rectangle 41">
                  <a:extLst>
                    <a:ext uri="{FF2B5EF4-FFF2-40B4-BE49-F238E27FC236}">
                      <a16:creationId xmlns:a16="http://schemas.microsoft.com/office/drawing/2014/main" id="{773E550C-89E4-D84D-A33B-D919AA372F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3528" y="2012032"/>
                  <a:ext cx="489296" cy="609600"/>
                </a:xfrm>
                <a:prstGeom prst="rect">
                  <a:avLst/>
                </a:prstGeom>
                <a:blipFill>
                  <a:blip r:embed="rId6"/>
                  <a:stretch>
                    <a:fillRect r="-250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1">
                  <a:extLst>
                    <a:ext uri="{FF2B5EF4-FFF2-40B4-BE49-F238E27FC236}">
                      <a16:creationId xmlns:a16="http://schemas.microsoft.com/office/drawing/2014/main" id="{89A109D6-87CD-624E-B6B0-86FF53F534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62424" y="3321568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5" name="Rectangle 41">
                  <a:extLst>
                    <a:ext uri="{FF2B5EF4-FFF2-40B4-BE49-F238E27FC236}">
                      <a16:creationId xmlns:a16="http://schemas.microsoft.com/office/drawing/2014/main" id="{89A109D6-87CD-624E-B6B0-86FF53F534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2424" y="3321568"/>
                  <a:ext cx="489296" cy="609600"/>
                </a:xfrm>
                <a:prstGeom prst="rect">
                  <a:avLst/>
                </a:prstGeom>
                <a:blipFill>
                  <a:blip r:embed="rId7"/>
                  <a:stretch>
                    <a:fillRect r="-2250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41">
                  <a:extLst>
                    <a:ext uri="{FF2B5EF4-FFF2-40B4-BE49-F238E27FC236}">
                      <a16:creationId xmlns:a16="http://schemas.microsoft.com/office/drawing/2014/main" id="{6697331E-0DC3-524F-8B35-5AB00181B9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87624" y="755896"/>
                  <a:ext cx="3017432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:r>
                    <a:rPr lang="en-US" altLang="en-US" sz="2400" dirty="0"/>
                    <a:t>Database </a:t>
                  </a:r>
                  <a14:m>
                    <m:oMath xmlns:m="http://schemas.openxmlformats.org/officeDocument/2006/math">
                      <m:r>
                        <a:rPr lang="en-US" altLang="en-US" sz="2400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6" name="Rectangle 41">
                  <a:extLst>
                    <a:ext uri="{FF2B5EF4-FFF2-40B4-BE49-F238E27FC236}">
                      <a16:creationId xmlns:a16="http://schemas.microsoft.com/office/drawing/2014/main" id="{6697331E-0DC3-524F-8B35-5AB00181B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87624" y="755896"/>
                  <a:ext cx="3017432" cy="609600"/>
                </a:xfrm>
                <a:prstGeom prst="rect">
                  <a:avLst/>
                </a:prstGeom>
                <a:blipFill>
                  <a:blip r:embed="rId8"/>
                  <a:stretch>
                    <a:fillRect l="-3361" b="-625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1E03F1-F27F-DD4D-B430-DB22D0D99E13}"/>
                </a:ext>
              </a:extLst>
            </p:cNvPr>
            <p:cNvSpPr/>
            <p:nvPr/>
          </p:nvSpPr>
          <p:spPr>
            <a:xfrm>
              <a:off x="1787688" y="2539540"/>
              <a:ext cx="279648" cy="265512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562EE1-7BAB-8848-AD64-8CE3EF922284}"/>
              </a:ext>
            </a:extLst>
          </p:cNvPr>
          <p:cNvCxnSpPr>
            <a:cxnSpLocks/>
          </p:cNvCxnSpPr>
          <p:nvPr/>
        </p:nvCxnSpPr>
        <p:spPr>
          <a:xfrm>
            <a:off x="3451114" y="6597352"/>
            <a:ext cx="2039611" cy="0"/>
          </a:xfrm>
          <a:prstGeom prst="straightConnector1">
            <a:avLst/>
          </a:prstGeom>
          <a:noFill/>
          <a:ln w="50800" cap="flat" cmpd="sng" algn="ctr">
            <a:solidFill>
              <a:sysClr val="windowText" lastClr="000000"/>
            </a:solidFill>
            <a:prstDash val="solid"/>
            <a:headEnd type="none"/>
            <a:tailEnd type="triangl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4" name="Rectangle 41">
                <a:extLst>
                  <a:ext uri="{FF2B5EF4-FFF2-40B4-BE49-F238E27FC236}">
                    <a16:creationId xmlns:a16="http://schemas.microsoft.com/office/drawing/2014/main" id="{D1A32444-301D-124E-A2E1-4436992B6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2147" y="4564360"/>
                <a:ext cx="2277544" cy="609600"/>
              </a:xfrm>
              <a:prstGeom prst="rect">
                <a:avLst/>
              </a:prstGeom>
              <a:blipFill>
                <a:blip r:embed="rId9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1">
            <a:extLst>
              <a:ext uri="{FF2B5EF4-FFF2-40B4-BE49-F238E27FC236}">
                <a16:creationId xmlns:a16="http://schemas.microsoft.com/office/drawing/2014/main" id="{21F9960C-83F2-374C-B329-688DCBD29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800" y="4520836"/>
            <a:ext cx="2959136" cy="98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000" b="0" dirty="0"/>
              <a:t>Homomorphically compute inner product with each column</a:t>
            </a: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8491B8C4-E08E-D443-B844-95D992123D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2568" y="5013176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6" name="Rectangle 41">
                <a:extLst>
                  <a:ext uri="{FF2B5EF4-FFF2-40B4-BE49-F238E27FC236}">
                    <a16:creationId xmlns:a16="http://schemas.microsoft.com/office/drawing/2014/main" id="{8491B8C4-E08E-D443-B844-95D992123D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2568" y="5013176"/>
                <a:ext cx="2277544" cy="6096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768B0142-9BCF-674E-8950-9FD4A03A6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848" y="5987752"/>
                <a:ext cx="265978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⃗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ad>
                            <m:radPr>
                              <m:degHide m:val="on"/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7" name="Rectangle 41">
                <a:extLst>
                  <a:ext uri="{FF2B5EF4-FFF2-40B4-BE49-F238E27FC236}">
                    <a16:creationId xmlns:a16="http://schemas.microsoft.com/office/drawing/2014/main" id="{768B0142-9BCF-674E-8950-9FD4A03A6C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3848" y="5987752"/>
                <a:ext cx="2659784" cy="6096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DD1FFE1B-8A09-A547-A917-11A89F2E80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7872" y="5483696"/>
                <a:ext cx="265978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8" name="Rectangle 41">
                <a:extLst>
                  <a:ext uri="{FF2B5EF4-FFF2-40B4-BE49-F238E27FC236}">
                    <a16:creationId xmlns:a16="http://schemas.microsoft.com/office/drawing/2014/main" id="{DD1FFE1B-8A09-A547-A917-11A89F2E80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7872" y="5483696"/>
                <a:ext cx="2659784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F3B78DDD-202A-2346-89B9-84F86C0A8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152" y="4582076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19" name="Rectangle 41">
                <a:extLst>
                  <a:ext uri="{FF2B5EF4-FFF2-40B4-BE49-F238E27FC236}">
                    <a16:creationId xmlns:a16="http://schemas.microsoft.com/office/drawing/2014/main" id="{F3B78DDD-202A-2346-89B9-84F86C0A82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4582076"/>
                <a:ext cx="2277544" cy="609600"/>
              </a:xfrm>
              <a:prstGeom prst="rect">
                <a:avLst/>
              </a:prstGeom>
              <a:blipFill>
                <a:blip r:embed="rId13"/>
                <a:stretch>
                  <a:fillRect r="-559"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0A96D80C-118E-B141-895C-7CB0CE47C3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5102" y="5027915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0" name="Rectangle 41">
                <a:extLst>
                  <a:ext uri="{FF2B5EF4-FFF2-40B4-BE49-F238E27FC236}">
                    <a16:creationId xmlns:a16="http://schemas.microsoft.com/office/drawing/2014/main" id="{0A96D80C-118E-B141-895C-7CB0CE47C3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15102" y="5027915"/>
                <a:ext cx="2277544" cy="609600"/>
              </a:xfrm>
              <a:prstGeom prst="rect">
                <a:avLst/>
              </a:prstGeom>
              <a:blipFill>
                <a:blip r:embed="rId14"/>
                <a:stretch>
                  <a:fillRect r="-556" b="-208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A711EDDE-25BD-624E-B1A4-52165EAD1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94856" y="5517232"/>
                <a:ext cx="2277544" cy="6096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1" name="Rectangle 41">
                <a:extLst>
                  <a:ext uri="{FF2B5EF4-FFF2-40B4-BE49-F238E27FC236}">
                    <a16:creationId xmlns:a16="http://schemas.microsoft.com/office/drawing/2014/main" id="{A711EDDE-25BD-624E-B1A4-52165EAD1D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94856" y="5517232"/>
                <a:ext cx="2277544" cy="609600"/>
              </a:xfrm>
              <a:prstGeom prst="rect">
                <a:avLst/>
              </a:prstGeom>
              <a:blipFill>
                <a:blip r:embed="rId15"/>
                <a:stretch>
                  <a:fillRect b="-2041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4E000D1E-E89D-CC4D-ACAE-7F55CDAC5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0152" y="6021288"/>
                <a:ext cx="22775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𝐸𝑛𝑐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sk</m:t>
                      </m:r>
                      <m:r>
                        <a:rPr lang="en-US" altLang="en-US" sz="24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</m:rad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22" name="Rectangle 41">
                <a:extLst>
                  <a:ext uri="{FF2B5EF4-FFF2-40B4-BE49-F238E27FC236}">
                    <a16:creationId xmlns:a16="http://schemas.microsoft.com/office/drawing/2014/main" id="{4E000D1E-E89D-CC4D-ACAE-7F55CDAC5C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40152" y="6021288"/>
                <a:ext cx="2277544" cy="609600"/>
              </a:xfrm>
              <a:prstGeom prst="rect">
                <a:avLst/>
              </a:prstGeom>
              <a:blipFill>
                <a:blip r:embed="rId16"/>
                <a:stretch>
                  <a:fillRect r="-78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7B97681D-C99C-AB44-97FF-F9E2736FE0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4363" y="3066928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23" name="Rectangle 41">
                <a:extLst>
                  <a:ext uri="{FF2B5EF4-FFF2-40B4-BE49-F238E27FC236}">
                    <a16:creationId xmlns:a16="http://schemas.microsoft.com/office/drawing/2014/main" id="{7B97681D-C99C-AB44-97FF-F9E2736FE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4363" y="3066928"/>
                <a:ext cx="3650656" cy="609600"/>
              </a:xfrm>
              <a:prstGeom prst="rect">
                <a:avLst/>
              </a:prstGeom>
              <a:blipFill>
                <a:blip r:embed="rId17"/>
                <a:stretch>
                  <a:fillRect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E9F0FE1-D11A-D842-8D2F-01A932862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6819" y="5832020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3E9F0FE1-D11A-D842-8D2F-01A932862B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06819" y="5832020"/>
                <a:ext cx="3650656" cy="609600"/>
              </a:xfrm>
              <a:prstGeom prst="rect">
                <a:avLst/>
              </a:prstGeom>
              <a:blipFill>
                <a:blip r:embed="rId18"/>
                <a:stretch>
                  <a:fillRect b="-40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BCBEE6DF-0CFF-F14F-A6C6-9B29B3AA42D8}"/>
              </a:ext>
            </a:extLst>
          </p:cNvPr>
          <p:cNvSpPr/>
          <p:nvPr/>
        </p:nvSpPr>
        <p:spPr>
          <a:xfrm>
            <a:off x="3142597" y="4697298"/>
            <a:ext cx="254315" cy="174432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1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/>
      <p:bldP spid="24" grpId="0"/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612576" y="44624"/>
            <a:ext cx="10363200" cy="1440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Construction 2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(The “Ultimate” PIR)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05D4F00-CE98-B247-B312-3D57F8497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7866" y="1940577"/>
                <a:ext cx="5904656" cy="1587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0" dirty="0"/>
                  <a:t>Write the database access function: </a:t>
                </a:r>
                <a:br>
                  <a:rPr lang="en-US" altLang="en-US" sz="24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b>
                      </m:sSub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" name="Rectangle 41">
                <a:extLst>
                  <a:ext uri="{FF2B5EF4-FFF2-40B4-BE49-F238E27FC236}">
                    <a16:creationId xmlns:a16="http://schemas.microsoft.com/office/drawing/2014/main" id="{B05D4F00-CE98-B247-B312-3D57F8497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17866" y="1940577"/>
                <a:ext cx="5904656" cy="1587153"/>
              </a:xfrm>
              <a:prstGeom prst="rect">
                <a:avLst/>
              </a:prstGeom>
              <a:blipFill>
                <a:blip r:embed="rId3"/>
                <a:stretch>
                  <a:fillRect l="-1502" t="-46032" b="-10952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BD4A4D58-5CA6-CF4B-832A-06D53C74F0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68824" y="3385021"/>
                <a:ext cx="4323456" cy="129912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" name="Rectangle 41">
                <a:extLst>
                  <a:ext uri="{FF2B5EF4-FFF2-40B4-BE49-F238E27FC236}">
                    <a16:creationId xmlns:a16="http://schemas.microsoft.com/office/drawing/2014/main" id="{BD4A4D58-5CA6-CF4B-832A-06D53C74F0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68824" y="3385021"/>
                <a:ext cx="4323456" cy="1299121"/>
              </a:xfrm>
              <a:prstGeom prst="rect">
                <a:avLst/>
              </a:prstGeom>
              <a:blipFill>
                <a:blip r:embed="rId4"/>
                <a:stretch>
                  <a:fillRect l="-2639" t="-82524" b="-1310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D8FC0ABF-72B5-8A46-941D-E6C2F742C4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34290" y="4971283"/>
                <a:ext cx="3456384" cy="5227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000" b="0" dirty="0"/>
                  <a:t>This is 1 if and only if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Rectangle 41">
                <a:extLst>
                  <a:ext uri="{FF2B5EF4-FFF2-40B4-BE49-F238E27FC236}">
                    <a16:creationId xmlns:a16="http://schemas.microsoft.com/office/drawing/2014/main" id="{D8FC0ABF-72B5-8A46-941D-E6C2F742C4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34290" y="4971283"/>
                <a:ext cx="3456384" cy="522780"/>
              </a:xfrm>
              <a:prstGeom prst="rect">
                <a:avLst/>
              </a:prstGeom>
              <a:blipFill>
                <a:blip r:embed="rId5"/>
                <a:stretch>
                  <a:fillRect l="-1465" b="-69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8FC9C5E1-04B7-B34D-A36A-7CF9DBDC88AF}"/>
              </a:ext>
            </a:extLst>
          </p:cNvPr>
          <p:cNvSpPr/>
          <p:nvPr/>
        </p:nvSpPr>
        <p:spPr>
          <a:xfrm rot="16200000">
            <a:off x="5790021" y="3944091"/>
            <a:ext cx="261390" cy="1603612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3A850D91-B717-0246-824E-9C13978161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580" y="5420295"/>
                <a:ext cx="7848872" cy="158715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0" dirty="0"/>
                  <a:t>Client encrypts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sz="2400" b="0" dirty="0"/>
                  <a:t>. Server homomorphically evaluates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</m:oMath>
                </a14:m>
                <a:r>
                  <a:rPr lang="en-US" altLang="en-US" sz="2400" b="0" dirty="0"/>
                  <a:t>. 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8" name="Rectangle 41">
                <a:extLst>
                  <a:ext uri="{FF2B5EF4-FFF2-40B4-BE49-F238E27FC236}">
                    <a16:creationId xmlns:a16="http://schemas.microsoft.com/office/drawing/2014/main" id="{3A850D91-B717-0246-824E-9C1397816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1580" y="5420295"/>
                <a:ext cx="7848872" cy="1587153"/>
              </a:xfrm>
              <a:prstGeom prst="rect">
                <a:avLst/>
              </a:prstGeom>
              <a:blipFill>
                <a:blip r:embed="rId6"/>
                <a:stretch>
                  <a:fillRect l="-1131" r="-27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ADDE4FB3-B003-1440-8226-A236F3E1A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3406" y="5466813"/>
                <a:ext cx="3650656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9" name="Rectangle 41">
                <a:extLst>
                  <a:ext uri="{FF2B5EF4-FFF2-40B4-BE49-F238E27FC236}">
                    <a16:creationId xmlns:a16="http://schemas.microsoft.com/office/drawing/2014/main" id="{ADDE4FB3-B003-1440-8226-A236F3E1A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3406" y="5466813"/>
                <a:ext cx="3650656" cy="6096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0250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2" grpId="0" animBg="1"/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4401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Can we Achieve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i="1" dirty="0">
                <a:solidFill>
                  <a:srgbClr val="891637"/>
                </a:solidFill>
                <a:latin typeface="Calibri" pitchFamily="34" charset="0"/>
              </a:rPr>
              <a:t>Unconditionally</a:t>
            </a: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 Secure PIR?</a:t>
            </a:r>
          </a:p>
        </p:txBody>
      </p:sp>
      <p:sp>
        <p:nvSpPr>
          <p:cNvPr id="3" name="Rectangle 41">
            <a:extLst>
              <a:ext uri="{FF2B5EF4-FFF2-40B4-BE49-F238E27FC236}">
                <a16:creationId xmlns:a16="http://schemas.microsoft.com/office/drawing/2014/main" id="{1AFB24D6-0457-C147-8B61-8320CC3DE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4509120"/>
            <a:ext cx="9073008" cy="11521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Change the mode</a:t>
            </a:r>
            <a:r>
              <a:rPr lang="en-US" altLang="en-US" sz="2400" b="0" dirty="0"/>
              <a:t>l: two or more non-communicating servers!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				(also see PS 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645FE4-FCB7-2442-92F9-A3A1D9080C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692087"/>
            <a:ext cx="2564904" cy="2564904"/>
          </a:xfrm>
          <a:prstGeom prst="rect">
            <a:avLst/>
          </a:prstGeom>
        </p:spPr>
      </p:pic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A0AC2D55-25E1-784B-9C46-AE916D1EFCB7}"/>
              </a:ext>
            </a:extLst>
          </p:cNvPr>
          <p:cNvSpPr/>
          <p:nvPr/>
        </p:nvSpPr>
        <p:spPr>
          <a:xfrm>
            <a:off x="2960440" y="1941368"/>
            <a:ext cx="5427984" cy="612648"/>
          </a:xfrm>
          <a:prstGeom prst="wedgeRoundRectCallout">
            <a:avLst>
              <a:gd name="adj1" fmla="val -58613"/>
              <a:gd name="adj2" fmla="val 1264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 thought you proved this is impossible?!</a:t>
            </a:r>
          </a:p>
        </p:txBody>
      </p:sp>
    </p:spTree>
    <p:extLst>
      <p:ext uri="{BB962C8B-B14F-4D97-AF65-F5344CB8AC3E}">
        <p14:creationId xmlns:p14="http://schemas.microsoft.com/office/powerpoint/2010/main" val="41448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Two-Server PIR</a:t>
            </a:r>
          </a:p>
        </p:txBody>
      </p:sp>
      <p:pic>
        <p:nvPicPr>
          <p:cNvPr id="3" name="Picture 3" descr="stick">
            <a:extLst>
              <a:ext uri="{FF2B5EF4-FFF2-40B4-BE49-F238E27FC236}">
                <a16:creationId xmlns:a16="http://schemas.microsoft.com/office/drawing/2014/main" id="{99CCD26A-0A19-1D44-9BF1-C52B56A06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3816" y="2614401"/>
            <a:ext cx="1681163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2416" y="4290801"/>
            <a:ext cx="1066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Client</a:t>
            </a:r>
          </a:p>
        </p:txBody>
      </p:sp>
      <p:sp>
        <p:nvSpPr>
          <p:cNvPr id="12" name="Rectangle 58">
            <a:extLst>
              <a:ext uri="{FF2B5EF4-FFF2-40B4-BE49-F238E27FC236}">
                <a16:creationId xmlns:a16="http://schemas.microsoft.com/office/drawing/2014/main" id="{BD80B82D-78F5-054C-AB34-661B2B4D8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216" y="2004801"/>
            <a:ext cx="18288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Index: </a:t>
            </a:r>
            <a:r>
              <a:rPr lang="en-US" altLang="en-US" sz="2400" b="1" dirty="0" err="1"/>
              <a:t>i</a:t>
            </a:r>
            <a:endParaRPr lang="en-US" altLang="en-US" sz="2400" b="1" dirty="0">
              <a:solidFill>
                <a:srgbClr val="0000CC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6ED607D4-A56A-9A4A-B68C-49068B22D2D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1259632" y="1540115"/>
            <a:ext cx="1071158" cy="1456837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6162049-23EC-254B-A25A-69C72EE0EA5D}"/>
              </a:ext>
            </a:extLst>
          </p:cNvPr>
          <p:cNvCxnSpPr>
            <a:cxnSpLocks/>
          </p:cNvCxnSpPr>
          <p:nvPr/>
        </p:nvCxnSpPr>
        <p:spPr>
          <a:xfrm>
            <a:off x="3491880" y="2040442"/>
            <a:ext cx="2192011" cy="67321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A2A403B9-E1CA-C84D-A316-4F65372B2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48" y="947192"/>
                <a:ext cx="30174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6" name="Rectangle 41">
                <a:extLst>
                  <a:ext uri="{FF2B5EF4-FFF2-40B4-BE49-F238E27FC236}">
                    <a16:creationId xmlns:a16="http://schemas.microsoft.com/office/drawing/2014/main" id="{A2A403B9-E1CA-C84D-A316-4F65372B2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448" y="947192"/>
                <a:ext cx="3017432" cy="609600"/>
              </a:xfrm>
              <a:prstGeom prst="rect">
                <a:avLst/>
              </a:prstGeom>
              <a:blipFill>
                <a:blip r:embed="rId5"/>
                <a:stretch>
                  <a:fillRect l="-334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3" name="Picture 62">
            <a:extLst>
              <a:ext uri="{FF2B5EF4-FFF2-40B4-BE49-F238E27FC236}">
                <a16:creationId xmlns:a16="http://schemas.microsoft.com/office/drawing/2014/main" id="{1442BB6E-D69E-154D-9108-4AD77BF611A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r="12121"/>
          <a:stretch/>
        </p:blipFill>
        <p:spPr>
          <a:xfrm>
            <a:off x="1259632" y="4731324"/>
            <a:ext cx="1071158" cy="14568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15D181E1-FFF4-7347-BCDC-0A684DC5B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4448" y="4138401"/>
                <a:ext cx="30174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dirty="0"/>
                  <a:t>Database </a:t>
                </a:r>
                <a14:m>
                  <m:oMath xmlns:m="http://schemas.openxmlformats.org/officeDocument/2006/math">
                    <m:r>
                      <a:rPr lang="en-US" altLang="en-US" sz="24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15D181E1-FFF4-7347-BCDC-0A684DC5B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4448" y="4138401"/>
                <a:ext cx="3017432" cy="609600"/>
              </a:xfrm>
              <a:prstGeom prst="rect">
                <a:avLst/>
              </a:prstGeom>
              <a:blipFill>
                <a:blip r:embed="rId6"/>
                <a:stretch>
                  <a:fillRect l="-3347" b="-1020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3815D30-0CA4-AC42-BB77-228BE0C69FF6}"/>
              </a:ext>
            </a:extLst>
          </p:cNvPr>
          <p:cNvCxnSpPr>
            <a:cxnSpLocks/>
          </p:cNvCxnSpPr>
          <p:nvPr/>
        </p:nvCxnSpPr>
        <p:spPr>
          <a:xfrm flipV="1">
            <a:off x="3635896" y="4102214"/>
            <a:ext cx="2047995" cy="798187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E2556-0170-FB4C-A282-5F7E02748DA7}"/>
                  </a:ext>
                </a:extLst>
              </p:cNvPr>
              <p:cNvSpPr/>
              <p:nvPr/>
            </p:nvSpPr>
            <p:spPr>
              <a:xfrm rot="1123778">
                <a:off x="4113268" y="1856777"/>
                <a:ext cx="949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acc>
                        <m:accPr>
                          <m:chr m:val="⃗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4FE2556-0170-FB4C-A282-5F7E02748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3778">
                <a:off x="4113268" y="1856777"/>
                <a:ext cx="94923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287D8B-93FB-2745-B5DC-CA99662D5863}"/>
                  </a:ext>
                </a:extLst>
              </p:cNvPr>
              <p:cNvSpPr/>
              <p:nvPr/>
            </p:nvSpPr>
            <p:spPr>
              <a:xfrm rot="20309522">
                <a:off x="4394641" y="4001304"/>
                <a:ext cx="4062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C287D8B-93FB-2745-B5DC-CA99662D5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309522">
                <a:off x="4394641" y="4001304"/>
                <a:ext cx="406201" cy="461665"/>
              </a:xfrm>
              <a:prstGeom prst="rect">
                <a:avLst/>
              </a:prstGeom>
              <a:blipFill>
                <a:blip r:embed="rId8"/>
                <a:stretch>
                  <a:fillRect l="-4545" t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3B6F513-43AA-7E41-A457-23B9066E13CF}"/>
              </a:ext>
            </a:extLst>
          </p:cNvPr>
          <p:cNvCxnSpPr>
            <a:cxnSpLocks/>
          </p:cNvCxnSpPr>
          <p:nvPr/>
        </p:nvCxnSpPr>
        <p:spPr>
          <a:xfrm flipH="1" flipV="1">
            <a:off x="3522527" y="2813394"/>
            <a:ext cx="1769553" cy="504544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122A2C9-4CEC-664C-9339-CA5D8B705DA6}"/>
              </a:ext>
            </a:extLst>
          </p:cNvPr>
          <p:cNvCxnSpPr>
            <a:cxnSpLocks/>
          </p:cNvCxnSpPr>
          <p:nvPr/>
        </p:nvCxnSpPr>
        <p:spPr>
          <a:xfrm flipH="1">
            <a:off x="3858689" y="5020549"/>
            <a:ext cx="1815239" cy="779083"/>
          </a:xfrm>
          <a:prstGeom prst="straightConnector1">
            <a:avLst/>
          </a:prstGeom>
          <a:noFill/>
          <a:ln w="38100" cap="flat" cmpd="sng" algn="ctr">
            <a:solidFill>
              <a:sysClr val="windowText" lastClr="000000"/>
            </a:solidFill>
            <a:prstDash val="solid"/>
            <a:headEnd type="triangle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A9EFF6-17BE-E641-AF76-F1FDAD80D8B8}"/>
                  </a:ext>
                </a:extLst>
              </p:cNvPr>
              <p:cNvSpPr/>
              <p:nvPr/>
            </p:nvSpPr>
            <p:spPr>
              <a:xfrm rot="1123778">
                <a:off x="3756558" y="2602970"/>
                <a:ext cx="15065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2CA9EFF6-17BE-E641-AF76-F1FDAD80D8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23778">
                <a:off x="3756558" y="2602970"/>
                <a:ext cx="1506503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82D21D-4200-B846-ABD1-DF835FCB724E}"/>
                  </a:ext>
                </a:extLst>
              </p:cNvPr>
              <p:cNvSpPr/>
              <p:nvPr/>
            </p:nvSpPr>
            <p:spPr>
              <a:xfrm rot="20170351">
                <a:off x="4178159" y="4924778"/>
                <a:ext cx="9634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482D21D-4200-B846-ABD1-DF835FCB72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70351">
                <a:off x="4178159" y="4924778"/>
                <a:ext cx="963469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E8F0D6-9C4D-FA44-82E5-DFF823758143}"/>
                  </a:ext>
                </a:extLst>
              </p:cNvPr>
              <p:cNvSpPr/>
              <p:nvPr/>
            </p:nvSpPr>
            <p:spPr>
              <a:xfrm>
                <a:off x="4306006" y="6229470"/>
                <a:ext cx="44112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⨁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</m:d>
                      <m:r>
                        <a:rPr lang="en-US" altLang="en-US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⃗"/>
                              <m:ctrlPr>
                                <a:rPr lang="en-US" altLang="en-US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FE8F0D6-9C4D-FA44-82E5-DFF8237581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006" y="6229470"/>
                <a:ext cx="4411208" cy="461665"/>
              </a:xfrm>
              <a:prstGeom prst="rect">
                <a:avLst/>
              </a:prstGeom>
              <a:blipFill>
                <a:blip r:embed="rId11"/>
                <a:stretch>
                  <a:fillRect t="-2105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2DB5D9D-8F1D-AC43-A986-F986670C2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648">
                <a:off x="4959813" y="2028313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72" name="Rectangle 41">
                <a:extLst>
                  <a:ext uri="{FF2B5EF4-FFF2-40B4-BE49-F238E27FC236}">
                    <a16:creationId xmlns:a16="http://schemas.microsoft.com/office/drawing/2014/main" id="{A2DB5D9D-8F1D-AC43-A986-F986670C2C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22648">
                <a:off x="4959813" y="2028313"/>
                <a:ext cx="1037409" cy="6096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137FED61-0710-D246-87A2-454FC2AD1F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64070">
                <a:off x="4777539" y="3660937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bits.</a:t>
                </a:r>
              </a:p>
            </p:txBody>
          </p:sp>
        </mc:Choice>
        <mc:Fallback xmlns="">
          <p:sp>
            <p:nvSpPr>
              <p:cNvPr id="73" name="Rectangle 41">
                <a:extLst>
                  <a:ext uri="{FF2B5EF4-FFF2-40B4-BE49-F238E27FC236}">
                    <a16:creationId xmlns:a16="http://schemas.microsoft.com/office/drawing/2014/main" id="{137FED61-0710-D246-87A2-454FC2AD1F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364070">
                <a:off x="4777539" y="3660937"/>
                <a:ext cx="1037409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4517AB2-2FEA-B447-8330-8BCF7D3D8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364070">
                <a:off x="5037239" y="4417551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bit.</a:t>
                </a:r>
              </a:p>
            </p:txBody>
          </p:sp>
        </mc:Choice>
        <mc:Fallback xmlns=""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4517AB2-2FEA-B447-8330-8BCF7D3D8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20364070">
                <a:off x="5037239" y="4417551"/>
                <a:ext cx="1037409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A912AE51-1191-4345-99FE-1AC96BF820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22648">
                <a:off x="5085091" y="2826433"/>
                <a:ext cx="1037409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alt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000" dirty="0">
                    <a:solidFill>
                      <a:srgbClr val="0000FF"/>
                    </a:solidFill>
                  </a:rPr>
                  <a:t> bit.</a:t>
                </a:r>
              </a:p>
            </p:txBody>
          </p:sp>
        </mc:Choice>
        <mc:Fallback xmlns="">
          <p:sp>
            <p:nvSpPr>
              <p:cNvPr id="75" name="Rectangle 41">
                <a:extLst>
                  <a:ext uri="{FF2B5EF4-FFF2-40B4-BE49-F238E27FC236}">
                    <a16:creationId xmlns:a16="http://schemas.microsoft.com/office/drawing/2014/main" id="{A912AE51-1191-4345-99FE-1AC96BF82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22648">
                <a:off x="5085091" y="2826433"/>
                <a:ext cx="1037409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96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6" grpId="0"/>
      <p:bldP spid="69" grpId="0"/>
      <p:bldP spid="70" grpId="0"/>
      <p:bldP spid="71" grpId="0"/>
      <p:bldP spid="72" grpId="0"/>
      <p:bldP spid="73" grpId="0"/>
      <p:bldP spid="74" grpId="0"/>
      <p:bldP spid="75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40568" y="1052736"/>
            <a:ext cx="10363200" cy="172819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WE SAW: Oblivious Transfer and </a:t>
            </a:r>
            <a:br>
              <a:rPr lang="en-US" b="1" dirty="0">
                <a:solidFill>
                  <a:srgbClr val="891637"/>
                </a:solidFill>
                <a:latin typeface="Calibri" pitchFamily="34" charset="0"/>
              </a:rPr>
            </a:br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Private Information Retrieval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8C259A-6C2C-8247-B7CD-EFAFDA13AD53}"/>
              </a:ext>
            </a:extLst>
          </p:cNvPr>
          <p:cNvSpPr txBox="1">
            <a:spLocks noChangeArrowheads="1"/>
          </p:cNvSpPr>
          <p:nvPr/>
        </p:nvSpPr>
        <p:spPr>
          <a:xfrm>
            <a:off x="916206" y="2996952"/>
            <a:ext cx="7449652" cy="16561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i="1" dirty="0"/>
              <a:t>L22-24: </a:t>
            </a:r>
            <a:r>
              <a:rPr lang="en-US" sz="3200" b="0" dirty="0"/>
              <a:t>How to solve </a:t>
            </a:r>
            <a:r>
              <a:rPr lang="en-US" sz="3200" b="1" i="1" dirty="0">
                <a:solidFill>
                  <a:srgbClr val="0000FF"/>
                </a:solidFill>
              </a:rPr>
              <a:t>any</a:t>
            </a:r>
            <a:r>
              <a:rPr lang="en-US" sz="3200" b="0" dirty="0"/>
              <a:t> tw</a:t>
            </a:r>
            <a:r>
              <a:rPr lang="en-US" sz="3200" dirty="0"/>
              <a:t>o-party (and multi-party) problem.</a:t>
            </a:r>
            <a:r>
              <a:rPr lang="en-US" sz="3200" b="0" dirty="0"/>
              <a:t> </a:t>
            </a:r>
            <a:endParaRPr lang="en-US" sz="3200" dirty="0">
              <a:latin typeface="Calibri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39B8FC-8CB3-1647-B81E-32F83AAB5E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888" y="4653136"/>
            <a:ext cx="1800200" cy="1896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7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A282CA1-10CA-A140-8E02-75FD8EDD8E2D}"/>
              </a:ext>
            </a:extLst>
          </p:cNvPr>
          <p:cNvSpPr/>
          <p:nvPr/>
        </p:nvSpPr>
        <p:spPr>
          <a:xfrm>
            <a:off x="611560" y="3501008"/>
            <a:ext cx="4680522" cy="1113656"/>
          </a:xfrm>
          <a:prstGeom prst="round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E1879A-3F02-7B4F-87EF-D04AB1DA2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260648"/>
            <a:ext cx="3744416" cy="2197626"/>
          </a:xfrm>
          <a:prstGeom prst="rect">
            <a:avLst/>
          </a:prstGeom>
        </p:spPr>
      </p:pic>
      <p:sp>
        <p:nvSpPr>
          <p:cNvPr id="59" name="Rectangle 41">
            <a:extLst>
              <a:ext uri="{FF2B5EF4-FFF2-40B4-BE49-F238E27FC236}">
                <a16:creationId xmlns:a16="http://schemas.microsoft.com/office/drawing/2014/main" id="{87FF4482-9001-D34E-A397-D126BC6BB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528" y="2564904"/>
            <a:ext cx="876998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Here is a “solution”. The server sends the DB to the client.</a:t>
            </a:r>
            <a:endParaRPr lang="en-US" altLang="en-US" sz="2400" dirty="0"/>
          </a:p>
        </p:txBody>
      </p:sp>
      <p:sp>
        <p:nvSpPr>
          <p:cNvPr id="60" name="Rectangle 41">
            <a:extLst>
              <a:ext uri="{FF2B5EF4-FFF2-40B4-BE49-F238E27FC236}">
                <a16:creationId xmlns:a16="http://schemas.microsoft.com/office/drawing/2014/main" id="{301EBC3C-94F1-864D-85FE-2393FD882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1680" y="2564904"/>
            <a:ext cx="576064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Two ways to overcome the triviality</a:t>
            </a:r>
            <a:endParaRPr lang="en-US" altLang="en-US" sz="2400" dirty="0"/>
          </a:p>
        </p:txBody>
      </p:sp>
      <p:sp>
        <p:nvSpPr>
          <p:cNvPr id="61" name="Rectangle 41">
            <a:extLst>
              <a:ext uri="{FF2B5EF4-FFF2-40B4-BE49-F238E27FC236}">
                <a16:creationId xmlns:a16="http://schemas.microsoft.com/office/drawing/2014/main" id="{61BB3F9D-4977-0545-B17C-F23E366F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211" y="3501008"/>
            <a:ext cx="3709829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Oblivious Transfer (OT)</a:t>
            </a:r>
            <a:endParaRPr lang="en-US" altLang="en-US" sz="2400" dirty="0"/>
          </a:p>
        </p:txBody>
      </p:sp>
      <p:sp>
        <p:nvSpPr>
          <p:cNvPr id="63" name="Rectangle 41">
            <a:extLst>
              <a:ext uri="{FF2B5EF4-FFF2-40B4-BE49-F238E27FC236}">
                <a16:creationId xmlns:a16="http://schemas.microsoft.com/office/drawing/2014/main" id="{76751743-EEB0-6A42-AE79-B1375CF02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70" y="4005064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server privacy</a:t>
            </a: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9F903FFE-9F9C-BC4F-AED6-B55D088EFC2D}"/>
              </a:ext>
            </a:extLst>
          </p:cNvPr>
          <p:cNvSpPr/>
          <p:nvPr/>
        </p:nvSpPr>
        <p:spPr>
          <a:xfrm>
            <a:off x="323528" y="5157192"/>
            <a:ext cx="5328592" cy="1113656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41">
            <a:extLst>
              <a:ext uri="{FF2B5EF4-FFF2-40B4-BE49-F238E27FC236}">
                <a16:creationId xmlns:a16="http://schemas.microsoft.com/office/drawing/2014/main" id="{C594C894-43E7-9649-8B88-2C6227EED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56" y="5157192"/>
            <a:ext cx="550810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/>
              <a:t>Private Information Retrieval (PIR)</a:t>
            </a:r>
            <a:endParaRPr lang="en-US" altLang="en-US" sz="2400" dirty="0"/>
          </a:p>
        </p:txBody>
      </p:sp>
      <p:sp>
        <p:nvSpPr>
          <p:cNvPr id="66" name="Rectangle 41">
            <a:extLst>
              <a:ext uri="{FF2B5EF4-FFF2-40B4-BE49-F238E27FC236}">
                <a16:creationId xmlns:a16="http://schemas.microsoft.com/office/drawing/2014/main" id="{EBB733E1-2247-4645-A43A-92FF3286F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5589240"/>
            <a:ext cx="489654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b="1" dirty="0" err="1"/>
              <a:t>Add’l</a:t>
            </a:r>
            <a:r>
              <a:rPr lang="en-US" altLang="en-US" sz="2400" b="1" dirty="0"/>
              <a:t> property: succinctness</a:t>
            </a:r>
          </a:p>
        </p:txBody>
      </p:sp>
      <p:sp>
        <p:nvSpPr>
          <p:cNvPr id="67" name="Rectangle 41">
            <a:extLst>
              <a:ext uri="{FF2B5EF4-FFF2-40B4-BE49-F238E27FC236}">
                <a16:creationId xmlns:a16="http://schemas.microsoft.com/office/drawing/2014/main" id="{1D95957C-D45D-2245-877C-A107535DF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2160" y="4254243"/>
            <a:ext cx="2874802" cy="120774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>
                <a:shade val="50000"/>
              </a:schemeClr>
            </a:solidFill>
            <a:prstDash val="dash"/>
            <a:miter lim="800000"/>
            <a:headEnd/>
            <a:tailEnd/>
          </a:ln>
          <a:effectLst/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i="1" dirty="0"/>
              <a:t>Symmetric PIR</a:t>
            </a:r>
            <a:r>
              <a:rPr lang="en-US" altLang="en-US" sz="2400" dirty="0"/>
              <a:t> = </a:t>
            </a:r>
            <a:br>
              <a:rPr lang="en-US" altLang="en-US" sz="2400" dirty="0"/>
            </a:br>
            <a:r>
              <a:rPr lang="en-US" altLang="en-US" sz="2400" dirty="0"/>
              <a:t>Succinctness + </a:t>
            </a:r>
            <a:br>
              <a:rPr lang="en-US" altLang="en-US" sz="2400" dirty="0"/>
            </a:br>
            <a:r>
              <a:rPr lang="en-US" altLang="en-US" sz="2400" dirty="0"/>
              <a:t>Server privacy</a:t>
            </a:r>
          </a:p>
        </p:txBody>
      </p:sp>
    </p:spTree>
    <p:extLst>
      <p:ext uri="{BB962C8B-B14F-4D97-AF65-F5344CB8AC3E}">
        <p14:creationId xmlns:p14="http://schemas.microsoft.com/office/powerpoint/2010/main" val="112005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9" grpId="0"/>
      <p:bldP spid="60" grpId="1"/>
      <p:bldP spid="61" grpId="0"/>
      <p:bldP spid="63" grpId="0"/>
      <p:bldP spid="64" grpId="0" animBg="1"/>
      <p:bldP spid="65" grpId="0"/>
      <p:bldP spid="66" grpId="0"/>
      <p:bldP spid="6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Oblivious Transfer (OT)</a:t>
            </a:r>
          </a:p>
        </p:txBody>
      </p:sp>
      <p:sp>
        <p:nvSpPr>
          <p:cNvPr id="10" name="Rectangle 41">
            <a:extLst>
              <a:ext uri="{FF2B5EF4-FFF2-40B4-BE49-F238E27FC236}">
                <a16:creationId xmlns:a16="http://schemas.microsoft.com/office/drawing/2014/main" id="{DC5AD880-EDC9-364C-9DA4-1376EBE5D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8008" y="3187796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>
                  <a:buFont typeface="Arial" panose="020B0604020202020204" pitchFamily="34" charset="0"/>
                  <a:buNone/>
                </a:pPr>
                <a:r>
                  <a:rPr lang="en-US" altLang="en-US" sz="2400" b="1" dirty="0"/>
                  <a:t>Choice bit: </a:t>
                </a:r>
                <a14:m>
                  <m:oMath xmlns:m="http://schemas.openxmlformats.org/officeDocument/2006/math">
                    <m:r>
                      <a:rPr lang="en-US" alt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endParaRPr lang="en-US" altLang="en-US" sz="24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2" name="Rectangle 58">
                <a:extLst>
                  <a:ext uri="{FF2B5EF4-FFF2-40B4-BE49-F238E27FC236}">
                    <a16:creationId xmlns:a16="http://schemas.microsoft.com/office/drawing/2014/main" id="{BD80B82D-78F5-054C-AB34-661B2B4D8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99584" y="1253480"/>
                <a:ext cx="2116832" cy="609600"/>
              </a:xfrm>
              <a:prstGeom prst="rect">
                <a:avLst/>
              </a:prstGeom>
              <a:blipFill>
                <a:blip r:embed="rId3"/>
                <a:stretch>
                  <a:fillRect l="-416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C7346CB-D5AD-F441-AC75-CDAA71093E2F}"/>
              </a:ext>
            </a:extLst>
          </p:cNvPr>
          <p:cNvCxnSpPr>
            <a:cxnSpLocks/>
          </p:cNvCxnSpPr>
          <p:nvPr/>
        </p:nvCxnSpPr>
        <p:spPr>
          <a:xfrm>
            <a:off x="3756525" y="2693640"/>
            <a:ext cx="2039611" cy="0"/>
          </a:xfrm>
          <a:prstGeom prst="straightConnector1">
            <a:avLst/>
          </a:prstGeom>
          <a:noFill/>
          <a:ln w="1270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3E9985D-F30D-7949-A3A5-90D3F3B8C2F4}"/>
              </a:ext>
            </a:extLst>
          </p:cNvPr>
          <p:cNvGrpSpPr/>
          <p:nvPr/>
        </p:nvGrpSpPr>
        <p:grpSpPr>
          <a:xfrm>
            <a:off x="2047280" y="960771"/>
            <a:ext cx="1209148" cy="1062372"/>
            <a:chOff x="1634660" y="2144627"/>
            <a:chExt cx="1209148" cy="106237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8DA5FA5-2479-9240-A005-BAEC08BA61BA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F983F05-9D88-0C4F-B891-35FA266C5647}"/>
                </a:ext>
              </a:extLst>
            </p:cNvPr>
            <p:cNvCxnSpPr>
              <a:cxnSpLocks/>
              <a:stCxn id="2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8" name="Rectangle 41">
                  <a:extLst>
                    <a:ext uri="{FF2B5EF4-FFF2-40B4-BE49-F238E27FC236}">
                      <a16:creationId xmlns:a16="http://schemas.microsoft.com/office/drawing/2014/main" id="{026BE475-4624-E547-BE5F-3CDC4E1C9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55943" y="2144627"/>
                  <a:ext cx="489296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49" name="Rectangle 41">
                  <a:extLst>
                    <a:ext uri="{FF2B5EF4-FFF2-40B4-BE49-F238E27FC236}">
                      <a16:creationId xmlns:a16="http://schemas.microsoft.com/office/drawing/2014/main" id="{AF8F43AF-1AB4-C747-8C2F-EB82B28DD3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0962" y="2597399"/>
                  <a:ext cx="489296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Sender holds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7" name="Rectangle 41">
                <a:extLst>
                  <a:ext uri="{FF2B5EF4-FFF2-40B4-BE49-F238E27FC236}">
                    <a16:creationId xmlns:a16="http://schemas.microsoft.com/office/drawing/2014/main" id="{2CF6025D-1D37-8D48-AE3F-8DD7E51A7D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036" y="4298032"/>
                <a:ext cx="8193924" cy="609600"/>
              </a:xfrm>
              <a:prstGeom prst="rect">
                <a:avLst/>
              </a:prstGeom>
              <a:blipFill>
                <a:blip r:embed="rId6"/>
                <a:stretch>
                  <a:fillRect l="-927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 Receiver holds a 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en-US" sz="2400" dirty="0"/>
                  <a:t>.</a:t>
                </a:r>
              </a:p>
            </p:txBody>
          </p:sp>
        </mc:Choice>
        <mc:Fallback xmlns=""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1BD0532D-5175-9E41-8A9F-69A838296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48" y="4835624"/>
                <a:ext cx="8193924" cy="609600"/>
              </a:xfrm>
              <a:prstGeom prst="rect">
                <a:avLst/>
              </a:prstGeom>
              <a:blipFill>
                <a:blip r:embed="rId7"/>
                <a:stretch>
                  <a:fillRect l="-927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dirty="0"/>
                  <a:t>Receiver should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dirty="0"/>
                  <a:t>, sender should learn nothing. </a:t>
                </a:r>
              </a:p>
            </p:txBody>
          </p:sp>
        </mc:Choice>
        <mc:Fallback xmlns="">
          <p:sp>
            <p:nvSpPr>
              <p:cNvPr id="59" name="Rectangle 41">
                <a:extLst>
                  <a:ext uri="{FF2B5EF4-FFF2-40B4-BE49-F238E27FC236}">
                    <a16:creationId xmlns:a16="http://schemas.microsoft.com/office/drawing/2014/main" id="{72EE5411-76A1-3C41-8F68-A48EABA345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8200" y="5483696"/>
                <a:ext cx="8634320" cy="609600"/>
              </a:xfrm>
              <a:prstGeom prst="rect">
                <a:avLst/>
              </a:prstGeom>
              <a:blipFill>
                <a:blip r:embed="rId8"/>
                <a:stretch>
                  <a:fillRect l="-881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41">
            <a:extLst>
              <a:ext uri="{FF2B5EF4-FFF2-40B4-BE49-F238E27FC236}">
                <a16:creationId xmlns:a16="http://schemas.microsoft.com/office/drawing/2014/main" id="{08ABA92F-969F-3F4E-8931-EA61057FE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7624" y="5996356"/>
            <a:ext cx="7157392" cy="817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000" dirty="0"/>
              <a:t>(We will consider </a:t>
            </a:r>
            <a:r>
              <a:rPr lang="en-US" altLang="en-US" sz="2000" b="1" dirty="0">
                <a:solidFill>
                  <a:srgbClr val="FF0000"/>
                </a:solidFill>
              </a:rPr>
              <a:t>honest-but-curious</a:t>
            </a:r>
            <a:r>
              <a:rPr lang="en-US" altLang="en-US" sz="2000" dirty="0"/>
              <a:t> adversaries; formal definition in a little bit…)</a:t>
            </a:r>
          </a:p>
        </p:txBody>
      </p:sp>
      <p:pic>
        <p:nvPicPr>
          <p:cNvPr id="62" name="Picture 6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8967947-338A-4345-9EDD-A85028F1B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998" y="2184452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613685FA-BDB8-4442-8D52-CBC1B408C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712" y="209604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Rectangle 41">
            <a:extLst>
              <a:ext uri="{FF2B5EF4-FFF2-40B4-BE49-F238E27FC236}">
                <a16:creationId xmlns:a16="http://schemas.microsoft.com/office/drawing/2014/main" id="{3F816C91-5EED-7542-BA85-CFBE05ADA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280" y="3188073"/>
            <a:ext cx="1579984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>
              <a:buFont typeface="Arial" panose="020B0604020202020204" pitchFamily="34" charset="0"/>
              <a:buNone/>
            </a:pPr>
            <a:r>
              <a:rPr lang="en-US" altLang="en-US" sz="2400" dirty="0"/>
              <a:t>Sender</a:t>
            </a:r>
          </a:p>
        </p:txBody>
      </p:sp>
    </p:spTree>
    <p:extLst>
      <p:ext uri="{BB962C8B-B14F-4D97-AF65-F5344CB8AC3E}">
        <p14:creationId xmlns:p14="http://schemas.microsoft.com/office/powerpoint/2010/main" val="30264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57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Why OT? The Dating Problem</a:t>
            </a:r>
          </a:p>
        </p:txBody>
      </p:sp>
      <p:pic>
        <p:nvPicPr>
          <p:cNvPr id="21" name="Picture 2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ECCA0BE8-3FB8-044F-89B3-B29C12D9B6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752" y="214563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354CEECC-D323-0D44-9C92-980507968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206084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/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Oval Callout 22">
                <a:extLst>
                  <a:ext uri="{FF2B5EF4-FFF2-40B4-BE49-F238E27FC236}">
                    <a16:creationId xmlns:a16="http://schemas.microsoft.com/office/drawing/2014/main" id="{B6466DA2-8D6F-AD4B-8B26-3C2C5C23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234" y="1187624"/>
                <a:ext cx="1560574" cy="777986"/>
              </a:xfrm>
              <a:prstGeom prst="wedgeEllipseCallou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/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Oval Callout 24">
                <a:extLst>
                  <a:ext uri="{FF2B5EF4-FFF2-40B4-BE49-F238E27FC236}">
                    <a16:creationId xmlns:a16="http://schemas.microsoft.com/office/drawing/2014/main" id="{61DBF56E-55B1-F843-B5A7-5C9D97C31E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248" y="1138846"/>
                <a:ext cx="1560574" cy="777986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0" dirty="0"/>
                  <a:t>Alice and Bob want to compute the AND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C624D128-832E-BD4F-A28D-3E405A8BEF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1124744"/>
                <a:ext cx="3420380" cy="936104"/>
              </a:xfrm>
              <a:prstGeom prst="rect">
                <a:avLst/>
              </a:prstGeom>
              <a:blipFill>
                <a:blip r:embed="rId7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A66F3-D090-3F4A-90CE-F21E997C590D}"/>
              </a:ext>
            </a:extLst>
          </p:cNvPr>
          <p:cNvGrpSpPr/>
          <p:nvPr/>
        </p:nvGrpSpPr>
        <p:grpSpPr>
          <a:xfrm>
            <a:off x="971600" y="3645024"/>
            <a:ext cx="1214314" cy="1062372"/>
            <a:chOff x="1632077" y="2144627"/>
            <a:chExt cx="1214314" cy="1062372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BDFC293-5380-F240-B63B-FABBD3AF3E14}"/>
                </a:ext>
              </a:extLst>
            </p:cNvPr>
            <p:cNvSpPr/>
            <p:nvPr/>
          </p:nvSpPr>
          <p:spPr>
            <a:xfrm>
              <a:off x="1634660" y="2245671"/>
              <a:ext cx="1209148" cy="92204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9CD3E41-779D-4F46-91A5-E2057562F425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V="1">
              <a:off x="1634660" y="2695468"/>
              <a:ext cx="1209148" cy="112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5" name="Rectangle 41">
                  <a:extLst>
                    <a:ext uri="{FF2B5EF4-FFF2-40B4-BE49-F238E27FC236}">
                      <a16:creationId xmlns:a16="http://schemas.microsoft.com/office/drawing/2014/main" id="{CE8C2B23-E457-9640-82BC-5F148D01A5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04085" y="2144627"/>
                  <a:ext cx="1142306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/>
                <a:lstStyle>
                  <a:lvl1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algn="ctr"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4572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9144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13716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1828800" algn="ctr" fontAlgn="base">
                    <a:spcBef>
                      <a:spcPct val="0"/>
                    </a:spcBef>
                    <a:spcAft>
                      <a:spcPct val="0"/>
                    </a:spcAft>
                    <a:defRPr sz="360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algn="l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altLang="en-US" sz="2400" dirty="0"/>
                </a:p>
              </p:txBody>
            </p:sp>
          </mc:Choice>
          <mc:Fallback xmlns="">
            <p:sp>
              <p:nvSpPr>
                <p:cNvPr id="36" name="Rectangle 41">
                  <a:extLst>
                    <a:ext uri="{FF2B5EF4-FFF2-40B4-BE49-F238E27FC236}">
                      <a16:creationId xmlns:a16="http://schemas.microsoft.com/office/drawing/2014/main" id="{43A0B7E6-04F9-174A-B7B3-AA23049874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632077" y="2597399"/>
                  <a:ext cx="1206178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993300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Choice bit </a:t>
                </a:r>
                <a14:m>
                  <m:oMath xmlns:m="http://schemas.openxmlformats.org/officeDocument/2006/math"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37" name="Rectangle 41">
                <a:extLst>
                  <a:ext uri="{FF2B5EF4-FFF2-40B4-BE49-F238E27FC236}">
                    <a16:creationId xmlns:a16="http://schemas.microsoft.com/office/drawing/2014/main" id="{13B51343-6E8F-0847-90DE-CCB601C6C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0192" y="3792996"/>
                <a:ext cx="2582802" cy="609600"/>
              </a:xfrm>
              <a:prstGeom prst="rect">
                <a:avLst/>
              </a:prstGeom>
              <a:blipFill>
                <a:blip r:embed="rId10"/>
                <a:stretch>
                  <a:fillRect l="-3431" b="-61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B5E568-8B22-BC40-B1A5-F7F82366A3A1}"/>
              </a:ext>
            </a:extLst>
          </p:cNvPr>
          <p:cNvCxnSpPr>
            <a:cxnSpLocks/>
          </p:cNvCxnSpPr>
          <p:nvPr/>
        </p:nvCxnSpPr>
        <p:spPr>
          <a:xfrm>
            <a:off x="2987824" y="4097796"/>
            <a:ext cx="3096344" cy="0"/>
          </a:xfrm>
          <a:prstGeom prst="straightConnector1">
            <a:avLst/>
          </a:prstGeom>
          <a:noFill/>
          <a:ln w="63500" cap="flat" cmpd="sng" algn="ctr">
            <a:solidFill>
              <a:sysClr val="windowText" lastClr="000000"/>
            </a:solidFill>
            <a:prstDash val="solid"/>
            <a:headEnd type="triangle"/>
            <a:tailEnd type="triangle" w="med" len="med"/>
          </a:ln>
          <a:effectLst/>
        </p:spPr>
      </p:cxnSp>
      <p:sp>
        <p:nvSpPr>
          <p:cNvPr id="41" name="Rectangle 3">
            <a:extLst>
              <a:ext uri="{FF2B5EF4-FFF2-40B4-BE49-F238E27FC236}">
                <a16:creationId xmlns:a16="http://schemas.microsoft.com/office/drawing/2014/main" id="{C0355E1D-0B05-184A-94B9-CD6B39B1A9A1}"/>
              </a:ext>
            </a:extLst>
          </p:cNvPr>
          <p:cNvSpPr txBox="1">
            <a:spLocks noChangeArrowheads="1"/>
          </p:cNvSpPr>
          <p:nvPr/>
        </p:nvSpPr>
        <p:spPr>
          <a:xfrm>
            <a:off x="3163268" y="3573016"/>
            <a:ext cx="2736304" cy="42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/>
              <a:t>Run an OT protocol</a:t>
            </a:r>
            <a:endParaRPr lang="en-US" sz="2400" dirty="0">
              <a:latin typeface="Calibr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b="0" dirty="0"/>
                  <a:t>Bob gets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en-US" sz="2400" dirty="0"/>
                  <a:t>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=1, and 0 if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en-US" sz="2400" dirty="0"/>
                  <a:t>=0 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819838C3-D875-9D4A-8400-67479ED60D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6215" y="4725144"/>
                <a:ext cx="4747785" cy="609600"/>
              </a:xfrm>
              <a:prstGeom prst="rect">
                <a:avLst/>
              </a:prstGeom>
              <a:blipFill>
                <a:blip r:embed="rId11"/>
                <a:stretch>
                  <a:fillRect l="-1867" b="-8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6EFF9B09-66D2-A24C-8100-E120FCF78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521188"/>
            <a:ext cx="7894907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ctr"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/>
            <a:r>
              <a:rPr lang="en-US" altLang="en-US" sz="2400" b="0" dirty="0"/>
              <a:t>Here is a way to write the OT selection function: </a:t>
            </a:r>
            <a:endParaRPr lang="en-US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</m:d>
                    </m:oMath>
                  </m:oMathPara>
                </a14:m>
                <a:endParaRPr lang="en-US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F8042C3-A3FA-3940-A630-35408757CF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3764" y="5508346"/>
                <a:ext cx="4250844" cy="609600"/>
              </a:xfrm>
              <a:prstGeom prst="rect">
                <a:avLst/>
              </a:prstGeom>
              <a:blipFill>
                <a:blip r:embed="rId12"/>
                <a:stretch>
                  <a:fillRect b="-204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7C0CDB14-4467-2C41-966E-7D0067EFE802}"/>
              </a:ext>
            </a:extLst>
          </p:cNvPr>
          <p:cNvSpPr/>
          <p:nvPr/>
        </p:nvSpPr>
        <p:spPr>
          <a:xfrm>
            <a:off x="4926646" y="291564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algn="ctr"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4572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9144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13716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1828800" algn="ctr" fontAlgn="base">
                  <a:spcBef>
                    <a:spcPct val="0"/>
                  </a:spcBef>
                  <a:spcAft>
                    <a:spcPct val="0"/>
                  </a:spcAft>
                  <a:defRPr sz="360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l"/>
                <a:r>
                  <a:rPr lang="en-US" altLang="en-US" sz="2400" dirty="0"/>
                  <a:t>w</a:t>
                </a:r>
                <a:r>
                  <a:rPr lang="en-US" altLang="en-US" sz="2400" b="0" dirty="0"/>
                  <a:t>hich, in this case is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</m:oMath>
                </a14:m>
                <a:r>
                  <a:rPr lang="en-US" altLang="en-US" sz="2400" b="0" dirty="0"/>
                  <a:t>. </a:t>
                </a:r>
                <a:endParaRPr lang="en-US" altLang="en-US" sz="24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675BAB-46FC-2F48-9FEF-D28234E60D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97945" y="6022524"/>
                <a:ext cx="4504421" cy="609600"/>
              </a:xfrm>
              <a:prstGeom prst="rect">
                <a:avLst/>
              </a:prstGeom>
              <a:blipFill>
                <a:blip r:embed="rId13"/>
                <a:stretch>
                  <a:fillRect l="-1972" b="-81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993300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74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2" grpId="1"/>
      <p:bldP spid="44" grpId="0"/>
      <p:bldP spid="45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19BE0A6B-0AC7-F549-884F-48878C0A7249}"/>
              </a:ext>
            </a:extLst>
          </p:cNvPr>
          <p:cNvSpPr/>
          <p:nvPr/>
        </p:nvSpPr>
        <p:spPr>
          <a:xfrm>
            <a:off x="899592" y="1126679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$X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955EA4B6-0FC0-B744-936A-B6C83E4A81EB}"/>
              </a:ext>
            </a:extLst>
          </p:cNvPr>
          <p:cNvSpPr/>
          <p:nvPr/>
        </p:nvSpPr>
        <p:spPr>
          <a:xfrm>
            <a:off x="6444208" y="1042116"/>
            <a:ext cx="1440160" cy="612648"/>
          </a:xfrm>
          <a:prstGeom prst="wedgeRoundRectCallout">
            <a:avLst>
              <a:gd name="adj1" fmla="val 32089"/>
              <a:gd name="adj2" fmla="val 98320"/>
              <a:gd name="adj3" fmla="val 16667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 worth: $Y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F28D4D-9DA2-0F49-AE4F-F8AAFBFAB6B4}"/>
              </a:ext>
            </a:extLst>
          </p:cNvPr>
          <p:cNvSpPr txBox="1">
            <a:spLocks noChangeArrowheads="1"/>
          </p:cNvSpPr>
          <p:nvPr/>
        </p:nvSpPr>
        <p:spPr>
          <a:xfrm>
            <a:off x="-756592" y="3796411"/>
            <a:ext cx="10363200" cy="7691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latin typeface="Calibri" pitchFamily="34" charset="0"/>
              </a:rPr>
              <a:t>Who is richer?</a:t>
            </a:r>
          </a:p>
        </p:txBody>
      </p:sp>
      <p:pic>
        <p:nvPicPr>
          <p:cNvPr id="9" name="Picture 8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8E6AF14F-AD89-4142-B234-C9E725AF4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2048383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A0F580E-8791-474C-83D1-6AF40F991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93015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9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title"/>
          </p:nvPr>
        </p:nvSpPr>
        <p:spPr>
          <a:xfrm>
            <a:off x="-533400" y="44624"/>
            <a:ext cx="10363200" cy="1143000"/>
          </a:xfrm>
        </p:spPr>
        <p:txBody>
          <a:bodyPr/>
          <a:lstStyle/>
          <a:p>
            <a:r>
              <a:rPr lang="en-US" b="1" dirty="0">
                <a:solidFill>
                  <a:srgbClr val="891637"/>
                </a:solidFill>
                <a:latin typeface="Calibri" pitchFamily="34" charset="0"/>
              </a:rPr>
              <a:t>The Billionaires’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34F28D4D-9DA2-0F49-AE4F-F8AAFBFAB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95" y="2251892"/>
                <a:ext cx="2441104" cy="4091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1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5F367C9A-EECF-0844-836F-309E1B9D7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2235400"/>
                <a:ext cx="2441104" cy="409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 lnSpcReduction="20000"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en-US" sz="2400" dirty="0">
                    <a:latin typeface="Calibri" pitchFamily="34" charset="0"/>
                  </a:rPr>
                  <a:t> </a:t>
                </a:r>
                <a:br>
                  <a:rPr lang="en-US" sz="2400" dirty="0">
                    <a:latin typeface="Calibri" pitchFamily="34" charset="0"/>
                  </a:rPr>
                </a:br>
                <a:r>
                  <a:rPr lang="en-US" sz="2400" dirty="0">
                    <a:latin typeface="Calibri" pitchFamily="34" charset="0"/>
                  </a:rPr>
                  <a:t>if and only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400" dirty="0"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10" name="Rectangle 3">
                <a:extLst>
                  <a:ext uri="{FF2B5EF4-FFF2-40B4-BE49-F238E27FC236}">
                    <a16:creationId xmlns:a16="http://schemas.microsoft.com/office/drawing/2014/main" id="{74CE4F5F-5C66-4041-8ED8-242CDDD9E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1017248"/>
                <a:ext cx="2736304" cy="669523"/>
              </a:xfrm>
              <a:prstGeom prst="rect">
                <a:avLst/>
              </a:prstGeom>
              <a:blipFill>
                <a:blip r:embed="rId5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0430D38A-6AB9-7F46-85B1-8FAFA758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742" y="12429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BA4586BC-F7DC-3F45-8EB0-24322DDC1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488" y="1124744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1F252F-2222-7546-A8B6-38A7328DF13B}"/>
              </a:ext>
            </a:extLst>
          </p:cNvPr>
          <p:cNvCxnSpPr>
            <a:cxnSpLocks/>
          </p:cNvCxnSpPr>
          <p:nvPr/>
        </p:nvCxnSpPr>
        <p:spPr>
          <a:xfrm flipH="1">
            <a:off x="1616088" y="2661023"/>
            <a:ext cx="219608" cy="74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4F1BF9B-0EAD-6245-93C5-8B1EC565709D}"/>
              </a:ext>
            </a:extLst>
          </p:cNvPr>
          <p:cNvCxnSpPr>
            <a:cxnSpLocks/>
          </p:cNvCxnSpPr>
          <p:nvPr/>
        </p:nvCxnSpPr>
        <p:spPr>
          <a:xfrm flipH="1">
            <a:off x="6663231" y="2636912"/>
            <a:ext cx="933105" cy="713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Unit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in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and 0 elsewhere</a:t>
                </a:r>
              </a:p>
            </p:txBody>
          </p:sp>
        </mc:Choice>
        <mc:Fallback xmlns="">
          <p:sp>
            <p:nvSpPr>
              <p:cNvPr id="26" name="Rectangle 3">
                <a:extLst>
                  <a:ext uri="{FF2B5EF4-FFF2-40B4-BE49-F238E27FC236}">
                    <a16:creationId xmlns:a16="http://schemas.microsoft.com/office/drawing/2014/main" id="{4A00277F-F73E-CB42-9927-908649ADD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8" y="4066129"/>
                <a:ext cx="4335000" cy="908278"/>
              </a:xfrm>
              <a:prstGeom prst="rect">
                <a:avLst/>
              </a:prstGeom>
              <a:blipFill>
                <a:blip r:embed="rId8"/>
                <a:stretch>
                  <a:fillRect b="-9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49788FA-55BC-644A-8DDB-DADF95EBB58B}"/>
              </a:ext>
            </a:extLst>
          </p:cNvPr>
          <p:cNvGrpSpPr/>
          <p:nvPr/>
        </p:nvGrpSpPr>
        <p:grpSpPr>
          <a:xfrm>
            <a:off x="395536" y="3429000"/>
            <a:ext cx="3168352" cy="481139"/>
            <a:chOff x="395536" y="3429000"/>
            <a:chExt cx="3168352" cy="4811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9032BD1-8A93-F84C-8FC3-DF04BDE91C07}"/>
                </a:ext>
              </a:extLst>
            </p:cNvPr>
            <p:cNvSpPr/>
            <p:nvPr/>
          </p:nvSpPr>
          <p:spPr>
            <a:xfrm>
              <a:off x="395536" y="3501008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0CA2CC-6FD8-5741-8C27-D7D0CD989063}"/>
                </a:ext>
              </a:extLst>
            </p:cNvPr>
            <p:cNvCxnSpPr/>
            <p:nvPr/>
          </p:nvCxnSpPr>
          <p:spPr>
            <a:xfrm>
              <a:off x="1429742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E84F30-5765-C44B-A73B-677E3C3EFD4F}"/>
                </a:ext>
              </a:extLst>
            </p:cNvPr>
            <p:cNvCxnSpPr/>
            <p:nvPr/>
          </p:nvCxnSpPr>
          <p:spPr>
            <a:xfrm>
              <a:off x="1763688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25" name="Rectangle 3">
                  <a:extLst>
                    <a:ext uri="{FF2B5EF4-FFF2-40B4-BE49-F238E27FC236}">
                      <a16:creationId xmlns:a16="http://schemas.microsoft.com/office/drawing/2014/main" id="{47B8C3E6-933A-8247-ADB9-0E1624BC3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36" y="3501008"/>
                  <a:ext cx="2441104" cy="40913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2FA606-BDC4-514C-AF4A-C265DE5D8853}"/>
                </a:ext>
              </a:extLst>
            </p:cNvPr>
            <p:cNvCxnSpPr/>
            <p:nvPr/>
          </p:nvCxnSpPr>
          <p:spPr>
            <a:xfrm>
              <a:off x="205172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DCA825F-D8B2-9E4E-BE47-1C3D14CB6301}"/>
                </a:ext>
              </a:extLst>
            </p:cNvPr>
            <p:cNvCxnSpPr/>
            <p:nvPr/>
          </p:nvCxnSpPr>
          <p:spPr>
            <a:xfrm>
              <a:off x="2411760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5DE005A-A4CF-4142-9770-A417F31FA24A}"/>
                </a:ext>
              </a:extLst>
            </p:cNvPr>
            <p:cNvCxnSpPr/>
            <p:nvPr/>
          </p:nvCxnSpPr>
          <p:spPr>
            <a:xfrm>
              <a:off x="1115616" y="3501008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1" name="Rectangle 3">
                  <a:extLst>
                    <a:ext uri="{FF2B5EF4-FFF2-40B4-BE49-F238E27FC236}">
                      <a16:creationId xmlns:a16="http://schemas.microsoft.com/office/drawing/2014/main" id="{04D882FD-4DFF-9F40-9D06-068B037B11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440" y="3480654"/>
                  <a:ext cx="456927" cy="4007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">
                  <a:extLst>
                    <a:ext uri="{FF2B5EF4-FFF2-40B4-BE49-F238E27FC236}">
                      <a16:creationId xmlns:a16="http://schemas.microsoft.com/office/drawing/2014/main" id="{1B690073-732E-1746-940B-91373AF52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680" y="3501008"/>
                  <a:ext cx="456927" cy="40074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3" name="Rectangle 3">
                  <a:extLst>
                    <a:ext uri="{FF2B5EF4-FFF2-40B4-BE49-F238E27FC236}">
                      <a16:creationId xmlns:a16="http://schemas.microsoft.com/office/drawing/2014/main" id="{6E8903AC-B089-8046-833C-01072BEBBF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6841" y="3501008"/>
                  <a:ext cx="456927" cy="40074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4" name="Rectangle 3">
                  <a:extLst>
                    <a:ext uri="{FF2B5EF4-FFF2-40B4-BE49-F238E27FC236}">
                      <a16:creationId xmlns:a16="http://schemas.microsoft.com/office/drawing/2014/main" id="{05624F19-8B53-3147-ABB5-48747A4A3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897" y="3429000"/>
                  <a:ext cx="456927" cy="40074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5" name="Rectangle 3">
                  <a:extLst>
                    <a:ext uri="{FF2B5EF4-FFF2-40B4-BE49-F238E27FC236}">
                      <a16:creationId xmlns:a16="http://schemas.microsoft.com/office/drawing/2014/main" id="{42A77A1F-2F8D-F74C-94F5-82638FA34C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60" y="3429000"/>
                  <a:ext cx="456927" cy="40074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dirty="0">
                    <a:latin typeface="Calibri" pitchFamily="34" charset="0"/>
                  </a:rPr>
                  <a:t>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itchFamily="34" charset="0"/>
                  </a:rPr>
                  <a:t> = 1 from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itchFamily="34" charset="0"/>
                  </a:rPr>
                  <a:t> location onwards</a:t>
                </a:r>
              </a:p>
            </p:txBody>
          </p:sp>
        </mc:Choice>
        <mc:Fallback xmlns="">
          <p:sp>
            <p:nvSpPr>
              <p:cNvPr id="48" name="Rectangle 3">
                <a:extLst>
                  <a:ext uri="{FF2B5EF4-FFF2-40B4-BE49-F238E27FC236}">
                    <a16:creationId xmlns:a16="http://schemas.microsoft.com/office/drawing/2014/main" id="{D8517B70-13E5-3841-AF5A-ABC1DD250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392" y="4061895"/>
                <a:ext cx="4335000" cy="908278"/>
              </a:xfrm>
              <a:prstGeom prst="rect">
                <a:avLst/>
              </a:prstGeom>
              <a:blipFill>
                <a:blip r:embed="rId15"/>
                <a:stretch>
                  <a:fillRect l="-116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0E197381-1975-D449-8155-3BF594873547}"/>
              </a:ext>
            </a:extLst>
          </p:cNvPr>
          <p:cNvGrpSpPr/>
          <p:nvPr/>
        </p:nvGrpSpPr>
        <p:grpSpPr>
          <a:xfrm>
            <a:off x="5789256" y="3400262"/>
            <a:ext cx="3195503" cy="481139"/>
            <a:chOff x="5789256" y="3400262"/>
            <a:chExt cx="3195503" cy="48113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B44AAB-FD16-BF43-9D6B-3D262DDB61D1}"/>
                </a:ext>
              </a:extLst>
            </p:cNvPr>
            <p:cNvSpPr/>
            <p:nvPr/>
          </p:nvSpPr>
          <p:spPr>
            <a:xfrm>
              <a:off x="5789256" y="3472270"/>
              <a:ext cx="3168352" cy="3600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D4B13C-8548-EB4D-8F49-B6B3A86C7A7C}"/>
                </a:ext>
              </a:extLst>
            </p:cNvPr>
            <p:cNvCxnSpPr/>
            <p:nvPr/>
          </p:nvCxnSpPr>
          <p:spPr>
            <a:xfrm>
              <a:off x="6823462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297339-907F-6E4E-91A5-90C0D6BE913E}"/>
                </a:ext>
              </a:extLst>
            </p:cNvPr>
            <p:cNvCxnSpPr/>
            <p:nvPr/>
          </p:nvCxnSpPr>
          <p:spPr>
            <a:xfrm>
              <a:off x="7157408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">
                  <a:extLst>
                    <a:ext uri="{FF2B5EF4-FFF2-40B4-BE49-F238E27FC236}">
                      <a16:creationId xmlns:a16="http://schemas.microsoft.com/office/drawing/2014/main" id="{8F3DAC98-4371-9245-921A-F827807D9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9256" y="3472270"/>
                  <a:ext cx="2441104" cy="40913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14B6E6-4D9C-BC44-AB84-3E063B5CBC51}"/>
                </a:ext>
              </a:extLst>
            </p:cNvPr>
            <p:cNvCxnSpPr/>
            <p:nvPr/>
          </p:nvCxnSpPr>
          <p:spPr>
            <a:xfrm>
              <a:off x="744544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761818C-BDCA-544D-B090-E4020B6409E2}"/>
                </a:ext>
              </a:extLst>
            </p:cNvPr>
            <p:cNvCxnSpPr/>
            <p:nvPr/>
          </p:nvCxnSpPr>
          <p:spPr>
            <a:xfrm>
              <a:off x="7805480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68ACD89-06A2-4241-A893-88E5F81BD825}"/>
                </a:ext>
              </a:extLst>
            </p:cNvPr>
            <p:cNvCxnSpPr/>
            <p:nvPr/>
          </p:nvCxnSpPr>
          <p:spPr>
            <a:xfrm>
              <a:off x="6509336" y="3472270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3" name="Rectangle 3">
                  <a:extLst>
                    <a:ext uri="{FF2B5EF4-FFF2-40B4-BE49-F238E27FC236}">
                      <a16:creationId xmlns:a16="http://schemas.microsoft.com/office/drawing/2014/main" id="{87B20D15-D714-F64F-90D4-A22866DF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0160" y="3451916"/>
                  <a:ext cx="456927" cy="40074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4" name="Rectangle 3">
                  <a:extLst>
                    <a:ext uri="{FF2B5EF4-FFF2-40B4-BE49-F238E27FC236}">
                      <a16:creationId xmlns:a16="http://schemas.microsoft.com/office/drawing/2014/main" id="{0A8FC3C2-9FA3-B247-8EA9-9E26A97929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5400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5" name="Rectangle 3">
                  <a:extLst>
                    <a:ext uri="{FF2B5EF4-FFF2-40B4-BE49-F238E27FC236}">
                      <a16:creationId xmlns:a16="http://schemas.microsoft.com/office/drawing/2014/main" id="{2FAC0E98-8E99-3A41-8538-200E8D483A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561" y="3472270"/>
                  <a:ext cx="456927" cy="40074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47" name="Rectangle 3">
                  <a:extLst>
                    <a:ext uri="{FF2B5EF4-FFF2-40B4-BE49-F238E27FC236}">
                      <a16:creationId xmlns:a16="http://schemas.microsoft.com/office/drawing/2014/main" id="{665B5A2A-CD2C-BA41-B939-AEB8A3F0D1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5280" y="3400262"/>
                  <a:ext cx="456927" cy="40074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B443E2A-8711-D24A-8B2B-3B0FEDAB5F39}"/>
                </a:ext>
              </a:extLst>
            </p:cNvPr>
            <p:cNvCxnSpPr/>
            <p:nvPr/>
          </p:nvCxnSpPr>
          <p:spPr>
            <a:xfrm>
              <a:off x="8167792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3">
                  <a:extLst>
                    <a:ext uri="{FF2B5EF4-FFF2-40B4-BE49-F238E27FC236}">
                      <a16:creationId xmlns:a16="http://schemas.microsoft.com/office/drawing/2014/main" id="{F2666196-8B10-A149-B0BF-52D47AFCEC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2873" y="3478597"/>
                  <a:ext cx="456927" cy="40074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7794891-BCCA-5240-86FC-6B738E992F4B}"/>
                </a:ext>
              </a:extLst>
            </p:cNvPr>
            <p:cNvCxnSpPr/>
            <p:nvPr/>
          </p:nvCxnSpPr>
          <p:spPr>
            <a:xfrm>
              <a:off x="8552711" y="3478597"/>
              <a:ext cx="0" cy="3600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3">
                  <a:extLst>
                    <a:ext uri="{FF2B5EF4-FFF2-40B4-BE49-F238E27FC236}">
                      <a16:creationId xmlns:a16="http://schemas.microsoft.com/office/drawing/2014/main" id="{147E10C6-0251-C740-B1B0-939B0631A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7792" y="3478597"/>
                  <a:ext cx="456927" cy="40074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 fontScale="85000" lnSpcReduction="10000"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>
                    <a:latin typeface="Calibri" pitchFamily="34" charset="0"/>
                  </a:endParaRPr>
                </a:p>
              </p:txBody>
            </p:sp>
          </mc:Choice>
          <mc:Fallback xmlns="">
            <p:sp>
              <p:nvSpPr>
                <p:cNvPr id="54" name="Rectangle 3">
                  <a:extLst>
                    <a:ext uri="{FF2B5EF4-FFF2-40B4-BE49-F238E27FC236}">
                      <a16:creationId xmlns:a16="http://schemas.microsoft.com/office/drawing/2014/main" id="{681140C0-8DE5-2E41-9142-8BC236339E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7832" y="3478597"/>
                  <a:ext cx="456927" cy="40074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e>
                      </m:d>
                      <m:r>
                        <a:rPr lang="en-US" sz="2400" b="1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e>
                          </m:d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sSub>
                            <m:sSubPr>
                              <m:ctrlP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400" b="1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  <a:latin typeface="Calibri" pitchFamily="34" charset="0"/>
                </a:endParaRPr>
              </a:p>
            </p:txBody>
          </p:sp>
        </mc:Choice>
        <mc:Fallback xmlns="">
          <p:sp>
            <p:nvSpPr>
              <p:cNvPr id="55" name="Rectangle 3">
                <a:extLst>
                  <a:ext uri="{FF2B5EF4-FFF2-40B4-BE49-F238E27FC236}">
                    <a16:creationId xmlns:a16="http://schemas.microsoft.com/office/drawing/2014/main" id="{B44A0E0E-AC2A-314F-AA1D-E1AC814FB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4" y="4599337"/>
                <a:ext cx="7916271" cy="1637975"/>
              </a:xfrm>
              <a:prstGeom prst="rect">
                <a:avLst/>
              </a:prstGeom>
              <a:blipFill>
                <a:blip r:embed="rId23"/>
                <a:stretch>
                  <a:fillRect t="-53846" b="-9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3">
            <a:extLst>
              <a:ext uri="{FF2B5EF4-FFF2-40B4-BE49-F238E27FC236}">
                <a16:creationId xmlns:a16="http://schemas.microsoft.com/office/drawing/2014/main" id="{C72B3362-9E71-BD4C-A5D9-B8453C0A339B}"/>
              </a:ext>
            </a:extLst>
          </p:cNvPr>
          <p:cNvSpPr txBox="1">
            <a:spLocks noChangeArrowheads="1"/>
          </p:cNvSpPr>
          <p:nvPr/>
        </p:nvSpPr>
        <p:spPr>
          <a:xfrm>
            <a:off x="897032" y="5860746"/>
            <a:ext cx="7131352" cy="908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latin typeface="Calibri" pitchFamily="34" charset="0"/>
              </a:rPr>
              <a:t>Compute each AND individually and sum it up? 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0C31CF-B511-0E46-823C-F55953E4C8D9}"/>
              </a:ext>
            </a:extLst>
          </p:cNvPr>
          <p:cNvCxnSpPr/>
          <p:nvPr/>
        </p:nvCxnSpPr>
        <p:spPr>
          <a:xfrm>
            <a:off x="1115616" y="6309320"/>
            <a:ext cx="648072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5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8" grpId="0"/>
      <p:bldP spid="55" grpId="0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48501</TotalTime>
  <Words>1894</Words>
  <Application>Microsoft Macintosh PowerPoint</Application>
  <PresentationFormat>On-screen Show (4:3)</PresentationFormat>
  <Paragraphs>377</Paragraphs>
  <Slides>34</Slides>
  <Notes>34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Custom Design</vt:lpstr>
      <vt:lpstr>PowerPoint Presentation</vt:lpstr>
      <vt:lpstr>TODAY: Oblivious Transfer and  Private Information Retrieval</vt:lpstr>
      <vt:lpstr>Basic Problem: Database Access</vt:lpstr>
      <vt:lpstr>PowerPoint Presentation</vt:lpstr>
      <vt:lpstr>Oblivious Transfer (OT)</vt:lpstr>
      <vt:lpstr>Why OT? The Dating Problem</vt:lpstr>
      <vt:lpstr>Why OT? The Dating Problem</vt:lpstr>
      <vt:lpstr>The Billionaires’ Problem</vt:lpstr>
      <vt:lpstr>The Billionaires’ Problem</vt:lpstr>
      <vt:lpstr>Detour: OT ⇒ Secret-Shared-AND</vt:lpstr>
      <vt:lpstr>The Billionaires’ Problem</vt:lpstr>
      <vt:lpstr>The Billionaires’ Problem</vt:lpstr>
      <vt:lpstr>“OT is Complete”</vt:lpstr>
      <vt:lpstr>OT Definition</vt:lpstr>
      <vt:lpstr>OT Definition</vt:lpstr>
      <vt:lpstr>OT Definition</vt:lpstr>
      <vt:lpstr>OT Definition</vt:lpstr>
      <vt:lpstr>OT Protocol 1: Trapdoor Permutations</vt:lpstr>
      <vt:lpstr>OT Protocol 1: Trapdoor Permutations</vt:lpstr>
      <vt:lpstr>OT Protocol 1: Trapdoor Permutations</vt:lpstr>
      <vt:lpstr>OT Protocol 1: Trapdoor Permutations</vt:lpstr>
      <vt:lpstr>OT from Trapdoor Permutations</vt:lpstr>
      <vt:lpstr>OT Protocol 2: Additive HE</vt:lpstr>
      <vt:lpstr>Many More Constructions of OT</vt:lpstr>
      <vt:lpstr>PowerPoint Presentation</vt:lpstr>
      <vt:lpstr>Private Information Retrieval</vt:lpstr>
      <vt:lpstr>Lower Bound</vt:lpstr>
      <vt:lpstr>Lower Bound</vt:lpstr>
      <vt:lpstr>Construction 0: Using Additive HE</vt:lpstr>
      <vt:lpstr>Constr. 1: Using Additive HE (better)</vt:lpstr>
      <vt:lpstr>Construction 2 (The “Ultimate” PIR)</vt:lpstr>
      <vt:lpstr>Can we Achieve  Unconditionally Secure PIR?</vt:lpstr>
      <vt:lpstr>Two-Server PIR</vt:lpstr>
      <vt:lpstr>WE SAW: Oblivious Transfer and  Private Information Retrieval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1225</cp:revision>
  <dcterms:created xsi:type="dcterms:W3CDTF">2014-03-14T23:52:55Z</dcterms:created>
  <dcterms:modified xsi:type="dcterms:W3CDTF">2022-11-21T14:43:28Z</dcterms:modified>
</cp:coreProperties>
</file>