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571" r:id="rId2"/>
    <p:sldId id="1120" r:id="rId3"/>
    <p:sldId id="579" r:id="rId4"/>
    <p:sldId id="530" r:id="rId5"/>
    <p:sldId id="531" r:id="rId6"/>
    <p:sldId id="551" r:id="rId7"/>
    <p:sldId id="1119" r:id="rId8"/>
    <p:sldId id="1121" r:id="rId9"/>
    <p:sldId id="532" r:id="rId10"/>
    <p:sldId id="556" r:id="rId11"/>
    <p:sldId id="553" r:id="rId12"/>
    <p:sldId id="536" r:id="rId13"/>
    <p:sldId id="554" r:id="rId14"/>
    <p:sldId id="555" r:id="rId15"/>
    <p:sldId id="1125" r:id="rId16"/>
    <p:sldId id="1128" r:id="rId17"/>
    <p:sldId id="535" r:id="rId18"/>
    <p:sldId id="537" r:id="rId19"/>
    <p:sldId id="988" r:id="rId20"/>
    <p:sldId id="960" r:id="rId21"/>
    <p:sldId id="991" r:id="rId22"/>
    <p:sldId id="1126" r:id="rId23"/>
    <p:sldId id="1116" r:id="rId24"/>
    <p:sldId id="558" r:id="rId25"/>
    <p:sldId id="559" r:id="rId26"/>
    <p:sldId id="560" r:id="rId27"/>
    <p:sldId id="561" r:id="rId28"/>
    <p:sldId id="562" r:id="rId29"/>
    <p:sldId id="1129" r:id="rId30"/>
    <p:sldId id="539" r:id="rId31"/>
    <p:sldId id="548" r:id="rId32"/>
    <p:sldId id="549" r:id="rId33"/>
    <p:sldId id="550" r:id="rId34"/>
    <p:sldId id="563" r:id="rId35"/>
    <p:sldId id="1122" r:id="rId36"/>
    <p:sldId id="985" r:id="rId37"/>
    <p:sldId id="986" r:id="rId38"/>
    <p:sldId id="1103" r:id="rId39"/>
    <p:sldId id="1132" r:id="rId40"/>
    <p:sldId id="1134" r:id="rId41"/>
    <p:sldId id="1133" r:id="rId42"/>
    <p:sldId id="113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62416"/>
    <a:srgbClr val="EA968D"/>
    <a:srgbClr val="1E177C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8"/>
    <p:restoredTop sz="76240" autoAdjust="0"/>
  </p:normalViewPr>
  <p:slideViewPr>
    <p:cSldViewPr>
      <p:cViewPr varScale="1">
        <p:scale>
          <a:sx n="95" d="100"/>
          <a:sy n="95" d="100"/>
        </p:scale>
        <p:origin x="184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879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928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354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00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582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3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793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This is a subtle definition. Think carefully about the order of quantifiers.   This says “for every polynomial function p(n), and for every polynomial function q(n) there is an n_0 </a:t>
            </a:r>
            <a:r>
              <a:rPr lang="en-US" baseline="0" dirty="0" err="1"/>
              <a:t>s.t.</a:t>
            </a:r>
            <a:r>
              <a:rPr lang="en-US" baseline="0" dirty="0"/>
              <a:t> for all n &gt; n_0,  </a:t>
            </a:r>
            <a:r>
              <a:rPr lang="en-US" baseline="0" dirty="0" err="1"/>
              <a:t>Pr</a:t>
            </a:r>
            <a:r>
              <a:rPr lang="en-US" baseline="0" dirty="0"/>
              <a:t>[p(n)-time EVE distinguishes] &lt;= 1/2 + 1/q(n).”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Question to reader: What effect does switching the order of quantifiers have?  i.e. in the def above, “There is a negligible function mu </a:t>
            </a:r>
            <a:r>
              <a:rPr lang="en-US" baseline="0" dirty="0" err="1"/>
              <a:t>s.t.</a:t>
            </a:r>
            <a:r>
              <a:rPr lang="en-US" baseline="0" dirty="0"/>
              <a:t> for all </a:t>
            </a:r>
            <a:r>
              <a:rPr lang="en-US" baseline="0" dirty="0" err="1"/>
              <a:t>p.p.t</a:t>
            </a:r>
            <a:r>
              <a:rPr lang="en-US" baseline="0" dirty="0"/>
              <a:t>. EVE,…”?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556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03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19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089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140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14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984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304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8492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11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5165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641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00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64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766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649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0651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4230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62000"/>
            <a:r>
              <a:rPr lang="en-US" altLang="en-US" sz="1200" dirty="0"/>
              <a:t>Truly random or biased?</a:t>
            </a:r>
          </a:p>
          <a:p>
            <a:pPr defTabSz="762000"/>
            <a:r>
              <a:rPr lang="en-US" altLang="en-US" sz="1200" dirty="0"/>
              <a:t>Biased. However, can process the output of sources to get unbiased bit assuming some mathematical model of source [</a:t>
            </a:r>
            <a:r>
              <a:rPr lang="en-US" altLang="en-US" sz="1200" dirty="0" err="1"/>
              <a:t>vonNeuman</a:t>
            </a:r>
            <a:r>
              <a:rPr lang="en-US" altLang="en-US" sz="1200" dirty="0"/>
              <a:t>, Elias, Blum]</a:t>
            </a:r>
          </a:p>
          <a:p>
            <a:pPr defTabSz="762000"/>
            <a:r>
              <a:rPr lang="en-US" altLang="en-US" dirty="0">
                <a:solidFill>
                  <a:srgbClr val="000000"/>
                </a:solidFill>
              </a:rPr>
              <a:t>Pseudo Random Number Generators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5841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695223D-9A69-4146-9CE3-A26646DD5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11DE11F-FC84-D64A-A7E0-799C81EC7897}" type="slidenum">
              <a:rPr lang="en-US" altLang="en-US" sz="1200">
                <a:latin typeface="Arial" panose="020B0604020202020204" pitchFamily="34" charset="0"/>
              </a:rPr>
              <a:pPr eaLnBrk="1" hangingPunct="1"/>
              <a:t>38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269557E-8A12-7D42-ACFC-8FBCC3186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22957E5-5383-C64A-9F34-050521085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233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695223D-9A69-4146-9CE3-A26646DD5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11DE11F-FC84-D64A-A7E0-799C81EC7897}" type="slidenum">
              <a:rPr lang="en-US" altLang="en-US" sz="1200">
                <a:latin typeface="Arial" panose="020B0604020202020204" pitchFamily="34" charset="0"/>
              </a:rPr>
              <a:pPr eaLnBrk="1" hangingPunct="1"/>
              <a:t>39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269557E-8A12-7D42-ACFC-8FBCC3186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22957E5-5383-C64A-9F34-050521085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031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695223D-9A69-4146-9CE3-A26646DD5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11DE11F-FC84-D64A-A7E0-799C81EC7897}" type="slidenum">
              <a:rPr lang="en-US" altLang="en-US" sz="1200">
                <a:latin typeface="Arial" panose="020B0604020202020204" pitchFamily="34" charset="0"/>
              </a:rPr>
              <a:pPr eaLnBrk="1" hangingPunct="1"/>
              <a:t>40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269557E-8A12-7D42-ACFC-8FBCC3186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22957E5-5383-C64A-9F34-050521085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932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695223D-9A69-4146-9CE3-A26646DD5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11DE11F-FC84-D64A-A7E0-799C81EC7897}" type="slidenum">
              <a:rPr lang="en-US" altLang="en-US" sz="1200">
                <a:latin typeface="Arial" panose="020B0604020202020204" pitchFamily="34" charset="0"/>
              </a:rPr>
              <a:pPr eaLnBrk="1" hangingPunct="1"/>
              <a:t>41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269557E-8A12-7D42-ACFC-8FBCC3186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22957E5-5383-C64A-9F34-050521085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219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80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80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703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010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490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119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46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.wmf"/><Relationship Id="rId4" Type="http://schemas.openxmlformats.org/officeDocument/2006/relationships/image" Target="../media/image15.png"/><Relationship Id="rId9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.wmf"/><Relationship Id="rId4" Type="http://schemas.openxmlformats.org/officeDocument/2006/relationships/image" Target="../media/image15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gif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0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jp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8864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6.875/18.425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3682752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2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2996952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8B37B9-ED9B-2344-8B34-590274FE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52" y="594928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latin typeface="Calibri" pitchFamily="34" charset="0"/>
              </a:rPr>
              <a:t>Course website: </a:t>
            </a:r>
            <a:r>
              <a:rPr lang="en-US" sz="2400" b="1" i="1" dirty="0">
                <a:latin typeface="Calibri" pitchFamily="34" charset="0"/>
              </a:rPr>
              <a:t>https://mit6875.github.io/ </a:t>
            </a:r>
          </a:p>
        </p:txBody>
      </p:sp>
    </p:spTree>
    <p:extLst>
      <p:ext uri="{BB962C8B-B14F-4D97-AF65-F5344CB8AC3E}">
        <p14:creationId xmlns:p14="http://schemas.microsoft.com/office/powerpoint/2010/main" val="428320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-468560" y="368660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 Indistinguishability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0D8752-D946-2647-94D0-8A754EFE8588}"/>
              </a:ext>
            </a:extLst>
          </p:cNvPr>
          <p:cNvSpPr/>
          <p:nvPr/>
        </p:nvSpPr>
        <p:spPr>
          <a:xfrm>
            <a:off x="179512" y="4085741"/>
            <a:ext cx="8640960" cy="1129636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9882C07-7AE4-0344-9EF3-1B862B88EB03}"/>
              </a:ext>
            </a:extLst>
          </p:cNvPr>
          <p:cNvSpPr/>
          <p:nvPr/>
        </p:nvSpPr>
        <p:spPr>
          <a:xfrm>
            <a:off x="1331640" y="155679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FC06676-C66D-E24E-B50E-1ACCAFD5E328}"/>
              </a:ext>
            </a:extLst>
          </p:cNvPr>
          <p:cNvSpPr/>
          <p:nvPr/>
        </p:nvSpPr>
        <p:spPr>
          <a:xfrm>
            <a:off x="5220072" y="155679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6941D262-7FBD-DB4F-B235-928C80A41D5D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163315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C565B37E-1575-1640-AA12-0094318A15DE}"/>
              </a:ext>
            </a:extLst>
          </p:cNvPr>
          <p:cNvSpPr txBox="1">
            <a:spLocks noChangeArrowheads="1"/>
          </p:cNvSpPr>
          <p:nvPr/>
        </p:nvSpPr>
        <p:spPr>
          <a:xfrm>
            <a:off x="5508104" y="163958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AB4AF904-89D9-D043-9644-8714447A99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29662" y="2711128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AB4AF904-89D9-D043-9644-8714447A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62" y="2711128"/>
                <a:ext cx="2196244" cy="386925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8B3CB921-3F6F-4445-8019-04D838C5A7E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00092" y="2670285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8B3CB921-3F6F-4445-8019-04D838C5A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92" y="2670285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19" descr="MCj04359310000[1]">
            <a:extLst>
              <a:ext uri="{FF2B5EF4-FFF2-40B4-BE49-F238E27FC236}">
                <a16:creationId xmlns:a16="http://schemas.microsoft.com/office/drawing/2014/main" id="{BAF1223B-8F42-8A40-843D-FFA080A9D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42069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3E606113-3536-7C49-8A74-DB27DC4E1F88}"/>
              </a:ext>
            </a:extLst>
          </p:cNvPr>
          <p:cNvSpPr txBox="1">
            <a:spLocks noChangeArrowheads="1"/>
          </p:cNvSpPr>
          <p:nvPr/>
        </p:nvSpPr>
        <p:spPr>
          <a:xfrm>
            <a:off x="1253752" y="3242069"/>
            <a:ext cx="7566720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altLang="en-US" sz="2400" b="1" dirty="0" err="1">
                <a:solidFill>
                  <a:srgbClr val="FF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p.p.t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distinguisher.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2867913B-9264-924C-AE88-08D3C2197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4231828"/>
                <a:ext cx="8776048" cy="117048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For all </a:t>
                </a:r>
                <a:r>
                  <a:rPr lang="en-US" altLang="en-US" sz="4000" b="1" dirty="0" err="1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p.p.t</a:t>
                </a:r>
                <a:r>
                  <a:rPr lang="en-US" altLang="en-US" sz="40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EVE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pple Chancery" panose="03020702040506060504" pitchFamily="66" charset="-79"/>
                                  <a:ea typeface="Brush Script MT" panose="03060802040406070304" pitchFamily="66" charset="-122"/>
                                  <a:cs typeface="Apple Chancery" panose="03020702040506060504" pitchFamily="66" charset="-79"/>
                                </a:rPr>
                                <m:t>K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𝑘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=1/2</m:t>
                      </m:r>
                    </m:oMath>
                  </m:oMathPara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2867913B-9264-924C-AE88-08D3C2197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31828"/>
                <a:ext cx="8776048" cy="1170481"/>
              </a:xfrm>
              <a:prstGeom prst="rect">
                <a:avLst/>
              </a:prstGeom>
              <a:blipFill>
                <a:blip r:embed="rId6"/>
                <a:stretch>
                  <a:fillRect l="-1010" t="-20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6F49F2F8-DFA9-C94E-8632-E281E7C8328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91680" y="2207072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6F49F2F8-DFA9-C94E-8632-E281E7C83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07072"/>
                <a:ext cx="2196244" cy="386925"/>
              </a:xfrm>
              <a:prstGeom prst="rect">
                <a:avLst/>
              </a:prstGeom>
              <a:blipFill>
                <a:blip r:embed="rId7"/>
                <a:stretch>
                  <a:fillRect l="-4023" t="-22581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110FD9B1-5E66-0C4C-96E4-E5B69DC95CE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44108" y="2166229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/>
                  <a:t>k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US" altLang="en-US" sz="2400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lang="en-US" altLang="en-US" sz="2400" dirty="0"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110FD9B1-5E66-0C4C-96E4-E5B69DC95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8" y="2166229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046" t="-25806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F2B46CD-B75E-A641-BFAC-929378EEE8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19" y="5689966"/>
            <a:ext cx="898078" cy="882183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970A40AC-7FD5-B04B-BE86-5EEC0F4DDD12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5709446"/>
            <a:ext cx="8712968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Still subject to Shannon’s impossibility!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9" name="Subtitle 1">
            <a:extLst>
              <a:ext uri="{FF2B5EF4-FFF2-40B4-BE49-F238E27FC236}">
                <a16:creationId xmlns:a16="http://schemas.microsoft.com/office/drawing/2014/main" id="{A6006EB7-DC1D-5245-8E2F-32F4B5989251}"/>
              </a:ext>
            </a:extLst>
          </p:cNvPr>
          <p:cNvSpPr txBox="1">
            <a:spLocks/>
          </p:cNvSpPr>
          <p:nvPr/>
        </p:nvSpPr>
        <p:spPr>
          <a:xfrm>
            <a:off x="7276492" y="457112"/>
            <a:ext cx="1935832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(take 1)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15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F2B46CD-B75E-A641-BFAC-929378EEE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8640"/>
            <a:ext cx="898078" cy="882183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970A40AC-7FD5-B04B-BE86-5EEC0F4DDD12}"/>
              </a:ext>
            </a:extLst>
          </p:cNvPr>
          <p:cNvSpPr txBox="1">
            <a:spLocks noChangeArrowheads="1"/>
          </p:cNvSpPr>
          <p:nvPr/>
        </p:nvSpPr>
        <p:spPr>
          <a:xfrm>
            <a:off x="1690429" y="208120"/>
            <a:ext cx="8712968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Still subject to Shannon’s impossibility!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A7E5AE8-1DFD-1045-A383-4CC2D227C198}"/>
              </a:ext>
            </a:extLst>
          </p:cNvPr>
          <p:cNvSpPr/>
          <p:nvPr/>
        </p:nvSpPr>
        <p:spPr>
          <a:xfrm>
            <a:off x="3025079" y="1795264"/>
            <a:ext cx="1440160" cy="23042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8EF948-C3B2-D74D-90BD-E7FF3179168C}"/>
              </a:ext>
            </a:extLst>
          </p:cNvPr>
          <p:cNvSpPr/>
          <p:nvPr/>
        </p:nvSpPr>
        <p:spPr>
          <a:xfrm>
            <a:off x="6444208" y="1795264"/>
            <a:ext cx="1440160" cy="23042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530FD8-4326-1647-B55E-7DD9467681F2}"/>
              </a:ext>
            </a:extLst>
          </p:cNvPr>
          <p:cNvSpPr/>
          <p:nvPr/>
        </p:nvSpPr>
        <p:spPr>
          <a:xfrm>
            <a:off x="7028656" y="2145603"/>
            <a:ext cx="172887" cy="1537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9D05804B-0D9A-A24C-816C-1B765259A1DA}"/>
              </a:ext>
            </a:extLst>
          </p:cNvPr>
          <p:cNvSpPr txBox="1">
            <a:spLocks noChangeArrowheads="1"/>
          </p:cNvSpPr>
          <p:nvPr/>
        </p:nvSpPr>
        <p:spPr>
          <a:xfrm>
            <a:off x="7201543" y="2067259"/>
            <a:ext cx="249795" cy="3411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c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25035F-1DEA-B04D-9995-C54B67DB78D8}"/>
              </a:ext>
            </a:extLst>
          </p:cNvPr>
          <p:cNvGrpSpPr/>
          <p:nvPr/>
        </p:nvGrpSpPr>
        <p:grpSpPr>
          <a:xfrm>
            <a:off x="812342" y="2143284"/>
            <a:ext cx="6317194" cy="1287760"/>
            <a:chOff x="812342" y="3488988"/>
            <a:chExt cx="6317194" cy="128776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CE4C84-5D90-F847-A0A6-F4CE59C9B0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5159" y="3504308"/>
              <a:ext cx="338437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F447E1-F32A-F841-8CC1-12282A0C72CD}"/>
                </a:ext>
              </a:extLst>
            </p:cNvPr>
            <p:cNvCxnSpPr>
              <a:cxnSpLocks/>
              <a:endCxn id="25" idx="4"/>
            </p:cNvCxnSpPr>
            <p:nvPr/>
          </p:nvCxnSpPr>
          <p:spPr>
            <a:xfrm flipH="1">
              <a:off x="3696722" y="3645024"/>
              <a:ext cx="3432814" cy="1131724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B85345F-4958-9C4D-9A2B-D2C14388642D}"/>
                </a:ext>
              </a:extLst>
            </p:cNvPr>
            <p:cNvSpPr/>
            <p:nvPr/>
          </p:nvSpPr>
          <p:spPr>
            <a:xfrm>
              <a:off x="3304870" y="3488988"/>
              <a:ext cx="783704" cy="12877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63">
              <a:extLst>
                <a:ext uri="{FF2B5EF4-FFF2-40B4-BE49-F238E27FC236}">
                  <a16:creationId xmlns:a16="http://schemas.microsoft.com/office/drawing/2014/main" id="{1D050A69-9042-CB46-B14A-2218DF08D20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12342" y="3645024"/>
              <a:ext cx="2180871" cy="1131724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8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rPr>
                <a:t>Set of messages consistent with c</a:t>
              </a:r>
            </a:p>
            <a:p>
              <a:pPr algn="l"/>
              <a:r>
                <a:rPr lang="en-US" sz="18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rPr>
                <a:t>= {D(</a:t>
              </a:r>
              <a:r>
                <a:rPr lang="en-US" sz="1800" dirty="0" err="1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rPr>
                <a:t>k,c</a:t>
              </a:r>
              <a:r>
                <a:rPr lang="en-US" sz="18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rPr>
                <a:t>): all k} </a:t>
              </a:r>
              <a:endParaRPr lang="en-US" altLang="en-US" sz="18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endParaRPr>
            </a:p>
          </p:txBody>
        </p:sp>
      </p:grpSp>
      <p:sp>
        <p:nvSpPr>
          <p:cNvPr id="29" name="Rectangle 63">
            <a:extLst>
              <a:ext uri="{FF2B5EF4-FFF2-40B4-BE49-F238E27FC236}">
                <a16:creationId xmlns:a16="http://schemas.microsoft.com/office/drawing/2014/main" id="{03C62AEA-D732-944F-9225-3D3387FE1955}"/>
              </a:ext>
            </a:extLst>
          </p:cNvPr>
          <p:cNvSpPr txBox="1">
            <a:spLocks noChangeArrowheads="1"/>
          </p:cNvSpPr>
          <p:nvPr/>
        </p:nvSpPr>
        <p:spPr>
          <a:xfrm>
            <a:off x="3203222" y="1458549"/>
            <a:ext cx="2809563" cy="2936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Messages n+1 bits </a:t>
            </a:r>
            <a:endParaRPr lang="en-US" altLang="en-US" sz="18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664077-189F-ED4A-A2BE-A4CA0B35B24E}"/>
              </a:ext>
            </a:extLst>
          </p:cNvPr>
          <p:cNvGrpSpPr/>
          <p:nvPr/>
        </p:nvGrpSpPr>
        <p:grpSpPr>
          <a:xfrm>
            <a:off x="3419872" y="2460909"/>
            <a:ext cx="422682" cy="1475743"/>
            <a:chOff x="3419872" y="3806613"/>
            <a:chExt cx="422682" cy="147574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073CC67-EC77-054A-A1BB-469736BBD97E}"/>
                </a:ext>
              </a:extLst>
            </p:cNvPr>
            <p:cNvSpPr/>
            <p:nvPr/>
          </p:nvSpPr>
          <p:spPr>
            <a:xfrm>
              <a:off x="3419872" y="3884957"/>
              <a:ext cx="172887" cy="1537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63">
                  <a:extLst>
                    <a:ext uri="{FF2B5EF4-FFF2-40B4-BE49-F238E27FC236}">
                      <a16:creationId xmlns:a16="http://schemas.microsoft.com/office/drawing/2014/main" id="{E5C3BD49-89F6-FF46-82AB-419BC66508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592759" y="3806613"/>
                  <a:ext cx="249795" cy="34118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31" name="Rectangle 63">
                  <a:extLst>
                    <a:ext uri="{FF2B5EF4-FFF2-40B4-BE49-F238E27FC236}">
                      <a16:creationId xmlns:a16="http://schemas.microsoft.com/office/drawing/2014/main" id="{E5C3BD49-89F6-FF46-82AB-419BC6650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759" y="3806613"/>
                  <a:ext cx="249795" cy="341188"/>
                </a:xfrm>
                <a:prstGeom prst="rect">
                  <a:avLst/>
                </a:prstGeom>
                <a:blipFill>
                  <a:blip r:embed="rId4"/>
                  <a:stretch>
                    <a:fillRect r="-10476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2D01EAC-EC69-3C44-99A6-EF6F3FCC7CAD}"/>
                </a:ext>
              </a:extLst>
            </p:cNvPr>
            <p:cNvSpPr/>
            <p:nvPr/>
          </p:nvSpPr>
          <p:spPr>
            <a:xfrm>
              <a:off x="3419872" y="5019512"/>
              <a:ext cx="172887" cy="1537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63">
                  <a:extLst>
                    <a:ext uri="{FF2B5EF4-FFF2-40B4-BE49-F238E27FC236}">
                      <a16:creationId xmlns:a16="http://schemas.microsoft.com/office/drawing/2014/main" id="{469BD501-FA5E-C649-8857-C94B1F723D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592759" y="4941168"/>
                  <a:ext cx="249795" cy="34118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33" name="Rectangle 63">
                  <a:extLst>
                    <a:ext uri="{FF2B5EF4-FFF2-40B4-BE49-F238E27FC236}">
                      <a16:creationId xmlns:a16="http://schemas.microsoft.com/office/drawing/2014/main" id="{469BD501-FA5E-C649-8857-C94B1F723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759" y="4941168"/>
                  <a:ext cx="249795" cy="341188"/>
                </a:xfrm>
                <a:prstGeom prst="rect">
                  <a:avLst/>
                </a:prstGeom>
                <a:blipFill>
                  <a:blip r:embed="rId5"/>
                  <a:stretch>
                    <a:fillRect r="-10476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63">
            <a:extLst>
              <a:ext uri="{FF2B5EF4-FFF2-40B4-BE49-F238E27FC236}">
                <a16:creationId xmlns:a16="http://schemas.microsoft.com/office/drawing/2014/main" id="{AA07ADD4-C543-1440-8B4E-011DE17D4A15}"/>
              </a:ext>
            </a:extLst>
          </p:cNvPr>
          <p:cNvSpPr txBox="1">
            <a:spLocks noChangeArrowheads="1"/>
          </p:cNvSpPr>
          <p:nvPr/>
        </p:nvSpPr>
        <p:spPr>
          <a:xfrm>
            <a:off x="6496443" y="1393533"/>
            <a:ext cx="2809563" cy="2936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ciphertexts </a:t>
            </a:r>
            <a:endParaRPr lang="en-US" altLang="en-US" sz="18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83BB46C3-D29C-CF49-A50C-5A7E660A55C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6194" y="4204385"/>
                <a:ext cx="8712968" cy="19442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Consider Eve that picks a random key k and </a:t>
                </a:r>
                <a:b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outputs 0 if D(</a:t>
                </a:r>
                <a:r>
                  <a:rPr lang="en-US" sz="2400" dirty="0" err="1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k,c</a:t>
                </a: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outputs 1 if </a:t>
                </a: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D(</a:t>
                </a:r>
                <a:r>
                  <a:rPr lang="en-US" sz="2400" dirty="0" err="1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k,c</a:t>
                </a: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and a random bit if neither holds.</a:t>
                </a:r>
              </a:p>
            </p:txBody>
          </p:sp>
        </mc:Choice>
        <mc:Fallback xmlns=""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83BB46C3-D29C-CF49-A50C-5A7E660A5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94" y="4204385"/>
                <a:ext cx="8712968" cy="1944216"/>
              </a:xfrm>
              <a:prstGeom prst="rect">
                <a:avLst/>
              </a:prstGeom>
              <a:blipFill>
                <a:blip r:embed="rId6"/>
                <a:stretch>
                  <a:fillRect l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9799B97C-9B81-1441-82AB-A86B79625F6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40522" y="4675852"/>
                <a:ext cx="2210815" cy="5646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b="1" dirty="0" err="1">
                    <a:solidFill>
                      <a:srgbClr val="0000FF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w.p</a:t>
                </a:r>
                <a:r>
                  <a:rPr lang="en-US" sz="2400" b="1" dirty="0">
                    <a:solidFill>
                      <a:srgbClr val="0000FF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≥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/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en-US" sz="2400" b="1" dirty="0">
                  <a:solidFill>
                    <a:srgbClr val="0000FF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9799B97C-9B81-1441-82AB-A86B79625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522" y="4675852"/>
                <a:ext cx="2210815" cy="564656"/>
              </a:xfrm>
              <a:prstGeom prst="rect">
                <a:avLst/>
              </a:prstGeom>
              <a:blipFill>
                <a:blip r:embed="rId7"/>
                <a:stretch>
                  <a:fillRect l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63">
            <a:extLst>
              <a:ext uri="{FF2B5EF4-FFF2-40B4-BE49-F238E27FC236}">
                <a16:creationId xmlns:a16="http://schemas.microsoft.com/office/drawing/2014/main" id="{1D4D5E63-8C3F-214E-ACCE-959A1304496C}"/>
              </a:ext>
            </a:extLst>
          </p:cNvPr>
          <p:cNvSpPr txBox="1">
            <a:spLocks noChangeArrowheads="1"/>
          </p:cNvSpPr>
          <p:nvPr/>
        </p:nvSpPr>
        <p:spPr>
          <a:xfrm>
            <a:off x="5259724" y="5096592"/>
            <a:ext cx="1544524" cy="5646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w.p</a:t>
            </a:r>
            <a:r>
              <a:rPr lang="en-US" sz="2400" b="1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= 0</a:t>
            </a:r>
            <a:endParaRPr lang="en-US" altLang="en-US" sz="2400" b="1" dirty="0">
              <a:solidFill>
                <a:srgbClr val="0000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AF8E7F9B-F7F5-104F-9109-3338FCCD2EA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1560" y="6209201"/>
                <a:ext cx="8712968" cy="46015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Bottomline: </a:t>
                </a:r>
                <a:r>
                  <a:rPr lang="en-US" sz="2400" dirty="0" err="1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Pr</a:t>
                </a: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[EVE succeeds]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1/2 +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1/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AF8E7F9B-F7F5-104F-9109-3338FCCD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209201"/>
                <a:ext cx="8712968" cy="460159"/>
              </a:xfrm>
              <a:prstGeom prst="rect">
                <a:avLst/>
              </a:prstGeom>
              <a:blipFill>
                <a:blip r:embed="rId8"/>
                <a:stretch>
                  <a:fillRect l="-116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63">
            <a:extLst>
              <a:ext uri="{FF2B5EF4-FFF2-40B4-BE49-F238E27FC236}">
                <a16:creationId xmlns:a16="http://schemas.microsoft.com/office/drawing/2014/main" id="{23C27FE6-5593-9342-86AD-35654A88ACF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1823631"/>
            <a:ext cx="2809563" cy="2936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Keys n bits </a:t>
            </a:r>
            <a:endParaRPr lang="en-US" altLang="en-US" sz="18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0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  <p:bldP spid="42" grpId="0"/>
      <p:bldP spid="43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New Notion: Negligible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35E6B2F9-84B3-8D48-947F-78B29B37A28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124744"/>
            <a:ext cx="9217024" cy="122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Functions that grow slower than 1/p(n) for any polynomial p. 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Definition: A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ℝ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</a:t>
                </a:r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negligible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if 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every polynomial function p,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all sufficiently large n:</a:t>
                </a:r>
              </a:p>
              <a:p>
                <a:pPr algn="l"/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</a:p>
              <a:p>
                <a:pPr algn="l"/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(n) &lt; 1/p(n)</a:t>
                </a:r>
                <a:endParaRPr lang="en-US" altLang="en-US" sz="2400" b="1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blipFill>
                <a:blip r:embed="rId3"/>
                <a:stretch>
                  <a:fillRect l="-1280" b="-495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there exists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s.t.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blipFill>
                <a:blip r:embed="rId4"/>
                <a:stretch>
                  <a:fillRect l="-2236" t="-60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63">
            <a:extLst>
              <a:ext uri="{FF2B5EF4-FFF2-40B4-BE49-F238E27FC236}">
                <a16:creationId xmlns:a16="http://schemas.microsoft.com/office/drawing/2014/main" id="{26E4D5B7-3F6C-734C-98D6-5E2E30F3A4D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338772"/>
            <a:ext cx="8892480" cy="122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Key property: 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Events that occur with negligible probability look </a:t>
            </a:r>
            <a:r>
              <a:rPr lang="en-US" sz="2400" b="1" i="1" dirty="0">
                <a:solidFill>
                  <a:srgbClr val="FF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to poly-time algorithms 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like they </a:t>
            </a:r>
            <a:r>
              <a:rPr lang="en-US" sz="2400" b="1" i="1" dirty="0">
                <a:solidFill>
                  <a:srgbClr val="FF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never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occur. 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New Notion: Negligible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35E6B2F9-84B3-8D48-947F-78B29B37A28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124744"/>
            <a:ext cx="9217024" cy="122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Functions that grow slower than 1/p(n) for any polynomial p. 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Definition: A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ℝ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</a:t>
                </a:r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negligible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if 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every polynomial function p,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all sufficiently large n:</a:t>
                </a:r>
              </a:p>
              <a:p>
                <a:pPr algn="l"/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</a:p>
              <a:p>
                <a:pPr algn="l"/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(n) &lt; 1/p(n)</a:t>
                </a:r>
                <a:endParaRPr lang="en-US" altLang="en-US" sz="2400" b="1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blipFill>
                <a:blip r:embed="rId3"/>
                <a:stretch>
                  <a:fillRect l="-1280" b="-495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there exists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s.t.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blipFill>
                <a:blip r:embed="rId4"/>
                <a:stretch>
                  <a:fillRect l="-2236" t="-60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Question:  Let</a:t>
                </a:r>
                <a:r>
                  <a:rPr 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/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 Is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negligible?  </a:t>
                </a:r>
                <a:r>
                  <a:rPr lang="en-US" altLang="en-US" sz="2400" b="1" u="sng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400" b="1" dirty="0">
                  <a:solidFill>
                    <a:srgbClr val="C00000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blipFill>
                <a:blip r:embed="rId5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8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New Notion: Negligible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35E6B2F9-84B3-8D48-947F-78B29B37A28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124744"/>
            <a:ext cx="9217024" cy="122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Functions that grow slower than 1/p(n) for any polynomial p. 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Definition: A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ℝ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</a:t>
                </a:r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negligible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if 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every polynomial function p,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all sufficiently large n:</a:t>
                </a:r>
              </a:p>
              <a:p>
                <a:pPr algn="l"/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</a:p>
              <a:p>
                <a:pPr algn="l"/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(n) &lt; 1/p(n)</a:t>
                </a:r>
                <a:endParaRPr lang="en-US" altLang="en-US" sz="2400" b="1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blipFill>
                <a:blip r:embed="rId3"/>
                <a:stretch>
                  <a:fillRect l="-1280" b="-495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there exists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s.t.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blipFill>
                <a:blip r:embed="rId4"/>
                <a:stretch>
                  <a:fillRect l="-2236" t="-60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Question:  Let</a:t>
                </a:r>
                <a:r>
                  <a:rPr 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/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𝟏𝟎𝟎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if n is prime and </a:t>
                </a:r>
                <a:b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	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𝒏</m:t>
                        </m:r>
                      </m:e>
                    </m:d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𝟏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/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otherwise. Is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negligible?  </a:t>
                </a:r>
                <a:r>
                  <a:rPr lang="en-US" altLang="en-US" sz="2400" b="1" u="sng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400" b="1" dirty="0">
                  <a:solidFill>
                    <a:srgbClr val="C00000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blipFill>
                <a:blip r:embed="rId5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0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New Notion: Negligible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35E6B2F9-84B3-8D48-947F-78B29B37A28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124744"/>
            <a:ext cx="9217024" cy="122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Functions that grow slower than 1/p(n) for any polynomial p. 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Definition: A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ℝ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</a:t>
                </a:r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negligible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if 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every polynomial function p,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all sufficiently large n:</a:t>
                </a:r>
              </a:p>
              <a:p>
                <a:pPr algn="l"/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</a:p>
              <a:p>
                <a:pPr algn="l"/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(n) &lt; 1/p(n)</a:t>
                </a:r>
                <a:endParaRPr lang="en-US" altLang="en-US" sz="2400" b="1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blipFill>
                <a:blip r:embed="rId3"/>
                <a:stretch>
                  <a:fillRect l="-1280" b="-495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there exists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s.t.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blipFill>
                <a:blip r:embed="rId4"/>
                <a:stretch>
                  <a:fillRect l="-2236" t="-60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Question:  Let</a:t>
                </a:r>
                <a:r>
                  <a:rPr 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be a negligible function and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𝐪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 polynomial function. Is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 negligible function?  </a:t>
                </a:r>
                <a:r>
                  <a:rPr lang="en-US" altLang="en-US" sz="2400" b="1" u="sng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400" b="1" dirty="0">
                  <a:solidFill>
                    <a:srgbClr val="C00000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blipFill>
                <a:blip r:embed="rId5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74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Security Parameter: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𝒏</m:t>
                    </m:r>
                  </m:oMath>
                </a14:m>
                <a:r>
                  <a:rPr lang="en-US" sz="24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(sometimes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𝜆</m:t>
                    </m:r>
                  </m:oMath>
                </a14:m>
                <a:r>
                  <a:rPr lang="en-US" sz="24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t="-14035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59632" y="1340768"/>
                <a:ext cx="6912768" cy="254817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Definition: A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ℝ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</a:t>
                </a:r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negligible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if 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every polynomial function p,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all sufficiently large n:</a:t>
                </a:r>
              </a:p>
              <a:p>
                <a:pPr algn="l"/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</a:p>
              <a:p>
                <a:pPr algn="l"/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(n) &lt; 1/p(n)</a:t>
                </a:r>
                <a:endParaRPr lang="en-US" altLang="en-US" sz="2400" b="1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340768"/>
                <a:ext cx="6912768" cy="2548172"/>
              </a:xfrm>
              <a:prstGeom prst="rect">
                <a:avLst/>
              </a:prstGeom>
              <a:blipFill>
                <a:blip r:embed="rId4"/>
                <a:stretch>
                  <a:fillRect l="-1280" b="-495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2232756"/>
                <a:ext cx="3960440" cy="8289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there exists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s.t.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232756"/>
                <a:ext cx="3960440" cy="828944"/>
              </a:xfrm>
              <a:prstGeom prst="rect">
                <a:avLst/>
              </a:prstGeom>
              <a:blipFill>
                <a:blip r:embed="rId5"/>
                <a:stretch>
                  <a:fillRect l="-2236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C35BFBE-D619-DD4B-942D-4EC61F7A326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1764" y="4248472"/>
                <a:ext cx="8892480" cy="19888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Runtimes &amp; success probabilities are measured as a function of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b="1" i="1" u="sng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Want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Honest parties run in time (fixed) polynomial in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b="1" i="1" u="sng" dirty="0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Want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Adversaries run in time (arbitrary) polynomial in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, and should have success probability negligible in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C35BFBE-D619-DD4B-942D-4EC61F7A3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" y="4248472"/>
                <a:ext cx="8892480" cy="1988840"/>
              </a:xfrm>
              <a:prstGeom prst="rect">
                <a:avLst/>
              </a:prstGeom>
              <a:blipFill>
                <a:blip r:embed="rId6"/>
                <a:stretch>
                  <a:fillRect l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75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-73416" y="338555"/>
            <a:ext cx="9469952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 Indistinguishability (take 2)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EED955-1665-6C42-9FD7-BB96FD87747D}"/>
              </a:ext>
            </a:extLst>
          </p:cNvPr>
          <p:cNvSpPr/>
          <p:nvPr/>
        </p:nvSpPr>
        <p:spPr>
          <a:xfrm>
            <a:off x="179512" y="4085741"/>
            <a:ext cx="8640960" cy="1973308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C3C3D8-8EA0-1045-8754-D18F805BA8A5}"/>
              </a:ext>
            </a:extLst>
          </p:cNvPr>
          <p:cNvSpPr/>
          <p:nvPr/>
        </p:nvSpPr>
        <p:spPr>
          <a:xfrm>
            <a:off x="1331640" y="155679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658365-35CA-3543-8B31-F3F79B518B35}"/>
              </a:ext>
            </a:extLst>
          </p:cNvPr>
          <p:cNvSpPr/>
          <p:nvPr/>
        </p:nvSpPr>
        <p:spPr>
          <a:xfrm>
            <a:off x="5220072" y="155679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28544BB4-2152-9147-BB84-2F034E6A86FD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163315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BC444D1B-E4B5-C543-83FD-A5AE24E577C8}"/>
              </a:ext>
            </a:extLst>
          </p:cNvPr>
          <p:cNvSpPr txBox="1">
            <a:spLocks noChangeArrowheads="1"/>
          </p:cNvSpPr>
          <p:nvPr/>
        </p:nvSpPr>
        <p:spPr>
          <a:xfrm>
            <a:off x="5508104" y="163958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123A1A6-A94B-374D-A61F-21F576B0221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29662" y="2711128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123A1A6-A94B-374D-A61F-21F576B02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62" y="2711128"/>
                <a:ext cx="2196244" cy="386925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2600566D-2B2A-4344-9484-A892B31EDC0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00092" y="2670285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2600566D-2B2A-4344-9484-A892B31E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92" y="2670285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19" descr="MCj04359310000[1]">
            <a:extLst>
              <a:ext uri="{FF2B5EF4-FFF2-40B4-BE49-F238E27FC236}">
                <a16:creationId xmlns:a16="http://schemas.microsoft.com/office/drawing/2014/main" id="{BB4FB8EB-214B-E745-99ED-38EFDE63A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42069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83514858-4142-1348-AA92-F4FBF390483D}"/>
              </a:ext>
            </a:extLst>
          </p:cNvPr>
          <p:cNvSpPr txBox="1">
            <a:spLocks noChangeArrowheads="1"/>
          </p:cNvSpPr>
          <p:nvPr/>
        </p:nvSpPr>
        <p:spPr>
          <a:xfrm>
            <a:off x="1253752" y="3242069"/>
            <a:ext cx="7566720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distinguisher.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B336881-367F-4C44-BFD2-87D68EC436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4231828"/>
                <a:ext cx="8776048" cy="1827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For all </a:t>
                </a:r>
                <a:r>
                  <a:rPr lang="en-US" altLang="en-US" sz="4000" b="1" dirty="0" err="1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p.p.t</a:t>
                </a:r>
                <a:r>
                  <a:rPr lang="en-US" altLang="en-US" sz="40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EVE, </a:t>
                </a:r>
                <a:r>
                  <a:rPr lang="en-US" altLang="en-US" sz="32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there is a negligible function </a:t>
                </a:r>
                <a14:m>
                  <m:oMath xmlns:m="http://schemas.openxmlformats.org/officeDocument/2006/math">
                    <m:r>
                      <a:rPr lang="en-US" alt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32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br>
                  <a:rPr lang="en-US" altLang="en-US" sz="32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s</a:t>
                </a:r>
                <a:r>
                  <a:rPr lang="en-US" altLang="en-US" sz="2400" b="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.t.</a:t>
                </a:r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Calibri" panose="020F0502020204030204" pitchFamily="34" charset="0"/>
                                  <a:ea typeface="American Typewriter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Calibri" panose="020F0502020204030204" pitchFamily="34" charset="0"/>
                                  <a:ea typeface="Brush Script MT" panose="03060802040406070304" pitchFamily="66" charset="-122"/>
                                  <a:cs typeface="Calibri" panose="020F0502020204030204" pitchFamily="34" charset="0"/>
                                </a:rPr>
                                <m:t>K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𝑘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≤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+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𝜇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B336881-367F-4C44-BFD2-87D68EC43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31828"/>
                <a:ext cx="8776048" cy="1827221"/>
              </a:xfrm>
              <a:prstGeom prst="rect">
                <a:avLst/>
              </a:prstGeom>
              <a:blipFill>
                <a:blip r:embed="rId6"/>
                <a:stretch>
                  <a:fillRect l="-1010" t="-1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77E20EE-64C7-1048-A6B5-9377B5088DA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91680" y="2207072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77E20EE-64C7-1048-A6B5-9377B5088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07072"/>
                <a:ext cx="2196244" cy="386925"/>
              </a:xfrm>
              <a:prstGeom prst="rect">
                <a:avLst/>
              </a:prstGeom>
              <a:blipFill>
                <a:blip r:embed="rId7"/>
                <a:stretch>
                  <a:fillRect l="-4023" t="-22581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AF220F62-40E1-E248-B70E-BAF42E73FE4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44108" y="2166229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/>
                  <a:t>k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US" altLang="en-US" sz="2400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lang="en-US" altLang="en-US" sz="2400" dirty="0"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AF220F62-40E1-E248-B70E-BAF42E73F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8" y="2166229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046" t="-25806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FEC7E816-5796-7E43-865B-25B6B8E0D6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17" y="3112247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1520" y="242088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Our First Crypto Tool: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Generators (PRG)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488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Pseudo-random Generators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5800" y="1752600"/>
            <a:ext cx="7772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/>
              <a:t>Informally: </a:t>
            </a:r>
            <a:r>
              <a:rPr lang="en-US" altLang="en-US" sz="2800" b="1" kern="0" dirty="0">
                <a:solidFill>
                  <a:srgbClr val="FF0000"/>
                </a:solidFill>
              </a:rPr>
              <a:t>Deterministic</a:t>
            </a:r>
            <a:r>
              <a:rPr lang="en-US" altLang="en-US" sz="2800" kern="0" dirty="0"/>
              <a:t> Programs that stretch a “</a:t>
            </a:r>
            <a:r>
              <a:rPr lang="en-US" altLang="ja-JP" sz="2800" kern="0" dirty="0"/>
              <a:t>truly random” seed into a (much) longer sequence of </a:t>
            </a:r>
            <a:r>
              <a:rPr lang="en-US" altLang="ja-JP" sz="2800" b="1" kern="0" dirty="0">
                <a:solidFill>
                  <a:srgbClr val="FF0000"/>
                </a:solidFill>
              </a:rPr>
              <a:t>“seemingly random” </a:t>
            </a:r>
            <a:r>
              <a:rPr lang="en-US" altLang="ja-JP" sz="2800" kern="0" dirty="0"/>
              <a:t>bits.</a:t>
            </a:r>
            <a:endParaRPr lang="en-US" altLang="en-US" sz="2800" kern="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38650" y="3960866"/>
            <a:ext cx="15744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b1 b2 b3 ...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59074" y="3692769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65511" y="4073769"/>
            <a:ext cx="1000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0027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PRG G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19199" y="3967407"/>
            <a:ext cx="7745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</a:t>
            </a:r>
            <a:endParaRPr lang="en-US" altLang="en-US" dirty="0">
              <a:solidFill>
                <a:srgbClr val="00279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055812" y="4111869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045074" y="4081707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A50ADDC-C3A2-684D-A85F-3C25DB3AF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846440"/>
            <a:ext cx="7772400" cy="53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>
                <a:latin typeface="Calibri" panose="020F0502020204030204" pitchFamily="34" charset="0"/>
                <a:cs typeface="Calibri" panose="020F0502020204030204" pitchFamily="34" charset="0"/>
              </a:rPr>
              <a:t>Can such a G exist?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09EC432-15DB-274D-A9B0-C53F9CA16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229200"/>
            <a:ext cx="7772400" cy="53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>
                <a:latin typeface="Calibri" panose="020F0502020204030204" pitchFamily="34" charset="0"/>
                <a:cs typeface="Calibri" panose="020F0502020204030204" pitchFamily="34" charset="0"/>
              </a:rPr>
              <a:t>How to define “seemingly random”?</a:t>
            </a:r>
          </a:p>
        </p:txBody>
      </p:sp>
    </p:spTree>
    <p:extLst>
      <p:ext uri="{BB962C8B-B14F-4D97-AF65-F5344CB8AC3E}">
        <p14:creationId xmlns:p14="http://schemas.microsoft.com/office/powerpoint/2010/main" val="211157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15516" y="271481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Lecture 1 Recap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96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</a:t>
            </a:r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Strong </a:t>
            </a:r>
            <a:b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 Random Number Generator?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2286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1 [Indistinguishability]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“No polynomial-time algorithm can distinguish between the output of a PRG on a random seed vs. a truly random string”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“as good as” a truly random string for all practical purposes.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38100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b="1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2 [Next-bit Unpredictability]</a:t>
            </a:r>
          </a:p>
          <a:p>
            <a:pPr marL="0" indent="0">
              <a:buFontTx/>
              <a:buNone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“No polynomial-time algorithm can predict the (i+1)</a:t>
            </a:r>
            <a:r>
              <a:rPr lang="en-US" altLang="en-US" sz="2400" kern="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bit of the output of a PRG given the first </a:t>
            </a:r>
            <a:r>
              <a:rPr lang="en-US" altLang="en-US" sz="2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bits, better than chance”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54864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b="1" kern="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3 [Incompressibility]</a:t>
            </a:r>
          </a:p>
          <a:p>
            <a:pPr marL="0" indent="0">
              <a:buFontTx/>
              <a:buNone/>
            </a:pP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“No polynomial-time algorithm can compress the output of the PRG into a shorter string”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04800" y="1524000"/>
            <a:ext cx="8534400" cy="1828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4800" y="3657600"/>
            <a:ext cx="8534400" cy="1447800"/>
          </a:xfrm>
          <a:prstGeom prst="rect">
            <a:avLst/>
          </a:prstGeom>
          <a:noFill/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" y="5410200"/>
            <a:ext cx="8534400" cy="1371600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 rot="19321580">
            <a:off x="1553761" y="3751342"/>
            <a:ext cx="5705778" cy="573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b="1" kern="0" dirty="0">
                <a:latin typeface="Arial Narrow" panose="020B0606020202030204" pitchFamily="34" charset="0"/>
              </a:rPr>
              <a:t>ALL THREE DEFS EQUIVALENT!</a:t>
            </a:r>
            <a:endParaRPr lang="en-US" altLang="en-US" kern="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52400" y="5229200"/>
            <a:ext cx="9220200" cy="1676400"/>
          </a:xfrm>
          <a:prstGeom prst="rect">
            <a:avLst/>
          </a:prstGeom>
          <a:solidFill>
            <a:schemeClr val="bg1">
              <a:alpha val="8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 animBg="1"/>
      <p:bldP spid="9" grpId="1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PRG Def 1: Indistinguishability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3400" y="5399649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>
                <a:latin typeface="Arial Narrow" panose="020B0606020202030204" pitchFamily="34" charset="0"/>
              </a:rPr>
              <a:t>Notation: U</a:t>
            </a:r>
            <a:r>
              <a:rPr lang="en-US" altLang="en-US" sz="2800" kern="0" baseline="-25000" dirty="0">
                <a:latin typeface="Arial Narrow" panose="020B0606020202030204" pitchFamily="34" charset="0"/>
              </a:rPr>
              <a:t>n</a:t>
            </a:r>
            <a:r>
              <a:rPr lang="en-US" altLang="en-US" sz="2800" kern="0" dirty="0">
                <a:latin typeface="Arial Narrow" panose="020B0606020202030204" pitchFamily="34" charset="0"/>
              </a:rPr>
              <a:t> (resp. U</a:t>
            </a:r>
            <a:r>
              <a:rPr lang="en-US" altLang="en-US" sz="2800" kern="0" baseline="-25000" dirty="0">
                <a:latin typeface="Arial Narrow" panose="020B0606020202030204" pitchFamily="34" charset="0"/>
              </a:rPr>
              <a:t>m</a:t>
            </a:r>
            <a:r>
              <a:rPr lang="en-US" altLang="en-US" sz="2800" kern="0" dirty="0">
                <a:latin typeface="Arial Narrow" panose="020B0606020202030204" pitchFamily="34" charset="0"/>
              </a:rPr>
              <a:t>) denotes the random distribution on n-bit (resp. m-bit) strings; m is shorthand for m(n).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457200" y="1447800"/>
                <a:ext cx="8686800" cy="1066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400" b="1" kern="0" dirty="0">
                    <a:solidFill>
                      <a:srgbClr val="3366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Definition [Indistinguishability]: </a:t>
                </a:r>
              </a:p>
              <a:p>
                <a:pPr>
                  <a:buFontTx/>
                  <a:buNone/>
                </a:pP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altLang="en-US" sz="2400" kern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polynomial-time computable function G: {0,1}</a:t>
                </a:r>
                <a:r>
                  <a:rPr lang="en-US" altLang="en-US" sz="2400" kern="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{0,1}</a:t>
                </a:r>
                <a:r>
                  <a:rPr lang="en-US" altLang="en-US" sz="2400" kern="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PRG if:</a:t>
                </a:r>
              </a:p>
              <a:p>
                <a:pPr marL="514350" indent="-514350">
                  <a:buFontTx/>
                  <a:buAutoNum type="alphaLcParenBoth"/>
                </a:pP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 is </a:t>
                </a:r>
                <a:r>
                  <a:rPr lang="en-US" altLang="en-US" sz="2400" kern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expanding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m &gt; n and </a:t>
                </a:r>
              </a:p>
              <a:p>
                <a:pPr marL="514350" indent="-514350">
                  <a:buFontTx/>
                  <a:buAutoNum type="alphaLcParenBoth"/>
                </a:pP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PPT algorithm D (called a distinguisher or a statistical test) if there is a negligible function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that:</a:t>
                </a: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447800"/>
                <a:ext cx="8686800" cy="1066801"/>
              </a:xfrm>
              <a:prstGeom prst="rect">
                <a:avLst/>
              </a:prstGeom>
              <a:blipFill>
                <a:blip r:embed="rId3"/>
                <a:stretch>
                  <a:fillRect l="-1170" t="-5882" b="-1458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 bwMode="auto">
          <a:xfrm>
            <a:off x="457200" y="1374912"/>
            <a:ext cx="8534400" cy="335023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42091" y="4110836"/>
                <a:ext cx="7059818" cy="465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𝑼𝒏</m:t>
                      </m:r>
                      <m:r>
                        <a:rPr lang="en-US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 =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 – </m:t>
                      </m:r>
                      <m:r>
                        <m:rPr>
                          <m:sty m:val="p"/>
                        </m:rPr>
                        <a:rPr lang="en-US" altLang="en-US" sz="24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en-US" sz="2400" b="1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 | =</m:t>
                      </m:r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𝝁</m:t>
                      </m:r>
                      <m:r>
                        <a:rPr lang="en-US" alt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91" y="4110836"/>
                <a:ext cx="7059818" cy="465127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432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PRG Def 1: Indistinguishability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76E94-256C-3643-9593-35CEE4FD7819}"/>
              </a:ext>
            </a:extLst>
          </p:cNvPr>
          <p:cNvSpPr/>
          <p:nvPr/>
        </p:nvSpPr>
        <p:spPr bwMode="auto">
          <a:xfrm>
            <a:off x="125016" y="2513112"/>
            <a:ext cx="3429000" cy="1557747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85AE5B4-A2A1-C844-BDA4-A8635D438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0" y="2551972"/>
            <a:ext cx="373418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WORLD 1: </a:t>
            </a:r>
            <a:b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The Pseudorandom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18DFE7B0-E7B3-2341-B6F2-4E9CDFD0B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450" y="3466372"/>
                <a:ext cx="2073805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kern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alt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sSub>
                        <m:sSubPr>
                          <m:ctrlP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  <m: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en-US" sz="2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18DFE7B0-E7B3-2341-B6F2-4E9CDFD0B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450" y="3466372"/>
                <a:ext cx="2073805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FF3CA78-1655-5A40-BE13-DFAB50A1902F}"/>
              </a:ext>
            </a:extLst>
          </p:cNvPr>
          <p:cNvSpPr/>
          <p:nvPr/>
        </p:nvSpPr>
        <p:spPr bwMode="auto">
          <a:xfrm>
            <a:off x="5436096" y="2492896"/>
            <a:ext cx="3429000" cy="1676400"/>
          </a:xfrm>
          <a:prstGeom prst="rect">
            <a:avLst/>
          </a:prstGeom>
          <a:solidFill>
            <a:srgbClr val="3366FF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96288CDE-8B51-C841-A17A-F1229B497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584" y="2515344"/>
            <a:ext cx="376145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WORLD 2: </a:t>
            </a:r>
            <a:b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The Truly Random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E1279AE8-A93F-3641-92D9-618DAA2CB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9592" y="3459288"/>
                <a:ext cx="2073805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kern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alt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sSub>
                        <m:sSubPr>
                          <m:ctrlP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en-US" sz="2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E1279AE8-A93F-3641-92D9-618DAA2C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9592" y="3459288"/>
                <a:ext cx="2073805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827D36A6-5354-F04B-A327-2E7AFD53A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086" y="2867098"/>
            <a:ext cx="561939" cy="1366721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903B9C74-EC7E-ED43-8D87-8B06F5464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90" y="4598640"/>
            <a:ext cx="840384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PPT Distinguisher gets y but cannot tell which world she is in</a:t>
            </a:r>
          </a:p>
        </p:txBody>
      </p:sp>
    </p:spTree>
    <p:extLst>
      <p:ext uri="{BB962C8B-B14F-4D97-AF65-F5344CB8AC3E}">
        <p14:creationId xmlns:p14="http://schemas.microsoft.com/office/powerpoint/2010/main" val="1499877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4537-5F32-584D-A4E8-89888F9D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is this a good definition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663566BE-3019-F14A-964A-59122A217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44824"/>
            <a:ext cx="790188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/>
            <a:r>
              <a:rPr lang="en-US" altLang="en-US" sz="3600" kern="0" dirty="0">
                <a:latin typeface="Calibri" panose="020F0502020204030204" pitchFamily="34" charset="0"/>
                <a:cs typeface="Calibri" panose="020F0502020204030204" pitchFamily="34" charset="0"/>
              </a:rPr>
              <a:t>Good for all Applications:</a:t>
            </a:r>
            <a:r>
              <a:rPr lang="en-US" altLang="en-US" sz="3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US" altLang="en-US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long as we can find truly random seeds, can replace </a:t>
            </a:r>
            <a:r>
              <a:rPr lang="en-US" altLang="en-US" sz="2800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randomness </a:t>
            </a:r>
            <a:r>
              <a:rPr lang="en-US" altLang="en-US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the </a:t>
            </a:r>
            <a:r>
              <a:rPr lang="en-US" altLang="en-US" sz="2800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of PRG(seed) </a:t>
            </a:r>
            <a:r>
              <a:rPr lang="en-US" altLang="en-US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ANY (polynomial-time) application</a:t>
            </a:r>
            <a:r>
              <a:rPr lang="en-US" altLang="ja-JP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endParaRPr lang="en-US" altLang="ja-JP" sz="28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ja-JP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application behaves differently, </a:t>
            </a:r>
            <a:r>
              <a:rPr lang="en-US" altLang="en-US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it constitutes a (polynomial-time) statistical test between PRG(seed) and a truly random string.</a:t>
            </a:r>
            <a:endParaRPr lang="en-US" altLang="en-US" sz="32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203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PRG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Overcoming Shannon’s Conundrum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1747" t="-12069" r="-174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/>
              <p:nvPr/>
            </p:nvSpPr>
            <p:spPr>
              <a:xfrm>
                <a:off x="827584" y="1988840"/>
                <a:ext cx="54026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Generate a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-bit key k.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88840"/>
                <a:ext cx="5402697" cy="461665"/>
              </a:xfrm>
              <a:prstGeom prst="rect">
                <a:avLst/>
              </a:prstGeom>
              <a:blipFill>
                <a:blip r:embed="rId4"/>
                <a:stretch>
                  <a:fillRect t="-8108" r="-46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/>
              <p:nvPr/>
            </p:nvSpPr>
            <p:spPr>
              <a:xfrm>
                <a:off x="827584" y="2751311"/>
                <a:ext cx="60300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an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-bit </a:t>
                </a:r>
                <a:r>
                  <a:rPr lang="en-US" sz="2400" dirty="0"/>
                  <a:t>message: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51311"/>
                <a:ext cx="6030049" cy="461665"/>
              </a:xfrm>
              <a:prstGeom prst="rect">
                <a:avLst/>
              </a:prstGeom>
              <a:blipFill>
                <a:blip r:embed="rId5"/>
                <a:stretch>
                  <a:fillRect l="-21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/>
              <p:nvPr/>
            </p:nvSpPr>
            <p:spPr>
              <a:xfrm>
                <a:off x="1331640" y="3337518"/>
                <a:ext cx="74124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Expand k into a (n+1)-bit pseudorandom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en-US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37518"/>
                <a:ext cx="7412414" cy="461665"/>
              </a:xfrm>
              <a:prstGeom prst="rect">
                <a:avLst/>
              </a:prstGeom>
              <a:blipFill>
                <a:blip r:embed="rId6"/>
                <a:stretch>
                  <a:fillRect l="-119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1B69F0-56CA-FB44-95E6-D74454C6F98E}"/>
                  </a:ext>
                </a:extLst>
              </p:cNvPr>
              <p:cNvSpPr/>
              <p:nvPr/>
            </p:nvSpPr>
            <p:spPr>
              <a:xfrm>
                <a:off x="1331640" y="3903439"/>
                <a:ext cx="56081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One-time pad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:  ciphertext is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1B69F0-56CA-FB44-95E6-D74454C6F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903439"/>
                <a:ext cx="5608138" cy="461665"/>
              </a:xfrm>
              <a:prstGeom prst="rect">
                <a:avLst/>
              </a:prstGeom>
              <a:blipFill>
                <a:blip r:embed="rId7"/>
                <a:stretch>
                  <a:fillRect l="-158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/>
              <p:nvPr/>
            </p:nvSpPr>
            <p:spPr>
              <a:xfrm>
                <a:off x="796589" y="4625876"/>
                <a:ext cx="36213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 outputs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89" y="4625876"/>
                <a:ext cx="3621312" cy="461665"/>
              </a:xfrm>
              <a:prstGeom prst="rect">
                <a:avLst/>
              </a:prstGeom>
              <a:blipFill>
                <a:blip r:embed="rId8"/>
                <a:stretch>
                  <a:fillRect l="-350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B91FE0C-EC0D-DF42-AE86-3D6DD8CC6C30}"/>
              </a:ext>
            </a:extLst>
          </p:cNvPr>
          <p:cNvSpPr/>
          <p:nvPr/>
        </p:nvSpPr>
        <p:spPr>
          <a:xfrm>
            <a:off x="1414899" y="1044315"/>
            <a:ext cx="6006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(or, How to Encrypt n+1 bits using an n-bit key)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9B5587-9630-8647-B8FA-73E71BD21184}"/>
                  </a:ext>
                </a:extLst>
              </p:cNvPr>
              <p:cNvSpPr/>
              <p:nvPr/>
            </p:nvSpPr>
            <p:spPr>
              <a:xfrm>
                <a:off x="755576" y="5487615"/>
                <a:ext cx="21403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𝐂𝐨𝐫𝐫𝐞𝐜𝐭𝐧𝐞𝐬𝐬</m:t>
                      </m:r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9B5587-9630-8647-B8FA-73E71BD21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487615"/>
                <a:ext cx="2140330" cy="461665"/>
              </a:xfrm>
              <a:prstGeom prst="rect">
                <a:avLst/>
              </a:prstGeom>
              <a:blipFill>
                <a:blip r:embed="rId9"/>
                <a:stretch>
                  <a:fillRect r="-58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1E1FBD-E4BC-1548-9C6E-4DC9D8543827}"/>
                  </a:ext>
                </a:extLst>
              </p:cNvPr>
              <p:cNvSpPr/>
              <p:nvPr/>
            </p:nvSpPr>
            <p:spPr>
              <a:xfrm>
                <a:off x="1059072" y="5956122"/>
                <a:ext cx="67176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 outputs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1E1FBD-E4BC-1548-9C6E-4DC9D8543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72" y="5956122"/>
                <a:ext cx="6717656" cy="461665"/>
              </a:xfrm>
              <a:prstGeom prst="rect">
                <a:avLst/>
              </a:prstGeom>
              <a:blipFill>
                <a:blip r:embed="rId10"/>
                <a:stretch>
                  <a:fillRect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30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PRG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Overcoming Shannon’s Conundrum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1747" t="-12069" r="-174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2132856"/>
                <a:ext cx="8776048" cy="1800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Suppose for contradiction that there </a:t>
                </a:r>
                <a:r>
                  <a:rPr lang="en-US" altLang="en-US" sz="24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is a </a:t>
                </a:r>
                <a:r>
                  <a:rPr lang="en-US" altLang="en-US" sz="2400" dirty="0" err="1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24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. EVE, a polynomial function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and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sSub>
                      <m:sSubPr>
                        <m:ctrlPr>
                          <a:rPr lang="en-US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merican Typewriter" charset="0"/>
                                  <a:ea typeface="American Typewriter" charset="0"/>
                                  <a:cs typeface="American Typewriter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pple Chancery" panose="03020702040506060504" pitchFamily="66" charset="-79"/>
                                  <a:ea typeface="Brush Script MT" panose="03060802040406070304" pitchFamily="66" charset="-122"/>
                                  <a:cs typeface="Apple Chancery" panose="03020702040506060504" pitchFamily="66" charset="-79"/>
                                </a:rPr>
                                <m:t>K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𝑘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≥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+1/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132856"/>
                <a:ext cx="8776048" cy="1800200"/>
              </a:xfrm>
              <a:prstGeom prst="rect">
                <a:avLst/>
              </a:prstGeom>
              <a:blipFill>
                <a:blip r:embed="rId4"/>
                <a:stretch>
                  <a:fillRect l="-1012" t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3">
            <a:extLst>
              <a:ext uri="{FF2B5EF4-FFF2-40B4-BE49-F238E27FC236}">
                <a16:creationId xmlns:a16="http://schemas.microsoft.com/office/drawing/2014/main" id="{14D93531-CFD0-484E-B633-EA28620EEE19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4536504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solidFill>
                  <a:schemeClr val="tx1"/>
                </a:solidFill>
                <a:ea typeface="American Typewriter" charset="0"/>
                <a:cs typeface="American Typewriter" charset="0"/>
              </a:rPr>
              <a:t>Security: </a:t>
            </a:r>
            <a:r>
              <a:rPr lang="en-US" alt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your first reduction!</a:t>
            </a:r>
            <a:endParaRPr lang="en-US" altLang="en-US" sz="2800" b="1" dirty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PRG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Overcoming Shannon’s Conundrum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1747" t="-12069" r="-174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2492896"/>
                <a:ext cx="8712968" cy="1800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Suppose for contradiction that there </a:t>
                </a:r>
                <a:r>
                  <a:rPr lang="en-US" altLang="en-US" sz="24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is a </a:t>
                </a:r>
                <a:r>
                  <a:rPr lang="en-US" altLang="en-US" sz="2400" dirty="0" err="1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24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. EVE, a polynomial function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and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sSub>
                      <m:sSubPr>
                        <m:ctrlPr>
                          <a:rPr lang="en-US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ρ</m:t>
                          </m:r>
                          <m: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sSup>
                                <m:sSupPr>
                                  <m:ctrlPr>
                                    <a:rPr lang="en-US" altLang="en-US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{0,1}</m:t>
                                  </m:r>
                                </m:e>
                                <m:sup>
                                  <m:r>
                                    <a:rPr lang="en-US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merican Typewriter" charset="0"/>
                                  <a:ea typeface="American Typewriter" charset="0"/>
                                  <a:cs typeface="American Typewriter" charset="0"/>
                                </a:rPr>
                                <m:t>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𝐺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(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)⨁</m:t>
                              </m:r>
                              <m:sSub>
                                <m:sSubPr>
                                  <m:ctrlPr>
                                    <a:rPr lang="en-US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≥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+1/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492896"/>
                <a:ext cx="8712968" cy="1800200"/>
              </a:xfrm>
              <a:prstGeom prst="rect">
                <a:avLst/>
              </a:prstGeom>
              <a:blipFill>
                <a:blip r:embed="rId4"/>
                <a:stretch>
                  <a:fillRect l="-1019" t="-24476" b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3">
            <a:extLst>
              <a:ext uri="{FF2B5EF4-FFF2-40B4-BE49-F238E27FC236}">
                <a16:creationId xmlns:a16="http://schemas.microsoft.com/office/drawing/2014/main" id="{14D93531-CFD0-484E-B633-EA28620EEE19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4536504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solidFill>
                  <a:schemeClr val="tx1"/>
                </a:solidFill>
                <a:ea typeface="American Typewriter" charset="0"/>
                <a:cs typeface="American Typewriter" charset="0"/>
              </a:rPr>
              <a:t>Security: </a:t>
            </a:r>
            <a:r>
              <a:rPr lang="en-US" alt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your first reduction!</a:t>
            </a:r>
            <a:endParaRPr lang="en-US" altLang="en-US" sz="2800" b="1" dirty="0">
              <a:solidFill>
                <a:srgbClr val="0000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85071E-9E4E-1C4B-BAC7-B2A82BF94DB6}"/>
                  </a:ext>
                </a:extLst>
              </p:cNvPr>
              <p:cNvSpPr/>
              <p:nvPr/>
            </p:nvSpPr>
            <p:spPr>
              <a:xfrm>
                <a:off x="539552" y="4434202"/>
                <a:ext cx="9217024" cy="1013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ρ</m:t>
                        </m:r>
                      </m:e>
                      <m:sup>
                        <m: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 </m:t>
                    </m:r>
                    <m:func>
                      <m:func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′ ←</m:t>
                            </m:r>
                            <m:sSup>
                              <m:sSupPr>
                                <m:ctrlP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en-US" sz="2400" dirty="0">
                                <a:solidFill>
                                  <a:prstClr val="black"/>
                                </a:solidFill>
                                <a:latin typeface="American Typewriter" charset="0"/>
                                <a:ea typeface="American Typewriter" charset="0"/>
                                <a:cs typeface="American Typewriter" charset="0"/>
                              </a:rPr>
                              <m:t> 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;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𝑏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←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; </m:t>
                            </m:r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𝑐</m:t>
                            </m:r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′⨁</m:t>
                            </m:r>
                            <m:sSub>
                              <m:sSubPr>
                                <m:ctrlP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𝐸𝑉𝐸</m:t>
                            </m:r>
                            <m:d>
                              <m:dPr>
                                <m:ctrlP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altLang="en-US" sz="2400" dirty="0">
                  <a:solidFill>
                    <a:prstClr val="black"/>
                  </a:solidFill>
                  <a:ea typeface="American Typewriter" charset="0"/>
                  <a:cs typeface="American Typewriter" charset="0"/>
                </a:endParaRPr>
              </a:p>
              <a:p>
                <a:pPr lvl="0"/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f>
                      <m:f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Pr>
                      <m:num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85071E-9E4E-1C4B-BAC7-B2A82BF94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434202"/>
                <a:ext cx="9217024" cy="1013932"/>
              </a:xfrm>
              <a:prstGeom prst="rect">
                <a:avLst/>
              </a:prstGeom>
              <a:blipFill>
                <a:blip r:embed="rId5"/>
                <a:stretch>
                  <a:fillRect l="-825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3">
            <a:extLst>
              <a:ext uri="{FF2B5EF4-FFF2-40B4-BE49-F238E27FC236}">
                <a16:creationId xmlns:a16="http://schemas.microsoft.com/office/drawing/2014/main" id="{3D232B93-C4B8-DE4C-B0B7-3726B004EE56}"/>
              </a:ext>
            </a:extLst>
          </p:cNvPr>
          <p:cNvSpPr txBox="1">
            <a:spLocks noChangeArrowheads="1"/>
          </p:cNvSpPr>
          <p:nvPr/>
        </p:nvSpPr>
        <p:spPr>
          <a:xfrm>
            <a:off x="253262" y="5589240"/>
            <a:ext cx="8712968" cy="1008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0" dirty="0">
                <a:solidFill>
                  <a:schemeClr val="tx1"/>
                </a:solidFill>
                <a:ea typeface="American Typewriter" charset="0"/>
                <a:cs typeface="American Typewriter" charset="0"/>
              </a:rPr>
              <a:t>This will give us a distinguisher EVE’ for G, contradicting the assumption that G is a pseudorandom generator. QED.</a:t>
            </a:r>
            <a:endParaRPr lang="en-US" altLang="en-US" sz="2400" dirty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8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PRG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Overcoming Shannon’s Conundrum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1747" t="-12069" r="-174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1916832"/>
                <a:ext cx="9145016" cy="104858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Get as input a string y, run EVE(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y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⨁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) for a random b, and let EVE’s output </a:t>
                </a:r>
                <a:r>
                  <a:rPr lang="en-US" altLang="en-US" sz="2400" dirty="0">
                    <a:ea typeface="American Typewriter" charset="0"/>
                    <a:cs typeface="American Typewriter" charset="0"/>
                  </a:rPr>
                  <a:t>be b’.  O</a:t>
                </a:r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utput “PRG” if b=b’ and “RANDOM” otherwise.</a:t>
                </a:r>
                <a:endParaRPr lang="en-US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9145016" cy="1048585"/>
              </a:xfrm>
              <a:prstGeom prst="rect">
                <a:avLst/>
              </a:prstGeom>
              <a:blipFill>
                <a:blip r:embed="rId4"/>
                <a:stretch>
                  <a:fillRect l="-971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3">
            <a:extLst>
              <a:ext uri="{FF2B5EF4-FFF2-40B4-BE49-F238E27FC236}">
                <a16:creationId xmlns:a16="http://schemas.microsoft.com/office/drawing/2014/main" id="{14D93531-CFD0-484E-B633-EA28620EEE19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4536504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solidFill>
                  <a:schemeClr val="tx1"/>
                </a:solidFill>
                <a:ea typeface="American Typewriter" charset="0"/>
                <a:cs typeface="American Typewriter" charset="0"/>
              </a:rPr>
              <a:t>Distinguisher EVE’ for G.</a:t>
            </a:r>
            <a:endParaRPr lang="en-US" altLang="en-US" sz="2800" b="1" dirty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A90AEC7-DFBA-2A45-8C01-A60196E2F7FB}"/>
                  </a:ext>
                </a:extLst>
              </p:cNvPr>
              <p:cNvSpPr/>
              <p:nvPr/>
            </p:nvSpPr>
            <p:spPr>
              <a:xfrm>
                <a:off x="539552" y="3037425"/>
                <a:ext cx="7344816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</m:t>
                              </m:r>
                              <m:sSup>
                                <m:sSupPr>
                                  <m:ctrlP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𝑜𝑢𝑡𝑝𝑢𝑡𝑠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 “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𝑃𝑅𝐺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” </m:t>
                              </m:r>
                            </m:e>
                          </m:d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𝑦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𝑖𝑠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𝑝𝑠𝑒𝑢𝑑𝑜𝑟𝑎𝑛𝑑𝑜𝑚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b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ρ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≥</m:t>
                    </m:r>
                    <m:f>
                      <m:f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Pr>
                      <m:num>
                        <m: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2</m:t>
                        </m:r>
                      </m:den>
                    </m:f>
                    <m:r>
                      <a:rPr lang="en-US" alt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+1/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𝑛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A90AEC7-DFBA-2A45-8C01-A60196E2F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37425"/>
                <a:ext cx="7344816" cy="983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70DF64-D79A-0541-85B0-35514DC95CDD}"/>
                  </a:ext>
                </a:extLst>
              </p:cNvPr>
              <p:cNvSpPr/>
              <p:nvPr/>
            </p:nvSpPr>
            <p:spPr>
              <a:xfrm>
                <a:off x="683568" y="4077072"/>
                <a:ext cx="7344816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</m:t>
                              </m:r>
                              <m:sSup>
                                <m:sSupPr>
                                  <m:ctrlP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𝑜𝑢𝑡𝑝𝑢𝑡𝑠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 “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𝑃𝑅𝐺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” </m:t>
                              </m:r>
                            </m:e>
                          </m:d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𝑦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𝑖𝑠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𝑟𝑎𝑛𝑑𝑜𝑚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]</m:t>
                          </m:r>
                        </m:e>
                      </m:func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 </m:t>
                      </m:r>
                      <m:sSup>
                        <m:s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ρ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Pr>
                        <m:num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70DF64-D79A-0541-85B0-35514DC95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7072"/>
                <a:ext cx="7344816" cy="783804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0F8FE8-C9B1-1B43-AF1C-13ACC67166B9}"/>
                  </a:ext>
                </a:extLst>
              </p:cNvPr>
              <p:cNvSpPr/>
              <p:nvPr/>
            </p:nvSpPr>
            <p:spPr>
              <a:xfrm>
                <a:off x="251520" y="5125529"/>
                <a:ext cx="90010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Therefore,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𝐸𝑉</m:t>
                            </m:r>
                            <m:sSup>
                              <m:sSupPr>
                                <m:ctrlPr>
                                  <a:rPr lang="en-US" alt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alt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𝑜𝑢𝑡𝑝𝑢𝑡𝑠</m:t>
                            </m:r>
                            <m: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 “</m:t>
                            </m:r>
                            <m: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𝑃𝑅𝐺</m:t>
                            </m:r>
                            <m: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” </m:t>
                            </m:r>
                          </m:e>
                        </m:d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𝑦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𝑖𝑠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𝑝𝑠𝑒𝑢𝑑𝑜𝑟𝑎𝑛𝑑𝑜𝑚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] − </m:t>
                        </m:r>
                      </m:e>
                    </m:func>
                  </m:oMath>
                </a14:m>
                <a:b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𝐸𝑉</m:t>
                            </m:r>
                            <m:sSup>
                              <m:sSupPr>
                                <m:ctrlP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𝑜𝑢𝑡𝑝𝑢𝑡𝑠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 “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𝑃𝑅𝐺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” </m:t>
                            </m:r>
                          </m:e>
                        </m:d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𝑦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𝑖𝑠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𝑟𝑎𝑛𝑑𝑜𝑚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]</m:t>
                        </m:r>
                      </m:e>
                    </m:func>
                  </m:oMath>
                </a14:m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  <a:ea typeface="American Typewriter" charset="0"/>
                  <a:cs typeface="American Typewriter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≥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/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𝑛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0F8FE8-C9B1-1B43-AF1C-13ACC6716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125529"/>
                <a:ext cx="9001000" cy="1200329"/>
              </a:xfrm>
              <a:prstGeom prst="rect">
                <a:avLst/>
              </a:prstGeom>
              <a:blipFill>
                <a:blip r:embed="rId7"/>
                <a:stretch>
                  <a:fillRect l="-986" t="-4211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3966D95-FC37-394E-AC6D-5308B425B3EB}"/>
              </a:ext>
            </a:extLst>
          </p:cNvPr>
          <p:cNvSpPr/>
          <p:nvPr/>
        </p:nvSpPr>
        <p:spPr>
          <a:xfrm>
            <a:off x="8244408" y="6054315"/>
            <a:ext cx="432048" cy="4485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PRG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Overcoming Shannon’s Conundrum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1747" t="-12069" r="-174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/>
              <p:nvPr/>
            </p:nvSpPr>
            <p:spPr>
              <a:xfrm>
                <a:off x="287016" y="1974904"/>
                <a:ext cx="11256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16" y="1974904"/>
                <a:ext cx="1125628" cy="646331"/>
              </a:xfrm>
              <a:prstGeom prst="rect">
                <a:avLst/>
              </a:prstGeom>
              <a:blipFill>
                <a:blip r:embed="rId4"/>
                <a:stretch>
                  <a:fillRect l="-4494" r="-674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592D04F-8485-844E-AEBC-E1E79A411E50}"/>
              </a:ext>
            </a:extLst>
          </p:cNvPr>
          <p:cNvSpPr/>
          <p:nvPr/>
        </p:nvSpPr>
        <p:spPr>
          <a:xfrm>
            <a:off x="1331640" y="2080011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 PRGs exist?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1FE0C-EC0D-DF42-AE86-3D6DD8CC6C30}"/>
              </a:ext>
            </a:extLst>
          </p:cNvPr>
          <p:cNvSpPr/>
          <p:nvPr/>
        </p:nvSpPr>
        <p:spPr>
          <a:xfrm>
            <a:off x="1414899" y="1044315"/>
            <a:ext cx="6006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(or, How to Encrypt n+1 bits using an n-bit key)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570ADD-3C4F-BE47-8EC6-0BAF8569FAB3}"/>
                  </a:ext>
                </a:extLst>
              </p:cNvPr>
              <p:cNvSpPr/>
              <p:nvPr/>
            </p:nvSpPr>
            <p:spPr>
              <a:xfrm>
                <a:off x="334760" y="3356992"/>
                <a:ext cx="11256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570ADD-3C4F-BE47-8EC6-0BAF8569F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60" y="3356992"/>
                <a:ext cx="1125628" cy="646331"/>
              </a:xfrm>
              <a:prstGeom prst="rect">
                <a:avLst/>
              </a:prstGeom>
              <a:blipFill>
                <a:blip r:embed="rId5"/>
                <a:stretch>
                  <a:fillRect l="-4444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53178DD-DA27-3349-8C9F-56D809FAA99D}"/>
              </a:ext>
            </a:extLst>
          </p:cNvPr>
          <p:cNvSpPr/>
          <p:nvPr/>
        </p:nvSpPr>
        <p:spPr>
          <a:xfrm>
            <a:off x="1331640" y="2607295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(Exercise: If P=NP, PRGs do not exist.)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2BA6A-C694-8747-BC66-2116500DDB11}"/>
              </a:ext>
            </a:extLst>
          </p:cNvPr>
          <p:cNvSpPr/>
          <p:nvPr/>
        </p:nvSpPr>
        <p:spPr>
          <a:xfrm>
            <a:off x="1331640" y="3410415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 we encrypt longer messages or many messages with a fixed key?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C31A9B-C2B8-5144-A25B-89B71D68DA82}"/>
              </a:ext>
            </a:extLst>
          </p:cNvPr>
          <p:cNvSpPr/>
          <p:nvPr/>
        </p:nvSpPr>
        <p:spPr>
          <a:xfrm>
            <a:off x="1366337" y="4431302"/>
            <a:ext cx="79581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Length extension</a:t>
            </a:r>
            <a:r>
              <a:rPr lang="en-US" sz="2400" dirty="0"/>
              <a:t>: If there is a PRG  that stretches by one bit, there is one that stretches by </a:t>
            </a:r>
            <a:r>
              <a:rPr lang="en-US" sz="2400" dirty="0" err="1"/>
              <a:t>polynomially</a:t>
            </a:r>
            <a:r>
              <a:rPr lang="en-US" sz="2400" dirty="0"/>
              <a:t> many bits)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93504-675E-D047-8BF6-AB624C8D6AF7}"/>
              </a:ext>
            </a:extLst>
          </p:cNvPr>
          <p:cNvSpPr/>
          <p:nvPr/>
        </p:nvSpPr>
        <p:spPr>
          <a:xfrm>
            <a:off x="1331640" y="5406315"/>
            <a:ext cx="79581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Pseudorandom functions</a:t>
            </a:r>
            <a:r>
              <a:rPr lang="en-US" sz="2400" dirty="0"/>
              <a:t>: PRGs with exponentially large stretch and “random access” to the output.)</a:t>
            </a:r>
          </a:p>
        </p:txBody>
      </p:sp>
    </p:spTree>
    <p:extLst>
      <p:ext uri="{BB962C8B-B14F-4D97-AF65-F5344CB8AC3E}">
        <p14:creationId xmlns:p14="http://schemas.microsoft.com/office/powerpoint/2010/main" val="24331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D56CBE-BAAC-434D-BE2E-AF02C97FB3B1}"/>
                  </a:ext>
                </a:extLst>
              </p:cNvPr>
              <p:cNvSpPr/>
              <p:nvPr/>
            </p:nvSpPr>
            <p:spPr>
              <a:xfrm>
                <a:off x="2554760" y="2862228"/>
                <a:ext cx="11256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D56CBE-BAAC-434D-BE2E-AF02C97FB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760" y="2862228"/>
                <a:ext cx="1125628" cy="646331"/>
              </a:xfrm>
              <a:prstGeom prst="rect">
                <a:avLst/>
              </a:prstGeom>
              <a:blipFill>
                <a:blip r:embed="rId3"/>
                <a:stretch>
                  <a:fillRect l="-4494" r="-786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F54-CFEB-7041-9561-EEA5A8625E34}"/>
              </a:ext>
            </a:extLst>
          </p:cNvPr>
          <p:cNvSpPr/>
          <p:nvPr/>
        </p:nvSpPr>
        <p:spPr>
          <a:xfrm>
            <a:off x="3599384" y="2967335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 PRGs exist?</a:t>
            </a:r>
          </a:p>
        </p:txBody>
      </p:sp>
    </p:spTree>
    <p:extLst>
      <p:ext uri="{BB962C8B-B14F-4D97-AF65-F5344CB8AC3E}">
        <p14:creationId xmlns:p14="http://schemas.microsoft.com/office/powerpoint/2010/main" val="25237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Secure Communication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7" name="Rectangle 63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0475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2CE4B7-E0E3-C544-B0F5-DF3C671AEAD9}"/>
              </a:ext>
            </a:extLst>
          </p:cNvPr>
          <p:cNvCxnSpPr>
            <a:cxnSpLocks/>
          </p:cNvCxnSpPr>
          <p:nvPr/>
        </p:nvCxnSpPr>
        <p:spPr>
          <a:xfrm>
            <a:off x="4678722" y="2580430"/>
            <a:ext cx="0" cy="74424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tailEnd type="stealth" w="lg" len="lg"/>
          </a:ln>
          <a:effectLst/>
        </p:spPr>
      </p:cxnSp>
      <p:pic>
        <p:nvPicPr>
          <p:cNvPr id="10" name="Picture 19" descr="MCj04359310000[1]">
            <a:extLst>
              <a:ext uri="{FF2B5EF4-FFF2-40B4-BE49-F238E27FC236}">
                <a16:creationId xmlns:a16="http://schemas.microsoft.com/office/drawing/2014/main" id="{C8BDC1E6-D41A-F141-BB86-9FBBA581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00" y="3315046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6F1A3A69-AC4B-0A48-98EF-F7A6EBBFF853}"/>
              </a:ext>
            </a:extLst>
          </p:cNvPr>
          <p:cNvSpPr txBox="1">
            <a:spLocks noChangeArrowheads="1"/>
          </p:cNvSpPr>
          <p:nvPr/>
        </p:nvSpPr>
        <p:spPr>
          <a:xfrm>
            <a:off x="3203848" y="4098766"/>
            <a:ext cx="3060340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Eavesdropper “Eve”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57EA21A9-F4AD-DE41-B2F3-86A3FD2EEF6B}"/>
              </a:ext>
            </a:extLst>
          </p:cNvPr>
          <p:cNvSpPr/>
          <p:nvPr/>
        </p:nvSpPr>
        <p:spPr>
          <a:xfrm>
            <a:off x="1403648" y="1596081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</a:p>
        </p:txBody>
      </p:sp>
      <p:sp>
        <p:nvSpPr>
          <p:cNvPr id="14" name="Rectangle 63">
            <a:extLst>
              <a:ext uri="{FF2B5EF4-FFF2-40B4-BE49-F238E27FC236}">
                <a16:creationId xmlns:a16="http://schemas.microsoft.com/office/drawing/2014/main" id="{2157B1F7-649F-CA49-A10E-3366B04C050C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41100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AE384275-8983-7948-9589-2D9D4CA8483E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331999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3F61196C-5F97-3B49-AA68-00864C8C1603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711430"/>
            <a:ext cx="703033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Alice and Bob have a common key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1B6A240-835D-0B4F-9F0B-CBCA4A14133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157192"/>
                <a:ext cx="8470496" cy="172819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Algorithms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𝐺𝑒𝑛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𝐸𝑛𝑐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𝐷𝑒𝑐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endParaRPr lang="en-US" altLang="en-US" sz="2400" b="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Correctness: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Security: </a:t>
                </a:r>
                <a:r>
                  <a:rPr lang="en-US" altLang="en-US" sz="24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Perfect Secrecy = Perfect Indistinguishability.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1B6A240-835D-0B4F-9F0B-CBCA4A141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157192"/>
                <a:ext cx="8470496" cy="1728192"/>
              </a:xfrm>
              <a:prstGeom prst="rect">
                <a:avLst/>
              </a:prstGeom>
              <a:blipFill>
                <a:blip r:embed="rId5"/>
                <a:stretch>
                  <a:fillRect l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2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PRGs: Two Methodologies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99AE327B-68E2-A644-A059-969B35F7FC74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4744"/>
            <a:ext cx="8208912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latin typeface="American Typewriter" charset="0"/>
                <a:ea typeface="American Typewriter" charset="0"/>
                <a:cs typeface="American Typewriter" charset="0"/>
              </a:rPr>
              <a:t>The Practical Methodology</a:t>
            </a:r>
            <a:endParaRPr lang="en-US" altLang="en-US" sz="2400" b="1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3FABEC87-B421-2946-9F5F-FF990C5B3B7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2000715"/>
            <a:ext cx="8748972" cy="13562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1. Start from a design framework </a:t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(e.g. “appropriately chosen functions composed appropriately many times look random”)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34AD8-0058-3745-8467-4F9403370E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" r="14632" b="50000"/>
          <a:stretch/>
        </p:blipFill>
        <p:spPr>
          <a:xfrm>
            <a:off x="1115616" y="4149080"/>
            <a:ext cx="1922336" cy="963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A01D4E-3F39-7248-B597-2A4AF9FE9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18" y="3447475"/>
            <a:ext cx="3286570" cy="1831578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A10A1F65-89FD-2B49-99F4-FF630E077803}"/>
              </a:ext>
            </a:extLst>
          </p:cNvPr>
          <p:cNvSpPr/>
          <p:nvPr/>
        </p:nvSpPr>
        <p:spPr>
          <a:xfrm>
            <a:off x="4096297" y="4012613"/>
            <a:ext cx="745878" cy="856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8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PRGs: Two Methodologies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99AE327B-68E2-A644-A059-969B35F7FC74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4744"/>
            <a:ext cx="8208912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latin typeface="American Typewriter" charset="0"/>
                <a:ea typeface="American Typewriter" charset="0"/>
                <a:cs typeface="American Typewriter" charset="0"/>
              </a:rPr>
              <a:t>The Practical Methodology</a:t>
            </a:r>
            <a:endParaRPr lang="en-US" altLang="en-US" sz="2400" b="1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3FABEC87-B421-2946-9F5F-FF990C5B3B7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2000715"/>
            <a:ext cx="8748972" cy="13562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1. Start from a design framework </a:t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(e.g. “appropriately chosen functions composed appropriately many times look random”)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AED2713B-507F-1247-917F-C9C20F368EEB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3284984"/>
            <a:ext cx="8748972" cy="708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2. Come up with a candidate construction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6DCC6-A82C-CF42-8D5F-F54416E74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0"/>
          <a:stretch/>
        </p:blipFill>
        <p:spPr>
          <a:xfrm>
            <a:off x="854720" y="4821639"/>
            <a:ext cx="1701056" cy="179042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9018244C-7312-BF4B-A4E1-A3AC8D9EC4E0}"/>
              </a:ext>
            </a:extLst>
          </p:cNvPr>
          <p:cNvSpPr txBox="1">
            <a:spLocks noChangeArrowheads="1"/>
          </p:cNvSpPr>
          <p:nvPr/>
        </p:nvSpPr>
        <p:spPr>
          <a:xfrm rot="19419969">
            <a:off x="254447" y="5136768"/>
            <a:ext cx="1296144" cy="708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00FF"/>
                </a:solidFill>
                <a:latin typeface="Apple Chancery" panose="03020702040506060504" pitchFamily="66" charset="-79"/>
                <a:ea typeface="American Typewriter" charset="0"/>
                <a:cs typeface="Apple Chancery" panose="03020702040506060504" pitchFamily="66" charset="-79"/>
              </a:rPr>
              <a:t>MATH</a:t>
            </a:r>
            <a:endParaRPr lang="en-US" altLang="en-US" sz="2400" b="1" dirty="0">
              <a:solidFill>
                <a:srgbClr val="0000FF"/>
              </a:solidFill>
              <a:latin typeface="Apple Chancery" panose="03020702040506060504" pitchFamily="66" charset="-79"/>
              <a:ea typeface="American Typewriter" charset="0"/>
              <a:cs typeface="Apple Chancery" panose="03020702040506060504" pitchFamily="66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DCC932-2329-634C-A973-3DDB1427B3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5" b="16742"/>
          <a:stretch/>
        </p:blipFill>
        <p:spPr>
          <a:xfrm>
            <a:off x="3923928" y="4547252"/>
            <a:ext cx="1880449" cy="2207642"/>
          </a:xfrm>
          <a:prstGeom prst="rect">
            <a:avLst/>
          </a:prstGeom>
        </p:spPr>
      </p:pic>
      <p:sp>
        <p:nvSpPr>
          <p:cNvPr id="14" name="Rectangle 63">
            <a:extLst>
              <a:ext uri="{FF2B5EF4-FFF2-40B4-BE49-F238E27FC236}">
                <a16:creationId xmlns:a16="http://schemas.microsoft.com/office/drawing/2014/main" id="{8DCE0625-C6B8-AD47-8DF5-334528D5CE7A}"/>
              </a:ext>
            </a:extLst>
          </p:cNvPr>
          <p:cNvSpPr txBox="1">
            <a:spLocks noChangeArrowheads="1"/>
          </p:cNvSpPr>
          <p:nvPr/>
        </p:nvSpPr>
        <p:spPr>
          <a:xfrm>
            <a:off x="5804377" y="4755392"/>
            <a:ext cx="3672408" cy="13562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Rijndael</a:t>
            </a:r>
            <a:r>
              <a:rPr lang="en-US" alt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br>
              <a:rPr lang="en-US" alt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alt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(now the Advanced Encryption Standard)</a:t>
            </a:r>
          </a:p>
        </p:txBody>
      </p:sp>
    </p:spTree>
    <p:extLst>
      <p:ext uri="{BB962C8B-B14F-4D97-AF65-F5344CB8AC3E}">
        <p14:creationId xmlns:p14="http://schemas.microsoft.com/office/powerpoint/2010/main" val="393775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PRGs: Two Methodologies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99AE327B-68E2-A644-A059-969B35F7FC74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4744"/>
            <a:ext cx="8208912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latin typeface="American Typewriter" charset="0"/>
                <a:ea typeface="American Typewriter" charset="0"/>
                <a:cs typeface="American Typewriter" charset="0"/>
              </a:rPr>
              <a:t>The Practical Methodology</a:t>
            </a:r>
            <a:endParaRPr lang="en-US" altLang="en-US" sz="2400" b="1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3FABEC87-B421-2946-9F5F-FF990C5B3B7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2000715"/>
            <a:ext cx="8748972" cy="13562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1. Start from a design framework </a:t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(e.g. “appropriately chosen functions composed appropriately many times look random”)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AED2713B-507F-1247-917F-C9C20F368EEB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3284984"/>
            <a:ext cx="8748972" cy="708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Come up with a candidate construction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E1379B01-2803-D44A-9127-00AB620B2BF2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3933056"/>
            <a:ext cx="8748972" cy="708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3. Do extensive </a:t>
            </a:r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cryptanalysis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4F3A0-46D9-B04B-AAE8-8CB45F8EF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53654">
            <a:off x="2498502" y="4999401"/>
            <a:ext cx="1584591" cy="1023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78549B-605B-6E4E-BB88-9DBDDBE703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5" b="16742"/>
          <a:stretch/>
        </p:blipFill>
        <p:spPr>
          <a:xfrm>
            <a:off x="3923928" y="4547252"/>
            <a:ext cx="1880449" cy="2207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5E16D-01A8-C947-AD52-7B7742E3C9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0" r="17210"/>
          <a:stretch/>
        </p:blipFill>
        <p:spPr>
          <a:xfrm>
            <a:off x="5812797" y="4797152"/>
            <a:ext cx="792089" cy="119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PRGs: Two Methodologies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99AE327B-68E2-A644-A059-969B35F7FC74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4744"/>
            <a:ext cx="8460940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solidFill>
                  <a:srgbClr val="0000FF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The Foundational Methodology (much of this course)</a:t>
            </a:r>
            <a:endParaRPr lang="en-US" altLang="en-US" sz="2400" b="1" u="sng" dirty="0">
              <a:solidFill>
                <a:srgbClr val="0000FF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3FABEC87-B421-2946-9F5F-FF990C5B3B7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844824"/>
            <a:ext cx="8748972" cy="6748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Reduce to simpler primitives.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434956BF-CBEA-244F-BDE1-7795C111DCC1}"/>
              </a:ext>
            </a:extLst>
          </p:cNvPr>
          <p:cNvSpPr txBox="1">
            <a:spLocks noChangeArrowheads="1"/>
          </p:cNvSpPr>
          <p:nvPr/>
        </p:nvSpPr>
        <p:spPr>
          <a:xfrm>
            <a:off x="3730986" y="5085184"/>
            <a:ext cx="985023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OWF</a:t>
            </a:r>
            <a:endParaRPr lang="en-US" altLang="en-US" sz="2400" b="1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8FEC0755-0561-EB4D-8706-F0C13932A4CD}"/>
              </a:ext>
            </a:extLst>
          </p:cNvPr>
          <p:cNvSpPr txBox="1">
            <a:spLocks noChangeArrowheads="1"/>
          </p:cNvSpPr>
          <p:nvPr/>
        </p:nvSpPr>
        <p:spPr>
          <a:xfrm>
            <a:off x="-612576" y="6287970"/>
            <a:ext cx="10621180" cy="6694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rgbClr val="0000FF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well-studied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, average-case hard, problems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56389113-1FF6-0241-B63F-3BC97A1DD42C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420888"/>
            <a:ext cx="8748972" cy="6748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“Science wins either way” –Silvio Micali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3BA1E4-139D-714A-8AA2-EA8131E6F3BA}"/>
              </a:ext>
            </a:extLst>
          </p:cNvPr>
          <p:cNvCxnSpPr>
            <a:cxnSpLocks/>
          </p:cNvCxnSpPr>
          <p:nvPr/>
        </p:nvCxnSpPr>
        <p:spPr>
          <a:xfrm flipV="1">
            <a:off x="4181037" y="5760030"/>
            <a:ext cx="0" cy="405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3F7561-88D6-0740-8F02-CDA64ABCDEF2}"/>
              </a:ext>
            </a:extLst>
          </p:cNvPr>
          <p:cNvCxnSpPr>
            <a:cxnSpLocks/>
          </p:cNvCxnSpPr>
          <p:nvPr/>
        </p:nvCxnSpPr>
        <p:spPr>
          <a:xfrm flipV="1">
            <a:off x="4427984" y="4653136"/>
            <a:ext cx="576064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3">
            <a:extLst>
              <a:ext uri="{FF2B5EF4-FFF2-40B4-BE49-F238E27FC236}">
                <a16:creationId xmlns:a16="http://schemas.microsoft.com/office/drawing/2014/main" id="{EF835A04-AB18-3443-8272-B5C1306ED0E3}"/>
              </a:ext>
            </a:extLst>
          </p:cNvPr>
          <p:cNvSpPr txBox="1">
            <a:spLocks noChangeArrowheads="1"/>
          </p:cNvSpPr>
          <p:nvPr/>
        </p:nvSpPr>
        <p:spPr>
          <a:xfrm>
            <a:off x="4716016" y="3978290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PRG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EB0E58-58B7-C74F-908C-CCC1941F2161}"/>
              </a:ext>
            </a:extLst>
          </p:cNvPr>
          <p:cNvCxnSpPr>
            <a:cxnSpLocks/>
          </p:cNvCxnSpPr>
          <p:nvPr/>
        </p:nvCxnSpPr>
        <p:spPr>
          <a:xfrm flipV="1">
            <a:off x="5616116" y="3995834"/>
            <a:ext cx="576064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3">
            <a:extLst>
              <a:ext uri="{FF2B5EF4-FFF2-40B4-BE49-F238E27FC236}">
                <a16:creationId xmlns:a16="http://schemas.microsoft.com/office/drawing/2014/main" id="{519357CF-DB64-1647-AA27-7E76E93BD84D}"/>
              </a:ext>
            </a:extLst>
          </p:cNvPr>
          <p:cNvSpPr txBox="1">
            <a:spLocks noChangeArrowheads="1"/>
          </p:cNvSpPr>
          <p:nvPr/>
        </p:nvSpPr>
        <p:spPr>
          <a:xfrm>
            <a:off x="5904148" y="3320988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PRF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C5E6AAE2-B90A-7D40-BFF4-7FEB08E2CC51}"/>
              </a:ext>
            </a:extLst>
          </p:cNvPr>
          <p:cNvSpPr txBox="1">
            <a:spLocks noChangeArrowheads="1"/>
          </p:cNvSpPr>
          <p:nvPr/>
        </p:nvSpPr>
        <p:spPr>
          <a:xfrm>
            <a:off x="2293694" y="4315713"/>
            <a:ext cx="1096018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Hashing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42B13D-11A9-0C42-B0FF-6C253C3CC94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051884" y="4990559"/>
            <a:ext cx="679102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3F09FB-D2DA-A74A-A7E7-35ECFF6D61C0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3343575" y="3978290"/>
            <a:ext cx="752192" cy="1093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3">
            <a:extLst>
              <a:ext uri="{FF2B5EF4-FFF2-40B4-BE49-F238E27FC236}">
                <a16:creationId xmlns:a16="http://schemas.microsoft.com/office/drawing/2014/main" id="{65220DBB-E943-5F41-80AE-DE3BF03B4DB7}"/>
              </a:ext>
            </a:extLst>
          </p:cNvPr>
          <p:cNvSpPr txBox="1">
            <a:spLocks noChangeArrowheads="1"/>
          </p:cNvSpPr>
          <p:nvPr/>
        </p:nvSpPr>
        <p:spPr>
          <a:xfrm>
            <a:off x="2705556" y="3303444"/>
            <a:ext cx="1276037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Digital Signatures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1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PRGs: Two Methodologies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99AE327B-68E2-A644-A059-969B35F7FC74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4744"/>
            <a:ext cx="8460940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solidFill>
                  <a:srgbClr val="0000FF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The Foundational Methodology (much of this course)</a:t>
            </a:r>
            <a:endParaRPr lang="en-US" altLang="en-US" sz="2400" b="1" u="sng" dirty="0">
              <a:solidFill>
                <a:srgbClr val="0000FF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3FABEC87-B421-2946-9F5F-FF990C5B3B7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2178090"/>
            <a:ext cx="8748972" cy="6748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 PRG Candidate from the average-case hardness of Subset-sum: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017CEAE2-8924-0645-8BB6-A871D0ECE0E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2515513"/>
                <a:ext cx="7524836" cy="12961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,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)</a:t>
                </a:r>
              </a:p>
              <a:p>
                <a:pPr algn="l"/>
                <a:endParaRPr 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017CEAE2-8924-0645-8BB6-A871D0ECE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515513"/>
                <a:ext cx="7524836" cy="1296144"/>
              </a:xfrm>
              <a:prstGeom prst="rect">
                <a:avLst/>
              </a:prstGeom>
              <a:blipFill>
                <a:blip r:embed="rId3"/>
                <a:stretch>
                  <a:fillRect l="-1178" t="-13725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CD30F6A-8D7E-D44B-AB5C-688F2A97F3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3501008"/>
                <a:ext cx="7524836" cy="12961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are random (n+1)-bit numbers,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are random bits.</a:t>
                </a:r>
              </a:p>
              <a:p>
                <a:pPr algn="l"/>
                <a:endParaRPr 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CD30F6A-8D7E-D44B-AB5C-688F2A97F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01008"/>
                <a:ext cx="7524836" cy="1296144"/>
              </a:xfrm>
              <a:prstGeom prst="rect">
                <a:avLst/>
              </a:prstGeom>
              <a:blipFill>
                <a:blip r:embed="rId4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75485003-4717-6444-80D6-7CEF6D4DE89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4459729"/>
            <a:ext cx="8748972" cy="6748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Beautiful Function: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B4668808-C2FF-5F45-BE4D-ADA681406DF1}"/>
              </a:ext>
            </a:extLst>
          </p:cNvPr>
          <p:cNvSpPr txBox="1">
            <a:spLocks noChangeArrowheads="1"/>
          </p:cNvSpPr>
          <p:nvPr/>
        </p:nvSpPr>
        <p:spPr>
          <a:xfrm>
            <a:off x="1131222" y="5085184"/>
            <a:ext cx="7833265" cy="6480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If G is a one-way function, then G is a PRG  (</a:t>
            </a:r>
            <a:r>
              <a:rPr 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Pset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1).</a:t>
            </a:r>
          </a:p>
          <a:p>
            <a:pPr algn="l"/>
            <a:endParaRPr 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2931503E-9388-DA45-8EE0-90A176E1AEC4}"/>
              </a:ext>
            </a:extLst>
          </p:cNvPr>
          <p:cNvSpPr txBox="1">
            <a:spLocks noChangeArrowheads="1"/>
          </p:cNvSpPr>
          <p:nvPr/>
        </p:nvSpPr>
        <p:spPr>
          <a:xfrm>
            <a:off x="1131223" y="5733256"/>
            <a:ext cx="7833265" cy="6480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If lattice problems are hard on the worst-case, G is a PRG.</a:t>
            </a:r>
          </a:p>
        </p:txBody>
      </p:sp>
    </p:spTree>
    <p:extLst>
      <p:ext uri="{BB962C8B-B14F-4D97-AF65-F5344CB8AC3E}">
        <p14:creationId xmlns:p14="http://schemas.microsoft.com/office/powerpoint/2010/main" val="22688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514D54-21CD-7048-B48A-6A3006ED3A31}"/>
              </a:ext>
            </a:extLst>
          </p:cNvPr>
          <p:cNvSpPr/>
          <p:nvPr/>
        </p:nvSpPr>
        <p:spPr>
          <a:xfrm>
            <a:off x="1259632" y="2782669"/>
            <a:ext cx="7236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Pseudorandom Generators and (T)CS</a:t>
            </a:r>
          </a:p>
        </p:txBody>
      </p:sp>
    </p:spTree>
    <p:extLst>
      <p:ext uri="{BB962C8B-B14F-4D97-AF65-F5344CB8AC3E}">
        <p14:creationId xmlns:p14="http://schemas.microsoft.com/office/powerpoint/2010/main" val="2496576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b="21111"/>
          <a:stretch/>
        </p:blipFill>
        <p:spPr>
          <a:xfrm>
            <a:off x="-26126" y="2514600"/>
            <a:ext cx="9170126" cy="297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9" y="5459715"/>
            <a:ext cx="9144000" cy="208408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5496" y="3521946"/>
            <a:ext cx="2590800" cy="838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Arial Narrow" panose="020B0606020202030204" pitchFamily="34" charset="0"/>
              </a:rPr>
              <a:t>Cryptography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33400" y="5791200"/>
            <a:ext cx="2590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altLang="en-US" sz="3600" kern="0" dirty="0">
                <a:solidFill>
                  <a:schemeClr val="bg1"/>
                </a:solidFill>
                <a:latin typeface="Arial Narrow" panose="020B0606020202030204" pitchFamily="34" charset="0"/>
              </a:rPr>
              <a:t>Randomness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5E5935-6307-2845-B043-FEEEF4DFB5A0}"/>
              </a:ext>
            </a:extLst>
          </p:cNvPr>
          <p:cNvSpPr txBox="1">
            <a:spLocks/>
          </p:cNvSpPr>
          <p:nvPr/>
        </p:nvSpPr>
        <p:spPr>
          <a:xfrm>
            <a:off x="-102368" y="2683746"/>
            <a:ext cx="4542656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Arial Narrow" panose="020B0606020202030204" pitchFamily="34" charset="0"/>
              </a:rPr>
              <a:t>Probabilistic Algorithms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C6C0A8-21C3-0147-93D6-45A5A21A41FF}"/>
              </a:ext>
            </a:extLst>
          </p:cNvPr>
          <p:cNvSpPr txBox="1">
            <a:spLocks/>
          </p:cNvSpPr>
          <p:nvPr/>
        </p:nvSpPr>
        <p:spPr>
          <a:xfrm>
            <a:off x="-180528" y="1896988"/>
            <a:ext cx="4542656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Arial Narrow" panose="020B0606020202030204" pitchFamily="34" charset="0"/>
              </a:rPr>
              <a:t>Distributed Computing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258E33-DB39-0646-B24E-40203680DF62}"/>
              </a:ext>
            </a:extLst>
          </p:cNvPr>
          <p:cNvSpPr txBox="1">
            <a:spLocks/>
          </p:cNvSpPr>
          <p:nvPr/>
        </p:nvSpPr>
        <p:spPr>
          <a:xfrm>
            <a:off x="-30360" y="1124744"/>
            <a:ext cx="4824536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Arial Narrow" panose="020B0606020202030204" pitchFamily="34" charset="0"/>
              </a:rPr>
              <a:t>Simulation/Sampling/MCMC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DF475A-C6E2-FE4D-A6D8-7BBC28051FC2}"/>
              </a:ext>
            </a:extLst>
          </p:cNvPr>
          <p:cNvSpPr txBox="1">
            <a:spLocks/>
          </p:cNvSpPr>
          <p:nvPr/>
        </p:nvSpPr>
        <p:spPr>
          <a:xfrm>
            <a:off x="539552" y="-18256"/>
            <a:ext cx="83506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Arial Narrow" panose="020B0606020202030204" pitchFamily="34" charset="0"/>
              </a:rPr>
              <a:t>Randomness is a Fundamental Resource</a:t>
            </a:r>
          </a:p>
        </p:txBody>
      </p:sp>
    </p:spTree>
    <p:extLst>
      <p:ext uri="{BB962C8B-B14F-4D97-AF65-F5344CB8AC3E}">
        <p14:creationId xmlns:p14="http://schemas.microsoft.com/office/powerpoint/2010/main" val="923210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Where do we get random bits from?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371600"/>
            <a:ext cx="853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762000">
              <a:buNone/>
            </a:pPr>
            <a:r>
              <a:rPr lang="en-US" altLang="en-US" sz="2800" kern="0" dirty="0">
                <a:solidFill>
                  <a:srgbClr val="0066FF"/>
                </a:solidFill>
                <a:latin typeface="Arial Narrow" panose="020B0606020202030204" pitchFamily="34" charset="0"/>
              </a:rPr>
              <a:t>1) Specialized Hardware:</a:t>
            </a:r>
            <a:r>
              <a:rPr lang="en-US" altLang="en-US" sz="2800" kern="0" dirty="0">
                <a:latin typeface="Arial Narrow" panose="020B0606020202030204" pitchFamily="34" charset="0"/>
              </a:rPr>
              <a:t> e.g., Transistor noise.</a:t>
            </a:r>
          </a:p>
          <a:p>
            <a:pPr marL="0" indent="0" defTabSz="762000">
              <a:buNone/>
            </a:pPr>
            <a:r>
              <a:rPr lang="en-US" altLang="en-US" sz="2800" kern="0" dirty="0">
                <a:solidFill>
                  <a:srgbClr val="0066FF"/>
                </a:solidFill>
                <a:latin typeface="Arial Narrow" panose="020B0606020202030204" pitchFamily="34" charset="0"/>
              </a:rPr>
              <a:t>2) User Input</a:t>
            </a:r>
            <a:r>
              <a:rPr lang="en-US" altLang="en-US" sz="2800" kern="0" dirty="0">
                <a:latin typeface="Arial Narrow" panose="020B0606020202030204" pitchFamily="34" charset="0"/>
              </a:rPr>
              <a:t>: Every time random number used, user is queried.</a:t>
            </a:r>
          </a:p>
          <a:p>
            <a:pPr marL="0" indent="0" defTabSz="762000">
              <a:buNone/>
            </a:pPr>
            <a:r>
              <a:rPr lang="en-US" altLang="en-US" sz="2800" strike="sngStrike" kern="0" dirty="0">
                <a:solidFill>
                  <a:srgbClr val="0000FF"/>
                </a:solidFill>
                <a:latin typeface="Arial Narrow" panose="020B0606020202030204" pitchFamily="34" charset="0"/>
              </a:rPr>
              <a:t>3) </a:t>
            </a:r>
            <a:r>
              <a:rPr lang="en-US" altLang="en-US" sz="2800" strike="sngStrike" kern="0" dirty="0" err="1">
                <a:solidFill>
                  <a:srgbClr val="0000FF"/>
                </a:solidFill>
                <a:latin typeface="Arial Narrow" panose="020B0606020202030204" pitchFamily="34" charset="0"/>
              </a:rPr>
              <a:t>Quantumness</a:t>
            </a:r>
            <a:r>
              <a:rPr lang="en-US" altLang="en-US" sz="2800" strike="sngStrike" kern="0" dirty="0">
                <a:solidFill>
                  <a:srgbClr val="0000FF"/>
                </a:solidFill>
                <a:latin typeface="Arial Narrow" panose="020B0606020202030204" pitchFamily="34" charset="0"/>
              </a:rPr>
              <a:t> (not for much of this class)</a:t>
            </a:r>
          </a:p>
          <a:p>
            <a:pPr defTabSz="762000"/>
            <a:endParaRPr lang="en-US" altLang="en-US" sz="2800" kern="0" dirty="0">
              <a:latin typeface="Arial Narrow" panose="020B0606020202030204" pitchFamily="34" charset="0"/>
            </a:endParaRPr>
          </a:p>
          <a:p>
            <a:pPr marL="0" indent="0" defTabSz="762000">
              <a:buNone/>
            </a:pPr>
            <a:r>
              <a:rPr lang="en-US" altLang="en-US" sz="2800" kern="0" dirty="0">
                <a:latin typeface="Arial Narrow" panose="020B0606020202030204" pitchFamily="34" charset="0"/>
              </a:rPr>
              <a:t>Usually biased, but can “extract” unbiased bits assuming the source has “some structure and enough entropy” </a:t>
            </a:r>
            <a:br>
              <a:rPr lang="en-US" altLang="en-US" sz="2800" kern="0" dirty="0">
                <a:latin typeface="Arial Narrow" panose="020B0606020202030204" pitchFamily="34" charset="0"/>
              </a:rPr>
            </a:br>
            <a:r>
              <a:rPr lang="en-US" altLang="en-US" sz="2800" kern="0" dirty="0">
                <a:latin typeface="Arial Narrow" panose="020B0606020202030204" pitchFamily="34" charset="0"/>
              </a:rPr>
              <a:t>	[randomness extraction: von Neumann,…]</a:t>
            </a:r>
          </a:p>
          <a:p>
            <a:pPr marL="0" indent="0" defTabSz="762000">
              <a:buNone/>
            </a:pPr>
            <a:endParaRPr lang="en-US" altLang="en-US" kern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indent="0" defTabSz="762000">
              <a:buNone/>
            </a:pPr>
            <a:r>
              <a:rPr lang="en-US" altLang="en-US" kern="0" dirty="0">
                <a:solidFill>
                  <a:srgbClr val="FF0000"/>
                </a:solidFill>
                <a:latin typeface="Arial Narrow" panose="020B0606020202030204" pitchFamily="34" charset="0"/>
              </a:rPr>
              <a:t>BUT: True randomness is an expensive commodity.</a:t>
            </a:r>
          </a:p>
        </p:txBody>
      </p:sp>
    </p:spTree>
    <p:extLst>
      <p:ext uri="{BB962C8B-B14F-4D97-AF65-F5344CB8AC3E}">
        <p14:creationId xmlns:p14="http://schemas.microsoft.com/office/powerpoint/2010/main" val="135077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51EFE0-7703-714B-9B1B-60B9AA887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Application of PRGs: De-randomization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610600" cy="3133328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Recall: L 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2" charset="2"/>
                  </a:rPr>
                  <a:t> </a:t>
                </a:r>
                <a:r>
                  <a:rPr lang="en-US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BPP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2" charset="2"/>
                  </a:rPr>
                  <a:t> implies ∃ poly-time algorithm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Pr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𝑐𝑜𝑖𝑛𝑠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accepts]</a:t>
                </a:r>
                <a:r>
                  <a:rPr lang="en-US" alt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2/3</m:t>
                    </m:r>
                  </m:oMath>
                </a14:m>
                <a:endParaRPr lang="en-US" altLang="en-US" sz="2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2" charset="2"/>
                </a:endParaRP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Pr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𝑐𝑜𝑖𝑛𝑠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accepts]</a:t>
                </a:r>
                <a:r>
                  <a:rPr lang="en-US" alt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/3</m:t>
                    </m:r>
                  </m:oMath>
                </a14:m>
                <a:endParaRPr lang="en-US" altLang="en-US" sz="2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2" charset="2"/>
                </a:endParaRP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endParaRPr lang="en-US" altLang="en-US" sz="2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 a </a:t>
                </a:r>
                <a:r>
                  <a:rPr lang="en-US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PRG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generate the </a:t>
                </a:r>
                <a:r>
                  <a:rPr lang="en-US" altLang="en-US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random bits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Tx/>
                  <a:buNone/>
                </a:pPr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610600" cy="3133328"/>
              </a:xfrm>
              <a:blipFill>
                <a:blip r:embed="rId3"/>
                <a:stretch>
                  <a:fillRect l="-1327" t="-4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8996" name="Text Box 4">
            <a:extLst>
              <a:ext uri="{FF2B5EF4-FFF2-40B4-BE49-F238E27FC236}">
                <a16:creationId xmlns:a16="http://schemas.microsoft.com/office/drawing/2014/main" id="{EAD38971-206B-EB43-8608-B99BAD630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304259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Comic Sans MS" panose="030F0902030302020204" pitchFamily="66" charset="0"/>
              </a:rPr>
              <a:t>seed</a:t>
            </a:r>
          </a:p>
        </p:txBody>
      </p:sp>
      <p:sp>
        <p:nvSpPr>
          <p:cNvPr id="468997" name="Text Box 5">
            <a:extLst>
              <a:ext uri="{FF2B5EF4-FFF2-40B4-BE49-F238E27FC236}">
                <a16:creationId xmlns:a16="http://schemas.microsoft.com/office/drawing/2014/main" id="{4EF011E1-A221-1F40-A186-E7FE6C924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000" y="5304259"/>
            <a:ext cx="2590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Comic Sans MS" panose="030F0902030302020204" pitchFamily="66" charset="0"/>
              </a:rPr>
              <a:t>output string y</a:t>
            </a:r>
          </a:p>
        </p:txBody>
      </p:sp>
      <p:sp>
        <p:nvSpPr>
          <p:cNvPr id="468998" name="Text Box 6">
            <a:extLst>
              <a:ext uri="{FF2B5EF4-FFF2-40B4-BE49-F238E27FC236}">
                <a16:creationId xmlns:a16="http://schemas.microsoft.com/office/drawing/2014/main" id="{5A49A3FD-DEAF-604E-A316-271CF5699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8000" y="5085184"/>
            <a:ext cx="914400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100000"/>
              </a:spcBef>
              <a:spcAft>
                <a:spcPct val="100000"/>
              </a:spcAft>
            </a:pPr>
            <a:r>
              <a:rPr lang="en-US" altLang="en-US">
                <a:latin typeface="Comic Sans MS" panose="030F0902030302020204" pitchFamily="66" charset="0"/>
              </a:rPr>
              <a:t>G</a:t>
            </a:r>
          </a:p>
        </p:txBody>
      </p:sp>
      <p:cxnSp>
        <p:nvCxnSpPr>
          <p:cNvPr id="468999" name="AutoShape 7">
            <a:extLst>
              <a:ext uri="{FF2B5EF4-FFF2-40B4-BE49-F238E27FC236}">
                <a16:creationId xmlns:a16="http://schemas.microsoft.com/office/drawing/2014/main" id="{63425C1F-C701-F247-AF9C-2E34084E67E4}"/>
              </a:ext>
            </a:extLst>
          </p:cNvPr>
          <p:cNvCxnSpPr>
            <a:cxnSpLocks noChangeShapeType="1"/>
            <a:stCxn id="468996" idx="3"/>
          </p:cNvCxnSpPr>
          <p:nvPr/>
        </p:nvCxnSpPr>
        <p:spPr bwMode="auto">
          <a:xfrm>
            <a:off x="1886000" y="5537622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9000" name="AutoShape 8">
            <a:extLst>
              <a:ext uri="{FF2B5EF4-FFF2-40B4-BE49-F238E27FC236}">
                <a16:creationId xmlns:a16="http://schemas.microsoft.com/office/drawing/2014/main" id="{BCF82E72-4430-B440-892A-F030D1476401}"/>
              </a:ext>
            </a:extLst>
          </p:cNvPr>
          <p:cNvCxnSpPr>
            <a:cxnSpLocks noChangeShapeType="1"/>
            <a:endCxn id="468997" idx="1"/>
          </p:cNvCxnSpPr>
          <p:nvPr/>
        </p:nvCxnSpPr>
        <p:spPr bwMode="auto">
          <a:xfrm flipV="1">
            <a:off x="3545632" y="5537622"/>
            <a:ext cx="626368" cy="93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9002" name="Text Box 10">
            <a:extLst>
              <a:ext uri="{FF2B5EF4-FFF2-40B4-BE49-F238E27FC236}">
                <a16:creationId xmlns:a16="http://schemas.microsoft.com/office/drawing/2014/main" id="{208A3F1D-EA10-C045-B397-E6C9C7AB6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920" y="5309021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Comic Sans MS" panose="030F0902030302020204" pitchFamily="66" charset="0"/>
              </a:rPr>
              <a:t>Run  M(</a:t>
            </a:r>
            <a:r>
              <a:rPr lang="en-US" altLang="en-US" dirty="0" err="1">
                <a:latin typeface="Comic Sans MS" panose="030F0902030302020204" pitchFamily="66" charset="0"/>
              </a:rPr>
              <a:t>x,y</a:t>
            </a:r>
            <a:r>
              <a:rPr lang="en-US" altLang="en-US" dirty="0">
                <a:latin typeface="Comic Sans MS" panose="030F09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849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 animBg="1"/>
      <p:bldP spid="468997" grpId="0" animBg="1"/>
      <p:bldP spid="468998" grpId="0" animBg="1"/>
      <p:bldP spid="46900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51EFE0-7703-714B-9B1B-60B9AA887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Application of PRGs: De-randomization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48248"/>
                <a:ext cx="8915400" cy="647848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if PRGs exist, then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𝐵𝑃𝑃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 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∩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&gt;0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𝑇𝐼𝑀𝐸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𝜀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en-US" sz="28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48248"/>
                <a:ext cx="8915400" cy="647848"/>
              </a:xfrm>
              <a:blipFill>
                <a:blip r:embed="rId3"/>
                <a:stretch>
                  <a:fillRect l="-1422" t="-9434" b="-37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73370976-6263-C24B-8C51-DDAF83D9D02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205088"/>
            <a:ext cx="9383960" cy="1007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(in English) if PRGs exist, then every randomized poly-time algorithm can be simulated in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sub-exponential time. </a:t>
            </a:r>
            <a:endParaRPr lang="en-US" altLang="en-US" sz="2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FD8BD0-54CE-324B-A6B4-F528E945E37C}"/>
                  </a:ext>
                </a:extLst>
              </p:cNvPr>
              <p:cNvSpPr/>
              <p:nvPr/>
            </p:nvSpPr>
            <p:spPr>
              <a:xfrm>
                <a:off x="154538" y="3140968"/>
                <a:ext cx="93839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Proof Sketch: 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use PRG that expands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 to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FD8BD0-54CE-324B-A6B4-F528E945E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8" y="3140968"/>
                <a:ext cx="9383960" cy="461665"/>
              </a:xfrm>
              <a:prstGeom prst="rect">
                <a:avLst/>
              </a:prstGeom>
              <a:blipFill>
                <a:blip r:embed="rId4"/>
                <a:stretch>
                  <a:fillRect l="-1081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17F6175-1F77-754D-886E-759FE7B7FBE6}"/>
                  </a:ext>
                </a:extLst>
              </p:cNvPr>
              <p:cNvSpPr/>
              <p:nvPr/>
            </p:nvSpPr>
            <p:spPr>
              <a:xfrm>
                <a:off x="827584" y="3788160"/>
                <a:ext cx="8051304" cy="1153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Pr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𝑠𝑒𝑒𝑑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accepts]</a:t>
                </a:r>
                <a:r>
                  <a:rPr lang="en-US" alt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f>
                      <m:fPr>
                        <m:ctrlPr>
                          <a:rPr lang="en-US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 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rgbClr val="C0504D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2" charset="2"/>
                </a:endParaRPr>
              </a:p>
              <a:p>
                <a:pPr marL="742950" lvl="1" indent="-28575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Pr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𝑠𝑒𝑒𝑑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accepts]</a:t>
                </a:r>
                <a:r>
                  <a:rPr lang="en-US" alt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f>
                      <m:fPr>
                        <m:ctrlPr>
                          <a:rPr lang="en-US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solidFill>
                      <a:srgbClr val="C0504D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17F6175-1F77-754D-886E-759FE7B7F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788160"/>
                <a:ext cx="8051304" cy="1153008"/>
              </a:xfrm>
              <a:prstGeom prst="rect">
                <a:avLst/>
              </a:prstGeom>
              <a:blipFill>
                <a:blip r:embed="rId5"/>
                <a:stretch>
                  <a:fillRect t="-1087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3">
            <a:extLst>
              <a:ext uri="{FF2B5EF4-FFF2-40B4-BE49-F238E27FC236}">
                <a16:creationId xmlns:a16="http://schemas.microsoft.com/office/drawing/2014/main" id="{56C9B074-43C9-9944-806B-BE02DF3060B4}"/>
              </a:ext>
            </a:extLst>
          </p:cNvPr>
          <p:cNvSpPr txBox="1">
            <a:spLocks noChangeArrowheads="1"/>
          </p:cNvSpPr>
          <p:nvPr/>
        </p:nvSpPr>
        <p:spPr>
          <a:xfrm>
            <a:off x="154538" y="5301209"/>
            <a:ext cx="1249110" cy="461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 </a:t>
            </a: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73771A-3DE3-904B-BD46-D7F39A40868D}"/>
              </a:ext>
            </a:extLst>
          </p:cNvPr>
          <p:cNvSpPr/>
          <p:nvPr/>
        </p:nvSpPr>
        <p:spPr>
          <a:xfrm>
            <a:off x="1259632" y="5271591"/>
            <a:ext cx="782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 above is not true, M is a distinguisher for the PRG!</a:t>
            </a:r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8FF05A-A839-0047-8EDF-97773C57AD79}"/>
              </a:ext>
            </a:extLst>
          </p:cNvPr>
          <p:cNvSpPr/>
          <p:nvPr/>
        </p:nvSpPr>
        <p:spPr>
          <a:xfrm>
            <a:off x="1259632" y="5919663"/>
            <a:ext cx="6979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 is a (known, fixed, fixed poly-time) distinguisher.</a:t>
            </a:r>
            <a:endParaRPr lang="en-US" sz="2400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700EAB5-C37F-6B49-96B3-4B206565D26B}"/>
              </a:ext>
            </a:extLst>
          </p:cNvPr>
          <p:cNvSpPr txBox="1">
            <a:spLocks noChangeArrowheads="1"/>
          </p:cNvSpPr>
          <p:nvPr/>
        </p:nvSpPr>
        <p:spPr>
          <a:xfrm>
            <a:off x="154538" y="5949280"/>
            <a:ext cx="1249110" cy="461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3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6" grpId="0"/>
      <p:bldP spid="5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Define Security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7" name="Rectangle 63">
            <a:extLst>
              <a:ext uri="{FF2B5EF4-FFF2-40B4-BE49-F238E27FC236}">
                <a16:creationId xmlns:a16="http://schemas.microsoft.com/office/drawing/2014/main" id="{E5735224-712A-794C-BAB9-C380B4CC83A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682503"/>
            <a:ext cx="7056784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Perfect secrecy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: A Posteriori = A Priori  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CBD4E65A-9505-494A-8335-393FAE74F5E6}"/>
              </a:ext>
            </a:extLst>
          </p:cNvPr>
          <p:cNvSpPr txBox="1">
            <a:spLocks noChangeArrowheads="1"/>
          </p:cNvSpPr>
          <p:nvPr/>
        </p:nvSpPr>
        <p:spPr>
          <a:xfrm>
            <a:off x="766826" y="3861048"/>
            <a:ext cx="8377174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Perfect indistinguishability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: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6AE33124-A7DF-7C4D-A554-B3B28F13A42D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6012135"/>
            <a:ext cx="7056784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The two definitions are equivalent!</a:t>
            </a:r>
            <a:endParaRPr lang="en-US" altLang="en-US" sz="2400" b="1" dirty="0">
              <a:solidFill>
                <a:srgbClr val="FF0000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6BDB0F5F-FC88-0E4C-B2A2-4572E46F636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2420888"/>
                <a:ext cx="7560840" cy="128699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 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  <m: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sz="240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</m:t>
                    </m:r>
                  </m:oMath>
                </a14:m>
                <a:endParaRPr lang="en-US" altLang="en-US" sz="2400" dirty="0">
                  <a:solidFill>
                    <a:srgbClr val="0000FF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6BDB0F5F-FC88-0E4C-B2A2-4572E46F6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420888"/>
                <a:ext cx="7560840" cy="1286991"/>
              </a:xfrm>
              <a:prstGeom prst="rect">
                <a:avLst/>
              </a:prstGeom>
              <a:blipFill>
                <a:blip r:embed="rId3"/>
                <a:stretch>
                  <a:fillRect l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4464570"/>
                <a:ext cx="7632848" cy="128699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sz="240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</m:t>
                    </m:r>
                  </m:oMath>
                </a14:m>
                <a:endParaRPr lang="en-US" altLang="en-US" sz="2400" dirty="0">
                  <a:solidFill>
                    <a:srgbClr val="0000FF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464570"/>
                <a:ext cx="7632848" cy="1286991"/>
              </a:xfrm>
              <a:prstGeom prst="rect">
                <a:avLst/>
              </a:prstGeom>
              <a:blipFill>
                <a:blip r:embed="rId4"/>
                <a:stretch>
                  <a:fillRect l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4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51EFE0-7703-714B-9B1B-60B9AA887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Application of PRGs: De-randomization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48248"/>
                <a:ext cx="8915400" cy="647848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if PRGs exist, then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𝐵𝑃𝑃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 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∩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&gt;0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𝑇𝐼𝑀𝐸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𝜀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en-US" sz="28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48248"/>
                <a:ext cx="8915400" cy="647848"/>
              </a:xfrm>
              <a:blipFill>
                <a:blip r:embed="rId3"/>
                <a:stretch>
                  <a:fillRect l="-1422" t="-9434" b="-37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73370976-6263-C24B-8C51-DDAF83D9D02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205088"/>
            <a:ext cx="9383960" cy="1007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(in English) if PRGs exist, then every randomized poly-time algorithm can be simulated in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sub-exponential time. </a:t>
            </a:r>
            <a:endParaRPr lang="en-US" altLang="en-US" sz="2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FD8BD0-54CE-324B-A6B4-F528E945E37C}"/>
                  </a:ext>
                </a:extLst>
              </p:cNvPr>
              <p:cNvSpPr/>
              <p:nvPr/>
            </p:nvSpPr>
            <p:spPr>
              <a:xfrm>
                <a:off x="154538" y="3140968"/>
                <a:ext cx="93839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Proof Sketch: 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use PRG that expands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 to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FD8BD0-54CE-324B-A6B4-F528E945E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8" y="3140968"/>
                <a:ext cx="9383960" cy="461665"/>
              </a:xfrm>
              <a:prstGeom prst="rect">
                <a:avLst/>
              </a:prstGeom>
              <a:blipFill>
                <a:blip r:embed="rId4"/>
                <a:stretch>
                  <a:fillRect l="-1081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09CC09C4-5637-2A42-90D7-6FE3534524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4538" y="5013401"/>
                <a:ext cx="9169990" cy="10078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Here is the deterministic algorithm: enumerate over all seeds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run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If #accepts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0.65∗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accept else reject.</a:t>
                </a: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09CC09C4-5637-2A42-90D7-6FE35345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8" y="5013401"/>
                <a:ext cx="9169990" cy="1007887"/>
              </a:xfrm>
              <a:prstGeom prst="rect">
                <a:avLst/>
              </a:prstGeom>
              <a:blipFill>
                <a:blip r:embed="rId5"/>
                <a:stretch>
                  <a:fillRect l="-1107" t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17F6175-1F77-754D-886E-759FE7B7FBE6}"/>
                  </a:ext>
                </a:extLst>
              </p:cNvPr>
              <p:cNvSpPr/>
              <p:nvPr/>
            </p:nvSpPr>
            <p:spPr>
              <a:xfrm>
                <a:off x="-396552" y="3788160"/>
                <a:ext cx="9383960" cy="898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⟹#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𝑠𝑒𝑒𝑑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accepts</a:t>
                </a:r>
                <a:r>
                  <a:rPr lang="en-US" alt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0.65∗</m:t>
                    </m:r>
                    <m:sSup>
                      <m:sSupPr>
                        <m:ctrlPr>
                          <a:rPr lang="en-US" alt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0.65∗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endParaRPr lang="en-US" altLang="en-US" sz="24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⟹#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𝑠𝑒𝑒𝑑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0.35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sSup>
                      <m:sSupPr>
                        <m:ctrlPr>
                          <a:rPr lang="en-US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=0.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5∗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endParaRPr lang="en-US" altLang="en-US" sz="2400" dirty="0">
                  <a:solidFill>
                    <a:srgbClr val="C0504D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17F6175-1F77-754D-886E-759FE7B7F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552" y="3788160"/>
                <a:ext cx="9383960" cy="898708"/>
              </a:xfrm>
              <a:prstGeom prst="rect">
                <a:avLst/>
              </a:prstGeom>
              <a:blipFill>
                <a:blip r:embed="rId6"/>
                <a:stretch>
                  <a:fillRect t="-694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2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51EFE0-7703-714B-9B1B-60B9AA887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Application of PRGs: De-randomization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48248"/>
                <a:ext cx="8915400" cy="900632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if “exponentially secure” PRGs exist, then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𝐵𝑃𝑃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en-US" sz="28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48248"/>
                <a:ext cx="8915400" cy="900632"/>
              </a:xfrm>
              <a:blipFill>
                <a:blip r:embed="rId3"/>
                <a:stretch>
                  <a:fillRect l="-1422" t="-95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3FD8BD0-54CE-324B-A6B4-F528E945E37C}"/>
              </a:ext>
            </a:extLst>
          </p:cNvPr>
          <p:cNvSpPr/>
          <p:nvPr/>
        </p:nvSpPr>
        <p:spPr>
          <a:xfrm>
            <a:off x="154538" y="2564904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 Sketch: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09CC09C4-5637-2A42-90D7-6FE3534524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4538" y="3212862"/>
                <a:ext cx="8989462" cy="14402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Use a PRG that expands from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 to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 that are indistinguishable not just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-time algorithms but also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 time algorithms.</a:t>
                </a: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09CC09C4-5637-2A42-90D7-6FE35345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8" y="3212862"/>
                <a:ext cx="8989462" cy="1440274"/>
              </a:xfrm>
              <a:prstGeom prst="rect">
                <a:avLst/>
              </a:prstGeom>
              <a:blipFill>
                <a:blip r:embed="rId4"/>
                <a:stretch>
                  <a:fillRect l="-1130" t="-5217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>
            <a:extLst>
              <a:ext uri="{FF2B5EF4-FFF2-40B4-BE49-F238E27FC236}">
                <a16:creationId xmlns:a16="http://schemas.microsoft.com/office/drawing/2014/main" id="{488BCBF7-A108-5E43-A041-846E6B2A4FF4}"/>
              </a:ext>
            </a:extLst>
          </p:cNvPr>
          <p:cNvSpPr txBox="1">
            <a:spLocks noChangeArrowheads="1"/>
          </p:cNvSpPr>
          <p:nvPr/>
        </p:nvSpPr>
        <p:spPr>
          <a:xfrm>
            <a:off x="154538" y="4869046"/>
            <a:ext cx="8868366" cy="1440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previous proof goes through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mutatis mutandis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using crucially the fact that the randomized algorithm (adversary for us) runs in fixed polynomial-time.</a:t>
            </a:r>
            <a:endParaRPr lang="en-US" altLang="en-US" sz="2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205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48679D-600A-8544-88CE-D62447D19D1A}"/>
                  </a:ext>
                </a:extLst>
              </p:cNvPr>
              <p:cNvSpPr/>
              <p:nvPr/>
            </p:nvSpPr>
            <p:spPr>
              <a:xfrm>
                <a:off x="766808" y="2400564"/>
                <a:ext cx="11256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48679D-600A-8544-88CE-D62447D19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08" y="2400564"/>
                <a:ext cx="1125628" cy="646331"/>
              </a:xfrm>
              <a:prstGeom prst="rect">
                <a:avLst/>
              </a:prstGeom>
              <a:blipFill>
                <a:blip r:embed="rId3"/>
                <a:stretch>
                  <a:fillRect l="-4494" r="-7865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BCF2172-B18D-9A41-B1DC-11AE7A8F9E82}"/>
              </a:ext>
            </a:extLst>
          </p:cNvPr>
          <p:cNvSpPr/>
          <p:nvPr/>
        </p:nvSpPr>
        <p:spPr>
          <a:xfrm>
            <a:off x="1763688" y="2453987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 we encrypt longer messages or many messages with a fixed key?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CB6EE3-E62E-E741-B73C-BDF94F39AF77}"/>
                  </a:ext>
                </a:extLst>
              </p:cNvPr>
              <p:cNvSpPr/>
              <p:nvPr/>
            </p:nvSpPr>
            <p:spPr>
              <a:xfrm>
                <a:off x="899592" y="4221088"/>
                <a:ext cx="727280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/>
                  <a:t>PRG length extension, 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Pseudorandom functions (PRF) and PRG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dirty="0"/>
                  <a:t> PRF 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CB6EE3-E62E-E741-B73C-BDF94F39A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221088"/>
                <a:ext cx="7272808" cy="830997"/>
              </a:xfrm>
              <a:prstGeom prst="rect">
                <a:avLst/>
              </a:prstGeom>
              <a:blipFill>
                <a:blip r:embed="rId4"/>
                <a:stretch>
                  <a:fillRect l="-1396" t="-757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9BF615E-1B6D-9D43-A30A-4C20804DE451}"/>
              </a:ext>
            </a:extLst>
          </p:cNvPr>
          <p:cNvSpPr/>
          <p:nvPr/>
        </p:nvSpPr>
        <p:spPr>
          <a:xfrm>
            <a:off x="801630" y="1240015"/>
            <a:ext cx="2549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solidFill>
                  <a:srgbClr val="0000FF"/>
                </a:solidFill>
              </a:rPr>
              <a:t>Next Lecture: </a:t>
            </a:r>
          </a:p>
        </p:txBody>
      </p:sp>
    </p:spTree>
    <p:extLst>
      <p:ext uri="{BB962C8B-B14F-4D97-AF65-F5344CB8AC3E}">
        <p14:creationId xmlns:p14="http://schemas.microsoft.com/office/powerpoint/2010/main" val="417793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Is there a perfectly secure scheme?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E5735224-712A-794C-BAB9-C380B4CC83A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682503"/>
                <a:ext cx="7200800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One-time Pad</a:t>
                </a: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</m:d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 </a:t>
                </a:r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E5735224-712A-794C-BAB9-C380B4CC8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682503"/>
                <a:ext cx="7200800" cy="450353"/>
              </a:xfrm>
              <a:prstGeom prst="rect">
                <a:avLst/>
              </a:prstGeom>
              <a:blipFill>
                <a:blip r:embed="rId3"/>
                <a:stretch>
                  <a:fillRect l="-1232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63">
            <a:extLst>
              <a:ext uri="{FF2B5EF4-FFF2-40B4-BE49-F238E27FC236}">
                <a16:creationId xmlns:a16="http://schemas.microsoft.com/office/drawing/2014/main" id="{CBD4E65A-9505-494A-8335-393FAE74F5E6}"/>
              </a:ext>
            </a:extLst>
          </p:cNvPr>
          <p:cNvSpPr txBox="1">
            <a:spLocks noChangeArrowheads="1"/>
          </p:cNvSpPr>
          <p:nvPr/>
        </p:nvSpPr>
        <p:spPr>
          <a:xfrm>
            <a:off x="744905" y="2352179"/>
            <a:ext cx="8055096" cy="8867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However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:  Keys are as long as Messages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99C31CD-F397-4D49-9393-4CB827C438B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3284984"/>
                <a:ext cx="8208912" cy="112117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WORSE, Shannon’s theorem</a:t>
                </a: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:b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for </a:t>
                </a:r>
                <a:r>
                  <a:rPr 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any</a:t>
                </a: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perfectly secure scheme, |key|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|message|.</a:t>
                </a:r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99C31CD-F397-4D49-9393-4CB827C43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284984"/>
                <a:ext cx="8208912" cy="1121173"/>
              </a:xfrm>
              <a:prstGeom prst="rect">
                <a:avLst/>
              </a:prstGeom>
              <a:blipFill>
                <a:blip r:embed="rId4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1">
            <a:extLst>
              <a:ext uri="{FF2B5EF4-FFF2-40B4-BE49-F238E27FC236}">
                <a16:creationId xmlns:a16="http://schemas.microsoft.com/office/drawing/2014/main" id="{EE8F0E9B-4DB8-4044-A83D-E297A3469C50}"/>
              </a:ext>
            </a:extLst>
          </p:cNvPr>
          <p:cNvSpPr txBox="1">
            <a:spLocks/>
          </p:cNvSpPr>
          <p:nvPr/>
        </p:nvSpPr>
        <p:spPr>
          <a:xfrm>
            <a:off x="261900" y="5175497"/>
            <a:ext cx="8712968" cy="71418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Can we overcome Shannon’s conundrum?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24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8C948F-D1CF-1D48-86D7-CC7E48BB1D4A}"/>
              </a:ext>
            </a:extLst>
          </p:cNvPr>
          <p:cNvSpPr/>
          <p:nvPr/>
        </p:nvSpPr>
        <p:spPr>
          <a:xfrm>
            <a:off x="251520" y="5107676"/>
            <a:ext cx="8640960" cy="1129636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Indistinguishability: a Turing test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3120" y="1339547"/>
                <a:ext cx="7632848" cy="6663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sz="24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</m:t>
                    </m:r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20" y="1339547"/>
                <a:ext cx="7632848" cy="666377"/>
              </a:xfrm>
              <a:prstGeom prst="rect">
                <a:avLst/>
              </a:prstGeom>
              <a:blipFill>
                <a:blip r:embed="rId3"/>
                <a:stretch>
                  <a:fillRect l="-116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F204C32-1AC8-224D-83D4-B561FA586F79}"/>
              </a:ext>
            </a:extLst>
          </p:cNvPr>
          <p:cNvSpPr/>
          <p:nvPr/>
        </p:nvSpPr>
        <p:spPr>
          <a:xfrm>
            <a:off x="1403648" y="227687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F0C642C-7FE7-734B-A066-9A566CD9A14C}"/>
              </a:ext>
            </a:extLst>
          </p:cNvPr>
          <p:cNvSpPr/>
          <p:nvPr/>
        </p:nvSpPr>
        <p:spPr>
          <a:xfrm>
            <a:off x="5292080" y="227687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D401C2E1-BDAA-2444-80BB-B41B25FFF583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235323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C67EE80D-BC80-A840-B4C8-2EF99E18163A}"/>
              </a:ext>
            </a:extLst>
          </p:cNvPr>
          <p:cNvSpPr txBox="1">
            <a:spLocks noChangeArrowheads="1"/>
          </p:cNvSpPr>
          <p:nvPr/>
        </p:nvSpPr>
        <p:spPr>
          <a:xfrm>
            <a:off x="5580112" y="235966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01670" y="3431208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70" y="3431208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72100" y="3390365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00" y="3390365"/>
                <a:ext cx="2196244" cy="386925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19" descr="MCj04359310000[1]">
            <a:extLst>
              <a:ext uri="{FF2B5EF4-FFF2-40B4-BE49-F238E27FC236}">
                <a16:creationId xmlns:a16="http://schemas.microsoft.com/office/drawing/2014/main" id="{1C242B0B-B8A7-AD4B-A155-40F7DE82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7072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63">
            <a:extLst>
              <a:ext uri="{FF2B5EF4-FFF2-40B4-BE49-F238E27FC236}">
                <a16:creationId xmlns:a16="http://schemas.microsoft.com/office/drawing/2014/main" id="{18DA5E60-402E-4A4B-9D4E-A770C0B43A67}"/>
              </a:ext>
            </a:extLst>
          </p:cNvPr>
          <p:cNvSpPr txBox="1">
            <a:spLocks noChangeArrowheads="1"/>
          </p:cNvSpPr>
          <p:nvPr/>
        </p:nvSpPr>
        <p:spPr>
          <a:xfrm>
            <a:off x="1325760" y="4077072"/>
            <a:ext cx="7566720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distinguisher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E6621A36-CA00-AF49-9386-E3086BE5D1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5200108"/>
                <a:ext cx="8776048" cy="9049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For all EVE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 ←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𝒦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;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𝑐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𝑘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𝐸𝑉𝐸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func>
                      <m:func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 ←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𝒦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;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𝑐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𝑘</m:t>
                                </m:r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𝐸𝑉𝐸</m:t>
                            </m:r>
                            <m:d>
                              <m:d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E6621A36-CA00-AF49-9386-E3086BE5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200108"/>
                <a:ext cx="8776048" cy="904940"/>
              </a:xfrm>
              <a:prstGeom prst="rect">
                <a:avLst/>
              </a:prstGeom>
              <a:blipFill>
                <a:blip r:embed="rId7"/>
                <a:stretch>
                  <a:fillRect l="-101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63688" y="2927152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27152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023" t="-25000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16116" y="2886309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/>
                  <a:t>k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US" altLang="en-US" sz="2400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lang="en-US" altLang="en-US" sz="2400" dirty="0"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16" y="2886309"/>
                <a:ext cx="2196244" cy="386925"/>
              </a:xfrm>
              <a:prstGeom prst="rect">
                <a:avLst/>
              </a:prstGeom>
              <a:blipFill>
                <a:blip r:embed="rId9"/>
                <a:stretch>
                  <a:fillRect l="-4598" t="-25806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6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4" grpId="0" animBg="1"/>
      <p:bldP spid="15" grpId="0"/>
      <p:bldP spid="16" grpId="0"/>
      <p:bldP spid="17" grpId="0"/>
      <p:bldP spid="20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Indistinguishability: a Turing test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3120" y="1339547"/>
                <a:ext cx="7632848" cy="6663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sz="24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</m:t>
                    </m:r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20" y="1339547"/>
                <a:ext cx="7632848" cy="666377"/>
              </a:xfrm>
              <a:prstGeom prst="rect">
                <a:avLst/>
              </a:prstGeom>
              <a:blipFill>
                <a:blip r:embed="rId3"/>
                <a:stretch>
                  <a:fillRect l="-116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F204C32-1AC8-224D-83D4-B561FA586F79}"/>
              </a:ext>
            </a:extLst>
          </p:cNvPr>
          <p:cNvSpPr/>
          <p:nvPr/>
        </p:nvSpPr>
        <p:spPr>
          <a:xfrm>
            <a:off x="1403648" y="227687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F0C642C-7FE7-734B-A066-9A566CD9A14C}"/>
              </a:ext>
            </a:extLst>
          </p:cNvPr>
          <p:cNvSpPr/>
          <p:nvPr/>
        </p:nvSpPr>
        <p:spPr>
          <a:xfrm>
            <a:off x="5292080" y="227687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D401C2E1-BDAA-2444-80BB-B41B25FFF583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235323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C67EE80D-BC80-A840-B4C8-2EF99E18163A}"/>
              </a:ext>
            </a:extLst>
          </p:cNvPr>
          <p:cNvSpPr txBox="1">
            <a:spLocks noChangeArrowheads="1"/>
          </p:cNvSpPr>
          <p:nvPr/>
        </p:nvSpPr>
        <p:spPr>
          <a:xfrm>
            <a:off x="5580112" y="235966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01670" y="3431208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70" y="3431208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72100" y="3390365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00" y="3390365"/>
                <a:ext cx="2196244" cy="386925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19" descr="MCj04359310000[1]">
            <a:extLst>
              <a:ext uri="{FF2B5EF4-FFF2-40B4-BE49-F238E27FC236}">
                <a16:creationId xmlns:a16="http://schemas.microsoft.com/office/drawing/2014/main" id="{1C242B0B-B8A7-AD4B-A155-40F7DE82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7072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63">
            <a:extLst>
              <a:ext uri="{FF2B5EF4-FFF2-40B4-BE49-F238E27FC236}">
                <a16:creationId xmlns:a16="http://schemas.microsoft.com/office/drawing/2014/main" id="{18DA5E60-402E-4A4B-9D4E-A770C0B43A67}"/>
              </a:ext>
            </a:extLst>
          </p:cNvPr>
          <p:cNvSpPr txBox="1">
            <a:spLocks noChangeArrowheads="1"/>
          </p:cNvSpPr>
          <p:nvPr/>
        </p:nvSpPr>
        <p:spPr>
          <a:xfrm>
            <a:off x="1325760" y="4077072"/>
            <a:ext cx="7566720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distinguisher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63688" y="2927152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27152"/>
                <a:ext cx="2196244" cy="386925"/>
              </a:xfrm>
              <a:prstGeom prst="rect">
                <a:avLst/>
              </a:prstGeom>
              <a:blipFill>
                <a:blip r:embed="rId7"/>
                <a:stretch>
                  <a:fillRect l="-4023" t="-25000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16116" y="2886309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/>
                  <a:t>k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US" altLang="en-US" sz="2400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lang="en-US" altLang="en-US" sz="2400" dirty="0"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16" y="2886309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598" t="-25806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FCC6A787-6B20-A549-8F07-E2338352C91A}"/>
              </a:ext>
            </a:extLst>
          </p:cNvPr>
          <p:cNvSpPr/>
          <p:nvPr/>
        </p:nvSpPr>
        <p:spPr>
          <a:xfrm>
            <a:off x="251520" y="5157192"/>
            <a:ext cx="8640960" cy="1129636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B38BAC0B-ACEC-7B4B-87C5-18DA5DCC10D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5393640"/>
                <a:ext cx="8776048" cy="9049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For all EVE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𝒦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𝑘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=1/2</m:t>
                      </m:r>
                    </m:oMath>
                  </m:oMathPara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B38BAC0B-ACEC-7B4B-87C5-18DA5DCC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393640"/>
                <a:ext cx="8776048" cy="904940"/>
              </a:xfrm>
              <a:prstGeom prst="rect">
                <a:avLst/>
              </a:prstGeom>
              <a:blipFill>
                <a:blip r:embed="rId9"/>
                <a:stretch>
                  <a:fillRect l="-1012" t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90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15516" y="2714819"/>
            <a:ext cx="8712968" cy="193831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Key Idea: </a:t>
            </a:r>
          </a:p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Computationally Bounded Adversaries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62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76672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Axiom of Modern Crypto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7" name="Rectangle 63">
            <a:extLst>
              <a:ext uri="{FF2B5EF4-FFF2-40B4-BE49-F238E27FC236}">
                <a16:creationId xmlns:a16="http://schemas.microsoft.com/office/drawing/2014/main" id="{E5735224-712A-794C-BAB9-C380B4CC83AC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670207"/>
            <a:ext cx="9307034" cy="7506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Feasible Computation = Probabilistic polynomial-time*</a:t>
            </a:r>
            <a:endParaRPr lang="en-US" altLang="en-US" sz="26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549121FB-494C-FB43-9FEB-6B801495CE0C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2371163"/>
            <a:ext cx="6192688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(</a:t>
            </a:r>
            <a:r>
              <a:rPr lang="en-US" sz="3200" b="1" dirty="0" err="1">
                <a:solidFill>
                  <a:srgbClr val="C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p.p.t</a:t>
            </a:r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 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= Probabilistic polynomial-time)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E19F318B-40E7-5B4E-91A6-228A78A6F2A6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3937470"/>
            <a:ext cx="8712968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So, Alice and Bob are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fixed </a:t>
            </a:r>
            <a:r>
              <a:rPr 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p.p.t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 algorithms.  </a:t>
            </a:r>
            <a:b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	(e.g., run in time n^2)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6030ABF4-5609-9546-B640-15F3DAB217D1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5046066"/>
            <a:ext cx="8712968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Eve is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any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p.p.t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 algorithm.  </a:t>
            </a:r>
            <a:b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	(e.g., run in time n^4, or n^100, or n^10000,…)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A5CCF718-7288-1741-A0F2-E15988364DA7}"/>
              </a:ext>
            </a:extLst>
          </p:cNvPr>
          <p:cNvSpPr txBox="1">
            <a:spLocks noChangeArrowheads="1"/>
          </p:cNvSpPr>
          <p:nvPr/>
        </p:nvSpPr>
        <p:spPr>
          <a:xfrm>
            <a:off x="4716016" y="6493924"/>
            <a:ext cx="4752528" cy="3194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* in recent years, quantum polynomial-time</a:t>
            </a:r>
            <a:endParaRPr lang="en-US" altLang="en-US" sz="16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20092AFF-28A0-9147-A37E-02D3D3D58148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2924944"/>
            <a:ext cx="6192688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(polynomial in a security parameter n)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6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39423</TotalTime>
  <Words>3033</Words>
  <Application>Microsoft Macintosh PowerPoint</Application>
  <PresentationFormat>On-screen Show (4:3)</PresentationFormat>
  <Paragraphs>340</Paragraphs>
  <Slides>42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American Typewriter</vt:lpstr>
      <vt:lpstr>Apple Chancery</vt:lpstr>
      <vt:lpstr>Arial</vt:lpstr>
      <vt:lpstr>Arial Narrow</vt:lpstr>
      <vt:lpstr>Calibri</vt:lpstr>
      <vt:lpstr>Cambria Math</vt:lpstr>
      <vt:lpstr>Comic Sans MS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Pseudo-random Generators</vt:lpstr>
      <vt:lpstr>How to Define a Strong  Pseudo Random Number Generator?</vt:lpstr>
      <vt:lpstr>PRG Def 1: Indistinguishability</vt:lpstr>
      <vt:lpstr>PRG Def 1: Indistinguishability</vt:lpstr>
      <vt:lpstr>Why is this a good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Cryptography</vt:lpstr>
      <vt:lpstr>Where do we get random bits from?</vt:lpstr>
      <vt:lpstr>Application of PRGs: De-randomization</vt:lpstr>
      <vt:lpstr>Application of PRGs: De-randomization</vt:lpstr>
      <vt:lpstr>Application of PRGs: De-randomization</vt:lpstr>
      <vt:lpstr>Application of PRGs: De-randomization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981</cp:revision>
  <dcterms:created xsi:type="dcterms:W3CDTF">2014-03-14T23:52:55Z</dcterms:created>
  <dcterms:modified xsi:type="dcterms:W3CDTF">2021-09-13T16:09:32Z</dcterms:modified>
</cp:coreProperties>
</file>