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47"/>
  </p:notesMasterIdLst>
  <p:handoutMasterIdLst>
    <p:handoutMasterId r:id="rId48"/>
  </p:handoutMasterIdLst>
  <p:sldIdLst>
    <p:sldId id="571" r:id="rId3"/>
    <p:sldId id="1136" r:id="rId4"/>
    <p:sldId id="562" r:id="rId5"/>
    <p:sldId id="1155" r:id="rId6"/>
    <p:sldId id="960" r:id="rId7"/>
    <p:sldId id="991" r:id="rId8"/>
    <p:sldId id="1141" r:id="rId9"/>
    <p:sldId id="1144" r:id="rId10"/>
    <p:sldId id="1142" r:id="rId11"/>
    <p:sldId id="1173" r:id="rId12"/>
    <p:sldId id="1143" r:id="rId13"/>
    <p:sldId id="1145" r:id="rId14"/>
    <p:sldId id="1146" r:id="rId15"/>
    <p:sldId id="1156" r:id="rId16"/>
    <p:sldId id="1157" r:id="rId17"/>
    <p:sldId id="1149" r:id="rId18"/>
    <p:sldId id="1151" r:id="rId19"/>
    <p:sldId id="1152" r:id="rId20"/>
    <p:sldId id="995" r:id="rId21"/>
    <p:sldId id="1160" r:id="rId22"/>
    <p:sldId id="994" r:id="rId23"/>
    <p:sldId id="1158" r:id="rId24"/>
    <p:sldId id="599" r:id="rId25"/>
    <p:sldId id="1150" r:id="rId26"/>
    <p:sldId id="1159" r:id="rId27"/>
    <p:sldId id="543" r:id="rId28"/>
    <p:sldId id="546" r:id="rId29"/>
    <p:sldId id="545" r:id="rId30"/>
    <p:sldId id="547" r:id="rId31"/>
    <p:sldId id="565" r:id="rId32"/>
    <p:sldId id="1166" r:id="rId33"/>
    <p:sldId id="558" r:id="rId34"/>
    <p:sldId id="1161" r:id="rId35"/>
    <p:sldId id="1162" r:id="rId36"/>
    <p:sldId id="1163" r:id="rId37"/>
    <p:sldId id="1164" r:id="rId38"/>
    <p:sldId id="1167" r:id="rId39"/>
    <p:sldId id="1169" r:id="rId40"/>
    <p:sldId id="1165" r:id="rId41"/>
    <p:sldId id="1154" r:id="rId42"/>
    <p:sldId id="1171" r:id="rId43"/>
    <p:sldId id="1172" r:id="rId44"/>
    <p:sldId id="1170" r:id="rId45"/>
    <p:sldId id="1168" r:id="rId4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008000"/>
    <a:srgbClr val="3366FF"/>
    <a:srgbClr val="FFFFFF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9"/>
    <p:restoredTop sz="80579" autoAdjust="0"/>
  </p:normalViewPr>
  <p:slideViewPr>
    <p:cSldViewPr>
      <p:cViewPr varScale="1">
        <p:scale>
          <a:sx n="100" d="100"/>
          <a:sy n="100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85" d="100"/>
        <a:sy n="8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584" y="-62"/>
      </p:cViewPr>
      <p:guideLst>
        <p:guide orient="horz" pos="2904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5888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5888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9A2E8F-7ABF-44F9-86E9-561587CEE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algn="r"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0563"/>
            <a:ext cx="4611688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83175" cy="414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723C05C1-84C5-4B39-BB4F-CC8B8F769C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3EBE8A7-B0B6-4ABF-B508-B72332E8C3D4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00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By def of how D works</a:t>
            </a:r>
          </a:p>
          <a:p>
            <a:pPr marL="228600" indent="-228600">
              <a:buAutoNum type="arabicPeriod"/>
            </a:pPr>
            <a:r>
              <a:rPr lang="en-US" baseline="0" dirty="0"/>
              <a:t>Since b is random</a:t>
            </a:r>
          </a:p>
          <a:p>
            <a:pPr marL="228600" indent="-228600">
              <a:buAutoNum type="arabicPeriod"/>
            </a:pPr>
            <a:r>
              <a:rPr lang="en-US" baseline="0" dirty="0"/>
              <a:t>Syntactic</a:t>
            </a:r>
          </a:p>
          <a:p>
            <a:pPr marL="228600" indent="-228600">
              <a:buAutoNum type="arabicPeriod"/>
            </a:pPr>
            <a:r>
              <a:rPr lang="en-US" baseline="0" dirty="0"/>
              <a:t>Since </a:t>
            </a:r>
            <a:r>
              <a:rPr lang="en-US" baseline="0" dirty="0" err="1"/>
              <a:t>pr</a:t>
            </a:r>
            <a:r>
              <a:rPr lang="en-US" baseline="0" dirty="0"/>
              <a:t>[D(..)=0] = 1 – </a:t>
            </a:r>
            <a:r>
              <a:rPr lang="en-US" baseline="0" dirty="0" err="1"/>
              <a:t>pr</a:t>
            </a:r>
            <a:r>
              <a:rPr lang="en-US" baseline="0" dirty="0"/>
              <a:t>[D(..) = 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5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9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086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398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836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368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19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75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08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62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9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360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196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921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310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037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252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4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516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20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89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14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05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589BDD-0DCE-461A-8467-2CAF3FCAB9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9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589BDD-0DCE-461A-8467-2CAF3FCAB9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0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589BDD-0DCE-461A-8467-2CAF3FCAB9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8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09FD5-483D-441E-8A4E-A8ECAE7A8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0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95C5F-0F50-4895-B050-3DC8A34C0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0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52761-3F43-43C1-B40C-96384808D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57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46950-5E82-44F5-A78D-4712FEE95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0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C6B89-2C45-49D9-80A7-68FF0E977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44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49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77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6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101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073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39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BF1BD-F626-47C1-BBF3-A3BE37C84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917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750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27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64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264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57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07DFF-FE07-47DD-B076-2C48C9A10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7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08776-0F8C-40A7-8647-EFA45DE14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97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3DA8B-38D5-4206-A305-5AC0AA8D5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4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87D42-31C2-40A9-ACF0-6B52B9DD7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137A5-1E94-4A41-8D1E-5A1BB3457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86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C1CE3-BBAB-4CAD-96AB-4B44F7E17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0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B2DF1-197C-4E42-A66A-D1F012AC5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92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8D58E9-2269-452D-80B1-5E4570EAD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2023-09-13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34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34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3" Type="http://schemas.openxmlformats.org/officeDocument/2006/relationships/image" Target="NULL"/><Relationship Id="rId7" Type="http://schemas.openxmlformats.org/officeDocument/2006/relationships/image" Target="../media/image84.png"/><Relationship Id="rId12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7.png"/><Relationship Id="rId5" Type="http://schemas.openxmlformats.org/officeDocument/2006/relationships/image" Target="NULL"/><Relationship Id="rId15" Type="http://schemas.openxmlformats.org/officeDocument/2006/relationships/image" Target="../media/image89.png"/><Relationship Id="rId10" Type="http://schemas.openxmlformats.org/officeDocument/2006/relationships/image" Target="../media/image86.png"/><Relationship Id="rId4" Type="http://schemas.openxmlformats.org/officeDocument/2006/relationships/image" Target="../media/image83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4.png"/><Relationship Id="rId12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7.png"/><Relationship Id="rId5" Type="http://schemas.openxmlformats.org/officeDocument/2006/relationships/image" Target="NULL"/><Relationship Id="rId15" Type="http://schemas.openxmlformats.org/officeDocument/2006/relationships/image" Target="../media/image89.png"/><Relationship Id="rId10" Type="http://schemas.openxmlformats.org/officeDocument/2006/relationships/image" Target="../media/image86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7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97.png"/><Relationship Id="rId18" Type="http://schemas.openxmlformats.org/officeDocument/2006/relationships/image" Target="../media/image105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70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6.png"/><Relationship Id="rId4" Type="http://schemas.openxmlformats.org/officeDocument/2006/relationships/image" Target="../media/image10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97.png"/><Relationship Id="rId18" Type="http://schemas.openxmlformats.org/officeDocument/2006/relationships/image" Target="../media/image105.png"/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95.png"/><Relationship Id="rId5" Type="http://schemas.openxmlformats.org/officeDocument/2006/relationships/image" Target="../media/image70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6.png"/><Relationship Id="rId4" Type="http://schemas.openxmlformats.org/officeDocument/2006/relationships/image" Target="../media/image114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70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30.png"/><Relationship Id="rId20" Type="http://schemas.openxmlformats.org/officeDocument/2006/relationships/image" Target="../media/image7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9.png"/><Relationship Id="rId3" Type="http://schemas.openxmlformats.org/officeDocument/2006/relationships/image" Target="../media/image70.png"/><Relationship Id="rId21" Type="http://schemas.openxmlformats.org/officeDocument/2006/relationships/image" Target="../media/image77.jpeg"/><Relationship Id="rId7" Type="http://schemas.openxmlformats.org/officeDocument/2006/relationships/image" Target="../media/image121.png"/><Relationship Id="rId12" Type="http://schemas.openxmlformats.org/officeDocument/2006/relationships/image" Target="../media/image136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8.png"/><Relationship Id="rId20" Type="http://schemas.openxmlformats.org/officeDocument/2006/relationships/image" Target="../media/image7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35.png"/><Relationship Id="rId5" Type="http://schemas.openxmlformats.org/officeDocument/2006/relationships/image" Target="../media/image119.png"/><Relationship Id="rId15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image" Target="../media/image76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10" Type="http://schemas.openxmlformats.org/officeDocument/2006/relationships/image" Target="../media/image165.png"/><Relationship Id="rId4" Type="http://schemas.openxmlformats.org/officeDocument/2006/relationships/image" Target="../media/image110.png"/><Relationship Id="rId9" Type="http://schemas.openxmlformats.org/officeDocument/2006/relationships/image" Target="../media/image16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3" Type="http://schemas.openxmlformats.org/officeDocument/2006/relationships/image" Target="../media/image13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3" Type="http://schemas.openxmlformats.org/officeDocument/2006/relationships/image" Target="../media/image900.png"/><Relationship Id="rId7" Type="http://schemas.openxmlformats.org/officeDocument/2006/relationships/image" Target="../media/image183.png"/><Relationship Id="rId12" Type="http://schemas.openxmlformats.org/officeDocument/2006/relationships/image" Target="../media/image1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11" Type="http://schemas.openxmlformats.org/officeDocument/2006/relationships/image" Target="../media/image185.png"/><Relationship Id="rId5" Type="http://schemas.openxmlformats.org/officeDocument/2006/relationships/image" Target="../media/image181.png"/><Relationship Id="rId10" Type="http://schemas.openxmlformats.org/officeDocument/2006/relationships/image" Target="../media/image184.png"/><Relationship Id="rId4" Type="http://schemas.openxmlformats.org/officeDocument/2006/relationships/image" Target="../media/image180.png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6.875/6.5620/18.425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3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42832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149087"/>
            <a:ext cx="9144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NBU and Indistinguishability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05C0F-1020-4F46-BF99-530445ED1BF1}"/>
              </a:ext>
            </a:extLst>
          </p:cNvPr>
          <p:cNvSpPr>
            <a:spLocks/>
          </p:cNvSpPr>
          <p:nvPr/>
        </p:nvSpPr>
        <p:spPr bwMode="auto">
          <a:xfrm>
            <a:off x="685800" y="15240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Next-bit Unpredictability (NBU): Seemingly much weaker requirement. Only says that next bit predictors, a particular type of distinguishers, cannot succeed.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EFA196-7288-6548-8C9A-44845C4D2840}"/>
              </a:ext>
            </a:extLst>
          </p:cNvPr>
          <p:cNvSpPr>
            <a:spLocks/>
          </p:cNvSpPr>
          <p:nvPr/>
        </p:nvSpPr>
        <p:spPr bwMode="auto">
          <a:xfrm>
            <a:off x="685800" y="31242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Yet, surprisingly, Next-bit Unpredictability (NBU) = Indistinguishability.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933F25-7856-1247-892E-076F6970CECA}"/>
              </a:ext>
            </a:extLst>
          </p:cNvPr>
          <p:cNvSpPr>
            <a:spLocks/>
          </p:cNvSpPr>
          <p:nvPr/>
        </p:nvSpPr>
        <p:spPr bwMode="auto">
          <a:xfrm>
            <a:off x="685800" y="4343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dirty="0">
                <a:cs typeface="Arial" charset="0"/>
              </a:rPr>
              <a:t>NBU often much easier to use.</a:t>
            </a:r>
            <a:endParaRPr lang="en-US" alt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4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05000"/>
                <a:ext cx="8776048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predictor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and an </a:t>
                </a:r>
                <a14:m>
                  <m:oMath xmlns:m="http://schemas.openxmlformats.org/officeDocument/2006/math"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1,…,</m:t>
                        </m:r>
                        <m: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 fontAlgn="auto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05000"/>
                <a:ext cx="8776048" cy="1800200"/>
              </a:xfrm>
              <a:prstGeom prst="rect">
                <a:avLst/>
              </a:prstGeom>
              <a:blipFill>
                <a:blip r:embed="rId3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25BBD36B-9A4F-C746-808E-BDD9B03BA93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00FF"/>
                </a:solidFill>
                <a:latin typeface="Calibri"/>
                <a:ea typeface="American Typewriter" charset="0"/>
                <a:cs typeface="American Typewriter" charset="0"/>
              </a:rPr>
              <a:t>by contradiction.</a:t>
            </a:r>
            <a:endParaRPr lang="en-US" altLang="en-US" sz="2800" b="1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C9D550B-6246-0C4D-9ADE-A6A45E042B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7624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Then, I claim that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essentially gives us a distinguisher D!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C9D550B-6246-0C4D-9ADE-A6A45E042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62400"/>
                <a:ext cx="8776048" cy="428600"/>
              </a:xfrm>
              <a:prstGeom prst="rect">
                <a:avLst/>
              </a:prstGeom>
              <a:blipFill>
                <a:blip r:embed="rId4"/>
                <a:stretch>
                  <a:fillRect l="-1012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4305526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4305526"/>
                <a:ext cx="8776048" cy="428600"/>
              </a:xfrm>
              <a:prstGeom prst="rect">
                <a:avLst/>
              </a:prstGeom>
              <a:blipFill>
                <a:blip r:embed="rId5"/>
                <a:stretch>
                  <a:fillRect l="-1158" t="-1142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4858263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8263"/>
                <a:ext cx="7368480" cy="428600"/>
              </a:xfrm>
              <a:prstGeom prst="rect">
                <a:avLst/>
              </a:prstGeom>
              <a:blipFill>
                <a:blip r:embed="rId6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5410200"/>
                <a:ext cx="8776048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(“PRG”) else output 0 (“Random”).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10200"/>
                <a:ext cx="8776048" cy="838200"/>
              </a:xfrm>
              <a:prstGeom prst="rect">
                <a:avLst/>
              </a:prstGeom>
              <a:blipFill>
                <a:blip r:embed="rId7"/>
                <a:stretch>
                  <a:fillRect l="-1158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1E87D85B-8ECD-9242-BE26-6CD4A73190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720" y="632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𝑷</m:t>
                    </m:r>
                  </m:oMath>
                </a14:m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altLang="en-US" sz="2400" b="1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so is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𝑫</m:t>
                    </m:r>
                  </m:oMath>
                </a14:m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</a:t>
                </a:r>
                <a:endParaRPr lang="en-US" altLang="en-US" sz="24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1E87D85B-8ECD-9242-BE26-6CD4A7319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20" y="6327800"/>
                <a:ext cx="8776048" cy="428600"/>
              </a:xfrm>
              <a:prstGeom prst="rect">
                <a:avLst/>
              </a:prstGeom>
              <a:blipFill>
                <a:blip r:embed="rId8"/>
                <a:stretch>
                  <a:fillRect l="-1012" t="-1470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BBCAC1D-EB67-3346-9DB6-28B245F870F8}"/>
              </a:ext>
            </a:extLst>
          </p:cNvPr>
          <p:cNvSpPr/>
          <p:nvPr/>
        </p:nvSpPr>
        <p:spPr bwMode="auto">
          <a:xfrm>
            <a:off x="303034" y="4270400"/>
            <a:ext cx="8724533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5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389818-C7D2-E645-8D26-E66520C6A32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42552" y="3638148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We want to show: there is a polynomial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389818-C7D2-E645-8D26-E66520C6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2" y="3638148"/>
                <a:ext cx="8776048" cy="428600"/>
              </a:xfrm>
              <a:prstGeom prst="rect">
                <a:avLst/>
              </a:prstGeom>
              <a:blipFill>
                <a:blip r:embed="rId6"/>
                <a:stretch>
                  <a:fillRect l="-1010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3EF72-2E9C-1B45-9B39-A411E83CB7A8}"/>
                  </a:ext>
                </a:extLst>
              </p:cNvPr>
              <p:cNvSpPr/>
              <p:nvPr/>
            </p:nvSpPr>
            <p:spPr>
              <a:xfrm>
                <a:off x="-381000" y="4235562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 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3EF72-2E9C-1B45-9B39-A411E83CB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4235562"/>
                <a:ext cx="9182448" cy="830997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B32D543-A439-B747-AFFD-DE9F3EA5B3D1}"/>
              </a:ext>
            </a:extLst>
          </p:cNvPr>
          <p:cNvSpPr/>
          <p:nvPr/>
        </p:nvSpPr>
        <p:spPr bwMode="auto">
          <a:xfrm>
            <a:off x="1260104" y="4648200"/>
            <a:ext cx="6835080" cy="53054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13A0A5-724B-9144-A0EB-0551D33B5E59}"/>
              </a:ext>
            </a:extLst>
          </p:cNvPr>
          <p:cNvSpPr/>
          <p:nvPr/>
        </p:nvSpPr>
        <p:spPr bwMode="auto">
          <a:xfrm>
            <a:off x="2209800" y="4203181"/>
            <a:ext cx="304800" cy="53054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C310B-60F4-334D-9E1E-90C4798F545F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2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1997D7-5400-DD4C-8198-66FE2447415B}"/>
                  </a:ext>
                </a:extLst>
              </p:cNvPr>
              <p:cNvSpPr/>
              <p:nvPr/>
            </p:nvSpPr>
            <p:spPr>
              <a:xfrm>
                <a:off x="-457200" y="4374399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1997D7-5400-DD4C-8198-66FE2447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4374399"/>
                <a:ext cx="9182448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/>
              <p:nvPr/>
            </p:nvSpPr>
            <p:spPr>
              <a:xfrm>
                <a:off x="1504776" y="5163454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76" y="5163454"/>
                <a:ext cx="2209800" cy="783804"/>
              </a:xfrm>
              <a:prstGeom prst="rect">
                <a:avLst/>
              </a:prstGeom>
              <a:blipFill>
                <a:blip r:embed="rId6"/>
                <a:stretch>
                  <a:fillRect l="-571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/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08B0A4B-92F6-3149-85FA-DE3138AB6241}"/>
              </a:ext>
            </a:extLst>
          </p:cNvPr>
          <p:cNvSpPr/>
          <p:nvPr/>
        </p:nvSpPr>
        <p:spPr>
          <a:xfrm>
            <a:off x="5371752" y="4856254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 construction of D)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DF3C77-B242-3248-B0FD-E65BED6DD1CA}"/>
              </a:ext>
            </a:extLst>
          </p:cNvPr>
          <p:cNvSpPr/>
          <p:nvPr/>
        </p:nvSpPr>
        <p:spPr>
          <a:xfrm>
            <a:off x="3778424" y="5397202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 assumption on P)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8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2F30BB1-248D-7746-9858-439776B2990D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/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  <a:blipFill>
                <a:blip r:embed="rId5"/>
                <a:stretch>
                  <a:fillRect l="-571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/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7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2F30BB1-248D-7746-9858-439776B2990D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/>
              <p:nvPr/>
            </p:nvSpPr>
            <p:spPr>
              <a:xfrm>
                <a:off x="-1371600" y="4539606"/>
                <a:ext cx="853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en-US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1600" y="4539606"/>
                <a:ext cx="8534400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991EA1-4941-DB46-B4E9-F2B7D06F3ACB}"/>
                  </a:ext>
                </a:extLst>
              </p:cNvPr>
              <p:cNvSpPr/>
              <p:nvPr/>
            </p:nvSpPr>
            <p:spPr>
              <a:xfrm>
                <a:off x="431452" y="5093263"/>
                <a:ext cx="72647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991EA1-4941-DB46-B4E9-F2B7D06F3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2" y="5093263"/>
                <a:ext cx="7264748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/>
              <p:nvPr/>
            </p:nvSpPr>
            <p:spPr>
              <a:xfrm>
                <a:off x="1600200" y="5540796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540796"/>
                <a:ext cx="2209800" cy="783804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41FEC58-2AC2-E340-9490-32CC4072233A}"/>
              </a:ext>
            </a:extLst>
          </p:cNvPr>
          <p:cNvSpPr/>
          <p:nvPr/>
        </p:nvSpPr>
        <p:spPr>
          <a:xfrm>
            <a:off x="6537412" y="5093263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 construction of D)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13922C-BCB1-EB49-8552-965928DDFCCE}"/>
              </a:ext>
            </a:extLst>
          </p:cNvPr>
          <p:cNvSpPr/>
          <p:nvPr/>
        </p:nvSpPr>
        <p:spPr>
          <a:xfrm>
            <a:off x="6537412" y="5739709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(since y is random)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9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/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  <a:blipFill>
                <a:blip r:embed="rId5"/>
                <a:stretch>
                  <a:fillRect l="-571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/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7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2F30BB1-248D-7746-9858-439776B2990D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/>
              <p:nvPr/>
            </p:nvSpPr>
            <p:spPr>
              <a:xfrm>
                <a:off x="-1371600" y="4567535"/>
                <a:ext cx="853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en-US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1600" y="4567535"/>
                <a:ext cx="8534400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/>
              <p:nvPr/>
            </p:nvSpPr>
            <p:spPr>
              <a:xfrm>
                <a:off x="5029200" y="4375279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375279"/>
                <a:ext cx="2209800" cy="783804"/>
              </a:xfrm>
              <a:prstGeom prst="rect">
                <a:avLst/>
              </a:prstGeom>
              <a:blipFill>
                <a:blip r:embed="rId9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669F33-D847-154B-B883-F22838D6AB89}"/>
                  </a:ext>
                </a:extLst>
              </p:cNvPr>
              <p:cNvSpPr/>
              <p:nvPr/>
            </p:nvSpPr>
            <p:spPr>
              <a:xfrm>
                <a:off x="332012" y="5478564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=1 ] </m:t>
                    </m:r>
                  </m:oMath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 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669F33-D847-154B-B883-F22838D6A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" y="5478564"/>
                <a:ext cx="9182448" cy="830997"/>
              </a:xfrm>
              <a:prstGeom prst="rect">
                <a:avLst/>
              </a:prstGeom>
              <a:blipFill>
                <a:blip r:embed="rId10"/>
                <a:stretch>
                  <a:fillRect l="-966" t="-606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082A8FE-433B-0249-BDBE-D1A169345ADF}"/>
              </a:ext>
            </a:extLst>
          </p:cNvPr>
          <p:cNvSpPr/>
          <p:nvPr/>
        </p:nvSpPr>
        <p:spPr bwMode="auto">
          <a:xfrm>
            <a:off x="8458200" y="5791200"/>
            <a:ext cx="3048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9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2. NBU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distinguisher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and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blipFill>
                <a:blip r:embed="rId3"/>
                <a:stretch>
                  <a:fillRect l="-101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25BBD36B-9A4F-C746-808E-BDD9B03BA93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5311080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33CC"/>
                </a:solidFill>
                <a:latin typeface="Calibri"/>
                <a:ea typeface="American Typewriter" charset="0"/>
                <a:cs typeface="American Typewriter" charset="0"/>
              </a:rPr>
              <a:t>by contradiction (again!)</a:t>
            </a:r>
            <a:endParaRPr lang="en-US" altLang="en-US" sz="2800" b="1" dirty="0">
              <a:solidFill>
                <a:srgbClr val="0033CC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/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        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 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I want to construct a next bit predictor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out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.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blipFill>
                <a:blip r:embed="rId5"/>
                <a:stretch>
                  <a:fillRect l="-1156" t="-1470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63">
            <a:extLst>
              <a:ext uri="{FF2B5EF4-FFF2-40B4-BE49-F238E27FC236}">
                <a16:creationId xmlns:a16="http://schemas.microsoft.com/office/drawing/2014/main" id="{623D7432-B9F0-D446-B1BB-6B1FD9E18ED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724400"/>
            <a:ext cx="8776048" cy="428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But how?!</a:t>
            </a:r>
            <a:endParaRPr lang="en-US" altLang="en-US" sz="24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FD2063-0FFA-5648-B4B9-9A30AE698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80237"/>
            <a:ext cx="561939" cy="13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2. NBU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</a:t>
                </a:r>
              </a:p>
            </p:txBody>
          </p:sp>
        </mc:Choice>
        <mc:Fallback xmlns=""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distinguisher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and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blipFill>
                <a:blip r:embed="rId3"/>
                <a:stretch>
                  <a:fillRect l="-101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25BBD36B-9A4F-C746-808E-BDD9B03BA93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5311080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33CC"/>
                </a:solidFill>
                <a:latin typeface="Calibri"/>
                <a:ea typeface="American Typewriter" charset="0"/>
                <a:cs typeface="American Typewriter" charset="0"/>
              </a:rPr>
              <a:t>by contradiction (again!)</a:t>
            </a:r>
            <a:endParaRPr lang="en-US" altLang="en-US" sz="2800" b="1" dirty="0">
              <a:solidFill>
                <a:srgbClr val="0033CC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/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=1 ]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        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I want to construct a next bit predictor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out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.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blipFill>
                <a:blip r:embed="rId5"/>
                <a:stretch>
                  <a:fillRect l="-1156" t="-1470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C03AE24-1BF9-4C4B-85A7-2DC658AAE827}"/>
              </a:ext>
            </a:extLst>
          </p:cNvPr>
          <p:cNvSpPr/>
          <p:nvPr/>
        </p:nvSpPr>
        <p:spPr>
          <a:xfrm>
            <a:off x="304800" y="4648200"/>
            <a:ext cx="64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b="1" u="sng" kern="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STEPS:</a:t>
            </a:r>
          </a:p>
          <a:p>
            <a:pPr lvl="0"/>
            <a:endParaRPr lang="en-US" altLang="en-US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</a:t>
            </a:r>
            <a:r>
              <a:rPr lang="en-US" altLang="en-US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HYBRID ARGUMENT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en-US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 </a:t>
            </a:r>
            <a:r>
              <a:rPr lang="en-US" altLang="en-US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Distinguishing to Predicting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DC7BA-DFA3-3F43-BD9F-CA6918059F7C}"/>
              </a:ext>
            </a:extLst>
          </p:cNvPr>
          <p:cNvSpPr/>
          <p:nvPr/>
        </p:nvSpPr>
        <p:spPr bwMode="auto">
          <a:xfrm>
            <a:off x="303035" y="4572000"/>
            <a:ext cx="5792965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745823-3C13-6745-ADB5-B8D699AE6D14}"/>
                  </a:ext>
                </a:extLst>
              </p:cNvPr>
              <p:cNvSpPr/>
              <p:nvPr/>
            </p:nvSpPr>
            <p:spPr>
              <a:xfrm>
                <a:off x="7467600" y="3302743"/>
                <a:ext cx="8585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745823-3C13-6745-ADB5-B8D699AE6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302743"/>
                <a:ext cx="8585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149087"/>
            <a:ext cx="9144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we go there, a puzzle…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25BBD36B-9A4F-C746-808E-BDD9B03BA9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1676400"/>
                <a:ext cx="7848600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u="sng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Lemma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: Let</a:t>
                </a:r>
                <a:r>
                  <a:rPr lang="en-US" altLang="en-US" sz="28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be real numbers </a:t>
                </a:r>
                <a:r>
                  <a:rPr lang="en-US" alt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s.t.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25BBD36B-9A4F-C746-808E-BDD9B03BA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76400"/>
                <a:ext cx="7848600" cy="432048"/>
              </a:xfrm>
              <a:prstGeom prst="rect">
                <a:avLst/>
              </a:prstGeom>
              <a:blipFill>
                <a:blip r:embed="rId2"/>
                <a:stretch>
                  <a:fillRect l="-1294" t="-11429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4D374FF-8C5F-2240-8595-AA84EC9F2B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90800" y="2286000"/>
                <a:ext cx="2661634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en-US" sz="28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8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en-US" sz="28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8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4D374FF-8C5F-2240-8595-AA84EC9F2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86000"/>
                <a:ext cx="2661634" cy="432048"/>
              </a:xfrm>
              <a:prstGeom prst="rect">
                <a:avLst/>
              </a:prstGeom>
              <a:blipFill>
                <a:blip r:embed="rId3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7C28D70E-43BE-AA49-893E-754342504C5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920752"/>
                <a:ext cx="7848600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Then, there is an index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lang="en-US" altLang="en-US" sz="28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en-US" altLang="en-US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400" b="1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7C28D70E-43BE-AA49-893E-754342504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20752"/>
                <a:ext cx="7848600" cy="432048"/>
              </a:xfrm>
              <a:prstGeom prst="rect">
                <a:avLst/>
              </a:prstGeom>
              <a:blipFill>
                <a:blip r:embed="rId4"/>
                <a:stretch>
                  <a:fillRect l="-1294" t="-285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DC28530-8ED6-514C-8895-110F69295496}"/>
              </a:ext>
            </a:extLst>
          </p:cNvPr>
          <p:cNvSpPr/>
          <p:nvPr/>
        </p:nvSpPr>
        <p:spPr>
          <a:xfrm>
            <a:off x="685800" y="3703439"/>
            <a:ext cx="1014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</a:t>
            </a:r>
            <a:r>
              <a:rPr lang="en-US" altLang="en-US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97AF8B-A949-034C-8AE9-CA1D00512E16}"/>
                  </a:ext>
                </a:extLst>
              </p:cNvPr>
              <p:cNvSpPr/>
              <p:nvPr/>
            </p:nvSpPr>
            <p:spPr>
              <a:xfrm>
                <a:off x="685800" y="4284910"/>
                <a:ext cx="81193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+…+(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97AF8B-A949-034C-8AE9-CA1D00512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84910"/>
                <a:ext cx="8119358" cy="461665"/>
              </a:xfrm>
              <a:prstGeom prst="rect">
                <a:avLst/>
              </a:prstGeom>
              <a:blipFill>
                <a:blip r:embed="rId5"/>
                <a:stretch>
                  <a:fillRect l="-313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461DED-6FD5-7D42-8B3A-255A496D2033}"/>
                  </a:ext>
                </a:extLst>
              </p:cNvPr>
              <p:cNvSpPr/>
              <p:nvPr/>
            </p:nvSpPr>
            <p:spPr>
              <a:xfrm>
                <a:off x="1777988" y="4851876"/>
                <a:ext cx="7366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461DED-6FD5-7D42-8B3A-255A496D2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88" y="4851876"/>
                <a:ext cx="7366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DA9C1C-13B7-D54D-B404-2ADE53F1D919}"/>
                  </a:ext>
                </a:extLst>
              </p:cNvPr>
              <p:cNvSpPr/>
              <p:nvPr/>
            </p:nvSpPr>
            <p:spPr>
              <a:xfrm>
                <a:off x="685800" y="5486400"/>
                <a:ext cx="81193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 least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terms has to be at least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(averaging).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DA9C1C-13B7-D54D-B404-2ADE53F1D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86400"/>
                <a:ext cx="8119358" cy="461665"/>
              </a:xfrm>
              <a:prstGeom prst="rect">
                <a:avLst/>
              </a:prstGeom>
              <a:blipFill>
                <a:blip r:embed="rId7"/>
                <a:stretch>
                  <a:fillRect l="-125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6CDD11E-185F-8C41-91B1-A41FF2A5FC0F}"/>
              </a:ext>
            </a:extLst>
          </p:cNvPr>
          <p:cNvSpPr/>
          <p:nvPr/>
        </p:nvSpPr>
        <p:spPr bwMode="auto">
          <a:xfrm>
            <a:off x="8554792" y="5496231"/>
            <a:ext cx="3048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3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76200"/>
            <a:ext cx="6553201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Hybrid Distributions: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6689" y="1752600"/>
            <a:ext cx="5638800" cy="461665"/>
            <a:chOff x="609600" y="2128837"/>
            <a:chExt cx="5638800" cy="461665"/>
          </a:xfrm>
        </p:grpSpPr>
        <p:sp>
          <p:nvSpPr>
            <p:cNvPr id="39942" name="Rectangle 7"/>
            <p:cNvSpPr>
              <a:spLocks noChangeArrowheads="1"/>
            </p:cNvSpPr>
            <p:nvPr/>
          </p:nvSpPr>
          <p:spPr bwMode="auto">
            <a:xfrm>
              <a:off x="2286000" y="2205037"/>
              <a:ext cx="39624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43" name="Rectangle 8"/>
            <p:cNvSpPr>
              <a:spLocks noChangeArrowheads="1"/>
            </p:cNvSpPr>
            <p:nvPr/>
          </p:nvSpPr>
          <p:spPr bwMode="auto">
            <a:xfrm>
              <a:off x="609600" y="2128837"/>
              <a:ext cx="11416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0</a:t>
              </a:r>
              <a:r>
                <a:rPr lang="en-US" altLang="en-US" dirty="0">
                  <a:latin typeface="Arial Narrow" panose="020B0606020202030204" pitchFamily="34" charset="0"/>
                </a:rPr>
                <a:t> = U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m</a:t>
              </a:r>
              <a:r>
                <a:rPr lang="en-US" altLang="ja-JP" dirty="0">
                  <a:latin typeface="Arial Narrow" panose="020B0606020202030204" pitchFamily="34" charset="0"/>
                </a:rPr>
                <a:t>:</a:t>
              </a:r>
              <a:endParaRPr lang="en-US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9945" name="Line 10"/>
            <p:cNvSpPr>
              <a:spLocks noChangeShapeType="1"/>
            </p:cNvSpPr>
            <p:nvPr/>
          </p:nvSpPr>
          <p:spPr bwMode="auto">
            <a:xfrm>
              <a:off x="2590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11"/>
            <p:cNvSpPr>
              <a:spLocks noChangeShapeType="1"/>
            </p:cNvSpPr>
            <p:nvPr/>
          </p:nvSpPr>
          <p:spPr bwMode="auto">
            <a:xfrm>
              <a:off x="2895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2"/>
            <p:cNvSpPr>
              <a:spLocks noChangeShapeType="1"/>
            </p:cNvSpPr>
            <p:nvPr/>
          </p:nvSpPr>
          <p:spPr bwMode="auto">
            <a:xfrm>
              <a:off x="3200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3"/>
            <p:cNvSpPr>
              <a:spLocks noChangeShapeType="1"/>
            </p:cNvSpPr>
            <p:nvPr/>
          </p:nvSpPr>
          <p:spPr bwMode="auto">
            <a:xfrm>
              <a:off x="3505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4"/>
            <p:cNvSpPr>
              <a:spLocks noChangeShapeType="1"/>
            </p:cNvSpPr>
            <p:nvPr/>
          </p:nvSpPr>
          <p:spPr bwMode="auto">
            <a:xfrm>
              <a:off x="3810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5"/>
            <p:cNvSpPr>
              <a:spLocks noChangeShapeType="1"/>
            </p:cNvSpPr>
            <p:nvPr/>
          </p:nvSpPr>
          <p:spPr bwMode="auto">
            <a:xfrm>
              <a:off x="4114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6"/>
            <p:cNvSpPr>
              <a:spLocks noChangeShapeType="1"/>
            </p:cNvSpPr>
            <p:nvPr/>
          </p:nvSpPr>
          <p:spPr bwMode="auto">
            <a:xfrm>
              <a:off x="4419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7"/>
            <p:cNvSpPr>
              <a:spLocks noChangeShapeType="1"/>
            </p:cNvSpPr>
            <p:nvPr/>
          </p:nvSpPr>
          <p:spPr bwMode="auto">
            <a:xfrm>
              <a:off x="4724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8"/>
            <p:cNvSpPr>
              <a:spLocks noChangeShapeType="1"/>
            </p:cNvSpPr>
            <p:nvPr/>
          </p:nvSpPr>
          <p:spPr bwMode="auto">
            <a:xfrm>
              <a:off x="5029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9"/>
            <p:cNvSpPr>
              <a:spLocks noChangeShapeType="1"/>
            </p:cNvSpPr>
            <p:nvPr/>
          </p:nvSpPr>
          <p:spPr bwMode="auto">
            <a:xfrm>
              <a:off x="5334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20"/>
            <p:cNvSpPr>
              <a:spLocks noChangeShapeType="1"/>
            </p:cNvSpPr>
            <p:nvPr/>
          </p:nvSpPr>
          <p:spPr bwMode="auto">
            <a:xfrm>
              <a:off x="5638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1"/>
            <p:cNvSpPr>
              <a:spLocks noChangeShapeType="1"/>
            </p:cNvSpPr>
            <p:nvPr/>
          </p:nvSpPr>
          <p:spPr bwMode="auto">
            <a:xfrm>
              <a:off x="5943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0489" y="6172200"/>
            <a:ext cx="5638800" cy="461665"/>
            <a:chOff x="609600" y="4491335"/>
            <a:chExt cx="5638800" cy="461665"/>
          </a:xfrm>
        </p:grpSpPr>
        <p:sp>
          <p:nvSpPr>
            <p:cNvPr id="39941" name="Rectangle 6"/>
            <p:cNvSpPr>
              <a:spLocks noChangeArrowheads="1"/>
            </p:cNvSpPr>
            <p:nvPr/>
          </p:nvSpPr>
          <p:spPr bwMode="auto">
            <a:xfrm>
              <a:off x="2286000" y="4567237"/>
              <a:ext cx="39624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4" name="Rectangle 9"/>
            <p:cNvSpPr>
              <a:spLocks noChangeArrowheads="1"/>
            </p:cNvSpPr>
            <p:nvPr/>
          </p:nvSpPr>
          <p:spPr bwMode="auto">
            <a:xfrm>
              <a:off x="609600" y="4491335"/>
              <a:ext cx="15055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m</a:t>
              </a:r>
              <a:r>
                <a:rPr lang="en-US" altLang="ja-JP" dirty="0">
                  <a:latin typeface="Arial Narrow" panose="020B0606020202030204" pitchFamily="34" charset="0"/>
                </a:rPr>
                <a:t> = G(U</a:t>
              </a:r>
              <a:r>
                <a:rPr lang="en-US" altLang="ja-JP" baseline="-25000" dirty="0">
                  <a:latin typeface="Arial Narrow" panose="020B0606020202030204" pitchFamily="34" charset="0"/>
                </a:rPr>
                <a:t>n</a:t>
              </a:r>
              <a:r>
                <a:rPr lang="en-US" altLang="ja-JP" dirty="0">
                  <a:latin typeface="Arial Narrow" panose="020B0606020202030204" pitchFamily="34" charset="0"/>
                </a:rPr>
                <a:t>):</a:t>
              </a:r>
              <a:endParaRPr lang="en-US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9957" name="Line 22"/>
            <p:cNvSpPr>
              <a:spLocks noChangeShapeType="1"/>
            </p:cNvSpPr>
            <p:nvPr/>
          </p:nvSpPr>
          <p:spPr bwMode="auto">
            <a:xfrm>
              <a:off x="2590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23"/>
            <p:cNvSpPr>
              <a:spLocks noChangeShapeType="1"/>
            </p:cNvSpPr>
            <p:nvPr/>
          </p:nvSpPr>
          <p:spPr bwMode="auto">
            <a:xfrm>
              <a:off x="2895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24"/>
            <p:cNvSpPr>
              <a:spLocks noChangeShapeType="1"/>
            </p:cNvSpPr>
            <p:nvPr/>
          </p:nvSpPr>
          <p:spPr bwMode="auto">
            <a:xfrm>
              <a:off x="3200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25"/>
            <p:cNvSpPr>
              <a:spLocks noChangeShapeType="1"/>
            </p:cNvSpPr>
            <p:nvPr/>
          </p:nvSpPr>
          <p:spPr bwMode="auto">
            <a:xfrm>
              <a:off x="3505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26"/>
            <p:cNvSpPr>
              <a:spLocks noChangeShapeType="1"/>
            </p:cNvSpPr>
            <p:nvPr/>
          </p:nvSpPr>
          <p:spPr bwMode="auto">
            <a:xfrm>
              <a:off x="3810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7"/>
            <p:cNvSpPr>
              <a:spLocks noChangeShapeType="1"/>
            </p:cNvSpPr>
            <p:nvPr/>
          </p:nvSpPr>
          <p:spPr bwMode="auto">
            <a:xfrm>
              <a:off x="4114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8"/>
            <p:cNvSpPr>
              <a:spLocks noChangeShapeType="1"/>
            </p:cNvSpPr>
            <p:nvPr/>
          </p:nvSpPr>
          <p:spPr bwMode="auto">
            <a:xfrm>
              <a:off x="4419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29"/>
            <p:cNvSpPr>
              <a:spLocks noChangeShapeType="1"/>
            </p:cNvSpPr>
            <p:nvPr/>
          </p:nvSpPr>
          <p:spPr bwMode="auto">
            <a:xfrm>
              <a:off x="4724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30"/>
            <p:cNvSpPr>
              <a:spLocks noChangeShapeType="1"/>
            </p:cNvSpPr>
            <p:nvPr/>
          </p:nvSpPr>
          <p:spPr bwMode="auto">
            <a:xfrm>
              <a:off x="5029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31"/>
            <p:cNvSpPr>
              <a:spLocks noChangeShapeType="1"/>
            </p:cNvSpPr>
            <p:nvPr/>
          </p:nvSpPr>
          <p:spPr bwMode="auto">
            <a:xfrm>
              <a:off x="5334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32"/>
            <p:cNvSpPr>
              <a:spLocks noChangeShapeType="1"/>
            </p:cNvSpPr>
            <p:nvPr/>
          </p:nvSpPr>
          <p:spPr bwMode="auto">
            <a:xfrm>
              <a:off x="5638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33"/>
            <p:cNvSpPr>
              <a:spLocks noChangeShapeType="1"/>
            </p:cNvSpPr>
            <p:nvPr/>
          </p:nvSpPr>
          <p:spPr bwMode="auto">
            <a:xfrm>
              <a:off x="5943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6689" y="3855660"/>
            <a:ext cx="5638800" cy="461665"/>
            <a:chOff x="609600" y="3729335"/>
            <a:chExt cx="5638800" cy="461665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0" name="Rectangle 35"/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/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/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/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/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/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/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/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/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400" y="3174325"/>
            <a:ext cx="5653089" cy="461665"/>
            <a:chOff x="595311" y="3043535"/>
            <a:chExt cx="5653089" cy="461665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69" name="Rectangle 34"/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84" name="Rectangle 49"/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Line 50"/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/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/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/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/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/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/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/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8"/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59"/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60"/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61"/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97" name="Text Box 62"/>
          <p:cNvSpPr txBox="1">
            <a:spLocks noChangeArrowheads="1"/>
          </p:cNvSpPr>
          <p:nvPr/>
        </p:nvSpPr>
        <p:spPr bwMode="auto">
          <a:xfrm>
            <a:off x="4954657" y="2544582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39998" name="Text Box 63"/>
          <p:cNvSpPr txBox="1">
            <a:spLocks noChangeArrowheads="1"/>
          </p:cNvSpPr>
          <p:nvPr/>
        </p:nvSpPr>
        <p:spPr bwMode="auto">
          <a:xfrm>
            <a:off x="2440057" y="2544582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39999" name="Text Box 64"/>
          <p:cNvSpPr txBox="1">
            <a:spLocks noChangeArrowheads="1"/>
          </p:cNvSpPr>
          <p:nvPr/>
        </p:nvSpPr>
        <p:spPr bwMode="auto">
          <a:xfrm>
            <a:off x="2440057" y="4922838"/>
            <a:ext cx="304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40000" name="Text Box 65"/>
          <p:cNvSpPr txBox="1">
            <a:spLocks noChangeArrowheads="1"/>
          </p:cNvSpPr>
          <p:nvPr/>
        </p:nvSpPr>
        <p:spPr bwMode="auto">
          <a:xfrm>
            <a:off x="4954657" y="4876800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781800" y="273016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6781800" y="730216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315200" y="152400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315200" y="605135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200" y="5490865"/>
            <a:ext cx="5653089" cy="461665"/>
            <a:chOff x="595311" y="2433935"/>
            <a:chExt cx="5653089" cy="461665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2285999" y="2586037"/>
              <a:ext cx="3657599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595311" y="2433935"/>
              <a:ext cx="7264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m-1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76" name="Rectangle 49"/>
            <p:cNvSpPr>
              <a:spLocks noChangeArrowheads="1"/>
            </p:cNvSpPr>
            <p:nvPr/>
          </p:nvSpPr>
          <p:spPr bwMode="auto">
            <a:xfrm>
              <a:off x="5943600" y="2586037"/>
              <a:ext cx="304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7" name="Line 50"/>
            <p:cNvSpPr>
              <a:spLocks noChangeShapeType="1"/>
            </p:cNvSpPr>
            <p:nvPr/>
          </p:nvSpPr>
          <p:spPr bwMode="auto">
            <a:xfrm>
              <a:off x="2590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1"/>
            <p:cNvSpPr>
              <a:spLocks noChangeShapeType="1"/>
            </p:cNvSpPr>
            <p:nvPr/>
          </p:nvSpPr>
          <p:spPr bwMode="auto">
            <a:xfrm>
              <a:off x="2895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3200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3505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3810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4114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4419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4724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8"/>
            <p:cNvSpPr>
              <a:spLocks noChangeShapeType="1"/>
            </p:cNvSpPr>
            <p:nvPr/>
          </p:nvSpPr>
          <p:spPr bwMode="auto">
            <a:xfrm>
              <a:off x="5029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59"/>
            <p:cNvSpPr>
              <a:spLocks noChangeShapeType="1"/>
            </p:cNvSpPr>
            <p:nvPr/>
          </p:nvSpPr>
          <p:spPr bwMode="auto">
            <a:xfrm>
              <a:off x="5334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60"/>
            <p:cNvSpPr>
              <a:spLocks noChangeShapeType="1"/>
            </p:cNvSpPr>
            <p:nvPr/>
          </p:nvSpPr>
          <p:spPr bwMode="auto">
            <a:xfrm>
              <a:off x="5638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61"/>
            <p:cNvSpPr>
              <a:spLocks noChangeShapeType="1"/>
            </p:cNvSpPr>
            <p:nvPr/>
          </p:nvSpPr>
          <p:spPr bwMode="auto">
            <a:xfrm>
              <a:off x="5943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EAC30-F887-E34F-B2F8-DEC0B55F74E2}"/>
              </a:ext>
            </a:extLst>
          </p:cNvPr>
          <p:cNvGrpSpPr/>
          <p:nvPr/>
        </p:nvGrpSpPr>
        <p:grpSpPr>
          <a:xfrm>
            <a:off x="5625113" y="2080165"/>
            <a:ext cx="3550626" cy="4320635"/>
            <a:chOff x="5625113" y="2080165"/>
            <a:chExt cx="3550626" cy="432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">
                  <a:extLst>
                    <a:ext uri="{FF2B5EF4-FFF2-40B4-BE49-F238E27FC236}">
                      <a16:creationId xmlns:a16="http://schemas.microsoft.com/office/drawing/2014/main" id="{D22F5808-8AF4-4147-B576-8372EBD13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5113" y="4769260"/>
                  <a:ext cx="3550626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dirty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en-US" sz="2000" i="1" dirty="0">
                    <a:latin typeface="Cambria Math" panose="02040503050406030204" pitchFamily="18" charset="0"/>
                  </a:endParaRPr>
                </a:p>
                <a:p>
                  <a:pPr lvl="0"/>
                  <a:r>
                    <a:rPr lang="en-US" alt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en-US" altLang="en-US" sz="2000" dirty="0" err="1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=1]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94" name="Rectangle 9">
                  <a:extLst>
                    <a:ext uri="{FF2B5EF4-FFF2-40B4-BE49-F238E27FC236}">
                      <a16:creationId xmlns:a16="http://schemas.microsoft.com/office/drawing/2014/main" id="{D22F5808-8AF4-4147-B576-8372EBD13F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25113" y="4769260"/>
                  <a:ext cx="3550626" cy="707886"/>
                </a:xfrm>
                <a:prstGeom prst="rect">
                  <a:avLst/>
                </a:prstGeom>
                <a:blipFill>
                  <a:blip r:embed="rId3"/>
                  <a:stretch>
                    <a:fillRect b="-877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9">
                  <a:extLst>
                    <a:ext uri="{FF2B5EF4-FFF2-40B4-BE49-F238E27FC236}">
                      <a16:creationId xmlns:a16="http://schemas.microsoft.com/office/drawing/2014/main" id="{759EE466-B275-AC44-833E-D5D6692D2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5858" y="3429000"/>
                  <a:ext cx="2641530" cy="1200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Arial Narrow" panose="020B0606020202030204" pitchFamily="34" charset="0"/>
                    </a:rPr>
                    <a:t>D distinguishes between H</a:t>
                  </a:r>
                  <a:r>
                    <a:rPr lang="en-US" altLang="en-US" baseline="-25000" dirty="0">
                      <a:latin typeface="Arial Narrow" panose="020B0606020202030204" pitchFamily="34" charset="0"/>
                    </a:rPr>
                    <a:t>m</a:t>
                  </a:r>
                  <a:r>
                    <a:rPr lang="en-US" altLang="en-US" dirty="0">
                      <a:latin typeface="Arial Narrow" panose="020B0606020202030204" pitchFamily="34" charset="0"/>
                    </a:rPr>
                    <a:t> and H</a:t>
                  </a:r>
                  <a:r>
                    <a:rPr lang="en-US" altLang="en-US" baseline="-25000" dirty="0">
                      <a:latin typeface="Arial Narrow" panose="020B0606020202030204" pitchFamily="34" charset="0"/>
                    </a:rPr>
                    <a:t>0</a:t>
                  </a:r>
                  <a:r>
                    <a:rPr lang="en-US" altLang="en-US" dirty="0">
                      <a:latin typeface="Arial Narrow" panose="020B0606020202030204" pitchFamily="34" charset="0"/>
                    </a:rPr>
                    <a:t> with advantage </a:t>
                  </a:r>
                  <a14:m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altLang="en-US" dirty="0">
                      <a:latin typeface="Arial Narrow" panose="020B0606020202030204" pitchFamily="34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97" name="Rectangle 9">
                  <a:extLst>
                    <a:ext uri="{FF2B5EF4-FFF2-40B4-BE49-F238E27FC236}">
                      <a16:creationId xmlns:a16="http://schemas.microsoft.com/office/drawing/2014/main" id="{759EE466-B275-AC44-833E-D5D6692D2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45858" y="3429000"/>
                  <a:ext cx="2641530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3349" t="-5263" b="-1052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F0FA720-0A8A-B545-870B-9A888E5AAE3F}"/>
                </a:ext>
              </a:extLst>
            </p:cNvPr>
            <p:cNvSpPr/>
            <p:nvPr/>
          </p:nvSpPr>
          <p:spPr bwMode="auto">
            <a:xfrm>
              <a:off x="5886988" y="2080165"/>
              <a:ext cx="345599" cy="4320635"/>
            </a:xfrm>
            <a:custGeom>
              <a:avLst/>
              <a:gdLst>
                <a:gd name="connsiteX0" fmla="*/ 0 w 345599"/>
                <a:gd name="connsiteY0" fmla="*/ 0 h 821635"/>
                <a:gd name="connsiteX1" fmla="*/ 344557 w 345599"/>
                <a:gd name="connsiteY1" fmla="*/ 510209 h 821635"/>
                <a:gd name="connsiteX2" fmla="*/ 86140 w 345599"/>
                <a:gd name="connsiteY2" fmla="*/ 821635 h 82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599" h="821635">
                  <a:moveTo>
                    <a:pt x="0" y="0"/>
                  </a:moveTo>
                  <a:cubicBezTo>
                    <a:pt x="165100" y="186635"/>
                    <a:pt x="330200" y="373270"/>
                    <a:pt x="344557" y="510209"/>
                  </a:cubicBezTo>
                  <a:cubicBezTo>
                    <a:pt x="358914" y="647148"/>
                    <a:pt x="222527" y="734391"/>
                    <a:pt x="86140" y="821635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A6B2B5-20CF-AB41-867E-9F1809C7B671}"/>
              </a:ext>
            </a:extLst>
          </p:cNvPr>
          <p:cNvGrpSpPr/>
          <p:nvPr/>
        </p:nvGrpSpPr>
        <p:grpSpPr>
          <a:xfrm>
            <a:off x="5167312" y="1952215"/>
            <a:ext cx="4078527" cy="3053223"/>
            <a:chOff x="5232784" y="1908822"/>
            <a:chExt cx="4078527" cy="30532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D5085A-7142-4044-8864-3088561135AD}"/>
                </a:ext>
              </a:extLst>
            </p:cNvPr>
            <p:cNvGrpSpPr/>
            <p:nvPr/>
          </p:nvGrpSpPr>
          <p:grpSpPr>
            <a:xfrm>
              <a:off x="5900357" y="1908822"/>
              <a:ext cx="2743200" cy="2331660"/>
              <a:chOff x="6400800" y="2057400"/>
              <a:chExt cx="2743200" cy="2331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817199" y="2057400"/>
                    <a:ext cx="2326801" cy="15696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oMath>
                    </a14:m>
                    <a:r>
                      <a:rPr lang="en-US" altLang="en-US" dirty="0">
                        <a:latin typeface="Arial Narrow" panose="020B0606020202030204" pitchFamily="34" charset="0"/>
                      </a:rPr>
                      <a:t>i such that D distinguishes between H</a:t>
                    </a:r>
                    <a:r>
                      <a:rPr lang="en-US" altLang="en-US" baseline="-25000" dirty="0">
                        <a:latin typeface="Arial Narrow" panose="020B0606020202030204" pitchFamily="34" charset="0"/>
                      </a:rPr>
                      <a:t>i-1</a:t>
                    </a:r>
                    <a:r>
                      <a:rPr lang="en-US" altLang="en-US" dirty="0">
                        <a:latin typeface="Arial Narrow" panose="020B0606020202030204" pitchFamily="34" charset="0"/>
                      </a:rPr>
                      <a:t> and H</a:t>
                    </a:r>
                    <a:r>
                      <a:rPr lang="en-US" altLang="en-US" baseline="-25000" dirty="0">
                        <a:latin typeface="Arial Narrow" panose="020B0606020202030204" pitchFamily="34" charset="0"/>
                      </a:rPr>
                      <a:t>i</a:t>
                    </a:r>
                    <a:r>
                      <a:rPr lang="en-US" altLang="en-US" dirty="0">
                        <a:latin typeface="Arial Narrow" panose="020B0606020202030204" pitchFamily="34" charset="0"/>
                      </a:rPr>
                      <a:t> with advantage  </a:t>
                    </a:r>
                  </a:p>
                </p:txBody>
              </p:sp>
            </mc:Choice>
            <mc:Fallback xmlns="">
              <p:sp>
                <p:nvSpPr>
                  <p:cNvPr id="91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17199" y="2057400"/>
                    <a:ext cx="2326801" cy="15696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348" t="-3200" r="-2717" b="-8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934200" y="3622595"/>
                    <a:ext cx="94609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l-GR" altLang="ja-JP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ε </a:t>
                    </a:r>
                    <a:r>
                      <a:rPr lang="en-US" altLang="ja-JP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/ m</a:t>
                    </a:r>
                    <a:endParaRPr lang="en-US" alt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34200" y="3622595"/>
                    <a:ext cx="946093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33" t="-7895" r="-9333" b="-2631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Freeform 6"/>
              <p:cNvSpPr/>
              <p:nvPr/>
            </p:nvSpPr>
            <p:spPr bwMode="auto">
              <a:xfrm>
                <a:off x="6400800" y="3567425"/>
                <a:ext cx="345599" cy="821635"/>
              </a:xfrm>
              <a:custGeom>
                <a:avLst/>
                <a:gdLst>
                  <a:gd name="connsiteX0" fmla="*/ 0 w 345599"/>
                  <a:gd name="connsiteY0" fmla="*/ 0 h 821635"/>
                  <a:gd name="connsiteX1" fmla="*/ 344557 w 345599"/>
                  <a:gd name="connsiteY1" fmla="*/ 510209 h 821635"/>
                  <a:gd name="connsiteX2" fmla="*/ 86140 w 345599"/>
                  <a:gd name="connsiteY2" fmla="*/ 821635 h 821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5599" h="821635">
                    <a:moveTo>
                      <a:pt x="0" y="0"/>
                    </a:moveTo>
                    <a:cubicBezTo>
                      <a:pt x="165100" y="186635"/>
                      <a:pt x="330200" y="373270"/>
                      <a:pt x="344557" y="510209"/>
                    </a:cubicBezTo>
                    <a:cubicBezTo>
                      <a:pt x="358914" y="647148"/>
                      <a:pt x="222527" y="734391"/>
                      <a:pt x="86140" y="821635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9">
                  <a:extLst>
                    <a:ext uri="{FF2B5EF4-FFF2-40B4-BE49-F238E27FC236}">
                      <a16:creationId xmlns:a16="http://schemas.microsoft.com/office/drawing/2014/main" id="{D913D19B-849D-B345-9CF8-C66C75F9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2784" y="4254159"/>
                  <a:ext cx="4078527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dirty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en-US" sz="2000" i="1" dirty="0">
                    <a:latin typeface="Cambria Math" panose="02040503050406030204" pitchFamily="18" charset="0"/>
                  </a:endParaRPr>
                </a:p>
                <a:p>
                  <a:pPr lvl="0"/>
                  <a:r>
                    <a:rPr lang="en-US" alt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en-US" altLang="en-US" sz="2000" dirty="0" err="1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=1]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9">
                  <a:extLst>
                    <a:ext uri="{FF2B5EF4-FFF2-40B4-BE49-F238E27FC236}">
                      <a16:creationId xmlns:a16="http://schemas.microsoft.com/office/drawing/2014/main" id="{D913D19B-849D-B345-9CF8-C66C75F9A8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2784" y="4254159"/>
                  <a:ext cx="4078527" cy="707886"/>
                </a:xfrm>
                <a:prstGeom prst="rect">
                  <a:avLst/>
                </a:prstGeom>
                <a:blipFill>
                  <a:blip r:embed="rId7"/>
                  <a:stretch>
                    <a:fillRect b="-877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17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7" grpId="0"/>
      <p:bldP spid="39998" grpId="0"/>
      <p:bldP spid="39999" grpId="0"/>
      <p:bldP spid="400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 2 Recap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C6E25A4-376F-324D-8213-6806C2E18173}"/>
              </a:ext>
            </a:extLst>
          </p:cNvPr>
          <p:cNvSpPr>
            <a:spLocks/>
          </p:cNvSpPr>
          <p:nvPr/>
        </p:nvSpPr>
        <p:spPr bwMode="auto">
          <a:xfrm>
            <a:off x="457200" y="1524000"/>
            <a:ext cx="86106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Computational Indistinguishability</a:t>
            </a:r>
            <a:r>
              <a:rPr lang="en-US" altLang="en-US" sz="2400" dirty="0">
                <a:cs typeface="Arial" charset="0"/>
              </a:rPr>
              <a:t>: </a:t>
            </a:r>
            <a:br>
              <a:rPr lang="en-US" altLang="en-US" sz="2400" dirty="0">
                <a:cs typeface="Arial" charset="0"/>
              </a:rPr>
            </a:br>
            <a:r>
              <a:rPr lang="en-US" altLang="en-US" sz="2400" dirty="0">
                <a:cs typeface="Arial" charset="0"/>
              </a:rPr>
              <a:t>  a new definition of security for secret-key encryption.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ABB0C31-A842-3F47-B8C2-263750A31364}"/>
              </a:ext>
            </a:extLst>
          </p:cNvPr>
          <p:cNvSpPr>
            <a:spLocks/>
          </p:cNvSpPr>
          <p:nvPr/>
        </p:nvSpPr>
        <p:spPr bwMode="auto">
          <a:xfrm>
            <a:off x="457200" y="2990056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Consequence</a:t>
            </a:r>
            <a:r>
              <a:rPr lang="en-US" altLang="en-US" sz="2400" dirty="0">
                <a:cs typeface="Arial" charset="0"/>
              </a:rPr>
              <a:t>: Shannon’s impossibility no longer applies!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457200" y="3770312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New Notion</a:t>
            </a:r>
            <a:r>
              <a:rPr lang="en-US" altLang="en-US" sz="2400" dirty="0">
                <a:cs typeface="Arial" charset="0"/>
              </a:rPr>
              <a:t>: Pseudorandom Generator (PRG)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213F46F-485D-5B41-86DE-59E7D0484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4608512"/>
                <a:ext cx="8763000" cy="99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i="1" dirty="0">
                    <a:cs typeface="Arial" charset="0"/>
                  </a:rPr>
                  <a:t>PRG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altLang="en-US" sz="2400" i="1" dirty="0">
                    <a:cs typeface="Arial" charset="0"/>
                  </a:rPr>
                  <a:t>Can </a:t>
                </a:r>
                <a:r>
                  <a:rPr lang="en-US" altLang="en-US" i="1" dirty="0">
                    <a:cs typeface="Arial" charset="0"/>
                  </a:rPr>
                  <a:t>encrypt </a:t>
                </a:r>
                <a:r>
                  <a:rPr lang="en-US" altLang="en-US" b="1" i="1" dirty="0">
                    <a:cs typeface="Arial" charset="0"/>
                  </a:rPr>
                  <a:t>a single message </a:t>
                </a:r>
                <a:r>
                  <a:rPr lang="en-US" altLang="en-US" i="1" dirty="0">
                    <a:cs typeface="Arial" charset="0"/>
                  </a:rPr>
                  <a:t>longer than the key.</a:t>
                </a:r>
                <a:endParaRPr lang="en-US" altLang="en-US" sz="2400" i="1" dirty="0">
                  <a:cs typeface="Arial" charset="0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213F46F-485D-5B41-86DE-59E7D0484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608512"/>
                <a:ext cx="8763000" cy="990600"/>
              </a:xfrm>
              <a:prstGeom prst="rect">
                <a:avLst/>
              </a:prstGeom>
              <a:blipFill>
                <a:blip r:embed="rId3"/>
                <a:stretch>
                  <a:fillRect l="-1013" t="-37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787AF29-445D-2D45-807C-F7E63B5F6386}"/>
              </a:ext>
            </a:extLst>
          </p:cNvPr>
          <p:cNvSpPr>
            <a:spLocks/>
          </p:cNvSpPr>
          <p:nvPr/>
        </p:nvSpPr>
        <p:spPr bwMode="auto">
          <a:xfrm>
            <a:off x="457200" y="5410200"/>
            <a:ext cx="829248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We saw a construction of PRG (based on subset sum). Many more later in the course.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45D4A07-3072-3E47-8EE0-2CE238055B6B}"/>
              </a:ext>
            </a:extLst>
          </p:cNvPr>
          <p:cNvSpPr>
            <a:spLocks/>
          </p:cNvSpPr>
          <p:nvPr/>
        </p:nvSpPr>
        <p:spPr bwMode="auto">
          <a:xfrm>
            <a:off x="1295400" y="2378326"/>
            <a:ext cx="59436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(new notions: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p.p.t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adversaries, negligible functions,…)</a:t>
            </a:r>
          </a:p>
        </p:txBody>
      </p:sp>
    </p:spTree>
    <p:extLst>
      <p:ext uri="{BB962C8B-B14F-4D97-AF65-F5344CB8AC3E}">
        <p14:creationId xmlns:p14="http://schemas.microsoft.com/office/powerpoint/2010/main" val="358398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9600" y="1976735"/>
            <a:ext cx="5638800" cy="461665"/>
            <a:chOff x="609600" y="3729335"/>
            <a:chExt cx="5638800" cy="461665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0" name="Rectangle 35"/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/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/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/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/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/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/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/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/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5311" y="1295400"/>
            <a:ext cx="5653089" cy="461665"/>
            <a:chOff x="595311" y="3043535"/>
            <a:chExt cx="5653089" cy="461665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69" name="Rectangle 34"/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84" name="Rectangle 49"/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Line 50"/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/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/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/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/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/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/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/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8"/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59"/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60"/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61"/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477000" y="425416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6477000" y="882616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010400" y="304800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010400" y="757535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6934200" y="1676400"/>
                <a:ext cx="9460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l-GR" altLang="ja-JP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ε </a:t>
                </a:r>
                <a:r>
                  <a:rPr lang="en-US" altLang="ja-JP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/ m</a:t>
                </a:r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1676400"/>
                <a:ext cx="946093" cy="461665"/>
              </a:xfrm>
              <a:prstGeom prst="rect">
                <a:avLst/>
              </a:prstGeom>
              <a:blipFill>
                <a:blip r:embed="rId3"/>
                <a:stretch>
                  <a:fillRect l="-2667" t="-10811" r="-9333" b="-270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6400800" y="1621230"/>
            <a:ext cx="345599" cy="821635"/>
          </a:xfrm>
          <a:custGeom>
            <a:avLst/>
            <a:gdLst>
              <a:gd name="connsiteX0" fmla="*/ 0 w 345599"/>
              <a:gd name="connsiteY0" fmla="*/ 0 h 821635"/>
              <a:gd name="connsiteX1" fmla="*/ 344557 w 345599"/>
              <a:gd name="connsiteY1" fmla="*/ 510209 h 821635"/>
              <a:gd name="connsiteX2" fmla="*/ 86140 w 345599"/>
              <a:gd name="connsiteY2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9" h="821635">
                <a:moveTo>
                  <a:pt x="0" y="0"/>
                </a:moveTo>
                <a:cubicBezTo>
                  <a:pt x="165100" y="186635"/>
                  <a:pt x="330200" y="373270"/>
                  <a:pt x="344557" y="510209"/>
                </a:cubicBezTo>
                <a:cubicBezTo>
                  <a:pt x="358914" y="647148"/>
                  <a:pt x="222527" y="734391"/>
                  <a:pt x="86140" y="8216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3"/>
              <p:cNvSpPr txBox="1">
                <a:spLocks noChangeArrowheads="1"/>
              </p:cNvSpPr>
              <p:nvPr/>
            </p:nvSpPr>
            <p:spPr bwMode="auto">
              <a:xfrm>
                <a:off x="457199" y="2967335"/>
                <a:ext cx="8427417" cy="3738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Let’s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800" b="0" i="0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⁡[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d>
                      <m:dPr>
                        <m:ctrlP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=1]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kern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en-US" sz="2400" b="0" i="1" kern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ja-JP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𝐺</m:t>
                                    </m:r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altLang="ja-JP" sz="2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the </a:t>
                </a:r>
                <a:r>
                  <a:rPr lang="en-US" altLang="en-US" sz="2800" b="1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hybrid argument</a:t>
                </a: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ja-JP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b="1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Key Intuition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outputs 1 more often given a pseudorandom </a:t>
                </a:r>
                <a14:m>
                  <m:oMath xmlns:m="http://schemas.openxmlformats.org/officeDocument/2006/math">
                    <m:r>
                      <a:rPr lang="en-US" altLang="en-US" sz="2800" b="0" i="1" kern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 than a random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gives us a “signal” as to whether a given bit is the correct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 or not.</a:t>
                </a:r>
              </a:p>
            </p:txBody>
          </p:sp>
        </mc:Choice>
        <mc:Fallback xmlns="">
          <p:sp>
            <p:nvSpPr>
              <p:cNvPr id="9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2967335"/>
                <a:ext cx="8427417" cy="3738265"/>
              </a:xfrm>
              <a:prstGeom prst="rect">
                <a:avLst/>
              </a:prstGeom>
              <a:blipFill>
                <a:blip r:embed="rId4"/>
                <a:stretch>
                  <a:fillRect l="-1657" t="-2034" b="-64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2">
            <a:extLst>
              <a:ext uri="{FF2B5EF4-FFF2-40B4-BE49-F238E27FC236}">
                <a16:creationId xmlns:a16="http://schemas.microsoft.com/office/drawing/2014/main" id="{4837923D-3BD4-6E4D-B447-C342BAEE2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199" y="76200"/>
            <a:ext cx="6553201" cy="11430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 Distributions:</a:t>
            </a:r>
          </a:p>
        </p:txBody>
      </p:sp>
    </p:spTree>
    <p:extLst>
      <p:ext uri="{BB962C8B-B14F-4D97-AF65-F5344CB8AC3E}">
        <p14:creationId xmlns:p14="http://schemas.microsoft.com/office/powerpoint/2010/main" val="21258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9089" y="3810000"/>
            <a:ext cx="5638800" cy="461665"/>
            <a:chOff x="609600" y="3729335"/>
            <a:chExt cx="5638800" cy="461665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0" name="Rectangle 35"/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/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/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/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/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/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/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/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/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4800" y="2510135"/>
            <a:ext cx="5653089" cy="461665"/>
            <a:chOff x="595311" y="3043535"/>
            <a:chExt cx="5653089" cy="461665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69" name="Rectangle 34"/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84" name="Rectangle 49"/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Line 50"/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/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/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/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/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/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/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/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8"/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59"/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60"/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61"/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736369" y="173947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6736369" y="631147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269769" y="53331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269769" y="506066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4837923D-3BD4-6E4D-B447-C342BAEE2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199" y="76200"/>
            <a:ext cx="6553201" cy="11430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dig a bit more.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F2236E76-8E7D-F44A-9A85-9812699A7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350" y="3909982"/>
                <a:ext cx="330356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F2236E76-8E7D-F44A-9A85-9812699A7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7350" y="3909982"/>
                <a:ext cx="330356" cy="400110"/>
              </a:xfrm>
              <a:prstGeom prst="rect">
                <a:avLst/>
              </a:prstGeom>
              <a:blipFill>
                <a:blip r:embed="rId3"/>
                <a:stretch>
                  <a:fillRect r="-7143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07C46B97-28B5-8249-A06E-CD28493E3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350" y="2571690"/>
                <a:ext cx="330356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07C46B97-28B5-8249-A06E-CD28493E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7350" y="2571690"/>
                <a:ext cx="3303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5171FADB-C259-AA49-84B2-B031DD8D0EE8}"/>
              </a:ext>
            </a:extLst>
          </p:cNvPr>
          <p:cNvSpPr/>
          <p:nvPr/>
        </p:nvSpPr>
        <p:spPr bwMode="auto">
          <a:xfrm>
            <a:off x="6872288" y="1219200"/>
            <a:ext cx="241051" cy="425255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A8EF35A8-80F5-7F4A-8799-D92AC6D01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3341" y="3105090"/>
                <a:ext cx="2030659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en-US" sz="2000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A8EF35A8-80F5-7F4A-8799-D92AC6D01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3341" y="3105090"/>
                <a:ext cx="2030659" cy="400110"/>
              </a:xfrm>
              <a:prstGeom prst="rect">
                <a:avLst/>
              </a:prstGeom>
              <a:blipFill>
                <a:blip r:embed="rId5"/>
                <a:stretch>
                  <a:fillRect b="-21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12517335-3DD0-9D44-9698-CA5C5F91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5610987"/>
                <a:ext cx="2030659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000" dirty="0">
                    <a:latin typeface="Arial Narrow" panose="020B0606020202030204" pitchFamily="34" charset="0"/>
                  </a:rPr>
                  <a:t> random bit</a:t>
                </a:r>
              </a:p>
            </p:txBody>
          </p:sp>
        </mc:Choice>
        <mc:Fallback xmlns=""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12517335-3DD0-9D44-9698-CA5C5F917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5610987"/>
                <a:ext cx="2030659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id="{EAAE4362-2460-874A-9AAA-B5FDDE34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6000690"/>
                <a:ext cx="274320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0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2000" dirty="0" err="1">
                    <a:latin typeface="Arial Narrow" panose="020B0606020202030204" pitchFamily="34" charset="0"/>
                  </a:rPr>
                  <a:t>i-th</a:t>
                </a:r>
                <a:r>
                  <a:rPr lang="en-US" altLang="en-US" sz="2000" dirty="0">
                    <a:latin typeface="Arial Narrow" panose="020B0606020202030204" pitchFamily="34" charset="0"/>
                  </a:rPr>
                  <a:t> pseudorandom bit</a:t>
                </a:r>
              </a:p>
            </p:txBody>
          </p:sp>
        </mc:Choice>
        <mc:Fallback xmlns=""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id="{EAAE4362-2460-874A-9AAA-B5FDDE342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6000690"/>
                <a:ext cx="2743200" cy="400110"/>
              </a:xfrm>
              <a:prstGeom prst="rect">
                <a:avLst/>
              </a:prstGeom>
              <a:blipFill>
                <a:blip r:embed="rId7"/>
                <a:stretch>
                  <a:fillRect t="-909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AA916-4F06-C547-90C9-6DED7681806A}"/>
              </a:ext>
            </a:extLst>
          </p:cNvPr>
          <p:cNvCxnSpPr/>
          <p:nvPr/>
        </p:nvCxnSpPr>
        <p:spPr bwMode="auto">
          <a:xfrm>
            <a:off x="6831261" y="2819400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874E63-2895-5840-9E10-E53F88A436A4}"/>
                  </a:ext>
                </a:extLst>
              </p:cNvPr>
              <p:cNvSpPr/>
              <p:nvPr/>
            </p:nvSpPr>
            <p:spPr>
              <a:xfrm>
                <a:off x="6172200" y="2553976"/>
                <a:ext cx="8093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874E63-2895-5840-9E10-E53F88A43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53976"/>
                <a:ext cx="809324" cy="461665"/>
              </a:xfrm>
              <a:prstGeom prst="rect">
                <a:avLst/>
              </a:prstGeom>
              <a:blipFill>
                <a:blip r:embed="rId8"/>
                <a:stretch>
                  <a:fillRect l="-3125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48AA1F6-235D-9B4D-9CEB-B3413EDB1336}"/>
              </a:ext>
            </a:extLst>
          </p:cNvPr>
          <p:cNvCxnSpPr/>
          <p:nvPr/>
        </p:nvCxnSpPr>
        <p:spPr bwMode="auto">
          <a:xfrm>
            <a:off x="6826440" y="4082334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9851716-D3B7-E642-847E-FD1432AEBC1D}"/>
                  </a:ext>
                </a:extLst>
              </p:cNvPr>
              <p:cNvSpPr/>
              <p:nvPr/>
            </p:nvSpPr>
            <p:spPr>
              <a:xfrm>
                <a:off x="6367391" y="3816910"/>
                <a:ext cx="515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9851716-D3B7-E642-847E-FD1432AEB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91" y="3816910"/>
                <a:ext cx="515975" cy="461665"/>
              </a:xfrm>
              <a:prstGeom prst="rect">
                <a:avLst/>
              </a:prstGeom>
              <a:blipFill>
                <a:blip r:embed="rId9"/>
                <a:stretch>
                  <a:fillRect l="-243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3">
                <a:extLst>
                  <a:ext uri="{FF2B5EF4-FFF2-40B4-BE49-F238E27FC236}">
                    <a16:creationId xmlns:a16="http://schemas.microsoft.com/office/drawing/2014/main" id="{9BA62F87-0826-EA43-8CCE-03460CAC8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99" y="939818"/>
                <a:ext cx="3908908" cy="565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know: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ja-JP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5" name="Rectangle 3">
                <a:extLst>
                  <a:ext uri="{FF2B5EF4-FFF2-40B4-BE49-F238E27FC236}">
                    <a16:creationId xmlns:a16="http://schemas.microsoft.com/office/drawing/2014/main" id="{9BA62F87-0826-EA43-8CCE-03460CAC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99" y="939818"/>
                <a:ext cx="3908908" cy="565866"/>
              </a:xfrm>
              <a:prstGeom prst="rect">
                <a:avLst/>
              </a:prstGeom>
              <a:blipFill>
                <a:blip r:embed="rId10"/>
                <a:stretch>
                  <a:fillRect l="-2265" t="-4348" b="-65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">
            <a:extLst>
              <a:ext uri="{FF2B5EF4-FFF2-40B4-BE49-F238E27FC236}">
                <a16:creationId xmlns:a16="http://schemas.microsoft.com/office/drawing/2014/main" id="{D7660F53-435D-3B4C-88C1-F1BD6F31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24" y="4847082"/>
            <a:ext cx="203065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Define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5D0E93-E0CC-1C48-AAA8-E9CE409A366E}"/>
              </a:ext>
            </a:extLst>
          </p:cNvPr>
          <p:cNvGrpSpPr/>
          <p:nvPr/>
        </p:nvGrpSpPr>
        <p:grpSpPr>
          <a:xfrm>
            <a:off x="395289" y="5257502"/>
            <a:ext cx="5638800" cy="461665"/>
            <a:chOff x="395289" y="5257502"/>
            <a:chExt cx="5638800" cy="46166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3D55DC-69EF-1A48-BDBA-E40DD626395D}"/>
                </a:ext>
              </a:extLst>
            </p:cNvPr>
            <p:cNvGrpSpPr/>
            <p:nvPr/>
          </p:nvGrpSpPr>
          <p:grpSpPr>
            <a:xfrm>
              <a:off x="395289" y="5257502"/>
              <a:ext cx="5638800" cy="461665"/>
              <a:chOff x="609600" y="3729335"/>
              <a:chExt cx="5638800" cy="461665"/>
            </a:xfrm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07FE5DA5-E83B-1D40-86DE-79B9DD5DC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600" y="3876972"/>
                <a:ext cx="1828800" cy="30480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35">
                    <a:extLst>
                      <a:ext uri="{FF2B5EF4-FFF2-40B4-BE49-F238E27FC236}">
                        <a16:creationId xmlns:a16="http://schemas.microsoft.com/office/drawing/2014/main" id="{3F171D38-89EA-5340-8B9D-D9F6D5B02D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729335"/>
                    <a:ext cx="56060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altLang="en-US" dirty="0">
                        <a:latin typeface="Arial Narrow" panose="020B0606020202030204" pitchFamily="34" charset="0"/>
                      </a:rPr>
                      <a:t>:</a:t>
                    </a:r>
                  </a:p>
                </p:txBody>
              </p:sp>
            </mc:Choice>
            <mc:Fallback xmlns="">
              <p:sp>
                <p:nvSpPr>
                  <p:cNvPr id="78" name="Rectangle 35">
                    <a:extLst>
                      <a:ext uri="{FF2B5EF4-FFF2-40B4-BE49-F238E27FC236}">
                        <a16:creationId xmlns:a16="http://schemas.microsoft.com/office/drawing/2014/main" id="{3F171D38-89EA-5340-8B9D-D9F6D5B02D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9600" y="3729335"/>
                    <a:ext cx="560603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" t="-10526" r="-15556" b="-2631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Rectangle 36">
                <a:extLst>
                  <a:ext uri="{FF2B5EF4-FFF2-40B4-BE49-F238E27FC236}">
                    <a16:creationId xmlns:a16="http://schemas.microsoft.com/office/drawing/2014/main" id="{E50C53DA-3ABF-F24F-9AA6-462531098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0" y="3876972"/>
                <a:ext cx="2133600" cy="3048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aseline="30000">
                    <a:latin typeface="Comic Sans MS" panose="030F0702030302020204" pitchFamily="66" charset="0"/>
                  </a:rPr>
                  <a:t>    </a:t>
                </a:r>
              </a:p>
            </p:txBody>
          </p:sp>
          <p:sp>
            <p:nvSpPr>
              <p:cNvPr id="80" name="Line 37">
                <a:extLst>
                  <a:ext uri="{FF2B5EF4-FFF2-40B4-BE49-F238E27FC236}">
                    <a16:creationId xmlns:a16="http://schemas.microsoft.com/office/drawing/2014/main" id="{9A31CB34-DBA4-B744-BCE6-9A74D733A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38">
                <a:extLst>
                  <a:ext uri="{FF2B5EF4-FFF2-40B4-BE49-F238E27FC236}">
                    <a16:creationId xmlns:a16="http://schemas.microsoft.com/office/drawing/2014/main" id="{5A1BB919-1F8E-434D-9680-346BFEBC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5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39">
                <a:extLst>
                  <a:ext uri="{FF2B5EF4-FFF2-40B4-BE49-F238E27FC236}">
                    <a16:creationId xmlns:a16="http://schemas.microsoft.com/office/drawing/2014/main" id="{3B8AA9AA-09E0-9345-A580-A77E444CA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4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0">
                <a:extLst>
                  <a:ext uri="{FF2B5EF4-FFF2-40B4-BE49-F238E27FC236}">
                    <a16:creationId xmlns:a16="http://schemas.microsoft.com/office/drawing/2014/main" id="{AF132EC4-566B-1549-A396-DB36F6D1D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1">
                <a:extLst>
                  <a:ext uri="{FF2B5EF4-FFF2-40B4-BE49-F238E27FC236}">
                    <a16:creationId xmlns:a16="http://schemas.microsoft.com/office/drawing/2014/main" id="{36FF216C-10FA-B041-85CC-0B1307BE0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00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42">
                <a:extLst>
                  <a:ext uri="{FF2B5EF4-FFF2-40B4-BE49-F238E27FC236}">
                    <a16:creationId xmlns:a16="http://schemas.microsoft.com/office/drawing/2014/main" id="{07A1CF59-0031-684C-B97C-BFFB61758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43">
                <a:extLst>
                  <a:ext uri="{FF2B5EF4-FFF2-40B4-BE49-F238E27FC236}">
                    <a16:creationId xmlns:a16="http://schemas.microsoft.com/office/drawing/2014/main" id="{7AF69824-5322-1446-8F24-FA346076D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9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4">
                <a:extLst>
                  <a:ext uri="{FF2B5EF4-FFF2-40B4-BE49-F238E27FC236}">
                    <a16:creationId xmlns:a16="http://schemas.microsoft.com/office/drawing/2014/main" id="{241A224B-377C-F34A-BCAF-89E8F03F7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4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5">
                <a:extLst>
                  <a:ext uri="{FF2B5EF4-FFF2-40B4-BE49-F238E27FC236}">
                    <a16:creationId xmlns:a16="http://schemas.microsoft.com/office/drawing/2014/main" id="{473C169A-FA70-DD4F-9E9C-8E18B6F37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46">
                <a:extLst>
                  <a:ext uri="{FF2B5EF4-FFF2-40B4-BE49-F238E27FC236}">
                    <a16:creationId xmlns:a16="http://schemas.microsoft.com/office/drawing/2014/main" id="{7614D56A-F68D-0D4F-83FC-14C104153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47">
                <a:extLst>
                  <a:ext uri="{FF2B5EF4-FFF2-40B4-BE49-F238E27FC236}">
                    <a16:creationId xmlns:a16="http://schemas.microsoft.com/office/drawing/2014/main" id="{F8E2F4C3-C294-624F-A938-8E6B7D013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48">
                <a:extLst>
                  <a:ext uri="{FF2B5EF4-FFF2-40B4-BE49-F238E27FC236}">
                    <a16:creationId xmlns:a16="http://schemas.microsoft.com/office/drawing/2014/main" id="{7802BE59-0658-3641-A93D-2E17CC7BB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3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">
                  <a:extLst>
                    <a:ext uri="{FF2B5EF4-FFF2-40B4-BE49-F238E27FC236}">
                      <a16:creationId xmlns:a16="http://schemas.microsoft.com/office/drawing/2014/main" id="{4473B65E-9F3F-6B49-899E-70E2962A6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034" y="5319057"/>
                  <a:ext cx="330356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en-US" sz="2000" dirty="0">
                                <a:latin typeface="Arial Narrow" panose="020B0606020202030204" pitchFamily="34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95" name="Rectangle 9">
                  <a:extLst>
                    <a:ext uri="{FF2B5EF4-FFF2-40B4-BE49-F238E27FC236}">
                      <a16:creationId xmlns:a16="http://schemas.microsoft.com/office/drawing/2014/main" id="{4473B65E-9F3F-6B49-899E-70E2962A6E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13034" y="5319057"/>
                  <a:ext cx="330356" cy="400110"/>
                </a:xfrm>
                <a:prstGeom prst="rect">
                  <a:avLst/>
                </a:prstGeom>
                <a:blipFill>
                  <a:blip r:embed="rId12"/>
                  <a:stretch>
                    <a:fillRect t="-3125" r="-48148" b="-187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C5A62EB3-CD88-B245-8E3D-A9F140CAD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6400800"/>
                <a:ext cx="167640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en-US" sz="2000" dirty="0">
                              <a:latin typeface="Arial Narrow" panose="020B0606020202030204" pitchFamily="34" charset="0"/>
                            </a:rPr>
                            <m:t> </m:t>
                          </m:r>
                        </m:e>
                      </m:acc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C5A62EB3-CD88-B245-8E3D-A9F140CAD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6400800"/>
                <a:ext cx="1676400" cy="400110"/>
              </a:xfrm>
              <a:prstGeom prst="rect">
                <a:avLst/>
              </a:prstGeom>
              <a:blipFill>
                <a:blip r:embed="rId13"/>
                <a:stretch>
                  <a:fillRect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35">
                <a:extLst>
                  <a:ext uri="{FF2B5EF4-FFF2-40B4-BE49-F238E27FC236}">
                    <a16:creationId xmlns:a16="http://schemas.microsoft.com/office/drawing/2014/main" id="{365764E8-8E79-CD41-87C1-003E4B018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5" y="6011097"/>
                <a:ext cx="29455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7" name="Rectangle 35">
                <a:extLst>
                  <a:ext uri="{FF2B5EF4-FFF2-40B4-BE49-F238E27FC236}">
                    <a16:creationId xmlns:a16="http://schemas.microsoft.com/office/drawing/2014/main" id="{365764E8-8E79-CD41-87C1-003E4B018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35" y="6011097"/>
                <a:ext cx="2945543" cy="461665"/>
              </a:xfrm>
              <a:prstGeom prst="rect">
                <a:avLst/>
              </a:prstGeom>
              <a:blipFill>
                <a:blip r:embed="rId14"/>
                <a:stretch>
                  <a:fillRect b="-1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A66B76-E5E2-9845-8F17-0000788E0CA9}"/>
              </a:ext>
            </a:extLst>
          </p:cNvPr>
          <p:cNvCxnSpPr/>
          <p:nvPr/>
        </p:nvCxnSpPr>
        <p:spPr bwMode="auto">
          <a:xfrm>
            <a:off x="6831261" y="1805099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16245CA-8E25-204F-893D-466FEF8FE643}"/>
                  </a:ext>
                </a:extLst>
              </p:cNvPr>
              <p:cNvSpPr/>
              <p:nvPr/>
            </p:nvSpPr>
            <p:spPr>
              <a:xfrm>
                <a:off x="6335614" y="1539675"/>
                <a:ext cx="522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16245CA-8E25-204F-893D-466FEF8FE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14" y="1539675"/>
                <a:ext cx="522386" cy="461665"/>
              </a:xfrm>
              <a:prstGeom prst="rect">
                <a:avLst/>
              </a:prstGeom>
              <a:blipFill>
                <a:blip r:embed="rId1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60751DB9-237B-7A47-B14E-5260B45D8BBA}"/>
              </a:ext>
            </a:extLst>
          </p:cNvPr>
          <p:cNvGrpSpPr/>
          <p:nvPr/>
        </p:nvGrpSpPr>
        <p:grpSpPr>
          <a:xfrm>
            <a:off x="304800" y="4567535"/>
            <a:ext cx="8427418" cy="1228130"/>
            <a:chOff x="457199" y="2967335"/>
            <a:chExt cx="8427418" cy="1228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3">
                  <a:extLst>
                    <a:ext uri="{FF2B5EF4-FFF2-40B4-BE49-F238E27FC236}">
                      <a16:creationId xmlns:a16="http://schemas.microsoft.com/office/drawing/2014/main" id="{BDEBF249-7B85-6145-BD6C-4191A53753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199" y="2967335"/>
                  <a:ext cx="8427417" cy="6140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spcAft>
                      <a:spcPts val="1200"/>
                    </a:spcAft>
                    <a:buNone/>
                  </a:pP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Claim: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)/2</m:t>
                      </m:r>
                    </m:oMath>
                  </a14:m>
                  <a:endParaRPr lang="en-US" altLang="ja-JP" sz="2800" kern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3">
                  <a:extLst>
                    <a:ext uri="{FF2B5EF4-FFF2-40B4-BE49-F238E27FC236}">
                      <a16:creationId xmlns:a16="http://schemas.microsoft.com/office/drawing/2014/main" id="{BDEBF249-7B85-6145-BD6C-4191A537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199" y="2967335"/>
                  <a:ext cx="8427417" cy="614065"/>
                </a:xfrm>
                <a:prstGeom prst="rect">
                  <a:avLst/>
                </a:prstGeom>
                <a:blipFill>
                  <a:blip r:embed="rId16"/>
                  <a:stretch>
                    <a:fillRect l="-1657" t="-10000" b="-1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3">
                  <a:extLst>
                    <a:ext uri="{FF2B5EF4-FFF2-40B4-BE49-F238E27FC236}">
                      <a16:creationId xmlns:a16="http://schemas.microsoft.com/office/drawing/2014/main" id="{CE620CAB-D809-7044-8CD6-C5AABFDAA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581400"/>
                  <a:ext cx="8427417" cy="6140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spcAft>
                      <a:spcPts val="1200"/>
                    </a:spcAft>
                    <a:buNone/>
                  </a:pP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Corollary</a:t>
                  </a:r>
                  <a:r>
                    <a:rPr lang="en-US" sz="2800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(*)</a:t>
                  </a: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ja-JP" sz="2800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02" name="Rectangle 3">
                  <a:extLst>
                    <a:ext uri="{FF2B5EF4-FFF2-40B4-BE49-F238E27FC236}">
                      <a16:creationId xmlns:a16="http://schemas.microsoft.com/office/drawing/2014/main" id="{CE620CAB-D809-7044-8CD6-C5AABFDAA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3581400"/>
                  <a:ext cx="8427417" cy="614065"/>
                </a:xfrm>
                <a:prstGeom prst="rect">
                  <a:avLst/>
                </a:prstGeom>
                <a:blipFill>
                  <a:blip r:embed="rId17"/>
                  <a:stretch>
                    <a:fillRect l="-1657" t="-12245" b="-102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Rectangle 3">
            <a:extLst>
              <a:ext uri="{FF2B5EF4-FFF2-40B4-BE49-F238E27FC236}">
                <a16:creationId xmlns:a16="http://schemas.microsoft.com/office/drawing/2014/main" id="{C150E823-55AB-9F43-9488-8876F71E0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36" y="5880650"/>
            <a:ext cx="65377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So, Takeaway: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says “1” more often when fed with the “right bit” than the “wrong bit”.</a:t>
            </a:r>
            <a:endParaRPr lang="en-US" altLang="ja-JP" sz="2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31 L -0.00677 -0.5666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2821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6" grpId="2" animBg="1"/>
      <p:bldP spid="97" grpId="0"/>
      <p:bldP spid="97" grpId="1"/>
      <p:bldP spid="99" grpId="0"/>
      <p:bldP spid="1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Predictor 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B9E78-70D5-6745-8A15-3BA93C2E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44" y="184150"/>
            <a:ext cx="1397000" cy="1384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AD7B8A2-C99B-A34D-946D-4717A7E777B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000" y="1752600"/>
                <a:ext cx="7848600" cy="9144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u="sng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 Idea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: The predictor is given the first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−1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pseudorandom bits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) and needs to guess the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bit. 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AD7B8A2-C99B-A34D-946D-4717A7E77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52600"/>
                <a:ext cx="7848600" cy="914400"/>
              </a:xfrm>
              <a:prstGeom prst="rect">
                <a:avLst/>
              </a:prstGeom>
              <a:blipFill>
                <a:blip r:embed="rId4"/>
                <a:stretch>
                  <a:fillRect l="-1292" r="-646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AF7953D9-D39B-714B-A516-0FDF89C83796}"/>
              </a:ext>
            </a:extLst>
          </p:cNvPr>
          <p:cNvSpPr/>
          <p:nvPr/>
        </p:nvSpPr>
        <p:spPr>
          <a:xfrm>
            <a:off x="762000" y="3124200"/>
            <a:ext cx="8305800" cy="2590800"/>
          </a:xfrm>
          <a:prstGeom prst="rect">
            <a:avLst/>
          </a:prstGeom>
          <a:solidFill>
            <a:srgbClr val="4F81BD">
              <a:alpha val="11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DD5615-3CA9-8F48-9D3A-266FD29C18CF}"/>
              </a:ext>
            </a:extLst>
          </p:cNvPr>
          <p:cNvSpPr/>
          <p:nvPr/>
        </p:nvSpPr>
        <p:spPr>
          <a:xfrm>
            <a:off x="891279" y="3124200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The Predictor P works as follows: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960118-A880-FC43-B63E-A62EFF5D545E}"/>
                  </a:ext>
                </a:extLst>
              </p:cNvPr>
              <p:cNvSpPr/>
              <p:nvPr/>
            </p:nvSpPr>
            <p:spPr>
              <a:xfrm>
                <a:off x="906016" y="3556248"/>
                <a:ext cx="75608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Pick a random bit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;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960118-A880-FC43-B63E-A62EFF5D5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6" y="3556248"/>
                <a:ext cx="7560840" cy="461665"/>
              </a:xfrm>
              <a:prstGeom prst="rect">
                <a:avLst/>
              </a:prstGeom>
              <a:blipFill>
                <a:blip r:embed="rId5"/>
                <a:stretch>
                  <a:fillRect l="-1342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106B72-BA1B-1F4D-BB35-574C6ADBB127}"/>
                  </a:ext>
                </a:extLst>
              </p:cNvPr>
              <p:cNvSpPr/>
              <p:nvPr/>
            </p:nvSpPr>
            <p:spPr>
              <a:xfrm>
                <a:off x="906016" y="4723460"/>
                <a:ext cx="7704856" cy="83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says “1”,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b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as the prediction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and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says “0”, output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as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the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prediction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for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106B72-BA1B-1F4D-BB35-574C6ADBB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6" y="4723460"/>
                <a:ext cx="7704856" cy="839140"/>
              </a:xfrm>
              <a:prstGeom prst="rect">
                <a:avLst/>
              </a:prstGeom>
              <a:blipFill>
                <a:blip r:embed="rId6"/>
                <a:stretch>
                  <a:fillRect l="-1316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75D12E-52FE-7A49-954A-ABD7AA1B114E}"/>
                  </a:ext>
                </a:extLst>
              </p:cNvPr>
              <p:cNvSpPr/>
              <p:nvPr/>
            </p:nvSpPr>
            <p:spPr>
              <a:xfrm>
                <a:off x="891279" y="4075112"/>
                <a:ext cx="81765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eed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with input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…</a:t>
                </a:r>
                <a:r>
                  <a:rPr lang="en-US" alt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’s are random) 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75D12E-52FE-7A49-954A-ABD7AA1B1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79" y="4075112"/>
                <a:ext cx="8176521" cy="461665"/>
              </a:xfrm>
              <a:prstGeom prst="rect">
                <a:avLst/>
              </a:prstGeom>
              <a:blipFill>
                <a:blip r:embed="rId7"/>
                <a:stretch>
                  <a:fillRect l="-15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2860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Predictor 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0CDFA6-388D-2D41-ADEF-DEB3668E508F}"/>
                  </a:ext>
                </a:extLst>
              </p:cNvPr>
              <p:cNvSpPr/>
              <p:nvPr/>
            </p:nvSpPr>
            <p:spPr>
              <a:xfrm>
                <a:off x="-666927" y="121055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):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0CDFA6-388D-2D41-ADEF-DEB3668E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6927" y="121055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2A04BB-F40D-EA47-A344-EC281482F3F1}"/>
                  </a:ext>
                </a:extLst>
              </p:cNvPr>
              <p:cNvSpPr/>
              <p:nvPr/>
            </p:nvSpPr>
            <p:spPr>
              <a:xfrm>
                <a:off x="-76200" y="1742447"/>
                <a:ext cx="98231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unc>
                        <m:func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=1| 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kumimoji="0" lang="en-US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2A04BB-F40D-EA47-A344-EC281482F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742447"/>
                <a:ext cx="9823159" cy="830997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F5AB3-7DA1-9A4A-AE64-29EBD9EA1A6E}"/>
                  </a:ext>
                </a:extLst>
              </p:cNvPr>
              <p:cNvSpPr/>
              <p:nvPr/>
            </p:nvSpPr>
            <p:spPr>
              <a:xfrm>
                <a:off x="1378815" y="2608113"/>
                <a:ext cx="5796408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=1|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Pr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F5AB3-7DA1-9A4A-AE64-29EBD9EA1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15" y="2608113"/>
                <a:ext cx="5796408" cy="1153136"/>
              </a:xfrm>
              <a:prstGeom prst="rect">
                <a:avLst/>
              </a:prstGeom>
              <a:blipFill>
                <a:blip r:embed="rId5"/>
                <a:stretch>
                  <a:fillRect r="-43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623B36-14CF-B148-9109-C3111C761B41}"/>
                  </a:ext>
                </a:extLst>
              </p:cNvPr>
              <p:cNvSpPr/>
              <p:nvPr/>
            </p:nvSpPr>
            <p:spPr>
              <a:xfrm>
                <a:off x="1378815" y="3799601"/>
                <a:ext cx="4882008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Pr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kumimoji="0" lang="en-US" alt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…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623B36-14CF-B148-9109-C3111C761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15" y="3799601"/>
                <a:ext cx="4882008" cy="1153136"/>
              </a:xfrm>
              <a:prstGeom prst="rect">
                <a:avLst/>
              </a:prstGeom>
              <a:blipFill>
                <a:blip r:embed="rId6"/>
                <a:stretch>
                  <a:fillRect r="-77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088720-22F9-6545-A267-270AD42ACBE0}"/>
                  </a:ext>
                </a:extLst>
              </p:cNvPr>
              <p:cNvSpPr/>
              <p:nvPr/>
            </p:nvSpPr>
            <p:spPr>
              <a:xfrm>
                <a:off x="-762000" y="4952737"/>
                <a:ext cx="9697144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088720-22F9-6545-A267-270AD42AC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0" y="4952737"/>
                <a:ext cx="9697144" cy="1153136"/>
              </a:xfrm>
              <a:prstGeom prst="rect">
                <a:avLst/>
              </a:prstGeom>
              <a:blipFill>
                <a:blip r:embed="rId7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B96356-CB26-B845-8C94-D6EB8B789BA9}"/>
                  </a:ext>
                </a:extLst>
              </p:cNvPr>
              <p:cNvSpPr/>
              <p:nvPr/>
            </p:nvSpPr>
            <p:spPr>
              <a:xfrm>
                <a:off x="1295400" y="6074196"/>
                <a:ext cx="200232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fName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(∗)</m:t>
                          </m:r>
                        </m:e>
                      </m:func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B96356-CB26-B845-8C94-D6EB8B789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6074196"/>
                <a:ext cx="2002326" cy="783804"/>
              </a:xfrm>
              <a:prstGeom prst="rect">
                <a:avLst/>
              </a:prstGeom>
              <a:blipFill>
                <a:blip r:embed="rId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F80B27-A8DE-7149-B0C7-FE19AD73AFA8}"/>
                  </a:ext>
                </a:extLst>
              </p:cNvPr>
              <p:cNvSpPr/>
              <p:nvPr/>
            </p:nvSpPr>
            <p:spPr>
              <a:xfrm>
                <a:off x="3254773" y="6035278"/>
                <a:ext cx="200232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func>
                        <m:func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fName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/(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e>
                          </m:d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F80B27-A8DE-7149-B0C7-FE19AD73A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73" y="6035278"/>
                <a:ext cx="2002326" cy="783804"/>
              </a:xfrm>
              <a:prstGeom prst="rect">
                <a:avLst/>
              </a:prstGeom>
              <a:blipFill>
                <a:blip r:embed="rId9"/>
                <a:stretch>
                  <a:fillRect l="-633" r="-4430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C61D0B8-AE8B-5148-B6E2-7893695B7A0B}"/>
              </a:ext>
            </a:extLst>
          </p:cNvPr>
          <p:cNvSpPr/>
          <p:nvPr/>
        </p:nvSpPr>
        <p:spPr>
          <a:xfrm>
            <a:off x="8388424" y="6380100"/>
            <a:ext cx="374993" cy="3919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3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3" grpId="0"/>
      <p:bldP spid="14" grpId="0"/>
      <p:bldP spid="20" grpId="0"/>
      <p:bldP spid="25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8C920-1707-E241-8BE5-4F43D03DDD3F}"/>
              </a:ext>
            </a:extLst>
          </p:cNvPr>
          <p:cNvSpPr/>
          <p:nvPr/>
        </p:nvSpPr>
        <p:spPr>
          <a:xfrm>
            <a:off x="685800" y="5219700"/>
            <a:ext cx="7848872" cy="990600"/>
          </a:xfrm>
          <a:prstGeom prst="rect">
            <a:avLst/>
          </a:prstGeom>
          <a:solidFill>
            <a:srgbClr val="4F81BD">
              <a:alpha val="11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149087"/>
            <a:ext cx="9144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Recap: NBU and Indistinguishability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05C0F-1020-4F46-BF99-530445ED1BF1}"/>
              </a:ext>
            </a:extLst>
          </p:cNvPr>
          <p:cNvSpPr>
            <a:spLocks/>
          </p:cNvSpPr>
          <p:nvPr/>
        </p:nvSpPr>
        <p:spPr bwMode="auto">
          <a:xfrm>
            <a:off x="685800" y="15240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Next-bit Unpredictability (NBU): Seemingly much weaker requirement, only says that next bit predictors, a particular type of distinguishers, cannot succeed.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EFA196-7288-6548-8C9A-44845C4D2840}"/>
              </a:ext>
            </a:extLst>
          </p:cNvPr>
          <p:cNvSpPr>
            <a:spLocks/>
          </p:cNvSpPr>
          <p:nvPr/>
        </p:nvSpPr>
        <p:spPr bwMode="auto">
          <a:xfrm>
            <a:off x="685800" y="31242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Yet, surprisingly, Next-bit Unpredictability (NBU) = Indistinguishability.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C11E49-4141-E442-81AA-D4AFA8013957}"/>
              </a:ext>
            </a:extLst>
          </p:cNvPr>
          <p:cNvSpPr>
            <a:spLocks/>
          </p:cNvSpPr>
          <p:nvPr/>
        </p:nvSpPr>
        <p:spPr bwMode="auto">
          <a:xfrm>
            <a:off x="685800" y="53340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i="1" dirty="0">
                <a:cs typeface="Arial" charset="0"/>
              </a:rPr>
              <a:t>Exercise</a:t>
            </a:r>
            <a:r>
              <a:rPr lang="en-US" altLang="en-US" dirty="0">
                <a:cs typeface="Arial" charset="0"/>
              </a:rPr>
              <a:t>: Previous</a:t>
            </a:r>
            <a:r>
              <a:rPr lang="en-US" altLang="en-US" sz="2400" dirty="0">
                <a:cs typeface="Arial" charset="0"/>
              </a:rPr>
              <a:t>-bit Unpredictability (PBU) = Indistinguishability.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933F25-7856-1247-892E-076F6970CECA}"/>
              </a:ext>
            </a:extLst>
          </p:cNvPr>
          <p:cNvSpPr>
            <a:spLocks/>
          </p:cNvSpPr>
          <p:nvPr/>
        </p:nvSpPr>
        <p:spPr bwMode="auto">
          <a:xfrm>
            <a:off x="685800" y="4343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dirty="0">
                <a:cs typeface="Arial" charset="0"/>
              </a:rPr>
              <a:t>NBU often much easier to use.</a:t>
            </a:r>
            <a:endParaRPr lang="en-US" alt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61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730F-AD48-2E41-98C8-00EA247CCF7D}"/>
              </a:ext>
            </a:extLst>
          </p:cNvPr>
          <p:cNvSpPr/>
          <p:nvPr/>
        </p:nvSpPr>
        <p:spPr bwMode="auto">
          <a:xfrm>
            <a:off x="-228600" y="6031742"/>
            <a:ext cx="9906000" cy="1664458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6A8ED1F6-78CF-8444-A163-416762BDB56E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3">
            <a:extLst>
              <a:ext uri="{FF2B5EF4-FFF2-40B4-BE49-F238E27FC236}">
                <a16:creationId xmlns:a16="http://schemas.microsoft.com/office/drawing/2014/main" id="{C66071DC-A4C6-6C49-90BD-1CAFA87560CA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Subtitle 1">
            <a:extLst>
              <a:ext uri="{FF2B5EF4-FFF2-40B4-BE49-F238E27FC236}">
                <a16:creationId xmlns:a16="http://schemas.microsoft.com/office/drawing/2014/main" id="{9B9F0B9F-4C7D-D541-932B-9A4DEF8FC245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98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68D56-1AA4-8C46-906E-B305D77E5107}"/>
              </a:ext>
            </a:extLst>
          </p:cNvPr>
          <p:cNvGrpSpPr/>
          <p:nvPr/>
        </p:nvGrpSpPr>
        <p:grpSpPr>
          <a:xfrm>
            <a:off x="0" y="4077072"/>
            <a:ext cx="4427984" cy="1029278"/>
            <a:chOff x="0" y="4415946"/>
            <a:chExt cx="4427984" cy="102927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42F82922-C5C7-D443-B562-DDB4F5BC8020}"/>
                </a:ext>
              </a:extLst>
            </p:cNvPr>
            <p:cNvSpPr/>
            <p:nvPr/>
          </p:nvSpPr>
          <p:spPr>
            <a:xfrm>
              <a:off x="15476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63">
              <a:extLst>
                <a:ext uri="{FF2B5EF4-FFF2-40B4-BE49-F238E27FC236}">
                  <a16:creationId xmlns:a16="http://schemas.microsoft.com/office/drawing/2014/main" id="{72DEF588-E12C-9342-BD9A-3C1283877B0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456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9DCC6F-B12D-3B47-B996-594D43EF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586" y="5013176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63">
                  <a:extLst>
                    <a:ext uri="{FF2B5EF4-FFF2-40B4-BE49-F238E27FC236}">
                      <a16:creationId xmlns:a16="http://schemas.microsoft.com/office/drawing/2014/main" id="{284A2090-F8DC-1C42-A234-A7D4C5AC7A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0" y="445367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𝑠𝑒𝑒𝑑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0" name="Rectangle 63">
                  <a:extLst>
                    <a:ext uri="{FF2B5EF4-FFF2-40B4-BE49-F238E27FC236}">
                      <a16:creationId xmlns:a16="http://schemas.microsoft.com/office/drawing/2014/main" id="{284A2090-F8DC-1C42-A234-A7D4C5AC7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453674"/>
                  <a:ext cx="504056" cy="453214"/>
                </a:xfrm>
                <a:prstGeom prst="rect">
                  <a:avLst/>
                </a:prstGeom>
                <a:blipFill>
                  <a:blip r:embed="rId4"/>
                  <a:stretch>
                    <a:fillRect l="-5000" r="-1875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184D68-A03D-E344-88B2-EB3121593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5013176"/>
              <a:ext cx="18002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085B0AAF-6464-4145-8372-A38DFF747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085B0AAF-6464-4145-8372-A38DFF747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blipFill>
                  <a:blip r:embed="rId5"/>
                  <a:stretch>
                    <a:fillRect l="-676" t="-13889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142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F82922-C5C7-D443-B562-DDB4F5BC8020}"/>
              </a:ext>
            </a:extLst>
          </p:cNvPr>
          <p:cNvSpPr/>
          <p:nvPr/>
        </p:nvSpPr>
        <p:spPr>
          <a:xfrm>
            <a:off x="1547664" y="4314262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2DEF588-E12C-9342-BD9A-3C1283877B07}"/>
              </a:ext>
            </a:extLst>
          </p:cNvPr>
          <p:cNvSpPr txBox="1">
            <a:spLocks noChangeArrowheads="1"/>
          </p:cNvSpPr>
          <p:nvPr/>
        </p:nvSpPr>
        <p:spPr>
          <a:xfrm>
            <a:off x="1745686" y="4485129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DCC6F-B12D-3B47-B996-594D43EF220D}"/>
              </a:ext>
            </a:extLst>
          </p:cNvPr>
          <p:cNvCxnSpPr>
            <a:cxnSpLocks/>
          </p:cNvCxnSpPr>
          <p:nvPr/>
        </p:nvCxnSpPr>
        <p:spPr>
          <a:xfrm flipH="1">
            <a:off x="845586" y="4674302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4087655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87655"/>
                <a:ext cx="504056" cy="453214"/>
              </a:xfrm>
              <a:prstGeom prst="rect">
                <a:avLst/>
              </a:prstGeom>
              <a:blipFill>
                <a:blip r:embed="rId4"/>
                <a:stretch>
                  <a:fillRect l="-5000" r="-1875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84D68-A03D-E344-88B2-EB3121593079}"/>
              </a:ext>
            </a:extLst>
          </p:cNvPr>
          <p:cNvCxnSpPr>
            <a:cxnSpLocks/>
          </p:cNvCxnSpPr>
          <p:nvPr/>
        </p:nvCxnSpPr>
        <p:spPr>
          <a:xfrm flipH="1">
            <a:off x="2411760" y="4674302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2018" y="4077072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18" y="4077072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71800" y="4112474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112474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r="-565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1" grpId="0"/>
      <p:bldP spid="22" grpId="0"/>
      <p:bldP spid="23" grpId="0"/>
      <p:bldP spid="24" grpId="0"/>
      <p:bldP spid="25" grpId="0"/>
      <p:bldP spid="5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F82922-C5C7-D443-B562-DDB4F5BC8020}"/>
              </a:ext>
            </a:extLst>
          </p:cNvPr>
          <p:cNvSpPr/>
          <p:nvPr/>
        </p:nvSpPr>
        <p:spPr>
          <a:xfrm>
            <a:off x="1547664" y="4339683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2DEF588-E12C-9342-BD9A-3C1283877B07}"/>
              </a:ext>
            </a:extLst>
          </p:cNvPr>
          <p:cNvSpPr txBox="1">
            <a:spLocks noChangeArrowheads="1"/>
          </p:cNvSpPr>
          <p:nvPr/>
        </p:nvSpPr>
        <p:spPr>
          <a:xfrm>
            <a:off x="1745686" y="4510550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DCC6F-B12D-3B47-B996-594D43EF220D}"/>
              </a:ext>
            </a:extLst>
          </p:cNvPr>
          <p:cNvCxnSpPr>
            <a:cxnSpLocks/>
          </p:cNvCxnSpPr>
          <p:nvPr/>
        </p:nvCxnSpPr>
        <p:spPr>
          <a:xfrm flipH="1">
            <a:off x="845586" y="4699723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blipFill>
                <a:blip r:embed="rId4"/>
                <a:stretch>
                  <a:fillRect l="-4878" r="-18048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84D68-A03D-E344-88B2-EB3121593079}"/>
              </a:ext>
            </a:extLst>
          </p:cNvPr>
          <p:cNvCxnSpPr>
            <a:cxnSpLocks/>
          </p:cNvCxnSpPr>
          <p:nvPr/>
        </p:nvCxnSpPr>
        <p:spPr>
          <a:xfrm flipH="1">
            <a:off x="2411760" y="4699723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BB5FA-D229-874B-AD99-92C4FAAE7F5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974920" y="5151606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E1EE58-25A5-044F-B614-F7C8B61CE006}"/>
              </a:ext>
            </a:extLst>
          </p:cNvPr>
          <p:cNvGrpSpPr/>
          <p:nvPr/>
        </p:nvGrpSpPr>
        <p:grpSpPr>
          <a:xfrm>
            <a:off x="3271064" y="4077072"/>
            <a:ext cx="1728192" cy="1999553"/>
            <a:chOff x="3271064" y="4390525"/>
            <a:chExt cx="1728192" cy="199955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CBEBD4-14A9-8047-853F-0DCFBC93C0DD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3FF47ABA-B358-414E-AAAB-16387519A8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8521BB7-285D-9A4E-8AE0-B848BD17C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8F8F8B-1802-2947-A493-F2E18932EAD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F562C0-A8CE-6942-8FE7-A5E5AF3473E7}"/>
              </a:ext>
            </a:extLst>
          </p:cNvPr>
          <p:cNvGrpSpPr/>
          <p:nvPr/>
        </p:nvGrpSpPr>
        <p:grpSpPr>
          <a:xfrm>
            <a:off x="5636218" y="4101347"/>
            <a:ext cx="1728192" cy="1999553"/>
            <a:chOff x="3271064" y="4390525"/>
            <a:chExt cx="1728192" cy="19995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B6F6677-FBFD-0F4B-82B1-4A5DFC87BA8E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B1A5EE00-4F5C-E945-9A96-C2F5FE037F5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40DB01-EC22-0F47-8303-FD97E03D5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1"/>
                  <a:stretch>
                    <a:fillRect l="-2222" r="-31111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39A2CD-D51C-4C43-9565-56C52E02D41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blipFill>
                <a:blip r:embed="rId13"/>
                <a:stretch>
                  <a:fillRect l="-1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3">
            <a:extLst>
              <a:ext uri="{FF2B5EF4-FFF2-40B4-BE49-F238E27FC236}">
                <a16:creationId xmlns:a16="http://schemas.microsoft.com/office/drawing/2014/main" id="{97DB92BB-1BF0-9A4C-B1E4-AB2CD6A5E7BD}"/>
              </a:ext>
            </a:extLst>
          </p:cNvPr>
          <p:cNvSpPr txBox="1">
            <a:spLocks noChangeArrowheads="1"/>
          </p:cNvSpPr>
          <p:nvPr/>
        </p:nvSpPr>
        <p:spPr>
          <a:xfrm>
            <a:off x="822792" y="6183294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Also called a stream cipher by the practitioners.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B397F6-4708-7B4F-8428-A0ED136AE3A2}"/>
              </a:ext>
            </a:extLst>
          </p:cNvPr>
          <p:cNvGrpSpPr/>
          <p:nvPr/>
        </p:nvGrpSpPr>
        <p:grpSpPr>
          <a:xfrm>
            <a:off x="7340055" y="4315631"/>
            <a:ext cx="864096" cy="1736942"/>
            <a:chOff x="3271064" y="4653136"/>
            <a:chExt cx="864096" cy="173694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2C16391-DA6A-1149-954D-737493F9328B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3">
              <a:extLst>
                <a:ext uri="{FF2B5EF4-FFF2-40B4-BE49-F238E27FC236}">
                  <a16:creationId xmlns:a16="http://schemas.microsoft.com/office/drawing/2014/main" id="{87E5AE72-8B9D-024F-A774-45F1F51F278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5B320-D3FD-0746-A2A9-3FB57FC48742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0B588D-056E-D844-8802-940FAF54B80E}"/>
              </a:ext>
            </a:extLst>
          </p:cNvPr>
          <p:cNvCxnSpPr>
            <a:cxnSpLocks/>
          </p:cNvCxnSpPr>
          <p:nvPr/>
        </p:nvCxnSpPr>
        <p:spPr>
          <a:xfrm flipH="1">
            <a:off x="8227123" y="4702812"/>
            <a:ext cx="645753" cy="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5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3">
            <a:extLst>
              <a:ext uri="{FF2B5EF4-FFF2-40B4-BE49-F238E27FC236}">
                <a16:creationId xmlns:a16="http://schemas.microsoft.com/office/drawing/2014/main" id="{B6A16184-9887-1E41-A7D0-5B833B396FB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51206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33C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Proof of Security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(exercise):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F82922-C5C7-D443-B562-DDB4F5BC8020}"/>
              </a:ext>
            </a:extLst>
          </p:cNvPr>
          <p:cNvSpPr/>
          <p:nvPr/>
        </p:nvSpPr>
        <p:spPr>
          <a:xfrm>
            <a:off x="1547664" y="4339683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2DEF588-E12C-9342-BD9A-3C1283877B07}"/>
              </a:ext>
            </a:extLst>
          </p:cNvPr>
          <p:cNvSpPr txBox="1">
            <a:spLocks noChangeArrowheads="1"/>
          </p:cNvSpPr>
          <p:nvPr/>
        </p:nvSpPr>
        <p:spPr>
          <a:xfrm>
            <a:off x="1745686" y="4510550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DCC6F-B12D-3B47-B996-594D43EF220D}"/>
              </a:ext>
            </a:extLst>
          </p:cNvPr>
          <p:cNvCxnSpPr>
            <a:cxnSpLocks/>
          </p:cNvCxnSpPr>
          <p:nvPr/>
        </p:nvCxnSpPr>
        <p:spPr>
          <a:xfrm flipH="1">
            <a:off x="845586" y="4699723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blipFill>
                <a:blip r:embed="rId3"/>
                <a:stretch>
                  <a:fillRect l="-4878" r="-18048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84D68-A03D-E344-88B2-EB3121593079}"/>
              </a:ext>
            </a:extLst>
          </p:cNvPr>
          <p:cNvCxnSpPr>
            <a:cxnSpLocks/>
          </p:cNvCxnSpPr>
          <p:nvPr/>
        </p:nvCxnSpPr>
        <p:spPr>
          <a:xfrm flipH="1">
            <a:off x="2411760" y="4699723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33C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Use next-bit (or previous-bit?) unpredictability!</a:t>
            </a:r>
            <a:endParaRPr lang="en-US" altLang="en-US" sz="2400" b="1" dirty="0">
              <a:solidFill>
                <a:srgbClr val="0033CC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BB5FA-D229-874B-AD99-92C4FAAE7F5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974920" y="5151606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E1EE58-25A5-044F-B614-F7C8B61CE006}"/>
              </a:ext>
            </a:extLst>
          </p:cNvPr>
          <p:cNvGrpSpPr/>
          <p:nvPr/>
        </p:nvGrpSpPr>
        <p:grpSpPr>
          <a:xfrm>
            <a:off x="3271064" y="4077072"/>
            <a:ext cx="1728192" cy="1999553"/>
            <a:chOff x="3271064" y="4390525"/>
            <a:chExt cx="1728192" cy="199955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CBEBD4-14A9-8047-853F-0DCFBC93C0DD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3FF47ABA-B358-414E-AAAB-16387519A8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8521BB7-285D-9A4E-8AE0-B848BD17C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8F8F8B-1802-2947-A493-F2E18932EAD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F562C0-A8CE-6942-8FE7-A5E5AF3473E7}"/>
              </a:ext>
            </a:extLst>
          </p:cNvPr>
          <p:cNvGrpSpPr/>
          <p:nvPr/>
        </p:nvGrpSpPr>
        <p:grpSpPr>
          <a:xfrm>
            <a:off x="5636218" y="4101347"/>
            <a:ext cx="1728192" cy="1999553"/>
            <a:chOff x="3271064" y="4390525"/>
            <a:chExt cx="1728192" cy="19995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B6F6677-FBFD-0F4B-82B1-4A5DFC87BA8E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B1A5EE00-4F5C-E945-9A96-C2F5FE037F5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40DB01-EC22-0F47-8303-FD97E03D5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1"/>
                  <a:stretch>
                    <a:fillRect l="-2222" r="-31111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39A2CD-D51C-4C43-9565-56C52E02D41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blipFill>
                <a:blip r:embed="rId13"/>
                <a:stretch>
                  <a:fillRect l="-1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CB397F6-4708-7B4F-8428-A0ED136AE3A2}"/>
              </a:ext>
            </a:extLst>
          </p:cNvPr>
          <p:cNvGrpSpPr/>
          <p:nvPr/>
        </p:nvGrpSpPr>
        <p:grpSpPr>
          <a:xfrm>
            <a:off x="7340055" y="4315631"/>
            <a:ext cx="864096" cy="1736942"/>
            <a:chOff x="3271064" y="4653136"/>
            <a:chExt cx="864096" cy="173694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2C16391-DA6A-1149-954D-737493F9328B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3">
              <a:extLst>
                <a:ext uri="{FF2B5EF4-FFF2-40B4-BE49-F238E27FC236}">
                  <a16:creationId xmlns:a16="http://schemas.microsoft.com/office/drawing/2014/main" id="{87E5AE72-8B9D-024F-A774-45F1F51F278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5B320-D3FD-0746-A2A9-3FB57FC48742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0B588D-056E-D844-8802-940FAF54B80E}"/>
              </a:ext>
            </a:extLst>
          </p:cNvPr>
          <p:cNvCxnSpPr>
            <a:cxnSpLocks/>
          </p:cNvCxnSpPr>
          <p:nvPr/>
        </p:nvCxnSpPr>
        <p:spPr>
          <a:xfrm flipH="1">
            <a:off x="8227123" y="4702812"/>
            <a:ext cx="645753" cy="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0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823755" y="1596081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1-bit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1824" y="3411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Initial </a:t>
                </a:r>
                <a:r>
                  <a:rPr lang="en-US" sz="2000" dirty="0" err="1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</a:t>
                </a: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4" y="3411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15000" y="3411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Initial </a:t>
                </a:r>
                <a:r>
                  <a:rPr lang="en-US" sz="2000" dirty="0" err="1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</a:t>
                </a: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411000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38A94DA-0FD1-1A45-A76F-E5B326EA599D}"/>
              </a:ext>
            </a:extLst>
          </p:cNvPr>
          <p:cNvGrpSpPr/>
          <p:nvPr/>
        </p:nvGrpSpPr>
        <p:grpSpPr>
          <a:xfrm>
            <a:off x="-457200" y="4343400"/>
            <a:ext cx="9906000" cy="2368051"/>
            <a:chOff x="-152400" y="4343400"/>
            <a:chExt cx="9906000" cy="236805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43F9554-6E26-A347-9987-F4076A1C335B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15886F2E-D3CC-EC4E-AA41-33D05D40D7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A02AFE-542D-854A-8707-2484EEEFA9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63">
                  <a:extLst>
                    <a:ext uri="{FF2B5EF4-FFF2-40B4-BE49-F238E27FC236}">
                      <a16:creationId xmlns:a16="http://schemas.microsoft.com/office/drawing/2014/main" id="{916A165E-9336-1E40-838D-766E42488A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5" name="Rectangle 63">
                  <a:extLst>
                    <a:ext uri="{FF2B5EF4-FFF2-40B4-BE49-F238E27FC236}">
                      <a16:creationId xmlns:a16="http://schemas.microsoft.com/office/drawing/2014/main" id="{916A165E-9336-1E40-838D-766E42488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19062A-2D4B-A849-813A-0F37CA4F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B3EDEB76-1782-6F49-8936-EA73D56F6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B3EDEB76-1782-6F49-8936-EA73D56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3DB61C34-BFA1-EF4D-8B1A-199921AF69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3DB61C34-BFA1-EF4D-8B1A-199921AF6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D5849E-7899-4947-87BC-29C2E792CAF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1A02F1A-980C-994B-841E-C5E4DD6678B9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90B99AF-390E-454B-A842-0D8D9219EE33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9E34DA18-6430-9549-84F6-DEEB94A2A7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B3E1F57-24F2-8F46-9557-77AC976F9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63">
                    <a:extLst>
                      <a:ext uri="{FF2B5EF4-FFF2-40B4-BE49-F238E27FC236}">
                        <a16:creationId xmlns:a16="http://schemas.microsoft.com/office/drawing/2014/main" id="{A853D579-6F87-2A43-837F-817F4F8EEB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34" name="Rectangle 63">
                    <a:extLst>
                      <a:ext uri="{FF2B5EF4-FFF2-40B4-BE49-F238E27FC236}">
                        <a16:creationId xmlns:a16="http://schemas.microsoft.com/office/drawing/2014/main" id="{A853D579-6F87-2A43-837F-817F4F8EE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63">
                    <a:extLst>
                      <a:ext uri="{FF2B5EF4-FFF2-40B4-BE49-F238E27FC236}">
                        <a16:creationId xmlns:a16="http://schemas.microsoft.com/office/drawing/2014/main" id="{85F6D91E-D7BC-1C4C-9BBE-07DBD179FBB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35" name="Rectangle 63">
                    <a:extLst>
                      <a:ext uri="{FF2B5EF4-FFF2-40B4-BE49-F238E27FC236}">
                        <a16:creationId xmlns:a16="http://schemas.microsoft.com/office/drawing/2014/main" id="{85F6D91E-D7BC-1C4C-9BBE-07DBD179FB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964D6C-2BEA-1E40-BF92-4E159D5DEF25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B1EC80-9EFB-3A44-ACC2-405C49D838BC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741281F-6D95-5940-8DE0-9423F900ABBA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63">
                <a:extLst>
                  <a:ext uri="{FF2B5EF4-FFF2-40B4-BE49-F238E27FC236}">
                    <a16:creationId xmlns:a16="http://schemas.microsoft.com/office/drawing/2014/main" id="{20947B11-732E-D643-9F01-3F14BFF535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C49B052-9165-334A-A8C5-4FB0B3AE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63">
                    <a:extLst>
                      <a:ext uri="{FF2B5EF4-FFF2-40B4-BE49-F238E27FC236}">
                        <a16:creationId xmlns:a16="http://schemas.microsoft.com/office/drawing/2014/main" id="{1E0E9409-8264-9645-8F44-EA8F03FEFB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41" name="Rectangle 63">
                    <a:extLst>
                      <a:ext uri="{FF2B5EF4-FFF2-40B4-BE49-F238E27FC236}">
                        <a16:creationId xmlns:a16="http://schemas.microsoft.com/office/drawing/2014/main" id="{1E0E9409-8264-9645-8F44-EA8F03FEFB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63">
                    <a:extLst>
                      <a:ext uri="{FF2B5EF4-FFF2-40B4-BE49-F238E27FC236}">
                        <a16:creationId xmlns:a16="http://schemas.microsoft.com/office/drawing/2014/main" id="{82D351A0-1461-5948-A15D-EFA8B72C5C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42" name="Rectangle 63">
                    <a:extLst>
                      <a:ext uri="{FF2B5EF4-FFF2-40B4-BE49-F238E27FC236}">
                        <a16:creationId xmlns:a16="http://schemas.microsoft.com/office/drawing/2014/main" id="{82D351A0-1461-5948-A15D-EFA8B72C5C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CFBD5D6-31C5-6D4F-A543-04ACC6FC4469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30583E-DDBE-ED4F-934F-D514412FD73D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AF2A23A-443E-BB46-B0B8-553D5153DFDB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3C514F51-A58A-E943-B154-83299EA589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63">
                    <a:extLst>
                      <a:ext uri="{FF2B5EF4-FFF2-40B4-BE49-F238E27FC236}">
                        <a16:creationId xmlns:a16="http://schemas.microsoft.com/office/drawing/2014/main" id="{A1DF7D7A-A86E-A245-BD35-03F9BF672C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48" name="Rectangle 63">
                    <a:extLst>
                      <a:ext uri="{FF2B5EF4-FFF2-40B4-BE49-F238E27FC236}">
                        <a16:creationId xmlns:a16="http://schemas.microsoft.com/office/drawing/2014/main" id="{A1DF7D7A-A86E-A245-BD35-03F9BF672C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8FF042C-B187-1441-A650-8FE51CFB398F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E8736FE-3C5B-4B45-A421-7601CBE15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63">
                  <a:extLst>
                    <a:ext uri="{FF2B5EF4-FFF2-40B4-BE49-F238E27FC236}">
                      <a16:creationId xmlns:a16="http://schemas.microsoft.com/office/drawing/2014/main" id="{FEF99A6E-6A5F-7644-AC9B-2F98A9BDCF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1" name="Rectangle 63">
                  <a:extLst>
                    <a:ext uri="{FF2B5EF4-FFF2-40B4-BE49-F238E27FC236}">
                      <a16:creationId xmlns:a16="http://schemas.microsoft.com/office/drawing/2014/main" id="{FEF99A6E-6A5F-7644-AC9B-2F98A9B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1BF4D7-E3E2-4F4A-9FDB-F24CD6FDB33E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blipFill>
                <a:blip r:embed="rId1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blipFill>
                <a:blip r:embed="rId16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739DE1-7CC8-2149-8203-9D82AE212702}"/>
              </a:ext>
            </a:extLst>
          </p:cNvPr>
          <p:cNvCxnSpPr>
            <a:cxnSpLocks/>
          </p:cNvCxnSpPr>
          <p:nvPr/>
        </p:nvCxnSpPr>
        <p:spPr>
          <a:xfrm flipH="1">
            <a:off x="6648641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3">
                <a:extLst>
                  <a:ext uri="{FF2B5EF4-FFF2-40B4-BE49-F238E27FC236}">
                    <a16:creationId xmlns:a16="http://schemas.microsoft.com/office/drawing/2014/main" id="{F828A6C1-E69B-FD49-B2F4-4137D0A329F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2" name="Rectangle 63">
                <a:extLst>
                  <a:ext uri="{FF2B5EF4-FFF2-40B4-BE49-F238E27FC236}">
                    <a16:creationId xmlns:a16="http://schemas.microsoft.com/office/drawing/2014/main" id="{F828A6C1-E69B-FD49-B2F4-4137D0A32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63F9F9F-3BF0-BF4A-B14C-17E7DAED5835}"/>
              </a:ext>
            </a:extLst>
          </p:cNvPr>
          <p:cNvSpPr/>
          <p:nvPr/>
        </p:nvSpPr>
        <p:spPr>
          <a:xfrm>
            <a:off x="7365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E98741-5558-6F45-8659-76652A432CCA}"/>
              </a:ext>
            </a:extLst>
          </p:cNvPr>
          <p:cNvSpPr txBox="1">
            <a:spLocks noChangeArrowheads="1"/>
          </p:cNvSpPr>
          <p:nvPr/>
        </p:nvSpPr>
        <p:spPr>
          <a:xfrm>
            <a:off x="7563526" y="5047667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C04BDFE3-D386-8540-B925-B8AE7C37CF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C04BDFE3-D386-8540-B925-B8AE7C37C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EFEED55-38B8-4E40-B7D0-9CCCD041D530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7773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54" grpId="0"/>
      <p:bldP spid="55" grpId="1"/>
      <p:bldP spid="5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823755" y="1596081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Calibri"/>
              </a:rPr>
              <a:t>3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-bit 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blipFill>
                <a:blip r:embed="rId7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8F2288D-534F-8545-92CA-8FDF4EBAE148}"/>
              </a:ext>
            </a:extLst>
          </p:cNvPr>
          <p:cNvGrpSpPr/>
          <p:nvPr/>
        </p:nvGrpSpPr>
        <p:grpSpPr>
          <a:xfrm>
            <a:off x="-457200" y="4343400"/>
            <a:ext cx="9906000" cy="2368051"/>
            <a:chOff x="-152400" y="4343400"/>
            <a:chExt cx="9906000" cy="236805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355CB313-2B97-614D-BAD2-289C04C5D1F5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id="{D3F86EE8-E923-AB48-9BE8-2A9DA0AED3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1BFEED-2633-0A46-9215-F1E46BCB1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64AC92-E035-694E-AC21-EDA6FB73B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1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8D6658-44C6-CE4A-8F48-C7B568939279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C35CD14-422B-4A43-B400-923E403FBF55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D57FE952-6C3C-AD4F-827D-94A950EA3AB5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63">
                <a:extLst>
                  <a:ext uri="{FF2B5EF4-FFF2-40B4-BE49-F238E27FC236}">
                    <a16:creationId xmlns:a16="http://schemas.microsoft.com/office/drawing/2014/main" id="{15AC6315-44D4-5F49-8C49-C867238DF0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39F52D-8D96-8447-9F9F-23A983218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E25440-CBA8-144D-A659-1449E45021DE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387677-D25A-EF47-8E16-DD0872621CE6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955B0E2B-8570-5543-83DA-38AD7EAF66FC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E78F9FBB-81F7-BD4A-8BCA-13B13F60F7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59FB98A-CC4D-B84B-AF95-DC135036A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C1D5030-991D-C241-AEBF-9FAA622DD6A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82681F-0B56-AA47-8644-FCFE41C98A18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CC0A1C64-038C-F24D-91F8-3FB7E30C860D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63">
                <a:extLst>
                  <a:ext uri="{FF2B5EF4-FFF2-40B4-BE49-F238E27FC236}">
                    <a16:creationId xmlns:a16="http://schemas.microsoft.com/office/drawing/2014/main" id="{02758AC0-7971-3F45-876B-41375F3CCC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C1AD7D9-132E-EE4F-81A5-22D23DAC2F91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DB5249-CBEE-E649-A27C-53A5B4851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CAA072-C865-E74B-8E65-613D6DB766C3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65F1D9-E2A4-E040-8A8A-337BF9B579AE}"/>
              </a:ext>
            </a:extLst>
          </p:cNvPr>
          <p:cNvCxnSpPr>
            <a:cxnSpLocks/>
          </p:cNvCxnSpPr>
          <p:nvPr/>
        </p:nvCxnSpPr>
        <p:spPr>
          <a:xfrm flipH="1">
            <a:off x="6648641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777A38-1C93-9F4E-B05B-F2D1BE38143C}"/>
              </a:ext>
            </a:extLst>
          </p:cNvPr>
          <p:cNvSpPr/>
          <p:nvPr/>
        </p:nvSpPr>
        <p:spPr>
          <a:xfrm>
            <a:off x="7365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3">
            <a:extLst>
              <a:ext uri="{FF2B5EF4-FFF2-40B4-BE49-F238E27FC236}">
                <a16:creationId xmlns:a16="http://schemas.microsoft.com/office/drawing/2014/main" id="{3F8FC27F-3793-B147-BE99-A8145F748C1F}"/>
              </a:ext>
            </a:extLst>
          </p:cNvPr>
          <p:cNvSpPr txBox="1">
            <a:spLocks noChangeArrowheads="1"/>
          </p:cNvSpPr>
          <p:nvPr/>
        </p:nvSpPr>
        <p:spPr>
          <a:xfrm>
            <a:off x="7563526" y="5047667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9E91191-1C81-1445-9011-4A56669A53C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7773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9492E1-E377-4747-9211-0244CDCF8C69}"/>
              </a:ext>
            </a:extLst>
          </p:cNvPr>
          <p:cNvSpPr/>
          <p:nvPr/>
        </p:nvSpPr>
        <p:spPr bwMode="auto">
          <a:xfrm>
            <a:off x="-228600" y="4495800"/>
            <a:ext cx="243840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4EB36E5-B45B-DC49-9A53-7ECBC32EC103}"/>
              </a:ext>
            </a:extLst>
          </p:cNvPr>
          <p:cNvSpPr/>
          <p:nvPr/>
        </p:nvSpPr>
        <p:spPr bwMode="auto">
          <a:xfrm>
            <a:off x="2206700" y="4495800"/>
            <a:ext cx="4544412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5" grpId="0"/>
      <p:bldP spid="18" grpId="0" animBg="1"/>
      <p:bldP spid="54" grpId="0"/>
      <p:bldP spid="57" grpId="1"/>
      <p:bldP spid="58" grpId="1"/>
      <p:bldP spid="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6775665" y="1470053"/>
            <a:ext cx="1278269" cy="486136"/>
          </a:xfrm>
          <a:prstGeom prst="wedgeRectCallout">
            <a:avLst>
              <a:gd name="adj1" fmla="val -29386"/>
              <a:gd name="adj2" fmla="val 976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noProof="0" dirty="0">
                <a:solidFill>
                  <a:prstClr val="black"/>
                </a:solidFill>
                <a:latin typeface="Calibri"/>
              </a:rPr>
              <a:t>1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-bit m’’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′′⊕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29000"/>
                <a:ext cx="2850976" cy="3436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29000"/>
                <a:ext cx="2850976" cy="343672"/>
              </a:xfrm>
              <a:prstGeom prst="rect">
                <a:avLst/>
              </a:prstGeom>
              <a:blipFill>
                <a:blip r:embed="rId7"/>
                <a:stretch>
                  <a:fillRect t="-17857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29001"/>
                <a:ext cx="2850976" cy="3436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29001"/>
                <a:ext cx="2850976" cy="343672"/>
              </a:xfrm>
              <a:prstGeom prst="rect">
                <a:avLst/>
              </a:prstGeom>
              <a:blipFill>
                <a:blip r:embed="rId8"/>
                <a:stretch>
                  <a:fillRect t="-17857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8F2288D-534F-8545-92CA-8FDF4EBAE148}"/>
              </a:ext>
            </a:extLst>
          </p:cNvPr>
          <p:cNvGrpSpPr/>
          <p:nvPr/>
        </p:nvGrpSpPr>
        <p:grpSpPr>
          <a:xfrm>
            <a:off x="-457200" y="4343400"/>
            <a:ext cx="9906000" cy="2368051"/>
            <a:chOff x="-152400" y="4343400"/>
            <a:chExt cx="9906000" cy="236805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355CB313-2B97-614D-BAD2-289C04C5D1F5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id="{D3F86EE8-E923-AB48-9BE8-2A9DA0AED3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1BFEED-2633-0A46-9215-F1E46BCB1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64AC92-E035-694E-AC21-EDA6FB73B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1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8D6658-44C6-CE4A-8F48-C7B568939279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C35CD14-422B-4A43-B400-923E403FBF55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D57FE952-6C3C-AD4F-827D-94A950EA3AB5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63">
                <a:extLst>
                  <a:ext uri="{FF2B5EF4-FFF2-40B4-BE49-F238E27FC236}">
                    <a16:creationId xmlns:a16="http://schemas.microsoft.com/office/drawing/2014/main" id="{15AC6315-44D4-5F49-8C49-C867238DF0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39F52D-8D96-8447-9F9F-23A983218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E25440-CBA8-144D-A659-1449E45021DE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387677-D25A-EF47-8E16-DD0872621CE6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955B0E2B-8570-5543-83DA-38AD7EAF66FC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E78F9FBB-81F7-BD4A-8BCA-13B13F60F7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59FB98A-CC4D-B84B-AF95-DC135036A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C1D5030-991D-C241-AEBF-9FAA622DD6A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82681F-0B56-AA47-8644-FCFE41C98A18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CC0A1C64-038C-F24D-91F8-3FB7E30C860D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63">
                <a:extLst>
                  <a:ext uri="{FF2B5EF4-FFF2-40B4-BE49-F238E27FC236}">
                    <a16:creationId xmlns:a16="http://schemas.microsoft.com/office/drawing/2014/main" id="{02758AC0-7971-3F45-876B-41375F3CCC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C1AD7D9-132E-EE4F-81A5-22D23DAC2F91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DB5249-CBEE-E649-A27C-53A5B4851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CAA072-C865-E74B-8E65-613D6DB766C3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65F1D9-E2A4-E040-8A8A-337BF9B579AE}"/>
              </a:ext>
            </a:extLst>
          </p:cNvPr>
          <p:cNvCxnSpPr>
            <a:cxnSpLocks/>
          </p:cNvCxnSpPr>
          <p:nvPr/>
        </p:nvCxnSpPr>
        <p:spPr>
          <a:xfrm flipH="1">
            <a:off x="6648641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777A38-1C93-9F4E-B05B-F2D1BE38143C}"/>
              </a:ext>
            </a:extLst>
          </p:cNvPr>
          <p:cNvSpPr/>
          <p:nvPr/>
        </p:nvSpPr>
        <p:spPr>
          <a:xfrm>
            <a:off x="7365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3">
            <a:extLst>
              <a:ext uri="{FF2B5EF4-FFF2-40B4-BE49-F238E27FC236}">
                <a16:creationId xmlns:a16="http://schemas.microsoft.com/office/drawing/2014/main" id="{3F8FC27F-3793-B147-BE99-A8145F748C1F}"/>
              </a:ext>
            </a:extLst>
          </p:cNvPr>
          <p:cNvSpPr txBox="1">
            <a:spLocks noChangeArrowheads="1"/>
          </p:cNvSpPr>
          <p:nvPr/>
        </p:nvSpPr>
        <p:spPr>
          <a:xfrm>
            <a:off x="7563526" y="5047667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9E91191-1C81-1445-9011-4A56669A53C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7773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9492E1-E377-4747-9211-0244CDCF8C69}"/>
              </a:ext>
            </a:extLst>
          </p:cNvPr>
          <p:cNvSpPr/>
          <p:nvPr/>
        </p:nvSpPr>
        <p:spPr bwMode="auto">
          <a:xfrm>
            <a:off x="-184678" y="4460109"/>
            <a:ext cx="243840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4EB36E5-B45B-DC49-9A53-7ECBC32EC103}"/>
              </a:ext>
            </a:extLst>
          </p:cNvPr>
          <p:cNvSpPr/>
          <p:nvPr/>
        </p:nvSpPr>
        <p:spPr bwMode="auto">
          <a:xfrm>
            <a:off x="2250622" y="4460109"/>
            <a:ext cx="4544412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2B1A50-E26D-BB41-BA78-B9E4132EC02E}"/>
              </a:ext>
            </a:extLst>
          </p:cNvPr>
          <p:cNvSpPr/>
          <p:nvPr/>
        </p:nvSpPr>
        <p:spPr bwMode="auto">
          <a:xfrm>
            <a:off x="6801486" y="4495800"/>
            <a:ext cx="156306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5" grpId="0"/>
      <p:bldP spid="54" grpId="0"/>
      <p:bldP spid="57" grpId="0"/>
      <p:bldP spid="58" grpId="0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00636CD1-13E9-0248-BFD7-253641262323}"/>
              </a:ext>
            </a:extLst>
          </p:cNvPr>
          <p:cNvSpPr>
            <a:spLocks/>
          </p:cNvSpPr>
          <p:nvPr/>
        </p:nvSpPr>
        <p:spPr bwMode="auto">
          <a:xfrm>
            <a:off x="685800" y="2115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0033CC"/>
                </a:solidFill>
                <a:cs typeface="Arial" charset="0"/>
              </a:rPr>
              <a:t>PLUS</a:t>
            </a:r>
            <a:r>
              <a:rPr lang="en-US" altLang="en-US" sz="2400" b="1" dirty="0">
                <a:cs typeface="Arial" charset="0"/>
              </a:rPr>
              <a:t>: </a:t>
            </a:r>
            <a:r>
              <a:rPr lang="en-US" altLang="en-US" sz="2400" dirty="0">
                <a:cs typeface="Arial" charset="0"/>
              </a:rPr>
              <a:t>Alice and Bob can keep encrypting as many bits as they wish. </a:t>
            </a: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373472AD-AC97-9E40-A8AB-DE2D68CACCCA}"/>
              </a:ext>
            </a:extLst>
          </p:cNvPr>
          <p:cNvSpPr>
            <a:spLocks/>
          </p:cNvSpPr>
          <p:nvPr/>
        </p:nvSpPr>
        <p:spPr bwMode="auto">
          <a:xfrm>
            <a:off x="685800" y="3258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MINUS</a:t>
            </a:r>
            <a:r>
              <a:rPr lang="en-US" altLang="en-US" sz="2400" b="1" dirty="0">
                <a:cs typeface="Arial" charset="0"/>
              </a:rPr>
              <a:t>: </a:t>
            </a:r>
            <a:r>
              <a:rPr lang="en-US" altLang="en-US" sz="2400" dirty="0">
                <a:cs typeface="Arial" charset="0"/>
              </a:rPr>
              <a:t>Alice and Bob have to keep their states in perfect synchrony. They cannot transmit simultaneously.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5A8331AC-01DF-7E47-B861-09BBB5AAA1CA}"/>
              </a:ext>
            </a:extLst>
          </p:cNvPr>
          <p:cNvSpPr>
            <a:spLocks/>
          </p:cNvSpPr>
          <p:nvPr/>
        </p:nvSpPr>
        <p:spPr bwMode="auto">
          <a:xfrm>
            <a:off x="990600" y="4401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IF NOT: </a:t>
            </a:r>
            <a:br>
              <a:rPr lang="en-US" altLang="en-US" dirty="0">
                <a:cs typeface="Arial" charset="0"/>
              </a:rPr>
            </a:br>
            <a:r>
              <a:rPr lang="en-US" altLang="en-US" sz="2400" dirty="0">
                <a:cs typeface="Arial" charset="0"/>
              </a:rPr>
              <a:t>Correctness goes down the drain, so does security.</a:t>
            </a:r>
          </a:p>
        </p:txBody>
      </p:sp>
    </p:spTree>
    <p:extLst>
      <p:ext uri="{BB962C8B-B14F-4D97-AF65-F5344CB8AC3E}">
        <p14:creationId xmlns:p14="http://schemas.microsoft.com/office/powerpoint/2010/main" val="9433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be Stateless? Here is an idea…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9080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016299" y="206627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77000" y="2072528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620416" y="281602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5976392" y="274813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304800" y="3586518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l="-28070" r="-1578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2"/>
                  <a:stretch>
                    <a:fillRect l="-10345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EEF7BF1-161A-984D-86CE-5F344CE678E3}"/>
              </a:ext>
            </a:extLst>
          </p:cNvPr>
          <p:cNvGrpSpPr/>
          <p:nvPr/>
        </p:nvGrpSpPr>
        <p:grpSpPr>
          <a:xfrm>
            <a:off x="4802139" y="3586518"/>
            <a:ext cx="4273725" cy="1392743"/>
            <a:chOff x="304800" y="3586518"/>
            <a:chExt cx="4273725" cy="1392743"/>
          </a:xfrm>
        </p:grpSpPr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8D9A4384-F5B7-B749-909D-C981421F91AA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7DE7DA-9CDD-8048-8DF5-DA42443491C0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13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14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5"/>
                  <a:stretch>
                    <a:fillRect l="-25862" r="-15517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ular Callout 81">
            <a:extLst>
              <a:ext uri="{FF2B5EF4-FFF2-40B4-BE49-F238E27FC236}">
                <a16:creationId xmlns:a16="http://schemas.microsoft.com/office/drawing/2014/main" id="{786A2DB7-17EE-E649-A1FF-C1BE92291CEE}"/>
              </a:ext>
            </a:extLst>
          </p:cNvPr>
          <p:cNvSpPr/>
          <p:nvPr/>
        </p:nvSpPr>
        <p:spPr>
          <a:xfrm>
            <a:off x="1277954" y="1446142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1-bit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8B3B1-6882-9F45-B660-88311E10BF92}"/>
              </a:ext>
            </a:extLst>
          </p:cNvPr>
          <p:cNvSpPr/>
          <p:nvPr/>
        </p:nvSpPr>
        <p:spPr>
          <a:xfrm>
            <a:off x="2971800" y="1600200"/>
            <a:ext cx="3571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pick a random index, say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F69D044-741F-4647-8EC2-F3178CF2ECE9}"/>
              </a:ext>
            </a:extLst>
          </p:cNvPr>
          <p:cNvSpPr/>
          <p:nvPr/>
        </p:nvSpPr>
        <p:spPr bwMode="auto">
          <a:xfrm>
            <a:off x="2230277" y="4561093"/>
            <a:ext cx="425624" cy="381000"/>
          </a:xfrm>
          <a:prstGeom prst="rect">
            <a:avLst/>
          </a:prstGeom>
          <a:solidFill>
            <a:schemeClr val="accent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22C4E7-B348-CC4D-8C52-DE24CFADA6F8}"/>
              </a:ext>
            </a:extLst>
          </p:cNvPr>
          <p:cNvSpPr/>
          <p:nvPr/>
        </p:nvSpPr>
        <p:spPr bwMode="auto">
          <a:xfrm>
            <a:off x="6699448" y="4542778"/>
            <a:ext cx="425624" cy="381000"/>
          </a:xfrm>
          <a:prstGeom prst="rect">
            <a:avLst/>
          </a:prstGeom>
          <a:solidFill>
            <a:schemeClr val="accent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6FF5B04-8AFC-814C-85D3-527439492DBF}"/>
              </a:ext>
            </a:extLst>
          </p:cNvPr>
          <p:cNvSpPr>
            <a:spLocks/>
          </p:cNvSpPr>
          <p:nvPr/>
        </p:nvSpPr>
        <p:spPr bwMode="auto">
          <a:xfrm>
            <a:off x="381000" y="5181600"/>
            <a:ext cx="8153400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0033CC"/>
                </a:solidFill>
                <a:cs typeface="Arial" charset="0"/>
              </a:rPr>
              <a:t>DOES THIS WORK?</a:t>
            </a:r>
            <a:endParaRPr lang="en-US" altLang="en-US" sz="2400" dirty="0"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96" y="5735979"/>
                <a:ext cx="8153400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b="1" dirty="0">
                    <a:solidFill>
                      <a:srgbClr val="FF0000"/>
                    </a:solidFill>
                    <a:cs typeface="Arial" charset="0"/>
                  </a:rPr>
                  <a:t>Collisions! </a:t>
                </a:r>
                <a:r>
                  <a:rPr lang="en-US" altLang="en-US" dirty="0">
                    <a:solidFill>
                      <a:srgbClr val="FF0000"/>
                    </a:solidFill>
                    <a:cs typeface="Arial" charset="0"/>
                  </a:rPr>
                  <a:t>Pr[Alice’s first two indices collide]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≥1/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100</m:t>
                        </m:r>
                      </m:sup>
                    </m:sSup>
                  </m:oMath>
                </a14:m>
                <a:endParaRPr lang="en-US" altLang="en-US" sz="24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096" y="5735979"/>
                <a:ext cx="8153400" cy="512421"/>
              </a:xfrm>
              <a:prstGeom prst="rect">
                <a:avLst/>
              </a:prstGeom>
              <a:blipFill>
                <a:blip r:embed="rId18"/>
                <a:stretch>
                  <a:fillRect l="-1246" t="-9524" b="-119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B38E4A23-7C90-D744-A467-C4E38CF49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383" y="6248400"/>
                <a:ext cx="8340135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⟹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cs typeface="Arial" charset="0"/>
                  </a:rPr>
                  <a:t>Alice is using the same one-time pad bit twice! </a:t>
                </a:r>
                <a:endParaRPr lang="en-US" altLang="en-US" sz="24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B38E4A23-7C90-D744-A467-C4E38CF49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6383" y="6248400"/>
                <a:ext cx="8340135" cy="512421"/>
              </a:xfrm>
              <a:prstGeom prst="rect">
                <a:avLst/>
              </a:prstGeom>
              <a:blipFill>
                <a:blip r:embed="rId19"/>
                <a:stretch>
                  <a:fillRect t="-9756" b="-146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88">
            <a:extLst>
              <a:ext uri="{FF2B5EF4-FFF2-40B4-BE49-F238E27FC236}">
                <a16:creationId xmlns:a16="http://schemas.microsoft.com/office/drawing/2014/main" id="{CA06A600-F612-6640-953C-ABAAE6BF92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61" y="5177806"/>
            <a:ext cx="898078" cy="88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8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6" grpId="0"/>
      <p:bldP spid="83" grpId="0"/>
      <p:bldP spid="7" grpId="0" animBg="1"/>
      <p:bldP spid="85" grpId="0" animBg="1"/>
      <p:bldP spid="86" grpId="0"/>
      <p:bldP spid="87" grpId="0"/>
      <p:bldP spid="8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another idea…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9080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016299" y="206627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77000" y="2072528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620416" y="281602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5976392" y="274813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304800" y="3586518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l="-15789" r="-350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2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EEF7BF1-161A-984D-86CE-5F344CE678E3}"/>
              </a:ext>
            </a:extLst>
          </p:cNvPr>
          <p:cNvGrpSpPr/>
          <p:nvPr/>
        </p:nvGrpSpPr>
        <p:grpSpPr>
          <a:xfrm>
            <a:off x="4802139" y="3586518"/>
            <a:ext cx="4273725" cy="1392743"/>
            <a:chOff x="304800" y="3586518"/>
            <a:chExt cx="4273725" cy="1392743"/>
          </a:xfrm>
        </p:grpSpPr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8D9A4384-F5B7-B749-909D-C981421F91AA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7DE7DA-9CDD-8048-8DF5-DA42443491C0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13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14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5"/>
                  <a:stretch>
                    <a:fillRect l="-13793" r="-3448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6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ular Callout 81">
            <a:extLst>
              <a:ext uri="{FF2B5EF4-FFF2-40B4-BE49-F238E27FC236}">
                <a16:creationId xmlns:a16="http://schemas.microsoft.com/office/drawing/2014/main" id="{786A2DB7-17EE-E649-A1FF-C1BE92291CEE}"/>
              </a:ext>
            </a:extLst>
          </p:cNvPr>
          <p:cNvSpPr/>
          <p:nvPr/>
        </p:nvSpPr>
        <p:spPr>
          <a:xfrm>
            <a:off x="1277954" y="1446142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1-bit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8B3B1-6882-9F45-B660-88311E10BF92}"/>
              </a:ext>
            </a:extLst>
          </p:cNvPr>
          <p:cNvSpPr/>
          <p:nvPr/>
        </p:nvSpPr>
        <p:spPr>
          <a:xfrm>
            <a:off x="2971799" y="1600200"/>
            <a:ext cx="3843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pick a random index, say 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96" y="5431179"/>
                <a:ext cx="8153400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Pr[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∃</m:t>
                    </m:r>
                  </m:oMath>
                </a14:m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 collision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𝑡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 indices]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≤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𝑡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/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</m:sup>
                    </m:sSup>
                    <m:r>
                      <a:rPr lang="en-US" alt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negl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cs typeface="Arial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096" y="5431179"/>
                <a:ext cx="8153400" cy="512421"/>
              </a:xfrm>
              <a:prstGeom prst="rect">
                <a:avLst/>
              </a:prstGeom>
              <a:blipFill>
                <a:blip r:embed="rId18"/>
                <a:stretch>
                  <a:fillRect l="-1246" t="-9524" b="-119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263B3377-AB86-E749-9259-1208719703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1" y="5168153"/>
            <a:ext cx="775447" cy="775447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0972E10-3F0A-C745-BF41-7341422CCF65}"/>
              </a:ext>
            </a:extLst>
          </p:cNvPr>
          <p:cNvSpPr>
            <a:spLocks/>
          </p:cNvSpPr>
          <p:nvPr/>
        </p:nvSpPr>
        <p:spPr bwMode="auto">
          <a:xfrm>
            <a:off x="457200" y="6040779"/>
            <a:ext cx="8153400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BUT: Alice and Bob are not poly-time!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10B6B9F-06A4-7D42-95D9-48FCB1EC03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57" y="5765534"/>
            <a:ext cx="898078" cy="882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6DD95-81C7-CC47-BF7D-E9DF35468B1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8900" t="20014"/>
          <a:stretch/>
        </p:blipFill>
        <p:spPr>
          <a:xfrm>
            <a:off x="7240539" y="4683990"/>
            <a:ext cx="756371" cy="7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But these are </a:t>
            </a:r>
            <a:r>
              <a:rPr lang="en-US" sz="4000" b="1" i="1" u="sng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good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bad ideas…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09899" y="1122114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99" y="1122114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2279475" y="1521295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4"/>
                  <a:stretch>
                    <a:fillRect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 l="-15789" r="-5263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2C596426-7D22-AF48-8B8E-5818FF72F40F}"/>
              </a:ext>
            </a:extLst>
          </p:cNvPr>
          <p:cNvSpPr>
            <a:spLocks/>
          </p:cNvSpPr>
          <p:nvPr/>
        </p:nvSpPr>
        <p:spPr bwMode="auto">
          <a:xfrm>
            <a:off x="457200" y="3221725"/>
            <a:ext cx="8712968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0033CC"/>
                </a:solidFill>
                <a:cs typeface="Arial" charset="0"/>
              </a:rPr>
              <a:t>Goal: </a:t>
            </a:r>
            <a:r>
              <a:rPr lang="en-US" altLang="en-US" dirty="0">
                <a:cs typeface="Arial" charset="0"/>
              </a:rPr>
              <a:t>Never compute this exponentially long string explicitly!</a:t>
            </a:r>
            <a:endParaRPr lang="en-US" altLang="en-US" sz="2400" dirty="0"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49739F-5896-D24D-8898-C7AE1936C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3810000"/>
                <a:ext cx="8001000" cy="1008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cs typeface="Arial" charset="0"/>
                  </a:rPr>
                  <a:t>Instead, we want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𝒃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Arial" charset="0"/>
                      </a:rPr>
                      <m:t>the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2400" dirty="0">
                    <a:cs typeface="Arial" charset="0"/>
                  </a:rPr>
                  <a:t> bit in the implicitly defined (pseudorandom) string. </a:t>
                </a: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49739F-5896-D24D-8898-C7AE1936C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10000"/>
                <a:ext cx="8001000" cy="1008692"/>
              </a:xfrm>
              <a:prstGeom prst="rect">
                <a:avLst/>
              </a:prstGeom>
              <a:blipFill>
                <a:blip r:embed="rId12"/>
                <a:stretch>
                  <a:fillRect l="-1268" t="-37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18543422-319F-5B49-8F4C-A56A213F4375}"/>
              </a:ext>
            </a:extLst>
          </p:cNvPr>
          <p:cNvSpPr/>
          <p:nvPr/>
        </p:nvSpPr>
        <p:spPr bwMode="auto">
          <a:xfrm>
            <a:off x="4419600" y="1521295"/>
            <a:ext cx="139426" cy="935543"/>
          </a:xfrm>
          <a:custGeom>
            <a:avLst/>
            <a:gdLst>
              <a:gd name="connsiteX0" fmla="*/ 52251 w 209005"/>
              <a:gd name="connsiteY0" fmla="*/ 0 h 875211"/>
              <a:gd name="connsiteX1" fmla="*/ 65314 w 209005"/>
              <a:gd name="connsiteY1" fmla="*/ 313509 h 875211"/>
              <a:gd name="connsiteX2" fmla="*/ 78377 w 209005"/>
              <a:gd name="connsiteY2" fmla="*/ 365760 h 875211"/>
              <a:gd name="connsiteX3" fmla="*/ 117565 w 209005"/>
              <a:gd name="connsiteY3" fmla="*/ 404949 h 875211"/>
              <a:gd name="connsiteX4" fmla="*/ 195942 w 209005"/>
              <a:gd name="connsiteY4" fmla="*/ 431074 h 875211"/>
              <a:gd name="connsiteX5" fmla="*/ 209005 w 209005"/>
              <a:gd name="connsiteY5" fmla="*/ 470263 h 875211"/>
              <a:gd name="connsiteX6" fmla="*/ 195942 w 209005"/>
              <a:gd name="connsiteY6" fmla="*/ 587829 h 875211"/>
              <a:gd name="connsiteX7" fmla="*/ 143691 w 209005"/>
              <a:gd name="connsiteY7" fmla="*/ 666206 h 875211"/>
              <a:gd name="connsiteX8" fmla="*/ 117565 w 209005"/>
              <a:gd name="connsiteY8" fmla="*/ 705394 h 875211"/>
              <a:gd name="connsiteX9" fmla="*/ 78377 w 209005"/>
              <a:gd name="connsiteY9" fmla="*/ 744583 h 875211"/>
              <a:gd name="connsiteX10" fmla="*/ 26125 w 209005"/>
              <a:gd name="connsiteY10" fmla="*/ 822960 h 875211"/>
              <a:gd name="connsiteX11" fmla="*/ 0 w 209005"/>
              <a:gd name="connsiteY11" fmla="*/ 875211 h 87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005" h="875211">
                <a:moveTo>
                  <a:pt x="52251" y="0"/>
                </a:moveTo>
                <a:cubicBezTo>
                  <a:pt x="56605" y="104503"/>
                  <a:pt x="57862" y="209181"/>
                  <a:pt x="65314" y="313509"/>
                </a:cubicBezTo>
                <a:cubicBezTo>
                  <a:pt x="66593" y="331416"/>
                  <a:pt x="69470" y="350172"/>
                  <a:pt x="78377" y="365760"/>
                </a:cubicBezTo>
                <a:cubicBezTo>
                  <a:pt x="87542" y="381800"/>
                  <a:pt x="101416" y="395977"/>
                  <a:pt x="117565" y="404949"/>
                </a:cubicBezTo>
                <a:cubicBezTo>
                  <a:pt x="141638" y="418323"/>
                  <a:pt x="195942" y="431074"/>
                  <a:pt x="195942" y="431074"/>
                </a:cubicBezTo>
                <a:cubicBezTo>
                  <a:pt x="200296" y="444137"/>
                  <a:pt x="209005" y="456493"/>
                  <a:pt x="209005" y="470263"/>
                </a:cubicBezTo>
                <a:cubicBezTo>
                  <a:pt x="209005" y="509693"/>
                  <a:pt x="208411" y="550423"/>
                  <a:pt x="195942" y="587829"/>
                </a:cubicBezTo>
                <a:cubicBezTo>
                  <a:pt x="186013" y="617617"/>
                  <a:pt x="161108" y="640080"/>
                  <a:pt x="143691" y="666206"/>
                </a:cubicBezTo>
                <a:cubicBezTo>
                  <a:pt x="134982" y="679269"/>
                  <a:pt x="128666" y="694293"/>
                  <a:pt x="117565" y="705394"/>
                </a:cubicBezTo>
                <a:cubicBezTo>
                  <a:pt x="104502" y="718457"/>
                  <a:pt x="89719" y="730001"/>
                  <a:pt x="78377" y="744583"/>
                </a:cubicBezTo>
                <a:cubicBezTo>
                  <a:pt x="59100" y="769368"/>
                  <a:pt x="36054" y="793172"/>
                  <a:pt x="26125" y="822960"/>
                </a:cubicBezTo>
                <a:cubicBezTo>
                  <a:pt x="11115" y="867991"/>
                  <a:pt x="22799" y="852412"/>
                  <a:pt x="0" y="875211"/>
                </a:cubicBezTo>
              </a:path>
            </a:pathLst>
          </a:custGeom>
          <a:noFill/>
          <a:ln w="508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3BAFE3-940C-A945-A61D-F09A21618FB5}"/>
                  </a:ext>
                </a:extLst>
              </p:cNvPr>
              <p:cNvSpPr/>
              <p:nvPr/>
            </p:nvSpPr>
            <p:spPr>
              <a:xfrm>
                <a:off x="4531804" y="1739371"/>
                <a:ext cx="4395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3BAFE3-940C-A945-A61D-F09A21618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04" y="1739371"/>
                <a:ext cx="43954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CE7CEE57-3153-F040-B523-891CA045F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4895238"/>
                <a:ext cx="8001000" cy="514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cs typeface="Arial" charset="0"/>
                  </a:rPr>
                  <a:t>Computable in time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Arial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CE7CEE57-3153-F040-B523-891CA045F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895238"/>
                <a:ext cx="8001000" cy="514962"/>
              </a:xfrm>
              <a:prstGeom prst="rect">
                <a:avLst/>
              </a:prstGeom>
              <a:blipFill>
                <a:blip r:embed="rId14"/>
                <a:stretch>
                  <a:fillRect l="-1268" t="-9524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5E1AD3-7430-8247-BFE9-24A00FD25151}"/>
                  </a:ext>
                </a:extLst>
              </p:cNvPr>
              <p:cNvSpPr/>
              <p:nvPr/>
            </p:nvSpPr>
            <p:spPr>
              <a:xfrm>
                <a:off x="6096000" y="6447437"/>
                <a:ext cx="36586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1800" dirty="0">
                    <a:cs typeface="Arial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sz="1800" dirty="0">
                    <a:cs typeface="Arial" charset="0"/>
                  </a:rPr>
                  <a:t>  =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</m:oMath>
                </a14:m>
                <a:r>
                  <a:rPr lang="en-US" altLang="en-US" sz="1800" dirty="0">
                    <a:cs typeface="Arial" charset="0"/>
                  </a:rPr>
                  <a:t> = length of the string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</m:oMath>
                </a14:m>
                <a:r>
                  <a:rPr lang="en-US" altLang="en-US" sz="1800" dirty="0">
                    <a:cs typeface="Arial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5E1AD3-7430-8247-BFE9-24A00FD25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447437"/>
                <a:ext cx="3658667" cy="369332"/>
              </a:xfrm>
              <a:prstGeom prst="rect">
                <a:avLst/>
              </a:prstGeom>
              <a:blipFill>
                <a:blip r:embed="rId15"/>
                <a:stretch>
                  <a:fillRect l="-138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F5C803F5-FD7C-8344-B8B4-757FDF29F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5428638"/>
                <a:ext cx="8001000" cy="914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,…</m:t>
                    </m:r>
                  </m:oMath>
                </a14:m>
                <a:r>
                  <a:rPr lang="en-US" altLang="en-US" dirty="0">
                    <a:cs typeface="Arial" charset="0"/>
                  </a:rPr>
                  <a:t> computationally indistinguishable from random bits, for random (or any distinct)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dirty="0">
                    <a:cs typeface="Arial" charset="0"/>
                  </a:rPr>
                  <a:t>,</a:t>
                </a:r>
                <a:r>
                  <a:rPr lang="en-US" altLang="en-US" b="1" dirty="0">
                    <a:solidFill>
                      <a:srgbClr val="0033CC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dirty="0">
                    <a:cs typeface="Arial" charset="0"/>
                  </a:rPr>
                  <a:t>,…</a:t>
                </a: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F5C803F5-FD7C-8344-B8B4-757FDF29F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428638"/>
                <a:ext cx="8001000" cy="914054"/>
              </a:xfrm>
              <a:prstGeom prst="rect">
                <a:avLst/>
              </a:prstGeom>
              <a:blipFill>
                <a:blip r:embed="rId16"/>
                <a:stretch>
                  <a:fillRect l="-1268" t="-5479" b="-41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ubtitle 1">
            <a:extLst>
              <a:ext uri="{FF2B5EF4-FFF2-40B4-BE49-F238E27FC236}">
                <a16:creationId xmlns:a16="http://schemas.microsoft.com/office/drawing/2014/main" id="{136A7B3F-29B7-E54B-A5A1-D9747DD271E2}"/>
              </a:ext>
            </a:extLst>
          </p:cNvPr>
          <p:cNvSpPr txBox="1">
            <a:spLocks/>
          </p:cNvSpPr>
          <p:nvPr/>
        </p:nvSpPr>
        <p:spPr>
          <a:xfrm>
            <a:off x="179512" y="3527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8" grpId="0" animBg="1"/>
      <p:bldP spid="9" grpId="0"/>
      <p:bldP spid="44" grpId="0"/>
      <p:bldP spid="10" grpId="0"/>
      <p:bldP spid="46" grpId="0"/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730F-AD48-2E41-98C8-00EA247CCF7D}"/>
              </a:ext>
            </a:extLst>
          </p:cNvPr>
          <p:cNvSpPr/>
          <p:nvPr/>
        </p:nvSpPr>
        <p:spPr bwMode="auto">
          <a:xfrm>
            <a:off x="-228600" y="6031742"/>
            <a:ext cx="9906000" cy="1664458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85B30-3FCD-DE48-8A37-46CF406F63FB}"/>
              </a:ext>
            </a:extLst>
          </p:cNvPr>
          <p:cNvSpPr/>
          <p:nvPr/>
        </p:nvSpPr>
        <p:spPr bwMode="auto">
          <a:xfrm>
            <a:off x="-381000" y="1440842"/>
            <a:ext cx="9906000" cy="2354770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>
            <a:extLst>
              <a:ext uri="{FF2B5EF4-FFF2-40B4-BE49-F238E27FC236}">
                <a16:creationId xmlns:a16="http://schemas.microsoft.com/office/drawing/2014/main" id="{346609C0-DB29-2846-A3E4-D1691585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16" y="2867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But first, let’s do some prep work…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7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/>
              <p:nvPr/>
            </p:nvSpPr>
            <p:spPr>
              <a:xfrm>
                <a:off x="976987" y="4648200"/>
                <a:ext cx="5575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7" y="4648200"/>
                <a:ext cx="5575437" cy="461665"/>
              </a:xfrm>
              <a:prstGeom prst="rect">
                <a:avLst/>
              </a:prstGeom>
              <a:blipFill>
                <a:blip r:embed="rId3"/>
                <a:stretch>
                  <a:fillRect l="-227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/>
              <p:nvPr/>
            </p:nvSpPr>
            <p:spPr>
              <a:xfrm>
                <a:off x="976987" y="5194783"/>
                <a:ext cx="71002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𝐄𝐯𝐚𝐥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a poly-time algorithm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7" y="5194783"/>
                <a:ext cx="7100213" cy="461665"/>
              </a:xfrm>
              <a:prstGeom prst="rect">
                <a:avLst/>
              </a:prstGeom>
              <a:blipFill>
                <a:blip r:embed="rId4"/>
                <a:stretch>
                  <a:fillRect l="-17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  <a:blipFill>
                <a:blip r:embed="rId5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1447800" y="1993859"/>
                <a:ext cx="5334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indexed by a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(private)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key/seed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93859"/>
                <a:ext cx="5334000" cy="461665"/>
              </a:xfrm>
              <a:prstGeom prst="rect">
                <a:avLst/>
              </a:prstGeom>
              <a:blipFill>
                <a:blip r:embed="rId6"/>
                <a:stretch>
                  <a:fillRect l="-1663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  <a:blipFill>
                <a:blip r:embed="rId7"/>
                <a:stretch>
                  <a:fillRect l="-109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  <a:blipFill>
                <a:blip r:embed="rId8"/>
                <a:stretch>
                  <a:fillRect l="-11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(singly exponential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  <a:blipFill>
                <a:blip r:embed="rId9"/>
                <a:stretch>
                  <a:fillRect l="-113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010092-F6CD-A444-9D08-5517FA446A4C}"/>
              </a:ext>
            </a:extLst>
          </p:cNvPr>
          <p:cNvSpPr/>
          <p:nvPr/>
        </p:nvSpPr>
        <p:spPr bwMode="auto">
          <a:xfrm>
            <a:off x="762000" y="1295400"/>
            <a:ext cx="8202488" cy="3048000"/>
          </a:xfrm>
          <a:prstGeom prst="rect">
            <a:avLst/>
          </a:prstGeom>
          <a:solidFill>
            <a:srgbClr val="0033CC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  <a:blipFill>
                <a:blip r:embed="rId3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1447800" y="1993859"/>
                <a:ext cx="4419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indexed by a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(private)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93859"/>
                <a:ext cx="4419600" cy="461665"/>
              </a:xfrm>
              <a:prstGeom prst="rect">
                <a:avLst/>
              </a:prstGeom>
              <a:blipFill>
                <a:blip r:embed="rId4"/>
                <a:stretch>
                  <a:fillRect l="-200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  <a:blipFill>
                <a:blip r:embed="rId5"/>
                <a:stretch>
                  <a:fillRect l="-109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  <a:blipFill>
                <a:blip r:embed="rId6"/>
                <a:stretch>
                  <a:fillRect l="-11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(singly exponential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  <a:blipFill>
                <a:blip r:embed="rId7"/>
                <a:stretch>
                  <a:fillRect l="-113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/>
              <p:nvPr/>
            </p:nvSpPr>
            <p:spPr>
              <a:xfrm>
                <a:off x="4125403" y="4203591"/>
                <a:ext cx="89319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6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56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03" y="4203591"/>
                <a:ext cx="893193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0012684-0C42-3C4D-9F08-08AABE61C3FF}"/>
              </a:ext>
            </a:extLst>
          </p:cNvPr>
          <p:cNvSpPr/>
          <p:nvPr/>
        </p:nvSpPr>
        <p:spPr bwMode="auto">
          <a:xfrm>
            <a:off x="699906" y="5054757"/>
            <a:ext cx="8202488" cy="1392680"/>
          </a:xfrm>
          <a:prstGeom prst="rect">
            <a:avLst/>
          </a:prstGeom>
          <a:solidFill>
            <a:srgbClr val="FF0000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/>
              <p:nvPr/>
            </p:nvSpPr>
            <p:spPr>
              <a:xfrm>
                <a:off x="852306" y="5163624"/>
                <a:ext cx="8050088" cy="47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ALL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" y="5163624"/>
                <a:ext cx="8050088" cy="475323"/>
              </a:xfrm>
              <a:prstGeom prst="rect">
                <a:avLst/>
              </a:prstGeom>
              <a:blipFill>
                <a:blip r:embed="rId9"/>
                <a:stretch>
                  <a:fillRect l="-1262"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/>
              <p:nvPr/>
            </p:nvSpPr>
            <p:spPr>
              <a:xfrm>
                <a:off x="1458686" y="5756523"/>
                <a:ext cx="7862214" cy="529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(doubly exponential in</a:t>
                </a:r>
                <a:r>
                  <a:rPr lang="en-US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86" y="5756523"/>
                <a:ext cx="7862214" cy="529184"/>
              </a:xfrm>
              <a:prstGeom prst="rect">
                <a:avLst/>
              </a:prstGeom>
              <a:blipFill>
                <a:blip r:embed="rId10"/>
                <a:stretch>
                  <a:fillRect l="-968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3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124019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 should be “indistinguishable” from random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42116AE-80A0-0048-87AE-A6F46052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0D0B284-629C-DB47-9FE4-46145B1C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72724"/>
            <a:ext cx="1219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276" y="2581480"/>
                <a:ext cx="140525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_</m:t>
                    </m:r>
                    <m:r>
                      <a:rPr lang="en-US" b="0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276" y="2581480"/>
                <a:ext cx="1405256" cy="461665"/>
              </a:xfrm>
              <a:prstGeom prst="rect">
                <a:avLst/>
              </a:prstGeom>
              <a:blipFill>
                <a:blip r:embed="rId3"/>
                <a:stretch>
                  <a:fillRect l="-3571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>
            <a:extLst>
              <a:ext uri="{FF2B5EF4-FFF2-40B4-BE49-F238E27FC236}">
                <a16:creationId xmlns:a16="http://schemas.microsoft.com/office/drawing/2014/main" id="{AD2BC90D-3266-B342-B9DB-D8627DD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2C82E991-9E38-DD4F-9540-7CFFAE51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720" y="3356692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46" y="163016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The pseudorandom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82" y="6145112"/>
                <a:ext cx="3490571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33CC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82" y="6145112"/>
                <a:ext cx="3490571" cy="472373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905" y="3419024"/>
                <a:ext cx="44242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905" y="3419024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utoShape 9">
            <a:extLst>
              <a:ext uri="{FF2B5EF4-FFF2-40B4-BE49-F238E27FC236}">
                <a16:creationId xmlns:a16="http://schemas.microsoft.com/office/drawing/2014/main" id="{017B747A-AF44-3B4D-B679-8175859D60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21640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363324"/>
                <a:ext cx="117064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363324"/>
                <a:ext cx="1170641" cy="461665"/>
              </a:xfrm>
              <a:prstGeom prst="rect">
                <a:avLst/>
              </a:prstGeom>
              <a:blipFill>
                <a:blip r:embed="rId6"/>
                <a:stretch>
                  <a:fillRect l="-1075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CCCD37-33D9-454B-97EE-048F6666E714}"/>
              </a:ext>
            </a:extLst>
          </p:cNvPr>
          <p:cNvGrpSpPr/>
          <p:nvPr/>
        </p:nvGrpSpPr>
        <p:grpSpPr>
          <a:xfrm>
            <a:off x="5410200" y="1600200"/>
            <a:ext cx="4038600" cy="3200400"/>
            <a:chOff x="5410200" y="1600200"/>
            <a:chExt cx="4038600" cy="3200400"/>
          </a:xfrm>
        </p:grpSpPr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A5FECD9-878D-E544-A64D-BC7049A8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4038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aseline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random world </a:t>
              </a:r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6B6468A3-1522-254F-820C-3F31745F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2" y="2286000"/>
              <a:ext cx="1606322" cy="990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r>
                        <a:rPr lang="en-US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lang="en-US" baseline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𝐴𝐿𝐿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b>
                      </m:sSub>
                    </m:oMath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97EF0FF0-7D66-174B-B032-C1D2AF5B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922" y="3269968"/>
              <a:ext cx="152400" cy="668148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utoShape 9">
              <a:extLst>
                <a:ext uri="{FF2B5EF4-FFF2-40B4-BE49-F238E27FC236}">
                  <a16:creationId xmlns:a16="http://schemas.microsoft.com/office/drawing/2014/main" id="{35C44FBD-F89B-7A4F-9141-92CB575F53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688842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9305" y="6114192"/>
                <a:ext cx="3814570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𝐴𝐿𝐿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305" y="6114192"/>
                <a:ext cx="3814570" cy="472373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BB75DA-719E-CF4C-9F55-091A3C9F9B35}"/>
              </a:ext>
            </a:extLst>
          </p:cNvPr>
          <p:cNvGrpSpPr/>
          <p:nvPr/>
        </p:nvGrpSpPr>
        <p:grpSpPr>
          <a:xfrm>
            <a:off x="2204686" y="4789541"/>
            <a:ext cx="5269038" cy="589956"/>
            <a:chOff x="2204686" y="4789541"/>
            <a:chExt cx="5269038" cy="589956"/>
          </a:xfrm>
        </p:grpSpPr>
        <p:sp>
          <p:nvSpPr>
            <p:cNvPr id="50" name="AutoShape 9">
              <a:extLst>
                <a:ext uri="{FF2B5EF4-FFF2-40B4-BE49-F238E27FC236}">
                  <a16:creationId xmlns:a16="http://schemas.microsoft.com/office/drawing/2014/main" id="{FE376482-9255-4743-9F8D-12674B6E54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F3422EE6-92FE-5041-9CA0-AE5FBE06F2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832DC-36A2-934C-B913-15BF25F7CD5F}"/>
              </a:ext>
            </a:extLst>
          </p:cNvPr>
          <p:cNvGrpSpPr/>
          <p:nvPr/>
        </p:nvGrpSpPr>
        <p:grpSpPr>
          <a:xfrm>
            <a:off x="228600" y="5578680"/>
            <a:ext cx="8845899" cy="1102095"/>
            <a:chOff x="228600" y="5578680"/>
            <a:chExt cx="8845899" cy="1102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11765" r="-8824" b="-212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ppt D, there is a negligible function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s.t.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414" t="-10811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3" grpId="0" animBg="1"/>
      <p:bldP spid="34" grpId="0"/>
      <p:bldP spid="35" grpId="0"/>
      <p:bldP spid="37" grpId="0" animBg="1"/>
      <p:bldP spid="38" grpId="0"/>
      <p:bldP spid="4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PRF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Stateless Secret-key Encryption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727" t="-14035" r="-581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751384" y="1371600"/>
                <a:ext cx="79354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k that defines 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4" y="1371600"/>
                <a:ext cx="7935416" cy="461665"/>
              </a:xfrm>
              <a:prstGeom prst="rect">
                <a:avLst/>
              </a:prstGeom>
              <a:blipFill>
                <a:blip r:embed="rId4"/>
                <a:stretch>
                  <a:fillRect l="-160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/>
              <p:nvPr/>
            </p:nvSpPr>
            <p:spPr>
              <a:xfrm>
                <a:off x="751384" y="3479031"/>
                <a:ext cx="1677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4" y="3479031"/>
                <a:ext cx="1677639" cy="461665"/>
              </a:xfrm>
              <a:prstGeom prst="rect">
                <a:avLst/>
              </a:prstGeom>
              <a:blipFill>
                <a:blip r:embed="rId5"/>
                <a:stretch>
                  <a:fillRect l="-752" t="-10811" r="-45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/>
              <p:nvPr/>
            </p:nvSpPr>
            <p:spPr>
              <a:xfrm>
                <a:off x="2392480" y="3463494"/>
                <a:ext cx="67515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:br>
                  <a:rPr lang="en-US" sz="2400" dirty="0"/>
                </a:br>
                <a:r>
                  <a:rPr lang="en-US" dirty="0"/>
                  <a:t>let the ciphertext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pair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80" y="3463494"/>
                <a:ext cx="6751520" cy="830997"/>
              </a:xfrm>
              <a:prstGeom prst="rect">
                <a:avLst/>
              </a:prstGeom>
              <a:blipFill>
                <a:blip r:embed="rId6"/>
                <a:stretch>
                  <a:fillRect l="-1504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/>
              <p:nvPr/>
            </p:nvSpPr>
            <p:spPr>
              <a:xfrm>
                <a:off x="796589" y="4643735"/>
                <a:ext cx="2605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4643735"/>
                <a:ext cx="2605009" cy="461665"/>
              </a:xfrm>
              <a:prstGeom prst="rect">
                <a:avLst/>
              </a:prstGeom>
              <a:blipFill>
                <a:blip r:embed="rId7"/>
                <a:stretch>
                  <a:fillRect l="-485" t="-10526" r="-291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/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𝐂𝐨𝐫𝐫𝐞𝐜𝐭𝐧𝐞𝐬𝐬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  <a:blipFill>
                <a:blip r:embed="rId9"/>
                <a:stretch>
                  <a:fillRect r="-58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/>
              <p:nvPr/>
            </p:nvSpPr>
            <p:spPr>
              <a:xfrm>
                <a:off x="838200" y="5956122"/>
                <a:ext cx="77039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56122"/>
                <a:ext cx="7703928" cy="461665"/>
              </a:xfrm>
              <a:prstGeom prst="rect">
                <a:avLst/>
              </a:prstGeom>
              <a:blipFill>
                <a:blip r:embed="rId10"/>
                <a:stretch>
                  <a:fillRect l="-32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/>
              <p:nvPr/>
            </p:nvSpPr>
            <p:spPr>
              <a:xfrm>
                <a:off x="2720162" y="1963998"/>
                <a:ext cx="2736710" cy="47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:{0,1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→{0,1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62" y="1963998"/>
                <a:ext cx="2736710" cy="475323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/>
              <p:nvPr/>
            </p:nvSpPr>
            <p:spPr>
              <a:xfrm>
                <a:off x="796589" y="2594913"/>
                <a:ext cx="8499811" cy="47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/>
                  <a:t>(the domain 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400" i="1" dirty="0"/>
                  <a:t>, had better be super-</a:t>
                </a:r>
                <a:r>
                  <a:rPr lang="en-US" sz="2400" i="1" dirty="0" err="1"/>
                  <a:t>polynomially</a:t>
                </a:r>
                <a:r>
                  <a:rPr lang="en-US" sz="2400" i="1" dirty="0"/>
                  <a:t> large in n)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2594913"/>
                <a:ext cx="8499811" cy="474810"/>
              </a:xfrm>
              <a:prstGeom prst="rect">
                <a:avLst/>
              </a:prstGeom>
              <a:blipFill>
                <a:blip r:embed="rId12"/>
                <a:stretch>
                  <a:fillRect l="-104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/>
              <p:nvPr/>
            </p:nvSpPr>
            <p:spPr>
              <a:xfrm>
                <a:off x="3429000" y="4648200"/>
                <a:ext cx="67515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utput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48200"/>
                <a:ext cx="6751520" cy="461665"/>
              </a:xfrm>
              <a:prstGeom prst="rect">
                <a:avLst/>
              </a:prstGeom>
              <a:blipFill>
                <a:blip r:embed="rId13"/>
                <a:stretch>
                  <a:fillRect l="-1504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LECTURE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b="1" i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b="1" i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730F-AD48-2E41-98C8-00EA247CCF7D}"/>
              </a:ext>
            </a:extLst>
          </p:cNvPr>
          <p:cNvSpPr/>
          <p:nvPr/>
        </p:nvSpPr>
        <p:spPr bwMode="auto">
          <a:xfrm>
            <a:off x="-228600" y="6031742"/>
            <a:ext cx="9906000" cy="1664458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85B30-3FCD-DE48-8A37-46CF406F63FB}"/>
              </a:ext>
            </a:extLst>
          </p:cNvPr>
          <p:cNvSpPr/>
          <p:nvPr/>
        </p:nvSpPr>
        <p:spPr bwMode="auto">
          <a:xfrm>
            <a:off x="-381000" y="1440842"/>
            <a:ext cx="9906000" cy="3626630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Definitions of </a:t>
            </a:r>
            <a:r>
              <a:rPr lang="en-US" altLang="en-US" sz="3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Pseudorandomness</a:t>
            </a: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2286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[Indistinguishability]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distinguish between the output of a PRG on a random seed vs. a truly random string”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“as good as” a truly random string for all practical purposes.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8100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2 [Next-bit Unpredictability]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predict the (i+1)</a:t>
            </a:r>
            <a:r>
              <a:rPr lang="en-US" altLang="en-US" sz="2400" kern="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 of the output of a PRG given the first </a:t>
            </a:r>
            <a:r>
              <a:rPr lang="en-US" altLang="en-US" sz="2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bits, better than chance”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54864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3 [Incompressibility]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“No polynomial-time algorithm can compress the output of the PRG into a shorter string”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04800" y="1524000"/>
            <a:ext cx="8534400" cy="1828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3657600"/>
            <a:ext cx="8534400" cy="1447800"/>
          </a:xfrm>
          <a:prstGeom prst="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5410200"/>
            <a:ext cx="8534400" cy="1371600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5229200"/>
            <a:ext cx="9220200" cy="1676400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2BBCA2-393B-F643-AE13-43C316517015}"/>
              </a:ext>
            </a:extLst>
          </p:cNvPr>
          <p:cNvSpPr txBox="1">
            <a:spLocks/>
          </p:cNvSpPr>
          <p:nvPr/>
        </p:nvSpPr>
        <p:spPr bwMode="auto">
          <a:xfrm rot="19321580">
            <a:off x="2682070" y="4043878"/>
            <a:ext cx="5124685" cy="57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b="1" kern="0" dirty="0">
                <a:latin typeface="Arial Narrow" panose="020B0606020202030204" pitchFamily="34" charset="0"/>
              </a:rPr>
              <a:t>ALL DEFS ARE EQUIVALENT!</a:t>
            </a:r>
            <a:endParaRPr lang="en-US" altLang="en-US" kern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0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1 (Recap): Indistinguishability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4949688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u="sng" kern="0" dirty="0">
                <a:latin typeface="Arial Narrow" panose="020B0606020202030204" pitchFamily="34" charset="0"/>
              </a:rPr>
              <a:t>Notation</a:t>
            </a:r>
            <a:r>
              <a:rPr lang="en-US" altLang="en-US" sz="2800" kern="0" dirty="0">
                <a:latin typeface="Arial Narrow" panose="020B0606020202030204" pitchFamily="34" charset="0"/>
              </a:rPr>
              <a:t>: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n</a:t>
            </a:r>
            <a:r>
              <a:rPr lang="en-US" altLang="en-US" sz="2800" kern="0" dirty="0">
                <a:latin typeface="Arial Narrow" panose="020B0606020202030204" pitchFamily="34" charset="0"/>
              </a:rPr>
              <a:t> (resp.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m</a:t>
            </a:r>
            <a:r>
              <a:rPr lang="en-US" altLang="en-US" sz="2800" kern="0" dirty="0">
                <a:latin typeface="Arial Narrow" panose="020B0606020202030204" pitchFamily="34" charset="0"/>
              </a:rPr>
              <a:t>) denotes the random distribution on n-bit (resp. m-bit) strings.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152400" y="1447800"/>
                <a:ext cx="88392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400" b="1" kern="0" dirty="0">
                    <a:solidFill>
                      <a:srgbClr val="33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[Indistinguishability]: </a:t>
                </a:r>
              </a:p>
              <a:p>
                <a:pPr>
                  <a:buFontTx/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polynomial-time computable function G: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indistinguishable (or, secure against any statistical test) if:</a:t>
                </a:r>
              </a:p>
              <a:p>
                <a:pPr marL="0" indent="0">
                  <a:buNone/>
                </a:pPr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PPT algorithm D (called a distinguisher) if there is a negligible function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447800"/>
                <a:ext cx="8839200" cy="1676400"/>
              </a:xfrm>
              <a:prstGeom prst="rect">
                <a:avLst/>
              </a:prstGeom>
              <a:blipFill>
                <a:blip r:embed="rId3"/>
                <a:stretch>
                  <a:fillRect l="-1149" t="-3759" b="-308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52400" y="1374912"/>
            <a:ext cx="8839200" cy="29684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63574" y="3654008"/>
                <a:ext cx="68850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 =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–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en-US" sz="2400" b="1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| =</m:t>
                      </m:r>
                      <m:r>
                        <a:rPr lang="en-US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𝝁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74" y="3654008"/>
                <a:ext cx="6885026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43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2: Next-bit Unpredictability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152400" y="1447800"/>
                <a:ext cx="86868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400" b="1" kern="0" dirty="0">
                    <a:solidFill>
                      <a:srgbClr val="33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[Next-bit Unpredictability]: </a:t>
                </a:r>
              </a:p>
              <a:p>
                <a:pPr>
                  <a:buFontTx/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polynomial-time computable function G: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next-bit unpredictable if:</a:t>
                </a:r>
              </a:p>
              <a:p>
                <a:pPr marL="0" indent="0">
                  <a:buNone/>
                </a:pPr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PPT algorithm P (called a next-bit predictor) and every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1,…,</m:t>
                        </m:r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there is a negligible function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447800"/>
                <a:ext cx="8686800" cy="1676400"/>
              </a:xfrm>
              <a:prstGeom prst="rect">
                <a:avLst/>
              </a:prstGeom>
              <a:blipFill>
                <a:blip r:embed="rId3"/>
                <a:stretch>
                  <a:fillRect l="-1170" t="-3759" b="-308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52400" y="1374912"/>
            <a:ext cx="8839200" cy="31208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89691" y="3654008"/>
                <a:ext cx="6823022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en-US" sz="2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𝑼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𝝁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91" y="3654008"/>
                <a:ext cx="6823022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42D7357-73A7-7449-8D2F-31D9175DC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4949688"/>
                <a:ext cx="83820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800" u="sng" kern="0" dirty="0">
                    <a:latin typeface="Arial Narrow" panose="020B0606020202030204" pitchFamily="34" charset="0"/>
                  </a:rPr>
                  <a:t>Notation</a:t>
                </a:r>
                <a:r>
                  <a:rPr lang="en-US" altLang="en-US" sz="2800" kern="0" dirty="0">
                    <a:latin typeface="Arial Narrow" panose="020B0606020202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en-US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en-US" sz="28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</a:rPr>
                  <a:t> are the bits of the m-bit string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42D7357-73A7-7449-8D2F-31D9175DC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949688"/>
                <a:ext cx="8382000" cy="1066800"/>
              </a:xfrm>
              <a:prstGeom prst="rect">
                <a:avLst/>
              </a:prstGeom>
              <a:blipFill>
                <a:blip r:embed="rId5"/>
                <a:stretch>
                  <a:fillRect l="-1667" t="-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10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908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and Def 2 are Equivalent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2667000"/>
            <a:ext cx="8077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</a:t>
            </a:r>
            <a:b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A PRG G is indistinguishable if and only if it is next-bit unpredictable.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8600" y="2670312"/>
            <a:ext cx="8610600" cy="159688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9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908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and Def 2 are Equivalent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</a:t>
            </a:r>
            <a:b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A PRG G passes all (poly-time) statistical tests if and only if it passes (poly-time) next-bit tests.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8600" y="2670312"/>
            <a:ext cx="8610600" cy="159688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686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21054</TotalTime>
  <Words>3352</Words>
  <Application>Microsoft Macintosh PowerPoint</Application>
  <PresentationFormat>On-screen Show (4:3)</PresentationFormat>
  <Paragraphs>526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American Typewriter</vt:lpstr>
      <vt:lpstr>Arial</vt:lpstr>
      <vt:lpstr>Arial Narrow</vt:lpstr>
      <vt:lpstr>Calibri</vt:lpstr>
      <vt:lpstr>Cambria Math</vt:lpstr>
      <vt:lpstr>Comic Sans MS</vt:lpstr>
      <vt:lpstr>Courier New</vt:lpstr>
      <vt:lpstr>System Font Regular</vt:lpstr>
      <vt:lpstr>Times New Roman</vt:lpstr>
      <vt:lpstr>Wingdings</vt:lpstr>
      <vt:lpstr>Blank Presentation</vt:lpstr>
      <vt:lpstr>Office Theme</vt:lpstr>
      <vt:lpstr>PowerPoint Presentation</vt:lpstr>
      <vt:lpstr>PowerPoint Presentation</vt:lpstr>
      <vt:lpstr>PowerPoint Presentation</vt:lpstr>
      <vt:lpstr>PowerPoint Presentation</vt:lpstr>
      <vt:lpstr>Three Definitions of Pseudorandomness</vt:lpstr>
      <vt:lpstr>PRG Def 1 (Recap): Indistinguishability</vt:lpstr>
      <vt:lpstr>PRG Def 2: Next-bit Unpredictability</vt:lpstr>
      <vt:lpstr>Def 1 and Def 2 are Equivalent</vt:lpstr>
      <vt:lpstr>Def 1 and Def 2 are Equivalent</vt:lpstr>
      <vt:lpstr>NBU and Indistinguishability</vt:lpstr>
      <vt:lpstr>1. Indistinguishability ⟹ NBU</vt:lpstr>
      <vt:lpstr>1. Indistinguishability ⟹ NBU</vt:lpstr>
      <vt:lpstr>1. Indistinguishability ⟹ NBU</vt:lpstr>
      <vt:lpstr>1. Indistinguishability ⟹ NBU</vt:lpstr>
      <vt:lpstr>1. Indistinguishability ⟹ NBU</vt:lpstr>
      <vt:lpstr>2. NBU ⟹ Indistinguishability</vt:lpstr>
      <vt:lpstr>2. NBU ⟹ Indistinguishability</vt:lpstr>
      <vt:lpstr>Before we go there, a puzzle…</vt:lpstr>
      <vt:lpstr>Define Hybrid Distributions:</vt:lpstr>
      <vt:lpstr>Hybrid Distributions:</vt:lpstr>
      <vt:lpstr>Let’s dig a bit more.</vt:lpstr>
      <vt:lpstr>Our Predictor P</vt:lpstr>
      <vt:lpstr>PowerPoint Presentation</vt:lpstr>
      <vt:lpstr>Recap: NBU and Indistinguishability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LCS 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the Adversary</dc:title>
  <dc:creator>Theory of Computation</dc:creator>
  <cp:lastModifiedBy>Vinod Vaikuntanathan</cp:lastModifiedBy>
  <cp:revision>973</cp:revision>
  <cp:lastPrinted>2020-09-10T06:01:49Z</cp:lastPrinted>
  <dcterms:created xsi:type="dcterms:W3CDTF">2013-02-27T00:46:17Z</dcterms:created>
  <dcterms:modified xsi:type="dcterms:W3CDTF">2023-09-13T18:47:14Z</dcterms:modified>
</cp:coreProperties>
</file>