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29" r:id="rId2"/>
    <p:sldId id="1206" r:id="rId3"/>
    <p:sldId id="1189" r:id="rId4"/>
    <p:sldId id="1191" r:id="rId5"/>
    <p:sldId id="1192" r:id="rId6"/>
    <p:sldId id="1190" r:id="rId7"/>
    <p:sldId id="1203" r:id="rId8"/>
    <p:sldId id="1182" r:id="rId9"/>
    <p:sldId id="1204" r:id="rId10"/>
    <p:sldId id="1183" r:id="rId11"/>
    <p:sldId id="1207" r:id="rId12"/>
    <p:sldId id="1208" r:id="rId13"/>
    <p:sldId id="120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177C"/>
    <a:srgbClr val="762416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76309" autoAdjust="0"/>
  </p:normalViewPr>
  <p:slideViewPr>
    <p:cSldViewPr>
      <p:cViewPr varScale="1">
        <p:scale>
          <a:sx n="95" d="100"/>
          <a:sy n="95" d="100"/>
        </p:scale>
        <p:origin x="12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90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231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730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63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6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07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639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66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42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39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013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61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wmf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0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3" Type="http://schemas.openxmlformats.org/officeDocument/2006/relationships/image" Target="../media/image1.png"/><Relationship Id="rId7" Type="http://schemas.openxmlformats.org/officeDocument/2006/relationships/image" Target="../media/image2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7.png"/><Relationship Id="rId11" Type="http://schemas.openxmlformats.org/officeDocument/2006/relationships/image" Target="../media/image128.png"/><Relationship Id="rId5" Type="http://schemas.openxmlformats.org/officeDocument/2006/relationships/image" Target="../media/image3.wmf"/><Relationship Id="rId10" Type="http://schemas.openxmlformats.org/officeDocument/2006/relationships/image" Target="../media/image127.png"/><Relationship Id="rId4" Type="http://schemas.openxmlformats.org/officeDocument/2006/relationships/image" Target="../media/image2.jpeg"/><Relationship Id="rId9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7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836712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3664496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5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2978696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Message Authentication Codes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1560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FB7D34F-D06A-8549-99A9-4D4079AE6001}"/>
              </a:ext>
            </a:extLst>
          </p:cNvPr>
          <p:cNvSpPr>
            <a:spLocks/>
          </p:cNvSpPr>
          <p:nvPr/>
        </p:nvSpPr>
        <p:spPr bwMode="auto">
          <a:xfrm>
            <a:off x="1295400" y="4629944"/>
            <a:ext cx="65532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MACs give us integrity, but not privacy.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03488" y="20603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𝑀𝐴𝐶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488" y="2060361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4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Message Authentication Codes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1560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FB7D34F-D06A-8549-99A9-4D4079AE6001}"/>
              </a:ext>
            </a:extLst>
          </p:cNvPr>
          <p:cNvSpPr>
            <a:spLocks/>
          </p:cNvSpPr>
          <p:nvPr/>
        </p:nvSpPr>
        <p:spPr bwMode="auto">
          <a:xfrm>
            <a:off x="1295400" y="4629944"/>
            <a:ext cx="65532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MACs give us integrity, but not privacy.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82516" y="2082217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16" y="2082217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l="-17257" r="-1681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8CD749-B1C5-9741-B063-9E16DDB0E765}"/>
              </a:ext>
            </a:extLst>
          </p:cNvPr>
          <p:cNvSpPr>
            <a:spLocks/>
          </p:cNvSpPr>
          <p:nvPr/>
        </p:nvSpPr>
        <p:spPr bwMode="auto">
          <a:xfrm>
            <a:off x="1295400" y="5239544"/>
            <a:ext cx="65532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Encrypt, then MAC (more in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pset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187403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685800" y="16764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1003920" y="22098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685800" y="32766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1371600" y="38282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1371600" y="49485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1371600" y="43799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441F8-0DEE-2342-93E5-F8FF720ED455}"/>
              </a:ext>
            </a:extLst>
          </p:cNvPr>
          <p:cNvSpPr/>
          <p:nvPr/>
        </p:nvSpPr>
        <p:spPr bwMode="auto">
          <a:xfrm>
            <a:off x="381000" y="1124743"/>
            <a:ext cx="8610600" cy="3716834"/>
          </a:xfrm>
          <a:prstGeom prst="rect">
            <a:avLst/>
          </a:prstGeom>
          <a:solidFill>
            <a:schemeClr val="bg1"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Negative Results in Learning Theory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8CD749-B1C5-9741-B063-9E16DDB0E765}"/>
              </a:ext>
            </a:extLst>
          </p:cNvPr>
          <p:cNvSpPr>
            <a:spLocks/>
          </p:cNvSpPr>
          <p:nvPr/>
        </p:nvSpPr>
        <p:spPr bwMode="auto">
          <a:xfrm>
            <a:off x="798004" y="2819400"/>
            <a:ext cx="7812596" cy="1295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 [Kearns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Valiant 1994]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Assuming PRFs exist, there are hypothesis classes that cannot be learned by polynomial-time algorithms. </a:t>
            </a:r>
          </a:p>
        </p:txBody>
      </p:sp>
    </p:spTree>
    <p:extLst>
      <p:ext uri="{BB962C8B-B14F-4D97-AF65-F5344CB8AC3E}">
        <p14:creationId xmlns:p14="http://schemas.microsoft.com/office/powerpoint/2010/main" val="17649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699120" y="22860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1003920" y="28194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685800" y="38862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1371600" y="44378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1371600" y="55581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1371600" y="49895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2383D-9805-4B43-A49E-D80AF679E58A}"/>
              </a:ext>
            </a:extLst>
          </p:cNvPr>
          <p:cNvSpPr txBox="1"/>
          <p:nvPr/>
        </p:nvSpPr>
        <p:spPr>
          <a:xfrm>
            <a:off x="724520" y="1454051"/>
            <a:ext cx="445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0. Finish up secret-key encryption.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24F4F5-0B6C-4744-823C-D77135467B9C}"/>
              </a:ext>
            </a:extLst>
          </p:cNvPr>
          <p:cNvSpPr/>
          <p:nvPr/>
        </p:nvSpPr>
        <p:spPr bwMode="auto">
          <a:xfrm>
            <a:off x="381000" y="1124743"/>
            <a:ext cx="8610600" cy="2299791"/>
          </a:xfrm>
          <a:prstGeom prst="rect">
            <a:avLst/>
          </a:prstGeom>
          <a:solidFill>
            <a:schemeClr val="bg1"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4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Friend-or-Foe Identification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91016-75A8-C749-9A4C-B208D309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60" y="2038554"/>
            <a:ext cx="1580541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0CA2F-18CD-AB4A-9EF5-DAA23DA4B7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08" t="26737" r="36447" b="37895"/>
          <a:stretch/>
        </p:blipFill>
        <p:spPr>
          <a:xfrm>
            <a:off x="5943600" y="1461656"/>
            <a:ext cx="1545771" cy="196734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978240-897C-3749-AB0A-0C0079478F88}"/>
              </a:ext>
            </a:extLst>
          </p:cNvPr>
          <p:cNvCxnSpPr>
            <a:cxnSpLocks/>
          </p:cNvCxnSpPr>
          <p:nvPr/>
        </p:nvCxnSpPr>
        <p:spPr>
          <a:xfrm flipH="1">
            <a:off x="3505200" y="2540408"/>
            <a:ext cx="205740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Cj04359310000[1]">
            <a:extLst>
              <a:ext uri="{FF2B5EF4-FFF2-40B4-BE49-F238E27FC236}">
                <a16:creationId xmlns:a16="http://schemas.microsoft.com/office/drawing/2014/main" id="{56B9206D-1554-DC4F-B35B-9F4A1356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24" y="2105220"/>
            <a:ext cx="902860" cy="71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8F78298-AB8E-AC48-B8CB-394A40A9436F}"/>
              </a:ext>
            </a:extLst>
          </p:cNvPr>
          <p:cNvSpPr>
            <a:spLocks/>
          </p:cNvSpPr>
          <p:nvPr/>
        </p:nvSpPr>
        <p:spPr bwMode="auto">
          <a:xfrm>
            <a:off x="1066800" y="4267200"/>
            <a:ext cx="73914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person-in-the-middle.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852FC3-A4A9-7B4B-891D-AF1A8A34D007}"/>
              </a:ext>
            </a:extLst>
          </p:cNvPr>
          <p:cNvSpPr>
            <a:spLocks/>
          </p:cNvSpPr>
          <p:nvPr/>
        </p:nvSpPr>
        <p:spPr bwMode="auto">
          <a:xfrm>
            <a:off x="1066800" y="4876800"/>
            <a:ext cx="7391400" cy="108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listen to / modify the communications. Wants to impersonate Tim.</a:t>
            </a:r>
          </a:p>
        </p:txBody>
      </p:sp>
    </p:spTree>
    <p:extLst>
      <p:ext uri="{BB962C8B-B14F-4D97-AF65-F5344CB8AC3E}">
        <p14:creationId xmlns:p14="http://schemas.microsoft.com/office/powerpoint/2010/main" val="19182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Simple Lemma about Unpredictability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2286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an adversary who requests and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polynomial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286000"/>
                <a:ext cx="7391400" cy="1066800"/>
              </a:xfrm>
              <a:prstGeom prst="rect">
                <a:avLst/>
              </a:prstGeom>
              <a:blipFill>
                <a:blip r:embed="rId3"/>
                <a:stretch>
                  <a:fillRect l="-1203" t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3429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she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her choosing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</a:t>
                </a:r>
                <a:r>
                  <a:rPr lang="en-US" alt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}? How well can she do it?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429000"/>
                <a:ext cx="7391400" cy="1066800"/>
              </a:xfrm>
              <a:prstGeom prst="rect">
                <a:avLst/>
              </a:prstGeom>
              <a:blipFill>
                <a:blip r:embed="rId4"/>
                <a:stretch>
                  <a:fillRect l="-1203" t="-4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FD70366-6211-B148-921E-68EBEDE8C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4572000"/>
                <a:ext cx="7391400" cy="1447800"/>
              </a:xfrm>
              <a:prstGeom prst="rect">
                <a:avLst/>
              </a:prstGeom>
              <a:noFill/>
              <a:ln w="2540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b="1" dirty="0">
                    <a:solidFill>
                      <a:srgbClr val="0033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Lemma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she succeeds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+1/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poly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she broke PRF security. This is negligible in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large enough, i.e.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).</m:t>
                        </m:r>
                      </m:e>
                    </m:func>
                  </m:oMath>
                </a14:m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FD70366-6211-B148-921E-68EBEDE8C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572000"/>
                <a:ext cx="7391400" cy="1447800"/>
              </a:xfrm>
              <a:prstGeom prst="rect">
                <a:avLst/>
              </a:prstGeom>
              <a:blipFill>
                <a:blip r:embed="rId5"/>
                <a:stretch>
                  <a:fillRect l="-1199" r="-685" b="-855"/>
                </a:stretch>
              </a:blipFill>
              <a:ln w="2540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524000"/>
                <a:ext cx="7391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pseudorandom function.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524000"/>
                <a:ext cx="7391400" cy="533400"/>
              </a:xfrm>
              <a:prstGeom prst="rect">
                <a:avLst/>
              </a:prstGeom>
              <a:blipFill>
                <a:blip r:embed="rId6"/>
                <a:stretch>
                  <a:fillRect l="-1375" t="-4651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34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Simple Lemma about Unpredictability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2286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an adversary who requests and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polynomial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286000"/>
                <a:ext cx="7391400" cy="1066800"/>
              </a:xfrm>
              <a:prstGeom prst="rect">
                <a:avLst/>
              </a:prstGeom>
              <a:blipFill>
                <a:blip r:embed="rId3"/>
                <a:stretch>
                  <a:fillRect l="-1203" t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3429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she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her choosing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</a:t>
                </a:r>
                <a:r>
                  <a:rPr lang="en-US" alt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}? How well can she do it?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429000"/>
                <a:ext cx="7391400" cy="1066800"/>
              </a:xfrm>
              <a:prstGeom prst="rect">
                <a:avLst/>
              </a:prstGeom>
              <a:blipFill>
                <a:blip r:embed="rId4"/>
                <a:stretch>
                  <a:fillRect l="-1203" t="-4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524000"/>
                <a:ext cx="7391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pseudorandom function.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524000"/>
                <a:ext cx="7391400" cy="533400"/>
              </a:xfrm>
              <a:prstGeom prst="rect">
                <a:avLst/>
              </a:prstGeom>
              <a:blipFill>
                <a:blip r:embed="rId5"/>
                <a:stretch>
                  <a:fillRect l="-1375" t="-4651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AB9E0D9-9E54-914A-BCEA-3274E084F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4724400"/>
                <a:ext cx="79248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Unpredictability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≡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Indistinguishability </a:t>
                </a:r>
                <a:r>
                  <a:rPr lang="en-US" altLang="en-US" i="1" dirty="0">
                    <a:solidFill>
                      <a:srgbClr val="0033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bits 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(lecture 3)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AB9E0D9-9E54-914A-BCEA-3274E084F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724400"/>
                <a:ext cx="7924800" cy="609600"/>
              </a:xfrm>
              <a:prstGeom prst="rect">
                <a:avLst/>
              </a:prstGeom>
              <a:blipFill>
                <a:blip r:embed="rId6"/>
                <a:stretch>
                  <a:fillRect l="-1120" t="-6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334848-6DDE-5F49-8F9E-15C9CD3CE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5334000"/>
                <a:ext cx="83058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Unpredictability (</a:t>
                </a:r>
                <a:r>
                  <a:rPr lang="en-US" altLang="en-US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but not vice versa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334848-6DDE-5F49-8F9E-15C9CD3CE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334000"/>
                <a:ext cx="8305800" cy="609600"/>
              </a:xfrm>
              <a:prstGeom prst="rect">
                <a:avLst/>
              </a:prstGeom>
              <a:blipFill>
                <a:blip r:embed="rId7"/>
                <a:stretch>
                  <a:fillRect l="-1070" t="-6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7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Challenge-Response Protocol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91016-75A8-C749-9A4C-B208D309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60" y="2038554"/>
            <a:ext cx="1580541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0CA2F-18CD-AB4A-9EF5-DAA23DA4B7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08" t="26737" r="36447" b="37895"/>
          <a:stretch/>
        </p:blipFill>
        <p:spPr>
          <a:xfrm>
            <a:off x="5943600" y="1461656"/>
            <a:ext cx="1545771" cy="196734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978240-897C-3749-AB0A-0C0079478F88}"/>
              </a:ext>
            </a:extLst>
          </p:cNvPr>
          <p:cNvCxnSpPr>
            <a:cxnSpLocks/>
          </p:cNvCxnSpPr>
          <p:nvPr/>
        </p:nvCxnSpPr>
        <p:spPr>
          <a:xfrm flipH="1">
            <a:off x="3505200" y="2038554"/>
            <a:ext cx="205740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Cj04359310000[1]">
            <a:extLst>
              <a:ext uri="{FF2B5EF4-FFF2-40B4-BE49-F238E27FC236}">
                <a16:creationId xmlns:a16="http://schemas.microsoft.com/office/drawing/2014/main" id="{56B9206D-1554-DC4F-B35B-9F4A1356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768756"/>
            <a:ext cx="578022" cy="45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34E189C-3794-2B40-9466-8B9C02D6E97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14400" y="31271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PRF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34E189C-3794-2B40-9466-8B9C02D6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27161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BE5F0-ECAE-3B41-A60E-2F5901CC2CEB}"/>
              </a:ext>
            </a:extLst>
          </p:cNvPr>
          <p:cNvCxnSpPr>
            <a:cxnSpLocks/>
          </p:cNvCxnSpPr>
          <p:nvPr/>
        </p:nvCxnSpPr>
        <p:spPr>
          <a:xfrm>
            <a:off x="3570514" y="2971800"/>
            <a:ext cx="192677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275D8AA0-D521-D841-916B-1EB5F6DDC1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105400" y="3584361"/>
                <a:ext cx="3581400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latin typeface="American Typewriter" panose="02090604020004020304" pitchFamily="18" charset="77"/>
                  </a:rPr>
                  <a:t>(ID number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panose="02090604020004020304" pitchFamily="18" charset="77"/>
                    <a:ea typeface="American Typewriter" charset="0"/>
                    <a:cs typeface="American Typewriter" charset="0"/>
                  </a:rPr>
                  <a:t>, PRF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panose="02090604020004020304" pitchFamily="18" charset="77"/>
                    <a:ea typeface="American Typewriter" charset="0"/>
                    <a:cs typeface="American Typewriter" charset="0"/>
                  </a:rPr>
                  <a:t>) 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panose="02090604020004020304" pitchFamily="18" charset="77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275D8AA0-D521-D841-916B-1EB5F6DDC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584361"/>
                <a:ext cx="3581400" cy="378039"/>
              </a:xfrm>
              <a:prstGeom prst="rect">
                <a:avLst/>
              </a:prstGeom>
              <a:blipFill>
                <a:blip r:embed="rId7"/>
                <a:stretch>
                  <a:fillRect t="-13333" r="-319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03275FA-F4C8-6341-B60F-550036E9AF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5600" y="1592552"/>
                <a:ext cx="316720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altLang="en-US" sz="2000" dirty="0">
                    <a:solidFill>
                      <a:prstClr val="black"/>
                    </a:solidFill>
                    <a:latin typeface="American Typewriter" panose="02090604020004020304" pitchFamily="18" charset="77"/>
                  </a:rPr>
                  <a:t>Random</a:t>
                </a:r>
                <a:r>
                  <a:rPr lang="en-US" alt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panose="02090604020004020304" pitchFamily="18" charset="77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03275FA-F4C8-6341-B60F-550036E9A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592552"/>
                <a:ext cx="3167204" cy="378039"/>
              </a:xfrm>
              <a:prstGeom prst="rect">
                <a:avLst/>
              </a:prstGeom>
              <a:blipFill>
                <a:blip r:embed="rId8"/>
                <a:stretch>
                  <a:fillRect t="-1290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83E55B4D-404D-7D48-8DB8-BD65AA87DDA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07449" y="2540204"/>
                <a:ext cx="316720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kumimoji="0" lang="en-US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kumimoji="0" lang="en-US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panose="02090604020004020304" pitchFamily="18" charset="77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83E55B4D-404D-7D48-8DB8-BD65AA87D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49" y="2540204"/>
                <a:ext cx="3167204" cy="378039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6B405B-F78B-424D-B209-E44706C86AE0}"/>
              </a:ext>
            </a:extLst>
          </p:cNvPr>
          <p:cNvSpPr>
            <a:spLocks/>
          </p:cNvSpPr>
          <p:nvPr/>
        </p:nvSpPr>
        <p:spPr bwMode="auto">
          <a:xfrm>
            <a:off x="1066800" y="4267199"/>
            <a:ext cx="7391400" cy="91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F06AA09-4D60-2043-BFCD-4DE0CB6E4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" y="4440820"/>
                <a:ext cx="8153400" cy="152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“Proof”: Adversary collects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poly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(potentially of her choosing). She eventually has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fresh random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when she is trying to impersonate.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F06AA09-4D60-2043-BFCD-4DE0CB6E4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440820"/>
                <a:ext cx="8153400" cy="1523997"/>
              </a:xfrm>
              <a:prstGeom prst="rect">
                <a:avLst/>
              </a:prstGeom>
              <a:blipFill>
                <a:blip r:embed="rId10"/>
                <a:stretch>
                  <a:fillRect l="-1246" t="-24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20D2EEA-39C4-1740-AC93-D8A68D10A86C}"/>
              </a:ext>
            </a:extLst>
          </p:cNvPr>
          <p:cNvSpPr>
            <a:spLocks/>
          </p:cNvSpPr>
          <p:nvPr/>
        </p:nvSpPr>
        <p:spPr bwMode="auto">
          <a:xfrm>
            <a:off x="685800" y="5029205"/>
            <a:ext cx="8153400" cy="91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A456B3B-2E50-B147-84D2-70FACD31B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" y="5791200"/>
                <a:ext cx="8153400" cy="91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is hard as long as the input and output lengths of the PRF are long enough, i.e.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).</m:t>
                        </m:r>
                      </m:e>
                    </m:func>
                  </m:oMath>
                </a14:m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A456B3B-2E50-B147-84D2-70FACD31B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791200"/>
                <a:ext cx="8153400" cy="914395"/>
              </a:xfrm>
              <a:prstGeom prst="rect">
                <a:avLst/>
              </a:prstGeom>
              <a:blipFill>
                <a:blip r:embed="rId11"/>
                <a:stretch>
                  <a:fillRect l="-1246" t="-5556" b="-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4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685800" y="16764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1003920" y="22098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685800" y="32766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1371600" y="38282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1371600" y="49485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1371600" y="43799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441F8-0DEE-2342-93E5-F8FF720ED455}"/>
              </a:ext>
            </a:extLst>
          </p:cNvPr>
          <p:cNvSpPr/>
          <p:nvPr/>
        </p:nvSpPr>
        <p:spPr bwMode="auto">
          <a:xfrm>
            <a:off x="381000" y="1124743"/>
            <a:ext cx="8610600" cy="3165178"/>
          </a:xfrm>
          <a:prstGeom prst="rect">
            <a:avLst/>
          </a:prstGeom>
          <a:solidFill>
            <a:schemeClr val="bg1"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1560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21086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210860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D0E617A-3445-EC4A-85BC-36B1485DCCC6}"/>
              </a:ext>
            </a:extLst>
          </p:cNvPr>
          <p:cNvSpPr>
            <a:spLocks/>
          </p:cNvSpPr>
          <p:nvPr/>
        </p:nvSpPr>
        <p:spPr bwMode="auto">
          <a:xfrm>
            <a:off x="1295400" y="5056846"/>
            <a:ext cx="6553200" cy="119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One-time pad (and encryption schemes in general) are 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malleable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7" name="Picture 26" descr="MCj04359310000[1]">
            <a:extLst>
              <a:ext uri="{FF2B5EF4-FFF2-40B4-BE49-F238E27FC236}">
                <a16:creationId xmlns:a16="http://schemas.microsoft.com/office/drawing/2014/main" id="{063C19B8-90BD-2642-B584-986322DC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89648" y="2101305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648" y="2101305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07B02C0-71B8-E244-A5FF-DE4B9D61227C}"/>
              </a:ext>
            </a:extLst>
          </p:cNvPr>
          <p:cNvSpPr/>
          <p:nvPr/>
        </p:nvSpPr>
        <p:spPr bwMode="auto">
          <a:xfrm>
            <a:off x="4446612" y="3149581"/>
            <a:ext cx="1637556" cy="965454"/>
          </a:xfrm>
          <a:prstGeom prst="wedgeRectCallout">
            <a:avLst>
              <a:gd name="adj1" fmla="val -40740"/>
              <a:gd name="adj2" fmla="val -8247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merican Typewriter" panose="02090604020004020304" pitchFamily="18" charset="77"/>
                <a:ea typeface="ＭＳ Ｐゴシック" charset="0"/>
              </a:rPr>
              <a:t>Can toggle between m and m’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erican Typewriter" panose="02090604020004020304" pitchFamily="18" charset="77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1560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5000" y="21086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)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10860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D0E617A-3445-EC4A-85BC-36B1485DCCC6}"/>
              </a:ext>
            </a:extLst>
          </p:cNvPr>
          <p:cNvSpPr>
            <a:spLocks/>
          </p:cNvSpPr>
          <p:nvPr/>
        </p:nvSpPr>
        <p:spPr bwMode="auto">
          <a:xfrm>
            <a:off x="1295400" y="5056846"/>
            <a:ext cx="6553200" cy="119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One-time pad (and encryption schemes in general) are 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malleable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7" name="Picture 26" descr="MCj04359310000[1]">
            <a:extLst>
              <a:ext uri="{FF2B5EF4-FFF2-40B4-BE49-F238E27FC236}">
                <a16:creationId xmlns:a16="http://schemas.microsoft.com/office/drawing/2014/main" id="{063C19B8-90BD-2642-B584-986322DC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159424" y="2101305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24" y="2101305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07B02C0-71B8-E244-A5FF-DE4B9D61227C}"/>
              </a:ext>
            </a:extLst>
          </p:cNvPr>
          <p:cNvSpPr/>
          <p:nvPr/>
        </p:nvSpPr>
        <p:spPr bwMode="auto">
          <a:xfrm>
            <a:off x="4446612" y="3149581"/>
            <a:ext cx="1637556" cy="965454"/>
          </a:xfrm>
          <a:prstGeom prst="wedgeRectCallout">
            <a:avLst>
              <a:gd name="adj1" fmla="val -40740"/>
              <a:gd name="adj2" fmla="val -8247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merican Typewriter" panose="02090604020004020304" pitchFamily="18" charset="77"/>
                <a:ea typeface="ＭＳ Ｐゴシック" charset="0"/>
              </a:rPr>
              <a:t>Can toggle between m and m’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erican Typewriter" panose="02090604020004020304" pitchFamily="18" charset="77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41434</TotalTime>
  <Words>620</Words>
  <Application>Microsoft Macintosh PowerPoint</Application>
  <PresentationFormat>On-screen Show (4:3)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American Typewriter</vt:lpstr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987</cp:revision>
  <dcterms:created xsi:type="dcterms:W3CDTF">2014-03-14T23:52:55Z</dcterms:created>
  <dcterms:modified xsi:type="dcterms:W3CDTF">2021-09-22T15:17:23Z</dcterms:modified>
</cp:coreProperties>
</file>