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88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4F05E0-5D72-4AEF-85BD-673CE67C344D}">
          <p14:sldIdLst>
            <p14:sldId id="256"/>
            <p14:sldId id="257"/>
            <p14:sldId id="258"/>
          </p14:sldIdLst>
        </p14:section>
        <p14:section name="Defining Classes" id="{74A8F92B-7EA5-4E48-9D40-99E7F0BCBCD1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lass Body and Method Definitions" id="{D9BAF31C-F5B9-4050-A265-8BBEF1F7565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 Inheritance" id="{08F43640-30A7-46E9-BC15-C17365771EFE}">
          <p14:sldIdLst>
            <p14:sldId id="280"/>
            <p14:sldId id="281"/>
            <p14:sldId id="282"/>
            <p14:sldId id="283"/>
          </p14:sldIdLst>
        </p14:section>
        <p14:section name="Live Exercises" id="{D9EB1BC7-F1F8-4F53-BE70-3F4C5BA4CAD9}">
          <p14:sldIdLst>
            <p14:sldId id="284"/>
          </p14:sldIdLst>
        </p14:section>
        <p14:section name="Conclusion" id="{B9A572F8-0702-4CC6-A7EE-43E79A04D94C}">
          <p14:sldIdLst>
            <p14:sldId id="285"/>
            <p14:sldId id="291"/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0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1674000"/>
            <a:ext cx="77047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constructor(width, height, color)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this.color</a:t>
            </a:r>
            <a:r>
              <a:rPr lang="en-US" sz="2400" b="1" dirty="0">
                <a:latin typeface="Consolas" panose="020B0609020204030204" pitchFamily="49" charset="0"/>
              </a:rPr>
              <a:t> = color;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Body and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is a special method for </a:t>
            </a: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initializing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an object created with a class</a:t>
            </a:r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 if a class contains </a:t>
            </a:r>
            <a:r>
              <a:rPr lang="en-US" sz="3400" b="1" dirty="0">
                <a:solidFill>
                  <a:schemeClr val="bg1"/>
                </a:solidFill>
              </a:rPr>
              <a:t>more than one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occurrence of a </a:t>
            </a:r>
            <a:r>
              <a:rPr lang="en-US" sz="3400" b="1" dirty="0">
                <a:solidFill>
                  <a:schemeClr val="bg1"/>
                </a:solidFill>
              </a:rPr>
              <a:t>constructor method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32769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Class Body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35249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Class Body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Syntax 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keyword defines a </a:t>
            </a:r>
            <a:r>
              <a:rPr lang="en-US" sz="3400" b="1" dirty="0">
                <a:solidFill>
                  <a:schemeClr val="bg1"/>
                </a:solidFill>
              </a:rPr>
              <a:t>static method </a:t>
            </a:r>
            <a:r>
              <a:rPr lang="en-US" sz="34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Called </a:t>
            </a:r>
            <a:r>
              <a:rPr lang="en-US" sz="3400" b="1" dirty="0">
                <a:solidFill>
                  <a:schemeClr val="bg1"/>
                </a:solidFill>
              </a:rPr>
              <a:t>without instantiating </a:t>
            </a:r>
            <a:r>
              <a:rPr lang="en-US" sz="3400" dirty="0"/>
              <a:t>their class and </a:t>
            </a:r>
            <a:r>
              <a:rPr lang="en-US" sz="3400" b="1" dirty="0">
                <a:solidFill>
                  <a:schemeClr val="bg1"/>
                </a:solidFill>
              </a:rPr>
              <a:t>cannot be called </a:t>
            </a:r>
            <a:r>
              <a:rPr lang="en-US" sz="3400" dirty="0" smtClean="0"/>
              <a:t>through a </a:t>
            </a:r>
            <a:r>
              <a:rPr lang="en-US" sz="34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To call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method of the same class, you can 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4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809000"/>
            <a:ext cx="110120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'; 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0092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41000" y="2186862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Point(x, 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Defining Classes</a:t>
            </a:r>
          </a:p>
          <a:p>
            <a:r>
              <a:rPr lang="en-US" sz="3700" dirty="0"/>
              <a:t>Class Body and Method Definitions</a:t>
            </a:r>
          </a:p>
          <a:p>
            <a:pPr lvl="1"/>
            <a:r>
              <a:rPr lang="en-US" sz="3700" dirty="0"/>
              <a:t>Prototype Methods</a:t>
            </a:r>
          </a:p>
          <a:p>
            <a:pPr lvl="1"/>
            <a:r>
              <a:rPr lang="en-US" sz="3700" dirty="0"/>
              <a:t>Fields</a:t>
            </a:r>
          </a:p>
          <a:p>
            <a:r>
              <a:rPr lang="en-US" sz="3700" dirty="0"/>
              <a:t>Class </a:t>
            </a:r>
            <a:r>
              <a:rPr lang="en-US" sz="3700" dirty="0" smtClean="0"/>
              <a:t>Inheritance</a:t>
            </a:r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.prototype.getX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.prototype.setX</a:t>
            </a:r>
            <a:r>
              <a:rPr lang="en-US" sz="2400" b="1" dirty="0"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</a:t>
            </a:r>
            <a:r>
              <a:rPr lang="en-US" dirty="0" smtClean="0"/>
              <a:t>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</a:t>
            </a:r>
            <a:r>
              <a:rPr lang="en-US" dirty="0" smtClean="0"/>
              <a:t>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return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269000"/>
            <a:ext cx="2484225" cy="28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4558" y="1269000"/>
            <a:ext cx="9653938" cy="5535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400" dirty="0"/>
              <a:t>Classes can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(extend) other </a:t>
            </a:r>
            <a:r>
              <a:rPr lang="en-US" sz="3400" dirty="0" err="1" smtClean="0"/>
              <a:t>classe</a:t>
            </a:r>
            <a:endParaRPr lang="en-US" sz="3400" dirty="0" smtClean="0"/>
          </a:p>
          <a:p>
            <a:pPr lvl="1"/>
            <a:r>
              <a:rPr lang="en-US" sz="3400" dirty="0" smtClean="0"/>
              <a:t>Child </a:t>
            </a: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</a:rPr>
              <a:t>inherits</a:t>
            </a:r>
            <a:r>
              <a:rPr lang="en-US" sz="3400" dirty="0"/>
              <a:t> data + methods from its parent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400" dirty="0"/>
              <a:t> keyword is used to create a class </a:t>
            </a:r>
            <a:r>
              <a:rPr lang="en-US" sz="3400" dirty="0" smtClean="0"/>
              <a:t>which is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Child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can:</a:t>
            </a:r>
          </a:p>
          <a:p>
            <a:pPr lvl="2"/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(data)</a:t>
            </a:r>
          </a:p>
          <a:p>
            <a:pPr lvl="2"/>
            <a:r>
              <a:rPr lang="en-US" sz="3200" dirty="0"/>
              <a:t>Add / replace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dirty="0"/>
          </a:p>
          <a:p>
            <a:pPr lvl="2"/>
            <a:r>
              <a:rPr lang="en-US" sz="3200" dirty="0"/>
              <a:t>Add / replace </a:t>
            </a:r>
            <a:r>
              <a:rPr lang="en-US" sz="3200" b="1" dirty="0">
                <a:solidFill>
                  <a:schemeClr val="bg1"/>
                </a:solidFill>
              </a:rPr>
              <a:t>accessor</a:t>
            </a:r>
            <a:r>
              <a:rPr lang="en-US" sz="32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-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 - 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8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>
          <a:xfrm>
            <a:off x="605935" y="4641026"/>
            <a:ext cx="10961783" cy="768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Definition, Declaration, Expression, Hoisting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may have </a:t>
            </a:r>
            <a:r>
              <a:rPr lang="en-US" sz="3400" b="1" dirty="0">
                <a:solidFill>
                  <a:schemeClr val="bg1"/>
                </a:solidFill>
              </a:rPr>
              <a:t>many instances </a:t>
            </a:r>
            <a:r>
              <a:rPr lang="en-US" sz="34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components: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257436"/>
            <a:ext cx="95977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the name of the class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4214" y="2934000"/>
            <a:ext cx="569100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Rectangle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400" b="1" dirty="0">
                <a:latin typeface="Consolas" panose="020B0609020204030204" pitchFamily="49" charset="0"/>
              </a:rPr>
              <a:t>height, 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Another way to </a:t>
            </a:r>
            <a:r>
              <a:rPr lang="en-US" sz="3400" b="1" dirty="0">
                <a:solidFill>
                  <a:schemeClr val="bg1"/>
                </a:solidFill>
              </a:rPr>
              <a:t>define a class</a:t>
            </a:r>
            <a:endParaRPr lang="en-US" sz="3400" dirty="0"/>
          </a:p>
          <a:p>
            <a:pPr lvl="1"/>
            <a:r>
              <a:rPr lang="en-US" sz="3200" dirty="0"/>
              <a:t>Class expressions can be </a:t>
            </a:r>
            <a:r>
              <a:rPr lang="en-US" sz="3200" b="1" dirty="0">
                <a:solidFill>
                  <a:schemeClr val="bg1"/>
                </a:solidFill>
              </a:rPr>
              <a:t>named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unnamed</a:t>
            </a:r>
            <a:r>
              <a:rPr lang="en-US" sz="32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202" y="2835790"/>
            <a:ext cx="5561377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7100" y="2835790"/>
            <a:ext cx="59124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= class Rectangle2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class declarations </a:t>
            </a:r>
            <a:r>
              <a:rPr lang="en-US" sz="3400" b="1" dirty="0">
                <a:solidFill>
                  <a:schemeClr val="bg1"/>
                </a:solidFill>
              </a:rPr>
              <a:t>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otherwise</a:t>
            </a:r>
            <a:br>
              <a:rPr lang="en-US" sz="3400" dirty="0"/>
            </a:b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8553" y="324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059000"/>
            <a:ext cx="701804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Rectangle(4, 5, 'red');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rect.width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rect.height</a:t>
            </a:r>
            <a:r>
              <a:rPr lang="en-US" sz="2400" b="1" dirty="0">
                <a:latin typeface="Consolas" panose="020B0609020204030204" pitchFamily="49" charset="0"/>
              </a:rPr>
              <a:t>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rect.color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rect.calcArea</a:t>
            </a:r>
            <a:r>
              <a:rPr lang="en-US" sz="2400" b="1" dirty="0">
                <a:latin typeface="Consolas" panose="020B0609020204030204" pitchFamily="49" charset="0"/>
              </a:rPr>
              <a:t>());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779</Words>
  <Application>Microsoft Office PowerPoint</Application>
  <PresentationFormat>Widescreen</PresentationFormat>
  <Paragraphs>347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Classes</vt:lpstr>
      <vt:lpstr>Table of Contents</vt:lpstr>
      <vt:lpstr>Have a Question?</vt:lpstr>
      <vt:lpstr>Definition, Declaration, Expression, Hoisting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Class Body and Methods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People</vt:lpstr>
      <vt:lpstr>Solution: Get People</vt:lpstr>
      <vt:lpstr>Class Inheritance</vt:lpstr>
      <vt:lpstr>Class Inheritance</vt:lpstr>
      <vt:lpstr>Class Inheritance - Example</vt:lpstr>
      <vt:lpstr>Class Inheritance - Example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2019-11-27T13:08:00Z</dcterms:modified>
  <cp:category>computer programming;programming;software development;software engineering</cp:category>
</cp:coreProperties>
</file>