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74" r:id="rId2"/>
    <p:sldId id="276" r:id="rId3"/>
    <p:sldId id="527" r:id="rId4"/>
    <p:sldId id="564" r:id="rId5"/>
    <p:sldId id="581" r:id="rId6"/>
    <p:sldId id="566" r:id="rId7"/>
    <p:sldId id="583" r:id="rId8"/>
    <p:sldId id="555" r:id="rId9"/>
    <p:sldId id="542" r:id="rId10"/>
    <p:sldId id="577" r:id="rId11"/>
    <p:sldId id="552" r:id="rId12"/>
    <p:sldId id="553" r:id="rId13"/>
    <p:sldId id="569" r:id="rId14"/>
    <p:sldId id="570" r:id="rId15"/>
    <p:sldId id="554" r:id="rId16"/>
    <p:sldId id="580" r:id="rId17"/>
    <p:sldId id="557" r:id="rId18"/>
    <p:sldId id="572" r:id="rId19"/>
    <p:sldId id="573" r:id="rId20"/>
    <p:sldId id="574" r:id="rId21"/>
    <p:sldId id="575" r:id="rId22"/>
    <p:sldId id="576" r:id="rId23"/>
    <p:sldId id="559" r:id="rId24"/>
    <p:sldId id="560" r:id="rId25"/>
    <p:sldId id="562" r:id="rId26"/>
    <p:sldId id="589" r:id="rId27"/>
    <p:sldId id="579" r:id="rId28"/>
    <p:sldId id="563" r:id="rId29"/>
    <p:sldId id="510" r:id="rId30"/>
    <p:sldId id="546" r:id="rId31"/>
    <p:sldId id="590" r:id="rId32"/>
    <p:sldId id="591" r:id="rId33"/>
    <p:sldId id="549" r:id="rId34"/>
    <p:sldId id="55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27"/>
          </p14:sldIdLst>
        </p14:section>
        <p14:section name="Array Behavior" id="{3E6E2F49-E25C-45D3-A7F4-24128D1ED69B}">
          <p14:sldIdLst>
            <p14:sldId id="564"/>
            <p14:sldId id="581"/>
            <p14:sldId id="566"/>
            <p14:sldId id="583"/>
          </p14:sldIdLst>
        </p14:section>
        <p14:section name="Array Operations" id="{1EDEA509-5140-4004-8D86-45548348D3E2}">
          <p14:sldIdLst>
            <p14:sldId id="555"/>
            <p14:sldId id="542"/>
            <p14:sldId id="577"/>
            <p14:sldId id="552"/>
            <p14:sldId id="553"/>
            <p14:sldId id="569"/>
            <p14:sldId id="570"/>
            <p14:sldId id="554"/>
            <p14:sldId id="580"/>
            <p14:sldId id="557"/>
            <p14:sldId id="572"/>
            <p14:sldId id="573"/>
            <p14:sldId id="574"/>
            <p14:sldId id="575"/>
            <p14:sldId id="576"/>
          </p14:sldIdLst>
        </p14:section>
        <p14:section name="Sorting Arrays" id="{10D6C98B-0953-40D6-A298-7C16FF685F62}">
          <p14:sldIdLst>
            <p14:sldId id="559"/>
            <p14:sldId id="560"/>
            <p14:sldId id="562"/>
            <p14:sldId id="589"/>
            <p14:sldId id="579"/>
            <p14:sldId id="563"/>
          </p14:sldIdLst>
        </p14:section>
        <p14:section name="Conclusion" id="{10E03AB1-9AA8-4E86-9A64-D741901E50A2}">
          <p14:sldIdLst>
            <p14:sldId id="510"/>
            <p14:sldId id="546"/>
            <p14:sldId id="590"/>
            <p14:sldId id="591"/>
            <p14:sldId id="549"/>
            <p14:sldId id="5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4C3"/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5" autoAdjust="0"/>
    <p:restoredTop sz="94620" autoAdjust="0"/>
  </p:normalViewPr>
  <p:slideViewPr>
    <p:cSldViewPr snapToGrid="0" showGuides="1">
      <p:cViewPr varScale="1">
        <p:scale>
          <a:sx n="82" d="100"/>
          <a:sy n="82" d="100"/>
        </p:scale>
        <p:origin x="60" y="528"/>
      </p:cViewPr>
      <p:guideLst>
        <p:guide orient="horz" pos="2160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62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206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7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8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6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8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0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589" y="4869900"/>
            <a:ext cx="8940800" cy="9037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589" y="5754968"/>
            <a:ext cx="8940800" cy="719034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236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10/16/2019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6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6.png"/><Relationship Id="rId22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6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234465"/>
                </a:solidFill>
              </a:rPr>
              <a:t>Additional Array Operations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986146" y="2798445"/>
            <a:ext cx="4326728" cy="1783458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Calculate and print the sum of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and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elements in an array</a:t>
            </a:r>
          </a:p>
          <a:p>
            <a:r>
              <a:rPr lang="en-US" sz="3200" dirty="0"/>
              <a:t>The input comes as </a:t>
            </a:r>
            <a:r>
              <a:rPr lang="en-US" sz="3200" b="1" dirty="0">
                <a:solidFill>
                  <a:schemeClr val="bg1"/>
                </a:solidFill>
              </a:rPr>
              <a:t>array of string </a:t>
            </a:r>
            <a:r>
              <a:rPr lang="en-US" sz="3200" dirty="0"/>
              <a:t>elements holding numbers</a:t>
            </a:r>
          </a:p>
          <a:p>
            <a:r>
              <a:rPr lang="en-US" sz="3200" dirty="0"/>
              <a:t>The output is the return value of your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Last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45362" y="5090526"/>
            <a:ext cx="4609334" cy="697725"/>
            <a:chOff x="338328" y="4480560"/>
            <a:chExt cx="4609334" cy="697725"/>
          </a:xfrm>
        </p:grpSpPr>
        <p:sp>
          <p:nvSpPr>
            <p:cNvPr id="5" name="TextBox 4"/>
            <p:cNvSpPr txBox="1"/>
            <p:nvPr/>
          </p:nvSpPr>
          <p:spPr>
            <a:xfrm>
              <a:off x="338328" y="4480560"/>
              <a:ext cx="2698797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['20', '30', '40']</a:t>
              </a:r>
            </a:p>
          </p:txBody>
        </p:sp>
        <p:sp>
          <p:nvSpPr>
            <p:cNvPr id="6" name="Right Arrow 7"/>
            <p:cNvSpPr/>
            <p:nvPr/>
          </p:nvSpPr>
          <p:spPr>
            <a:xfrm>
              <a:off x="3450995" y="46873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8982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60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540" y="3966962"/>
            <a:ext cx="4048502" cy="759796"/>
            <a:chOff x="6144768" y="4486200"/>
            <a:chExt cx="4048502" cy="759796"/>
          </a:xfrm>
        </p:grpSpPr>
        <p:sp>
          <p:nvSpPr>
            <p:cNvPr id="10" name="TextBox 9"/>
            <p:cNvSpPr txBox="1"/>
            <p:nvPr/>
          </p:nvSpPr>
          <p:spPr>
            <a:xfrm>
              <a:off x="6144768" y="4486200"/>
              <a:ext cx="2167128" cy="7597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  </a:t>
              </a:r>
              <a:r>
                <a:rPr lang="en-US" sz="2800" b="1" dirty="0"/>
                <a:t>['5' , '10']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24590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60</a:t>
              </a:r>
            </a:p>
          </p:txBody>
        </p:sp>
        <p:sp>
          <p:nvSpPr>
            <p:cNvPr id="12" name="Right Arrow 7"/>
            <p:cNvSpPr/>
            <p:nvPr/>
          </p:nvSpPr>
          <p:spPr>
            <a:xfrm>
              <a:off x="8605821" y="469300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24728" y="3894003"/>
            <a:ext cx="5559552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function solve(input)</a:t>
            </a: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 input = </a:t>
            </a:r>
            <a:r>
              <a:rPr lang="en-US" sz="2400" b="1" dirty="0" err="1">
                <a:latin typeface="Consolas" pitchFamily="49" charset="0"/>
              </a:rPr>
              <a:t>input.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dirty="0">
                <a:latin typeface="Consolas" pitchFamily="49" charset="0"/>
              </a:rPr>
              <a:t>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console.log(input[0]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          + input</a:t>
            </a:r>
            <a:r>
              <a:rPr lang="bg-BG" sz="2400" b="1" dirty="0">
                <a:latin typeface="Consolas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pop()</a:t>
            </a:r>
            <a:r>
              <a:rPr lang="en-US" sz="2400" b="1" dirty="0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  <p:sp>
        <p:nvSpPr>
          <p:cNvPr id="16" name="TextBox 5"/>
          <p:cNvSpPr txBox="1"/>
          <p:nvPr/>
        </p:nvSpPr>
        <p:spPr>
          <a:xfrm>
            <a:off x="1446590" y="6476241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dirty="0"/>
              <a:t> method adds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elements to the end of          an array and returns the new length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Pushing Into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2456" y="2595605"/>
            <a:ext cx="8842248" cy="25202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fruits = ["</a:t>
            </a:r>
            <a:r>
              <a:rPr lang="en-US" sz="2800" b="1" dirty="0" err="1">
                <a:latin typeface="Consolas" pitchFamily="49" charset="0"/>
              </a:rPr>
              <a:t>apple","banana","kiwi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fruits.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800" b="1" dirty="0">
                <a:latin typeface="Consolas" pitchFamily="49" charset="0"/>
              </a:rPr>
              <a:t>("pineapple");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console.log(fruits); </a:t>
            </a:r>
            <a:br>
              <a:rPr lang="en-US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apple","banana","kiwi","pineapple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latin typeface="Consolas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845126" y="5363932"/>
            <a:ext cx="4580612" cy="680634"/>
          </a:xfrm>
          <a:prstGeom prst="wedgeRoundRectCallout">
            <a:avLst>
              <a:gd name="adj1" fmla="val 14847"/>
              <a:gd name="adj2" fmla="val -8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Element is added at the </a:t>
            </a:r>
            <a:r>
              <a:rPr lang="en-US" sz="2800" b="1" noProof="1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3002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Shifting and Unshifting</a:t>
            </a:r>
            <a:endParaRPr lang="en-US" sz="4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359" y="2028677"/>
            <a:ext cx="1038758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myArray.shift</a:t>
            </a:r>
            <a:r>
              <a:rPr lang="en-US" sz="2800" b="1" dirty="0">
                <a:latin typeface="Consolas" pitchFamily="49" charset="0"/>
              </a:rPr>
              <a:t>();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two","three","four","five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r>
              <a:rPr lang="en-US" sz="2800" b="1" dirty="0">
                <a:latin typeface="Consolas" pitchFamily="49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10" y="1074958"/>
            <a:ext cx="9930951" cy="32650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571500" indent="-571500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Removes the first element of an array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marL="571500" indent="-571500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 </a:t>
            </a:r>
            <a:r>
              <a:rPr lang="en-US" sz="3600" dirty="0"/>
              <a:t>- Adds elements to the beginning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359" y="4366043"/>
            <a:ext cx="10387584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red","green","blue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myArray.unshift</a:t>
            </a:r>
            <a:r>
              <a:rPr lang="en-US" sz="2800" b="1" dirty="0">
                <a:latin typeface="Consolas" pitchFamily="49" charset="0"/>
              </a:rPr>
              <a:t>("purple");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purple","red","green","blue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7267435" y="5025670"/>
            <a:ext cx="3373966" cy="557445"/>
          </a:xfrm>
          <a:prstGeom prst="wedgeRoundRectCallout">
            <a:avLst>
              <a:gd name="adj1" fmla="val -86844"/>
              <a:gd name="adj2" fmla="val -16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element added</a:t>
            </a:r>
          </a:p>
        </p:txBody>
      </p:sp>
    </p:spTree>
    <p:extLst>
      <p:ext uri="{BB962C8B-B14F-4D97-AF65-F5344CB8AC3E}">
        <p14:creationId xmlns:p14="http://schemas.microsoft.com/office/powerpoint/2010/main" val="10263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92754"/>
            <a:ext cx="11807897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You are given an array of numbers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Process them one by one and produce a new array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</a:p>
          <a:p>
            <a:pPr lvl="2"/>
            <a:r>
              <a:rPr lang="en-US" sz="3200" dirty="0"/>
              <a:t>Prepend each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negative</a:t>
            </a:r>
            <a:r>
              <a:rPr lang="en-US" sz="3200" dirty="0"/>
              <a:t> element at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front</a:t>
            </a:r>
            <a:r>
              <a:rPr lang="en-US" sz="3200" dirty="0"/>
              <a:t> of result</a:t>
            </a:r>
          </a:p>
          <a:p>
            <a:pPr lvl="2"/>
            <a:r>
              <a:rPr lang="en-US" sz="3200" dirty="0"/>
              <a:t>Append each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positive</a:t>
            </a:r>
            <a:r>
              <a:rPr lang="en-US" sz="3200" dirty="0"/>
              <a:t> (or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200" dirty="0"/>
              <a:t>) element at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sz="3200" dirty="0"/>
              <a:t> of result</a:t>
            </a:r>
          </a:p>
          <a:p>
            <a:pPr lvl="2"/>
            <a:r>
              <a:rPr lang="en-US" sz="3200" dirty="0"/>
              <a:t>Print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3200" dirty="0"/>
              <a:t> array, each element at separate line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877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451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Right Arrow 7"/>
          <p:cNvSpPr/>
          <p:nvPr/>
        </p:nvSpPr>
        <p:spPr>
          <a:xfrm>
            <a:off x="257317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13489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9227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5767885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3015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2589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898455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447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0439" y="1319029"/>
            <a:ext cx="10569021" cy="49490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negativePositiveNumbers(arr)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lang="en-GB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arr){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if (num &lt; 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Insert at the start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Append at the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console.log(result.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('\n'));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6590" y="6399795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3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Using delete changes the </a:t>
            </a:r>
            <a:r>
              <a:rPr lang="en-US" b="1" dirty="0">
                <a:solidFill>
                  <a:schemeClr val="bg1"/>
                </a:solidFill>
              </a:rPr>
              <a:t>element value </a:t>
            </a:r>
            <a:r>
              <a:rPr lang="en-US" dirty="0"/>
              <a:t>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undefined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instead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37491-52E6-44AA-A392-176CB116B059}"/>
              </a:ext>
            </a:extLst>
          </p:cNvPr>
          <p:cNvSpPr txBox="1"/>
          <p:nvPr/>
        </p:nvSpPr>
        <p:spPr>
          <a:xfrm>
            <a:off x="2294396" y="1235271"/>
            <a:ext cx="927201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one","two","three","four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delete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myArray</a:t>
            </a:r>
            <a:r>
              <a:rPr lang="en-US" sz="2800" b="1" dirty="0">
                <a:latin typeface="Consolas" pitchFamily="49" charset="0"/>
              </a:rPr>
              <a:t>[0];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Changes the first element to undefined</a:t>
            </a:r>
          </a:p>
        </p:txBody>
      </p:sp>
    </p:spTree>
    <p:extLst>
      <p:ext uri="{BB962C8B-B14F-4D97-AF65-F5344CB8AC3E}">
        <p14:creationId xmlns:p14="http://schemas.microsoft.com/office/powerpoint/2010/main" val="418497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returns a newly created array</a:t>
            </a:r>
          </a:p>
          <a:p>
            <a:r>
              <a:rPr lang="en-GB" dirty="0"/>
              <a:t>Gets a range of elements from selected </a:t>
            </a:r>
            <a:r>
              <a:rPr lang="en-GB" b="1" dirty="0">
                <a:solidFill>
                  <a:schemeClr val="bg1"/>
                </a:solidFill>
              </a:rPr>
              <a:t>start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end</a:t>
            </a:r>
            <a:r>
              <a:rPr lang="bg-BG" dirty="0"/>
              <a:t>(</a:t>
            </a:r>
            <a:r>
              <a:rPr lang="en-GB" dirty="0"/>
              <a:t>exclusive</a:t>
            </a:r>
            <a:r>
              <a:rPr lang="bg-BG" dirty="0"/>
              <a:t>)</a:t>
            </a:r>
            <a:r>
              <a:rPr lang="en-GB" dirty="0"/>
              <a:t> </a:t>
            </a:r>
            <a:endParaRPr lang="bg-BG" dirty="0"/>
          </a:p>
          <a:p>
            <a:r>
              <a:rPr lang="en-US" dirty="0"/>
              <a:t>Note that the original array will </a:t>
            </a:r>
            <a:r>
              <a:rPr lang="en-US" b="1" dirty="0">
                <a:solidFill>
                  <a:schemeClr val="bg1"/>
                </a:solidFill>
              </a:rPr>
              <a:t>not be modified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8945" y="3345511"/>
            <a:ext cx="10945368" cy="2935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myArray = ["one","two","three","four","five"];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sliced = 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//["one","two","three","four","five"]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console.log(sliced); 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// ["three","four","five"]</a:t>
            </a:r>
            <a:endParaRPr lang="en-US" sz="27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(2,4));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 ["three","four"]</a:t>
            </a:r>
            <a:endParaRPr lang="en-US" sz="2700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1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adds/removes items to/from an array, and         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removed item(s)</a:t>
            </a:r>
          </a:p>
          <a:p>
            <a:r>
              <a:rPr lang="en-US" dirty="0"/>
              <a:t>This function </a:t>
            </a:r>
            <a:r>
              <a:rPr lang="en-US" b="1" dirty="0">
                <a:solidFill>
                  <a:schemeClr val="bg1"/>
                </a:solidFill>
              </a:rPr>
              <a:t>changes the original array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Splice: Cut and Insert Array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472" y="3133799"/>
            <a:ext cx="9765792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</a:t>
            </a:r>
            <a:r>
              <a:rPr lang="en-US" sz="2500" b="1" dirty="0" err="1">
                <a:latin typeface="Consolas" pitchFamily="49" charset="0"/>
              </a:rPr>
              <a:t>nums</a:t>
            </a:r>
            <a:r>
              <a:rPr lang="en-US" sz="2500" b="1" dirty="0">
                <a:latin typeface="Consolas" pitchFamily="49" charset="0"/>
              </a:rPr>
              <a:t> = [5, 10, 15, 20, 25, 30];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mid = </a:t>
            </a:r>
            <a:r>
              <a:rPr lang="en-US" sz="2500" b="1" dirty="0" err="1">
                <a:latin typeface="Consolas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itchFamily="49" charset="0"/>
              </a:rPr>
              <a:t>splice</a:t>
            </a:r>
            <a:r>
              <a:rPr lang="en-US" sz="2500" b="1" dirty="0">
                <a:latin typeface="Consolas" pitchFamily="49" charset="0"/>
              </a:rPr>
              <a:t>(2, 3);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start, delete-count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mid.join</a:t>
            </a:r>
            <a:r>
              <a:rPr lang="en-US" sz="2500" b="1" dirty="0">
                <a:latin typeface="Consolas" pitchFamily="49" charset="0"/>
              </a:rPr>
              <a:t>('|')); 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15|20|25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nums.join</a:t>
            </a:r>
            <a:r>
              <a:rPr lang="en-US" sz="2500" b="1" dirty="0">
                <a:latin typeface="Consolas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5|10|30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473" y="5226266"/>
            <a:ext cx="11073384" cy="106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err="1">
                <a:latin typeface="Consolas" panose="020B0609020204030204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splice</a:t>
            </a:r>
            <a:r>
              <a:rPr lang="en-US" sz="2500" b="1" dirty="0">
                <a:latin typeface="Consolas" panose="020B0609020204030204" pitchFamily="49" charset="0"/>
              </a:rPr>
              <a:t>(3, 2, "twenty", "twenty-five");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anose="020B0609020204030204" pitchFamily="49" charset="0"/>
              </a:rPr>
              <a:t>console.log(</a:t>
            </a:r>
            <a:r>
              <a:rPr lang="en-US" sz="2500" b="1" dirty="0" err="1">
                <a:latin typeface="Consolas" panose="020B0609020204030204" pitchFamily="49" charset="0"/>
              </a:rPr>
              <a:t>nums.join</a:t>
            </a:r>
            <a:r>
              <a:rPr lang="en-US" sz="2500" b="1" dirty="0">
                <a:latin typeface="Consolas" panose="020B0609020204030204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5|10|15|twenty|twenty-five|30</a:t>
            </a:r>
          </a:p>
        </p:txBody>
      </p:sp>
    </p:spTree>
    <p:extLst>
      <p:ext uri="{BB962C8B-B14F-4D97-AF65-F5344CB8AC3E}">
        <p14:creationId xmlns:p14="http://schemas.microsoft.com/office/powerpoint/2010/main" val="365214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66801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an array of numbers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holds an integer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the first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and the last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from the other </a:t>
            </a:r>
            <a:r>
              <a:rPr lang="bg-BG" sz="3000" dirty="0"/>
              <a:t>  </a:t>
            </a:r>
            <a:r>
              <a:rPr lang="en-US" sz="3000" dirty="0"/>
              <a:t>elements in the array (space separated)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Last K Numbers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36636" y="1934576"/>
            <a:ext cx="2378856" cy="4212776"/>
            <a:chOff x="9190569" y="951688"/>
            <a:chExt cx="2378856" cy="429034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90569" y="951688"/>
              <a:ext cx="578387" cy="18429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486307" y="1349550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7"/>
            <p:cNvSpPr/>
            <p:nvPr/>
          </p:nvSpPr>
          <p:spPr>
            <a:xfrm>
              <a:off x="9944965" y="17000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90569" y="2970176"/>
              <a:ext cx="578387" cy="22718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486307" y="3582498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ight Arrow 7"/>
            <p:cNvSpPr/>
            <p:nvPr/>
          </p:nvSpPr>
          <p:spPr>
            <a:xfrm>
              <a:off x="9944965" y="3933016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669038" y="3469696"/>
            <a:ext cx="81397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 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shift()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).join('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(arr.length-k,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arr.length).join(' 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TextBox 5"/>
          <p:cNvSpPr txBox="1"/>
          <p:nvPr/>
        </p:nvSpPr>
        <p:spPr>
          <a:xfrm>
            <a:off x="1111310" y="6373006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0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6182" y="1088137"/>
            <a:ext cx="5167921" cy="55891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Take two integers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/>
              <a:t>Generate and print the       following sequence:</a:t>
            </a:r>
          </a:p>
          <a:p>
            <a:pPr lvl="1"/>
            <a:r>
              <a:rPr lang="en-US" sz="3200" dirty="0"/>
              <a:t>The first element is: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sz="3200" dirty="0"/>
              <a:t>All other elements =</a:t>
            </a:r>
            <a:br>
              <a:rPr lang="en-US" sz="3200" dirty="0"/>
            </a:br>
            <a:r>
              <a:rPr lang="en-US" sz="3200" dirty="0"/>
              <a:t>sum of the previous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200" dirty="0"/>
              <a:t>           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Last K Numbers Sequence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8681" y="13132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19430" y="16546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0233" y="1313232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1 1 2 4 7 13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38681" y="26086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19430" y="29500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4420" y="2608631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1 1 2 3 5 8 13 21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8681" y="3892075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19430" y="4233488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420" y="3892074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1 1 2 4 8 16 31 61 120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34420" y="4991896"/>
            <a:ext cx="4530400" cy="981300"/>
            <a:chOff x="6932614" y="5050264"/>
            <a:chExt cx="4529220" cy="981300"/>
          </a:xfrm>
        </p:grpSpPr>
        <p:sp>
          <p:nvSpPr>
            <p:cNvPr id="17" name="Rectangle 16"/>
            <p:cNvSpPr/>
            <p:nvPr/>
          </p:nvSpPr>
          <p:spPr>
            <a:xfrm>
              <a:off x="8119283" y="5498164"/>
              <a:ext cx="253348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52766" y="5498164"/>
              <a:ext cx="809068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32614" y="5498164"/>
              <a:ext cx="452922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1 1 2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4 8 16 31 61 </a:t>
              </a:r>
              <a:r>
                <a:rPr lang="en-US" sz="28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120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35726" y="50502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90000"/>
                    </a:schemeClr>
                  </a:solidFill>
                </a:rPr>
                <a:t>+</a:t>
              </a:r>
            </a:p>
          </p:txBody>
        </p:sp>
        <p:cxnSp>
          <p:nvCxnSpPr>
            <p:cNvPr id="21" name="Curved Connector 20"/>
            <p:cNvCxnSpPr>
              <a:stCxn id="15" idx="0"/>
              <a:endCxn id="14" idx="0"/>
            </p:cNvCxnSpPr>
            <p:nvPr/>
          </p:nvCxnSpPr>
          <p:spPr>
            <a:xfrm rot="5400000" flipH="1" flipV="1">
              <a:off x="10127262" y="4568126"/>
              <a:ext cx="12700" cy="1860076"/>
            </a:xfrm>
            <a:prstGeom prst="curvedConnector3">
              <a:avLst>
                <a:gd name="adj1" fmla="val 294285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5"/>
          <p:cNvSpPr txBox="1"/>
          <p:nvPr/>
        </p:nvSpPr>
        <p:spPr>
          <a:xfrm>
            <a:off x="1356719" y="6370588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6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Array Functionality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Array Operations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Push, pop, shift, unshift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Filtering and transforming elements</a:t>
            </a:r>
          </a:p>
          <a:p>
            <a:pPr>
              <a:lnSpc>
                <a:spcPts val="4000"/>
              </a:lnSpc>
            </a:pPr>
            <a:r>
              <a:rPr lang="en-US" dirty="0"/>
              <a:t>Arrays Sorting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Last K Numbers Sequence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610" y="1267195"/>
            <a:ext cx="10670781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>
                <a:solidFill>
                  <a:schemeClr val="tx1"/>
                </a:solidFill>
                <a:effectLst/>
              </a:rPr>
              <a:t>function sumLastKNumbersSequence(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,</a:t>
            </a:r>
            <a:r>
              <a:rPr lang="en-US" sz="29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[1];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for (let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&lt; 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current++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Math.max(0,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end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Sum the values of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seq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[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start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…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end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]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[current] =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.join(' '));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1446590" y="6151121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6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Transforming Elements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424" y="1199745"/>
            <a:ext cx="1045652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one|two|three|four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2424" y="2463516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filteredNums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x.startsWith('t')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console.log(filteredNums.join('|'));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two|three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424" y="4162640"/>
            <a:ext cx="1045652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3|3|5|4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2424" y="5430876"/>
            <a:ext cx="1045652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[x.length, x[0]]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3,o|3,t|5,t|4,f</a:t>
            </a:r>
          </a:p>
        </p:txBody>
      </p:sp>
    </p:spTree>
    <p:extLst>
      <p:ext uri="{BB962C8B-B14F-4D97-AF65-F5344CB8AC3E}">
        <p14:creationId xmlns:p14="http://schemas.microsoft.com/office/powerpoint/2010/main" val="200122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Print the</a:t>
            </a:r>
            <a:r>
              <a:rPr lang="en-US" sz="3400" b="1" dirty="0">
                <a:solidFill>
                  <a:schemeClr val="bg1"/>
                </a:solidFill>
              </a:rPr>
              <a:t> odd </a:t>
            </a:r>
            <a:r>
              <a:rPr lang="en-US" sz="3400" dirty="0"/>
              <a:t>numbers, </a:t>
            </a:r>
            <a:r>
              <a:rPr lang="en-US" sz="3400" b="1" dirty="0">
                <a:solidFill>
                  <a:schemeClr val="bg1"/>
                </a:solidFill>
              </a:rPr>
              <a:t>doubled</a:t>
            </a:r>
            <a:r>
              <a:rPr lang="en-US" sz="3400" dirty="0"/>
              <a:t> and              </a:t>
            </a:r>
            <a:r>
              <a:rPr lang="en-US" sz="3400" b="1" dirty="0">
                <a:solidFill>
                  <a:schemeClr val="bg1"/>
                </a:solidFill>
              </a:rPr>
              <a:t>reversed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30051" y="1157140"/>
            <a:ext cx="710246" cy="16622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7647" y="171531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50 30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1815180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48109" y="2996929"/>
            <a:ext cx="7516017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solve(arr)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arr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((num, i) =&gt; i % 2 ==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.map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2*x)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result.join('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6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6 8 0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5"/>
          <p:cNvSpPr txBox="1"/>
          <p:nvPr/>
        </p:nvSpPr>
        <p:spPr>
          <a:xfrm>
            <a:off x="1181414" y="6314954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07470" y="5390625"/>
            <a:ext cx="10961783" cy="768084"/>
          </a:xfrm>
        </p:spPr>
        <p:txBody>
          <a:bodyPr/>
          <a:lstStyle/>
          <a:p>
            <a:r>
              <a:rPr lang="en-US" sz="4000" b="0" dirty="0"/>
              <a:t>Arrange Elements in Increasing Order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801778" y="4583938"/>
            <a:ext cx="5394960" cy="903288"/>
          </a:xfrm>
        </p:spPr>
        <p:txBody>
          <a:bodyPr>
            <a:normAutofit/>
          </a:bodyPr>
          <a:lstStyle/>
          <a:p>
            <a:r>
              <a:rPr lang="en-US" sz="5400" dirty="0"/>
              <a:t>Sorting Arrays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278821" y="1485158"/>
            <a:ext cx="2129709" cy="23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7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97536" cy="527604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items of an array</a:t>
            </a:r>
          </a:p>
          <a:p>
            <a:r>
              <a:rPr lang="en-US" dirty="0"/>
              <a:t>The sort order can be either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dirty="0"/>
              <a:t>By default,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values as        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order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will produce an </a:t>
            </a:r>
            <a:r>
              <a:rPr lang="en-US" b="1" dirty="0">
                <a:solidFill>
                  <a:schemeClr val="bg1"/>
                </a:solidFill>
              </a:rPr>
              <a:t>incorrect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result   when sorting numbers. You can fix this by providing a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</p:spTree>
    <p:extLst>
      <p:ext uri="{BB962C8B-B14F-4D97-AF65-F5344CB8AC3E}">
        <p14:creationId xmlns:p14="http://schemas.microsoft.com/office/powerpoint/2010/main" val="94084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637" y="1348136"/>
            <a:ext cx="10761404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20|40|10|30|100|5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8637" y="2825116"/>
            <a:ext cx="10761404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Works incorrectly on arrays of numbers !!!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10|100|20|30|40|5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8637" y="4349116"/>
            <a:ext cx="10761404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33143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30"/>
            <a:ext cx="11818096" cy="5201066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localeCompare() </a:t>
            </a:r>
            <a:r>
              <a:rPr lang="en-GB" dirty="0"/>
              <a:t>method is used to compare any two </a:t>
            </a:r>
            <a:br>
              <a:rPr lang="en-GB" dirty="0"/>
            </a:br>
            <a:r>
              <a:rPr lang="en-GB" dirty="0"/>
              <a:t>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localeCompare() as the comparison function: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5008" y="4058367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</p:spTree>
    <p:extLst>
      <p:ext uri="{BB962C8B-B14F-4D97-AF65-F5344CB8AC3E}">
        <p14:creationId xmlns:p14="http://schemas.microsoft.com/office/powerpoint/2010/main" val="183010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Print the </a:t>
            </a:r>
            <a:r>
              <a:rPr lang="en-US" sz="3400" b="1" dirty="0">
                <a:solidFill>
                  <a:schemeClr val="bg1"/>
                </a:solidFill>
              </a:rPr>
              <a:t>smallest</a:t>
            </a:r>
            <a:r>
              <a:rPr lang="en-US" sz="3400" dirty="0"/>
              <a:t> two numbers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2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6767" y="1339758"/>
            <a:ext cx="71024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43244" y="188840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5 15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208813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0358" y="2704743"/>
            <a:ext cx="751601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smallestTwoNumbers(arr)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((a, b) =&gt; a-b);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 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7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0 3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Box 5"/>
          <p:cNvSpPr txBox="1"/>
          <p:nvPr/>
        </p:nvSpPr>
        <p:spPr>
          <a:xfrm>
            <a:off x="1446590" y="6151121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4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724" y="807603"/>
            <a:ext cx="3658553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163" y="394225"/>
            <a:ext cx="3125015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2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447" y="2004291"/>
            <a:ext cx="8281864" cy="466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Arrays in JavaScript aren't </a:t>
            </a:r>
            <a:r>
              <a:rPr lang="en-US" sz="3200" b="1" dirty="0">
                <a:solidFill>
                  <a:schemeClr val="bg1"/>
                </a:solidFill>
              </a:rPr>
              <a:t>fixed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2"/>
                </a:solidFill>
              </a:rPr>
              <a:t>Can </a:t>
            </a:r>
            <a:r>
              <a:rPr lang="en-US" sz="3400" b="1" dirty="0">
                <a:solidFill>
                  <a:schemeClr val="bg1"/>
                </a:solidFill>
              </a:rPr>
              <a:t>add</a:t>
            </a:r>
            <a:r>
              <a:rPr lang="en-US" sz="3400" b="1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b="1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sz="3400" b="1" dirty="0">
                <a:solidFill>
                  <a:schemeClr val="bg2"/>
                </a:solidFill>
              </a:rPr>
              <a:t> elements</a:t>
            </a:r>
            <a:br>
              <a:rPr lang="en-US" sz="3400" b="1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Sorting arrays can be done with and without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endParaRPr lang="en-US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E721007-8201-4DE5-B6A1-F71F5FFE2F4E}"/>
              </a:ext>
            </a:extLst>
          </p:cNvPr>
          <p:cNvSpPr>
            <a:spLocks noGrp="1"/>
          </p:cNvSpPr>
          <p:nvPr/>
        </p:nvSpPr>
        <p:spPr>
          <a:xfrm>
            <a:off x="0" y="6417151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1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1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Additional Array Functionality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Inserting at Start, Removing at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18" y="1148864"/>
            <a:ext cx="2640990" cy="288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Advanced functionality of the array consists of the               following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000" dirty="0"/>
              <a:t>– add to the end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end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add to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a range of elements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splice()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insert at position/delete from position</a:t>
            </a: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7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Arrays provide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at the End, Remove from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458832" y="2227827"/>
            <a:ext cx="2042004" cy="3125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4565434" y="232866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304970" y="22278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301767" y="287236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301766" y="352858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7049440" y="2504826"/>
            <a:ext cx="4580612" cy="852033"/>
          </a:xfrm>
          <a:prstGeom prst="wedgeRoundRectCallout">
            <a:avLst>
              <a:gd name="adj1" fmla="val -62571"/>
              <a:gd name="adj2" fmla="val 45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sz="2800" b="1" noProof="1">
                <a:solidFill>
                  <a:srgbClr val="FFFFFF"/>
                </a:solidFill>
              </a:rPr>
              <a:t> to add at the end.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049440" y="3936282"/>
            <a:ext cx="4701375" cy="772520"/>
          </a:xfrm>
          <a:prstGeom prst="wedgeRoundRectCallout">
            <a:avLst>
              <a:gd name="adj1" fmla="val -62571"/>
              <a:gd name="adj2" fmla="val 18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2800" b="1" noProof="1">
                <a:solidFill>
                  <a:srgbClr val="FFFFFF"/>
                </a:solidFill>
              </a:rPr>
              <a:t> to remove from the end.</a:t>
            </a:r>
          </a:p>
        </p:txBody>
      </p:sp>
    </p:spTree>
    <p:extLst>
      <p:ext uri="{BB962C8B-B14F-4D97-AF65-F5344CB8AC3E}">
        <p14:creationId xmlns:p14="http://schemas.microsoft.com/office/powerpoint/2010/main" val="194960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9323 -4.44444E-6 C 0.13437 -4.44444E-6 0.18711 0.03959 0.18711 0.07269 L 0.18711 0.14769 " pathEditMode="relative" rAng="0" ptsTypes="AA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09323 4.07407E-6 C 0.13437 4.07407E-6 0.18711 0.03958 0.18711 0.07268 L 0.18711 0.14768 " pathEditMode="relative" rAng="0" ptsTypes="AA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9323 2.22222E-6 C 0.13437 2.22222E-6 0.18711 0.03958 0.18711 0.07268 L 0.18711 0.14768 " pathEditMode="relative" rAng="0" ptsTypes="AA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8931" y="1121144"/>
            <a:ext cx="1004169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at the Start, Remove from the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135500" y="2819388"/>
            <a:ext cx="183200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4241893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241047" y="413589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241047" y="482763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  <a:r>
              <a:rPr lang="bg-BG" noProof="1"/>
              <a:t>    </a:t>
            </a:r>
            <a:endParaRPr lang="en-US" noProof="1"/>
          </a:p>
        </p:txBody>
      </p:sp>
      <p:sp>
        <p:nvSpPr>
          <p:cNvPr id="9" name="TextBox 8"/>
          <p:cNvSpPr txBox="1"/>
          <p:nvPr/>
        </p:nvSpPr>
        <p:spPr>
          <a:xfrm>
            <a:off x="4135500" y="28174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038932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51266" y="2870901"/>
            <a:ext cx="4918573" cy="852033"/>
          </a:xfrm>
          <a:prstGeom prst="wedgeRoundRectCallout">
            <a:avLst>
              <a:gd name="adj1" fmla="val -49934"/>
              <a:gd name="adj2" fmla="val 156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2800" b="1" noProof="1">
                <a:solidFill>
                  <a:srgbClr val="FFFFFF"/>
                </a:solidFill>
              </a:rPr>
              <a:t> to remove from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451265" y="4503008"/>
            <a:ext cx="4918573" cy="852033"/>
          </a:xfrm>
          <a:prstGeom prst="wedgeRoundRectCallout">
            <a:avLst>
              <a:gd name="adj1" fmla="val -49109"/>
              <a:gd name="adj2" fmla="val -21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unshift(20)</a:t>
            </a:r>
            <a:r>
              <a:rPr lang="en-US" sz="2800" b="1" noProof="1">
                <a:solidFill>
                  <a:srgbClr val="FFFFFF"/>
                </a:solidFill>
              </a:rPr>
              <a:t> to add at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97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96296E-6 L 0.00013 -0.1041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-0.1009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10092 L 0.00013 -0.2050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-0.00069 L 0.18034 -0.00024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20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0509 L -0.00039 -0.1009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8" grpId="4" animBg="1"/>
      <p:bldP spid="9" grpId="0"/>
      <p:bldP spid="12" grpId="0" animBg="1"/>
      <p:bldP spid="12" grpId="1" animBg="1"/>
      <p:bldP spid="12" grpId="2" animBg="1"/>
      <p:bldP spid="12" grpId="3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51685" y="5518641"/>
            <a:ext cx="10961783" cy="768084"/>
          </a:xfrm>
        </p:spPr>
        <p:txBody>
          <a:bodyPr/>
          <a:lstStyle/>
          <a:p>
            <a:r>
              <a:rPr lang="en-US" sz="4000" b="0" dirty="0"/>
              <a:t>Push, Pop </a:t>
            </a:r>
            <a:r>
              <a:rPr lang="bg-BG" sz="4000" b="0" dirty="0"/>
              <a:t>,</a:t>
            </a:r>
            <a:r>
              <a:rPr lang="en-US" sz="4000" b="0" dirty="0"/>
              <a:t>Shift, </a:t>
            </a:r>
            <a:r>
              <a:rPr lang="en-US" sz="4000" b="0" noProof="1"/>
              <a:t>Unshift</a:t>
            </a:r>
            <a:r>
              <a:rPr lang="en-US" sz="4000" b="0" dirty="0"/>
              <a:t>, Slice, </a:t>
            </a:r>
            <a:r>
              <a:rPr lang="en-US" b="0" dirty="0"/>
              <a:t>…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367494" y="4785360"/>
            <a:ext cx="5212079" cy="820738"/>
          </a:xfrm>
        </p:spPr>
        <p:txBody>
          <a:bodyPr>
            <a:noAutofit/>
          </a:bodyPr>
          <a:lstStyle/>
          <a:p>
            <a:r>
              <a:rPr lang="en-US" sz="5400" dirty="0"/>
              <a:t>Array Operations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614" y="1718265"/>
            <a:ext cx="4160208" cy="144914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9325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pop()</a:t>
            </a:r>
            <a:r>
              <a:rPr lang="en-US" dirty="0"/>
              <a:t> – Removes the Last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1225027"/>
            <a:ext cx="1068178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dirty="0"/>
              <a:t> method 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value to the caller</a:t>
            </a:r>
          </a:p>
          <a:p>
            <a:pPr>
              <a:buClr>
                <a:schemeClr val="tx1"/>
              </a:buClr>
            </a:pPr>
            <a:r>
              <a:rPr lang="en-US" dirty="0"/>
              <a:t>If you call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/>
              <a:t>on an empty array, it returns 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3816" y="3624470"/>
            <a:ext cx="10597896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</a:t>
            </a:r>
            <a:r>
              <a:rPr lang="bg-BG" sz="2800" b="1" dirty="0"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popped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</a:t>
            </a:r>
            <a:r>
              <a:rPr lang="en-US" sz="2800" b="1" dirty="0" err="1">
                <a:latin typeface="Consolas" pitchFamily="49" charset="0"/>
              </a:rPr>
              <a:t>myArray</a:t>
            </a:r>
            <a:r>
              <a:rPr lang="en-US" sz="2800" b="1" dirty="0">
                <a:latin typeface="Consolas" pitchFamily="49" charset="0"/>
              </a:rPr>
              <a:t>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one","two","three","four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console.log(popped)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//"five"</a:t>
            </a:r>
            <a:endParaRPr lang="en-US" sz="2800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0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9189</TotalTime>
  <Words>2005</Words>
  <Application>Microsoft Office PowerPoint</Application>
  <PresentationFormat>Widescreen</PresentationFormat>
  <Paragraphs>365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1_SoftUni3_1</vt:lpstr>
      <vt:lpstr>Arrays Advanced</vt:lpstr>
      <vt:lpstr>Table of Contents</vt:lpstr>
      <vt:lpstr>Have a Question?</vt:lpstr>
      <vt:lpstr>PowerPoint Presentation</vt:lpstr>
      <vt:lpstr>Advanced Overview</vt:lpstr>
      <vt:lpstr>Add at the End, Remove from the End</vt:lpstr>
      <vt:lpstr>Add at the Start, Remove from the Start</vt:lpstr>
      <vt:lpstr>Array Operations</vt:lpstr>
      <vt:lpstr>pop() – Removes the Last Element</vt:lpstr>
      <vt:lpstr>Problem: Sum First Last</vt:lpstr>
      <vt:lpstr>Pushing Into Array</vt:lpstr>
      <vt:lpstr>Shifting and Unshifting</vt:lpstr>
      <vt:lpstr>Problem: Negative / Positive Numbers</vt:lpstr>
      <vt:lpstr>Solution: Negative / Positive Numbers</vt:lpstr>
      <vt:lpstr>Deleting Elements</vt:lpstr>
      <vt:lpstr>Slicing Arrays</vt:lpstr>
      <vt:lpstr>Splice: Cut and Insert Array Elements</vt:lpstr>
      <vt:lpstr>Problem: First and Last K Numbers</vt:lpstr>
      <vt:lpstr>Problem: Sum Last K Numbers Sequence</vt:lpstr>
      <vt:lpstr>Solution: Sum Last K Numbers Sequence</vt:lpstr>
      <vt:lpstr>Filtering and Transforming Elements</vt:lpstr>
      <vt:lpstr>Problem: Process Odd Numbers</vt:lpstr>
      <vt:lpstr>Sorting Arrays</vt:lpstr>
      <vt:lpstr>Sorting Arrays</vt:lpstr>
      <vt:lpstr>Sorting Arrays</vt:lpstr>
      <vt:lpstr>Sorting String Arrays</vt:lpstr>
      <vt:lpstr>Problem: Smallest 2 Numbers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Advanced - PHP</dc:title>
  <dc:subject>Technology Fundamentals  – Practical Training Course @ SoftUni</dc:subject>
  <dc:creator>Software University Foundation</dc:creator>
  <cp:keywords>Technology Fundamentals, js, programming, Software University, SoftUni, programming, coding, software development, education, training, course, array</cp:keywords>
  <cp:lastModifiedBy>Kiril Kirilov</cp:lastModifiedBy>
  <cp:revision>419</cp:revision>
  <dcterms:created xsi:type="dcterms:W3CDTF">2018-05-23T13:08:44Z</dcterms:created>
  <dcterms:modified xsi:type="dcterms:W3CDTF">2019-10-16T10:27:47Z</dcterms:modified>
  <cp:category>Technology fundamentals;computer programming;software development;web development</cp:category>
</cp:coreProperties>
</file>