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7D86-B59D-4014-B71C-6504C8EB4257}" type="datetimeFigureOut">
              <a:rPr lang="ru-RU" smtClean="0"/>
              <a:t>2017-09-25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CAEC-8D94-41C4-9DD3-D44D5A8D5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80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18A9-CCE2-44E4-B9D5-D73F7B7837F3}" type="datetimeFigureOut">
              <a:rPr lang="ru-RU" smtClean="0"/>
              <a:t>2017-09-25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EEBB4-775A-4091-94B6-D0EAB0CE6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76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EEBB4-775A-4091-94B6-D0EAB0CE64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43C-9770-4588-81B0-67338BBBD1A4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2E3-D8F8-42CE-AC7C-56CFFDE40013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6C53-88AC-4B2B-A7BA-608CEB0B6A1F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29A1-7C7A-4670-BC55-8A23209BF924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5A40-6471-4C25-8407-37BB99D0E469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C93F-2818-44DE-971C-8A830695350C}" type="datetime1">
              <a:rPr lang="ru-RU" smtClean="0"/>
              <a:t>2017-09-25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0D3-E0CD-4342-B5F9-12E0895E42A6}" type="datetime1">
              <a:rPr lang="ru-RU" smtClean="0"/>
              <a:t>2017-09-25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F66A-964D-40E9-A702-800868E84E69}" type="datetime1">
              <a:rPr lang="ru-RU" smtClean="0"/>
              <a:t>2017-09-25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C4B-A687-40AF-A6C2-2A85B4B0C357}" type="datetime1">
              <a:rPr lang="ru-RU" smtClean="0"/>
              <a:t>2017-09-25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3921-FFFC-40FA-B14D-A725F0D67A44}" type="datetime1">
              <a:rPr lang="ru-RU" smtClean="0"/>
              <a:t>2017-09-25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AA4C-AD24-48BA-8AA6-4A1AD521F9D2}" type="datetime1">
              <a:rPr lang="ru-RU" smtClean="0"/>
              <a:t>2017-09-25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46AB44-D1A2-4F4C-8558-C57D91E42B56}" type="datetime1">
              <a:rPr lang="ru-RU" smtClean="0"/>
              <a:t>2017-09-25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6A6127-BCB2-4B14-8E3C-9F6BF07816A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59832" y="5301208"/>
            <a:ext cx="5637010" cy="882119"/>
          </a:xfrm>
        </p:spPr>
        <p:txBody>
          <a:bodyPr>
            <a:normAutofit fontScale="70000" lnSpcReduction="2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Докладчик: Б.В Лебедев, к.т.н., ведущий специалист ООО Научно Инженерная Компания</a:t>
            </a:r>
          </a:p>
          <a:p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412776"/>
            <a:ext cx="8064896" cy="2304256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ru-RU" sz="4000" dirty="0" smtClean="0"/>
              <a:t>Синтезированная высота</a:t>
            </a:r>
            <a:r>
              <a:rPr lang="ru-RU" sz="3600" dirty="0" smtClean="0"/>
              <a:t>.</a:t>
            </a:r>
            <a:br>
              <a:rPr lang="ru-RU" sz="3600" dirty="0" smtClean="0"/>
            </a:br>
            <a:r>
              <a:rPr lang="ru-RU" sz="3600" dirty="0" smtClean="0"/>
              <a:t>(</a:t>
            </a:r>
            <a:r>
              <a:rPr lang="ru-RU" sz="2400" dirty="0" smtClean="0"/>
              <a:t>Упрощенный метод измерения высоты при заходе на посадку)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347864" y="6165304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1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5" y="-1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424936" cy="465313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sz="3200" b="1" dirty="0" smtClean="0">
                <a:solidFill>
                  <a:srgbClr val="FF0000"/>
                </a:solidFill>
              </a:rPr>
              <a:t>Требование ИКАО к допустимым погрешностям = 16м</a:t>
            </a:r>
            <a:endParaRPr lang="ru-RU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Осреднение </a:t>
            </a:r>
            <a:r>
              <a:rPr lang="en-US" sz="3200" dirty="0" smtClean="0"/>
              <a:t>GPS </a:t>
            </a:r>
            <a:r>
              <a:rPr lang="ru-RU" sz="3200" dirty="0" smtClean="0"/>
              <a:t>и ГЛОНАСС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Ввод информации о синтезированной высоте в вычислители СНС Использование дополнительной информации от инерциальных датчиков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6632"/>
            <a:ext cx="7578964" cy="170080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000" dirty="0" smtClean="0"/>
              <a:t>Обеспечение характеристик. Горизонтальный канал</a:t>
            </a: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419872" y="6484955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10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1753" y="2780928"/>
            <a:ext cx="8064896" cy="396044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Внесение в нормативную базу РФ положений: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об использовании СНС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об использовании предложенного метода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400"/>
            <a:ext cx="7703840" cy="1584176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800" dirty="0" smtClean="0"/>
              <a:t>Требования к изменению нормативной базы</a:t>
            </a: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563888" y="6381328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11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3419872" y="6381328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12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4046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Применения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899592" y="2132856"/>
            <a:ext cx="6400800" cy="34747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Посадка на </a:t>
            </a:r>
            <a:r>
              <a:rPr lang="ru-RU" sz="2800" dirty="0" err="1" smtClean="0"/>
              <a:t>малооборудованн</a:t>
            </a:r>
            <a:r>
              <a:rPr lang="ru-RU" sz="2800" dirty="0" err="1"/>
              <a:t>ы</a:t>
            </a:r>
            <a:r>
              <a:rPr lang="ru-RU" sz="2800" dirty="0" err="1" smtClean="0"/>
              <a:t>е</a:t>
            </a:r>
            <a:r>
              <a:rPr lang="ru-RU" sz="2800" dirty="0" smtClean="0"/>
              <a:t> аэродромы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Посадка больших </a:t>
            </a:r>
            <a:r>
              <a:rPr lang="ru-RU" sz="2800" dirty="0" err="1" smtClean="0"/>
              <a:t>беспилотников</a:t>
            </a:r>
            <a:endParaRPr lang="ru-R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/>
              <a:t>Дополнительное </a:t>
            </a:r>
            <a:r>
              <a:rPr lang="ru-RU" sz="2800" smtClean="0"/>
              <a:t>средство повышения </a:t>
            </a:r>
            <a:r>
              <a:rPr lang="ru-RU" sz="2800" dirty="0" err="1" smtClean="0"/>
              <a:t>категорийности</a:t>
            </a:r>
            <a:r>
              <a:rPr lang="ru-RU" sz="2800" dirty="0" smtClean="0"/>
              <a:t> </a:t>
            </a:r>
            <a:r>
              <a:rPr lang="en-US" sz="2800" dirty="0" smtClean="0"/>
              <a:t>GBAS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6" y="2"/>
            <a:ext cx="1571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6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1724" y="1228726"/>
            <a:ext cx="8928992" cy="3960440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9600" dirty="0" smtClean="0"/>
              <a:t>Спасибо за   внимание!</a:t>
            </a:r>
            <a:r>
              <a:rPr lang="ru-RU" sz="9600" dirty="0">
                <a:effectLst/>
              </a:rPr>
              <a:t> </a:t>
            </a:r>
            <a:r>
              <a:rPr lang="en-US" sz="9600" dirty="0" smtClean="0">
                <a:effectLst/>
              </a:rPr>
              <a:t/>
            </a:r>
            <a:br>
              <a:rPr lang="en-US" sz="9600" dirty="0" smtClean="0">
                <a:effectLst/>
              </a:rPr>
            </a:br>
            <a:r>
              <a:rPr lang="ru-RU" dirty="0" smtClean="0">
                <a:effectLst/>
              </a:rPr>
              <a:t>Прошу </a:t>
            </a:r>
            <a:r>
              <a:rPr lang="ru-RU" dirty="0">
                <a:effectLst/>
              </a:rPr>
              <a:t>задавать вопросы</a:t>
            </a:r>
            <a:r>
              <a:rPr lang="ru-RU" sz="9600" dirty="0">
                <a:effectLst/>
              </a:rPr>
              <a:t/>
            </a:r>
            <a:br>
              <a:rPr lang="ru-RU" sz="9600" dirty="0">
                <a:effectLst/>
              </a:rPr>
            </a:br>
            <a:endParaRPr lang="ru-RU" sz="9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7" y="5013178"/>
            <a:ext cx="5637011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6" y="2"/>
            <a:ext cx="1571625" cy="122872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3563888" y="6309320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13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5"/>
    </mc:Choice>
    <mc:Fallback xmlns="">
      <p:transition spd="slow" advTm="97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9764" y="2348880"/>
            <a:ext cx="8162716" cy="223224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44624" y="-1"/>
            <a:ext cx="9505055" cy="836712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200" dirty="0" smtClean="0"/>
              <a:t>Требования </a:t>
            </a:r>
            <a:r>
              <a:rPr lang="ru-RU" sz="3200" dirty="0"/>
              <a:t>И</a:t>
            </a:r>
            <a:r>
              <a:rPr lang="en-US" sz="3200" dirty="0" smtClean="0"/>
              <a:t>KAO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06" y="-1"/>
            <a:ext cx="1671294" cy="984803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6155"/>
              </p:ext>
            </p:extLst>
          </p:nvPr>
        </p:nvGraphicFramePr>
        <p:xfrm>
          <a:off x="179512" y="960438"/>
          <a:ext cx="8712968" cy="5431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1224136"/>
                <a:gridCol w="1152128"/>
                <a:gridCol w="1080120"/>
                <a:gridCol w="936104"/>
                <a:gridCol w="1512168"/>
                <a:gridCol w="1512168"/>
              </a:tblGrid>
              <a:tr h="1506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захода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Точность в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горизонт.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плоскости 95%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Точность по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вертикали 95%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Целостность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Время до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предуп</a:t>
                      </a:r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реждения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Порог срабатывания по горизонтали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Порог срабатывания по вертикали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</a:tr>
              <a:tr h="3082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Неточный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220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(720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 назначена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1–1×10</a:t>
                      </a:r>
                      <a:r>
                        <a:rPr lang="ru-RU" sz="1600" baseline="30000" dirty="0">
                          <a:effectLst/>
                        </a:rPr>
                        <a:t>-7</a:t>
                      </a:r>
                      <a:r>
                        <a:rPr lang="ru-RU" sz="1600" dirty="0">
                          <a:effectLst/>
                        </a:rPr>
                        <a:t>/ч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10c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556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(0,3 м. мили)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 назначена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</a:tr>
              <a:tr h="570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APV-I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(52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(66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1–2×10</a:t>
                      </a:r>
                      <a:r>
                        <a:rPr lang="ru-RU" sz="1600" baseline="30000" dirty="0">
                          <a:effectLst/>
                        </a:rPr>
                        <a:t>-7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 один любой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заход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10c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(130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(164 фут)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</a:tr>
              <a:tr h="570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APV-II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(52 фут)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(26 фут)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1–2×10</a:t>
                      </a:r>
                      <a:r>
                        <a:rPr lang="ru-RU" sz="1600" baseline="30000" dirty="0">
                          <a:effectLst/>
                        </a:rPr>
                        <a:t>-7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 один любой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заход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(130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(66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</a:tr>
              <a:tr h="570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Точный по категории I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(52 фут)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6,0–4,0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(20–13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1–2×10</a:t>
                      </a:r>
                      <a:r>
                        <a:rPr lang="ru-RU" sz="1600" baseline="30000" dirty="0">
                          <a:effectLst/>
                        </a:rPr>
                        <a:t>-7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 один любой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заход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(130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35,0–10,0 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(115–33 фут)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34" marR="57134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25625" y="73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563888" y="6492875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2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1" y="2276872"/>
            <a:ext cx="8327117" cy="4392488"/>
          </a:xfrm>
        </p:spPr>
        <p:txBody>
          <a:bodyPr>
            <a:normAutofit fontScale="85000" lnSpcReduction="20000"/>
          </a:bodyPr>
          <a:lstStyle/>
          <a:p>
            <a:r>
              <a:rPr lang="ru-RU" sz="4200" b="1" dirty="0" smtClean="0">
                <a:solidFill>
                  <a:schemeClr val="tx1"/>
                </a:solidFill>
              </a:rPr>
              <a:t>По вертикали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Ввести понятие </a:t>
            </a:r>
            <a:r>
              <a:rPr lang="ru-RU" sz="2400" b="1" i="1" dirty="0" smtClean="0">
                <a:solidFill>
                  <a:schemeClr val="tx1"/>
                </a:solidFill>
              </a:rPr>
              <a:t>синтезированной высоты </a:t>
            </a:r>
            <a:r>
              <a:rPr lang="ru-RU" sz="2400" b="1" dirty="0" smtClean="0">
                <a:solidFill>
                  <a:schemeClr val="tx1"/>
                </a:solidFill>
              </a:rPr>
              <a:t>на базе барометрической с вводом поправок на реальную температуру воздуха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Реализовать формирование</a:t>
            </a:r>
            <a:r>
              <a:rPr lang="ru-RU" sz="2400" b="1" dirty="0">
                <a:solidFill>
                  <a:schemeClr val="tx1"/>
                </a:solidFill>
              </a:rPr>
              <a:t> синтезированной </a:t>
            </a:r>
            <a:r>
              <a:rPr lang="ru-RU" sz="2400" b="1" dirty="0" smtClean="0">
                <a:solidFill>
                  <a:schemeClr val="tx1"/>
                </a:solidFill>
              </a:rPr>
              <a:t>высоты в бортовом комплексе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Предусмотреть контроль на основе сравнения с высотой СНС</a:t>
            </a:r>
          </a:p>
          <a:p>
            <a:r>
              <a:rPr lang="ru-RU" sz="4200" b="1" dirty="0" smtClean="0">
                <a:solidFill>
                  <a:schemeClr val="tx1"/>
                </a:solidFill>
              </a:rPr>
              <a:t>По горизонтали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Использование одновременно </a:t>
            </a:r>
            <a:r>
              <a:rPr lang="en-US" sz="2400" b="1" dirty="0" smtClean="0">
                <a:solidFill>
                  <a:schemeClr val="tx1"/>
                </a:solidFill>
              </a:rPr>
              <a:t>GPS </a:t>
            </a:r>
            <a:r>
              <a:rPr lang="ru-RU" sz="2400" b="1" dirty="0" smtClean="0">
                <a:solidFill>
                  <a:schemeClr val="tx1"/>
                </a:solidFill>
              </a:rPr>
              <a:t>и ГЛОНАСС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Включить в алгоритм СНС информацию о синтезированной высоте как дополнительную </a:t>
            </a:r>
            <a:r>
              <a:rPr lang="ru-RU" sz="2400" b="1" dirty="0" err="1" smtClean="0">
                <a:solidFill>
                  <a:schemeClr val="tx1"/>
                </a:solidFill>
              </a:rPr>
              <a:t>псевдодальность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marL="1714500" lvl="3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972616" y="0"/>
            <a:ext cx="9865634" cy="170080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600" dirty="0" smtClean="0"/>
              <a:t> Подход к обеспечению </a:t>
            </a:r>
            <a:br>
              <a:rPr lang="ru-RU" sz="4600" dirty="0" smtClean="0"/>
            </a:br>
            <a:r>
              <a:rPr lang="ru-RU" sz="4600" dirty="0" smtClean="0"/>
              <a:t>характеристик </a:t>
            </a:r>
            <a:r>
              <a:rPr lang="en-US" sz="4600" dirty="0" smtClean="0"/>
              <a:t>I </a:t>
            </a:r>
            <a:r>
              <a:rPr lang="ru-RU" sz="4600" dirty="0" smtClean="0"/>
              <a:t>кат.</a:t>
            </a:r>
            <a:br>
              <a:rPr lang="ru-RU" sz="4600" dirty="0" smtClean="0"/>
            </a:br>
            <a:endParaRPr lang="ru-RU" sz="4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275856" y="6381328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3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920880" cy="4320481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400" b="1" dirty="0" smtClean="0"/>
              <a:t>Инструментальные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400" b="1" dirty="0" smtClean="0"/>
              <a:t>Аэродинамические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3400" b="1" dirty="0" smtClean="0"/>
              <a:t>Методические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ru-RU" sz="2600" b="1" dirty="0" smtClean="0">
                <a:solidFill>
                  <a:schemeClr val="tx1"/>
                </a:solidFill>
              </a:rPr>
              <a:t>Нестандартность атмосферы (температура)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ru-RU" sz="2600" b="1" dirty="0" smtClean="0">
                <a:solidFill>
                  <a:schemeClr val="tx1"/>
                </a:solidFill>
              </a:rPr>
              <a:t>Ветер</a:t>
            </a:r>
          </a:p>
          <a:p>
            <a:pPr marL="1714500" lvl="3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68560" y="188640"/>
            <a:ext cx="8676456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600" dirty="0"/>
              <a:t>Анализ </a:t>
            </a:r>
            <a:r>
              <a:rPr lang="ru-RU" sz="3600" dirty="0" smtClean="0"/>
              <a:t>источников погрешностей барометрической высоты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38229" cy="83671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347864" y="6453336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4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805739"/>
            <a:ext cx="4044280" cy="4122478"/>
          </a:xfrm>
        </p:spPr>
        <p:txBody>
          <a:bodyPr>
            <a:normAutofit fontScale="92500" lnSpcReduction="10000"/>
          </a:bodyPr>
          <a:lstStyle/>
          <a:p>
            <a:r>
              <a:rPr lang="ru-RU" sz="3400" b="1" dirty="0" smtClean="0"/>
              <a:t>Синтезированная высота </a:t>
            </a:r>
            <a:r>
              <a:rPr lang="ru-RU" sz="3400" dirty="0" smtClean="0"/>
              <a:t>формируется на основе барометрической путем ввода реальных значений температуры на ВПП и высоте полета </a:t>
            </a:r>
            <a:endParaRPr lang="ru-RU" sz="2600" b="1" dirty="0" smtClean="0"/>
          </a:p>
          <a:p>
            <a:pPr marL="1714500" lvl="3" indent="-3429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6632"/>
            <a:ext cx="7740352" cy="170080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4400" dirty="0" smtClean="0"/>
              <a:t>Структура формирования синтезированной высоты </a:t>
            </a:r>
            <a:endParaRPr lang="ru-RU" sz="4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4283968" y="1700807"/>
            <a:ext cx="4607991" cy="4667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11960" y="3500808"/>
            <a:ext cx="1080000" cy="108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>
            <a:off x="7091960" y="3837956"/>
            <a:ext cx="2052040" cy="32377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3600000">
            <a:off x="6549429" y="4992262"/>
            <a:ext cx="1267906" cy="33060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20282469">
            <a:off x="7177159" y="5940782"/>
            <a:ext cx="288000" cy="2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7200000">
            <a:off x="5310936" y="4967714"/>
            <a:ext cx="1228288" cy="33060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/>
          <p:cNvSpPr/>
          <p:nvPr/>
        </p:nvSpPr>
        <p:spPr>
          <a:xfrm>
            <a:off x="6309644" y="2522400"/>
            <a:ext cx="413606" cy="9784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5966301" y="3676678"/>
            <a:ext cx="123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Вычисли-</a:t>
            </a:r>
            <a:r>
              <a:rPr lang="ru-RU" i="1" dirty="0" err="1" smtClean="0"/>
              <a:t>тель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62463" y="3492012"/>
                <a:ext cx="939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63" y="3492012"/>
                <a:ext cx="93901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42880" y="4828510"/>
                <a:ext cx="1223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п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ст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880" y="4828510"/>
                <a:ext cx="12234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3278" y="4831020"/>
                <a:ext cx="1223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п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ст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278" y="4831020"/>
                <a:ext cx="122342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457189" y="2697176"/>
            <a:ext cx="232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Синтезированная высота</a:t>
            </a:r>
            <a:endParaRPr lang="ru-RU" i="1" dirty="0"/>
          </a:p>
        </p:txBody>
      </p:sp>
      <p:sp>
        <p:nvSpPr>
          <p:cNvPr id="26" name="Фигура, имеющая форму буквы L 25"/>
          <p:cNvSpPr/>
          <p:nvPr/>
        </p:nvSpPr>
        <p:spPr>
          <a:xfrm rot="20189565">
            <a:off x="7380477" y="6175134"/>
            <a:ext cx="287587" cy="296148"/>
          </a:xfrm>
          <a:prstGeom prst="corner">
            <a:avLst>
              <a:gd name="adj1" fmla="val 20147"/>
              <a:gd name="adj2" fmla="val 3753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 rot="19800000">
            <a:off x="7528110" y="5773602"/>
            <a:ext cx="288000" cy="2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rot="19800000">
            <a:off x="7693642" y="6039094"/>
            <a:ext cx="216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 rot="19338887">
            <a:off x="8035844" y="5974195"/>
            <a:ext cx="360000" cy="1250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Минус 30"/>
          <p:cNvSpPr/>
          <p:nvPr/>
        </p:nvSpPr>
        <p:spPr>
          <a:xfrm rot="13847072">
            <a:off x="7729169" y="5708300"/>
            <a:ext cx="612000" cy="212723"/>
          </a:xfrm>
          <a:prstGeom prst="mathMinu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4" name="Прямоугольник 1023"/>
          <p:cNvSpPr/>
          <p:nvPr/>
        </p:nvSpPr>
        <p:spPr>
          <a:xfrm rot="20061069">
            <a:off x="6953988" y="5716680"/>
            <a:ext cx="1287840" cy="3920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5" name="TextBox 1024"/>
          <p:cNvSpPr txBox="1"/>
          <p:nvPr/>
        </p:nvSpPr>
        <p:spPr>
          <a:xfrm>
            <a:off x="7810057" y="6150948"/>
            <a:ext cx="134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Приемники первичных параметров</a:t>
            </a:r>
            <a:endParaRPr lang="ru-RU" sz="1400" i="1" dirty="0"/>
          </a:p>
        </p:txBody>
      </p:sp>
      <p:sp>
        <p:nvSpPr>
          <p:cNvPr id="35" name="Прямоугольник 34"/>
          <p:cNvSpPr/>
          <p:nvPr/>
        </p:nvSpPr>
        <p:spPr>
          <a:xfrm rot="1472138">
            <a:off x="5632533" y="5959538"/>
            <a:ext cx="288000" cy="2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 rot="1938813">
            <a:off x="5294984" y="5773602"/>
            <a:ext cx="288000" cy="286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 rot="1800000">
            <a:off x="5201653" y="6041134"/>
            <a:ext cx="216000" cy="14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Минус 38"/>
          <p:cNvSpPr/>
          <p:nvPr/>
        </p:nvSpPr>
        <p:spPr>
          <a:xfrm rot="18289573">
            <a:off x="4813013" y="5682873"/>
            <a:ext cx="612000" cy="212723"/>
          </a:xfrm>
          <a:prstGeom prst="mathMinu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 rot="1989292">
            <a:off x="4805906" y="5654329"/>
            <a:ext cx="1357025" cy="4658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 rot="2123468">
            <a:off x="4756059" y="5942880"/>
            <a:ext cx="360000" cy="1250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7" name="Фигура, имеющая форму буквы L 1026"/>
          <p:cNvSpPr/>
          <p:nvPr/>
        </p:nvSpPr>
        <p:spPr>
          <a:xfrm rot="17628923">
            <a:off x="5456399" y="6194390"/>
            <a:ext cx="259200" cy="252000"/>
          </a:xfrm>
          <a:prstGeom prst="corner">
            <a:avLst>
              <a:gd name="adj1" fmla="val 35506"/>
              <a:gd name="adj2" fmla="val 2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770845" y="6101169"/>
            <a:ext cx="134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Приемники первичных параметров</a:t>
            </a:r>
            <a:endParaRPr lang="ru-RU" sz="1400" i="1" dirty="0"/>
          </a:p>
        </p:txBody>
      </p:sp>
      <p:sp>
        <p:nvSpPr>
          <p:cNvPr id="1028" name="TextBox 1027"/>
          <p:cNvSpPr txBox="1"/>
          <p:nvPr/>
        </p:nvSpPr>
        <p:spPr>
          <a:xfrm>
            <a:off x="5211210" y="571882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err="1" smtClean="0"/>
              <a:t>Рст</a:t>
            </a:r>
            <a:endParaRPr lang="ru-RU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61570" y="5909282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err="1"/>
              <a:t>Р</a:t>
            </a:r>
            <a:r>
              <a:rPr lang="ru-RU" sz="1600" i="1" dirty="0" err="1" smtClean="0"/>
              <a:t>р</a:t>
            </a:r>
            <a:endParaRPr lang="ru-RU" sz="1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108975" y="5909282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err="1"/>
              <a:t>Р</a:t>
            </a:r>
            <a:r>
              <a:rPr lang="ru-RU" sz="1600" i="1" dirty="0" err="1" smtClean="0"/>
              <a:t>р</a:t>
            </a:r>
            <a:endParaRPr lang="ru-RU" sz="16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7475717" y="574769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err="1" smtClean="0"/>
              <a:t>Рст</a:t>
            </a:r>
            <a:endParaRPr lang="ru-RU" sz="1600" i="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2667143" y="6453336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5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0340" y="0"/>
            <a:ext cx="7990108" cy="1112093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2400" dirty="0"/>
              <a:t>Структура построения и использования синтезированной высоты 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48014" y="4839045"/>
                <a:ext cx="4077790" cy="1412090"/>
              </a:xfrm>
            </p:spPr>
            <p:txBody>
              <a:bodyPr>
                <a:normAutofit fontScale="77500" lnSpcReduction="20000"/>
              </a:bodyPr>
              <a:lstStyle/>
              <a:p>
                <a:pPr algn="ctr"/>
                <a:r>
                  <a:rPr lang="ru-RU" sz="2400" b="1" u="sng" dirty="0" smtClean="0"/>
                  <a:t>Идея алгоритма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ru-RU" sz="2600" b="1" i="1" smtClean="0">
                            <a:latin typeface="Cambria Math"/>
                          </a:rPr>
                          <m:t>ср</m:t>
                        </m:r>
                      </m:sub>
                    </m:sSub>
                    <m:d>
                      <m:dPr>
                        <m:ctrlPr>
                          <a:rPr lang="ru-RU" sz="2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6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ru-RU" sz="2600" b="1" i="1" smtClean="0">
                                <a:latin typeface="Cambria Math"/>
                              </a:rPr>
                              <m:t>п</m:t>
                            </m:r>
                          </m:sub>
                        </m:sSub>
                        <m:r>
                          <a:rPr lang="ru-RU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𝑻</m:t>
                        </m:r>
                        <m:r>
                          <a:rPr lang="en-US" sz="2600" b="1" i="1" smtClean="0">
                            <a:latin typeface="Cambria Math"/>
                          </a:rPr>
                          <m:t>(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6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6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600" b="1" dirty="0" smtClean="0"/>
                  <a:t> </a:t>
                </a:r>
                <a:r>
                  <a:rPr lang="ru-RU" sz="2600" b="1" dirty="0" smtClean="0"/>
                  <a:t>- </a:t>
                </a:r>
                <a:r>
                  <a:rPr lang="ru-RU" sz="2100" b="1" dirty="0" smtClean="0"/>
                  <a:t>средняя темп-</a:t>
                </a:r>
                <a:r>
                  <a:rPr lang="ru-RU" sz="2100" b="1" dirty="0" err="1" smtClean="0"/>
                  <a:t>ра</a:t>
                </a:r>
                <a:r>
                  <a:rPr lang="ru-RU" sz="2100" b="1" dirty="0" smtClean="0"/>
                  <a:t> 		        столба воздуха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ru-RU" sz="2600" b="1" i="1">
                              <a:latin typeface="Cambria Math"/>
                            </a:rPr>
                            <m:t>с</m:t>
                          </m:r>
                          <m:r>
                            <a:rPr lang="ru-RU" sz="2600" b="1" i="1" smtClean="0">
                              <a:latin typeface="Cambria Math"/>
                            </a:rPr>
                            <m:t>инт</m:t>
                          </m:r>
                        </m:sub>
                      </m:sSub>
                      <m:r>
                        <a:rPr lang="ru-RU" sz="2600" b="1" i="1" smtClean="0">
                          <a:latin typeface="Cambria Math"/>
                        </a:rPr>
                        <m:t>=</m:t>
                      </m:r>
                      <m:r>
                        <a:rPr lang="en-US" sz="2600" b="1" i="1" smtClean="0">
                          <a:latin typeface="Cambria Math"/>
                        </a:rPr>
                        <m:t>𝒇</m:t>
                      </m:r>
                      <m:r>
                        <a:rPr lang="en-US" sz="26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u-RU" sz="2600" b="1" i="1" smtClean="0">
                              <a:latin typeface="Cambria Math"/>
                            </a:rPr>
                            <m:t>ст.п</m:t>
                          </m:r>
                        </m:sub>
                      </m:sSub>
                      <m:r>
                        <a:rPr lang="en-US" sz="26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u-RU" sz="2600" b="1" i="1">
                              <a:latin typeface="Cambria Math"/>
                            </a:rPr>
                            <m:t>ст</m:t>
                          </m:r>
                        </m:sub>
                      </m:sSub>
                      <m:r>
                        <a:rPr lang="ru-RU" sz="2600" b="1" i="1" smtClean="0">
                          <a:latin typeface="Cambria Math"/>
                        </a:rPr>
                        <m:t>(</m:t>
                      </m:r>
                      <m:r>
                        <a:rPr lang="en-US" sz="2600" b="1" i="1" smtClean="0">
                          <a:latin typeface="Cambria Math"/>
                        </a:rPr>
                        <m:t>𝒕</m:t>
                      </m:r>
                      <m:r>
                        <a:rPr lang="ru-RU" sz="2600" b="1" i="1" smtClean="0">
                          <a:latin typeface="Cambria Math"/>
                        </a:rPr>
                        <m:t>)</m:t>
                      </m:r>
                      <m:r>
                        <a:rPr lang="en-US" sz="26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u-RU" sz="2600" b="1" i="1">
                              <a:latin typeface="Cambria Math"/>
                            </a:rPr>
                            <m:t>с</m:t>
                          </m:r>
                          <m:r>
                            <a:rPr lang="ru-RU" sz="2600" b="1" i="1" smtClean="0">
                              <a:latin typeface="Cambria Math"/>
                            </a:rPr>
                            <m:t>р</m:t>
                          </m:r>
                        </m:sub>
                      </m:sSub>
                      <m:r>
                        <a:rPr lang="ru-RU" sz="2600" b="1" i="1">
                          <a:latin typeface="Cambria Math"/>
                        </a:rPr>
                        <m:t>(</m:t>
                      </m:r>
                      <m:r>
                        <a:rPr lang="en-US" sz="2600" b="1" i="1">
                          <a:latin typeface="Cambria Math"/>
                        </a:rPr>
                        <m:t>𝒕</m:t>
                      </m:r>
                      <m:r>
                        <a:rPr lang="ru-RU" sz="2600" b="1" i="1">
                          <a:latin typeface="Cambria Math"/>
                        </a:rPr>
                        <m:t>)</m:t>
                      </m:r>
                      <m:r>
                        <a:rPr lang="en-US" sz="26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600" b="1" dirty="0" smtClean="0"/>
              </a:p>
              <a:p>
                <a:endParaRPr lang="ru-RU" sz="2600" b="1" dirty="0" smtClean="0"/>
              </a:p>
              <a:p>
                <a:pPr marL="1714500" lvl="3" indent="-342900">
                  <a:buFont typeface="Arial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48014" y="4839045"/>
                <a:ext cx="4077790" cy="1412090"/>
              </a:xfrm>
              <a:blipFill rotWithShape="1">
                <a:blip r:embed="rId4"/>
                <a:stretch>
                  <a:fillRect t="-6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1661096" y="2808366"/>
            <a:ext cx="1944216" cy="127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 формирования синтезированной высоты</a:t>
            </a:r>
            <a:endParaRPr lang="ru-RU" dirty="0"/>
          </a:p>
        </p:txBody>
      </p:sp>
      <p:sp>
        <p:nvSpPr>
          <p:cNvPr id="10" name="Блок-схема: узел суммирования 9"/>
          <p:cNvSpPr/>
          <p:nvPr/>
        </p:nvSpPr>
        <p:spPr>
          <a:xfrm>
            <a:off x="6024501" y="3142599"/>
            <a:ext cx="612648" cy="61264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10" idx="6"/>
          </p:cNvCxnSpPr>
          <p:nvPr/>
        </p:nvCxnSpPr>
        <p:spPr>
          <a:xfrm>
            <a:off x="6637149" y="3448923"/>
            <a:ext cx="89952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0"/>
          </p:cNvCxnSpPr>
          <p:nvPr/>
        </p:nvCxnSpPr>
        <p:spPr>
          <a:xfrm flipV="1">
            <a:off x="6330825" y="2656835"/>
            <a:ext cx="0" cy="48576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536669" y="3016875"/>
            <a:ext cx="149982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Автопилот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668391" y="1792739"/>
            <a:ext cx="132486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Индикатор посадки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7" idx="3"/>
            <a:endCxn id="11" idx="1"/>
          </p:cNvCxnSpPr>
          <p:nvPr/>
        </p:nvCxnSpPr>
        <p:spPr>
          <a:xfrm flipV="1">
            <a:off x="3605312" y="3442275"/>
            <a:ext cx="1218181" cy="501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1805112" y="4293096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Заданная траектория</a:t>
            </a:r>
            <a:endParaRPr lang="ru-RU" dirty="0"/>
          </a:p>
        </p:txBody>
      </p:sp>
      <p:cxnSp>
        <p:nvCxnSpPr>
          <p:cNvPr id="29" name="Соединительная линия уступом 28"/>
          <p:cNvCxnSpPr>
            <a:stCxn id="25" idx="3"/>
            <a:endCxn id="10" idx="4"/>
          </p:cNvCxnSpPr>
          <p:nvPr/>
        </p:nvCxnSpPr>
        <p:spPr>
          <a:xfrm flipV="1">
            <a:off x="3461296" y="3755247"/>
            <a:ext cx="2869529" cy="969897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373064" y="2475183"/>
            <a:ext cx="2520280" cy="2979051"/>
          </a:xfrm>
          <a:prstGeom prst="rect">
            <a:avLst/>
          </a:prstGeom>
          <a:noFill/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57140" y="1792739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ст.п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40" y="1792739"/>
                <a:ext cx="115212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/>
          <p:nvPr/>
        </p:nvCxnSpPr>
        <p:spPr>
          <a:xfrm>
            <a:off x="2633204" y="2174363"/>
            <a:ext cx="0" cy="64792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9632" y="5448932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бортовой вычислитель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9315" y="1769378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значения на ВПП </a:t>
            </a:r>
          </a:p>
          <a:p>
            <a:r>
              <a:rPr lang="ru-RU" i="1" dirty="0" smtClean="0"/>
              <a:t>по радиоканалу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7504" y="30152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u-RU" b="1" i="1">
                              <a:latin typeface="Cambria Math"/>
                            </a:rPr>
                            <m:t>ст</m:t>
                          </m:r>
                        </m:sub>
                      </m:sSub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𝑻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𝒕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015244"/>
                <a:ext cx="115212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5873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/>
          <p:nvPr/>
        </p:nvCxnSpPr>
        <p:spPr>
          <a:xfrm>
            <a:off x="420719" y="3447292"/>
            <a:ext cx="1240377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018" y="3402620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текущие значения от СВС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268" y="5886077"/>
                <a:ext cx="3013521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>
                    <a:solidFill>
                      <a:srgbClr val="FF0000"/>
                    </a:solidFill>
                  </a:rPr>
                  <a:t>Символ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FF0000"/>
                    </a:solidFill>
                  </a:rPr>
                  <a:t> сопровождает переменные величины 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" y="5886077"/>
                <a:ext cx="3013521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4630" r="-1613" b="-1203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45687" y="4316790"/>
                <a:ext cx="708514" cy="385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зад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ru-R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87" y="4316790"/>
                <a:ext cx="708514" cy="385555"/>
              </a:xfrm>
              <a:prstGeom prst="rect">
                <a:avLst/>
              </a:prstGeom>
              <a:blipFill rotWithShape="1">
                <a:blip r:embed="rId8"/>
                <a:stretch>
                  <a:fillRect r="-28448"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3873679" y="3050628"/>
                <a:ext cx="8525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синт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0" i="1">
                          <a:latin typeface="Cambria Math"/>
                        </a:rPr>
                        <m:t>𝑡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679" y="3050628"/>
                <a:ext cx="852530" cy="646331"/>
              </a:xfrm>
              <a:prstGeom prst="rect">
                <a:avLst/>
              </a:prstGeom>
              <a:blipFill rotWithShape="1">
                <a:blip r:embed="rId9"/>
                <a:stretch>
                  <a:fillRect r="-19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6452656" y="2757044"/>
                <a:ext cx="9226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0" i="1">
                          <a:latin typeface="Cambria Math"/>
                        </a:rPr>
                        <m:t>𝑡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656" y="2757044"/>
                <a:ext cx="922625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6641141" y="3505436"/>
                <a:ext cx="9226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0" i="1">
                          <a:latin typeface="Cambria Math"/>
                        </a:rPr>
                        <m:t>𝑡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41" y="3505436"/>
                <a:ext cx="922625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4823493" y="3199910"/>
            <a:ext cx="540595" cy="484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10" idx="2"/>
          </p:cNvCxnSpPr>
          <p:nvPr/>
        </p:nvCxnSpPr>
        <p:spPr>
          <a:xfrm>
            <a:off x="5364088" y="3447292"/>
            <a:ext cx="660413" cy="163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1" idx="0"/>
          </p:cNvCxnSpPr>
          <p:nvPr/>
        </p:nvCxnSpPr>
        <p:spPr>
          <a:xfrm>
            <a:off x="5093791" y="2498326"/>
            <a:ext cx="0" cy="70158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4373513" y="2577662"/>
                <a:ext cx="7676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г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0" i="1">
                          <a:latin typeface="Cambria Math"/>
                        </a:rPr>
                        <m:t>𝑡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13" y="2577662"/>
                <a:ext cx="767612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554441" y="2162071"/>
            <a:ext cx="105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от СНС</a:t>
            </a:r>
            <a:endParaRPr lang="ru-RU" i="1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755576" y="4725144"/>
            <a:ext cx="1049536" cy="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360" y="4344761"/>
            <a:ext cx="157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 smtClean="0"/>
              <a:t>гориз</a:t>
            </a:r>
            <a:r>
              <a:rPr lang="ru-RU" i="1" dirty="0" smtClean="0"/>
              <a:t>.</a:t>
            </a:r>
          </a:p>
          <a:p>
            <a:r>
              <a:rPr lang="ru-RU" i="1" dirty="0" err="1" smtClean="0"/>
              <a:t>коорди</a:t>
            </a:r>
            <a:r>
              <a:rPr lang="ru-RU" i="1" dirty="0" smtClean="0"/>
              <a:t>-</a:t>
            </a:r>
          </a:p>
          <a:p>
            <a:r>
              <a:rPr lang="ru-RU" i="1" dirty="0" err="1" smtClean="0"/>
              <a:t>наты</a:t>
            </a:r>
            <a:r>
              <a:rPr lang="ru-RU" i="1" dirty="0" smtClean="0"/>
              <a:t> </a:t>
            </a:r>
          </a:p>
          <a:p>
            <a:r>
              <a:rPr lang="ru-RU" i="1" dirty="0" smtClean="0"/>
              <a:t>от СНС</a:t>
            </a:r>
            <a:endParaRPr lang="ru-RU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73513" y="3648405"/>
            <a:ext cx="147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контроль </a:t>
            </a:r>
          </a:p>
          <a:p>
            <a:pPr algn="ctr"/>
            <a:r>
              <a:rPr lang="ru-RU" i="1" dirty="0" smtClean="0"/>
              <a:t>сравнением</a:t>
            </a:r>
            <a:endParaRPr lang="ru-RU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98" y="0"/>
            <a:ext cx="1114318" cy="764704"/>
          </a:xfrm>
        </p:spPr>
        <p:txBody>
          <a:bodyPr/>
          <a:lstStyle/>
          <a:p>
            <a:r>
              <a:rPr lang="ru-RU" sz="4400" dirty="0" smtClean="0">
                <a:solidFill>
                  <a:schemeClr val="tx1"/>
                </a:solidFill>
              </a:rPr>
              <a:t> 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78514" y="6182213"/>
            <a:ext cx="1676401" cy="548679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          6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8496944" cy="4869160"/>
          </a:xfrm>
        </p:spPr>
        <p:txBody>
          <a:bodyPr>
            <a:normAutofit fontScale="62500" lnSpcReduction="20000"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>
                <a:solidFill>
                  <a:srgbClr val="FF0000"/>
                </a:solidFill>
              </a:rPr>
              <a:t>Требование ИКАО к допустимой суммарной погрешности = 4</a:t>
            </a:r>
            <a:r>
              <a:rPr lang="ru-RU" sz="3600" dirty="0" smtClean="0">
                <a:solidFill>
                  <a:srgbClr val="FF0000"/>
                </a:solidFill>
              </a:rPr>
              <a:t>÷</a:t>
            </a:r>
            <a:r>
              <a:rPr lang="ru-RU" sz="3600" b="1" dirty="0" smtClean="0">
                <a:solidFill>
                  <a:srgbClr val="FF0000"/>
                </a:solidFill>
              </a:rPr>
              <a:t>6м</a:t>
            </a:r>
          </a:p>
          <a:p>
            <a:pPr algn="ctr">
              <a:spcAft>
                <a:spcPts val="600"/>
              </a:spcAft>
            </a:pPr>
            <a:r>
              <a:rPr lang="ru-RU" sz="3600" b="1" u="sng" dirty="0" smtClean="0">
                <a:solidFill>
                  <a:schemeClr val="tx1"/>
                </a:solidFill>
              </a:rPr>
              <a:t>Анализ компонент </a:t>
            </a:r>
            <a:r>
              <a:rPr lang="ru-RU" sz="3600" b="1" u="sng" dirty="0">
                <a:solidFill>
                  <a:schemeClr val="tx1"/>
                </a:solidFill>
              </a:rPr>
              <a:t>допустимой суммарной </a:t>
            </a:r>
            <a:r>
              <a:rPr lang="ru-RU" sz="3600" b="1" u="sng" dirty="0" smtClean="0">
                <a:solidFill>
                  <a:schemeClr val="tx1"/>
                </a:solidFill>
              </a:rPr>
              <a:t>погрешности</a:t>
            </a:r>
            <a:r>
              <a:rPr lang="ru-RU" sz="3600" b="1" dirty="0" smtClean="0">
                <a:solidFill>
                  <a:schemeClr val="tx1"/>
                </a:solidFill>
              </a:rPr>
              <a:t>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400" b="1" dirty="0" smtClean="0">
                <a:solidFill>
                  <a:schemeClr val="tx1"/>
                </a:solidFill>
              </a:rPr>
              <a:t>Инструментальная </a:t>
            </a:r>
            <a:r>
              <a:rPr lang="en-US" sz="3400" b="1" dirty="0" smtClean="0">
                <a:solidFill>
                  <a:schemeClr val="tx1"/>
                </a:solidFill>
              </a:rPr>
              <a:t>~ 1</a:t>
            </a:r>
            <a:r>
              <a:rPr lang="ru-RU" sz="3400" dirty="0">
                <a:solidFill>
                  <a:schemeClr val="tx1"/>
                </a:solidFill>
              </a:rPr>
              <a:t>÷</a:t>
            </a:r>
            <a:r>
              <a:rPr lang="en-US" sz="3400" b="1" dirty="0" smtClean="0">
                <a:solidFill>
                  <a:schemeClr val="tx1"/>
                </a:solidFill>
              </a:rPr>
              <a:t>2</a:t>
            </a:r>
            <a:r>
              <a:rPr lang="ru-RU" sz="3400" b="1" dirty="0" smtClean="0">
                <a:solidFill>
                  <a:schemeClr val="tx1"/>
                </a:solidFill>
              </a:rPr>
              <a:t>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400" b="1" dirty="0" smtClean="0">
                <a:solidFill>
                  <a:schemeClr val="tx1"/>
                </a:solidFill>
              </a:rPr>
              <a:t>Остаточная аэродинамическая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3100" b="1" dirty="0" smtClean="0">
                <a:solidFill>
                  <a:schemeClr val="tx1"/>
                </a:solidFill>
              </a:rPr>
              <a:t>Систематическая </a:t>
            </a:r>
            <a:r>
              <a:rPr lang="en-US" sz="3100" b="1" dirty="0" smtClean="0">
                <a:solidFill>
                  <a:schemeClr val="tx1"/>
                </a:solidFill>
              </a:rPr>
              <a:t>1÷2</a:t>
            </a:r>
            <a:r>
              <a:rPr lang="ru-RU" sz="3100" b="1" dirty="0" smtClean="0">
                <a:solidFill>
                  <a:schemeClr val="tx1"/>
                </a:solidFill>
              </a:rPr>
              <a:t>м – поддержка мониторинга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3100" b="1" dirty="0" smtClean="0">
                <a:solidFill>
                  <a:schemeClr val="tx1"/>
                </a:solidFill>
              </a:rPr>
              <a:t>Зависящая от параметров полета – алгоритм в СВС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400" b="1" dirty="0" smtClean="0">
                <a:solidFill>
                  <a:schemeClr val="tx1"/>
                </a:solidFill>
              </a:rPr>
              <a:t>Методическая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3100" b="1" dirty="0" smtClean="0">
                <a:solidFill>
                  <a:schemeClr val="tx1"/>
                </a:solidFill>
              </a:rPr>
              <a:t>Связанная с температурой – измерение температуры на борту и подтверждение с земли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ru-RU" sz="3100" b="1" dirty="0" smtClean="0">
                <a:solidFill>
                  <a:schemeClr val="tx1"/>
                </a:solidFill>
              </a:rPr>
              <a:t>Связанная с ветром – необходимо исследовать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400" b="1" dirty="0" smtClean="0">
                <a:solidFill>
                  <a:schemeClr val="tx1"/>
                </a:solidFill>
              </a:rPr>
              <a:t>Динамическая (запаздывание)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tx1"/>
                </a:solidFill>
              </a:rPr>
              <a:t>– размещение датчиков давления непосредственно у приемников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7578964" cy="170080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600" dirty="0" smtClean="0"/>
              <a:t>Обеспечение точности. Вертикальный канал</a:t>
            </a:r>
            <a:endParaRPr lang="ru-RU" sz="4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64" y="0"/>
            <a:ext cx="1571625" cy="12287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491880" y="6381328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7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201" y="1772816"/>
            <a:ext cx="9144000" cy="4941168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ru-RU" sz="1800" b="1" dirty="0" smtClean="0">
                <a:solidFill>
                  <a:srgbClr val="FF0000"/>
                </a:solidFill>
              </a:rPr>
              <a:t>Требование ИКАО к целостности </a:t>
            </a:r>
            <a:r>
              <a:rPr lang="ru-RU" sz="1800" dirty="0" smtClean="0">
                <a:solidFill>
                  <a:srgbClr val="FF0000"/>
                </a:solidFill>
              </a:rPr>
              <a:t>– 1÷2×10</a:t>
            </a:r>
            <a:r>
              <a:rPr lang="ru-RU" sz="1800" baseline="30000" dirty="0" smtClean="0">
                <a:solidFill>
                  <a:srgbClr val="FF0000"/>
                </a:solidFill>
              </a:rPr>
              <a:t>-7</a:t>
            </a:r>
            <a:r>
              <a:rPr lang="ru-RU" sz="1800" dirty="0" smtClean="0">
                <a:solidFill>
                  <a:srgbClr val="FF0000"/>
                </a:solidFill>
              </a:rPr>
              <a:t> на заход при </a:t>
            </a:r>
            <a:r>
              <a:rPr lang="ru-RU" sz="1800" dirty="0">
                <a:solidFill>
                  <a:srgbClr val="FF0000"/>
                </a:solidFill>
              </a:rPr>
              <a:t>пороге </a:t>
            </a:r>
            <a:r>
              <a:rPr lang="ru-RU" sz="1800" dirty="0" smtClean="0">
                <a:solidFill>
                  <a:srgbClr val="FF0000"/>
                </a:solidFill>
              </a:rPr>
              <a:t>35,0÷10,0 м и времени срабатывания 6с</a:t>
            </a:r>
          </a:p>
          <a:p>
            <a:pPr algn="ctr">
              <a:spcAft>
                <a:spcPts val="600"/>
              </a:spcAft>
            </a:pPr>
            <a:r>
              <a:rPr lang="ru-RU" sz="1800" u="sng" dirty="0" smtClean="0"/>
              <a:t>Обеспечение целостности</a:t>
            </a:r>
            <a:r>
              <a:rPr lang="ru-RU" sz="18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1800" b="1" dirty="0" smtClean="0"/>
              <a:t>Оперативный перекрестный контроль на борту синтезированной </a:t>
            </a:r>
            <a:r>
              <a:rPr lang="ru-RU" sz="1800" b="1" dirty="0"/>
              <a:t>и геометрической </a:t>
            </a:r>
            <a:r>
              <a:rPr lang="ru-RU" sz="1800" b="1" dirty="0" smtClean="0"/>
              <a:t>высоты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1800" b="1" dirty="0" smtClean="0"/>
              <a:t>Контроль резервированных каналов сравнением с порогом </a:t>
            </a:r>
            <a:r>
              <a:rPr lang="en-US" sz="1800" b="1" dirty="0" smtClean="0"/>
              <a:t>~ 5</a:t>
            </a:r>
            <a:r>
              <a:rPr lang="ru-RU" sz="1800" b="1" dirty="0" smtClean="0"/>
              <a:t>м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400" b="1" dirty="0" smtClean="0"/>
              <a:t>Исключение ошибок человека </a:t>
            </a:r>
            <a:r>
              <a:rPr lang="ru-RU" sz="1800" b="1" dirty="0" smtClean="0"/>
              <a:t>за счет автоматического ввода </a:t>
            </a:r>
            <a:r>
              <a:rPr lang="ru-RU" sz="1800" b="1" dirty="0"/>
              <a:t>данных для формирования синтезированной высоты </a:t>
            </a:r>
            <a:r>
              <a:rPr lang="ru-RU" sz="1800" b="1" dirty="0" smtClean="0"/>
              <a:t>с помощью двустороннего цифрового обмена «борт-земля» на основе АЗН-В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1800" b="1" dirty="0"/>
              <a:t>Внутренний мониторинг на борту синтезированной высоты на базе непрерывного сбора и анализа статистики разностей синтезированной и геометрической </a:t>
            </a:r>
            <a:r>
              <a:rPr lang="ru-RU" sz="1800" b="1" dirty="0" smtClean="0"/>
              <a:t>высоты (аналогично мониторингу средств вертикального эшелонирования)</a:t>
            </a:r>
            <a:endParaRPr lang="ru-RU" sz="1800" b="1" dirty="0"/>
          </a:p>
          <a:p>
            <a:pPr marL="457200" indent="-457200">
              <a:buFont typeface="Arial" pitchFamily="34" charset="0"/>
              <a:buChar char="•"/>
            </a:pPr>
            <a:endParaRPr lang="ru-RU" sz="18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7578964" cy="1700808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200" dirty="0" smtClean="0"/>
              <a:t>Обеспечение целостности. Вертикальный канал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835696" y="5013176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"/>
            <a:ext cx="1554253" cy="115884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491880" y="6381328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pPr/>
              <a:t>8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0214" y="0"/>
            <a:ext cx="7984233" cy="1556793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3600" dirty="0"/>
              <a:t>Использование </a:t>
            </a:r>
            <a:r>
              <a:rPr lang="ru-RU" sz="3600" dirty="0" smtClean="0"/>
              <a:t>линии передачи данных (</a:t>
            </a:r>
            <a:r>
              <a:rPr lang="ru-RU" sz="3600" dirty="0"/>
              <a:t>АЗН-В)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234441" y="3651835"/>
            <a:ext cx="5637010" cy="88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67545" y="1412776"/>
            <a:ext cx="8208912" cy="9361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Исключение </a:t>
            </a:r>
            <a:r>
              <a:rPr lang="ru-RU" dirty="0"/>
              <a:t>ошибок </a:t>
            </a:r>
            <a:r>
              <a:rPr lang="ru-RU" dirty="0" smtClean="0"/>
              <a:t>человека -  автоматический ввод метеоданных</a:t>
            </a:r>
          </a:p>
          <a:p>
            <a:r>
              <a:rPr lang="ru-RU" dirty="0" smtClean="0"/>
              <a:t>Контроль </a:t>
            </a:r>
            <a:r>
              <a:rPr lang="ru-RU" dirty="0"/>
              <a:t>на </a:t>
            </a:r>
            <a:r>
              <a:rPr lang="ru-RU" dirty="0" smtClean="0"/>
              <a:t>земле введенных значений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1554253" cy="1215143"/>
          </a:xfrm>
          <a:prstGeom prst="rect">
            <a:avLst/>
          </a:prstGeom>
        </p:spPr>
      </p:pic>
      <p:sp>
        <p:nvSpPr>
          <p:cNvPr id="8" name="Арка 7"/>
          <p:cNvSpPr/>
          <p:nvPr/>
        </p:nvSpPr>
        <p:spPr>
          <a:xfrm rot="8312082">
            <a:off x="2896992" y="4033589"/>
            <a:ext cx="914400" cy="527442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Арка 9"/>
          <p:cNvSpPr/>
          <p:nvPr/>
        </p:nvSpPr>
        <p:spPr>
          <a:xfrm rot="8312082">
            <a:off x="2812959" y="3922685"/>
            <a:ext cx="731520" cy="421954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Арка 11"/>
          <p:cNvSpPr/>
          <p:nvPr/>
        </p:nvSpPr>
        <p:spPr>
          <a:xfrm rot="8312082">
            <a:off x="2769533" y="3790075"/>
            <a:ext cx="548640" cy="316465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Арка 12"/>
          <p:cNvSpPr/>
          <p:nvPr/>
        </p:nvSpPr>
        <p:spPr>
          <a:xfrm rot="8312082">
            <a:off x="2757527" y="3691457"/>
            <a:ext cx="365760" cy="210977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Арка 13"/>
          <p:cNvSpPr/>
          <p:nvPr/>
        </p:nvSpPr>
        <p:spPr>
          <a:xfrm rot="8312082">
            <a:off x="2776939" y="3641772"/>
            <a:ext cx="182880" cy="105488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Арка 14"/>
          <p:cNvSpPr/>
          <p:nvPr/>
        </p:nvSpPr>
        <p:spPr>
          <a:xfrm rot="8312082">
            <a:off x="2987336" y="4212072"/>
            <a:ext cx="1097280" cy="632930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Арка 17"/>
          <p:cNvSpPr/>
          <p:nvPr/>
        </p:nvSpPr>
        <p:spPr>
          <a:xfrm rot="8312082">
            <a:off x="3163753" y="4460924"/>
            <a:ext cx="1188720" cy="685675"/>
          </a:xfrm>
          <a:prstGeom prst="blockArc">
            <a:avLst>
              <a:gd name="adj1" fmla="val 10800000"/>
              <a:gd name="adj2" fmla="val 21355316"/>
              <a:gd name="adj3" fmla="val 5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515537" y="6093296"/>
            <a:ext cx="2404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рапеция 19"/>
          <p:cNvSpPr/>
          <p:nvPr/>
        </p:nvSpPr>
        <p:spPr>
          <a:xfrm rot="10800000">
            <a:off x="4393855" y="5177081"/>
            <a:ext cx="648120" cy="56705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4572000" y="5184210"/>
            <a:ext cx="0" cy="44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115616" y="5877272"/>
            <a:ext cx="111867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56656" y="2594260"/>
            <a:ext cx="193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Заданные значения давления и температуры</a:t>
            </a:r>
            <a:endParaRPr lang="ru-RU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71377" y="4584045"/>
            <a:ext cx="193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Введенные значения давления и температуры</a:t>
            </a:r>
            <a:endParaRPr lang="ru-RU" i="1" dirty="0"/>
          </a:p>
        </p:txBody>
      </p:sp>
      <p:pic>
        <p:nvPicPr>
          <p:cNvPr id="24" name="Picture 4" descr="Z:\Папка обмена\Для Таисии\Силуэт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7" y="2481677"/>
            <a:ext cx="1930851" cy="7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/>
          <p:cNvCxnSpPr/>
          <p:nvPr/>
        </p:nvCxnSpPr>
        <p:spPr>
          <a:xfrm>
            <a:off x="6671067" y="6093297"/>
            <a:ext cx="2404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467046" y="5879586"/>
            <a:ext cx="657156" cy="10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97805" y="5217105"/>
            <a:ext cx="195638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верх 16"/>
          <p:cNvSpPr/>
          <p:nvPr/>
        </p:nvSpPr>
        <p:spPr>
          <a:xfrm rot="18900000">
            <a:off x="3513148" y="2292977"/>
            <a:ext cx="279987" cy="223224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верх 30"/>
          <p:cNvSpPr/>
          <p:nvPr/>
        </p:nvSpPr>
        <p:spPr>
          <a:xfrm rot="8700000">
            <a:off x="1992723" y="2976770"/>
            <a:ext cx="279987" cy="223224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5500365" y="5391352"/>
            <a:ext cx="1605149" cy="311815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41975" y="4092894"/>
            <a:ext cx="305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давление, температура </a:t>
            </a:r>
          </a:p>
          <a:p>
            <a:pPr algn="ctr"/>
            <a:r>
              <a:rPr lang="ru-RU" i="1" dirty="0" smtClean="0"/>
              <a:t>от метеостанции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863178" y="6096894"/>
            <a:ext cx="206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метеостанция</a:t>
            </a:r>
            <a:endParaRPr lang="ru-RU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354193" y="6093296"/>
            <a:ext cx="28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диспетчерский пункт</a:t>
            </a:r>
            <a:endParaRPr lang="ru-RU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3506618" y="6525344"/>
            <a:ext cx="1828800" cy="365125"/>
          </a:xfrm>
        </p:spPr>
        <p:txBody>
          <a:bodyPr/>
          <a:lstStyle/>
          <a:p>
            <a:fld id="{0E6A6127-BCB2-4B14-8E3C-9F6BF07816A9}" type="slidenum">
              <a:rPr lang="ru-RU" sz="2800" smtClean="0">
                <a:solidFill>
                  <a:schemeClr val="tx1"/>
                </a:solidFill>
              </a:rPr>
              <a:t>9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237</TotalTime>
  <Words>705</Words>
  <Application>Microsoft Office PowerPoint</Application>
  <PresentationFormat>Экран (4:3)</PresentationFormat>
  <Paragraphs>172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Воздушный поток</vt:lpstr>
      <vt:lpstr>Синтезированная высота. (Упрощенный метод измерения высоты при заходе на посадку)</vt:lpstr>
      <vt:lpstr>Требования ИKAO</vt:lpstr>
      <vt:lpstr> Подход к обеспечению  характеристик I кат. </vt:lpstr>
      <vt:lpstr>Анализ источников погрешностей барометрической высоты</vt:lpstr>
      <vt:lpstr>Структура формирования синтезированной высоты </vt:lpstr>
      <vt:lpstr>Структура построения и использования синтезированной высоты </vt:lpstr>
      <vt:lpstr>Обеспечение точности. Вертикальный канал</vt:lpstr>
      <vt:lpstr>Обеспечение целостности. Вертикальный канал</vt:lpstr>
      <vt:lpstr>Использование линии передачи данных (АЗН-В) </vt:lpstr>
      <vt:lpstr>Обеспечение характеристик. Горизонтальный канал</vt:lpstr>
      <vt:lpstr>Требования к изменению нормативной базы</vt:lpstr>
      <vt:lpstr>Применения</vt:lpstr>
      <vt:lpstr>Спасибо за   внимание!  Прошу задавать вопросы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Синтезированная высота.(Упрощенный метод измерения высоты при заходе на посадку)</dc:title>
  <dc:creator>Практика</dc:creator>
  <cp:lastModifiedBy>Борис Васильевич Лебедев</cp:lastModifiedBy>
  <cp:revision>25</cp:revision>
  <dcterms:created xsi:type="dcterms:W3CDTF">2017-09-20T14:10:33Z</dcterms:created>
  <dcterms:modified xsi:type="dcterms:W3CDTF">2017-09-25T13:43:05Z</dcterms:modified>
</cp:coreProperties>
</file>