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-11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03091A-050B-4893-B57A-454D11A660A0}" type="datetimeFigureOut">
              <a:rPr lang="ru-RU" smtClean="0"/>
              <a:t>2017-09-25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22DDD-8F82-40AD-AA31-A8A2615E9E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322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B3D92-CB4A-41CC-A504-3967AB07E87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922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B3D92-CB4A-41CC-A504-3967AB07E87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922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B3D92-CB4A-41CC-A504-3967AB07E87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922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B3D92-CB4A-41CC-A504-3967AB07E87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922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B3D92-CB4A-41CC-A504-3967AB07E87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922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B3D92-CB4A-41CC-A504-3967AB07E87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922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43A3-E374-4D09-8691-CE558C886E3D}" type="datetime1">
              <a:rPr lang="ru-RU" smtClean="0"/>
              <a:t>2017-09-25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5300-6F63-4C73-AB74-65B6912CFCB6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23B8D-A0B8-4809-AC34-3FB159C64340}" type="datetime1">
              <a:rPr lang="ru-RU" smtClean="0"/>
              <a:t>2017-09-25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5300-6F63-4C73-AB74-65B6912CFCB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1B8D-EFDC-4A7C-9263-76C2D527BB94}" type="datetime1">
              <a:rPr lang="ru-RU" smtClean="0"/>
              <a:t>2017-09-25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5300-6F63-4C73-AB74-65B6912CFCB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453-EEA4-49A3-B505-D39BA92DF355}" type="datetime1">
              <a:rPr lang="ru-RU" smtClean="0"/>
              <a:t>2017-09-25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5300-6F63-4C73-AB74-65B6912CFCB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7B5A-0157-41DC-AC73-216A47351E74}" type="datetime1">
              <a:rPr lang="ru-RU" smtClean="0"/>
              <a:t>2017-09-25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5300-6F63-4C73-AB74-65B6912CFCB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BAA37-22CB-40D0-8D06-A83E9BEBE267}" type="datetime1">
              <a:rPr lang="ru-RU" smtClean="0"/>
              <a:t>2017-09-25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5300-6F63-4C73-AB74-65B6912CFCB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22D3-A71C-4ACD-B1D6-3DEE9E35353A}" type="datetime1">
              <a:rPr lang="ru-RU" smtClean="0"/>
              <a:t>2017-09-25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5300-6F63-4C73-AB74-65B6912CFCB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9C44-0A57-4671-9271-260088728A50}" type="datetime1">
              <a:rPr lang="ru-RU" smtClean="0"/>
              <a:t>2017-09-25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5300-6F63-4C73-AB74-65B6912CFCB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7C824-2F7E-48C3-94CC-B05F76779F00}" type="datetime1">
              <a:rPr lang="ru-RU" smtClean="0"/>
              <a:t>2017-09-25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5300-6F63-4C73-AB74-65B6912CFCB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D6DB-A25B-4E29-80E7-A0E526707CFE}" type="datetime1">
              <a:rPr lang="ru-RU" smtClean="0"/>
              <a:t>2017-09-25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5300-6F63-4C73-AB74-65B6912CFCB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AB13-55B1-46BE-BAB2-64122E9F1896}" type="datetime1">
              <a:rPr lang="ru-RU" smtClean="0"/>
              <a:t>2017-09-25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5300-6F63-4C73-AB74-65B6912CFCB6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D954BDA-610B-47F2-84DB-B258FE91A826}" type="datetime1">
              <a:rPr lang="ru-RU" smtClean="0"/>
              <a:t>2017-09-25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A4C5300-6F63-4C73-AB74-65B6912CFCB6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722377" y="5589240"/>
            <a:ext cx="5420986" cy="882119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Докладчик: Б.В Лебедев, к.т.н., ведущий специалист ООО Научно Инженерная Компания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1340768"/>
            <a:ext cx="7556376" cy="3312368"/>
          </a:xfrm>
        </p:spPr>
        <p:txBody>
          <a:bodyPr>
            <a:noAutofit/>
          </a:bodyPr>
          <a:lstStyle/>
          <a:p>
            <a:pPr marL="182880" indent="0" algn="ctr">
              <a:buNone/>
            </a:pPr>
            <a:r>
              <a:rPr lang="ru-RU" sz="4800" dirty="0" smtClean="0"/>
              <a:t>Упрощенная система предупреждения о столкновении при малой плотности движения</a:t>
            </a:r>
            <a:endParaRPr lang="ru-RU" sz="4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75" y="-1"/>
            <a:ext cx="1571625" cy="1228725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3347864" y="6468976"/>
            <a:ext cx="1828800" cy="365125"/>
          </a:xfrm>
        </p:spPr>
        <p:txBody>
          <a:bodyPr/>
          <a:lstStyle/>
          <a:p>
            <a:fld id="{8A4C5300-6F63-4C73-AB74-65B6912CFCB6}" type="slidenum">
              <a:rPr lang="ru-RU" sz="2800" b="0" smtClean="0">
                <a:solidFill>
                  <a:schemeClr val="tx1"/>
                </a:solidFill>
              </a:rPr>
              <a:t>1</a:t>
            </a:fld>
            <a:endParaRPr lang="ru-RU" sz="28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705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16" y="201817"/>
            <a:ext cx="7578964" cy="2053815"/>
          </a:xfrm>
        </p:spPr>
        <p:txBody>
          <a:bodyPr/>
          <a:lstStyle/>
          <a:p>
            <a:pPr marL="182880" indent="0" algn="ctr">
              <a:buNone/>
            </a:pPr>
            <a:r>
              <a:rPr lang="ru-RU" sz="4000" dirty="0" smtClean="0"/>
              <a:t>Обеспечение полета в пространстве </a:t>
            </a:r>
            <a:r>
              <a:rPr lang="en-US" sz="4000" dirty="0" smtClean="0"/>
              <a:t>G </a:t>
            </a:r>
            <a:r>
              <a:rPr lang="ru-RU" sz="4000" dirty="0" smtClean="0"/>
              <a:t>при отсутствии видимости</a:t>
            </a:r>
            <a:endParaRPr lang="ru-RU" sz="4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964" y="0"/>
            <a:ext cx="1571625" cy="1228725"/>
          </a:xfrm>
          <a:prstGeom prst="rect">
            <a:avLst/>
          </a:prstGeom>
        </p:spPr>
      </p:pic>
      <p:sp>
        <p:nvSpPr>
          <p:cNvPr id="22" name="Подзаголовок 2"/>
          <p:cNvSpPr txBox="1">
            <a:spLocks/>
          </p:cNvSpPr>
          <p:nvPr/>
        </p:nvSpPr>
        <p:spPr>
          <a:xfrm>
            <a:off x="179512" y="2132856"/>
            <a:ext cx="8820472" cy="44371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3200" dirty="0" smtClean="0"/>
              <a:t>Должны быть решены две проблемы: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Навигация по приборам – </a:t>
            </a:r>
            <a:r>
              <a:rPr lang="ru-RU" sz="2800" dirty="0" smtClean="0"/>
              <a:t>СНС,СБКВ,СВС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Предотвращение столкновений с другими самолетами – </a:t>
            </a:r>
            <a:r>
              <a:rPr lang="ru-RU" sz="2800" b="1" dirty="0" smtClean="0"/>
              <a:t>тема настоящего доклада</a:t>
            </a:r>
          </a:p>
          <a:p>
            <a:r>
              <a:rPr lang="ru-RU" sz="2800" dirty="0"/>
              <a:t> </a:t>
            </a:r>
            <a:r>
              <a:rPr lang="ru-RU" sz="2800" dirty="0" smtClean="0"/>
              <a:t>   </a:t>
            </a:r>
            <a:r>
              <a:rPr lang="en-US" sz="2800" dirty="0" smtClean="0"/>
              <a:t>  </a:t>
            </a:r>
            <a:r>
              <a:rPr lang="ru-RU" sz="3200" dirty="0" smtClean="0"/>
              <a:t>В результате вопрос о </a:t>
            </a:r>
            <a:r>
              <a:rPr lang="ru-RU" sz="3200" b="1" dirty="0" smtClean="0">
                <a:solidFill>
                  <a:srgbClr val="FF0000"/>
                </a:solidFill>
              </a:rPr>
              <a:t>технической</a:t>
            </a:r>
            <a:r>
              <a:rPr lang="ru-RU" sz="3200" dirty="0" smtClean="0">
                <a:solidFill>
                  <a:srgbClr val="FF0000"/>
                </a:solidFill>
              </a:rPr>
              <a:t> </a:t>
            </a:r>
            <a:r>
              <a:rPr lang="ru-RU" sz="3200" dirty="0" smtClean="0"/>
              <a:t>необходимости </a:t>
            </a:r>
            <a:r>
              <a:rPr lang="ru-RU" sz="3200" b="1" dirty="0" smtClean="0">
                <a:solidFill>
                  <a:srgbClr val="FF0000"/>
                </a:solidFill>
              </a:rPr>
              <a:t>непрерывной</a:t>
            </a:r>
            <a:r>
              <a:rPr lang="ru-RU" sz="3200" dirty="0" smtClean="0">
                <a:solidFill>
                  <a:srgbClr val="FF0000"/>
                </a:solidFill>
              </a:rPr>
              <a:t> </a:t>
            </a:r>
            <a:r>
              <a:rPr lang="ru-RU" sz="3200" dirty="0" smtClean="0"/>
              <a:t>связи с диспетчером ослабляет</a:t>
            </a:r>
            <a:r>
              <a:rPr lang="en-US" sz="3200" dirty="0" smtClean="0"/>
              <a:t> </a:t>
            </a:r>
            <a:r>
              <a:rPr lang="ru-RU" sz="3200" dirty="0" smtClean="0"/>
              <a:t>актуальность (аналогично ПВП)</a:t>
            </a:r>
          </a:p>
          <a:p>
            <a:pPr marL="800100" lvl="1" indent="-342900" algn="l">
              <a:buFont typeface="Arial" pitchFamily="34" charset="0"/>
              <a:buChar char="•"/>
            </a:pPr>
            <a:endParaRPr lang="ru-RU" sz="1800" dirty="0" smtClean="0"/>
          </a:p>
          <a:p>
            <a:pPr marL="1714500" lvl="3" indent="-34290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3347864" y="6381328"/>
            <a:ext cx="1828800" cy="365125"/>
          </a:xfrm>
        </p:spPr>
        <p:txBody>
          <a:bodyPr/>
          <a:lstStyle/>
          <a:p>
            <a:fld id="{8A4C5300-6F63-4C73-AB74-65B6912CFCB6}" type="slidenum">
              <a:rPr lang="ru-RU" sz="2800" smtClean="0">
                <a:solidFill>
                  <a:schemeClr val="tx1"/>
                </a:solidFill>
              </a:rPr>
              <a:t>2</a:t>
            </a:fld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92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180528" y="105917"/>
            <a:ext cx="7927792" cy="1844823"/>
          </a:xfrm>
        </p:spPr>
        <p:txBody>
          <a:bodyPr/>
          <a:lstStyle/>
          <a:p>
            <a:pPr marL="182880" indent="0" algn="ctr">
              <a:buNone/>
            </a:pPr>
            <a:r>
              <a:rPr lang="ru-RU" sz="4800" dirty="0" smtClean="0"/>
              <a:t>Предотвращение столкновений</a:t>
            </a:r>
            <a:endParaRPr lang="ru-RU" sz="4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964" y="0"/>
            <a:ext cx="1571625" cy="1228725"/>
          </a:xfrm>
          <a:prstGeom prst="rect">
            <a:avLst/>
          </a:prstGeom>
        </p:spPr>
      </p:pic>
      <p:sp>
        <p:nvSpPr>
          <p:cNvPr id="22" name="Подзаголовок 2"/>
          <p:cNvSpPr txBox="1">
            <a:spLocks/>
          </p:cNvSpPr>
          <p:nvPr/>
        </p:nvSpPr>
        <p:spPr>
          <a:xfrm>
            <a:off x="496021" y="1996480"/>
            <a:ext cx="8496944" cy="4869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itchFamily="34" charset="0"/>
              <a:buChar char="•"/>
            </a:pPr>
            <a:r>
              <a:rPr lang="ru-RU" sz="3600" dirty="0" smtClean="0"/>
              <a:t>В условиях видимости – </a:t>
            </a:r>
            <a:r>
              <a:rPr lang="en-US" sz="3600" dirty="0" smtClean="0"/>
              <a:t>“see and avoid”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600" dirty="0" smtClean="0"/>
              <a:t>При отсутствии видимости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ru-RU" sz="2800" b="1" dirty="0" smtClean="0">
                <a:solidFill>
                  <a:schemeClr val="tx1"/>
                </a:solidFill>
              </a:rPr>
              <a:t>Средства предупреждения о конфликтах</a:t>
            </a:r>
            <a:endParaRPr lang="en-US" sz="2800" b="1" dirty="0" smtClean="0">
              <a:solidFill>
                <a:schemeClr val="tx1"/>
              </a:solidFill>
            </a:endParaRPr>
          </a:p>
          <a:p>
            <a:pPr marL="1371600" lvl="2" indent="-457200" algn="l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</a:rPr>
              <a:t>БСПС </a:t>
            </a:r>
          </a:p>
          <a:p>
            <a:pPr marL="1371600" lvl="2" indent="-457200" algn="l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</a:rPr>
              <a:t>Дешевая альтернатива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914400" lvl="1" indent="-457200" algn="l">
              <a:buFont typeface="Arial" pitchFamily="34" charset="0"/>
              <a:buChar char="•"/>
            </a:pPr>
            <a:endParaRPr lang="ru-RU" sz="2600" dirty="0" smtClean="0"/>
          </a:p>
          <a:p>
            <a:pPr marL="800100" lvl="1" indent="-342900" algn="l">
              <a:buFont typeface="Arial" pitchFamily="34" charset="0"/>
              <a:buChar char="•"/>
            </a:pPr>
            <a:endParaRPr lang="ru-RU" sz="1800" dirty="0" smtClean="0"/>
          </a:p>
          <a:p>
            <a:pPr marL="1714500" lvl="3" indent="-34290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3275856" y="6453336"/>
            <a:ext cx="1828800" cy="365125"/>
          </a:xfrm>
        </p:spPr>
        <p:txBody>
          <a:bodyPr/>
          <a:lstStyle/>
          <a:p>
            <a:fld id="{8A4C5300-6F63-4C73-AB74-65B6912CFCB6}" type="slidenum">
              <a:rPr lang="ru-RU" sz="2800" smtClean="0">
                <a:solidFill>
                  <a:schemeClr val="tx1"/>
                </a:solidFill>
              </a:rPr>
              <a:t>3</a:t>
            </a:fld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8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252536" y="0"/>
            <a:ext cx="8767604" cy="1844823"/>
          </a:xfrm>
        </p:spPr>
        <p:txBody>
          <a:bodyPr/>
          <a:lstStyle/>
          <a:p>
            <a:pPr marL="182880" indent="0" algn="ctr">
              <a:buNone/>
            </a:pPr>
            <a:r>
              <a:rPr lang="ru-RU" sz="4400" dirty="0" smtClean="0"/>
              <a:t>Бортовая система предупреждения столкновений (БСПС/</a:t>
            </a:r>
            <a:r>
              <a:rPr lang="en-US" sz="4400" dirty="0" smtClean="0"/>
              <a:t>TCAS</a:t>
            </a:r>
            <a:r>
              <a:rPr lang="ru-RU" sz="4400" dirty="0" smtClean="0"/>
              <a:t>)</a:t>
            </a:r>
            <a:endParaRPr lang="ru-RU" sz="4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964" y="0"/>
            <a:ext cx="1571625" cy="1228725"/>
          </a:xfrm>
          <a:prstGeom prst="rect">
            <a:avLst/>
          </a:prstGeom>
        </p:spPr>
      </p:pic>
      <p:pic>
        <p:nvPicPr>
          <p:cNvPr id="3076" name="Picture 4" descr="http://www.nationaldefensemagazine.org/archive/2014/May/PublishingImages/sense-and-avoi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734" y="2526879"/>
            <a:ext cx="3836491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08" y="2636912"/>
            <a:ext cx="3667747" cy="3555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3347864" y="6453336"/>
            <a:ext cx="1828800" cy="365125"/>
          </a:xfrm>
        </p:spPr>
        <p:txBody>
          <a:bodyPr/>
          <a:lstStyle/>
          <a:p>
            <a:fld id="{7E728C54-38A4-4785-BB4E-FC3AE6695C35}" type="slidenum">
              <a:rPr lang="ru-RU" sz="2800" b="0" smtClean="0">
                <a:solidFill>
                  <a:schemeClr val="tx1"/>
                </a:solidFill>
              </a:rPr>
              <a:t>4</a:t>
            </a:fld>
            <a:endParaRPr lang="ru-RU" sz="28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99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252536" y="0"/>
            <a:ext cx="8767604" cy="1844823"/>
          </a:xfrm>
        </p:spPr>
        <p:txBody>
          <a:bodyPr/>
          <a:lstStyle/>
          <a:p>
            <a:pPr marL="182880" indent="0" algn="ctr">
              <a:buNone/>
            </a:pPr>
            <a:r>
              <a:rPr lang="ru-RU" sz="4400" dirty="0" smtClean="0"/>
              <a:t>Бортовая система предупреждения столкновений (БСПС/</a:t>
            </a:r>
            <a:r>
              <a:rPr lang="en-US" sz="4400" dirty="0" smtClean="0"/>
              <a:t>TCAS</a:t>
            </a:r>
            <a:r>
              <a:rPr lang="ru-RU" sz="4400" dirty="0" smtClean="0"/>
              <a:t>)</a:t>
            </a:r>
            <a:endParaRPr lang="ru-RU" sz="4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964" y="0"/>
            <a:ext cx="1571625" cy="1228725"/>
          </a:xfrm>
          <a:prstGeom prst="rect">
            <a:avLst/>
          </a:prstGeom>
        </p:spPr>
      </p:pic>
      <p:sp>
        <p:nvSpPr>
          <p:cNvPr id="22" name="Подзаголовок 2"/>
          <p:cNvSpPr txBox="1">
            <a:spLocks/>
          </p:cNvSpPr>
          <p:nvPr/>
        </p:nvSpPr>
        <p:spPr>
          <a:xfrm>
            <a:off x="716136" y="2809352"/>
            <a:ext cx="8422679" cy="94115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ru-RU" sz="2800" dirty="0" smtClean="0"/>
              <a:t>Достоинства – высокая информативность и удобство использования летчиком</a:t>
            </a:r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716137" y="3961480"/>
            <a:ext cx="8422679" cy="13681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ru-RU" sz="2800" dirty="0" smtClean="0"/>
              <a:t>Главный недостаток – высокая стоимость, во многом – за счет канала измерения направления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3203848" y="6309320"/>
            <a:ext cx="1828800" cy="365125"/>
          </a:xfrm>
        </p:spPr>
        <p:txBody>
          <a:bodyPr/>
          <a:lstStyle/>
          <a:p>
            <a:fld id="{8A4C5300-6F63-4C73-AB74-65B6912CFCB6}" type="slidenum">
              <a:rPr lang="ru-RU" sz="2800" smtClean="0">
                <a:solidFill>
                  <a:schemeClr val="tx1"/>
                </a:solidFill>
              </a:rPr>
              <a:t>5</a:t>
            </a:fld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96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9225" y="188640"/>
            <a:ext cx="7578964" cy="1628800"/>
          </a:xfrm>
        </p:spPr>
        <p:txBody>
          <a:bodyPr/>
          <a:lstStyle/>
          <a:p>
            <a:pPr marL="182880" indent="0" algn="ctr">
              <a:buNone/>
            </a:pPr>
            <a:r>
              <a:rPr lang="ru-RU" sz="4000" dirty="0" smtClean="0"/>
              <a:t>Особенности при низкой плотности движения</a:t>
            </a:r>
            <a:endParaRPr lang="ru-RU" sz="4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964" y="0"/>
            <a:ext cx="1571625" cy="1228725"/>
          </a:xfrm>
          <a:prstGeom prst="rect">
            <a:avLst/>
          </a:prstGeom>
        </p:spPr>
      </p:pic>
      <p:sp>
        <p:nvSpPr>
          <p:cNvPr id="22" name="Подзаголовок 2"/>
          <p:cNvSpPr txBox="1">
            <a:spLocks/>
          </p:cNvSpPr>
          <p:nvPr/>
        </p:nvSpPr>
        <p:spPr>
          <a:xfrm>
            <a:off x="467544" y="1916832"/>
            <a:ext cx="4968552" cy="4653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Можно отказаться от измерения направления, ограничившись измерением дальности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При появлении угрозы – связь по УКВ</a:t>
            </a:r>
            <a:endParaRPr lang="ru-RU" sz="2800" dirty="0" smtClean="0"/>
          </a:p>
          <a:p>
            <a:pPr marL="800100" lvl="1" indent="-342900" algn="l">
              <a:buFont typeface="Arial" pitchFamily="34" charset="0"/>
              <a:buChar char="•"/>
            </a:pPr>
            <a:endParaRPr lang="ru-RU" sz="1800" dirty="0" smtClean="0"/>
          </a:p>
          <a:p>
            <a:pPr marL="1714500" lvl="3" indent="-342900">
              <a:buFont typeface="Arial" pitchFamily="34" charset="0"/>
              <a:buChar char="•"/>
            </a:pPr>
            <a:endParaRPr lang="ru-RU" dirty="0"/>
          </a:p>
        </p:txBody>
      </p:sp>
      <p:pic>
        <p:nvPicPr>
          <p:cNvPr id="6" name="Рисунок 5" descr="C:\Users\T.V.Prozorkevich\Documents\Отчеты\АЗН-В\display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132856"/>
            <a:ext cx="3600400" cy="332900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3131840" y="6484090"/>
            <a:ext cx="1828800" cy="365125"/>
          </a:xfrm>
        </p:spPr>
        <p:txBody>
          <a:bodyPr/>
          <a:lstStyle/>
          <a:p>
            <a:fld id="{8A4C5300-6F63-4C73-AB74-65B6912CFCB6}" type="slidenum">
              <a:rPr lang="ru-RU" sz="2800" smtClean="0">
                <a:solidFill>
                  <a:schemeClr val="tx1"/>
                </a:solidFill>
              </a:rPr>
              <a:t>6</a:t>
            </a:fld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82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108520" y="0"/>
            <a:ext cx="7823572" cy="2053815"/>
          </a:xfrm>
        </p:spPr>
        <p:txBody>
          <a:bodyPr/>
          <a:lstStyle/>
          <a:p>
            <a:pPr marL="182880" indent="0" algn="ctr">
              <a:buNone/>
            </a:pPr>
            <a:r>
              <a:rPr lang="ru-RU" sz="3800" dirty="0" smtClean="0"/>
              <a:t>Состав оборудования</a:t>
            </a:r>
            <a:endParaRPr lang="ru-RU" sz="3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964" y="0"/>
            <a:ext cx="1571625" cy="1228725"/>
          </a:xfrm>
          <a:prstGeom prst="rect">
            <a:avLst/>
          </a:prstGeom>
        </p:spPr>
      </p:pic>
      <p:sp>
        <p:nvSpPr>
          <p:cNvPr id="22" name="Подзаголовок 2"/>
          <p:cNvSpPr txBox="1">
            <a:spLocks/>
          </p:cNvSpPr>
          <p:nvPr/>
        </p:nvSpPr>
        <p:spPr>
          <a:xfrm>
            <a:off x="395536" y="1228725"/>
            <a:ext cx="8568953" cy="4966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</a:rPr>
              <a:t>На окружающих самолетах и на своем: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</a:rPr>
              <a:t>стандартный </a:t>
            </a:r>
            <a:r>
              <a:rPr lang="ru-RU" sz="2400" dirty="0">
                <a:solidFill>
                  <a:schemeClr val="tx1"/>
                </a:solidFill>
              </a:rPr>
              <a:t>ответчик вторичной радиолокации (прием на частоте 1030 МГц, ответ на частоте </a:t>
            </a:r>
            <a:r>
              <a:rPr lang="ru-RU" sz="2400" dirty="0" smtClean="0">
                <a:solidFill>
                  <a:schemeClr val="tx1"/>
                </a:solidFill>
              </a:rPr>
              <a:t>1090 МГц);</a:t>
            </a:r>
            <a:endParaRPr lang="ru-RU" sz="2400" dirty="0">
              <a:solidFill>
                <a:schemeClr val="tx1"/>
              </a:solidFill>
            </a:endParaRPr>
          </a:p>
          <a:p>
            <a:pPr marL="914400" lvl="1" indent="-457200" algn="l"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</a:rPr>
              <a:t>стандартная радиостанция метрового диапазона.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</a:rPr>
              <a:t>Дополнительно на своем самолете: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</a:rPr>
              <a:t>спутниковая навигационная система,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ru-RU" sz="2400" dirty="0" err="1">
                <a:solidFill>
                  <a:schemeClr val="tx1"/>
                </a:solidFill>
              </a:rPr>
              <a:t>запросчик</a:t>
            </a:r>
            <a:r>
              <a:rPr lang="ru-RU" sz="2400" dirty="0">
                <a:solidFill>
                  <a:schemeClr val="tx1"/>
                </a:solidFill>
              </a:rPr>
              <a:t> вторичной радиолокации на частоте 1030 МГц,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</a:rPr>
              <a:t>приемник вторичной радиолокации на частоте 1090 МГц,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</a:rPr>
              <a:t>индикатор воздушной обстановки (может быть совмещен с электронным навигационным индикатором).</a:t>
            </a:r>
          </a:p>
          <a:p>
            <a:pPr marL="457200" indent="-457200">
              <a:buFont typeface="Arial" pitchFamily="34" charset="0"/>
              <a:buChar char="•"/>
            </a:pPr>
            <a:endParaRPr lang="ru-RU" sz="2400" dirty="0" smtClean="0">
              <a:solidFill>
                <a:schemeClr val="tx1"/>
              </a:solidFill>
            </a:endParaRPr>
          </a:p>
          <a:p>
            <a:pPr marL="800100" lvl="1" indent="-342900" algn="l">
              <a:buFont typeface="Arial" pitchFamily="34" charset="0"/>
              <a:buChar char="•"/>
            </a:pPr>
            <a:endParaRPr lang="ru-RU" dirty="0" smtClean="0">
              <a:solidFill>
                <a:schemeClr val="tx1"/>
              </a:solidFill>
            </a:endParaRPr>
          </a:p>
          <a:p>
            <a:pPr marL="1714500" lvl="3" indent="-342900">
              <a:buFont typeface="Arial" pitchFamily="34" charset="0"/>
              <a:buChar char="•"/>
            </a:pP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2987824" y="6381328"/>
            <a:ext cx="1828800" cy="365125"/>
          </a:xfrm>
        </p:spPr>
        <p:txBody>
          <a:bodyPr/>
          <a:lstStyle/>
          <a:p>
            <a:fld id="{8A4C5300-6F63-4C73-AB74-65B6912CFCB6}" type="slidenum">
              <a:rPr lang="ru-RU" sz="2800" smtClean="0">
                <a:solidFill>
                  <a:schemeClr val="tx1"/>
                </a:solidFill>
              </a:rPr>
              <a:t>7</a:t>
            </a:fld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60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404664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Применения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971600" y="1916832"/>
            <a:ext cx="6400800" cy="347472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3200" dirty="0" smtClean="0"/>
              <a:t>Полет в пространстве </a:t>
            </a:r>
            <a:r>
              <a:rPr lang="en-US" sz="3200" dirty="0" smtClean="0"/>
              <a:t>G </a:t>
            </a:r>
            <a:r>
              <a:rPr lang="ru-RU" sz="3200" dirty="0" smtClean="0"/>
              <a:t>при большом удалении от диспетчера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 smtClean="0"/>
              <a:t>Полет </a:t>
            </a:r>
            <a:r>
              <a:rPr lang="ru-RU" sz="3200" dirty="0" smtClean="0"/>
              <a:t>больших </a:t>
            </a:r>
            <a:r>
              <a:rPr lang="ru-RU" sz="3200" dirty="0" err="1" smtClean="0"/>
              <a:t>беспилотников</a:t>
            </a:r>
            <a:r>
              <a:rPr lang="ru-RU" sz="3200" dirty="0" smtClean="0"/>
              <a:t> по ППП в пространстве </a:t>
            </a:r>
            <a:r>
              <a:rPr lang="en-US" sz="3200" dirty="0" smtClean="0"/>
              <a:t>G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3275856" y="6453336"/>
            <a:ext cx="1828800" cy="365125"/>
          </a:xfrm>
        </p:spPr>
        <p:txBody>
          <a:bodyPr/>
          <a:lstStyle/>
          <a:p>
            <a:fld id="{8A4C5300-6F63-4C73-AB74-65B6912CFCB6}" type="slidenum">
              <a:rPr lang="ru-RU" sz="2800" smtClean="0">
                <a:solidFill>
                  <a:schemeClr val="tx1"/>
                </a:solidFill>
              </a:rPr>
              <a:t>8</a:t>
            </a:fld>
            <a:endParaRPr lang="ru-RU" sz="2800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966" y="2"/>
            <a:ext cx="157162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224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21724" y="1228726"/>
            <a:ext cx="8928992" cy="3960440"/>
          </a:xfrm>
        </p:spPr>
        <p:txBody>
          <a:bodyPr/>
          <a:lstStyle/>
          <a:p>
            <a:pPr marL="182880" indent="0" algn="ctr">
              <a:buNone/>
            </a:pPr>
            <a:r>
              <a:rPr lang="ru-RU" sz="9600" dirty="0" smtClean="0"/>
              <a:t>Спасибо за   внимание!</a:t>
            </a:r>
            <a:r>
              <a:rPr lang="ru-RU" sz="9600" dirty="0">
                <a:effectLst/>
              </a:rPr>
              <a:t> </a:t>
            </a:r>
            <a:r>
              <a:rPr lang="en-US" sz="9600" dirty="0" smtClean="0">
                <a:effectLst/>
              </a:rPr>
              <a:t/>
            </a:r>
            <a:br>
              <a:rPr lang="en-US" sz="9600" dirty="0" smtClean="0">
                <a:effectLst/>
              </a:rPr>
            </a:br>
            <a:r>
              <a:rPr lang="ru-RU" dirty="0" smtClean="0">
                <a:effectLst/>
              </a:rPr>
              <a:t>Прошу </a:t>
            </a:r>
            <a:r>
              <a:rPr lang="ru-RU" dirty="0">
                <a:effectLst/>
              </a:rPr>
              <a:t>задавать вопросы</a:t>
            </a:r>
            <a:r>
              <a:rPr lang="ru-RU" sz="9600" dirty="0">
                <a:effectLst/>
              </a:rPr>
              <a:t/>
            </a:r>
            <a:br>
              <a:rPr lang="ru-RU" sz="9600" dirty="0">
                <a:effectLst/>
              </a:rPr>
            </a:br>
            <a:endParaRPr lang="ru-RU" sz="9600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835697" y="5013178"/>
            <a:ext cx="5637011" cy="882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966" y="2"/>
            <a:ext cx="1571625" cy="1228725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3131840" y="6381328"/>
            <a:ext cx="1828800" cy="365125"/>
          </a:xfrm>
        </p:spPr>
        <p:txBody>
          <a:bodyPr/>
          <a:lstStyle/>
          <a:p>
            <a:fld id="{8A4C5300-6F63-4C73-AB74-65B6912CFCB6}" type="slidenum">
              <a:rPr lang="ru-RU" sz="2800" smtClean="0">
                <a:solidFill>
                  <a:schemeClr val="tx1"/>
                </a:solidFill>
              </a:rPr>
              <a:t>9</a:t>
            </a:fld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21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213</TotalTime>
  <Words>252</Words>
  <Application>Microsoft Office PowerPoint</Application>
  <PresentationFormat>Экран (4:3)</PresentationFormat>
  <Paragraphs>50</Paragraphs>
  <Slides>9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Воздушный поток</vt:lpstr>
      <vt:lpstr>Упрощенная система предупреждения о столкновении при малой плотности движения</vt:lpstr>
      <vt:lpstr>Обеспечение полета в пространстве G при отсутствии видимости</vt:lpstr>
      <vt:lpstr>Предотвращение столкновений</vt:lpstr>
      <vt:lpstr>Бортовая система предупреждения столкновений (БСПС/TCAS)</vt:lpstr>
      <vt:lpstr>Бортовая система предупреждения столкновений (БСПС/TCAS)</vt:lpstr>
      <vt:lpstr>Особенности при низкой плотности движения</vt:lpstr>
      <vt:lpstr>Состав оборудования</vt:lpstr>
      <vt:lpstr>Применения</vt:lpstr>
      <vt:lpstr>Спасибо за   внимание!  Прошу задавать вопросы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Практика</dc:creator>
  <cp:lastModifiedBy>Борис Васильевич Лебедев</cp:lastModifiedBy>
  <cp:revision>12</cp:revision>
  <dcterms:created xsi:type="dcterms:W3CDTF">2017-09-21T06:31:28Z</dcterms:created>
  <dcterms:modified xsi:type="dcterms:W3CDTF">2017-09-25T14:21:30Z</dcterms:modified>
</cp:coreProperties>
</file>