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75" r:id="rId3"/>
    <p:sldId id="263" r:id="rId4"/>
    <p:sldId id="267" r:id="rId5"/>
    <p:sldId id="297" r:id="rId6"/>
    <p:sldId id="272" r:id="rId7"/>
    <p:sldId id="271" r:id="rId8"/>
    <p:sldId id="270" r:id="rId9"/>
    <p:sldId id="269" r:id="rId10"/>
    <p:sldId id="277" r:id="rId11"/>
    <p:sldId id="281" r:id="rId12"/>
    <p:sldId id="287" r:id="rId13"/>
    <p:sldId id="278" r:id="rId14"/>
    <p:sldId id="289" r:id="rId15"/>
    <p:sldId id="290" r:id="rId16"/>
    <p:sldId id="298" r:id="rId17"/>
    <p:sldId id="291" r:id="rId18"/>
    <p:sldId id="299" r:id="rId19"/>
    <p:sldId id="294" r:id="rId20"/>
    <p:sldId id="295" r:id="rId21"/>
    <p:sldId id="296" r:id="rId22"/>
    <p:sldId id="273" r:id="rId23"/>
    <p:sldId id="279" r:id="rId24"/>
    <p:sldId id="293" r:id="rId25"/>
    <p:sldId id="283" r:id="rId26"/>
    <p:sldId id="285" r:id="rId27"/>
    <p:sldId id="280" r:id="rId28"/>
    <p:sldId id="274" r:id="rId29"/>
    <p:sldId id="282" r:id="rId30"/>
  </p:sldIdLst>
  <p:sldSz cx="12192000" cy="6858000"/>
  <p:notesSz cx="6858000" cy="9144000"/>
  <p:embeddedFontLst>
    <p:embeddedFont>
      <p:font typeface="Franklin Gothic Book" panose="020B0503020102020204" pitchFamily="34" charset="0"/>
      <p:regular r:id="rId32"/>
      <p:italic r:id="rId33"/>
    </p:embeddedFont>
    <p:embeddedFont>
      <p:font typeface="Consolas" panose="020B0609020204030204" pitchFamily="49" charset="0"/>
      <p:regular r:id="rId34"/>
      <p:bold r:id="rId35"/>
      <p:italic r:id="rId36"/>
      <p:boldItalic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74" autoAdjust="0"/>
    <p:restoredTop sz="71656" autoAdjust="0"/>
  </p:normalViewPr>
  <p:slideViewPr>
    <p:cSldViewPr snapToGrid="0">
      <p:cViewPr varScale="1">
        <p:scale>
          <a:sx n="84" d="100"/>
          <a:sy n="84" d="100"/>
        </p:scale>
        <p:origin x="2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9EC12-D619-4239-BA0B-F64B757C48A8}" type="datetimeFigureOut">
              <a:rPr lang="bg-BG" smtClean="0"/>
              <a:t>25.3.2017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7F6F4-ECB0-4FA5-B3FD-41E3D15A42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8103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varTest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dirty="0"/>
              <a:t> x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(true)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dirty="0"/>
              <a:t> x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same variable!</a:t>
            </a:r>
            <a:r>
              <a:rPr lang="en-US" dirty="0"/>
              <a:t> console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</a:t>
            </a:r>
            <a:r>
              <a:rPr lang="en-US" dirty="0"/>
              <a:t>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2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dirty="0"/>
              <a:t> console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</a:t>
            </a:r>
            <a:r>
              <a:rPr lang="en-US" dirty="0"/>
              <a:t>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2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letTest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dirty="0"/>
              <a:t> x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(true)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dirty="0"/>
              <a:t> x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different variable</a:t>
            </a:r>
            <a:r>
              <a:rPr lang="en-US" dirty="0"/>
              <a:t> console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</a:t>
            </a:r>
            <a:r>
              <a:rPr lang="en-US" dirty="0"/>
              <a:t>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2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dirty="0"/>
              <a:t> console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</a:t>
            </a:r>
            <a:r>
              <a:rPr lang="en-US" dirty="0"/>
              <a:t>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1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7F6F4-ECB0-4FA5-B3FD-41E3D15A4260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5099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sv-SE" sz="3200" dirty="0"/>
              <a:t>a == b   (loose-equals)</a:t>
            </a:r>
          </a:p>
          <a:p>
            <a:pPr marL="0" lvl="0" indent="0">
              <a:buNone/>
            </a:pPr>
            <a:r>
              <a:rPr lang="sv-SE" sz="3200" dirty="0"/>
              <a:t>a === b(strict-equals)</a:t>
            </a:r>
          </a:p>
          <a:p>
            <a:pPr marL="0" lvl="0" indent="0">
              <a:buNone/>
            </a:pPr>
            <a:r>
              <a:rPr lang="sv-SE" sz="3200" dirty="0"/>
              <a:t>a != b    (loose-not-equals)</a:t>
            </a:r>
          </a:p>
          <a:p>
            <a:pPr marL="0" lvl="0" indent="0">
              <a:buNone/>
            </a:pPr>
            <a:r>
              <a:rPr lang="sv-SE" sz="3200" dirty="0"/>
              <a:t>a !== b  (strict-not-equals)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7F6F4-ECB0-4FA5-B3FD-41E3D15A4260}" type="slidenum">
              <a:rPr lang="bg-BG" smtClean="0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6962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7F6F4-ECB0-4FA5-B3FD-41E3D15A4260}" type="slidenum">
              <a:rPr lang="bg-BG" smtClean="0"/>
              <a:t>23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86706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7F6F4-ECB0-4FA5-B3FD-41E3D15A4260}" type="slidenum">
              <a:rPr lang="bg-BG" smtClean="0"/>
              <a:t>26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88115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0948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83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256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-207818"/>
            <a:ext cx="12192000" cy="4876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92" y="242456"/>
            <a:ext cx="10723419" cy="3782289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734292" y="5234187"/>
            <a:ext cx="3283526" cy="574962"/>
          </a:xfrm>
        </p:spPr>
        <p:txBody>
          <a:bodyPr>
            <a:normAutofit/>
          </a:bodyPr>
          <a:lstStyle>
            <a:lvl1pPr marL="0" indent="0">
              <a:buNone/>
              <a:defRPr sz="3200" b="1" u="sng"/>
            </a:lvl1pPr>
          </a:lstStyle>
          <a:p>
            <a:pPr lvl="0"/>
            <a:r>
              <a:rPr lang="en-US" dirty="0"/>
              <a:t>Title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3019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3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23486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92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4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5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79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320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126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747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Intro to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nodejs</a:t>
            </a:r>
            <a:endParaRPr lang="bg-B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Pavel Kyurkchiev</a:t>
            </a:r>
          </a:p>
          <a:p>
            <a:pPr algn="l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PhD. candidate</a:t>
            </a:r>
          </a:p>
          <a:p>
            <a:pPr algn="l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sz="2100" dirty="0" err="1">
                <a:solidFill>
                  <a:schemeClr val="bg1">
                    <a:lumMod val="50000"/>
                  </a:schemeClr>
                </a:solidFill>
              </a:rPr>
              <a:t>pkyurkchiev</a:t>
            </a:r>
            <a:endParaRPr lang="en-US" sz="2100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https://github.com/pkyurkchiev</a:t>
            </a:r>
            <a:endParaRPr lang="bg-BG" sz="2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253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1"/>
                </a:solidFill>
              </a:rPr>
              <a:t>JavaScript value and types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Primitive values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Boolean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Number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String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Null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Undefined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Objects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Date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Structured data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Collections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Functions</a:t>
            </a:r>
          </a:p>
          <a:p>
            <a:r>
              <a:rPr lang="en-US" sz="3200" dirty="0">
                <a:solidFill>
                  <a:schemeClr val="tx1"/>
                </a:solidFill>
              </a:rPr>
              <a:t>Classes (ES6)</a:t>
            </a:r>
          </a:p>
        </p:txBody>
      </p:sp>
    </p:spTree>
    <p:extLst>
      <p:ext uri="{BB962C8B-B14F-4D97-AF65-F5344CB8AC3E}">
        <p14:creationId xmlns:p14="http://schemas.microsoft.com/office/powerpoint/2010/main" val="3463040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javascripts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ex1</a:t>
            </a:r>
          </a:p>
        </p:txBody>
      </p:sp>
    </p:spTree>
    <p:extLst>
      <p:ext uri="{BB962C8B-B14F-4D97-AF65-F5344CB8AC3E}">
        <p14:creationId xmlns:p14="http://schemas.microsoft.com/office/powerpoint/2010/main" val="1503690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1"/>
                </a:solidFill>
              </a:rPr>
              <a:t>JavaScript variables and blocks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Function scope:</a:t>
            </a:r>
          </a:p>
          <a:p>
            <a:pPr lvl="1"/>
            <a:r>
              <a:rPr lang="en-US" sz="3200" dirty="0" err="1">
                <a:solidFill>
                  <a:schemeClr val="tx1"/>
                </a:solidFill>
              </a:rPr>
              <a:t>var</a:t>
            </a:r>
            <a:r>
              <a:rPr lang="en-US" sz="3200" dirty="0">
                <a:solidFill>
                  <a:schemeClr val="tx1"/>
                </a:solidFill>
              </a:rPr>
              <a:t> a = 42;</a:t>
            </a:r>
          </a:p>
          <a:p>
            <a:r>
              <a:rPr lang="en-US" sz="3200" dirty="0">
                <a:solidFill>
                  <a:schemeClr val="tx1"/>
                </a:solidFill>
              </a:rPr>
              <a:t>Block scope: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let b = 16;</a:t>
            </a:r>
          </a:p>
          <a:p>
            <a:r>
              <a:rPr lang="en-US" sz="3200" dirty="0" err="1">
                <a:solidFill>
                  <a:schemeClr val="tx1"/>
                </a:solidFill>
              </a:rPr>
              <a:t>Const</a:t>
            </a:r>
            <a:r>
              <a:rPr lang="en-US" sz="3200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3200" dirty="0" err="1">
                <a:solidFill>
                  <a:schemeClr val="tx1"/>
                </a:solidFill>
              </a:rPr>
              <a:t>const</a:t>
            </a:r>
            <a:r>
              <a:rPr lang="en-US" sz="3200" dirty="0">
                <a:solidFill>
                  <a:schemeClr val="tx1"/>
                </a:solidFill>
              </a:rPr>
              <a:t> AGE = 7;</a:t>
            </a:r>
          </a:p>
        </p:txBody>
      </p:sp>
    </p:spTree>
    <p:extLst>
      <p:ext uri="{BB962C8B-B14F-4D97-AF65-F5344CB8AC3E}">
        <p14:creationId xmlns:p14="http://schemas.microsoft.com/office/powerpoint/2010/main" val="941142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JavaScript operators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sv-SE" sz="3200" dirty="0"/>
              <a:t>EQUAL</a:t>
            </a:r>
          </a:p>
          <a:p>
            <a:pPr marL="457200" lvl="1" indent="0">
              <a:buNone/>
            </a:pPr>
            <a:r>
              <a:rPr lang="sv-SE" sz="3200" dirty="0"/>
              <a:t>a = 1;</a:t>
            </a:r>
          </a:p>
          <a:p>
            <a:pPr marL="457200" lvl="1" indent="0">
              <a:buNone/>
            </a:pPr>
            <a:r>
              <a:rPr lang="sv-SE" sz="3200" dirty="0"/>
              <a:t>a = a + 2;	a += 2;</a:t>
            </a:r>
          </a:p>
          <a:p>
            <a:r>
              <a:rPr lang="sv-SE" sz="3200" dirty="0"/>
              <a:t>EQUALITY</a:t>
            </a:r>
          </a:p>
          <a:p>
            <a:pPr marL="457200" lvl="1" indent="0">
              <a:buNone/>
            </a:pPr>
            <a:r>
              <a:rPr lang="sv-SE" sz="3200" dirty="0"/>
              <a:t>a == b		a != b</a:t>
            </a:r>
          </a:p>
          <a:p>
            <a:pPr marL="457200" lvl="1" indent="0">
              <a:buNone/>
            </a:pPr>
            <a:r>
              <a:rPr lang="sv-SE" sz="3200" dirty="0"/>
              <a:t>a === b		a !== 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FALSE VALUES:</a:t>
            </a:r>
          </a:p>
          <a:p>
            <a:pPr lvl="1"/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0		-0</a:t>
            </a:r>
          </a:p>
          <a:p>
            <a:pPr lvl="1"/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””</a:t>
            </a:r>
          </a:p>
          <a:p>
            <a:pPr lvl="1"/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false</a:t>
            </a:r>
          </a:p>
          <a:p>
            <a:pPr lvl="1"/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null</a:t>
            </a:r>
          </a:p>
          <a:p>
            <a:pPr lvl="1"/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undefined</a:t>
            </a:r>
          </a:p>
          <a:p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if(){}</a:t>
            </a:r>
          </a:p>
        </p:txBody>
      </p:sp>
    </p:spTree>
    <p:extLst>
      <p:ext uri="{BB962C8B-B14F-4D97-AF65-F5344CB8AC3E}">
        <p14:creationId xmlns:p14="http://schemas.microsoft.com/office/powerpoint/2010/main" val="3577794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44606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Callbacks...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43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Blocking code</a:t>
            </a:r>
            <a:endParaRPr lang="bg-BG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Read file from filesystem, set equal to “contents”</a:t>
            </a:r>
          </a:p>
          <a:p>
            <a:r>
              <a:rPr lang="en-US" sz="3200" dirty="0">
                <a:solidFill>
                  <a:schemeClr val="tx1"/>
                </a:solidFill>
              </a:rPr>
              <a:t>Print contents</a:t>
            </a:r>
          </a:p>
          <a:p>
            <a:r>
              <a:rPr lang="en-US" sz="3200" dirty="0">
                <a:solidFill>
                  <a:schemeClr val="tx1"/>
                </a:solidFill>
              </a:rPr>
              <a:t>Do something else</a:t>
            </a:r>
            <a:endParaRPr lang="bg-BG" sz="3200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Non – Blocking code</a:t>
            </a:r>
            <a:endParaRPr lang="bg-BG" b="1" dirty="0">
              <a:solidFill>
                <a:srgbClr val="0070C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Read file from filesystem</a:t>
            </a:r>
          </a:p>
          <a:p>
            <a:r>
              <a:rPr lang="en-US" sz="3200" dirty="0"/>
              <a:t>Do something else</a:t>
            </a:r>
          </a:p>
          <a:p>
            <a:r>
              <a:rPr lang="en-US" sz="3200" dirty="0"/>
              <a:t>Print contents</a:t>
            </a:r>
            <a:endParaRPr lang="bg-BG" sz="32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and Non -  Blocking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20180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What is callback function?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 JavaScript, functions are first-class objects. Functions are type Object and they can be used in a first-class manner like any other object (String, Array, Number, etc.). Because functions are first-class objects, we can pass a function as an argument in another function and later execute that passed-in function or even return it to be executed later.</a:t>
            </a:r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935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Callback function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BDE2D"/>
                </a:solidFill>
              </a:rPr>
              <a:t>function</a:t>
            </a:r>
            <a:r>
              <a:rPr lang="en-US" sz="2400" dirty="0">
                <a:solidFill>
                  <a:srgbClr val="F8F8F8"/>
                </a:solidFill>
              </a:rPr>
              <a:t> </a:t>
            </a:r>
            <a:r>
              <a:rPr lang="en-US" sz="2400" dirty="0" err="1">
                <a:solidFill>
                  <a:srgbClr val="F8F8F8"/>
                </a:solidFill>
              </a:rPr>
              <a:t>some_function</a:t>
            </a:r>
            <a:r>
              <a:rPr lang="en-US" sz="2400" dirty="0">
                <a:solidFill>
                  <a:srgbClr val="F8F8F8"/>
                </a:solidFill>
              </a:rPr>
              <a:t>(arg1, arg2, callback) {</a:t>
            </a:r>
            <a:br>
              <a:rPr lang="en-US" sz="2400" dirty="0">
                <a:solidFill>
                  <a:srgbClr val="F8F8F8"/>
                </a:solidFill>
              </a:rPr>
            </a:br>
            <a:r>
              <a:rPr lang="en-US" sz="2400" dirty="0">
                <a:solidFill>
                  <a:srgbClr val="F8F8F8"/>
                </a:solidFill>
              </a:rPr>
              <a:t>  </a:t>
            </a:r>
            <a:r>
              <a:rPr lang="en-US" sz="2400" dirty="0" err="1">
                <a:solidFill>
                  <a:srgbClr val="FBDE2D"/>
                </a:solidFill>
              </a:rPr>
              <a:t>var</a:t>
            </a:r>
            <a:r>
              <a:rPr lang="en-US" sz="2400" dirty="0">
                <a:solidFill>
                  <a:srgbClr val="F8F8F8"/>
                </a:solidFill>
              </a:rPr>
              <a:t> </a:t>
            </a:r>
            <a:r>
              <a:rPr lang="en-US" sz="2400" dirty="0" err="1">
                <a:solidFill>
                  <a:srgbClr val="F8F8F8"/>
                </a:solidFill>
              </a:rPr>
              <a:t>my_number</a:t>
            </a:r>
            <a:r>
              <a:rPr lang="en-US" sz="2400" dirty="0">
                <a:solidFill>
                  <a:srgbClr val="F8F8F8"/>
                </a:solidFill>
              </a:rPr>
              <a:t> = </a:t>
            </a:r>
            <a:r>
              <a:rPr lang="en-US" sz="2400" dirty="0" err="1">
                <a:solidFill>
                  <a:srgbClr val="F8F8F8"/>
                </a:solidFill>
              </a:rPr>
              <a:t>Math.ceil</a:t>
            </a:r>
            <a:r>
              <a:rPr lang="en-US" sz="2400" dirty="0">
                <a:solidFill>
                  <a:srgbClr val="F8F8F8"/>
                </a:solidFill>
              </a:rPr>
              <a:t>(</a:t>
            </a:r>
            <a:r>
              <a:rPr lang="en-US" sz="2400" dirty="0" err="1">
                <a:solidFill>
                  <a:srgbClr val="F8F8F8"/>
                </a:solidFill>
              </a:rPr>
              <a:t>Math.random</a:t>
            </a:r>
            <a:r>
              <a:rPr lang="en-US" sz="2400" dirty="0">
                <a:solidFill>
                  <a:srgbClr val="F8F8F8"/>
                </a:solidFill>
              </a:rPr>
              <a:t>() * (arg1 - arg2) + arg2);</a:t>
            </a:r>
            <a:br>
              <a:rPr lang="en-US" sz="2400" dirty="0">
                <a:solidFill>
                  <a:srgbClr val="F8F8F8"/>
                </a:solidFill>
              </a:rPr>
            </a:br>
            <a:r>
              <a:rPr lang="bg-BG" sz="2400" dirty="0">
                <a:solidFill>
                  <a:srgbClr val="F8F8F8"/>
                </a:solidFill>
              </a:rPr>
              <a:t>  </a:t>
            </a:r>
            <a:br>
              <a:rPr lang="bg-BG" sz="2400" dirty="0">
                <a:solidFill>
                  <a:srgbClr val="F8F8F8"/>
                </a:solidFill>
              </a:rPr>
            </a:br>
            <a:r>
              <a:rPr lang="en-US" sz="2400" dirty="0">
                <a:solidFill>
                  <a:srgbClr val="F8F8F8"/>
                </a:solidFill>
              </a:rPr>
              <a:t>  callback(</a:t>
            </a:r>
            <a:r>
              <a:rPr lang="en-US" sz="2400" dirty="0" err="1">
                <a:solidFill>
                  <a:srgbClr val="F8F8F8"/>
                </a:solidFill>
              </a:rPr>
              <a:t>my_number</a:t>
            </a:r>
            <a:r>
              <a:rPr lang="en-US" sz="2400" dirty="0">
                <a:solidFill>
                  <a:srgbClr val="F8F8F8"/>
                </a:solidFill>
              </a:rPr>
              <a:t>);</a:t>
            </a:r>
            <a:br>
              <a:rPr lang="en-US" sz="2400" dirty="0">
                <a:solidFill>
                  <a:srgbClr val="F8F8F8"/>
                </a:solidFill>
              </a:rPr>
            </a:br>
            <a:r>
              <a:rPr lang="bg-BG" sz="2400" dirty="0">
                <a:solidFill>
                  <a:srgbClr val="F8F8F8"/>
                </a:solidFill>
              </a:rPr>
              <a:t>}</a:t>
            </a:r>
            <a:br>
              <a:rPr lang="bg-BG" sz="2400" dirty="0">
                <a:solidFill>
                  <a:srgbClr val="F8F8F8"/>
                </a:solidFill>
              </a:rPr>
            </a:br>
            <a:br>
              <a:rPr lang="bg-BG" sz="2400" dirty="0">
                <a:solidFill>
                  <a:srgbClr val="F8F8F8"/>
                </a:solidFill>
              </a:rPr>
            </a:br>
            <a:r>
              <a:rPr lang="en-US" sz="2400" dirty="0" err="1">
                <a:solidFill>
                  <a:srgbClr val="F8F8F8"/>
                </a:solidFill>
              </a:rPr>
              <a:t>some_function</a:t>
            </a:r>
            <a:r>
              <a:rPr lang="en-US" sz="2400" dirty="0">
                <a:solidFill>
                  <a:srgbClr val="F8F8F8"/>
                </a:solidFill>
              </a:rPr>
              <a:t>(</a:t>
            </a:r>
            <a:r>
              <a:rPr lang="en-US" sz="2400" dirty="0">
                <a:solidFill>
                  <a:srgbClr val="D8FA3C"/>
                </a:solidFill>
              </a:rPr>
              <a:t>5</a:t>
            </a:r>
            <a:r>
              <a:rPr lang="en-US" sz="2400" dirty="0">
                <a:solidFill>
                  <a:srgbClr val="F8F8F8"/>
                </a:solidFill>
              </a:rPr>
              <a:t>, </a:t>
            </a:r>
            <a:r>
              <a:rPr lang="en-US" sz="2400" dirty="0">
                <a:solidFill>
                  <a:srgbClr val="D8FA3C"/>
                </a:solidFill>
              </a:rPr>
              <a:t>15</a:t>
            </a:r>
            <a:r>
              <a:rPr lang="en-US" sz="2400" dirty="0">
                <a:solidFill>
                  <a:srgbClr val="F8F8F8"/>
                </a:solidFill>
              </a:rPr>
              <a:t>, </a:t>
            </a:r>
            <a:r>
              <a:rPr lang="en-US" sz="2400" dirty="0">
                <a:solidFill>
                  <a:srgbClr val="FBDE2D"/>
                </a:solidFill>
              </a:rPr>
              <a:t>function</a:t>
            </a:r>
            <a:r>
              <a:rPr lang="en-US" sz="2400" dirty="0">
                <a:solidFill>
                  <a:srgbClr val="F8F8F8"/>
                </a:solidFill>
              </a:rPr>
              <a:t>(</a:t>
            </a:r>
            <a:r>
              <a:rPr lang="en-US" sz="2400" dirty="0" err="1">
                <a:solidFill>
                  <a:srgbClr val="F8F8F8"/>
                </a:solidFill>
              </a:rPr>
              <a:t>num</a:t>
            </a:r>
            <a:r>
              <a:rPr lang="en-US" sz="2400" dirty="0">
                <a:solidFill>
                  <a:srgbClr val="F8F8F8"/>
                </a:solidFill>
              </a:rPr>
              <a:t>) {</a:t>
            </a:r>
            <a:br>
              <a:rPr lang="en-US" sz="2400" dirty="0">
                <a:solidFill>
                  <a:srgbClr val="F8F8F8"/>
                </a:solidFill>
              </a:rPr>
            </a:br>
            <a:r>
              <a:rPr lang="en-US" sz="2400" dirty="0">
                <a:solidFill>
                  <a:srgbClr val="F8F8F8"/>
                </a:solidFill>
              </a:rPr>
              <a:t>  console.log(</a:t>
            </a:r>
            <a:r>
              <a:rPr lang="en-US" sz="2400" dirty="0">
                <a:solidFill>
                  <a:srgbClr val="61CE3C"/>
                </a:solidFill>
              </a:rPr>
              <a:t>"callback called! "</a:t>
            </a:r>
            <a:r>
              <a:rPr lang="en-US" sz="2400" dirty="0">
                <a:solidFill>
                  <a:srgbClr val="F8F8F8"/>
                </a:solidFill>
              </a:rPr>
              <a:t> + </a:t>
            </a:r>
            <a:r>
              <a:rPr lang="en-US" sz="2400" dirty="0" err="1">
                <a:solidFill>
                  <a:srgbClr val="F8F8F8"/>
                </a:solidFill>
              </a:rPr>
              <a:t>num</a:t>
            </a:r>
            <a:r>
              <a:rPr lang="en-US" sz="2400" dirty="0">
                <a:solidFill>
                  <a:srgbClr val="F8F8F8"/>
                </a:solidFill>
              </a:rPr>
              <a:t>);</a:t>
            </a:r>
            <a:br>
              <a:rPr lang="en-US" sz="2400" dirty="0">
                <a:solidFill>
                  <a:srgbClr val="F8F8F8"/>
                </a:solidFill>
              </a:rPr>
            </a:br>
            <a:r>
              <a:rPr lang="bg-BG" sz="2400" dirty="0">
                <a:solidFill>
                  <a:srgbClr val="F8F8F8"/>
                </a:solidFill>
              </a:rPr>
              <a:t>});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944296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javascripts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ex2.0, ex2.1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87184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>
                <a:solidFill>
                  <a:schemeClr val="bg1"/>
                </a:solidFill>
              </a:rPr>
              <a:t>NodeJS</a:t>
            </a:r>
            <a:r>
              <a:rPr lang="en-US" b="1" u="sng" dirty="0">
                <a:solidFill>
                  <a:schemeClr val="bg1"/>
                </a:solidFill>
              </a:rPr>
              <a:t> Module Patterns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NodeJS</a:t>
            </a:r>
            <a:r>
              <a:rPr lang="en-US" sz="3200" dirty="0">
                <a:solidFill>
                  <a:schemeClr val="bg1"/>
                </a:solidFill>
              </a:rPr>
              <a:t> has a simple module loading system. In </a:t>
            </a:r>
            <a:r>
              <a:rPr lang="en-US" sz="3200" dirty="0" err="1">
                <a:solidFill>
                  <a:schemeClr val="bg1"/>
                </a:solidFill>
              </a:rPr>
              <a:t>NodeJS</a:t>
            </a:r>
            <a:r>
              <a:rPr lang="en-US" sz="3200" dirty="0">
                <a:solidFill>
                  <a:schemeClr val="bg1"/>
                </a:solidFill>
              </a:rPr>
              <a:t>, files and modules are in one-to-one correspondence (each file is treated as a separate module).</a:t>
            </a:r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977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What change in the last decade…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sv-SE" sz="3200" dirty="0">
                <a:solidFill>
                  <a:schemeClr val="bg1"/>
                </a:solidFill>
              </a:rPr>
              <a:t>RUP &amp;&amp; UML</a:t>
            </a:r>
          </a:p>
          <a:p>
            <a:r>
              <a:rPr lang="sv-SE" sz="3200" dirty="0">
                <a:solidFill>
                  <a:schemeClr val="bg1"/>
                </a:solidFill>
              </a:rPr>
              <a:t>C# || Java</a:t>
            </a:r>
          </a:p>
          <a:p>
            <a:r>
              <a:rPr lang="sv-SE" sz="3200" dirty="0">
                <a:solidFill>
                  <a:schemeClr val="bg1"/>
                </a:solidFill>
              </a:rPr>
              <a:t>SQL || Oracle</a:t>
            </a:r>
          </a:p>
          <a:p>
            <a:r>
              <a:rPr lang="sv-SE" sz="3200" dirty="0">
                <a:solidFill>
                  <a:schemeClr val="bg1"/>
                </a:solidFill>
              </a:rPr>
              <a:t>Hyper-V || Vmware</a:t>
            </a:r>
          </a:p>
          <a:p>
            <a:r>
              <a:rPr lang="sv-SE" sz="3200" dirty="0">
                <a:solidFill>
                  <a:schemeClr val="bg1"/>
                </a:solidFill>
              </a:rPr>
              <a:t>Out-sourcing</a:t>
            </a:r>
          </a:p>
          <a:p>
            <a:r>
              <a:rPr lang="sv-SE" sz="3200" dirty="0">
                <a:solidFill>
                  <a:schemeClr val="bg1"/>
                </a:solidFill>
              </a:rPr>
              <a:t>SOA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sv-SE" sz="3200" dirty="0">
                <a:solidFill>
                  <a:schemeClr val="bg1"/>
                </a:solidFill>
              </a:rPr>
              <a:t>Agile &amp;&amp; Scrum</a:t>
            </a:r>
          </a:p>
          <a:p>
            <a:r>
              <a:rPr lang="sv-SE" sz="3200" dirty="0">
                <a:solidFill>
                  <a:schemeClr val="bg1"/>
                </a:solidFill>
              </a:rPr>
              <a:t>JavaScript || Python</a:t>
            </a:r>
          </a:p>
          <a:p>
            <a:r>
              <a:rPr lang="sv-SE" sz="3200" dirty="0">
                <a:solidFill>
                  <a:schemeClr val="bg1"/>
                </a:solidFill>
              </a:rPr>
              <a:t>NoSql</a:t>
            </a:r>
          </a:p>
          <a:p>
            <a:r>
              <a:rPr lang="sv-SE" sz="3200" dirty="0">
                <a:solidFill>
                  <a:schemeClr val="bg1"/>
                </a:solidFill>
              </a:rPr>
              <a:t>Docker</a:t>
            </a:r>
          </a:p>
          <a:p>
            <a:r>
              <a:rPr lang="sv-SE" sz="3200" dirty="0">
                <a:solidFill>
                  <a:schemeClr val="bg1"/>
                </a:solidFill>
              </a:rPr>
              <a:t>Cloud</a:t>
            </a:r>
          </a:p>
          <a:p>
            <a:r>
              <a:rPr lang="sv-SE" sz="3200" dirty="0">
                <a:solidFill>
                  <a:schemeClr val="bg1"/>
                </a:solidFill>
              </a:rPr>
              <a:t>Micro services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Arrow: Right 5"/>
          <p:cNvSpPr/>
          <p:nvPr/>
        </p:nvSpPr>
        <p:spPr>
          <a:xfrm>
            <a:off x="5495453" y="3773496"/>
            <a:ext cx="1029950" cy="60640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3718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734292" y="5234187"/>
            <a:ext cx="5609358" cy="574962"/>
          </a:xfrm>
        </p:spPr>
        <p:txBody>
          <a:bodyPr>
            <a:normAutofit/>
          </a:bodyPr>
          <a:lstStyle/>
          <a:p>
            <a:r>
              <a:rPr lang="en-US" dirty="0"/>
              <a:t>Module Pattern in </a:t>
            </a:r>
            <a:r>
              <a:rPr lang="en-US" dirty="0" err="1"/>
              <a:t>NodeJS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//file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square.js</a:t>
            </a:r>
            <a:b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module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exports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area: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()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};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</a:t>
            </a:r>
            <a:r>
              <a:rPr lang="en-US" sz="2400">
                <a:solidFill>
                  <a:srgbClr val="608B4E"/>
                </a:solidFill>
                <a:latin typeface="Consolas" panose="020B0609020204030204" pitchFamily="49" charset="0"/>
              </a:rPr>
              <a:t>file </a:t>
            </a:r>
            <a:r>
              <a:rPr lang="en-US" sz="2400">
                <a:solidFill>
                  <a:srgbClr val="CE9178"/>
                </a:solidFill>
                <a:latin typeface="Consolas" panose="020B0609020204030204" pitchFamily="49" charset="0"/>
              </a:rPr>
              <a:t>export.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js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square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'./square.js'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mySquare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square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`The area of my square is ${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mySquare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area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()}`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619042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nodejs</a:t>
            </a:r>
            <a:r>
              <a:rPr lang="en-US" dirty="0"/>
              <a:t> module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ex3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60575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Node Package Manager (NPM)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NPM is the default package manager for the JavaScript runtime environment Node.js and allows users to consume and distribute JavaScript modules that are available on the registry.</a:t>
            </a:r>
          </a:p>
        </p:txBody>
      </p:sp>
    </p:spTree>
    <p:extLst>
      <p:ext uri="{BB962C8B-B14F-4D97-AF65-F5344CB8AC3E}">
        <p14:creationId xmlns:p14="http://schemas.microsoft.com/office/powerpoint/2010/main" val="3825447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NPM console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200" dirty="0" err="1"/>
              <a:t>npm</a:t>
            </a:r>
            <a:r>
              <a:rPr lang="en-GB" sz="3200" dirty="0"/>
              <a:t> </a:t>
            </a:r>
            <a:r>
              <a:rPr lang="en-GB" sz="3200" dirty="0" err="1"/>
              <a:t>init</a:t>
            </a:r>
            <a:endParaRPr lang="en-GB" sz="3200" dirty="0"/>
          </a:p>
          <a:p>
            <a:r>
              <a:rPr lang="en-GB" sz="3200" dirty="0" err="1"/>
              <a:t>npm</a:t>
            </a:r>
            <a:r>
              <a:rPr lang="en-GB" sz="3200" dirty="0"/>
              <a:t> install </a:t>
            </a:r>
            <a:r>
              <a:rPr lang="sv-SE" sz="3200" dirty="0"/>
              <a:t>{package} [{package}]</a:t>
            </a:r>
            <a:endParaRPr lang="en-GB" sz="3200" dirty="0"/>
          </a:p>
          <a:p>
            <a:r>
              <a:rPr lang="sv-SE" sz="3200" dirty="0"/>
              <a:t>npm install {package} --save</a:t>
            </a:r>
            <a:endParaRPr lang="en-GB" sz="3200" dirty="0"/>
          </a:p>
          <a:p>
            <a:r>
              <a:rPr lang="sv-SE" sz="3200" dirty="0"/>
              <a:t>npm install {package} --save-dev</a:t>
            </a:r>
            <a:endParaRPr lang="en-GB" sz="3200" dirty="0"/>
          </a:p>
          <a:p>
            <a:r>
              <a:rPr lang="en-GB" sz="3200" dirty="0" err="1"/>
              <a:t>npm</a:t>
            </a:r>
            <a:r>
              <a:rPr lang="en-GB" sz="3200" dirty="0"/>
              <a:t> publish</a:t>
            </a:r>
          </a:p>
        </p:txBody>
      </p:sp>
    </p:spTree>
    <p:extLst>
      <p:ext uri="{BB962C8B-B14F-4D97-AF65-F5344CB8AC3E}">
        <p14:creationId xmlns:p14="http://schemas.microsoft.com/office/powerpoint/2010/main" val="4292913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Npm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ex2.2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13389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>
                <a:solidFill>
                  <a:schemeClr val="bg1"/>
                </a:solidFill>
              </a:rPr>
              <a:t>ExpressJS</a:t>
            </a:r>
            <a:r>
              <a:rPr lang="en-US" b="1" u="sng" dirty="0">
                <a:solidFill>
                  <a:schemeClr val="bg1"/>
                </a:solidFill>
              </a:rPr>
              <a:t> package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Express is a minimal and flexible Node.js web application framework that provides a robust set of features to develop web and mobile applications. It facilitates the rapid development of Node based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00940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What is REST?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Use HTTP/HTTPS</a:t>
            </a:r>
          </a:p>
          <a:p>
            <a:r>
              <a:rPr lang="en-US" sz="3200" dirty="0"/>
              <a:t>Use Verbs - GET, POST, PUT, DELETE</a:t>
            </a:r>
          </a:p>
          <a:p>
            <a:r>
              <a:rPr lang="en-US" sz="3200" dirty="0"/>
              <a:t>Use Status codes - 200, 201, 400, 403, 404</a:t>
            </a:r>
          </a:p>
          <a:p>
            <a:r>
              <a:rPr lang="en-US" sz="3200" dirty="0"/>
              <a:t>Caller dictates formats – Content-Type &amp; Accept </a:t>
            </a:r>
          </a:p>
        </p:txBody>
      </p:sp>
    </p:spTree>
    <p:extLst>
      <p:ext uri="{BB962C8B-B14F-4D97-AF65-F5344CB8AC3E}">
        <p14:creationId xmlns:p14="http://schemas.microsoft.com/office/powerpoint/2010/main" val="1332067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expressjs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ex4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91171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Unit testing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Mocha – JavaScript test framework</a:t>
            </a:r>
          </a:p>
          <a:p>
            <a:r>
              <a:rPr lang="en-US" sz="3200" dirty="0">
                <a:solidFill>
                  <a:schemeClr val="bg1"/>
                </a:solidFill>
              </a:rPr>
              <a:t>Chai – assertion library</a:t>
            </a:r>
          </a:p>
          <a:p>
            <a:r>
              <a:rPr lang="en-US" sz="3200" dirty="0">
                <a:solidFill>
                  <a:schemeClr val="bg1"/>
                </a:solidFill>
              </a:rPr>
              <a:t>Request – created request to APIs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The TDD (Test-Driven Development) method is the most commonly used approach when testing node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5254621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unit test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ex5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104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What is </a:t>
            </a:r>
            <a:r>
              <a:rPr lang="en-US" b="1" u="sng" dirty="0" err="1">
                <a:solidFill>
                  <a:schemeClr val="bg1"/>
                </a:solidFill>
              </a:rPr>
              <a:t>NodeJS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674768" cy="3581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Allow you to build scalable network applications using JavaScript on the server-side.</a:t>
            </a:r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70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/>
          <p:cNvSpPr/>
          <p:nvPr/>
        </p:nvSpPr>
        <p:spPr>
          <a:xfrm>
            <a:off x="3469342" y="2487705"/>
            <a:ext cx="6049812" cy="225910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pPr algn="ctr"/>
            <a:r>
              <a:rPr lang="en-US" sz="2400" dirty="0" err="1"/>
              <a:t>NodeJS</a:t>
            </a:r>
            <a:endParaRPr lang="bg-BG" sz="2400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3770892" y="3575377"/>
            <a:ext cx="5446713" cy="1036966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V8 JavaScript Runtime</a:t>
            </a:r>
            <a:endParaRPr lang="bg-BG" sz="22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It is fast because its mostly C code</a:t>
            </a:r>
            <a:endParaRPr lang="bg-BG" u="sng" dirty="0"/>
          </a:p>
        </p:txBody>
      </p:sp>
    </p:spTree>
    <p:extLst>
      <p:ext uri="{BB962C8B-B14F-4D97-AF65-F5344CB8AC3E}">
        <p14:creationId xmlns:p14="http://schemas.microsoft.com/office/powerpoint/2010/main" val="32621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What we can build?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674768" cy="3581400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Websocket</a:t>
            </a:r>
            <a:r>
              <a:rPr lang="en-US" sz="3200" dirty="0">
                <a:solidFill>
                  <a:schemeClr val="bg1"/>
                </a:solidFill>
              </a:rPr>
              <a:t> Server</a:t>
            </a:r>
          </a:p>
          <a:p>
            <a:r>
              <a:rPr lang="en-US" sz="3200" dirty="0">
                <a:solidFill>
                  <a:schemeClr val="bg1"/>
                </a:solidFill>
              </a:rPr>
              <a:t>Fast File Upload Client</a:t>
            </a:r>
          </a:p>
          <a:p>
            <a:r>
              <a:rPr lang="en-US" sz="3200" dirty="0">
                <a:solidFill>
                  <a:schemeClr val="bg1"/>
                </a:solidFill>
              </a:rPr>
              <a:t>Ad Server</a:t>
            </a:r>
          </a:p>
          <a:p>
            <a:r>
              <a:rPr lang="en-US" sz="3200" dirty="0">
                <a:solidFill>
                  <a:schemeClr val="bg1"/>
                </a:solidFill>
              </a:rPr>
              <a:t>Any Real-Time Data Apps</a:t>
            </a:r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718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743313" y="1614715"/>
            <a:ext cx="2686759" cy="1024853"/>
          </a:xfrm>
          <a:prstGeom prst="roundRect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solidFill>
                  <a:schemeClr val="tx1">
                    <a:lumMod val="50000"/>
                  </a:schemeClr>
                </a:solidFill>
              </a:rPr>
              <a:t>APPLICATION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743313" y="3606272"/>
            <a:ext cx="2686759" cy="2809043"/>
          </a:xfrm>
          <a:prstGeom prst="roundRect">
            <a:avLst>
              <a:gd name="adj" fmla="val 7778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solidFill>
                  <a:schemeClr val="tx1">
                    <a:lumMod val="50000"/>
                  </a:schemeClr>
                </a:solidFill>
              </a:rPr>
              <a:t>V8</a:t>
            </a:r>
          </a:p>
          <a:p>
            <a:pPr algn="ctr"/>
            <a:r>
              <a:rPr lang="sv-SE" sz="1600" dirty="0">
                <a:solidFill>
                  <a:schemeClr val="tx1">
                    <a:lumMod val="50000"/>
                  </a:schemeClr>
                </a:solidFill>
              </a:rPr>
              <a:t>(JAVASCRIPT ENGINE)</a:t>
            </a:r>
            <a:endParaRPr lang="en-US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3613009" y="1614715"/>
            <a:ext cx="3049263" cy="4800600"/>
          </a:xfrm>
          <a:prstGeom prst="roundRect">
            <a:avLst>
              <a:gd name="adj" fmla="val 4737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2800" dirty="0">
                <a:solidFill>
                  <a:schemeClr val="tx1">
                    <a:lumMod val="50000"/>
                  </a:schemeClr>
                </a:solidFill>
              </a:rPr>
              <a:t>NODE.JS </a:t>
            </a:r>
          </a:p>
          <a:p>
            <a:pPr algn="ctr"/>
            <a:r>
              <a:rPr lang="sv-SE" sz="2800" dirty="0">
                <a:solidFill>
                  <a:schemeClr val="tx1">
                    <a:lumMod val="50000"/>
                  </a:schemeClr>
                </a:solidFill>
              </a:rPr>
              <a:t>BINDINGS</a:t>
            </a:r>
          </a:p>
          <a:p>
            <a:pPr algn="ctr"/>
            <a:r>
              <a:rPr lang="sv-SE" dirty="0">
                <a:solidFill>
                  <a:schemeClr val="tx1">
                    <a:lumMod val="50000"/>
                  </a:schemeClr>
                </a:solidFill>
              </a:rPr>
              <a:t>(NODE API)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6890930" y="1614715"/>
            <a:ext cx="5243920" cy="4800600"/>
          </a:xfrm>
          <a:prstGeom prst="roundRect">
            <a:avLst>
              <a:gd name="adj" fmla="val 3150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3200" dirty="0">
                <a:solidFill>
                  <a:schemeClr val="tx1">
                    <a:lumMod val="50000"/>
                  </a:schemeClr>
                </a:solidFill>
              </a:rPr>
              <a:t>LIBUV</a:t>
            </a:r>
          </a:p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(ASYNCHRONOUS I/O)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3314" y="2894727"/>
            <a:ext cx="2686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JAVASCRIPT</a:t>
            </a:r>
            <a:endParaRPr lang="sv-SE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7512" y="2947410"/>
            <a:ext cx="140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EVENT QUEUE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30561" y="3655296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30561" y="4082333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30561" y="4509370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30561" y="4936407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30561" y="5363444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30561" y="5790481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690849" y="2967730"/>
            <a:ext cx="140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WORKER THREADS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963898" y="3675616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>
                <a:solidFill>
                  <a:schemeClr val="tx1">
                    <a:lumMod val="50000"/>
                  </a:schemeClr>
                </a:solidFill>
              </a:rPr>
              <a:t>FILE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963898" y="4102653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>
                <a:solidFill>
                  <a:schemeClr val="tx1">
                    <a:lumMod val="50000"/>
                  </a:schemeClr>
                </a:solidFill>
              </a:rPr>
              <a:t>NETWORK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963898" y="4529690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>
                <a:solidFill>
                  <a:schemeClr val="tx1">
                    <a:lumMod val="50000"/>
                  </a:schemeClr>
                </a:solidFill>
              </a:rPr>
              <a:t>PROCESS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963898" y="4956727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963898" y="5383764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963898" y="5810801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8405808" y="3905967"/>
            <a:ext cx="1737784" cy="1723372"/>
            <a:chOff x="8444352" y="3569310"/>
            <a:chExt cx="1737784" cy="1723372"/>
          </a:xfrm>
        </p:grpSpPr>
        <p:grpSp>
          <p:nvGrpSpPr>
            <p:cNvPr id="24" name="Group 23"/>
            <p:cNvGrpSpPr/>
            <p:nvPr/>
          </p:nvGrpSpPr>
          <p:grpSpPr>
            <a:xfrm rot="2034931">
              <a:off x="8444352" y="3569310"/>
              <a:ext cx="1737784" cy="1723372"/>
              <a:chOff x="8560466" y="3554795"/>
              <a:chExt cx="1737784" cy="1723372"/>
            </a:xfrm>
          </p:grpSpPr>
          <p:sp>
            <p:nvSpPr>
              <p:cNvPr id="26" name="Arrow: Circular 25"/>
              <p:cNvSpPr/>
              <p:nvPr/>
            </p:nvSpPr>
            <p:spPr>
              <a:xfrm>
                <a:off x="8560466" y="3554795"/>
                <a:ext cx="1737784" cy="1673376"/>
              </a:xfrm>
              <a:prstGeom prst="circularArrow">
                <a:avLst>
                  <a:gd name="adj1" fmla="val 5291"/>
                  <a:gd name="adj2" fmla="val 821314"/>
                  <a:gd name="adj3" fmla="val 20454203"/>
                  <a:gd name="adj4" fmla="val 10874706"/>
                  <a:gd name="adj5" fmla="val 11376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Arrow: Circular 26"/>
              <p:cNvSpPr/>
              <p:nvPr/>
            </p:nvSpPr>
            <p:spPr>
              <a:xfrm rot="10800000">
                <a:off x="8560466" y="3604791"/>
                <a:ext cx="1737784" cy="1673376"/>
              </a:xfrm>
              <a:prstGeom prst="circularArrow">
                <a:avLst>
                  <a:gd name="adj1" fmla="val 5291"/>
                  <a:gd name="adj2" fmla="val 821314"/>
                  <a:gd name="adj3" fmla="val 20454203"/>
                  <a:gd name="adj4" fmla="val 10874706"/>
                  <a:gd name="adj5" fmla="val 11376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8622342" y="4056308"/>
              <a:ext cx="14096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000" dirty="0">
                  <a:solidFill>
                    <a:schemeClr val="tx1">
                      <a:lumMod val="50000"/>
                    </a:schemeClr>
                  </a:solidFill>
                </a:rPr>
                <a:t>EVENT LOOP</a:t>
              </a:r>
            </a:p>
          </p:txBody>
        </p:sp>
      </p:grpSp>
      <p:sp>
        <p:nvSpPr>
          <p:cNvPr id="28" name="Arrow: Right 27"/>
          <p:cNvSpPr/>
          <p:nvPr/>
        </p:nvSpPr>
        <p:spPr>
          <a:xfrm>
            <a:off x="8111933" y="3675616"/>
            <a:ext cx="447081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Right 28"/>
          <p:cNvSpPr/>
          <p:nvPr/>
        </p:nvSpPr>
        <p:spPr>
          <a:xfrm>
            <a:off x="9667767" y="3696786"/>
            <a:ext cx="1208192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Right 29"/>
          <p:cNvSpPr/>
          <p:nvPr/>
        </p:nvSpPr>
        <p:spPr>
          <a:xfrm rot="10800000">
            <a:off x="8111933" y="5821198"/>
            <a:ext cx="447081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376513" y="3235451"/>
            <a:ext cx="1725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>
                <a:solidFill>
                  <a:schemeClr val="tx1">
                    <a:lumMod val="50000"/>
                  </a:schemeClr>
                </a:solidFill>
              </a:rPr>
              <a:t>BLOCKING OPERATION</a:t>
            </a:r>
          </a:p>
        </p:txBody>
      </p:sp>
      <p:sp>
        <p:nvSpPr>
          <p:cNvPr id="32" name="Arrow: Right 31"/>
          <p:cNvSpPr/>
          <p:nvPr/>
        </p:nvSpPr>
        <p:spPr>
          <a:xfrm rot="10800000">
            <a:off x="9667767" y="5858185"/>
            <a:ext cx="1208192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480706" y="5406634"/>
            <a:ext cx="1550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>
                <a:solidFill>
                  <a:schemeClr val="tx1">
                    <a:lumMod val="50000"/>
                  </a:schemeClr>
                </a:solidFill>
              </a:rPr>
              <a:t>EXECUTE CALLBACK</a:t>
            </a:r>
          </a:p>
        </p:txBody>
      </p:sp>
      <p:sp>
        <p:nvSpPr>
          <p:cNvPr id="34" name="Arrow: Right 33"/>
          <p:cNvSpPr/>
          <p:nvPr/>
        </p:nvSpPr>
        <p:spPr>
          <a:xfrm rot="5400000">
            <a:off x="754731" y="3034459"/>
            <a:ext cx="776797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Arrow: Right 34"/>
          <p:cNvSpPr/>
          <p:nvPr/>
        </p:nvSpPr>
        <p:spPr>
          <a:xfrm rot="16200000">
            <a:off x="2764602" y="3009483"/>
            <a:ext cx="776797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Arrow: Right 35"/>
          <p:cNvSpPr/>
          <p:nvPr/>
        </p:nvSpPr>
        <p:spPr>
          <a:xfrm>
            <a:off x="3454228" y="3696786"/>
            <a:ext cx="3415168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rrow: Right 36"/>
          <p:cNvSpPr/>
          <p:nvPr/>
        </p:nvSpPr>
        <p:spPr>
          <a:xfrm rot="10800000">
            <a:off x="3438808" y="5810801"/>
            <a:ext cx="3415168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440531" y="4529690"/>
            <a:ext cx="1443486" cy="775111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dirty="0">
                <a:solidFill>
                  <a:schemeClr val="tx1">
                    <a:lumMod val="50000"/>
                  </a:schemeClr>
                </a:solidFill>
              </a:rPr>
              <a:t>OS OPERATIONS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45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Резултат с изображение за nodejs ver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" y="0"/>
            <a:ext cx="114833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724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776" y="2030207"/>
            <a:ext cx="5295547" cy="25473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547" y="1961280"/>
            <a:ext cx="4573628" cy="261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47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Ryan Dahl – Why JS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JavaScript has certain characteristics that make it very different that other dynamic languages, namely that it has no concept of threads. Its model of concurrency is completely based around events.</a:t>
            </a:r>
            <a:endParaRPr lang="sv-SE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58532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5631</TotalTime>
  <Words>669</Words>
  <Application>Microsoft Office PowerPoint</Application>
  <PresentationFormat>Widescreen</PresentationFormat>
  <Paragraphs>143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Franklin Gothic Book</vt:lpstr>
      <vt:lpstr>Franklin Gothic Book (Body)</vt:lpstr>
      <vt:lpstr>Consolas</vt:lpstr>
      <vt:lpstr>Calibri</vt:lpstr>
      <vt:lpstr>Crop</vt:lpstr>
      <vt:lpstr>Intro to nodejs</vt:lpstr>
      <vt:lpstr>What change in the last decade…</vt:lpstr>
      <vt:lpstr>What is NodeJS</vt:lpstr>
      <vt:lpstr>It is fast because its mostly C code</vt:lpstr>
      <vt:lpstr>What we can build?</vt:lpstr>
      <vt:lpstr>PowerPoint Presentation</vt:lpstr>
      <vt:lpstr>PowerPoint Presentation</vt:lpstr>
      <vt:lpstr>PowerPoint Presentation</vt:lpstr>
      <vt:lpstr>Ryan Dahl – Why JS</vt:lpstr>
      <vt:lpstr>JavaScript value and types</vt:lpstr>
      <vt:lpstr>Demo javascripts</vt:lpstr>
      <vt:lpstr>JavaScript variables and blocks</vt:lpstr>
      <vt:lpstr>JavaScript operators</vt:lpstr>
      <vt:lpstr>Callbacks...</vt:lpstr>
      <vt:lpstr>Blocking and Non -  Blocking</vt:lpstr>
      <vt:lpstr>What is callback function?</vt:lpstr>
      <vt:lpstr>function some_function(arg1, arg2, callback) {   var my_number = Math.ceil(Math.random() * (arg1 - arg2) + arg2);      callback(my_number); }  some_function(5, 15, function(num) {   console.log("callback called! " + num); });</vt:lpstr>
      <vt:lpstr>Demo javascripts</vt:lpstr>
      <vt:lpstr>NodeJS Module Patterns</vt:lpstr>
      <vt:lpstr>//file square.js module.exports = (width) =&gt; {   return {     area: () =&gt; width * width   }; }  //file export.js const square = require('./square.js'); var mySquare = square(2); console.log(`The area of my square is ${mySquare.area()}`);</vt:lpstr>
      <vt:lpstr>Demo nodejs module</vt:lpstr>
      <vt:lpstr>Node Package Manager (NPM)</vt:lpstr>
      <vt:lpstr>NPM console</vt:lpstr>
      <vt:lpstr>Demo Npm</vt:lpstr>
      <vt:lpstr>ExpressJS package</vt:lpstr>
      <vt:lpstr>What is REST?</vt:lpstr>
      <vt:lpstr>Demo expressjs</vt:lpstr>
      <vt:lpstr>Unit testing</vt:lpstr>
      <vt:lpstr>Demo unit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Kyurkchiev</dc:creator>
  <cp:lastModifiedBy>Pavel Kyurkchiev</cp:lastModifiedBy>
  <cp:revision>198</cp:revision>
  <dcterms:created xsi:type="dcterms:W3CDTF">2017-01-20T17:37:06Z</dcterms:created>
  <dcterms:modified xsi:type="dcterms:W3CDTF">2017-03-25T16:52:52Z</dcterms:modified>
</cp:coreProperties>
</file>