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19"/>
  </p:notesMasterIdLst>
  <p:sldIdLst>
    <p:sldId id="256" r:id="rId2"/>
    <p:sldId id="263" r:id="rId3"/>
    <p:sldId id="270" r:id="rId4"/>
    <p:sldId id="262" r:id="rId5"/>
    <p:sldId id="268" r:id="rId6"/>
    <p:sldId id="269" r:id="rId7"/>
    <p:sldId id="277" r:id="rId8"/>
    <p:sldId id="278" r:id="rId9"/>
    <p:sldId id="273" r:id="rId10"/>
    <p:sldId id="279" r:id="rId11"/>
    <p:sldId id="280" r:id="rId12"/>
    <p:sldId id="281" r:id="rId13"/>
    <p:sldId id="282" r:id="rId14"/>
    <p:sldId id="283" r:id="rId15"/>
    <p:sldId id="274" r:id="rId16"/>
    <p:sldId id="276" r:id="rId17"/>
    <p:sldId id="275" r:id="rId18"/>
  </p:sldIdLst>
  <p:sldSz cx="12192000" cy="6858000"/>
  <p:notesSz cx="6858000" cy="9144000"/>
  <p:embeddedFontLst>
    <p:embeddedFont>
      <p:font typeface="Franklin Gothic Book" panose="020B0503020102020204" pitchFamily="34" charset="0"/>
      <p:regular r:id="rId20"/>
      <p:italic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87572" autoAdjust="0"/>
  </p:normalViewPr>
  <p:slideViewPr>
    <p:cSldViewPr snapToGrid="0">
      <p:cViewPr varScale="1">
        <p:scale>
          <a:sx n="80" d="100"/>
          <a:sy n="80" d="100"/>
        </p:scale>
        <p:origin x="50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9EC12-D619-4239-BA0B-F64B757C48A8}" type="datetimeFigureOut">
              <a:rPr lang="bg-BG" smtClean="0"/>
              <a:t>19.3.2017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7F6F4-ECB0-4FA5-B3FD-41E3D15A4260}" type="slidenum">
              <a:rPr lang="bg-BG" smtClean="0"/>
              <a:t>‹#›</a:t>
            </a:fld>
            <a:endParaRPr lang="bg-BG"/>
          </a:p>
        </p:txBody>
      </p:sp>
    </p:spTree>
    <p:extLst>
      <p:ext uri="{BB962C8B-B14F-4D97-AF65-F5344CB8AC3E}">
        <p14:creationId xmlns:p14="http://schemas.microsoft.com/office/powerpoint/2010/main" val="55810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Key-value stores are the simplest. Every item in the database is stored as an attribute name (or "key") together with its value. </a:t>
            </a:r>
            <a:r>
              <a:rPr lang="en-US" sz="1200" b="0" i="0" kern="1200" dirty="0" err="1">
                <a:solidFill>
                  <a:schemeClr val="tx1"/>
                </a:solidFill>
                <a:effectLst/>
                <a:latin typeface="+mn-lt"/>
                <a:ea typeface="+mn-ea"/>
                <a:cs typeface="+mn-cs"/>
              </a:rPr>
              <a:t>Riak</a:t>
            </a:r>
            <a:r>
              <a:rPr lang="en-US" sz="1200" b="0" i="0" kern="1200" dirty="0">
                <a:solidFill>
                  <a:schemeClr val="tx1"/>
                </a:solidFill>
                <a:effectLst/>
                <a:latin typeface="+mn-lt"/>
                <a:ea typeface="+mn-ea"/>
                <a:cs typeface="+mn-cs"/>
              </a:rPr>
              <a:t>, Voldemort, and </a:t>
            </a:r>
            <a:r>
              <a:rPr lang="en-US" sz="1200" b="0" i="0" kern="1200" dirty="0" err="1">
                <a:solidFill>
                  <a:schemeClr val="tx1"/>
                </a:solidFill>
                <a:effectLst/>
                <a:latin typeface="+mn-lt"/>
                <a:ea typeface="+mn-ea"/>
                <a:cs typeface="+mn-cs"/>
              </a:rPr>
              <a:t>Redis</a:t>
            </a:r>
            <a:r>
              <a:rPr lang="en-US" sz="1200" b="0" i="0" kern="1200" dirty="0">
                <a:solidFill>
                  <a:schemeClr val="tx1"/>
                </a:solidFill>
                <a:effectLst/>
                <a:latin typeface="+mn-lt"/>
                <a:ea typeface="+mn-ea"/>
                <a:cs typeface="+mn-cs"/>
              </a:rPr>
              <a:t> are the most well-known in this category.</a:t>
            </a:r>
          </a:p>
          <a:p>
            <a:pPr fontAlgn="base"/>
            <a:r>
              <a:rPr lang="en-US" sz="1200" b="0" i="0" kern="1200" dirty="0">
                <a:solidFill>
                  <a:schemeClr val="tx1"/>
                </a:solidFill>
                <a:effectLst/>
                <a:latin typeface="+mn-lt"/>
                <a:ea typeface="+mn-ea"/>
                <a:cs typeface="+mn-cs"/>
              </a:rPr>
              <a:t>Wide-column stores store data together as columns instead of rows and are optimized for queries over large datasets. The most popular are Cassandra and </a:t>
            </a:r>
            <a:r>
              <a:rPr lang="en-US" sz="1200" b="0" i="0" kern="1200" dirty="0" err="1">
                <a:solidFill>
                  <a:schemeClr val="tx1"/>
                </a:solidFill>
                <a:effectLst/>
                <a:latin typeface="+mn-lt"/>
                <a:ea typeface="+mn-ea"/>
                <a:cs typeface="+mn-cs"/>
              </a:rPr>
              <a:t>HBase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Document databases pair each key with a complex data structure known as a document. Documents can contain many different key-value pairs, or key-array pairs, or even nested documents. MongoDB is the most popular of these databases.</a:t>
            </a:r>
          </a:p>
          <a:p>
            <a:pPr fontAlgn="base"/>
            <a:r>
              <a:rPr lang="en-US" sz="1200" b="0" i="0" kern="1200" dirty="0">
                <a:solidFill>
                  <a:schemeClr val="tx1"/>
                </a:solidFill>
                <a:effectLst/>
                <a:latin typeface="+mn-lt"/>
                <a:ea typeface="+mn-ea"/>
                <a:cs typeface="+mn-cs"/>
              </a:rPr>
              <a:t>Graph databases are used to store information about networks, such as social connections. Examples are Neo4J and </a:t>
            </a:r>
            <a:r>
              <a:rPr lang="en-US" sz="1200" b="0" i="0" kern="1200" dirty="0" err="1">
                <a:solidFill>
                  <a:schemeClr val="tx1"/>
                </a:solidFill>
                <a:effectLst/>
                <a:latin typeface="+mn-lt"/>
                <a:ea typeface="+mn-ea"/>
                <a:cs typeface="+mn-cs"/>
              </a:rPr>
              <a:t>HyperGraphDB</a:t>
            </a:r>
            <a:r>
              <a:rPr lang="en-US" sz="1200" b="0" i="0" kern="1200">
                <a:solidFill>
                  <a:schemeClr val="tx1"/>
                </a:solidFill>
                <a:effectLst/>
                <a:latin typeface="+mn-lt"/>
                <a:ea typeface="+mn-ea"/>
                <a:cs typeface="+mn-cs"/>
              </a:rPr>
              <a:t>.</a:t>
            </a:r>
          </a:p>
          <a:p>
            <a:endParaRPr lang="bg-BG"/>
          </a:p>
        </p:txBody>
      </p:sp>
      <p:sp>
        <p:nvSpPr>
          <p:cNvPr id="4" name="Slide Number Placeholder 3"/>
          <p:cNvSpPr>
            <a:spLocks noGrp="1"/>
          </p:cNvSpPr>
          <p:nvPr>
            <p:ph type="sldNum" sz="quarter" idx="10"/>
          </p:nvPr>
        </p:nvSpPr>
        <p:spPr/>
        <p:txBody>
          <a:bodyPr/>
          <a:lstStyle/>
          <a:p>
            <a:fld id="{52B7F6F4-ECB0-4FA5-B3FD-41E3D15A4260}" type="slidenum">
              <a:rPr lang="bg-BG" smtClean="0"/>
              <a:t>3</a:t>
            </a:fld>
            <a:endParaRPr lang="bg-BG"/>
          </a:p>
        </p:txBody>
      </p:sp>
    </p:spTree>
    <p:extLst>
      <p:ext uri="{BB962C8B-B14F-4D97-AF65-F5344CB8AC3E}">
        <p14:creationId xmlns:p14="http://schemas.microsoft.com/office/powerpoint/2010/main" val="4086525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3/19/2017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09487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3583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3725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24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3/19/2017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234861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61927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2994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3754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6879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3/19/2017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32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3/19/2017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1268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3/19/2017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747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a:solidFill>
                  <a:schemeClr val="bg1">
                    <a:lumMod val="50000"/>
                  </a:schemeClr>
                </a:solidFill>
              </a:rPr>
              <a:t>Mongodb</a:t>
            </a:r>
            <a:r>
              <a:rPr lang="en-US" dirty="0">
                <a:solidFill>
                  <a:schemeClr val="bg1">
                    <a:lumMod val="50000"/>
                  </a:schemeClr>
                </a:solidFill>
              </a:rPr>
              <a:t> or </a:t>
            </a:r>
            <a:r>
              <a:rPr lang="en-US" dirty="0" err="1">
                <a:solidFill>
                  <a:schemeClr val="bg1">
                    <a:lumMod val="50000"/>
                  </a:schemeClr>
                </a:solidFill>
              </a:rPr>
              <a:t>Mongoosejs</a:t>
            </a:r>
            <a:r>
              <a:rPr lang="en-US" dirty="0">
                <a:solidFill>
                  <a:schemeClr val="bg1">
                    <a:lumMod val="50000"/>
                  </a:schemeClr>
                </a:solidFill>
              </a:rPr>
              <a:t> OR </a:t>
            </a:r>
            <a:r>
              <a:rPr lang="en-US" dirty="0" err="1">
                <a:solidFill>
                  <a:schemeClr val="bg1">
                    <a:lumMod val="50000"/>
                  </a:schemeClr>
                </a:solidFill>
              </a:rPr>
              <a:t>Mongojs</a:t>
            </a:r>
            <a:endParaRPr lang="bg-BG" dirty="0">
              <a:solidFill>
                <a:schemeClr val="bg1">
                  <a:lumMod val="50000"/>
                </a:schemeClr>
              </a:solidFill>
            </a:endParaRPr>
          </a:p>
        </p:txBody>
      </p:sp>
      <p:sp>
        <p:nvSpPr>
          <p:cNvPr id="3" name="Subtitle 2"/>
          <p:cNvSpPr>
            <a:spLocks noGrp="1"/>
          </p:cNvSpPr>
          <p:nvPr>
            <p:ph type="subTitle" idx="1"/>
          </p:nvPr>
        </p:nvSpPr>
        <p:spPr/>
        <p:txBody>
          <a:bodyPr>
            <a:noAutofit/>
          </a:bodyPr>
          <a:lstStyle/>
          <a:p>
            <a:pPr algn="l"/>
            <a:r>
              <a:rPr lang="en-US" sz="2100" dirty="0">
                <a:solidFill>
                  <a:schemeClr val="bg1">
                    <a:lumMod val="50000"/>
                  </a:schemeClr>
                </a:solidFill>
              </a:rPr>
              <a:t>Pavel Kyurkchiev</a:t>
            </a:r>
          </a:p>
          <a:p>
            <a:pPr algn="l"/>
            <a:r>
              <a:rPr lang="en-US" sz="2100" dirty="0">
                <a:solidFill>
                  <a:schemeClr val="bg1">
                    <a:lumMod val="50000"/>
                  </a:schemeClr>
                </a:solidFill>
              </a:rPr>
              <a:t>PhD. candidate</a:t>
            </a:r>
          </a:p>
          <a:p>
            <a:pPr algn="l"/>
            <a:r>
              <a:rPr lang="en-US" sz="2100" dirty="0">
                <a:solidFill>
                  <a:schemeClr val="bg1">
                    <a:lumMod val="50000"/>
                  </a:schemeClr>
                </a:solidFill>
              </a:rPr>
              <a:t>@pkyurkchiev</a:t>
            </a:r>
          </a:p>
          <a:p>
            <a:pPr algn="l"/>
            <a:r>
              <a:rPr lang="en-US" sz="2100" dirty="0">
                <a:solidFill>
                  <a:schemeClr val="bg1">
                    <a:lumMod val="50000"/>
                  </a:schemeClr>
                </a:solidFill>
              </a:rPr>
              <a:t>https://github.com/pkyurkchiev</a:t>
            </a:r>
          </a:p>
        </p:txBody>
      </p:sp>
    </p:spTree>
    <p:extLst>
      <p:ext uri="{BB962C8B-B14F-4D97-AF65-F5344CB8AC3E}">
        <p14:creationId xmlns:p14="http://schemas.microsoft.com/office/powerpoint/2010/main" val="3120253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Document oriented</a:t>
            </a:r>
            <a:endParaRPr lang="bg-BG" b="1" u="sng" dirty="0">
              <a:solidFill>
                <a:schemeClr val="tx1"/>
              </a:solidFill>
            </a:endParaRPr>
          </a:p>
        </p:txBody>
      </p:sp>
      <p:sp>
        <p:nvSpPr>
          <p:cNvPr id="9" name="Rounded Rectangle 8"/>
          <p:cNvSpPr/>
          <p:nvPr/>
        </p:nvSpPr>
        <p:spPr>
          <a:xfrm>
            <a:off x="2561205" y="3150555"/>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bg-BG" dirty="0"/>
          </a:p>
        </p:txBody>
      </p:sp>
      <p:sp>
        <p:nvSpPr>
          <p:cNvPr id="10" name="Rounded Rectangle 9"/>
          <p:cNvSpPr/>
          <p:nvPr/>
        </p:nvSpPr>
        <p:spPr>
          <a:xfrm>
            <a:off x="2561208" y="3813236"/>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tables</a:t>
            </a:r>
            <a:endParaRPr lang="bg-BG" dirty="0"/>
          </a:p>
        </p:txBody>
      </p:sp>
      <p:sp>
        <p:nvSpPr>
          <p:cNvPr id="11" name="Rounded Rectangle 10"/>
          <p:cNvSpPr/>
          <p:nvPr/>
        </p:nvSpPr>
        <p:spPr>
          <a:xfrm>
            <a:off x="2561206" y="4472588"/>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rows</a:t>
            </a:r>
            <a:endParaRPr lang="bg-BG" dirty="0"/>
          </a:p>
        </p:txBody>
      </p:sp>
      <p:sp>
        <p:nvSpPr>
          <p:cNvPr id="12" name="Rounded Rectangle 11"/>
          <p:cNvSpPr/>
          <p:nvPr/>
        </p:nvSpPr>
        <p:spPr>
          <a:xfrm>
            <a:off x="2561207" y="5131940"/>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columns</a:t>
            </a:r>
            <a:endParaRPr lang="bg-BG" dirty="0"/>
          </a:p>
        </p:txBody>
      </p:sp>
      <p:sp>
        <p:nvSpPr>
          <p:cNvPr id="13" name="Rounded Rectangle 12"/>
          <p:cNvSpPr/>
          <p:nvPr/>
        </p:nvSpPr>
        <p:spPr>
          <a:xfrm>
            <a:off x="2561205" y="5791292"/>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a:t>
            </a:r>
            <a:endParaRPr lang="bg-BG" dirty="0"/>
          </a:p>
        </p:txBody>
      </p:sp>
      <p:sp>
        <p:nvSpPr>
          <p:cNvPr id="15" name="Rounded Rectangle 14"/>
          <p:cNvSpPr/>
          <p:nvPr/>
        </p:nvSpPr>
        <p:spPr>
          <a:xfrm>
            <a:off x="7642190" y="2487874"/>
            <a:ext cx="2868967"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MongoDB Terms/Concepts</a:t>
            </a:r>
            <a:endParaRPr lang="bg-BG" dirty="0"/>
          </a:p>
        </p:txBody>
      </p:sp>
      <p:sp>
        <p:nvSpPr>
          <p:cNvPr id="16" name="Rounded Rectangle 15"/>
          <p:cNvSpPr/>
          <p:nvPr/>
        </p:nvSpPr>
        <p:spPr>
          <a:xfrm>
            <a:off x="8075718" y="3143897"/>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bg-BG" dirty="0"/>
          </a:p>
        </p:txBody>
      </p:sp>
      <p:sp>
        <p:nvSpPr>
          <p:cNvPr id="17" name="Rounded Rectangle 16"/>
          <p:cNvSpPr/>
          <p:nvPr/>
        </p:nvSpPr>
        <p:spPr>
          <a:xfrm>
            <a:off x="8075721" y="3806578"/>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collections</a:t>
            </a:r>
            <a:endParaRPr lang="bg-BG" dirty="0"/>
          </a:p>
        </p:txBody>
      </p:sp>
      <p:sp>
        <p:nvSpPr>
          <p:cNvPr id="18" name="Rounded Rectangle 17"/>
          <p:cNvSpPr/>
          <p:nvPr/>
        </p:nvSpPr>
        <p:spPr>
          <a:xfrm>
            <a:off x="8075719" y="4465930"/>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documents BSON</a:t>
            </a:r>
            <a:endParaRPr lang="bg-BG" dirty="0"/>
          </a:p>
        </p:txBody>
      </p:sp>
      <p:sp>
        <p:nvSpPr>
          <p:cNvPr id="19" name="Rounded Rectangle 18"/>
          <p:cNvSpPr/>
          <p:nvPr/>
        </p:nvSpPr>
        <p:spPr>
          <a:xfrm>
            <a:off x="8075720" y="5125282"/>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fields</a:t>
            </a:r>
            <a:endParaRPr lang="bg-BG" dirty="0"/>
          </a:p>
        </p:txBody>
      </p:sp>
      <p:sp>
        <p:nvSpPr>
          <p:cNvPr id="20" name="Rounded Rectangle 19"/>
          <p:cNvSpPr/>
          <p:nvPr/>
        </p:nvSpPr>
        <p:spPr>
          <a:xfrm>
            <a:off x="8075717" y="5782136"/>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embedding/link</a:t>
            </a:r>
            <a:endParaRPr lang="bg-BG" dirty="0"/>
          </a:p>
        </p:txBody>
      </p:sp>
      <p:sp>
        <p:nvSpPr>
          <p:cNvPr id="21" name="Rounded Rectangle 20"/>
          <p:cNvSpPr/>
          <p:nvPr/>
        </p:nvSpPr>
        <p:spPr>
          <a:xfrm>
            <a:off x="2126200" y="2487874"/>
            <a:ext cx="2868967"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Terms/Concepts</a:t>
            </a:r>
            <a:endParaRPr lang="bg-BG" dirty="0"/>
          </a:p>
        </p:txBody>
      </p:sp>
      <p:cxnSp>
        <p:nvCxnSpPr>
          <p:cNvPr id="23" name="Straight Arrow Connector 22"/>
          <p:cNvCxnSpPr/>
          <p:nvPr/>
        </p:nvCxnSpPr>
        <p:spPr>
          <a:xfrm>
            <a:off x="4995167" y="3336431"/>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5167" y="3994210"/>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95166" y="4651989"/>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995165" y="5309768"/>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988507" y="5967547"/>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48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Non-relational &amp; Schema-less</a:t>
            </a:r>
            <a:endParaRPr lang="bg-BG" b="1" u="sng" dirty="0"/>
          </a:p>
        </p:txBody>
      </p:sp>
      <p:sp>
        <p:nvSpPr>
          <p:cNvPr id="12" name="Text Placeholder 11"/>
          <p:cNvSpPr>
            <a:spLocks noGrp="1"/>
          </p:cNvSpPr>
          <p:nvPr>
            <p:ph type="body" idx="1"/>
          </p:nvPr>
        </p:nvSpPr>
        <p:spPr/>
        <p:txBody>
          <a:bodyPr/>
          <a:lstStyle/>
          <a:p>
            <a:r>
              <a:rPr lang="en-US" u="sng" dirty="0"/>
              <a:t>RDBMS</a:t>
            </a:r>
            <a:endParaRPr lang="bg-BG" u="sng" dirty="0"/>
          </a:p>
        </p:txBody>
      </p:sp>
      <p:sp>
        <p:nvSpPr>
          <p:cNvPr id="4" name="Rounded Rectangle 3"/>
          <p:cNvSpPr/>
          <p:nvPr/>
        </p:nvSpPr>
        <p:spPr>
          <a:xfrm>
            <a:off x="2601156" y="3613212"/>
            <a:ext cx="1944210" cy="683581"/>
          </a:xfrm>
          <a:prstGeom prst="roundRect">
            <a:avLst/>
          </a:prstGeom>
          <a:solidFill>
            <a:schemeClr val="tx1">
              <a:lumMod val="65000"/>
              <a:lumOff val="3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bg-BG" dirty="0"/>
          </a:p>
        </p:txBody>
      </p:sp>
      <p:sp>
        <p:nvSpPr>
          <p:cNvPr id="6" name="Rounded Rectangle 5"/>
          <p:cNvSpPr/>
          <p:nvPr/>
        </p:nvSpPr>
        <p:spPr>
          <a:xfrm>
            <a:off x="7831584" y="3613212"/>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Hobbies</a:t>
            </a:r>
            <a:endParaRPr lang="bg-BG" dirty="0"/>
          </a:p>
        </p:txBody>
      </p:sp>
      <p:sp>
        <p:nvSpPr>
          <p:cNvPr id="7" name="Rounded Rectangle 6"/>
          <p:cNvSpPr/>
          <p:nvPr/>
        </p:nvSpPr>
        <p:spPr>
          <a:xfrm>
            <a:off x="2601156" y="5807476"/>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Addresses</a:t>
            </a:r>
            <a:endParaRPr lang="bg-BG" dirty="0"/>
          </a:p>
        </p:txBody>
      </p:sp>
      <p:cxnSp>
        <p:nvCxnSpPr>
          <p:cNvPr id="9" name="Straight Arrow Connector 8"/>
          <p:cNvCxnSpPr>
            <a:stCxn id="4" idx="3"/>
          </p:cNvCxnSpPr>
          <p:nvPr/>
        </p:nvCxnSpPr>
        <p:spPr>
          <a:xfrm flipV="1">
            <a:off x="4545366" y="3955002"/>
            <a:ext cx="3286218" cy="1"/>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7" idx="0"/>
          </p:cNvCxnSpPr>
          <p:nvPr/>
        </p:nvCxnSpPr>
        <p:spPr>
          <a:xfrm>
            <a:off x="3573261" y="4296793"/>
            <a:ext cx="0" cy="1510683"/>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06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Non-relational &amp; Schema-less</a:t>
            </a:r>
            <a:endParaRPr lang="bg-BG" b="1" u="sng" dirty="0"/>
          </a:p>
        </p:txBody>
      </p:sp>
      <p:sp>
        <p:nvSpPr>
          <p:cNvPr id="12" name="Text Placeholder 11"/>
          <p:cNvSpPr>
            <a:spLocks noGrp="1"/>
          </p:cNvSpPr>
          <p:nvPr>
            <p:ph type="body" idx="1"/>
          </p:nvPr>
        </p:nvSpPr>
        <p:spPr/>
        <p:txBody>
          <a:bodyPr/>
          <a:lstStyle/>
          <a:p>
            <a:r>
              <a:rPr lang="en-US" u="sng" dirty="0"/>
              <a:t>Non-Relational Data Model</a:t>
            </a:r>
            <a:endParaRPr lang="bg-BG" u="sng" dirty="0"/>
          </a:p>
        </p:txBody>
      </p:sp>
      <p:sp>
        <p:nvSpPr>
          <p:cNvPr id="13" name="Content Placeholder 12"/>
          <p:cNvSpPr>
            <a:spLocks noGrp="1"/>
          </p:cNvSpPr>
          <p:nvPr>
            <p:ph sz="quarter" idx="4"/>
          </p:nvPr>
        </p:nvSpPr>
        <p:spPr/>
        <p:txBody>
          <a:bodyPr>
            <a:normAutofit/>
          </a:bodyPr>
          <a:lstStyle/>
          <a:p>
            <a:r>
              <a:rPr lang="en-US" sz="3200" dirty="0"/>
              <a:t>With </a:t>
            </a:r>
            <a:r>
              <a:rPr lang="en-US" sz="3200" dirty="0" err="1"/>
              <a:t>MonogDB</a:t>
            </a:r>
            <a:r>
              <a:rPr lang="en-US" sz="3200" dirty="0"/>
              <a:t> we can store related content in the same document</a:t>
            </a:r>
            <a:endParaRPr lang="bg-BG" sz="3200" dirty="0"/>
          </a:p>
        </p:txBody>
      </p:sp>
      <p:sp>
        <p:nvSpPr>
          <p:cNvPr id="4" name="Rounded Rectangle 3"/>
          <p:cNvSpPr/>
          <p:nvPr/>
        </p:nvSpPr>
        <p:spPr>
          <a:xfrm>
            <a:off x="1811043" y="3333940"/>
            <a:ext cx="3524436" cy="3160450"/>
          </a:xfrm>
          <a:prstGeom prst="roundRect">
            <a:avLst/>
          </a:prstGeom>
          <a:solidFill>
            <a:schemeClr val="tx1">
              <a:lumMod val="65000"/>
              <a:lumOff val="3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User</a:t>
            </a:r>
            <a:endParaRPr lang="bg-BG" dirty="0"/>
          </a:p>
        </p:txBody>
      </p:sp>
      <p:sp>
        <p:nvSpPr>
          <p:cNvPr id="6" name="Rounded Rectangle 5"/>
          <p:cNvSpPr/>
          <p:nvPr/>
        </p:nvSpPr>
        <p:spPr>
          <a:xfrm>
            <a:off x="2601156" y="4299008"/>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Hobbies</a:t>
            </a:r>
            <a:endParaRPr lang="bg-BG" dirty="0"/>
          </a:p>
        </p:txBody>
      </p:sp>
      <p:sp>
        <p:nvSpPr>
          <p:cNvPr id="7" name="Rounded Rectangle 6"/>
          <p:cNvSpPr/>
          <p:nvPr/>
        </p:nvSpPr>
        <p:spPr>
          <a:xfrm>
            <a:off x="2601156" y="5443492"/>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Addresses</a:t>
            </a:r>
            <a:endParaRPr lang="bg-BG" dirty="0"/>
          </a:p>
        </p:txBody>
      </p:sp>
    </p:spTree>
    <p:extLst>
      <p:ext uri="{BB962C8B-B14F-4D97-AF65-F5344CB8AC3E}">
        <p14:creationId xmlns:p14="http://schemas.microsoft.com/office/powerpoint/2010/main" val="255567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Full featured</a:t>
            </a:r>
            <a:endParaRPr lang="bg-BG" b="1" u="sng" dirty="0">
              <a:solidFill>
                <a:schemeClr val="tx1"/>
              </a:solidFill>
            </a:endParaRPr>
          </a:p>
        </p:txBody>
      </p:sp>
      <p:sp>
        <p:nvSpPr>
          <p:cNvPr id="3" name="Text Placeholder 2"/>
          <p:cNvSpPr>
            <a:spLocks noGrp="1"/>
          </p:cNvSpPr>
          <p:nvPr>
            <p:ph type="body" idx="1"/>
          </p:nvPr>
        </p:nvSpPr>
        <p:spPr/>
        <p:txBody>
          <a:bodyPr/>
          <a:lstStyle/>
          <a:p>
            <a:r>
              <a:rPr lang="en-US" sz="3200" u="sng" dirty="0"/>
              <a:t>Geospatial features</a:t>
            </a:r>
            <a:endParaRPr lang="bg-BG" sz="3200" u="sng" dirty="0"/>
          </a:p>
        </p:txBody>
      </p:sp>
      <p:sp>
        <p:nvSpPr>
          <p:cNvPr id="4" name="Content Placeholder 3"/>
          <p:cNvSpPr>
            <a:spLocks noGrp="1"/>
          </p:cNvSpPr>
          <p:nvPr>
            <p:ph sz="half" idx="2"/>
          </p:nvPr>
        </p:nvSpPr>
        <p:spPr>
          <a:xfrm>
            <a:off x="1371600" y="3305207"/>
            <a:ext cx="9601200" cy="2562193"/>
          </a:xfrm>
        </p:spPr>
        <p:txBody>
          <a:bodyPr>
            <a:normAutofit lnSpcReduction="10000"/>
          </a:bodyPr>
          <a:lstStyle/>
          <a:p>
            <a:r>
              <a:rPr lang="en-US" sz="3200" dirty="0"/>
              <a:t>Geospatial indexes to support geographic data structures</a:t>
            </a:r>
          </a:p>
          <a:p>
            <a:r>
              <a:rPr lang="en-US" sz="3200" dirty="0" err="1"/>
              <a:t>GeoJson</a:t>
            </a:r>
            <a:endParaRPr lang="en-US" sz="3200" dirty="0"/>
          </a:p>
          <a:p>
            <a:r>
              <a:rPr lang="en-US" sz="3200" dirty="0"/>
              <a:t>2d support for Flat/ Euclidean place distance calculation</a:t>
            </a:r>
            <a:endParaRPr lang="bg-BG" sz="3200" dirty="0"/>
          </a:p>
        </p:txBody>
      </p:sp>
    </p:spTree>
    <p:extLst>
      <p:ext uri="{BB962C8B-B14F-4D97-AF65-F5344CB8AC3E}">
        <p14:creationId xmlns:p14="http://schemas.microsoft.com/office/powerpoint/2010/main" val="4019074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Full featured</a:t>
            </a:r>
            <a:endParaRPr lang="bg-BG" b="1" u="sng" dirty="0">
              <a:solidFill>
                <a:schemeClr val="tx1"/>
              </a:solidFill>
            </a:endParaRPr>
          </a:p>
        </p:txBody>
      </p:sp>
      <p:sp>
        <p:nvSpPr>
          <p:cNvPr id="3" name="Text Placeholder 2"/>
          <p:cNvSpPr>
            <a:spLocks noGrp="1"/>
          </p:cNvSpPr>
          <p:nvPr>
            <p:ph type="body" idx="1"/>
          </p:nvPr>
        </p:nvSpPr>
        <p:spPr/>
        <p:txBody>
          <a:bodyPr/>
          <a:lstStyle/>
          <a:p>
            <a:r>
              <a:rPr lang="en-US" sz="3200" u="sng" dirty="0"/>
              <a:t>Management Service</a:t>
            </a:r>
            <a:endParaRPr lang="bg-BG" sz="3200" u="sng" dirty="0"/>
          </a:p>
        </p:txBody>
      </p:sp>
      <p:sp>
        <p:nvSpPr>
          <p:cNvPr id="4" name="Content Placeholder 3"/>
          <p:cNvSpPr>
            <a:spLocks noGrp="1"/>
          </p:cNvSpPr>
          <p:nvPr>
            <p:ph sz="half" idx="2"/>
          </p:nvPr>
        </p:nvSpPr>
        <p:spPr>
          <a:xfrm>
            <a:off x="1371600" y="3305207"/>
            <a:ext cx="9597398" cy="2562193"/>
          </a:xfrm>
        </p:spPr>
        <p:txBody>
          <a:bodyPr>
            <a:noAutofit/>
          </a:bodyPr>
          <a:lstStyle/>
          <a:p>
            <a:r>
              <a:rPr lang="en-US" sz="3200" dirty="0"/>
              <a:t>Service status monitoring</a:t>
            </a:r>
          </a:p>
          <a:p>
            <a:r>
              <a:rPr lang="en-US" sz="3200" dirty="0"/>
              <a:t>Custom, metrics-based alert</a:t>
            </a:r>
          </a:p>
          <a:p>
            <a:r>
              <a:rPr lang="en-US" sz="3200" dirty="0"/>
              <a:t>Fully managed backups</a:t>
            </a:r>
          </a:p>
          <a:p>
            <a:r>
              <a:rPr lang="en-US" sz="3200" dirty="0"/>
              <a:t>…</a:t>
            </a:r>
            <a:endParaRPr lang="bg-BG" sz="3200" dirty="0"/>
          </a:p>
        </p:txBody>
      </p:sp>
    </p:spTree>
    <p:extLst>
      <p:ext uri="{BB962C8B-B14F-4D97-AF65-F5344CB8AC3E}">
        <p14:creationId xmlns:p14="http://schemas.microsoft.com/office/powerpoint/2010/main" val="24344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How to use </a:t>
            </a:r>
            <a:r>
              <a:rPr lang="en-US" b="1" u="sng" dirty="0" err="1"/>
              <a:t>mongoDB</a:t>
            </a:r>
            <a:r>
              <a:rPr lang="en-US" b="1" u="sng" dirty="0"/>
              <a:t> with </a:t>
            </a:r>
            <a:r>
              <a:rPr lang="en-US" b="1" u="sng" dirty="0" err="1"/>
              <a:t>NodeJS</a:t>
            </a:r>
            <a:r>
              <a:rPr lang="en-US" b="1" u="sng" dirty="0"/>
              <a:t>?</a:t>
            </a:r>
            <a:endParaRPr lang="bg-BG" b="1" u="sng" dirty="0"/>
          </a:p>
        </p:txBody>
      </p:sp>
      <p:sp>
        <p:nvSpPr>
          <p:cNvPr id="3" name="Content Placeholder 2"/>
          <p:cNvSpPr>
            <a:spLocks noGrp="1"/>
          </p:cNvSpPr>
          <p:nvPr>
            <p:ph idx="1"/>
          </p:nvPr>
        </p:nvSpPr>
        <p:spPr/>
        <p:txBody>
          <a:bodyPr>
            <a:noAutofit/>
          </a:bodyPr>
          <a:lstStyle/>
          <a:p>
            <a:r>
              <a:rPr lang="en-US" sz="3200" dirty="0"/>
              <a:t>Mongoose</a:t>
            </a:r>
          </a:p>
          <a:p>
            <a:r>
              <a:rPr lang="en-US" sz="3200" dirty="0" err="1"/>
              <a:t>MongoJS</a:t>
            </a:r>
            <a:endParaRPr lang="bg-BG" sz="3200" dirty="0"/>
          </a:p>
        </p:txBody>
      </p:sp>
    </p:spTree>
    <p:extLst>
      <p:ext uri="{BB962C8B-B14F-4D97-AF65-F5344CB8AC3E}">
        <p14:creationId xmlns:p14="http://schemas.microsoft.com/office/powerpoint/2010/main" val="3356788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solidFill>
                  <a:schemeClr val="bg1"/>
                </a:solidFill>
              </a:rPr>
              <a:t>MongoJS</a:t>
            </a:r>
            <a:endParaRPr lang="bg-BG" b="1" u="sng" dirty="0">
              <a:solidFill>
                <a:schemeClr val="bg1"/>
              </a:solidFill>
            </a:endParaRPr>
          </a:p>
        </p:txBody>
      </p:sp>
      <p:sp>
        <p:nvSpPr>
          <p:cNvPr id="3" name="Content Placeholder 2"/>
          <p:cNvSpPr>
            <a:spLocks noGrp="1"/>
          </p:cNvSpPr>
          <p:nvPr>
            <p:ph idx="1"/>
          </p:nvPr>
        </p:nvSpPr>
        <p:spPr>
          <a:xfrm>
            <a:off x="1371600" y="2286000"/>
            <a:ext cx="9601200" cy="3581400"/>
          </a:xfrm>
        </p:spPr>
        <p:txBody>
          <a:bodyPr>
            <a:normAutofit/>
          </a:bodyPr>
          <a:lstStyle/>
          <a:p>
            <a:r>
              <a:rPr lang="en-US" sz="3200" dirty="0">
                <a:solidFill>
                  <a:schemeClr val="bg1"/>
                </a:solidFill>
              </a:rPr>
              <a:t>The official MongoDB Node.js driver provides both callback based as well as Promised based interaction with MongoDB allowing applications to take full advantage of the new features in ES6. The 2.x series of the driver is powered by a brand new core driver and </a:t>
            </a:r>
            <a:r>
              <a:rPr lang="en-US" sz="3200" dirty="0" err="1">
                <a:solidFill>
                  <a:schemeClr val="bg1"/>
                </a:solidFill>
              </a:rPr>
              <a:t>bson</a:t>
            </a:r>
            <a:r>
              <a:rPr lang="en-US" sz="3200" dirty="0">
                <a:solidFill>
                  <a:schemeClr val="bg1"/>
                </a:solidFill>
              </a:rPr>
              <a:t> library.</a:t>
            </a:r>
            <a:endParaRPr lang="bg-BG" sz="3200" dirty="0">
              <a:solidFill>
                <a:schemeClr val="bg1"/>
              </a:solidFill>
            </a:endParaRPr>
          </a:p>
        </p:txBody>
      </p:sp>
    </p:spTree>
    <p:extLst>
      <p:ext uri="{BB962C8B-B14F-4D97-AF65-F5344CB8AC3E}">
        <p14:creationId xmlns:p14="http://schemas.microsoft.com/office/powerpoint/2010/main" val="1651006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a:t>
            </a:r>
            <a:r>
              <a:rPr lang="en-US" dirty="0" err="1"/>
              <a:t>MongoJS</a:t>
            </a:r>
            <a:endParaRPr lang="bg-BG" dirty="0"/>
          </a:p>
        </p:txBody>
      </p:sp>
      <p:sp>
        <p:nvSpPr>
          <p:cNvPr id="5" name="Text Placeholder 4"/>
          <p:cNvSpPr>
            <a:spLocks noGrp="1"/>
          </p:cNvSpPr>
          <p:nvPr>
            <p:ph type="body" idx="1"/>
          </p:nvPr>
        </p:nvSpPr>
        <p:spPr/>
        <p:txBody>
          <a:bodyPr/>
          <a:lstStyle/>
          <a:p>
            <a:r>
              <a:rPr lang="en-US" dirty="0"/>
              <a:t>ex6</a:t>
            </a:r>
            <a:endParaRPr lang="bg-BG" dirty="0"/>
          </a:p>
        </p:txBody>
      </p:sp>
    </p:spTree>
    <p:extLst>
      <p:ext uri="{BB962C8B-B14F-4D97-AF65-F5344CB8AC3E}">
        <p14:creationId xmlns:p14="http://schemas.microsoft.com/office/powerpoint/2010/main" val="390036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NoSQL</a:t>
            </a:r>
            <a:endParaRPr lang="bg-BG" b="1" u="sng" dirty="0">
              <a:solidFill>
                <a:schemeClr val="bg1"/>
              </a:solidFill>
            </a:endParaRPr>
          </a:p>
        </p:txBody>
      </p:sp>
      <p:sp>
        <p:nvSpPr>
          <p:cNvPr id="3" name="Content Placeholder 2"/>
          <p:cNvSpPr>
            <a:spLocks noGrp="1"/>
          </p:cNvSpPr>
          <p:nvPr>
            <p:ph idx="1"/>
          </p:nvPr>
        </p:nvSpPr>
        <p:spPr>
          <a:xfrm>
            <a:off x="1371600" y="2286000"/>
            <a:ext cx="9601200" cy="3581400"/>
          </a:xfrm>
        </p:spPr>
        <p:txBody>
          <a:bodyPr>
            <a:normAutofit/>
          </a:bodyPr>
          <a:lstStyle/>
          <a:p>
            <a:r>
              <a:rPr lang="en-US" sz="3200" dirty="0">
                <a:solidFill>
                  <a:schemeClr val="bg1"/>
                </a:solidFill>
              </a:rPr>
              <a:t>Database provides a mechanism for storage and retrieval of data which is modeled in means other than the tabular relations used in relational databases.</a:t>
            </a:r>
            <a:endParaRPr lang="bg-BG" sz="3200" dirty="0">
              <a:solidFill>
                <a:schemeClr val="bg1"/>
              </a:solidFill>
            </a:endParaRPr>
          </a:p>
        </p:txBody>
      </p:sp>
    </p:spTree>
    <p:extLst>
      <p:ext uri="{BB962C8B-B14F-4D97-AF65-F5344CB8AC3E}">
        <p14:creationId xmlns:p14="http://schemas.microsoft.com/office/powerpoint/2010/main" val="1869702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NoSQL Databases</a:t>
            </a:r>
            <a:endParaRPr lang="bg-BG" b="1" u="sng" dirty="0"/>
          </a:p>
        </p:txBody>
      </p:sp>
      <p:sp>
        <p:nvSpPr>
          <p:cNvPr id="3" name="Content Placeholder 2"/>
          <p:cNvSpPr>
            <a:spLocks noGrp="1"/>
          </p:cNvSpPr>
          <p:nvPr>
            <p:ph idx="1"/>
          </p:nvPr>
        </p:nvSpPr>
        <p:spPr/>
        <p:txBody>
          <a:bodyPr>
            <a:normAutofit/>
          </a:bodyPr>
          <a:lstStyle/>
          <a:p>
            <a:r>
              <a:rPr lang="en-US" sz="3200" dirty="0"/>
              <a:t>Key-value stores</a:t>
            </a:r>
          </a:p>
          <a:p>
            <a:r>
              <a:rPr lang="en-US" sz="3200" dirty="0"/>
              <a:t>Wide-column stores</a:t>
            </a:r>
          </a:p>
          <a:p>
            <a:r>
              <a:rPr lang="en-US" sz="3200" dirty="0"/>
              <a:t>Document databases</a:t>
            </a:r>
          </a:p>
          <a:p>
            <a:r>
              <a:rPr lang="en-US" sz="3200" dirty="0"/>
              <a:t>Graph databases</a:t>
            </a:r>
            <a:endParaRPr lang="bg-BG" sz="3200" dirty="0"/>
          </a:p>
        </p:txBody>
      </p:sp>
    </p:spTree>
    <p:extLst>
      <p:ext uri="{BB962C8B-B14F-4D97-AF65-F5344CB8AC3E}">
        <p14:creationId xmlns:p14="http://schemas.microsoft.com/office/powerpoint/2010/main" val="83564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endParaRPr lang="bg-BG"/>
          </a:p>
        </p:txBody>
      </p:sp>
      <p:pic>
        <p:nvPicPr>
          <p:cNvPr id="1026" name="Picture 2" descr="Резултат с изображение за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17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348774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206236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MongoDB is a…</a:t>
            </a:r>
            <a:endParaRPr lang="bg-BG" b="1" u="sng" dirty="0">
              <a:solidFill>
                <a:schemeClr val="bg1"/>
              </a:solidFill>
            </a:endParaRPr>
          </a:p>
        </p:txBody>
      </p:sp>
      <p:sp>
        <p:nvSpPr>
          <p:cNvPr id="3" name="Content Placeholder 2"/>
          <p:cNvSpPr>
            <a:spLocks noGrp="1"/>
          </p:cNvSpPr>
          <p:nvPr>
            <p:ph idx="1"/>
          </p:nvPr>
        </p:nvSpPr>
        <p:spPr/>
        <p:txBody>
          <a:bodyPr>
            <a:noAutofit/>
          </a:bodyPr>
          <a:lstStyle/>
          <a:p>
            <a:r>
              <a:rPr lang="en-US" sz="3200" dirty="0">
                <a:solidFill>
                  <a:schemeClr val="bg1"/>
                </a:solidFill>
              </a:rPr>
              <a:t>Open source</a:t>
            </a:r>
          </a:p>
          <a:p>
            <a:r>
              <a:rPr lang="en-US" sz="3200" dirty="0">
                <a:solidFill>
                  <a:schemeClr val="bg1"/>
                </a:solidFill>
              </a:rPr>
              <a:t>Document oriented</a:t>
            </a:r>
          </a:p>
          <a:p>
            <a:r>
              <a:rPr lang="en-US" sz="3200" dirty="0">
                <a:solidFill>
                  <a:schemeClr val="bg1"/>
                </a:solidFill>
              </a:rPr>
              <a:t>Non-relational &amp; Schema-less</a:t>
            </a:r>
          </a:p>
          <a:p>
            <a:r>
              <a:rPr lang="en-US" sz="3200" dirty="0">
                <a:solidFill>
                  <a:schemeClr val="bg1"/>
                </a:solidFill>
              </a:rPr>
              <a:t>Scalable</a:t>
            </a:r>
          </a:p>
          <a:p>
            <a:r>
              <a:rPr lang="en-US" sz="3200" dirty="0">
                <a:solidFill>
                  <a:schemeClr val="bg1"/>
                </a:solidFill>
              </a:rPr>
              <a:t>High performance</a:t>
            </a:r>
          </a:p>
          <a:p>
            <a:r>
              <a:rPr lang="en-US" sz="3200" dirty="0">
                <a:solidFill>
                  <a:schemeClr val="bg1"/>
                </a:solidFill>
              </a:rPr>
              <a:t>Full featured					</a:t>
            </a:r>
          </a:p>
          <a:p>
            <a:pPr marL="3730752" lvl="8" indent="0">
              <a:buNone/>
            </a:pPr>
            <a:r>
              <a:rPr lang="en-US" sz="3200" dirty="0">
                <a:solidFill>
                  <a:schemeClr val="bg1"/>
                </a:solidFill>
              </a:rPr>
              <a:t>			</a:t>
            </a:r>
            <a:r>
              <a:rPr lang="en-US" sz="3200" u="sng" dirty="0">
                <a:solidFill>
                  <a:schemeClr val="bg1"/>
                </a:solidFill>
              </a:rPr>
              <a:t>… database</a:t>
            </a:r>
            <a:endParaRPr lang="bg-BG" sz="3200" u="sng" dirty="0">
              <a:solidFill>
                <a:schemeClr val="bg1"/>
              </a:solidFill>
            </a:endParaRPr>
          </a:p>
        </p:txBody>
      </p:sp>
    </p:spTree>
    <p:extLst>
      <p:ext uri="{BB962C8B-B14F-4D97-AF65-F5344CB8AC3E}">
        <p14:creationId xmlns:p14="http://schemas.microsoft.com/office/powerpoint/2010/main" val="224312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Open source</a:t>
            </a:r>
            <a:endParaRPr lang="bg-BG" b="1" u="sng" dirty="0"/>
          </a:p>
        </p:txBody>
      </p:sp>
      <p:sp>
        <p:nvSpPr>
          <p:cNvPr id="3" name="Content Placeholder 2"/>
          <p:cNvSpPr>
            <a:spLocks noGrp="1"/>
          </p:cNvSpPr>
          <p:nvPr>
            <p:ph idx="1"/>
          </p:nvPr>
        </p:nvSpPr>
        <p:spPr/>
        <p:txBody>
          <a:bodyPr>
            <a:noAutofit/>
          </a:bodyPr>
          <a:lstStyle/>
          <a:p>
            <a:r>
              <a:rPr lang="en-US" sz="3200" dirty="0"/>
              <a:t>Source and supported drivers are open source and hosted at </a:t>
            </a:r>
            <a:r>
              <a:rPr lang="en-US" sz="3200" dirty="0" err="1"/>
              <a:t>Github</a:t>
            </a:r>
            <a:r>
              <a:rPr lang="en-US" sz="3200" dirty="0"/>
              <a:t>:</a:t>
            </a:r>
          </a:p>
          <a:p>
            <a:pPr lvl="1"/>
            <a:r>
              <a:rPr lang="en-US" sz="3200" dirty="0"/>
              <a:t>https://github.com/mongodb</a:t>
            </a:r>
            <a:endParaRPr lang="bg-BG" sz="3200" dirty="0"/>
          </a:p>
        </p:txBody>
      </p:sp>
    </p:spTree>
    <p:extLst>
      <p:ext uri="{BB962C8B-B14F-4D97-AF65-F5344CB8AC3E}">
        <p14:creationId xmlns:p14="http://schemas.microsoft.com/office/powerpoint/2010/main" val="169788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Languages compatibility</a:t>
            </a:r>
            <a:endParaRPr lang="bg-BG" b="1" u="sng" dirty="0"/>
          </a:p>
        </p:txBody>
      </p:sp>
      <p:sp>
        <p:nvSpPr>
          <p:cNvPr id="3" name="Content Placeholder 2"/>
          <p:cNvSpPr>
            <a:spLocks noGrp="1"/>
          </p:cNvSpPr>
          <p:nvPr>
            <p:ph sz="half" idx="1"/>
          </p:nvPr>
        </p:nvSpPr>
        <p:spPr/>
        <p:txBody>
          <a:bodyPr>
            <a:noAutofit/>
          </a:bodyPr>
          <a:lstStyle/>
          <a:p>
            <a:r>
              <a:rPr lang="en-US" sz="3200" dirty="0"/>
              <a:t>C</a:t>
            </a:r>
          </a:p>
          <a:p>
            <a:r>
              <a:rPr lang="en-US" sz="3200" dirty="0"/>
              <a:t>C++</a:t>
            </a:r>
          </a:p>
          <a:p>
            <a:r>
              <a:rPr lang="en-US" sz="3200" dirty="0"/>
              <a:t>C#</a:t>
            </a:r>
          </a:p>
          <a:p>
            <a:r>
              <a:rPr lang="en-US" sz="3200" dirty="0"/>
              <a:t>Java</a:t>
            </a:r>
          </a:p>
          <a:p>
            <a:r>
              <a:rPr lang="en-US" sz="3200" dirty="0"/>
              <a:t>Perl</a:t>
            </a:r>
          </a:p>
          <a:p>
            <a:r>
              <a:rPr lang="en-US" sz="3200" dirty="0"/>
              <a:t>PHP</a:t>
            </a:r>
          </a:p>
          <a:p>
            <a:r>
              <a:rPr lang="en-US" sz="3200" dirty="0" err="1"/>
              <a:t>Erlang</a:t>
            </a:r>
            <a:endParaRPr lang="bg-BG" sz="3200" dirty="0"/>
          </a:p>
        </p:txBody>
      </p:sp>
      <p:sp>
        <p:nvSpPr>
          <p:cNvPr id="4" name="Content Placeholder 3"/>
          <p:cNvSpPr>
            <a:spLocks noGrp="1"/>
          </p:cNvSpPr>
          <p:nvPr>
            <p:ph sz="half" idx="2"/>
          </p:nvPr>
        </p:nvSpPr>
        <p:spPr/>
        <p:txBody>
          <a:bodyPr>
            <a:noAutofit/>
          </a:bodyPr>
          <a:lstStyle/>
          <a:p>
            <a:r>
              <a:rPr lang="en-US" sz="3200" dirty="0"/>
              <a:t>Python</a:t>
            </a:r>
          </a:p>
          <a:p>
            <a:r>
              <a:rPr lang="en-US" sz="3200" dirty="0"/>
              <a:t>Motor</a:t>
            </a:r>
          </a:p>
          <a:p>
            <a:r>
              <a:rPr lang="en-US" sz="3200" dirty="0"/>
              <a:t>Ruby</a:t>
            </a:r>
          </a:p>
          <a:p>
            <a:r>
              <a:rPr lang="en-US" sz="3200" dirty="0"/>
              <a:t>Scala</a:t>
            </a:r>
          </a:p>
          <a:p>
            <a:r>
              <a:rPr lang="en-US" sz="3200" dirty="0"/>
              <a:t>Go</a:t>
            </a:r>
          </a:p>
          <a:p>
            <a:r>
              <a:rPr lang="en-US" sz="3200" dirty="0" err="1"/>
              <a:t>NodeJS</a:t>
            </a:r>
            <a:endParaRPr lang="en-US" sz="3200" dirty="0"/>
          </a:p>
        </p:txBody>
      </p:sp>
    </p:spTree>
    <p:extLst>
      <p:ext uri="{BB962C8B-B14F-4D97-AF65-F5344CB8AC3E}">
        <p14:creationId xmlns:p14="http://schemas.microsoft.com/office/powerpoint/2010/main" val="192914822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2500</TotalTime>
  <Words>265</Words>
  <Application>Microsoft Office PowerPoint</Application>
  <PresentationFormat>Widescreen</PresentationFormat>
  <Paragraphs>84</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Franklin Gothic Book</vt:lpstr>
      <vt:lpstr>Calibri</vt:lpstr>
      <vt:lpstr>Crop</vt:lpstr>
      <vt:lpstr>Mongodb or Mongoosejs OR Mongojs</vt:lpstr>
      <vt:lpstr>NoSQL</vt:lpstr>
      <vt:lpstr>Types of NoSQL Databases</vt:lpstr>
      <vt:lpstr>PowerPoint Presentation</vt:lpstr>
      <vt:lpstr>PowerPoint Presentation</vt:lpstr>
      <vt:lpstr>PowerPoint Presentation</vt:lpstr>
      <vt:lpstr>MongoDB is a…</vt:lpstr>
      <vt:lpstr>Open source</vt:lpstr>
      <vt:lpstr>Languages compatibility</vt:lpstr>
      <vt:lpstr>Document oriented</vt:lpstr>
      <vt:lpstr>Non-relational &amp; Schema-less</vt:lpstr>
      <vt:lpstr>Non-relational &amp; Schema-less</vt:lpstr>
      <vt:lpstr>Full featured</vt:lpstr>
      <vt:lpstr>Full featured</vt:lpstr>
      <vt:lpstr>How to use mongoDB with NodeJS?</vt:lpstr>
      <vt:lpstr>MongoJS</vt:lpstr>
      <vt:lpstr>Demo MongoJS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Kyurkchiev</dc:creator>
  <cp:lastModifiedBy>Pavel Kyurkchiev</cp:lastModifiedBy>
  <cp:revision>144</cp:revision>
  <dcterms:created xsi:type="dcterms:W3CDTF">2017-01-20T17:37:06Z</dcterms:created>
  <dcterms:modified xsi:type="dcterms:W3CDTF">2017-03-19T19:24:23Z</dcterms:modified>
</cp:coreProperties>
</file>