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75" r:id="rId3"/>
    <p:sldId id="263" r:id="rId4"/>
    <p:sldId id="267" r:id="rId5"/>
    <p:sldId id="297" r:id="rId6"/>
    <p:sldId id="272" r:id="rId7"/>
    <p:sldId id="271" r:id="rId8"/>
    <p:sldId id="270" r:id="rId9"/>
    <p:sldId id="269" r:id="rId10"/>
    <p:sldId id="277" r:id="rId11"/>
    <p:sldId id="281" r:id="rId12"/>
    <p:sldId id="287" r:id="rId13"/>
    <p:sldId id="278" r:id="rId14"/>
    <p:sldId id="289" r:id="rId15"/>
    <p:sldId id="290" r:id="rId16"/>
    <p:sldId id="298" r:id="rId17"/>
    <p:sldId id="291" r:id="rId18"/>
    <p:sldId id="299" r:id="rId19"/>
    <p:sldId id="294" r:id="rId20"/>
    <p:sldId id="295" r:id="rId21"/>
    <p:sldId id="296" r:id="rId22"/>
    <p:sldId id="273" r:id="rId23"/>
    <p:sldId id="279" r:id="rId24"/>
    <p:sldId id="293" r:id="rId25"/>
    <p:sldId id="283" r:id="rId26"/>
    <p:sldId id="285" r:id="rId27"/>
    <p:sldId id="286" r:id="rId28"/>
    <p:sldId id="280" r:id="rId29"/>
    <p:sldId id="274" r:id="rId30"/>
    <p:sldId id="282" r:id="rId31"/>
  </p:sldIdLst>
  <p:sldSz cx="12192000" cy="6858000"/>
  <p:notesSz cx="6858000" cy="9144000"/>
  <p:embeddedFontLst>
    <p:embeddedFont>
      <p:font typeface="Franklin Gothic Book" panose="020B0604020202020204" charset="0"/>
      <p:regular r:id="rId33"/>
      <p: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106" d="100"/>
          <a:sy n="106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22.3.2017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100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ex1</a:t>
            </a:r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Blocking code</a:t>
            </a:r>
            <a:endParaRPr lang="bg-BG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Read file from filesystem, set equal to “contents”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Print contents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Do something else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Non – Blocking code</a:t>
            </a:r>
            <a:endParaRPr lang="bg-BG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 file from filesystem</a:t>
            </a:r>
          </a:p>
          <a:p>
            <a:r>
              <a:rPr lang="en-US" sz="3200" dirty="0" smtClean="0"/>
              <a:t>Do something else</a:t>
            </a:r>
          </a:p>
          <a:p>
            <a:r>
              <a:rPr lang="en-US" sz="3200" dirty="0" smtClean="0"/>
              <a:t>Print contents</a:t>
            </a:r>
            <a:endParaRPr lang="bg-BG" sz="3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Non -  Blocking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3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 function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(arg1, arg2, callback)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</a:t>
            </a:r>
            <a:r>
              <a:rPr lang="en-US" sz="2400" dirty="0" err="1">
                <a:solidFill>
                  <a:srgbClr val="FBDE2D"/>
                </a:solidFill>
              </a:rPr>
              <a:t>var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 = </a:t>
            </a:r>
            <a:r>
              <a:rPr lang="en-US" sz="2400" dirty="0" err="1">
                <a:solidFill>
                  <a:srgbClr val="F8F8F8"/>
                </a:solidFill>
              </a:rPr>
              <a:t>Math.ceil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Math.random</a:t>
            </a:r>
            <a:r>
              <a:rPr lang="en-US" sz="2400" dirty="0">
                <a:solidFill>
                  <a:srgbClr val="F8F8F8"/>
                </a:solidFill>
              </a:rPr>
              <a:t>() * (arg1 - arg2) + arg2);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  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callback(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/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>
                <a:solidFill>
                  <a:srgbClr val="D8FA3C"/>
                </a:solidFill>
              </a:rPr>
              <a:t>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D8FA3C"/>
                </a:solidFill>
              </a:rPr>
              <a:t>15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console.log(</a:t>
            </a:r>
            <a:r>
              <a:rPr lang="en-US" sz="2400" dirty="0">
                <a:solidFill>
                  <a:srgbClr val="61CE3C"/>
                </a:solidFill>
              </a:rPr>
              <a:t>"callback called! "</a:t>
            </a:r>
            <a:r>
              <a:rPr lang="en-US" sz="2400" dirty="0">
                <a:solidFill>
                  <a:srgbClr val="F8F8F8"/>
                </a:solidFill>
              </a:rPr>
              <a:t> + 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ex2.0, ex2.1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184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r>
              <a:rPr lang="en-US" b="1" u="sng" dirty="0">
                <a:solidFill>
                  <a:schemeClr val="bg1"/>
                </a:solidFill>
              </a:rPr>
              <a:t> Module Patterns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NodeJS</a:t>
            </a:r>
            <a:r>
              <a:rPr lang="en-US" sz="3200" dirty="0">
                <a:solidFill>
                  <a:schemeClr val="bg1"/>
                </a:solidFill>
              </a:rPr>
              <a:t> has a simple module loading system. In </a:t>
            </a:r>
            <a:r>
              <a:rPr lang="en-US" sz="3200" dirty="0" err="1">
                <a:solidFill>
                  <a:schemeClr val="bg1"/>
                </a:solidFill>
              </a:rPr>
              <a:t>NodeJS</a:t>
            </a:r>
            <a:r>
              <a:rPr lang="en-US" sz="3200" dirty="0">
                <a:solidFill>
                  <a:schemeClr val="bg1"/>
                </a:solidFill>
              </a:rPr>
              <a:t>, files and modules are in one-to-one correspondence (each file is treated as a separate module).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7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495453" y="3773496"/>
            <a:ext cx="1029950" cy="6064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34292" y="5234187"/>
            <a:ext cx="5609358" cy="574962"/>
          </a:xfrm>
        </p:spPr>
        <p:txBody>
          <a:bodyPr>
            <a:normAutofit/>
          </a:bodyPr>
          <a:lstStyle/>
          <a:p>
            <a:r>
              <a:rPr lang="en-US" dirty="0"/>
              <a:t>Module Pattern in </a:t>
            </a:r>
            <a:r>
              <a:rPr lang="en-US" dirty="0" err="1"/>
              <a:t>NodeJS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//file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square.js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area: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</a:t>
            </a:r>
            <a:r>
              <a:rPr lang="en-US" sz="2400">
                <a:solidFill>
                  <a:srgbClr val="608B4E"/>
                </a:solidFill>
                <a:latin typeface="Consolas" panose="020B0609020204030204" pitchFamily="49" charset="0"/>
              </a:rPr>
              <a:t>file </a:t>
            </a:r>
            <a:r>
              <a:rPr lang="en-US" sz="2400">
                <a:solidFill>
                  <a:srgbClr val="CE9178"/>
                </a:solidFill>
                <a:latin typeface="Consolas" panose="020B0609020204030204" pitchFamily="49" charset="0"/>
              </a:rPr>
              <a:t>export.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'./square.js'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`The area of my square is ${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mySquare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()}`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1904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nodejs</a:t>
            </a:r>
            <a:r>
              <a:rPr lang="en-US" dirty="0"/>
              <a:t> module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0575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ex2.2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338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expressjs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It is fast because its mostly C </a:t>
            </a:r>
            <a:r>
              <a:rPr lang="en-US" u="sng" dirty="0" smtClean="0"/>
              <a:t>code</a:t>
            </a:r>
            <a:endParaRPr lang="bg-BG" u="sng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What we can build?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Websocket</a:t>
            </a:r>
            <a:r>
              <a:rPr lang="en-US" sz="3200" dirty="0" smtClean="0">
                <a:solidFill>
                  <a:schemeClr val="bg1"/>
                </a:solidFill>
              </a:rPr>
              <a:t> Server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Fast File Upload Client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Ad Server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Any Real-Time Data Apps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1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Ryan Dahl – Why 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JavaScript has certain characteristics that make it very different that other dynamic languages, namely that it has no concept of threads. Its model of concurrency is completely based around events.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5631</TotalTime>
  <Words>644</Words>
  <Application>Microsoft Office PowerPoint</Application>
  <PresentationFormat>Widescreen</PresentationFormat>
  <Paragraphs>148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Franklin Gothic Book</vt:lpstr>
      <vt:lpstr>Franklin Gothic Book (Body)</vt:lpstr>
      <vt:lpstr>Consolas</vt:lpstr>
      <vt:lpstr>Calibri</vt:lpstr>
      <vt:lpstr>Crop</vt:lpstr>
      <vt:lpstr>Intro to nodejs</vt:lpstr>
      <vt:lpstr>What change in the last decade…</vt:lpstr>
      <vt:lpstr>What is NodeJS</vt:lpstr>
      <vt:lpstr>It is fast because its mostly C code</vt:lpstr>
      <vt:lpstr>What we can build?</vt:lpstr>
      <vt:lpstr>PowerPoint Presentation</vt:lpstr>
      <vt:lpstr>PowerPoint Presentation</vt:lpstr>
      <vt:lpstr>PowerPoint Presentation</vt:lpstr>
      <vt:lpstr>Ryan Dahl – Why JS</vt:lpstr>
      <vt:lpstr>JavaScript value and types</vt:lpstr>
      <vt:lpstr>Demo javascripts</vt:lpstr>
      <vt:lpstr>JavaScript variables and blocks</vt:lpstr>
      <vt:lpstr>JavaScript operators</vt:lpstr>
      <vt:lpstr>Callbacks...</vt:lpstr>
      <vt:lpstr>Blocking and Non -  Blocking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NodeJS Module Patterns</vt:lpstr>
      <vt:lpstr>//file square.js module.exports = (width) =&gt; {   return {     area: () =&gt; width * width   }; }  //file export.js const square = require('./square.js'); var mySquare = square(2); console.log(`The area of my square is ${mySquare.area()}`);</vt:lpstr>
      <vt:lpstr>Demo nodejs module</vt:lpstr>
      <vt:lpstr>Node Package Manager (NPM)</vt:lpstr>
      <vt:lpstr>NPM console</vt:lpstr>
      <vt:lpstr>Demo Npm</vt:lpstr>
      <vt:lpstr>ExpressJS package</vt:lpstr>
      <vt:lpstr>What is REST?</vt:lpstr>
      <vt:lpstr>Web apps using NodeJS. MVC application</vt:lpstr>
      <vt:lpstr>Demo expressjs</vt:lpstr>
      <vt:lpstr>Unit testing</vt:lpstr>
      <vt:lpstr>Demo unit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197</cp:revision>
  <dcterms:created xsi:type="dcterms:W3CDTF">2017-01-20T17:37:06Z</dcterms:created>
  <dcterms:modified xsi:type="dcterms:W3CDTF">2017-03-22T13:29:38Z</dcterms:modified>
</cp:coreProperties>
</file>