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Libre Franklin Black"/>
      <p:bold r:id="rId31"/>
      <p:boldItalic r:id="rId32"/>
    </p:embeddedFont>
    <p:embeddedFont>
      <p:font typeface="Libre Baskerville"/>
      <p:regular r:id="rId33"/>
      <p:bold r:id="rId34"/>
      <p: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7" roundtripDataSignature="AMtx7mhrIZlsiIVQfG0/1ojpkZ8VNOS6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6E0995-A063-4EA4-B0D0-50903CB2D0B0}">
  <a:tblStyle styleId="{5E6E0995-A063-4EA4-B0D0-50903CB2D0B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9EA"/>
          </a:solidFill>
        </a:fill>
      </a:tcStyle>
    </a:wholeTbl>
    <a:band1H>
      <a:tcTxStyle/>
      <a:tcStyle>
        <a:fill>
          <a:solidFill>
            <a:srgbClr val="CED0D2"/>
          </a:solidFill>
        </a:fill>
      </a:tcStyle>
    </a:band1H>
    <a:band2H>
      <a:tcTxStyle/>
    </a:band2H>
    <a:band1V>
      <a:tcTxStyle/>
      <a:tcStyle>
        <a:fill>
          <a:solidFill>
            <a:srgbClr val="CED0D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Black-bold.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LibreBaskerville-regular.fntdata"/><Relationship Id="rId10" Type="http://schemas.openxmlformats.org/officeDocument/2006/relationships/slide" Target="slides/slide4.xml"/><Relationship Id="rId32" Type="http://schemas.openxmlformats.org/officeDocument/2006/relationships/font" Target="fonts/LibreFranklinBlack-boldItalic.fntdata"/><Relationship Id="rId13" Type="http://schemas.openxmlformats.org/officeDocument/2006/relationships/slide" Target="slides/slide7.xml"/><Relationship Id="rId35" Type="http://schemas.openxmlformats.org/officeDocument/2006/relationships/font" Target="fonts/LibreBaskerville-italic.fntdata"/><Relationship Id="rId12" Type="http://schemas.openxmlformats.org/officeDocument/2006/relationships/slide" Target="slides/slide6.xml"/><Relationship Id="rId34" Type="http://schemas.openxmlformats.org/officeDocument/2006/relationships/font" Target="fonts/LibreBaskerville-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AlfaSlabOn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1.bin"/><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54" name="Google Shape;5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7" name="Google Shape;57;p3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4"/>
          <p:cNvSpPr/>
          <p:nvPr/>
        </p:nvSpPr>
        <p:spPr>
          <a:xfrm>
            <a:off x="0" y="4767264"/>
            <a:ext cx="9144000" cy="376237"/>
          </a:xfrm>
          <a:prstGeom prst="rect">
            <a:avLst/>
          </a:prstGeom>
          <a:solidFill>
            <a:srgbClr val="222D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4"/>
          <p:cNvSpPr txBox="1"/>
          <p:nvPr>
            <p:ph type="title"/>
          </p:nvPr>
        </p:nvSpPr>
        <p:spPr>
          <a:xfrm>
            <a:off x="544676" y="238335"/>
            <a:ext cx="7684925" cy="406463"/>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24"/>
          <p:cNvSpPr txBox="1"/>
          <p:nvPr>
            <p:ph idx="1" type="body"/>
          </p:nvPr>
        </p:nvSpPr>
        <p:spPr>
          <a:xfrm>
            <a:off x="544675" y="847065"/>
            <a:ext cx="7886700" cy="3630548"/>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24"/>
          <p:cNvSpPr txBox="1"/>
          <p:nvPr>
            <p:ph idx="10" type="dt"/>
          </p:nvPr>
        </p:nvSpPr>
        <p:spPr>
          <a:xfrm>
            <a:off x="124794" y="4818459"/>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24"/>
          <p:cNvSpPr txBox="1"/>
          <p:nvPr>
            <p:ph idx="11" type="ftr"/>
          </p:nvPr>
        </p:nvSpPr>
        <p:spPr>
          <a:xfrm>
            <a:off x="2944975" y="4834108"/>
            <a:ext cx="30861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24"/>
          <p:cNvSpPr txBox="1"/>
          <p:nvPr>
            <p:ph idx="12" type="sldNum"/>
          </p:nvPr>
        </p:nvSpPr>
        <p:spPr>
          <a:xfrm>
            <a:off x="7014761" y="4818459"/>
            <a:ext cx="2057400" cy="273844"/>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1pPr>
            <a:lvl2pPr indent="0" lvl="1"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2pPr>
            <a:lvl3pPr indent="0" lvl="2"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3pPr>
            <a:lvl4pPr indent="0" lvl="3"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4pPr>
            <a:lvl5pPr indent="0" lvl="4"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5pPr>
            <a:lvl6pPr indent="0" lvl="5"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6pPr>
            <a:lvl7pPr indent="0" lvl="6"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7pPr>
            <a:lvl8pPr indent="0" lvl="7"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8pPr>
            <a:lvl9pPr indent="0" lvl="8" marL="0" algn="r">
              <a:lnSpc>
                <a:spcPct val="100000"/>
              </a:lnSpc>
              <a:spcBef>
                <a:spcPts val="0"/>
              </a:spcBef>
              <a:spcAft>
                <a:spcPts val="0"/>
              </a:spcAft>
              <a:buSzPts val="1000"/>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graphicFrame>
        <p:nvGraphicFramePr>
          <p:cNvPr id="25" name="Google Shape;25;p24"/>
          <p:cNvGraphicFramePr/>
          <p:nvPr/>
        </p:nvGraphicFramePr>
        <p:xfrm>
          <a:off x="8431375" y="94399"/>
          <a:ext cx="640786" cy="406463"/>
        </p:xfrm>
        <a:graphic>
          <a:graphicData uri="http://schemas.openxmlformats.org/presentationml/2006/ole">
            <mc:AlternateContent>
              <mc:Choice Requires="v">
                <p:oleObj r:id="rId3" imgH="406463" imgW="640786" progId="Paint.Picture" spid="_x0000_s1">
                  <p:embed/>
                </p:oleObj>
              </mc:Choice>
              <mc:Fallback>
                <p:oleObj r:id="rId4" imgH="406463" imgW="640786" progId="Paint.Picture">
                  <p:embed/>
                  <p:pic>
                    <p:nvPicPr>
                      <p:cNvPr id="25" name="Google Shape;25;p24"/>
                      <p:cNvPicPr preferRelativeResize="0"/>
                      <p:nvPr/>
                    </p:nvPicPr>
                    <p:blipFill rotWithShape="1">
                      <a:blip r:embed="rId5">
                        <a:alphaModFix/>
                      </a:blip>
                      <a:srcRect b="0" l="0" r="0" t="0"/>
                      <a:stretch/>
                    </p:blipFill>
                    <p:spPr>
                      <a:xfrm>
                        <a:off x="8431375" y="94399"/>
                        <a:ext cx="640786" cy="406463"/>
                      </a:xfrm>
                      <a:prstGeom prst="rect">
                        <a:avLst/>
                      </a:prstGeom>
                      <a:noFill/>
                      <a:ln>
                        <a:noFill/>
                      </a:ln>
                    </p:spPr>
                  </p:pic>
                </p:oleObj>
              </mc:Fallback>
            </mc:AlternateContent>
          </a:graphicData>
        </a:graphic>
      </p:graphicFrame>
      <p:sp>
        <p:nvSpPr>
          <p:cNvPr id="26" name="Google Shape;26;p24"/>
          <p:cNvSpPr/>
          <p:nvPr/>
        </p:nvSpPr>
        <p:spPr>
          <a:xfrm>
            <a:off x="544675" y="711643"/>
            <a:ext cx="7787562" cy="34289"/>
          </a:xfrm>
          <a:prstGeom prst="rect">
            <a:avLst/>
          </a:prstGeom>
          <a:gradFill>
            <a:gsLst>
              <a:gs pos="0">
                <a:srgbClr val="F08868"/>
              </a:gs>
              <a:gs pos="56000">
                <a:srgbClr val="556F7B"/>
              </a:gs>
              <a:gs pos="81000">
                <a:srgbClr val="475D68"/>
              </a:gs>
              <a:gs pos="97000">
                <a:srgbClr val="435761"/>
              </a:gs>
              <a:gs pos="100000">
                <a:srgbClr val="435761"/>
              </a:gs>
            </a:gsLst>
            <a:path path="circle">
              <a:fillToRect b="50%" l="50%" r="50%" t="50%"/>
            </a:path>
            <a:tileRect/>
          </a:gradFill>
          <a:ln cap="flat" cmpd="sng" w="9525">
            <a:solidFill>
              <a:schemeClr val="accen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sp>
        <p:nvSpPr>
          <p:cNvPr id="28" name="Google Shape;28;p2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2" name="Shape 42"/>
        <p:cNvGrpSpPr/>
        <p:nvPr/>
      </p:nvGrpSpPr>
      <p:grpSpPr>
        <a:xfrm>
          <a:off x="0" y="0"/>
          <a:ext cx="0" cy="0"/>
          <a:chOff x="0" y="0"/>
          <a:chExt cx="0" cy="0"/>
        </a:xfrm>
      </p:grpSpPr>
      <p:sp>
        <p:nvSpPr>
          <p:cNvPr id="43" name="Google Shape;43;p2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4" name="Google Shape;4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9" name="Google Shape;49;p3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 name="Google Shape;50;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685800" y="490677"/>
            <a:ext cx="7772400" cy="1558623"/>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Libre Baskerville"/>
                <a:ea typeface="Libre Baskerville"/>
                <a:cs typeface="Libre Baskerville"/>
                <a:sym typeface="Libre Baskerville"/>
              </a:rPr>
              <a:t> </a:t>
            </a:r>
            <a:r>
              <a:rPr lang="en-IN">
                <a:latin typeface="Libre Franklin Black"/>
                <a:ea typeface="Libre Franklin Black"/>
                <a:cs typeface="Libre Franklin Black"/>
                <a:sym typeface="Libre Franklin Black"/>
              </a:rPr>
              <a:t>Self</a:t>
            </a:r>
            <a:r>
              <a:rPr b="1" lang="en-IN">
                <a:latin typeface="Libre Franklin Black"/>
                <a:ea typeface="Libre Franklin Black"/>
                <a:cs typeface="Libre Franklin Black"/>
                <a:sym typeface="Libre Franklin Black"/>
              </a:rPr>
              <a:t> </a:t>
            </a:r>
            <a:r>
              <a:rPr lang="en-IN">
                <a:latin typeface="Libre Franklin Black"/>
                <a:ea typeface="Libre Franklin Black"/>
                <a:cs typeface="Libre Franklin Black"/>
                <a:sym typeface="Libre Franklin Black"/>
              </a:rPr>
              <a:t>Parking</a:t>
            </a:r>
            <a:r>
              <a:rPr b="1" lang="en-IN">
                <a:latin typeface="Libre Franklin Black"/>
                <a:ea typeface="Libre Franklin Black"/>
                <a:cs typeface="Libre Franklin Black"/>
                <a:sym typeface="Libre Franklin Black"/>
              </a:rPr>
              <a:t> </a:t>
            </a:r>
            <a:r>
              <a:rPr lang="en-IN">
                <a:latin typeface="Libre Franklin Black"/>
                <a:ea typeface="Libre Franklin Black"/>
                <a:cs typeface="Libre Franklin Black"/>
                <a:sym typeface="Libre Franklin Black"/>
              </a:rPr>
              <a:t>Car</a:t>
            </a:r>
            <a:r>
              <a:rPr b="1" lang="en-IN">
                <a:latin typeface="Libre Franklin Black"/>
                <a:ea typeface="Libre Franklin Black"/>
                <a:cs typeface="Libre Franklin Black"/>
                <a:sym typeface="Libre Franklin Black"/>
              </a:rPr>
              <a:t>  </a:t>
            </a:r>
            <a:r>
              <a:rPr lang="en-IN">
                <a:latin typeface="Libre Franklin Black"/>
                <a:ea typeface="Libre Franklin Black"/>
                <a:cs typeface="Libre Franklin Black"/>
                <a:sym typeface="Libre Franklin Black"/>
              </a:rPr>
              <a:t>Parkmate</a:t>
            </a:r>
            <a:r>
              <a:rPr b="1" lang="en-IN">
                <a:latin typeface="Libre Franklin Black"/>
                <a:ea typeface="Libre Franklin Black"/>
                <a:cs typeface="Libre Franklin Black"/>
                <a:sym typeface="Libre Franklin Black"/>
              </a:rPr>
              <a:t> </a:t>
            </a:r>
            <a:endParaRPr b="1" sz="5400">
              <a:latin typeface="Libre Franklin Black"/>
              <a:ea typeface="Libre Franklin Black"/>
              <a:cs typeface="Libre Franklin Black"/>
              <a:sym typeface="Libre Franklin Black"/>
            </a:endParaRPr>
          </a:p>
        </p:txBody>
      </p:sp>
      <p:sp>
        <p:nvSpPr>
          <p:cNvPr id="66" name="Google Shape;66;p1"/>
          <p:cNvSpPr/>
          <p:nvPr/>
        </p:nvSpPr>
        <p:spPr>
          <a:xfrm>
            <a:off x="0" y="-153888"/>
            <a:ext cx="184731" cy="30777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67" name="Google Shape;67;p1"/>
          <p:cNvGraphicFramePr/>
          <p:nvPr/>
        </p:nvGraphicFramePr>
        <p:xfrm>
          <a:off x="68264" y="80861"/>
          <a:ext cx="1060360" cy="672606"/>
        </p:xfrm>
        <a:graphic>
          <a:graphicData uri="http://schemas.openxmlformats.org/presentationml/2006/ole">
            <mc:AlternateContent>
              <mc:Choice Requires="v">
                <p:oleObj r:id="rId4" imgH="672606" imgW="1060360" progId="Paint.Picture" spid="_x0000_s1">
                  <p:embed/>
                </p:oleObj>
              </mc:Choice>
              <mc:Fallback>
                <p:oleObj r:id="rId5" imgH="672606" imgW="1060360" progId="Paint.Picture">
                  <p:embed/>
                  <p:pic>
                    <p:nvPicPr>
                      <p:cNvPr id="67" name="Google Shape;67;p1"/>
                      <p:cNvPicPr preferRelativeResize="0"/>
                      <p:nvPr/>
                    </p:nvPicPr>
                    <p:blipFill rotWithShape="1">
                      <a:blip r:embed="rId6">
                        <a:alphaModFix/>
                      </a:blip>
                      <a:srcRect b="0" l="0" r="0" t="0"/>
                      <a:stretch/>
                    </p:blipFill>
                    <p:spPr>
                      <a:xfrm>
                        <a:off x="68264" y="80861"/>
                        <a:ext cx="1060360" cy="672606"/>
                      </a:xfrm>
                      <a:prstGeom prst="rect">
                        <a:avLst/>
                      </a:prstGeom>
                      <a:noFill/>
                      <a:ln>
                        <a:noFill/>
                      </a:ln>
                    </p:spPr>
                  </p:pic>
                </p:oleObj>
              </mc:Fallback>
            </mc:AlternateContent>
          </a:graphicData>
        </a:graphic>
      </p:graphicFrame>
      <p:grpSp>
        <p:nvGrpSpPr>
          <p:cNvPr id="68" name="Google Shape;68;p1"/>
          <p:cNvGrpSpPr/>
          <p:nvPr/>
        </p:nvGrpSpPr>
        <p:grpSpPr>
          <a:xfrm>
            <a:off x="864704" y="2459116"/>
            <a:ext cx="7593496" cy="1595231"/>
            <a:chOff x="1053547" y="3081130"/>
            <a:chExt cx="7166113" cy="1878498"/>
          </a:xfrm>
        </p:grpSpPr>
        <p:sp>
          <p:nvSpPr>
            <p:cNvPr id="69" name="Google Shape;69;p1"/>
            <p:cNvSpPr/>
            <p:nvPr/>
          </p:nvSpPr>
          <p:spPr>
            <a:xfrm>
              <a:off x="1053547" y="3081130"/>
              <a:ext cx="7166113" cy="626166"/>
            </a:xfrm>
            <a:prstGeom prst="rect">
              <a:avLst/>
            </a:prstGeom>
            <a:solidFill>
              <a:schemeClr val="accent1"/>
            </a:solidFill>
            <a:ln cap="flat" cmpd="sng" w="25400">
              <a:solidFill>
                <a:srgbClr val="3241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p1"/>
            <p:cNvSpPr/>
            <p:nvPr/>
          </p:nvSpPr>
          <p:spPr>
            <a:xfrm>
              <a:off x="1053547" y="3707296"/>
              <a:ext cx="7166113" cy="626166"/>
            </a:xfrm>
            <a:prstGeom prst="rect">
              <a:avLst/>
            </a:prstGeom>
            <a:gradFill>
              <a:gsLst>
                <a:gs pos="0">
                  <a:srgbClr val="92A6ED"/>
                </a:gs>
                <a:gs pos="38000">
                  <a:srgbClr val="8E93CB"/>
                </a:gs>
                <a:gs pos="100000">
                  <a:srgbClr val="7980C7"/>
                </a:gs>
              </a:gsLst>
              <a:lin ang="16200000" scaled="0"/>
            </a:gradFill>
            <a:ln cap="flat" cmpd="sng" w="9525">
              <a:solidFill>
                <a:srgbClr val="1736A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1" name="Google Shape;71;p1"/>
            <p:cNvSpPr/>
            <p:nvPr/>
          </p:nvSpPr>
          <p:spPr>
            <a:xfrm>
              <a:off x="1053547" y="4333462"/>
              <a:ext cx="7166113" cy="626166"/>
            </a:xfrm>
            <a:prstGeom prst="rect">
              <a:avLst/>
            </a:prstGeom>
            <a:solidFill>
              <a:srgbClr val="C7D1F6"/>
            </a:solidFill>
            <a:ln cap="flat" cmpd="sng" w="9525">
              <a:solidFill>
                <a:srgbClr val="1736A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1800" u="none" cap="none" strike="noStrike">
                  <a:solidFill>
                    <a:schemeClr val="dk1"/>
                  </a:solidFill>
                  <a:latin typeface="Arial"/>
                  <a:ea typeface="Arial"/>
                  <a:cs typeface="Arial"/>
                  <a:sym typeface="Arial"/>
                </a:rPr>
                <a:t>ELECTRONICS &amp; TELECOMMUNICATION ENGINEERING</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
        <p:nvSpPr>
          <p:cNvPr id="72" name="Google Shape;72;p1"/>
          <p:cNvSpPr/>
          <p:nvPr/>
        </p:nvSpPr>
        <p:spPr>
          <a:xfrm>
            <a:off x="0" y="4852781"/>
            <a:ext cx="9144000" cy="290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Pimpri Chinchwad College of Engineering , Pune </a:t>
            </a:r>
            <a:endParaRPr b="0" i="0" sz="1400" u="none" cap="none" strike="noStrike">
              <a:solidFill>
                <a:schemeClr val="lt1"/>
              </a:solidFill>
              <a:latin typeface="Arial"/>
              <a:ea typeface="Arial"/>
              <a:cs typeface="Arial"/>
              <a:sym typeface="Arial"/>
            </a:endParaRPr>
          </a:p>
        </p:txBody>
      </p:sp>
      <p:sp>
        <p:nvSpPr>
          <p:cNvPr id="73" name="Google Shape;73;p1"/>
          <p:cNvSpPr/>
          <p:nvPr/>
        </p:nvSpPr>
        <p:spPr>
          <a:xfrm>
            <a:off x="3529086" y="2577117"/>
            <a:ext cx="2085828"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Prof. Mrs. S. P. Jagtap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3">
            <a:alphaModFix/>
          </a:blip>
          <a:srcRect b="0" l="0" r="0" t="0"/>
          <a:stretch/>
        </p:blipFill>
        <p:spPr>
          <a:xfrm>
            <a:off x="1935930" y="418723"/>
            <a:ext cx="5272140" cy="4423098"/>
          </a:xfrm>
          <a:prstGeom prst="rect">
            <a:avLst/>
          </a:prstGeom>
          <a:noFill/>
          <a:ln>
            <a:noFill/>
          </a:ln>
        </p:spPr>
      </p:pic>
      <p:sp>
        <p:nvSpPr>
          <p:cNvPr id="132" name="Google Shape;132;p10"/>
          <p:cNvSpPr/>
          <p:nvPr/>
        </p:nvSpPr>
        <p:spPr>
          <a:xfrm>
            <a:off x="2662733" y="4294023"/>
            <a:ext cx="1141171" cy="197511"/>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10"/>
          <p:cNvSpPr/>
          <p:nvPr/>
        </p:nvSpPr>
        <p:spPr>
          <a:xfrm>
            <a:off x="5581498" y="2421331"/>
            <a:ext cx="731520" cy="15773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10"/>
          <p:cNvSpPr/>
          <p:nvPr/>
        </p:nvSpPr>
        <p:spPr>
          <a:xfrm>
            <a:off x="5383987" y="4491534"/>
            <a:ext cx="1580083" cy="22592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10"/>
          <p:cNvSpPr txBox="1"/>
          <p:nvPr/>
        </p:nvSpPr>
        <p:spPr>
          <a:xfrm>
            <a:off x="2465222" y="4425696"/>
            <a:ext cx="152887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Arial"/>
                <a:ea typeface="Arial"/>
                <a:cs typeface="Arial"/>
                <a:sym typeface="Arial"/>
              </a:rPr>
              <a:t>Front IR Sensor</a:t>
            </a:r>
            <a:endParaRPr/>
          </a:p>
        </p:txBody>
      </p:sp>
      <p:sp>
        <p:nvSpPr>
          <p:cNvPr id="136" name="Google Shape;136;p10"/>
          <p:cNvSpPr txBox="1"/>
          <p:nvPr/>
        </p:nvSpPr>
        <p:spPr>
          <a:xfrm>
            <a:off x="5581498" y="2311603"/>
            <a:ext cx="14923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Arial"/>
                <a:ea typeface="Arial"/>
                <a:cs typeface="Arial"/>
                <a:sym typeface="Arial"/>
              </a:rPr>
              <a:t>Back IR Sensor</a:t>
            </a:r>
            <a:endParaRPr/>
          </a:p>
        </p:txBody>
      </p:sp>
      <p:sp>
        <p:nvSpPr>
          <p:cNvPr id="137" name="Google Shape;137;p10"/>
          <p:cNvSpPr/>
          <p:nvPr/>
        </p:nvSpPr>
        <p:spPr>
          <a:xfrm>
            <a:off x="5640020" y="1784909"/>
            <a:ext cx="943660" cy="1463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10"/>
          <p:cNvSpPr txBox="1"/>
          <p:nvPr/>
        </p:nvSpPr>
        <p:spPr>
          <a:xfrm>
            <a:off x="5698541" y="1602029"/>
            <a:ext cx="137525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Arial"/>
                <a:ea typeface="Arial"/>
                <a:cs typeface="Arial"/>
                <a:sym typeface="Arial"/>
              </a:rPr>
              <a:t>Detecting Area</a:t>
            </a:r>
            <a:endParaRPr/>
          </a:p>
        </p:txBody>
      </p:sp>
      <p:sp>
        <p:nvSpPr>
          <p:cNvPr id="139" name="Google Shape;139;p10"/>
          <p:cNvSpPr txBox="1"/>
          <p:nvPr/>
        </p:nvSpPr>
        <p:spPr>
          <a:xfrm>
            <a:off x="4420980" y="4481482"/>
            <a:ext cx="288218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Arial"/>
                <a:ea typeface="Arial"/>
                <a:cs typeface="Arial"/>
                <a:sym typeface="Arial"/>
              </a:rPr>
              <a:t>Detecting horizontal space for parking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311700" y="16698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Block Diagram</a:t>
            </a:r>
            <a:endParaRPr>
              <a:latin typeface="Alfa Slab One"/>
              <a:ea typeface="Alfa Slab One"/>
              <a:cs typeface="Alfa Slab One"/>
              <a:sym typeface="Alfa Slab One"/>
            </a:endParaRPr>
          </a:p>
        </p:txBody>
      </p:sp>
      <p:pic>
        <p:nvPicPr>
          <p:cNvPr id="145" name="Google Shape;145;p11"/>
          <p:cNvPicPr preferRelativeResize="0"/>
          <p:nvPr/>
        </p:nvPicPr>
        <p:blipFill rotWithShape="1">
          <a:blip r:embed="rId3">
            <a:alphaModFix/>
          </a:blip>
          <a:srcRect b="0" l="0" r="0" t="0"/>
          <a:stretch/>
        </p:blipFill>
        <p:spPr>
          <a:xfrm>
            <a:off x="1188656" y="1133856"/>
            <a:ext cx="6766688" cy="3359795"/>
          </a:xfrm>
          <a:prstGeom prst="rect">
            <a:avLst/>
          </a:prstGeom>
          <a:noFill/>
          <a:ln cap="flat" cmpd="sng" w="12700">
            <a:solidFill>
              <a:srgbClr val="151515"/>
            </a:solidFill>
            <a:prstDash val="solid"/>
            <a:round/>
            <a:headEnd len="sm" w="sm" type="none"/>
            <a:tailEnd len="sm" w="sm" type="none"/>
          </a:ln>
        </p:spPr>
      </p:pic>
      <p:sp>
        <p:nvSpPr>
          <p:cNvPr id="146" name="Google Shape;146;p11"/>
          <p:cNvSpPr/>
          <p:nvPr/>
        </p:nvSpPr>
        <p:spPr>
          <a:xfrm>
            <a:off x="5025544" y="3233318"/>
            <a:ext cx="2922486" cy="80467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311700" y="115839"/>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Flowchart</a:t>
            </a:r>
            <a:endParaRPr>
              <a:latin typeface="Alfa Slab One"/>
              <a:ea typeface="Alfa Slab One"/>
              <a:cs typeface="Alfa Slab One"/>
              <a:sym typeface="Alfa Slab One"/>
            </a:endParaRPr>
          </a:p>
        </p:txBody>
      </p:sp>
      <p:sp>
        <p:nvSpPr>
          <p:cNvPr id="152" name="Google Shape;152;p12"/>
          <p:cNvSpPr txBox="1"/>
          <p:nvPr/>
        </p:nvSpPr>
        <p:spPr>
          <a:xfrm>
            <a:off x="991525" y="4622950"/>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pic>
        <p:nvPicPr>
          <p:cNvPr id="153" name="Google Shape;153;p12"/>
          <p:cNvPicPr preferRelativeResize="0"/>
          <p:nvPr/>
        </p:nvPicPr>
        <p:blipFill rotWithShape="1">
          <a:blip r:embed="rId3">
            <a:alphaModFix/>
          </a:blip>
          <a:srcRect b="0" l="0" r="0" t="0"/>
          <a:stretch/>
        </p:blipFill>
        <p:spPr>
          <a:xfrm>
            <a:off x="2451276" y="705114"/>
            <a:ext cx="4241448" cy="4438386"/>
          </a:xfrm>
          <a:prstGeom prst="rect">
            <a:avLst/>
          </a:prstGeom>
          <a:noFill/>
          <a:ln cap="flat" cmpd="sng" w="1270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311700" y="218254"/>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Software and Hardware Requirements</a:t>
            </a:r>
            <a:endParaRPr>
              <a:latin typeface="Alfa Slab One"/>
              <a:ea typeface="Alfa Slab One"/>
              <a:cs typeface="Alfa Slab One"/>
              <a:sym typeface="Alfa Slab One"/>
            </a:endParaRPr>
          </a:p>
        </p:txBody>
      </p:sp>
      <p:sp>
        <p:nvSpPr>
          <p:cNvPr id="159" name="Google Shape;159;p13"/>
          <p:cNvSpPr txBox="1"/>
          <p:nvPr>
            <p:ph idx="1" type="body"/>
          </p:nvPr>
        </p:nvSpPr>
        <p:spPr>
          <a:xfrm>
            <a:off x="311700" y="969594"/>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a:solidFill>
                  <a:srgbClr val="151515"/>
                </a:solidFill>
                <a:latin typeface="Times New Roman"/>
                <a:ea typeface="Times New Roman"/>
                <a:cs typeface="Times New Roman"/>
                <a:sym typeface="Times New Roman"/>
              </a:rPr>
              <a:t>Hardware Requirement:</a:t>
            </a:r>
            <a:endParaRPr/>
          </a:p>
          <a:p>
            <a:pPr indent="0" lvl="0" marL="114300" rtl="0" algn="l">
              <a:lnSpc>
                <a:spcPct val="115000"/>
              </a:lnSpc>
              <a:spcBef>
                <a:spcPts val="0"/>
              </a:spcBef>
              <a:spcAft>
                <a:spcPts val="0"/>
              </a:spcAft>
              <a:buSzPts val="1800"/>
              <a:buNone/>
            </a:pPr>
            <a:r>
              <a:t/>
            </a:r>
            <a:endParaRPr>
              <a:solidFill>
                <a:srgbClr val="151515"/>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ATmega 32A Microcontroller</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LCD</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Servo motor</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DC gear motor</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Motor Driver L293</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HCSR04 Ultrasonic Sensor</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IR Sensor</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11.1v battery</a:t>
            </a:r>
            <a:endParaRPr/>
          </a:p>
          <a:p>
            <a:pPr indent="-342900" lvl="0" marL="45720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IC 7805 for 5v regulated supply</a:t>
            </a:r>
            <a:endParaRPr/>
          </a:p>
        </p:txBody>
      </p:sp>
      <p:pic>
        <p:nvPicPr>
          <p:cNvPr id="160" name="Google Shape;160;p13"/>
          <p:cNvPicPr preferRelativeResize="0"/>
          <p:nvPr/>
        </p:nvPicPr>
        <p:blipFill>
          <a:blip r:embed="rId3">
            <a:alphaModFix/>
          </a:blip>
          <a:stretch>
            <a:fillRect/>
          </a:stretch>
        </p:blipFill>
        <p:spPr>
          <a:xfrm rot="-5400000">
            <a:off x="5125249" y="831077"/>
            <a:ext cx="2748374" cy="46657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311700" y="26214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Software and Hardware Requirements</a:t>
            </a:r>
            <a:endParaRPr>
              <a:latin typeface="Alfa Slab One"/>
              <a:ea typeface="Alfa Slab One"/>
              <a:cs typeface="Alfa Slab One"/>
              <a:sym typeface="Alfa Slab One"/>
            </a:endParaRPr>
          </a:p>
        </p:txBody>
      </p:sp>
      <p:sp>
        <p:nvSpPr>
          <p:cNvPr id="166" name="Google Shape;166;p14"/>
          <p:cNvSpPr txBox="1"/>
          <p:nvPr>
            <p:ph idx="1" type="body"/>
          </p:nvPr>
        </p:nvSpPr>
        <p:spPr>
          <a:xfrm>
            <a:off x="311699" y="1093953"/>
            <a:ext cx="7764281"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ATMEL Studio 7</a:t>
            </a:r>
            <a:endParaRPr/>
          </a:p>
          <a:p>
            <a:pPr indent="-285750" lvl="0" marL="285750" rtl="0" algn="l">
              <a:lnSpc>
                <a:spcPct val="115000"/>
              </a:lnSpc>
              <a:spcBef>
                <a:spcPts val="120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ELNEC (with smartprog2 programming kit)</a:t>
            </a:r>
            <a:endParaRPr/>
          </a:p>
          <a:p>
            <a:pPr indent="0" lvl="0" marL="0" rtl="0" algn="l">
              <a:lnSpc>
                <a:spcPct val="115000"/>
              </a:lnSpc>
              <a:spcBef>
                <a:spcPts val="1200"/>
              </a:spcBef>
              <a:spcAft>
                <a:spcPts val="0"/>
              </a:spcAft>
              <a:buSzPts val="1800"/>
              <a:buNone/>
            </a:pPr>
            <a:r>
              <a:t/>
            </a:r>
            <a:endParaRPr sz="1600">
              <a:solidFill>
                <a:srgbClr val="151515"/>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IN" sz="1600">
                <a:solidFill>
                  <a:srgbClr val="151515"/>
                </a:solidFill>
                <a:latin typeface="Times New Roman"/>
                <a:ea typeface="Times New Roman"/>
                <a:cs typeface="Times New Roman"/>
                <a:sym typeface="Times New Roman"/>
              </a:rPr>
              <a:t>We have used ATMEL Studio 7 software for the compiling files and generating hex file and ELNEC software is used to burn the hex file in microcontroller. </a:t>
            </a:r>
            <a:endParaRPr/>
          </a:p>
          <a:p>
            <a:pPr indent="0" lvl="0" marL="0" rtl="0" algn="l">
              <a:lnSpc>
                <a:spcPct val="115000"/>
              </a:lnSpc>
              <a:spcBef>
                <a:spcPts val="1200"/>
              </a:spcBef>
              <a:spcAft>
                <a:spcPts val="1200"/>
              </a:spcAft>
              <a:buSzPts val="1800"/>
              <a:buNone/>
            </a:pPr>
            <a:r>
              <a:rPr lang="en-IN" sz="1600">
                <a:solidFill>
                  <a:srgbClr val="151515"/>
                </a:solidFill>
                <a:latin typeface="Times New Roman"/>
                <a:ea typeface="Times New Roman"/>
                <a:cs typeface="Times New Roman"/>
                <a:sym typeface="Times New Roman"/>
              </a:rPr>
              <a:t>Also we have to used SMARTPROG 2 universal programming kit with ELNEC software.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latin typeface="Alfa Slab One"/>
                <a:ea typeface="Alfa Slab One"/>
                <a:cs typeface="Alfa Slab One"/>
                <a:sym typeface="Alfa Slab One"/>
              </a:rPr>
              <a:t>Result and Discussion</a:t>
            </a:r>
            <a:endParaRPr>
              <a:latin typeface="Alfa Slab One"/>
              <a:ea typeface="Alfa Slab One"/>
              <a:cs typeface="Alfa Slab One"/>
              <a:sym typeface="Alfa Slab One"/>
            </a:endParaRPr>
          </a:p>
        </p:txBody>
      </p:sp>
      <p:sp>
        <p:nvSpPr>
          <p:cNvPr id="172" name="Google Shape;17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IN"/>
              <a:t>Attach images and videos of final product</a:t>
            </a:r>
            <a:endParaRPr/>
          </a:p>
          <a:p>
            <a:pPr indent="0" lvl="0" marL="0" rtl="0" algn="l">
              <a:lnSpc>
                <a:spcPct val="115000"/>
              </a:lnSpc>
              <a:spcBef>
                <a:spcPts val="1200"/>
              </a:spcBef>
              <a:spcAft>
                <a:spcPts val="1200"/>
              </a:spcAft>
              <a:buSzPts val="1800"/>
              <a:buNone/>
            </a:pPr>
            <a:r>
              <a:rPr lang="en-IN"/>
              <a:t>Show accuracy table/graph of your 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311700" y="137787"/>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Advantages and Disadvantages</a:t>
            </a:r>
            <a:endParaRPr>
              <a:latin typeface="Alfa Slab One"/>
              <a:ea typeface="Alfa Slab One"/>
              <a:cs typeface="Alfa Slab One"/>
              <a:sym typeface="Alfa Slab One"/>
            </a:endParaRPr>
          </a:p>
        </p:txBody>
      </p:sp>
      <p:sp>
        <p:nvSpPr>
          <p:cNvPr id="178" name="Google Shape;178;p16"/>
          <p:cNvSpPr txBox="1"/>
          <p:nvPr>
            <p:ph idx="1" type="body"/>
          </p:nvPr>
        </p:nvSpPr>
        <p:spPr>
          <a:xfrm>
            <a:off x="273600" y="1199438"/>
            <a:ext cx="5445362" cy="3416400"/>
          </a:xfrm>
          <a:prstGeom prst="rect">
            <a:avLst/>
          </a:prstGeom>
          <a:noFill/>
          <a:ln>
            <a:noFill/>
          </a:ln>
        </p:spPr>
        <p:txBody>
          <a:bodyPr anchorCtr="0" anchor="t" bIns="91425" lIns="91425" spcFirstLastPara="1" rIns="91425" wrap="square" tIns="91425">
            <a:normAutofit fontScale="92500"/>
          </a:bodyPr>
          <a:lstStyle/>
          <a:p>
            <a:pPr indent="-285750" lvl="0" marL="285750" rtl="0" algn="l">
              <a:lnSpc>
                <a:spcPct val="115000"/>
              </a:lnSpc>
              <a:spcBef>
                <a:spcPts val="0"/>
              </a:spcBef>
              <a:spcAft>
                <a:spcPts val="0"/>
              </a:spcAft>
              <a:buSzPct val="108108"/>
              <a:buFont typeface="Noto Sans Symbols"/>
              <a:buChar char="⮚"/>
            </a:pPr>
            <a:r>
              <a:rPr b="1" lang="en-IN">
                <a:solidFill>
                  <a:srgbClr val="151515"/>
                </a:solidFill>
                <a:latin typeface="Times New Roman"/>
                <a:ea typeface="Times New Roman"/>
                <a:cs typeface="Times New Roman"/>
                <a:sym typeface="Times New Roman"/>
              </a:rPr>
              <a:t>Advantages:</a:t>
            </a:r>
            <a:endParaRPr/>
          </a:p>
          <a:p>
            <a:pPr indent="-342900" lvl="0" marL="342900" rtl="0" algn="l">
              <a:lnSpc>
                <a:spcPct val="115000"/>
              </a:lnSpc>
              <a:spcBef>
                <a:spcPts val="1200"/>
              </a:spcBef>
              <a:spcAft>
                <a:spcPts val="0"/>
              </a:spcAft>
              <a:buSzPct val="121621"/>
              <a:buFont typeface="Arial"/>
              <a:buAutoNum type="arabicPeriod"/>
            </a:pPr>
            <a:r>
              <a:rPr b="0" i="0" lang="en-IN" sz="1600">
                <a:solidFill>
                  <a:srgbClr val="151515"/>
                </a:solidFill>
                <a:latin typeface="Times New Roman"/>
                <a:ea typeface="Times New Roman"/>
                <a:cs typeface="Times New Roman"/>
                <a:sym typeface="Times New Roman"/>
              </a:rPr>
              <a:t>Enhanced convenience and ease of parking in compact spaces.</a:t>
            </a:r>
            <a:endParaRPr sz="1600">
              <a:solidFill>
                <a:srgbClr val="151515"/>
              </a:solidFill>
              <a:latin typeface="Times New Roman"/>
              <a:ea typeface="Times New Roman"/>
              <a:cs typeface="Times New Roman"/>
              <a:sym typeface="Times New Roman"/>
            </a:endParaRPr>
          </a:p>
          <a:p>
            <a:pPr indent="-342900" lvl="0" marL="342900" rtl="0" algn="l">
              <a:lnSpc>
                <a:spcPct val="115000"/>
              </a:lnSpc>
              <a:spcBef>
                <a:spcPts val="1200"/>
              </a:spcBef>
              <a:spcAft>
                <a:spcPts val="0"/>
              </a:spcAft>
              <a:buSzPct val="121621"/>
              <a:buFont typeface="Arial"/>
              <a:buAutoNum type="arabicPeriod"/>
            </a:pPr>
            <a:r>
              <a:rPr b="0" i="0" lang="en-IN" sz="1600">
                <a:solidFill>
                  <a:srgbClr val="151515"/>
                </a:solidFill>
                <a:latin typeface="Times New Roman"/>
                <a:ea typeface="Times New Roman"/>
                <a:cs typeface="Times New Roman"/>
                <a:sym typeface="Times New Roman"/>
              </a:rPr>
              <a:t>Reduction of parking-related accidents and collisions.</a:t>
            </a:r>
            <a:endParaRPr sz="1600">
              <a:solidFill>
                <a:srgbClr val="151515"/>
              </a:solidFill>
              <a:latin typeface="Times New Roman"/>
              <a:ea typeface="Times New Roman"/>
              <a:cs typeface="Times New Roman"/>
              <a:sym typeface="Times New Roman"/>
            </a:endParaRPr>
          </a:p>
          <a:p>
            <a:pPr indent="-342900" lvl="0" marL="342900" rtl="0" algn="l">
              <a:lnSpc>
                <a:spcPct val="115000"/>
              </a:lnSpc>
              <a:spcBef>
                <a:spcPts val="1200"/>
              </a:spcBef>
              <a:spcAft>
                <a:spcPts val="0"/>
              </a:spcAft>
              <a:buSzPct val="121621"/>
              <a:buFont typeface="Arial"/>
              <a:buAutoNum type="arabicPeriod"/>
            </a:pPr>
            <a:r>
              <a:rPr b="0" i="0" lang="en-IN" sz="1600">
                <a:solidFill>
                  <a:srgbClr val="151515"/>
                </a:solidFill>
                <a:latin typeface="Times New Roman"/>
                <a:ea typeface="Times New Roman"/>
                <a:cs typeface="Times New Roman"/>
                <a:sym typeface="Times New Roman"/>
              </a:rPr>
              <a:t>Increased parking efficiency, allowing for optimal use of available space.</a:t>
            </a:r>
            <a:endParaRPr sz="1600">
              <a:solidFill>
                <a:srgbClr val="151515"/>
              </a:solidFill>
              <a:latin typeface="Times New Roman"/>
              <a:ea typeface="Times New Roman"/>
              <a:cs typeface="Times New Roman"/>
              <a:sym typeface="Times New Roman"/>
            </a:endParaRPr>
          </a:p>
          <a:p>
            <a:pPr indent="-342900" lvl="0" marL="342900" rtl="0" algn="l">
              <a:lnSpc>
                <a:spcPct val="115000"/>
              </a:lnSpc>
              <a:spcBef>
                <a:spcPts val="1200"/>
              </a:spcBef>
              <a:spcAft>
                <a:spcPts val="0"/>
              </a:spcAft>
              <a:buSzPct val="121621"/>
              <a:buFont typeface="Arial"/>
              <a:buAutoNum type="arabicPeriod"/>
            </a:pPr>
            <a:r>
              <a:rPr b="0" i="0" lang="en-IN" sz="1600">
                <a:solidFill>
                  <a:srgbClr val="151515"/>
                </a:solidFill>
                <a:latin typeface="Times New Roman"/>
                <a:ea typeface="Times New Roman"/>
                <a:cs typeface="Times New Roman"/>
                <a:sym typeface="Times New Roman"/>
              </a:rPr>
              <a:t>Enhanced safety for pedestrians and other vehicles during parking maneuvers.</a:t>
            </a:r>
            <a:endParaRPr sz="1600">
              <a:solidFill>
                <a:srgbClr val="151515"/>
              </a:solidFill>
              <a:latin typeface="Times New Roman"/>
              <a:ea typeface="Times New Roman"/>
              <a:cs typeface="Times New Roman"/>
              <a:sym typeface="Times New Roman"/>
            </a:endParaRPr>
          </a:p>
          <a:p>
            <a:pPr indent="-342900" lvl="0" marL="342900" rtl="0" algn="l">
              <a:lnSpc>
                <a:spcPct val="115000"/>
              </a:lnSpc>
              <a:spcBef>
                <a:spcPts val="1200"/>
              </a:spcBef>
              <a:spcAft>
                <a:spcPts val="1200"/>
              </a:spcAft>
              <a:buSzPct val="121621"/>
              <a:buFont typeface="Arial"/>
              <a:buAutoNum type="arabicPeriod"/>
            </a:pPr>
            <a:r>
              <a:rPr lang="en-IN" sz="1600">
                <a:solidFill>
                  <a:srgbClr val="151515"/>
                </a:solidFill>
                <a:latin typeface="Times New Roman"/>
                <a:ea typeface="Times New Roman"/>
                <a:cs typeface="Times New Roman"/>
                <a:sym typeface="Times New Roman"/>
              </a:rPr>
              <a:t>Reduction of human efforts </a:t>
            </a:r>
            <a:endParaRPr/>
          </a:p>
        </p:txBody>
      </p:sp>
      <p:pic>
        <p:nvPicPr>
          <p:cNvPr id="179" name="Google Shape;179;p16"/>
          <p:cNvPicPr preferRelativeResize="0"/>
          <p:nvPr/>
        </p:nvPicPr>
        <p:blipFill rotWithShape="1">
          <a:blip r:embed="rId3">
            <a:alphaModFix/>
          </a:blip>
          <a:srcRect b="0" l="0" r="0" t="0"/>
          <a:stretch/>
        </p:blipFill>
        <p:spPr>
          <a:xfrm>
            <a:off x="5718962" y="1199438"/>
            <a:ext cx="2819400" cy="1628775"/>
          </a:xfrm>
          <a:prstGeom prst="rect">
            <a:avLst/>
          </a:prstGeom>
          <a:noFill/>
          <a:ln>
            <a:noFill/>
          </a:ln>
        </p:spPr>
      </p:pic>
      <p:pic>
        <p:nvPicPr>
          <p:cNvPr id="180" name="Google Shape;180;p16"/>
          <p:cNvPicPr preferRelativeResize="0"/>
          <p:nvPr/>
        </p:nvPicPr>
        <p:blipFill rotWithShape="1">
          <a:blip r:embed="rId4">
            <a:alphaModFix/>
          </a:blip>
          <a:srcRect b="0" l="0" r="0" t="0"/>
          <a:stretch/>
        </p:blipFill>
        <p:spPr>
          <a:xfrm>
            <a:off x="5718962" y="3190925"/>
            <a:ext cx="2857500" cy="1600200"/>
          </a:xfrm>
          <a:prstGeom prst="rect">
            <a:avLst/>
          </a:prstGeom>
          <a:noFill/>
          <a:ln>
            <a:noFill/>
          </a:ln>
        </p:spPr>
      </p:pic>
      <p:pic>
        <p:nvPicPr>
          <p:cNvPr id="181" name="Google Shape;181;p16"/>
          <p:cNvPicPr preferRelativeResize="0"/>
          <p:nvPr/>
        </p:nvPicPr>
        <p:blipFill rotWithShape="1">
          <a:blip r:embed="rId5">
            <a:alphaModFix/>
          </a:blip>
          <a:srcRect b="0" l="0" r="0" t="0"/>
          <a:stretch/>
        </p:blipFill>
        <p:spPr>
          <a:xfrm>
            <a:off x="6057099" y="866444"/>
            <a:ext cx="2143125" cy="2143125"/>
          </a:xfrm>
          <a:prstGeom prst="rect">
            <a:avLst/>
          </a:prstGeom>
          <a:noFill/>
          <a:ln>
            <a:noFill/>
          </a:ln>
        </p:spPr>
      </p:pic>
      <p:pic>
        <p:nvPicPr>
          <p:cNvPr id="182" name="Google Shape;182;p16"/>
          <p:cNvPicPr preferRelativeResize="0"/>
          <p:nvPr/>
        </p:nvPicPr>
        <p:blipFill rotWithShape="1">
          <a:blip r:embed="rId5">
            <a:alphaModFix/>
          </a:blip>
          <a:srcRect b="0" l="0" r="0" t="0"/>
          <a:stretch/>
        </p:blipFill>
        <p:spPr>
          <a:xfrm>
            <a:off x="6057098" y="2907638"/>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311700" y="18167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Advantages and Disadvantages</a:t>
            </a:r>
            <a:endParaRPr>
              <a:latin typeface="Alfa Slab One"/>
              <a:ea typeface="Alfa Slab One"/>
              <a:cs typeface="Alfa Slab One"/>
              <a:sym typeface="Alfa Slab One"/>
            </a:endParaRPr>
          </a:p>
        </p:txBody>
      </p:sp>
      <p:sp>
        <p:nvSpPr>
          <p:cNvPr id="188" name="Google Shape;18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Noto Sans Symbols"/>
              <a:buChar char="⮚"/>
            </a:pPr>
            <a:r>
              <a:rPr b="1" lang="en-IN">
                <a:solidFill>
                  <a:srgbClr val="151515"/>
                </a:solidFill>
                <a:latin typeface="Times New Roman"/>
                <a:ea typeface="Times New Roman"/>
                <a:cs typeface="Times New Roman"/>
                <a:sym typeface="Times New Roman"/>
              </a:rPr>
              <a:t>Disadvantages:</a:t>
            </a:r>
            <a:endParaRPr b="1">
              <a:solidFill>
                <a:srgbClr val="151515"/>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a:solidFill>
                <a:srgbClr val="151515"/>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IN" sz="1500">
                <a:solidFill>
                  <a:srgbClr val="151515"/>
                </a:solidFill>
                <a:latin typeface="Times New Roman"/>
                <a:ea typeface="Times New Roman"/>
                <a:cs typeface="Times New Roman"/>
                <a:sym typeface="Times New Roman"/>
              </a:rPr>
              <a:t> This system can’t detect ground level obstacles.</a:t>
            </a:r>
            <a:endParaRPr sz="1500">
              <a:solidFill>
                <a:srgbClr val="151515"/>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232323"/>
              </a:buClr>
              <a:buSzPts val="1500"/>
              <a:buFont typeface="Times New Roman"/>
              <a:buAutoNum type="arabicPeriod"/>
            </a:pPr>
            <a:r>
              <a:rPr lang="en-IN" sz="1500">
                <a:solidFill>
                  <a:srgbClr val="232323"/>
                </a:solidFill>
                <a:highlight>
                  <a:srgbClr val="FFFFFF"/>
                </a:highlight>
                <a:latin typeface="Times New Roman"/>
                <a:ea typeface="Times New Roman"/>
                <a:cs typeface="Times New Roman"/>
                <a:sym typeface="Times New Roman"/>
              </a:rPr>
              <a:t>Higher unemployment rate since fewer cab drivers are needed</a:t>
            </a:r>
            <a:endParaRPr sz="1500">
              <a:solidFill>
                <a:srgbClr val="232323"/>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232323"/>
              </a:buClr>
              <a:buSzPts val="1500"/>
              <a:buFont typeface="Times New Roman"/>
              <a:buAutoNum type="arabicPeriod"/>
            </a:pPr>
            <a:r>
              <a:rPr lang="en-IN" sz="1500">
                <a:solidFill>
                  <a:srgbClr val="232323"/>
                </a:solidFill>
                <a:highlight>
                  <a:srgbClr val="FFFFFF"/>
                </a:highlight>
                <a:latin typeface="Times New Roman"/>
                <a:ea typeface="Times New Roman"/>
                <a:cs typeface="Times New Roman"/>
                <a:sym typeface="Times New Roman"/>
              </a:rPr>
              <a:t>Maintenance may be difficult and costly</a:t>
            </a:r>
            <a:endParaRPr sz="1500">
              <a:solidFill>
                <a:srgbClr val="232323"/>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232323"/>
              </a:buClr>
              <a:buSzPts val="1500"/>
              <a:buFont typeface="Times New Roman"/>
              <a:buAutoNum type="arabicPeriod"/>
            </a:pPr>
            <a:r>
              <a:rPr lang="en-IN" sz="1500">
                <a:solidFill>
                  <a:srgbClr val="232323"/>
                </a:solidFill>
                <a:highlight>
                  <a:srgbClr val="FFFFFF"/>
                </a:highlight>
                <a:latin typeface="Times New Roman"/>
                <a:ea typeface="Times New Roman"/>
                <a:cs typeface="Times New Roman"/>
                <a:sym typeface="Times New Roman"/>
              </a:rPr>
              <a:t>Fun of driving may decrease</a:t>
            </a:r>
            <a:endParaRPr sz="1500">
              <a:solidFill>
                <a:srgbClr val="232323"/>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232323"/>
              </a:buClr>
              <a:buSzPts val="1500"/>
              <a:buFont typeface="Times New Roman"/>
              <a:buAutoNum type="arabicPeriod"/>
            </a:pPr>
            <a:r>
              <a:rPr lang="en-IN" sz="1500">
                <a:solidFill>
                  <a:srgbClr val="232323"/>
                </a:solidFill>
                <a:highlight>
                  <a:srgbClr val="FFFFFF"/>
                </a:highlight>
                <a:latin typeface="Times New Roman"/>
                <a:ea typeface="Times New Roman"/>
                <a:cs typeface="Times New Roman"/>
                <a:sym typeface="Times New Roman"/>
              </a:rPr>
              <a:t>Hacking issues</a:t>
            </a:r>
            <a:endParaRPr sz="1500">
              <a:solidFill>
                <a:srgbClr val="151515"/>
              </a:solidFill>
              <a:latin typeface="Times New Roman"/>
              <a:ea typeface="Times New Roman"/>
              <a:cs typeface="Times New Roman"/>
              <a:sym typeface="Times New Roman"/>
            </a:endParaRPr>
          </a:p>
          <a:p>
            <a:pPr indent="-228600" lvl="0" marL="457200" rtl="0" algn="l">
              <a:lnSpc>
                <a:spcPct val="200000"/>
              </a:lnSpc>
              <a:spcBef>
                <a:spcPts val="400"/>
              </a:spcBef>
              <a:spcAft>
                <a:spcPts val="0"/>
              </a:spcAft>
              <a:buSzPts val="1800"/>
              <a:buFont typeface="Arial"/>
              <a:buNone/>
            </a:pPr>
            <a:r>
              <a:t/>
            </a:r>
            <a:endParaRPr b="1" sz="1500">
              <a:solidFill>
                <a:srgbClr val="151515"/>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311700" y="218254"/>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Future scope</a:t>
            </a:r>
            <a:endParaRPr>
              <a:latin typeface="Alfa Slab One"/>
              <a:ea typeface="Alfa Slab One"/>
              <a:cs typeface="Alfa Slab One"/>
              <a:sym typeface="Alfa Slab One"/>
            </a:endParaRPr>
          </a:p>
        </p:txBody>
      </p:sp>
      <p:sp>
        <p:nvSpPr>
          <p:cNvPr id="194" name="Google Shape;19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0" i="0" lang="en-IN">
                <a:solidFill>
                  <a:srgbClr val="000000"/>
                </a:solidFill>
                <a:latin typeface="Times New Roman"/>
                <a:ea typeface="Times New Roman"/>
                <a:cs typeface="Times New Roman"/>
                <a:sym typeface="Times New Roman"/>
              </a:rPr>
              <a:t>There are still many parts of the system needed to be improved. At first, we will continue to improve current control on moving linearity of car. </a:t>
            </a:r>
            <a:endParaRPr/>
          </a:p>
          <a:p>
            <a:pPr indent="-342900" lvl="0" marL="457200" rtl="0" algn="l">
              <a:lnSpc>
                <a:spcPct val="115000"/>
              </a:lnSpc>
              <a:spcBef>
                <a:spcPts val="0"/>
              </a:spcBef>
              <a:spcAft>
                <a:spcPts val="0"/>
              </a:spcAft>
              <a:buSzPts val="1800"/>
              <a:buChar char="●"/>
            </a:pPr>
            <a:r>
              <a:rPr b="0" i="0" lang="en-IN">
                <a:solidFill>
                  <a:srgbClr val="000000"/>
                </a:solidFill>
                <a:latin typeface="Times New Roman"/>
                <a:ea typeface="Times New Roman"/>
                <a:cs typeface="Times New Roman"/>
                <a:sym typeface="Times New Roman"/>
              </a:rPr>
              <a:t>On the other hand, we will also improve the ultrasonic device with the aim of more precise judgment on parking space to meet parking demands of different types of car. </a:t>
            </a:r>
            <a:endParaRPr/>
          </a:p>
          <a:p>
            <a:pPr indent="-342900" lvl="0" marL="457200" rtl="0" algn="l">
              <a:lnSpc>
                <a:spcPct val="115000"/>
              </a:lnSpc>
              <a:spcBef>
                <a:spcPts val="0"/>
              </a:spcBef>
              <a:spcAft>
                <a:spcPts val="0"/>
              </a:spcAft>
              <a:buSzPts val="1800"/>
              <a:buChar char="●"/>
            </a:pPr>
            <a:r>
              <a:rPr b="0" i="0" lang="en-IN">
                <a:solidFill>
                  <a:srgbClr val="000000"/>
                </a:solidFill>
                <a:latin typeface="Times New Roman"/>
                <a:ea typeface="Times New Roman"/>
                <a:cs typeface="Times New Roman"/>
                <a:sym typeface="Times New Roman"/>
              </a:rPr>
              <a:t>In the future, the data detected by ultrasonic device will be included into the driving route reproduction system besides original data about steering angle and driving distance to increase reliability of the system. </a:t>
            </a:r>
            <a:endParaRPr/>
          </a:p>
          <a:p>
            <a:pPr indent="-342900" lvl="0" marL="457200" rtl="0" algn="l">
              <a:lnSpc>
                <a:spcPct val="115000"/>
              </a:lnSpc>
              <a:spcBef>
                <a:spcPts val="0"/>
              </a:spcBef>
              <a:spcAft>
                <a:spcPts val="0"/>
              </a:spcAft>
              <a:buSzPts val="1800"/>
              <a:buChar char="●"/>
            </a:pPr>
            <a:r>
              <a:rPr b="0" i="0" lang="en-IN">
                <a:solidFill>
                  <a:srgbClr val="000000"/>
                </a:solidFill>
                <a:latin typeface="Times New Roman"/>
                <a:ea typeface="Times New Roman"/>
                <a:cs typeface="Times New Roman"/>
                <a:sym typeface="Times New Roman"/>
              </a:rPr>
              <a:t>Finally, it is expected to add a Bluetooth receiver to allow an Android intellectual cell phone to control the car; thus you can command the system to park your car in position automatically just by pressing one button of the cell phone. </a:t>
            </a:r>
            <a:endParaRPr/>
          </a:p>
          <a:p>
            <a:pPr indent="-171450" lvl="0" marL="285750" rtl="0" algn="l">
              <a:lnSpc>
                <a:spcPct val="115000"/>
              </a:lnSpc>
              <a:spcBef>
                <a:spcPts val="0"/>
              </a:spcBef>
              <a:spcAft>
                <a:spcPts val="1200"/>
              </a:spcAft>
              <a:buSzPts val="18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311700" y="203624"/>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Conclusion</a:t>
            </a:r>
            <a:endParaRPr>
              <a:latin typeface="Alfa Slab One"/>
              <a:ea typeface="Alfa Slab One"/>
              <a:cs typeface="Alfa Slab One"/>
              <a:sym typeface="Alfa Slab One"/>
            </a:endParaRPr>
          </a:p>
        </p:txBody>
      </p:sp>
      <p:sp>
        <p:nvSpPr>
          <p:cNvPr id="200" name="Google Shape;200;p19"/>
          <p:cNvSpPr txBox="1"/>
          <p:nvPr>
            <p:ph idx="1" type="body"/>
          </p:nvPr>
        </p:nvSpPr>
        <p:spPr>
          <a:xfrm>
            <a:off x="311700" y="1152475"/>
            <a:ext cx="4332000" cy="3416400"/>
          </a:xfrm>
          <a:prstGeom prst="rect">
            <a:avLst/>
          </a:prstGeom>
          <a:noFill/>
          <a:ln>
            <a:noFill/>
          </a:ln>
        </p:spPr>
        <p:txBody>
          <a:bodyPr anchorCtr="0" anchor="t" bIns="91425" lIns="91425" spcFirstLastPara="1" rIns="91425" wrap="square" tIns="91425">
            <a:normAutofit/>
          </a:bodyPr>
          <a:lstStyle/>
          <a:p>
            <a:pPr indent="0" lvl="0" marL="114300" rtl="0" algn="just">
              <a:lnSpc>
                <a:spcPct val="115000"/>
              </a:lnSpc>
              <a:spcBef>
                <a:spcPts val="0"/>
              </a:spcBef>
              <a:spcAft>
                <a:spcPts val="0"/>
              </a:spcAft>
              <a:buSzPts val="1800"/>
              <a:buNone/>
            </a:pPr>
            <a:r>
              <a:rPr lang="en-IN" sz="1600">
                <a:solidFill>
                  <a:srgbClr val="151515"/>
                </a:solidFill>
                <a:latin typeface="Times New Roman"/>
                <a:ea typeface="Times New Roman"/>
                <a:cs typeface="Times New Roman"/>
                <a:sym typeface="Times New Roman"/>
              </a:rPr>
              <a:t>By using the various system like fifth wheel mechanism, modified steering mechanism, and automation in the vehicle will result in solving the parking problem in the compact spaces which require more space and more time, this both the things will be reduced to 1.33 times its length from double its length. This will reduce the number of accidents and the traffic jam problems caused due to the parking problems will be solved. This system will also reduce the fuel consumption.</a:t>
            </a:r>
            <a:endParaRPr sz="1600">
              <a:solidFill>
                <a:srgbClr val="151515"/>
              </a:solidFill>
              <a:latin typeface="Times New Roman"/>
              <a:ea typeface="Times New Roman"/>
              <a:cs typeface="Times New Roman"/>
              <a:sym typeface="Times New Roman"/>
            </a:endParaRPr>
          </a:p>
        </p:txBody>
      </p:sp>
      <p:pic>
        <p:nvPicPr>
          <p:cNvPr id="201" name="Google Shape;201;p19"/>
          <p:cNvPicPr preferRelativeResize="0"/>
          <p:nvPr/>
        </p:nvPicPr>
        <p:blipFill>
          <a:blip r:embed="rId3">
            <a:alphaModFix/>
          </a:blip>
          <a:stretch>
            <a:fillRect/>
          </a:stretch>
        </p:blipFill>
        <p:spPr>
          <a:xfrm>
            <a:off x="4944650" y="1479525"/>
            <a:ext cx="3887651" cy="2184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623400" y="210574"/>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TEAM MEMBERS</a:t>
            </a:r>
            <a:endParaRPr>
              <a:latin typeface="Alfa Slab One"/>
              <a:ea typeface="Alfa Slab One"/>
              <a:cs typeface="Alfa Slab One"/>
              <a:sym typeface="Alfa Slab One"/>
            </a:endParaRPr>
          </a:p>
        </p:txBody>
      </p:sp>
      <p:graphicFrame>
        <p:nvGraphicFramePr>
          <p:cNvPr id="79" name="Google Shape;79;p2"/>
          <p:cNvGraphicFramePr/>
          <p:nvPr/>
        </p:nvGraphicFramePr>
        <p:xfrm>
          <a:off x="1207008" y="880712"/>
          <a:ext cx="3000000" cy="3000000"/>
        </p:xfrm>
        <a:graphic>
          <a:graphicData uri="http://schemas.openxmlformats.org/drawingml/2006/table">
            <a:tbl>
              <a:tblPr bandRow="1" firstRow="1">
                <a:noFill/>
                <a:tableStyleId>{5E6E0995-A063-4EA4-B0D0-50903CB2D0B0}</a:tableStyleId>
              </a:tblPr>
              <a:tblGrid>
                <a:gridCol w="3460500"/>
                <a:gridCol w="3460500"/>
              </a:tblGrid>
              <a:tr h="370850">
                <a:tc>
                  <a:txBody>
                    <a:bodyPr/>
                    <a:lstStyle/>
                    <a:p>
                      <a:pPr indent="0" lvl="0" marL="0" marR="0" rtl="0" algn="ctr">
                        <a:lnSpc>
                          <a:spcPct val="100000"/>
                        </a:lnSpc>
                        <a:spcBef>
                          <a:spcPts val="0"/>
                        </a:spcBef>
                        <a:spcAft>
                          <a:spcPts val="0"/>
                        </a:spcAft>
                        <a:buNone/>
                      </a:pPr>
                      <a:r>
                        <a:rPr lang="en-IN" sz="1400" u="none" cap="none" strike="noStrike"/>
                        <a:t>Name</a:t>
                      </a:r>
                      <a:endParaRPr/>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Designation</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Ayush Bedre</a:t>
                      </a:r>
                      <a:endParaRPr/>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Team Leader</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Himanshu Susar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Hardware Team Leader</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Rohit Baviskar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Hardware Team Member-1</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Aditya Chinnawar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Hardware Team Member-2</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Sumit Akangire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Software Team Leader</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Mitali Bhapkar</a:t>
                      </a:r>
                      <a:endParaRPr/>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Software Team Member-1</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Amit Avhad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Software Team Member-2</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Onkar Anand </a:t>
                      </a:r>
                      <a:endParaRPr/>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Cost and recourse manger</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IN" sz="1400" u="none" cap="none" strike="noStrike"/>
                        <a:t>Gauri Muley</a:t>
                      </a:r>
                      <a:endParaRPr/>
                    </a:p>
                  </a:txBody>
                  <a:tcPr marT="45725" marB="45725" marR="91450" marL="91450"/>
                </a:tc>
                <a:tc>
                  <a:txBody>
                    <a:bodyPr/>
                    <a:lstStyle/>
                    <a:p>
                      <a:pPr indent="0" lvl="0" marL="0" marR="0" rtl="0" algn="ctr">
                        <a:lnSpc>
                          <a:spcPct val="100000"/>
                        </a:lnSpc>
                        <a:spcBef>
                          <a:spcPts val="0"/>
                        </a:spcBef>
                        <a:spcAft>
                          <a:spcPts val="0"/>
                        </a:spcAft>
                        <a:buNone/>
                      </a:pPr>
                      <a:r>
                        <a:rPr lang="en-IN" sz="1400" u="none" cap="none" strike="noStrike"/>
                        <a:t>Digital Media management team</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311700" y="21093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References</a:t>
            </a:r>
            <a:endParaRPr>
              <a:latin typeface="Alfa Slab One"/>
              <a:ea typeface="Alfa Slab One"/>
              <a:cs typeface="Alfa Slab One"/>
              <a:sym typeface="Alfa Slab One"/>
            </a:endParaRPr>
          </a:p>
        </p:txBody>
      </p:sp>
      <p:sp>
        <p:nvSpPr>
          <p:cNvPr id="207" name="Google Shape;2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12500"/>
              <a:buNone/>
            </a:pPr>
            <a:r>
              <a:rPr lang="en-IN" sz="6400">
                <a:solidFill>
                  <a:srgbClr val="333333"/>
                </a:solidFill>
                <a:latin typeface="Times New Roman"/>
                <a:ea typeface="Times New Roman"/>
                <a:cs typeface="Times New Roman"/>
                <a:sym typeface="Times New Roman"/>
              </a:rPr>
              <a:t>1). Anderson R, Kalra N, Stanley K, Sorensen P, Samaras C. Autonomous vehicle technology: A guide for policymakers. Santa Monica, CA: RAND Corporation; 2016. </a:t>
            </a:r>
            <a:endParaRPr/>
          </a:p>
          <a:p>
            <a:pPr indent="0" lvl="0" marL="0" rtl="0" algn="l">
              <a:lnSpc>
                <a:spcPct val="115000"/>
              </a:lnSpc>
              <a:spcBef>
                <a:spcPts val="1200"/>
              </a:spcBef>
              <a:spcAft>
                <a:spcPts val="0"/>
              </a:spcAft>
              <a:buSzPct val="112500"/>
              <a:buNone/>
            </a:pPr>
            <a:r>
              <a:rPr lang="en-IN" sz="6400">
                <a:solidFill>
                  <a:srgbClr val="333333"/>
                </a:solidFill>
                <a:latin typeface="Times New Roman"/>
                <a:ea typeface="Times New Roman"/>
                <a:cs typeface="Times New Roman"/>
                <a:sym typeface="Times New Roman"/>
              </a:rPr>
              <a:t>2). Chen Y, Li Y, Li Y, Li J, Li H, Li J. A comprehensive survey of autonomous driving: From perception to control. IEEE Transactions on Intelligent Transportation Systems. 2021;22(4):2324-2353 </a:t>
            </a:r>
            <a:endParaRPr/>
          </a:p>
          <a:p>
            <a:pPr indent="0" lvl="0" marL="0" rtl="0" algn="l">
              <a:lnSpc>
                <a:spcPct val="115000"/>
              </a:lnSpc>
              <a:spcBef>
                <a:spcPts val="1200"/>
              </a:spcBef>
              <a:spcAft>
                <a:spcPts val="0"/>
              </a:spcAft>
              <a:buSzPct val="112500"/>
              <a:buNone/>
            </a:pPr>
            <a:r>
              <a:rPr lang="en-IN" sz="6400">
                <a:solidFill>
                  <a:srgbClr val="333333"/>
                </a:solidFill>
                <a:latin typeface="Times New Roman"/>
                <a:ea typeface="Times New Roman"/>
                <a:cs typeface="Times New Roman"/>
                <a:sym typeface="Times New Roman"/>
              </a:rPr>
              <a:t>3). Al-Kaff AH, Baker T, Zeadally S. A comprehensive survey of autonomous vehicle technologies, challenges, and opportunities. IEEE Access. 2019;7:36158-36197</a:t>
            </a:r>
            <a:endParaRPr/>
          </a:p>
          <a:p>
            <a:pPr indent="0" lvl="0" marL="0" rtl="0" algn="l">
              <a:lnSpc>
                <a:spcPct val="115000"/>
              </a:lnSpc>
              <a:spcBef>
                <a:spcPts val="1200"/>
              </a:spcBef>
              <a:spcAft>
                <a:spcPts val="0"/>
              </a:spcAft>
              <a:buSzPct val="112500"/>
              <a:buNone/>
            </a:pPr>
            <a:r>
              <a:rPr lang="en-IN" sz="6400">
                <a:solidFill>
                  <a:srgbClr val="333333"/>
                </a:solidFill>
                <a:latin typeface="Times New Roman"/>
                <a:ea typeface="Times New Roman"/>
                <a:cs typeface="Times New Roman"/>
                <a:sym typeface="Times New Roman"/>
              </a:rPr>
              <a:t> 4). Levene R, Polak JW. Challenges of transitioning to autonomous vehicle technology: A review of current literature. Journal of Intelligent Transportation Systems. 2018;22(2):83-106</a:t>
            </a:r>
            <a:endParaRPr/>
          </a:p>
          <a:p>
            <a:pPr indent="0" lvl="0" marL="0" rtl="0" algn="l">
              <a:lnSpc>
                <a:spcPct val="115000"/>
              </a:lnSpc>
              <a:spcBef>
                <a:spcPts val="1200"/>
              </a:spcBef>
              <a:spcAft>
                <a:spcPts val="1200"/>
              </a:spcAft>
              <a:buSzPct val="150000"/>
              <a:buNone/>
            </a:pPr>
            <a:r>
              <a:rPr lang="en-IN" sz="4800">
                <a:solidFill>
                  <a:srgbClr val="333333"/>
                </a:solidFil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544676" y="238335"/>
            <a:ext cx="7684925" cy="406463"/>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OUTLINE OF PROJECT</a:t>
            </a:r>
            <a:endParaRPr/>
          </a:p>
        </p:txBody>
      </p:sp>
      <p:sp>
        <p:nvSpPr>
          <p:cNvPr id="85" name="Google Shape;85;p3"/>
          <p:cNvSpPr txBox="1"/>
          <p:nvPr>
            <p:ph idx="1" type="body"/>
          </p:nvPr>
        </p:nvSpPr>
        <p:spPr>
          <a:xfrm>
            <a:off x="544675" y="769620"/>
            <a:ext cx="8390098" cy="3538909"/>
          </a:xfrm>
          <a:prstGeom prst="rect">
            <a:avLst/>
          </a:prstGeom>
          <a:noFill/>
          <a:ln>
            <a:noFill/>
          </a:ln>
        </p:spPr>
        <p:txBody>
          <a:bodyPr anchorCtr="0" anchor="t" bIns="91425" lIns="91425" spcFirstLastPara="1" rIns="91425" wrap="square" tIns="91425">
            <a:noAutofit/>
          </a:bodyPr>
          <a:lstStyle/>
          <a:p>
            <a:pPr indent="-342900" lvl="0" marL="457200" rtl="0" algn="l">
              <a:lnSpc>
                <a:spcPct val="107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Introduction</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Literature review</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Need of the Project</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Problem Statement, Aim, Objectives </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Methodology</a:t>
            </a:r>
            <a:endParaRPr/>
          </a:p>
          <a:p>
            <a:pPr indent="-317500" lvl="1" marL="914400" rtl="0" algn="l">
              <a:lnSpc>
                <a:spcPct val="107000"/>
              </a:lnSpc>
              <a:spcBef>
                <a:spcPts val="800"/>
              </a:spcBef>
              <a:spcAft>
                <a:spcPts val="0"/>
              </a:spcAft>
              <a:buSzPts val="1400"/>
              <a:buChar char="○"/>
            </a:pPr>
            <a:r>
              <a:rPr lang="en-IN" sz="1600">
                <a:solidFill>
                  <a:srgbClr val="151515"/>
                </a:solidFill>
                <a:latin typeface="Times New Roman"/>
                <a:ea typeface="Times New Roman"/>
                <a:cs typeface="Times New Roman"/>
                <a:sym typeface="Times New Roman"/>
              </a:rPr>
              <a:t>Block Diagram</a:t>
            </a:r>
            <a:endParaRPr/>
          </a:p>
          <a:p>
            <a:pPr indent="-317500" lvl="1" marL="914400" rtl="0" algn="l">
              <a:lnSpc>
                <a:spcPct val="107000"/>
              </a:lnSpc>
              <a:spcBef>
                <a:spcPts val="800"/>
              </a:spcBef>
              <a:spcAft>
                <a:spcPts val="0"/>
              </a:spcAft>
              <a:buSzPts val="1400"/>
              <a:buChar char="○"/>
            </a:pPr>
            <a:r>
              <a:rPr lang="en-IN" sz="1600">
                <a:solidFill>
                  <a:srgbClr val="151515"/>
                </a:solidFill>
                <a:latin typeface="Times New Roman"/>
                <a:ea typeface="Times New Roman"/>
                <a:cs typeface="Times New Roman"/>
                <a:sym typeface="Times New Roman"/>
              </a:rPr>
              <a:t>Hardware and Software Requirements</a:t>
            </a:r>
            <a:endParaRPr/>
          </a:p>
          <a:p>
            <a:pPr indent="-317500" lvl="1" marL="914400" rtl="0" algn="l">
              <a:lnSpc>
                <a:spcPct val="107000"/>
              </a:lnSpc>
              <a:spcBef>
                <a:spcPts val="800"/>
              </a:spcBef>
              <a:spcAft>
                <a:spcPts val="0"/>
              </a:spcAft>
              <a:buSzPts val="1400"/>
              <a:buChar char="○"/>
            </a:pPr>
            <a:r>
              <a:rPr lang="en-IN" sz="1600">
                <a:solidFill>
                  <a:srgbClr val="151515"/>
                </a:solidFill>
                <a:latin typeface="Times New Roman"/>
                <a:ea typeface="Times New Roman"/>
                <a:cs typeface="Times New Roman"/>
                <a:sym typeface="Times New Roman"/>
              </a:rPr>
              <a:t>Algorithm and Flowchart </a:t>
            </a:r>
            <a:endParaRPr/>
          </a:p>
          <a:p>
            <a:pPr indent="-317500" lvl="1" marL="914400" rtl="0" algn="l">
              <a:lnSpc>
                <a:spcPct val="107000"/>
              </a:lnSpc>
              <a:spcBef>
                <a:spcPts val="800"/>
              </a:spcBef>
              <a:spcAft>
                <a:spcPts val="0"/>
              </a:spcAft>
              <a:buSzPts val="1400"/>
              <a:buChar char="○"/>
            </a:pPr>
            <a:r>
              <a:rPr lang="en-IN" sz="1600">
                <a:solidFill>
                  <a:srgbClr val="151515"/>
                </a:solidFill>
                <a:latin typeface="Times New Roman"/>
                <a:ea typeface="Times New Roman"/>
                <a:cs typeface="Times New Roman"/>
                <a:sym typeface="Times New Roman"/>
              </a:rPr>
              <a:t>Hardware and Software Implementations</a:t>
            </a:r>
            <a:endParaRPr/>
          </a:p>
          <a:p>
            <a:pPr indent="0" lvl="0" marL="0" rtl="0" algn="just">
              <a:lnSpc>
                <a:spcPct val="100000"/>
              </a:lnSpc>
              <a:spcBef>
                <a:spcPts val="2000"/>
              </a:spcBef>
              <a:spcAft>
                <a:spcPts val="1200"/>
              </a:spcAft>
              <a:buSzPts val="1800"/>
              <a:buNone/>
            </a:pPr>
            <a:r>
              <a:t/>
            </a:r>
            <a:endParaRPr sz="1200">
              <a:latin typeface="Times New Roman"/>
              <a:ea typeface="Times New Roman"/>
              <a:cs typeface="Times New Roman"/>
              <a:sym typeface="Times New Roman"/>
            </a:endParaRPr>
          </a:p>
        </p:txBody>
      </p:sp>
      <p:sp>
        <p:nvSpPr>
          <p:cNvPr id="86" name="Google Shape;86;p3"/>
          <p:cNvSpPr txBox="1"/>
          <p:nvPr>
            <p:ph idx="11" type="ftr"/>
          </p:nvPr>
        </p:nvSpPr>
        <p:spPr>
          <a:xfrm>
            <a:off x="2944975" y="4834108"/>
            <a:ext cx="3086100" cy="2738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IN"/>
              <a:t>Self Parking Car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idx="1" type="body"/>
          </p:nvPr>
        </p:nvSpPr>
        <p:spPr>
          <a:xfrm>
            <a:off x="544675" y="847065"/>
            <a:ext cx="7886700" cy="3630548"/>
          </a:xfrm>
          <a:prstGeom prst="rect">
            <a:avLst/>
          </a:prstGeom>
          <a:noFill/>
          <a:ln>
            <a:noFill/>
          </a:ln>
        </p:spPr>
        <p:txBody>
          <a:bodyPr anchorCtr="0" anchor="t" bIns="91425" lIns="91425" spcFirstLastPara="1" rIns="91425" wrap="square" tIns="91425">
            <a:normAutofit/>
          </a:bodyPr>
          <a:lstStyle/>
          <a:p>
            <a:pPr indent="-342900" lvl="0" marL="457200" rtl="0" algn="l">
              <a:lnSpc>
                <a:spcPct val="107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Advantages &amp; Applications</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Work Done till date </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Results &amp; Analysis</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Conclusion</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References</a:t>
            </a:r>
            <a:endParaRPr/>
          </a:p>
          <a:p>
            <a:pPr indent="-342900" lvl="0" marL="457200" rtl="0" algn="l">
              <a:lnSpc>
                <a:spcPct val="107000"/>
              </a:lnSpc>
              <a:spcBef>
                <a:spcPts val="800"/>
              </a:spcBef>
              <a:spcAft>
                <a:spcPts val="0"/>
              </a:spcAft>
              <a:buSzPts val="1800"/>
              <a:buChar char="●"/>
            </a:pPr>
            <a:r>
              <a:rPr lang="en-IN" sz="1600">
                <a:solidFill>
                  <a:srgbClr val="151515"/>
                </a:solidFill>
                <a:latin typeface="Times New Roman"/>
                <a:ea typeface="Times New Roman"/>
                <a:cs typeface="Times New Roman"/>
                <a:sym typeface="Times New Roman"/>
              </a:rPr>
              <a:t>Project Outcome</a:t>
            </a:r>
            <a:endParaRPr/>
          </a:p>
          <a:p>
            <a:pPr indent="-228600" lvl="0" marL="457200" rtl="0" algn="l">
              <a:lnSpc>
                <a:spcPct val="115000"/>
              </a:lnSpc>
              <a:spcBef>
                <a:spcPts val="800"/>
              </a:spcBef>
              <a:spcAft>
                <a:spcPts val="0"/>
              </a:spcAft>
              <a:buSzPts val="1800"/>
              <a:buNone/>
            </a:pPr>
            <a:r>
              <a:t/>
            </a:r>
            <a:endParaRPr/>
          </a:p>
        </p:txBody>
      </p:sp>
      <p:sp>
        <p:nvSpPr>
          <p:cNvPr id="92" name="Google Shape;92;p4"/>
          <p:cNvSpPr txBox="1"/>
          <p:nvPr/>
        </p:nvSpPr>
        <p:spPr>
          <a:xfrm>
            <a:off x="544675" y="251366"/>
            <a:ext cx="71834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700" u="none" cap="none" strike="noStrike">
                <a:solidFill>
                  <a:schemeClr val="accent3"/>
                </a:solidFill>
                <a:latin typeface="Alfa Slab One"/>
                <a:ea typeface="Alfa Slab One"/>
                <a:cs typeface="Alfa Slab One"/>
                <a:sym typeface="Alfa Slab One"/>
              </a:rPr>
              <a:t>OUTLINE OF PROJECT</a:t>
            </a:r>
            <a:endParaRPr b="0" i="0" sz="2700" u="none" cap="none" strike="noStrike">
              <a:solidFill>
                <a:schemeClr val="accent3"/>
              </a:solidFill>
              <a:latin typeface="Alfa Slab One"/>
              <a:ea typeface="Alfa Slab One"/>
              <a:cs typeface="Alfa Slab One"/>
              <a:sym typeface="Alfa Slab One"/>
            </a:endParaRPr>
          </a:p>
        </p:txBody>
      </p:sp>
      <p:sp>
        <p:nvSpPr>
          <p:cNvPr id="93" name="Google Shape;93;p4"/>
          <p:cNvSpPr txBox="1"/>
          <p:nvPr>
            <p:ph idx="11" type="ftr"/>
          </p:nvPr>
        </p:nvSpPr>
        <p:spPr>
          <a:xfrm>
            <a:off x="2944975" y="4834108"/>
            <a:ext cx="3086100" cy="2738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IN"/>
              <a:t>Self Parking Car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1700" y="210939"/>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INTRODUCTION TO PROJECT</a:t>
            </a:r>
            <a:endParaRPr>
              <a:latin typeface="Alfa Slab One"/>
              <a:ea typeface="Alfa Slab One"/>
              <a:cs typeface="Alfa Slab One"/>
              <a:sym typeface="Alfa Slab One"/>
            </a:endParaRPr>
          </a:p>
        </p:txBody>
      </p:sp>
      <p:sp>
        <p:nvSpPr>
          <p:cNvPr id="99" name="Google Shape;99;p5"/>
          <p:cNvSpPr txBox="1"/>
          <p:nvPr>
            <p:ph idx="1" type="body"/>
          </p:nvPr>
        </p:nvSpPr>
        <p:spPr>
          <a:xfrm>
            <a:off x="311700" y="1085147"/>
            <a:ext cx="8520600" cy="57006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IN" sz="1700">
                <a:latin typeface="Times New Roman"/>
                <a:ea typeface="Times New Roman"/>
                <a:cs typeface="Times New Roman"/>
                <a:sym typeface="Times New Roman"/>
              </a:rPr>
              <a:t>Why we selected this project?</a:t>
            </a:r>
            <a:endParaRPr sz="1700">
              <a:latin typeface="Times New Roman"/>
              <a:ea typeface="Times New Roman"/>
              <a:cs typeface="Times New Roman"/>
              <a:sym typeface="Times New Roman"/>
            </a:endParaRPr>
          </a:p>
        </p:txBody>
      </p:sp>
      <p:sp>
        <p:nvSpPr>
          <p:cNvPr id="100" name="Google Shape;100;p5"/>
          <p:cNvSpPr txBox="1"/>
          <p:nvPr/>
        </p:nvSpPr>
        <p:spPr>
          <a:xfrm>
            <a:off x="627681" y="1655216"/>
            <a:ext cx="7888637" cy="22640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Times New Roman"/>
                <a:ea typeface="Times New Roman"/>
                <a:cs typeface="Times New Roman"/>
                <a:sym typeface="Times New Roman"/>
              </a:rPr>
              <a:t>Nowadays, several car manufacturers have introduced parking assist system and it has been well accepted due to the fact that parallel parking is a troublesome task.</a:t>
            </a:r>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Times New Roman"/>
                <a:ea typeface="Times New Roman"/>
                <a:cs typeface="Times New Roman"/>
                <a:sym typeface="Times New Roman"/>
              </a:rPr>
              <a:t>Our automated parallel parking feature is a great help when visibility behind the vehicle has decreased because of aerodynamic design.</a:t>
            </a:r>
            <a:endParaRPr/>
          </a:p>
          <a:p>
            <a:pPr indent="-285750" lvl="0" marL="285750" marR="0" rtl="0" algn="l">
              <a:lnSpc>
                <a:spcPct val="150000"/>
              </a:lnSpc>
              <a:spcBef>
                <a:spcPts val="0"/>
              </a:spcBef>
              <a:spcAft>
                <a:spcPts val="0"/>
              </a:spcAft>
              <a:buClr>
                <a:srgbClr val="000000"/>
              </a:buClr>
              <a:buSzPts val="1600"/>
              <a:buFont typeface="Arial"/>
              <a:buChar char="•"/>
            </a:pPr>
            <a:r>
              <a:rPr b="0" i="0" lang="en-IN" sz="1600" u="none" cap="none" strike="noStrike">
                <a:solidFill>
                  <a:srgbClr val="000000"/>
                </a:solidFill>
                <a:latin typeface="Times New Roman"/>
                <a:ea typeface="Times New Roman"/>
                <a:cs typeface="Times New Roman"/>
                <a:sym typeface="Times New Roman"/>
              </a:rPr>
              <a:t> Our system will prevent the car from hitting at the rear and subsequently reduces the error due to human judgement.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311700" y="158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Background and Motivation </a:t>
            </a:r>
            <a:endParaRPr>
              <a:latin typeface="Alfa Slab One"/>
              <a:ea typeface="Alfa Slab One"/>
              <a:cs typeface="Alfa Slab One"/>
              <a:sym typeface="Alfa Slab One"/>
            </a:endParaRPr>
          </a:p>
        </p:txBody>
      </p:sp>
      <p:sp>
        <p:nvSpPr>
          <p:cNvPr id="106" name="Google Shape;106;p6"/>
          <p:cNvSpPr txBox="1"/>
          <p:nvPr>
            <p:ph idx="1" type="body"/>
          </p:nvPr>
        </p:nvSpPr>
        <p:spPr>
          <a:xfrm>
            <a:off x="311700" y="1159790"/>
            <a:ext cx="8520600" cy="3546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IN" sz="1600">
                <a:solidFill>
                  <a:srgbClr val="151515"/>
                </a:solidFill>
                <a:latin typeface="Times New Roman"/>
                <a:ea typeface="Times New Roman"/>
                <a:cs typeface="Times New Roman"/>
                <a:sym typeface="Times New Roman"/>
              </a:rPr>
              <a:t>To develop user friendly automated car parking system which reduces the problem of traffic congestion. </a:t>
            </a:r>
            <a:endParaRPr/>
          </a:p>
          <a:p>
            <a:pPr indent="-285750" lvl="0" marL="285750" rtl="0" algn="l">
              <a:lnSpc>
                <a:spcPct val="115000"/>
              </a:lnSpc>
              <a:spcBef>
                <a:spcPts val="120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 To offer safe, convenience and secure parking slots within limited area. </a:t>
            </a:r>
            <a:endParaRPr/>
          </a:p>
          <a:p>
            <a:pPr indent="-285750" lvl="0" marL="285750" rtl="0" algn="l">
              <a:lnSpc>
                <a:spcPct val="115000"/>
              </a:lnSpc>
              <a:spcBef>
                <a:spcPts val="2400"/>
              </a:spcBef>
              <a:spcAft>
                <a:spcPts val="0"/>
              </a:spcAft>
              <a:buSzPts val="1800"/>
              <a:buFont typeface="Noto Sans Symbols"/>
              <a:buChar char="❑"/>
            </a:pPr>
            <a:r>
              <a:rPr lang="en-IN" sz="1600">
                <a:solidFill>
                  <a:srgbClr val="151515"/>
                </a:solidFill>
                <a:latin typeface="Times New Roman"/>
                <a:ea typeface="Times New Roman"/>
                <a:cs typeface="Times New Roman"/>
                <a:sym typeface="Times New Roman"/>
              </a:rPr>
              <a:t> To reduce the environmental impact of transportation by optimizing routes, reducing fuels consumption and potentially facilitating the adoption of electric vehicles. </a:t>
            </a:r>
            <a:endParaRPr/>
          </a:p>
          <a:p>
            <a:pPr indent="-285750" lvl="0" marL="285750" rtl="0" algn="l">
              <a:lnSpc>
                <a:spcPct val="115000"/>
              </a:lnSpc>
              <a:spcBef>
                <a:spcPts val="2400"/>
              </a:spcBef>
              <a:spcAft>
                <a:spcPts val="1200"/>
              </a:spcAft>
              <a:buSzPts val="1800"/>
              <a:buFont typeface="Noto Sans Symbols"/>
              <a:buChar char="❑"/>
            </a:pPr>
            <a:r>
              <a:rPr lang="en-IN" sz="1600">
                <a:solidFill>
                  <a:srgbClr val="151515"/>
                </a:solidFill>
                <a:latin typeface="Times New Roman"/>
                <a:ea typeface="Times New Roman"/>
                <a:cs typeface="Times New Roman"/>
                <a:sym typeface="Times New Roman"/>
              </a:rPr>
              <a:t>Self-driving cars can potentially reduce the environmental impact of transportation by optimizing routes, reducing fuels consumption and potentially facilitating the adoption of electric vehicles.</a:t>
            </a:r>
            <a:endParaRPr sz="1600">
              <a:solidFill>
                <a:srgbClr val="151515"/>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311700" y="158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Alfa Slab One"/>
                <a:ea typeface="Alfa Slab One"/>
                <a:cs typeface="Alfa Slab One"/>
                <a:sym typeface="Alfa Slab One"/>
              </a:rPr>
              <a:t>Background and Motivation </a:t>
            </a:r>
            <a:endParaRPr>
              <a:latin typeface="Alfa Slab One"/>
              <a:ea typeface="Alfa Slab One"/>
              <a:cs typeface="Alfa Slab One"/>
              <a:sym typeface="Alfa Slab One"/>
            </a:endParaRPr>
          </a:p>
        </p:txBody>
      </p:sp>
      <p:sp>
        <p:nvSpPr>
          <p:cNvPr id="112" name="Google Shape;112;p7"/>
          <p:cNvSpPr txBox="1"/>
          <p:nvPr>
            <p:ph idx="1" type="body"/>
          </p:nvPr>
        </p:nvSpPr>
        <p:spPr>
          <a:xfrm>
            <a:off x="311700" y="1159790"/>
            <a:ext cx="8520600" cy="28782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In India we have less space for traditional parking.</a:t>
            </a:r>
            <a:endParaRPr/>
          </a:p>
          <a:p>
            <a:pPr indent="-171450" lvl="0" marL="285750" rtl="0" algn="l">
              <a:lnSpc>
                <a:spcPct val="115000"/>
              </a:lnSpc>
              <a:spcBef>
                <a:spcPts val="0"/>
              </a:spcBef>
              <a:spcAft>
                <a:spcPts val="0"/>
              </a:spcAft>
              <a:buSzPts val="1800"/>
              <a:buNone/>
            </a:pPr>
            <a:r>
              <a:t/>
            </a:r>
            <a:endParaRPr sz="1600">
              <a:solidFill>
                <a:srgbClr val="151515"/>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So people try to park their vehicles on the road.</a:t>
            </a:r>
            <a:endParaRPr/>
          </a:p>
          <a:p>
            <a:pPr indent="-171450" lvl="0" marL="285750" rtl="0" algn="l">
              <a:lnSpc>
                <a:spcPct val="115000"/>
              </a:lnSpc>
              <a:spcBef>
                <a:spcPts val="0"/>
              </a:spcBef>
              <a:spcAft>
                <a:spcPts val="0"/>
              </a:spcAft>
              <a:buSzPts val="1800"/>
              <a:buNone/>
            </a:pPr>
            <a:r>
              <a:t/>
            </a:r>
            <a:endParaRPr sz="1600">
              <a:solidFill>
                <a:srgbClr val="151515"/>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We face this problem mostly in festival days.</a:t>
            </a:r>
            <a:endParaRPr/>
          </a:p>
          <a:p>
            <a:pPr indent="-171450" lvl="0" marL="285750" rtl="0" algn="l">
              <a:lnSpc>
                <a:spcPct val="115000"/>
              </a:lnSpc>
              <a:spcBef>
                <a:spcPts val="0"/>
              </a:spcBef>
              <a:spcAft>
                <a:spcPts val="0"/>
              </a:spcAft>
              <a:buSzPts val="1800"/>
              <a:buNone/>
            </a:pPr>
            <a:r>
              <a:t/>
            </a:r>
            <a:endParaRPr sz="1600">
              <a:solidFill>
                <a:srgbClr val="151515"/>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Best solution on this problem can be parallel </a:t>
            </a:r>
            <a:endParaRPr/>
          </a:p>
          <a:p>
            <a:pPr indent="0" lvl="0" marL="0" rtl="0" algn="l">
              <a:lnSpc>
                <a:spcPct val="115000"/>
              </a:lnSpc>
              <a:spcBef>
                <a:spcPts val="0"/>
              </a:spcBef>
              <a:spcAft>
                <a:spcPts val="0"/>
              </a:spcAft>
              <a:buSzPts val="1800"/>
              <a:buNone/>
            </a:pPr>
            <a:r>
              <a:rPr lang="en-IN" sz="1600">
                <a:solidFill>
                  <a:srgbClr val="151515"/>
                </a:solidFill>
                <a:latin typeface="Times New Roman"/>
                <a:ea typeface="Times New Roman"/>
                <a:cs typeface="Times New Roman"/>
                <a:sym typeface="Times New Roman"/>
              </a:rPr>
              <a:t>      parking aside the road.</a:t>
            </a:r>
            <a:endParaRPr/>
          </a:p>
          <a:p>
            <a:pPr indent="-171450" lvl="0" marL="285750" rtl="0" algn="l">
              <a:lnSpc>
                <a:spcPct val="115000"/>
              </a:lnSpc>
              <a:spcBef>
                <a:spcPts val="0"/>
              </a:spcBef>
              <a:spcAft>
                <a:spcPts val="0"/>
              </a:spcAft>
              <a:buSzPts val="1800"/>
              <a:buNone/>
            </a:pPr>
            <a:r>
              <a:t/>
            </a:r>
            <a:endParaRPr sz="1600">
              <a:solidFill>
                <a:srgbClr val="151515"/>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lang="en-IN" sz="1600">
                <a:solidFill>
                  <a:srgbClr val="151515"/>
                </a:solidFill>
                <a:latin typeface="Times New Roman"/>
                <a:ea typeface="Times New Roman"/>
                <a:cs typeface="Times New Roman"/>
                <a:sym typeface="Times New Roman"/>
              </a:rPr>
              <a:t>It will reduce the parking space and also traffic</a:t>
            </a:r>
            <a:endParaRPr/>
          </a:p>
          <a:p>
            <a:pPr indent="0" lvl="0" marL="0" rtl="0" algn="l">
              <a:lnSpc>
                <a:spcPct val="115000"/>
              </a:lnSpc>
              <a:spcBef>
                <a:spcPts val="0"/>
              </a:spcBef>
              <a:spcAft>
                <a:spcPts val="0"/>
              </a:spcAft>
              <a:buSzPts val="1800"/>
              <a:buNone/>
            </a:pPr>
            <a:r>
              <a:rPr lang="en-IN" sz="1600">
                <a:solidFill>
                  <a:srgbClr val="151515"/>
                </a:solidFill>
                <a:latin typeface="Times New Roman"/>
                <a:ea typeface="Times New Roman"/>
                <a:cs typeface="Times New Roman"/>
                <a:sym typeface="Times New Roman"/>
              </a:rPr>
              <a:t>      will not get disturbed.</a:t>
            </a:r>
            <a:endParaRPr sz="1600">
              <a:solidFill>
                <a:srgbClr val="151515"/>
              </a:solidFill>
              <a:latin typeface="Times New Roman"/>
              <a:ea typeface="Times New Roman"/>
              <a:cs typeface="Times New Roman"/>
              <a:sym typeface="Times New Roman"/>
            </a:endParaRPr>
          </a:p>
        </p:txBody>
      </p:sp>
      <p:sp>
        <p:nvSpPr>
          <p:cNvPr id="113" name="Google Shape;113;p7"/>
          <p:cNvSpPr/>
          <p:nvPr/>
        </p:nvSpPr>
        <p:spPr>
          <a:xfrm>
            <a:off x="5283547" y="947624"/>
            <a:ext cx="3246300" cy="1854300"/>
          </a:xfrm>
          <a:prstGeom prst="rect">
            <a:avLst/>
          </a:prstGeom>
          <a:noFill/>
          <a:ln>
            <a:noFill/>
          </a:ln>
        </p:spPr>
      </p:sp>
      <p:pic>
        <p:nvPicPr>
          <p:cNvPr id="114" name="Google Shape;114;p7"/>
          <p:cNvPicPr preferRelativeResize="0"/>
          <p:nvPr/>
        </p:nvPicPr>
        <p:blipFill rotWithShape="1">
          <a:blip r:embed="rId3">
            <a:alphaModFix/>
          </a:blip>
          <a:srcRect b="0" l="0" r="0" t="10513"/>
          <a:stretch/>
        </p:blipFill>
        <p:spPr>
          <a:xfrm>
            <a:off x="5405932" y="2865844"/>
            <a:ext cx="3001393" cy="20144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311700" y="26946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IN" sz="2700">
                <a:latin typeface="Alfa Slab One"/>
                <a:ea typeface="Alfa Slab One"/>
                <a:cs typeface="Alfa Slab One"/>
                <a:sym typeface="Alfa Slab One"/>
              </a:rPr>
              <a:t>Problem Statement and Objectives</a:t>
            </a:r>
            <a:endParaRPr sz="2700">
              <a:latin typeface="Alfa Slab One"/>
              <a:ea typeface="Alfa Slab One"/>
              <a:cs typeface="Alfa Slab One"/>
              <a:sym typeface="Alfa Slab One"/>
            </a:endParaRPr>
          </a:p>
        </p:txBody>
      </p:sp>
      <p:sp>
        <p:nvSpPr>
          <p:cNvPr id="120" name="Google Shape;120;p8"/>
          <p:cNvSpPr txBox="1"/>
          <p:nvPr>
            <p:ph idx="1" type="body"/>
          </p:nvPr>
        </p:nvSpPr>
        <p:spPr>
          <a:xfrm>
            <a:off x="311700" y="1159790"/>
            <a:ext cx="85206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88452"/>
              <a:buNone/>
            </a:pPr>
            <a:r>
              <a:rPr lang="en-IN" sz="2200">
                <a:solidFill>
                  <a:srgbClr val="6C6C6C"/>
                </a:solidFill>
                <a:latin typeface="Times New Roman"/>
                <a:ea typeface="Times New Roman"/>
                <a:cs typeface="Times New Roman"/>
                <a:sym typeface="Times New Roman"/>
              </a:rPr>
              <a:t>Problem Statement:</a:t>
            </a:r>
            <a:endParaRPr/>
          </a:p>
          <a:p>
            <a:pPr indent="0" lvl="0" marL="0" rtl="0" algn="l">
              <a:lnSpc>
                <a:spcPct val="115000"/>
              </a:lnSpc>
              <a:spcBef>
                <a:spcPts val="1200"/>
              </a:spcBef>
              <a:spcAft>
                <a:spcPts val="0"/>
              </a:spcAft>
              <a:buSzPct val="121621"/>
              <a:buNone/>
            </a:pPr>
            <a:r>
              <a:rPr lang="en-IN" sz="1600">
                <a:solidFill>
                  <a:srgbClr val="151515"/>
                </a:solidFill>
                <a:latin typeface="Times New Roman"/>
                <a:ea typeface="Times New Roman"/>
                <a:cs typeface="Times New Roman"/>
                <a:sym typeface="Times New Roman"/>
              </a:rPr>
              <a:t>Develop a self-parking car system that can navigate and parallel park autonomously, detect and avoid obstacles, and provide real-time feedback to the driver. </a:t>
            </a:r>
            <a:endParaRPr/>
          </a:p>
          <a:p>
            <a:pPr indent="0" lvl="0" marL="0" rtl="0" algn="l">
              <a:lnSpc>
                <a:spcPct val="115000"/>
              </a:lnSpc>
              <a:spcBef>
                <a:spcPts val="1200"/>
              </a:spcBef>
              <a:spcAft>
                <a:spcPts val="0"/>
              </a:spcAft>
              <a:buSzPct val="97297"/>
              <a:buNone/>
            </a:pPr>
            <a:r>
              <a:rPr lang="en-IN" sz="2000">
                <a:solidFill>
                  <a:srgbClr val="6C6C6C"/>
                </a:solidFill>
                <a:latin typeface="Times New Roman"/>
                <a:ea typeface="Times New Roman"/>
                <a:cs typeface="Times New Roman"/>
                <a:sym typeface="Times New Roman"/>
              </a:rPr>
              <a:t>Objective: </a:t>
            </a:r>
            <a:endParaRPr/>
          </a:p>
          <a:p>
            <a:pPr indent="0" lvl="0" marL="0" rtl="0" algn="l">
              <a:lnSpc>
                <a:spcPct val="115000"/>
              </a:lnSpc>
              <a:spcBef>
                <a:spcPts val="1200"/>
              </a:spcBef>
              <a:spcAft>
                <a:spcPts val="0"/>
              </a:spcAft>
              <a:buSzPct val="121621"/>
              <a:buNone/>
            </a:pPr>
            <a:r>
              <a:rPr lang="en-IN" sz="1600">
                <a:solidFill>
                  <a:srgbClr val="151515"/>
                </a:solidFill>
                <a:latin typeface="Times New Roman"/>
                <a:ea typeface="Times New Roman"/>
                <a:cs typeface="Times New Roman"/>
                <a:sym typeface="Times New Roman"/>
              </a:rPr>
              <a:t>To develop user friendly automated car parking system which reduces the problem of traffic congestion.</a:t>
            </a:r>
            <a:endParaRPr/>
          </a:p>
          <a:p>
            <a:pPr indent="0" lvl="0" marL="0" rtl="0" algn="l">
              <a:lnSpc>
                <a:spcPct val="115000"/>
              </a:lnSpc>
              <a:spcBef>
                <a:spcPts val="1200"/>
              </a:spcBef>
              <a:spcAft>
                <a:spcPts val="0"/>
              </a:spcAft>
              <a:buSzPct val="121621"/>
              <a:buNone/>
            </a:pPr>
            <a:r>
              <a:rPr lang="en-IN" sz="1600">
                <a:solidFill>
                  <a:srgbClr val="151515"/>
                </a:solidFill>
                <a:latin typeface="Times New Roman"/>
                <a:ea typeface="Times New Roman"/>
                <a:cs typeface="Times New Roman"/>
                <a:sym typeface="Times New Roman"/>
              </a:rPr>
              <a:t>To offer safe, convenience and secure parking slots within limited area. </a:t>
            </a:r>
            <a:endParaRPr/>
          </a:p>
          <a:p>
            <a:pPr indent="0" lvl="0" marL="0" rtl="0" algn="l">
              <a:lnSpc>
                <a:spcPct val="115000"/>
              </a:lnSpc>
              <a:spcBef>
                <a:spcPts val="1200"/>
              </a:spcBef>
              <a:spcAft>
                <a:spcPts val="1200"/>
              </a:spcAft>
              <a:buSzPct val="121621"/>
              <a:buNone/>
            </a:pPr>
            <a:r>
              <a:rPr lang="en-IN" sz="1600">
                <a:solidFill>
                  <a:srgbClr val="151515"/>
                </a:solidFill>
                <a:latin typeface="Times New Roman"/>
                <a:ea typeface="Times New Roman"/>
                <a:cs typeface="Times New Roman"/>
                <a:sym typeface="Times New Roman"/>
              </a:rPr>
              <a:t>To reduce the environmental impact of transportation by optimizing routes, reducing fuels consumption and potentially facilitating the adoption of electric vehicles. </a:t>
            </a:r>
            <a:endParaRPr sz="1600">
              <a:solidFill>
                <a:srgbClr val="151515"/>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9"/>
          <p:cNvPicPr preferRelativeResize="0"/>
          <p:nvPr/>
        </p:nvPicPr>
        <p:blipFill rotWithShape="1">
          <a:blip r:embed="rId3">
            <a:alphaModFix/>
          </a:blip>
          <a:srcRect b="0" l="0" r="0" t="0"/>
          <a:stretch/>
        </p:blipFill>
        <p:spPr>
          <a:xfrm rot="5400000">
            <a:off x="3252439" y="-828763"/>
            <a:ext cx="2639122" cy="5001487"/>
          </a:xfrm>
          <a:prstGeom prst="rect">
            <a:avLst/>
          </a:prstGeom>
          <a:noFill/>
          <a:ln>
            <a:noFill/>
          </a:ln>
        </p:spPr>
      </p:pic>
      <p:sp>
        <p:nvSpPr>
          <p:cNvPr id="126" name="Google Shape;126;p9"/>
          <p:cNvSpPr txBox="1"/>
          <p:nvPr/>
        </p:nvSpPr>
        <p:spPr>
          <a:xfrm>
            <a:off x="2706150" y="3553041"/>
            <a:ext cx="443188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151515"/>
                </a:solidFill>
                <a:latin typeface="Arial"/>
                <a:ea typeface="Arial"/>
                <a:cs typeface="Arial"/>
                <a:sym typeface="Arial"/>
              </a:rPr>
              <a:t>This is how parkmate will park the car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Swati</dc:creator>
</cp:coreProperties>
</file>