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94" r:id="rId9"/>
    <p:sldId id="264" r:id="rId10"/>
    <p:sldId id="276" r:id="rId11"/>
    <p:sldId id="278" r:id="rId12"/>
    <p:sldId id="275" r:id="rId13"/>
    <p:sldId id="279" r:id="rId14"/>
    <p:sldId id="277" r:id="rId15"/>
    <p:sldId id="273" r:id="rId16"/>
    <p:sldId id="291" r:id="rId17"/>
    <p:sldId id="292" r:id="rId18"/>
    <p:sldId id="283" r:id="rId19"/>
    <p:sldId id="268" r:id="rId20"/>
    <p:sldId id="284" r:id="rId21"/>
    <p:sldId id="270" r:id="rId22"/>
    <p:sldId id="293" r:id="rId23"/>
    <p:sldId id="295" r:id="rId24"/>
    <p:sldId id="280" r:id="rId25"/>
    <p:sldId id="288" r:id="rId26"/>
    <p:sldId id="281" r:id="rId27"/>
    <p:sldId id="289" r:id="rId28"/>
    <p:sldId id="282" r:id="rId29"/>
    <p:sldId id="285" r:id="rId30"/>
    <p:sldId id="290" r:id="rId31"/>
    <p:sldId id="296" r:id="rId32"/>
    <p:sldId id="297" r:id="rId33"/>
    <p:sldId id="298" r:id="rId34"/>
    <p:sldId id="274" r:id="rId35"/>
  </p:sldIdLst>
  <p:sldSz cx="9144000" cy="5143500" type="screen16x9"/>
  <p:notesSz cx="6858000" cy="9144000"/>
  <p:embeddedFontLst>
    <p:embeddedFont>
      <p:font typeface="Average" panose="020B0604020202020204" charset="0"/>
      <p:regular r:id="rId37"/>
    </p:embeddedFont>
    <p:embeddedFont>
      <p:font typeface="Calibri" panose="020F0502020204030204" pitchFamily="34" charset="0"/>
      <p:regular r:id="rId38"/>
      <p:bold r:id="rId39"/>
      <p:italic r:id="rId40"/>
      <p:boldItalic r:id="rId41"/>
    </p:embeddedFont>
    <p:embeddedFont>
      <p:font typeface="Oswald"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384DA1-8FC2-4650-8199-8C8929A641AD}">
  <a:tblStyle styleId="{BC384DA1-8FC2-4650-8199-8C8929A641A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219"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Namratha\Documents\Informac\health.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Sheet2!$B$1:$B$9</cx:f>
        <cx:lvl ptCount="9">
          <cx:pt idx="0"># 44. Floors, walls and ceilings: properly built, maintained in good repair and clean</cx:pt>
          <cx:pt idx="1"># 43. Premises; personal/cleaning items; vermin-proofing</cx:pt>
          <cx:pt idx="2"># 40. Plumbing: Plumbing in good repair, proper backflow devices</cx:pt>
          <cx:pt idx="3"># 46. Signs posted; last inspection report available</cx:pt>
          <cx:pt idx="4"># 42. Toilet facilities: properly constructed, supplied, cleaned</cx:pt>
          <cx:pt idx="5"># 01b. Food safety certification</cx:pt>
          <cx:pt idx="6"># 39. Wiping cloths: properly used and stored</cx:pt>
          <cx:pt idx="7"># 48. Plan Review required for new or remodel construction</cx:pt>
          <cx:pt idx="8"># 52. Multiple Major Critical Violations / Increased Risk to Public Health</cx:pt>
        </cx:lvl>
      </cx:strDim>
      <cx:numDim type="val">
        <cx:f>Sheet2!$C$1:$C$9</cx:f>
        <cx:lvl ptCount="9" formatCode="General">
          <cx:pt idx="0">138</cx:pt>
          <cx:pt idx="1">107</cx:pt>
          <cx:pt idx="2">92</cx:pt>
          <cx:pt idx="3">53</cx:pt>
          <cx:pt idx="4">39</cx:pt>
          <cx:pt idx="5">20</cx:pt>
          <cx:pt idx="6">19</cx:pt>
          <cx:pt idx="7">14</cx:pt>
          <cx:pt idx="8">14</cx:pt>
        </cx:lvl>
      </cx:numDim>
    </cx:data>
  </cx:chartData>
  <cx:chart>
    <cx:title pos="t" align="ctr" overlay="0">
      <cx:tx>
        <cx:txData>
          <cx:v>Frequency of violations in Avalon</cx:v>
        </cx:txData>
      </cx:tx>
      <cx:txPr>
        <a:bodyPr spcFirstLastPara="1" vertOverflow="ellipsis" horzOverflow="overflow" wrap="square" lIns="0" tIns="0" rIns="0" bIns="0" anchor="ctr" anchorCtr="1"/>
        <a:lstStyle/>
        <a:p>
          <a:pPr algn="ctr" rtl="0">
            <a:defRPr/>
          </a:pPr>
          <a:r>
            <a:rPr lang="en-US" sz="1400" b="0" i="0" u="none" strike="noStrike" baseline="0" dirty="0">
              <a:solidFill>
                <a:schemeClr val="accent5">
                  <a:lumMod val="20000"/>
                  <a:lumOff val="80000"/>
                </a:schemeClr>
              </a:solidFill>
              <a:latin typeface="Calibri" panose="020F0502020204030204"/>
            </a:rPr>
            <a:t>Frequency of violations in Avalon</a:t>
          </a:r>
        </a:p>
      </cx:txPr>
    </cx:title>
    <cx:plotArea>
      <cx:plotAreaRegion>
        <cx:series layoutId="funnel" uniqueId="{6F62A91B-F1E0-40FE-8E1C-4F14C74DF614}">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69c9ec569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69c9ec56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37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69c9ec569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69c9ec56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69c9ec569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69c9ec56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915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69c9ec56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69c9ec56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69c9ec569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69c9ec569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69c9ec56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69c9ec569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69c9ec569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69c9ec56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69c9ec569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69c9ec569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4/relationships/chartEx" Target="../charts/chartEx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296431"/>
            <a:ext cx="7801500" cy="173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INF</a:t>
            </a:r>
            <a:r>
              <a:rPr lang="en-US" dirty="0"/>
              <a:t>ORMAC</a:t>
            </a:r>
            <a:r>
              <a:rPr lang="en" dirty="0"/>
              <a:t>: Analyti</a:t>
            </a:r>
            <a:r>
              <a:rPr lang="en-US" dirty="0"/>
              <a:t>cs Data Science Challenge</a:t>
            </a:r>
            <a:endParaRPr dirty="0"/>
          </a:p>
        </p:txBody>
      </p:sp>
      <p:sp>
        <p:nvSpPr>
          <p:cNvPr id="60" name="Google Shape;60;p13"/>
          <p:cNvSpPr txBox="1">
            <a:spLocks noGrp="1"/>
          </p:cNvSpPr>
          <p:nvPr>
            <p:ph type="subTitle" idx="1"/>
          </p:nvPr>
        </p:nvSpPr>
        <p:spPr>
          <a:xfrm>
            <a:off x="1131787" y="3116970"/>
            <a:ext cx="7801500" cy="16752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 Stood Runner 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5026-C4DA-4123-8062-73943876FB74}"/>
              </a:ext>
            </a:extLst>
          </p:cNvPr>
          <p:cNvSpPr>
            <a:spLocks noGrp="1"/>
          </p:cNvSpPr>
          <p:nvPr>
            <p:ph type="title"/>
          </p:nvPr>
        </p:nvSpPr>
        <p:spPr>
          <a:xfrm>
            <a:off x="264979" y="231442"/>
            <a:ext cx="8520600" cy="572700"/>
          </a:xfrm>
        </p:spPr>
        <p:txBody>
          <a:bodyPr/>
          <a:lstStyle/>
          <a:p>
            <a:pPr algn="ctr"/>
            <a:r>
              <a:rPr lang="en-US" dirty="0"/>
              <a:t>CORRELATION CHART</a:t>
            </a:r>
          </a:p>
        </p:txBody>
      </p:sp>
      <p:pic>
        <p:nvPicPr>
          <p:cNvPr id="4" name="Picture 3">
            <a:extLst>
              <a:ext uri="{FF2B5EF4-FFF2-40B4-BE49-F238E27FC236}">
                <a16:creationId xmlns:a16="http://schemas.microsoft.com/office/drawing/2014/main" id="{23AF0B73-6B09-4F5B-807C-CEAE44648C3C}"/>
              </a:ext>
            </a:extLst>
          </p:cNvPr>
          <p:cNvPicPr>
            <a:picLocks noChangeAspect="1"/>
          </p:cNvPicPr>
          <p:nvPr/>
        </p:nvPicPr>
        <p:blipFill>
          <a:blip r:embed="rId2"/>
          <a:stretch>
            <a:fillRect/>
          </a:stretch>
        </p:blipFill>
        <p:spPr>
          <a:xfrm>
            <a:off x="447188" y="897244"/>
            <a:ext cx="7875854" cy="4021488"/>
          </a:xfrm>
          <a:prstGeom prst="rect">
            <a:avLst/>
          </a:prstGeom>
        </p:spPr>
      </p:pic>
    </p:spTree>
    <p:extLst>
      <p:ext uri="{BB962C8B-B14F-4D97-AF65-F5344CB8AC3E}">
        <p14:creationId xmlns:p14="http://schemas.microsoft.com/office/powerpoint/2010/main" val="79798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C881-0622-4815-A0F1-5A1D80797021}"/>
              </a:ext>
            </a:extLst>
          </p:cNvPr>
          <p:cNvSpPr>
            <a:spLocks noGrp="1"/>
          </p:cNvSpPr>
          <p:nvPr>
            <p:ph type="title"/>
          </p:nvPr>
        </p:nvSpPr>
        <p:spPr/>
        <p:txBody>
          <a:bodyPr/>
          <a:lstStyle/>
          <a:p>
            <a:pPr algn="ctr"/>
            <a:r>
              <a:rPr lang="en-US" dirty="0"/>
              <a:t>RESTAURANT COUNT ACCORDING TO RISK FACTOR</a:t>
            </a:r>
          </a:p>
        </p:txBody>
      </p:sp>
      <p:pic>
        <p:nvPicPr>
          <p:cNvPr id="4" name="Picture 3">
            <a:extLst>
              <a:ext uri="{FF2B5EF4-FFF2-40B4-BE49-F238E27FC236}">
                <a16:creationId xmlns:a16="http://schemas.microsoft.com/office/drawing/2014/main" id="{59FEAFED-4E19-4168-BE7E-2196996AEB91}"/>
              </a:ext>
            </a:extLst>
          </p:cNvPr>
          <p:cNvPicPr>
            <a:picLocks noChangeAspect="1"/>
          </p:cNvPicPr>
          <p:nvPr/>
        </p:nvPicPr>
        <p:blipFill>
          <a:blip r:embed="rId2"/>
          <a:stretch>
            <a:fillRect/>
          </a:stretch>
        </p:blipFill>
        <p:spPr>
          <a:xfrm>
            <a:off x="3263807" y="1828800"/>
            <a:ext cx="2529618" cy="1808777"/>
          </a:xfrm>
          <a:prstGeom prst="rect">
            <a:avLst/>
          </a:prstGeom>
        </p:spPr>
      </p:pic>
    </p:spTree>
    <p:extLst>
      <p:ext uri="{BB962C8B-B14F-4D97-AF65-F5344CB8AC3E}">
        <p14:creationId xmlns:p14="http://schemas.microsoft.com/office/powerpoint/2010/main" val="51633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7982-82D0-4F1B-8ED4-1418948D16E6}"/>
              </a:ext>
            </a:extLst>
          </p:cNvPr>
          <p:cNvSpPr>
            <a:spLocks noGrp="1"/>
          </p:cNvSpPr>
          <p:nvPr>
            <p:ph type="title"/>
          </p:nvPr>
        </p:nvSpPr>
        <p:spPr>
          <a:xfrm>
            <a:off x="410947" y="352496"/>
            <a:ext cx="7852200" cy="861000"/>
          </a:xfrm>
        </p:spPr>
        <p:txBody>
          <a:bodyPr/>
          <a:lstStyle/>
          <a:p>
            <a:r>
              <a:rPr lang="en-US" dirty="0"/>
              <a:t>TOP 10 RESTAURANTS WITH HIGH SCORE</a:t>
            </a:r>
          </a:p>
        </p:txBody>
      </p:sp>
      <p:pic>
        <p:nvPicPr>
          <p:cNvPr id="4" name="Picture 3">
            <a:extLst>
              <a:ext uri="{FF2B5EF4-FFF2-40B4-BE49-F238E27FC236}">
                <a16:creationId xmlns:a16="http://schemas.microsoft.com/office/drawing/2014/main" id="{E09708CA-7E61-4848-BE93-3A9DFAEFA0B1}"/>
              </a:ext>
            </a:extLst>
          </p:cNvPr>
          <p:cNvPicPr>
            <a:picLocks noChangeAspect="1"/>
          </p:cNvPicPr>
          <p:nvPr/>
        </p:nvPicPr>
        <p:blipFill>
          <a:blip r:embed="rId2"/>
          <a:stretch>
            <a:fillRect/>
          </a:stretch>
        </p:blipFill>
        <p:spPr>
          <a:xfrm>
            <a:off x="1868847" y="1428332"/>
            <a:ext cx="5019188" cy="2910061"/>
          </a:xfrm>
          <a:prstGeom prst="rect">
            <a:avLst/>
          </a:prstGeom>
        </p:spPr>
      </p:pic>
    </p:spTree>
    <p:extLst>
      <p:ext uri="{BB962C8B-B14F-4D97-AF65-F5344CB8AC3E}">
        <p14:creationId xmlns:p14="http://schemas.microsoft.com/office/powerpoint/2010/main" val="75111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E399-EE0B-4C4A-B0CC-271B6ADA30DA}"/>
              </a:ext>
            </a:extLst>
          </p:cNvPr>
          <p:cNvSpPr>
            <a:spLocks noGrp="1"/>
          </p:cNvSpPr>
          <p:nvPr>
            <p:ph type="title"/>
          </p:nvPr>
        </p:nvSpPr>
        <p:spPr/>
        <p:txBody>
          <a:bodyPr/>
          <a:lstStyle/>
          <a:p>
            <a:pPr algn="ctr"/>
            <a:r>
              <a:rPr lang="en-US" dirty="0"/>
              <a:t>BOTTOM 10 RESTAURANTS</a:t>
            </a:r>
          </a:p>
        </p:txBody>
      </p:sp>
      <p:pic>
        <p:nvPicPr>
          <p:cNvPr id="4" name="Picture 3">
            <a:extLst>
              <a:ext uri="{FF2B5EF4-FFF2-40B4-BE49-F238E27FC236}">
                <a16:creationId xmlns:a16="http://schemas.microsoft.com/office/drawing/2014/main" id="{4D30FA30-FAE9-48EC-8A25-0B6F9468166E}"/>
              </a:ext>
            </a:extLst>
          </p:cNvPr>
          <p:cNvPicPr>
            <a:picLocks noChangeAspect="1"/>
          </p:cNvPicPr>
          <p:nvPr/>
        </p:nvPicPr>
        <p:blipFill>
          <a:blip r:embed="rId2"/>
          <a:stretch>
            <a:fillRect/>
          </a:stretch>
        </p:blipFill>
        <p:spPr>
          <a:xfrm>
            <a:off x="2215918" y="1644602"/>
            <a:ext cx="4451689" cy="2513582"/>
          </a:xfrm>
          <a:prstGeom prst="rect">
            <a:avLst/>
          </a:prstGeom>
        </p:spPr>
      </p:pic>
    </p:spTree>
    <p:extLst>
      <p:ext uri="{BB962C8B-B14F-4D97-AF65-F5344CB8AC3E}">
        <p14:creationId xmlns:p14="http://schemas.microsoft.com/office/powerpoint/2010/main" val="23255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F055-FC5D-4D31-B8A2-A7DD8BCF8E78}"/>
              </a:ext>
            </a:extLst>
          </p:cNvPr>
          <p:cNvSpPr>
            <a:spLocks noGrp="1"/>
          </p:cNvSpPr>
          <p:nvPr>
            <p:ph type="title"/>
          </p:nvPr>
        </p:nvSpPr>
        <p:spPr>
          <a:xfrm>
            <a:off x="464342" y="78844"/>
            <a:ext cx="7852200" cy="861000"/>
          </a:xfrm>
        </p:spPr>
        <p:txBody>
          <a:bodyPr/>
          <a:lstStyle/>
          <a:p>
            <a:r>
              <a:rPr lang="en-US" dirty="0"/>
              <a:t>AVERAGE SCORE PER FACILITY TYPE</a:t>
            </a:r>
          </a:p>
        </p:txBody>
      </p:sp>
      <p:pic>
        <p:nvPicPr>
          <p:cNvPr id="4" name="Picture 3">
            <a:extLst>
              <a:ext uri="{FF2B5EF4-FFF2-40B4-BE49-F238E27FC236}">
                <a16:creationId xmlns:a16="http://schemas.microsoft.com/office/drawing/2014/main" id="{BBA9E221-B478-41B6-9D4C-8C5F53F9F210}"/>
              </a:ext>
            </a:extLst>
          </p:cNvPr>
          <p:cNvPicPr>
            <a:picLocks noChangeAspect="1"/>
          </p:cNvPicPr>
          <p:nvPr/>
        </p:nvPicPr>
        <p:blipFill>
          <a:blip r:embed="rId2"/>
          <a:stretch>
            <a:fillRect/>
          </a:stretch>
        </p:blipFill>
        <p:spPr>
          <a:xfrm>
            <a:off x="0" y="1021190"/>
            <a:ext cx="9144000" cy="3964625"/>
          </a:xfrm>
          <a:prstGeom prst="rect">
            <a:avLst/>
          </a:prstGeom>
        </p:spPr>
      </p:pic>
    </p:spTree>
    <p:extLst>
      <p:ext uri="{BB962C8B-B14F-4D97-AF65-F5344CB8AC3E}">
        <p14:creationId xmlns:p14="http://schemas.microsoft.com/office/powerpoint/2010/main" val="238957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679150" y="142325"/>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 15 violation codes</a:t>
            </a:r>
            <a:endParaRPr/>
          </a:p>
        </p:txBody>
      </p:sp>
      <p:pic>
        <p:nvPicPr>
          <p:cNvPr id="208" name="Google Shape;208;p30"/>
          <p:cNvPicPr preferRelativeResize="0"/>
          <p:nvPr/>
        </p:nvPicPr>
        <p:blipFill>
          <a:blip r:embed="rId3">
            <a:alphaModFix/>
          </a:blip>
          <a:stretch>
            <a:fillRect/>
          </a:stretch>
        </p:blipFill>
        <p:spPr>
          <a:xfrm>
            <a:off x="982000" y="910800"/>
            <a:ext cx="7342402" cy="3835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050AE-8763-4C1F-A1D6-541D442730CE}"/>
              </a:ext>
            </a:extLst>
          </p:cNvPr>
          <p:cNvSpPr>
            <a:spLocks noGrp="1"/>
          </p:cNvSpPr>
          <p:nvPr>
            <p:ph type="title"/>
          </p:nvPr>
        </p:nvSpPr>
        <p:spPr/>
        <p:txBody>
          <a:bodyPr/>
          <a:lstStyle/>
          <a:p>
            <a:r>
              <a:rPr lang="en-US" dirty="0"/>
              <a:t>Q1:</a:t>
            </a:r>
          </a:p>
        </p:txBody>
      </p:sp>
      <p:sp>
        <p:nvSpPr>
          <p:cNvPr id="4" name="Text Placeholder 3">
            <a:extLst>
              <a:ext uri="{FF2B5EF4-FFF2-40B4-BE49-F238E27FC236}">
                <a16:creationId xmlns:a16="http://schemas.microsoft.com/office/drawing/2014/main" id="{62A28A6E-5EF1-4849-8B93-8AD1EBC8CD47}"/>
              </a:ext>
            </a:extLst>
          </p:cNvPr>
          <p:cNvSpPr>
            <a:spLocks noGrp="1"/>
          </p:cNvSpPr>
          <p:nvPr>
            <p:ph type="body" idx="1"/>
          </p:nvPr>
        </p:nvSpPr>
        <p:spPr/>
        <p:txBody>
          <a:bodyPr/>
          <a:lstStyle/>
          <a:p>
            <a:r>
              <a:rPr lang="en-US" dirty="0"/>
              <a:t>Problem Statement :  to predict the scores of the restaurants using random forest regression.</a:t>
            </a:r>
          </a:p>
          <a:p>
            <a:r>
              <a:rPr lang="en-US" dirty="0"/>
              <a:t>Target Variable :  Score</a:t>
            </a:r>
          </a:p>
          <a:p>
            <a:r>
              <a:rPr lang="en-US" dirty="0"/>
              <a:t>Predictors : ‘PROGRAM STATUS’, ‘SERVICE CODE’, ‘Distance in miles’, ‘2011 Supervisorial District Boundaries  Official ‘, ‘Census Tracts 2010’, ‘Board Approved Statistical Areas’, ‘type’, ‘risk factor’, ‘month’, and all one-hot encoded violation codes</a:t>
            </a:r>
          </a:p>
          <a:p>
            <a:r>
              <a:rPr lang="en-US" dirty="0"/>
              <a:t>Accuracy : 94.32% </a:t>
            </a:r>
          </a:p>
          <a:p>
            <a:endParaRPr lang="en-US" dirty="0"/>
          </a:p>
        </p:txBody>
      </p:sp>
    </p:spTree>
    <p:extLst>
      <p:ext uri="{BB962C8B-B14F-4D97-AF65-F5344CB8AC3E}">
        <p14:creationId xmlns:p14="http://schemas.microsoft.com/office/powerpoint/2010/main" val="213079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CE07-DD1D-4F31-8441-CF33B0F070CB}"/>
              </a:ext>
            </a:extLst>
          </p:cNvPr>
          <p:cNvSpPr>
            <a:spLocks noGrp="1"/>
          </p:cNvSpPr>
          <p:nvPr>
            <p:ph type="title"/>
          </p:nvPr>
        </p:nvSpPr>
        <p:spPr>
          <a:xfrm>
            <a:off x="311700" y="215246"/>
            <a:ext cx="8520600" cy="572700"/>
          </a:xfrm>
        </p:spPr>
        <p:txBody>
          <a:bodyPr/>
          <a:lstStyle/>
          <a:p>
            <a:r>
              <a:rPr lang="en-US" dirty="0"/>
              <a:t>Key Factors In predicting health scores.</a:t>
            </a:r>
          </a:p>
        </p:txBody>
      </p:sp>
      <p:sp>
        <p:nvSpPr>
          <p:cNvPr id="3" name="Text Placeholder 2">
            <a:extLst>
              <a:ext uri="{FF2B5EF4-FFF2-40B4-BE49-F238E27FC236}">
                <a16:creationId xmlns:a16="http://schemas.microsoft.com/office/drawing/2014/main" id="{3CA33B4B-1569-4292-A3B8-6DE634C5F4B7}"/>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19E5B0D4-E759-4423-8764-84448606EEF1}"/>
              </a:ext>
            </a:extLst>
          </p:cNvPr>
          <p:cNvPicPr>
            <a:picLocks noChangeAspect="1"/>
          </p:cNvPicPr>
          <p:nvPr/>
        </p:nvPicPr>
        <p:blipFill>
          <a:blip r:embed="rId2"/>
          <a:stretch>
            <a:fillRect/>
          </a:stretch>
        </p:blipFill>
        <p:spPr>
          <a:xfrm>
            <a:off x="0" y="996116"/>
            <a:ext cx="9144000" cy="4043095"/>
          </a:xfrm>
          <a:prstGeom prst="rect">
            <a:avLst/>
          </a:prstGeom>
        </p:spPr>
      </p:pic>
    </p:spTree>
    <p:extLst>
      <p:ext uri="{BB962C8B-B14F-4D97-AF65-F5344CB8AC3E}">
        <p14:creationId xmlns:p14="http://schemas.microsoft.com/office/powerpoint/2010/main" val="125709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5" name="Title 4">
            <a:extLst>
              <a:ext uri="{FF2B5EF4-FFF2-40B4-BE49-F238E27FC236}">
                <a16:creationId xmlns:a16="http://schemas.microsoft.com/office/drawing/2014/main" id="{C91ED350-766A-48FF-AB12-15B6269A8415}"/>
              </a:ext>
            </a:extLst>
          </p:cNvPr>
          <p:cNvSpPr>
            <a:spLocks noGrp="1"/>
          </p:cNvSpPr>
          <p:nvPr>
            <p:ph type="title"/>
          </p:nvPr>
        </p:nvSpPr>
        <p:spPr/>
        <p:txBody>
          <a:bodyPr/>
          <a:lstStyle/>
          <a:p>
            <a:r>
              <a:rPr lang="en-US" dirty="0"/>
              <a:t>Q2 :  </a:t>
            </a:r>
          </a:p>
        </p:txBody>
      </p:sp>
      <p:sp>
        <p:nvSpPr>
          <p:cNvPr id="4" name="Text Placeholder 3">
            <a:extLst>
              <a:ext uri="{FF2B5EF4-FFF2-40B4-BE49-F238E27FC236}">
                <a16:creationId xmlns:a16="http://schemas.microsoft.com/office/drawing/2014/main" id="{CB9143DB-02AA-4850-9396-DA042615B4FE}"/>
              </a:ext>
            </a:extLst>
          </p:cNvPr>
          <p:cNvSpPr>
            <a:spLocks noGrp="1"/>
          </p:cNvSpPr>
          <p:nvPr>
            <p:ph type="body" idx="1"/>
          </p:nvPr>
        </p:nvSpPr>
        <p:spPr/>
        <p:txBody>
          <a:bodyPr/>
          <a:lstStyle/>
          <a:p>
            <a:r>
              <a:rPr lang="en-US" dirty="0"/>
              <a:t>Problem statement : to classify the restaurants based on grade</a:t>
            </a:r>
          </a:p>
          <a:p>
            <a:r>
              <a:rPr lang="en-US" dirty="0"/>
              <a:t>Model : Building a classifier using Random Forest</a:t>
            </a:r>
          </a:p>
          <a:p>
            <a:r>
              <a:rPr lang="en-US" dirty="0"/>
              <a:t>Target Variable : Grade</a:t>
            </a:r>
          </a:p>
          <a:p>
            <a:r>
              <a:rPr lang="en-US" dirty="0"/>
              <a:t>Predictors : ‘PROGRAM STATUS’, ‘SERVICE CODE’, ‘Distance in miles’, ‘2011 Supervisorial District Boundaries  Official ‘, ‘Census Tracts 2010’, ‘Board Approved Statistical Areas’, ‘type’, ‘risk factor’, ‘month’, and all one-hot encoded violation codes</a:t>
            </a:r>
          </a:p>
          <a:p>
            <a:r>
              <a:rPr lang="en-US" dirty="0"/>
              <a:t>Accuracy : 96.70 %</a:t>
            </a:r>
          </a:p>
          <a:p>
            <a:endParaRPr lang="en-US" dirty="0"/>
          </a:p>
        </p:txBody>
      </p:sp>
      <p:pic>
        <p:nvPicPr>
          <p:cNvPr id="3" name="Picture 2">
            <a:extLst>
              <a:ext uri="{FF2B5EF4-FFF2-40B4-BE49-F238E27FC236}">
                <a16:creationId xmlns:a16="http://schemas.microsoft.com/office/drawing/2014/main" id="{F0FFBDB2-38BB-4C7A-952C-731AA1EACF56}"/>
              </a:ext>
            </a:extLst>
          </p:cNvPr>
          <p:cNvPicPr>
            <a:picLocks noChangeAspect="1"/>
          </p:cNvPicPr>
          <p:nvPr/>
        </p:nvPicPr>
        <p:blipFill>
          <a:blip r:embed="rId3"/>
          <a:stretch>
            <a:fillRect/>
          </a:stretch>
        </p:blipFill>
        <p:spPr>
          <a:xfrm>
            <a:off x="1047010" y="3770962"/>
            <a:ext cx="6695355" cy="1169625"/>
          </a:xfrm>
          <a:prstGeom prst="rect">
            <a:avLst/>
          </a:prstGeom>
        </p:spPr>
      </p:pic>
    </p:spTree>
    <p:extLst>
      <p:ext uri="{BB962C8B-B14F-4D97-AF65-F5344CB8AC3E}">
        <p14:creationId xmlns:p14="http://schemas.microsoft.com/office/powerpoint/2010/main" val="235006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3" name="Picture 2">
            <a:extLst>
              <a:ext uri="{FF2B5EF4-FFF2-40B4-BE49-F238E27FC236}">
                <a16:creationId xmlns:a16="http://schemas.microsoft.com/office/drawing/2014/main" id="{50C2550F-4CC4-4125-876E-8656E2032929}"/>
              </a:ext>
            </a:extLst>
          </p:cNvPr>
          <p:cNvPicPr>
            <a:picLocks noChangeAspect="1"/>
          </p:cNvPicPr>
          <p:nvPr/>
        </p:nvPicPr>
        <p:blipFill>
          <a:blip r:embed="rId3"/>
          <a:stretch>
            <a:fillRect/>
          </a:stretch>
        </p:blipFill>
        <p:spPr>
          <a:xfrm>
            <a:off x="66744" y="994493"/>
            <a:ext cx="9144000" cy="4069513"/>
          </a:xfrm>
          <a:prstGeom prst="rect">
            <a:avLst/>
          </a:prstGeom>
        </p:spPr>
      </p:pic>
      <p:sp>
        <p:nvSpPr>
          <p:cNvPr id="5" name="Rectangle 4">
            <a:extLst>
              <a:ext uri="{FF2B5EF4-FFF2-40B4-BE49-F238E27FC236}">
                <a16:creationId xmlns:a16="http://schemas.microsoft.com/office/drawing/2014/main" id="{A00F3BE8-3195-40BC-960D-F064818E2402}"/>
              </a:ext>
            </a:extLst>
          </p:cNvPr>
          <p:cNvSpPr/>
          <p:nvPr/>
        </p:nvSpPr>
        <p:spPr>
          <a:xfrm>
            <a:off x="467212" y="549015"/>
            <a:ext cx="7508759" cy="461665"/>
          </a:xfrm>
          <a:prstGeom prst="rect">
            <a:avLst/>
          </a:prstGeom>
        </p:spPr>
        <p:txBody>
          <a:bodyPr wrap="square">
            <a:spAutoFit/>
          </a:bodyPr>
          <a:lstStyle/>
          <a:p>
            <a:r>
              <a:rPr lang="en-US" sz="2400" dirty="0">
                <a:solidFill>
                  <a:schemeClr val="bg2">
                    <a:lumMod val="20000"/>
                    <a:lumOff val="80000"/>
                  </a:schemeClr>
                </a:solidFill>
              </a:rPr>
              <a:t>Key Factors In classifying restaurants into grades.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city of Los Angeles publishes data on Environment Health inspection and enforcement results from restaurants in the Los Angeles county. These data cover 85 of 88 cities and all unincorporated areas in the LA county.</a:t>
            </a:r>
            <a:endParaRPr sz="1400"/>
          </a:p>
          <a:p>
            <a:pPr marL="0" lvl="0" indent="0" algn="l" rtl="0">
              <a:spcBef>
                <a:spcPts val="1600"/>
              </a:spcBef>
              <a:spcAft>
                <a:spcPts val="1600"/>
              </a:spcAft>
              <a:buNone/>
            </a:pPr>
            <a:r>
              <a:rPr lang="en" sz="1400"/>
              <a:t>There are two datasets available: (i) market inspection dataset: contains results of inspection; and (ii) market violations dataset: contains information on health code violations in restaurants. These data were last updated on January 16, 2019. Data dictionaries for the above two data sets are included below. Feel free to supplement the above information with other publicly-available information.</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4" name="Text Placeholder 3">
            <a:extLst>
              <a:ext uri="{FF2B5EF4-FFF2-40B4-BE49-F238E27FC236}">
                <a16:creationId xmlns:a16="http://schemas.microsoft.com/office/drawing/2014/main" id="{C715301A-F61A-437F-97B4-86CCBCFEDE26}"/>
              </a:ext>
            </a:extLst>
          </p:cNvPr>
          <p:cNvSpPr>
            <a:spLocks noGrp="1"/>
          </p:cNvSpPr>
          <p:nvPr>
            <p:ph type="body" idx="1"/>
          </p:nvPr>
        </p:nvSpPr>
        <p:spPr>
          <a:xfrm>
            <a:off x="224932" y="711961"/>
            <a:ext cx="8520600" cy="3416400"/>
          </a:xfrm>
        </p:spPr>
        <p:txBody>
          <a:bodyPr/>
          <a:lstStyle/>
          <a:p>
            <a:r>
              <a:rPr lang="en-US" dirty="0"/>
              <a:t>Selecting the top 10 features based on importance score</a:t>
            </a:r>
          </a:p>
          <a:p>
            <a:r>
              <a:rPr lang="en-US" dirty="0"/>
              <a:t>Re-generating the model on selected features : </a:t>
            </a:r>
          </a:p>
          <a:p>
            <a:r>
              <a:rPr lang="en-US" dirty="0"/>
              <a:t>Accuracy : 97.56 %</a:t>
            </a:r>
          </a:p>
          <a:p>
            <a:endParaRPr lang="en-US" dirty="0"/>
          </a:p>
          <a:p>
            <a:endParaRPr lang="en-US" dirty="0"/>
          </a:p>
          <a:p>
            <a:endParaRPr lang="en-US" dirty="0"/>
          </a:p>
          <a:p>
            <a:r>
              <a:rPr lang="en-US" dirty="0"/>
              <a:t>Removing the least important features results increased the accuracy. This is because of removal of misleading data and noise. Also, reduced training time increases the efficiency. </a:t>
            </a:r>
          </a:p>
          <a:p>
            <a:endParaRPr lang="en-US" dirty="0"/>
          </a:p>
        </p:txBody>
      </p:sp>
      <p:pic>
        <p:nvPicPr>
          <p:cNvPr id="6" name="Picture 5">
            <a:extLst>
              <a:ext uri="{FF2B5EF4-FFF2-40B4-BE49-F238E27FC236}">
                <a16:creationId xmlns:a16="http://schemas.microsoft.com/office/drawing/2014/main" id="{84CEF1D4-A4D8-452E-B84B-A3051D38A14B}"/>
              </a:ext>
            </a:extLst>
          </p:cNvPr>
          <p:cNvPicPr>
            <a:picLocks noChangeAspect="1"/>
          </p:cNvPicPr>
          <p:nvPr/>
        </p:nvPicPr>
        <p:blipFill>
          <a:blip r:embed="rId3"/>
          <a:stretch>
            <a:fillRect/>
          </a:stretch>
        </p:blipFill>
        <p:spPr>
          <a:xfrm>
            <a:off x="594968" y="1855499"/>
            <a:ext cx="7621283" cy="779212"/>
          </a:xfrm>
          <a:prstGeom prst="rect">
            <a:avLst/>
          </a:prstGeom>
        </p:spPr>
      </p:pic>
    </p:spTree>
    <p:extLst>
      <p:ext uri="{BB962C8B-B14F-4D97-AF65-F5344CB8AC3E}">
        <p14:creationId xmlns:p14="http://schemas.microsoft.com/office/powerpoint/2010/main" val="2797323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7"/>
          <p:cNvPicPr preferRelativeResize="0"/>
          <p:nvPr/>
        </p:nvPicPr>
        <p:blipFill>
          <a:blip r:embed="rId3">
            <a:alphaModFix/>
          </a:blip>
          <a:stretch>
            <a:fillRect/>
          </a:stretch>
        </p:blipFill>
        <p:spPr>
          <a:xfrm>
            <a:off x="700818" y="1535124"/>
            <a:ext cx="3003503" cy="2409477"/>
          </a:xfrm>
          <a:prstGeom prst="rect">
            <a:avLst/>
          </a:prstGeom>
          <a:noFill/>
          <a:ln>
            <a:noFill/>
          </a:ln>
        </p:spPr>
      </p:pic>
      <p:sp>
        <p:nvSpPr>
          <p:cNvPr id="2" name="Title 1">
            <a:extLst>
              <a:ext uri="{FF2B5EF4-FFF2-40B4-BE49-F238E27FC236}">
                <a16:creationId xmlns:a16="http://schemas.microsoft.com/office/drawing/2014/main" id="{44B858A5-E494-4069-BF5A-166E1FD2CB95}"/>
              </a:ext>
            </a:extLst>
          </p:cNvPr>
          <p:cNvSpPr>
            <a:spLocks noGrp="1"/>
          </p:cNvSpPr>
          <p:nvPr>
            <p:ph type="title"/>
          </p:nvPr>
        </p:nvSpPr>
        <p:spPr/>
        <p:txBody>
          <a:bodyPr/>
          <a:lstStyle/>
          <a:p>
            <a:r>
              <a:rPr lang="en-US" dirty="0"/>
              <a:t>Q3.</a:t>
            </a:r>
          </a:p>
        </p:txBody>
      </p:sp>
      <p:pic>
        <p:nvPicPr>
          <p:cNvPr id="5" name="Picture 4">
            <a:extLst>
              <a:ext uri="{FF2B5EF4-FFF2-40B4-BE49-F238E27FC236}">
                <a16:creationId xmlns:a16="http://schemas.microsoft.com/office/drawing/2014/main" id="{8BA48885-BFDC-47F5-9A26-65D8D3E073AE}"/>
              </a:ext>
            </a:extLst>
          </p:cNvPr>
          <p:cNvPicPr>
            <a:picLocks noChangeAspect="1"/>
          </p:cNvPicPr>
          <p:nvPr/>
        </p:nvPicPr>
        <p:blipFill rotWithShape="1">
          <a:blip r:embed="rId4"/>
          <a:srcRect l="4379" t="12976" r="70439" b="7476"/>
          <a:stretch/>
        </p:blipFill>
        <p:spPr>
          <a:xfrm>
            <a:off x="3997996" y="378280"/>
            <a:ext cx="4705490" cy="44945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91685E7-7794-45F1-9913-48AB72BBEDA5}"/>
              </a:ext>
            </a:extLst>
          </p:cNvPr>
          <p:cNvSpPr>
            <a:spLocks noGrp="1"/>
          </p:cNvSpPr>
          <p:nvPr>
            <p:ph type="body" idx="1"/>
          </p:nvPr>
        </p:nvSpPr>
        <p:spPr>
          <a:xfrm>
            <a:off x="311700" y="453863"/>
            <a:ext cx="8520600" cy="4115012"/>
          </a:xfrm>
        </p:spPr>
        <p:txBody>
          <a:bodyPr/>
          <a:lstStyle/>
          <a:p>
            <a:r>
              <a:rPr lang="en-US" dirty="0"/>
              <a:t>Chi – square statistical test used since we are dealing with categorical variables</a:t>
            </a:r>
          </a:p>
          <a:p>
            <a:r>
              <a:rPr lang="en-US" dirty="0"/>
              <a:t>The results of the test will help us to understand whether a relation exists between the grades of the restaurant and violation codes.</a:t>
            </a:r>
          </a:p>
          <a:p>
            <a:r>
              <a:rPr lang="en-US" dirty="0"/>
              <a:t>Hypothesis : </a:t>
            </a:r>
          </a:p>
          <a:p>
            <a:pPr marL="114300" indent="0">
              <a:buNone/>
            </a:pPr>
            <a:r>
              <a:rPr lang="en-US" dirty="0"/>
              <a:t>	Null hypothesis : Grades of the restaurant and violation codes  are not related</a:t>
            </a:r>
          </a:p>
          <a:p>
            <a:pPr marL="114300" indent="0">
              <a:buNone/>
            </a:pPr>
            <a:r>
              <a:rPr lang="en-US" dirty="0"/>
              <a:t>	Alternate hypothesis : There exists a relation between the grades &amp; violation 	codes</a:t>
            </a:r>
          </a:p>
          <a:p>
            <a:r>
              <a:rPr lang="en-US" dirty="0"/>
              <a:t>The chi square statistic value compares the counts of categorical responses between the two independent group. </a:t>
            </a:r>
          </a:p>
          <a:p>
            <a:r>
              <a:rPr lang="en-US" dirty="0"/>
              <a:t>Considering 5% significance level, p value has a value less than 0.05, showing that it is significant and null hypothesis can be rejected. </a:t>
            </a:r>
          </a:p>
          <a:p>
            <a:r>
              <a:rPr lang="en-US" dirty="0"/>
              <a:t>We can conclude that there is a relationship between grades of the restaurant and violation codes. </a:t>
            </a:r>
          </a:p>
        </p:txBody>
      </p:sp>
    </p:spTree>
    <p:extLst>
      <p:ext uri="{BB962C8B-B14F-4D97-AF65-F5344CB8AC3E}">
        <p14:creationId xmlns:p14="http://schemas.microsoft.com/office/powerpoint/2010/main" val="114831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D230F9-956E-41C2-B7DC-273D8790F4BE}"/>
              </a:ext>
            </a:extLst>
          </p:cNvPr>
          <p:cNvSpPr>
            <a:spLocks noGrp="1"/>
          </p:cNvSpPr>
          <p:nvPr>
            <p:ph type="title"/>
          </p:nvPr>
        </p:nvSpPr>
        <p:spPr>
          <a:xfrm>
            <a:off x="311699" y="364931"/>
            <a:ext cx="8520600" cy="572700"/>
          </a:xfrm>
        </p:spPr>
        <p:txBody>
          <a:bodyPr/>
          <a:lstStyle/>
          <a:p>
            <a:r>
              <a:rPr lang="en-US" dirty="0"/>
              <a:t>Distribution of points for violation codes</a:t>
            </a:r>
          </a:p>
        </p:txBody>
      </p:sp>
      <p:pic>
        <p:nvPicPr>
          <p:cNvPr id="7" name="Picture 6">
            <a:extLst>
              <a:ext uri="{FF2B5EF4-FFF2-40B4-BE49-F238E27FC236}">
                <a16:creationId xmlns:a16="http://schemas.microsoft.com/office/drawing/2014/main" id="{2644202B-D8AC-497E-91D4-83B340662738}"/>
              </a:ext>
            </a:extLst>
          </p:cNvPr>
          <p:cNvPicPr>
            <a:picLocks noChangeAspect="1"/>
          </p:cNvPicPr>
          <p:nvPr/>
        </p:nvPicPr>
        <p:blipFill>
          <a:blip r:embed="rId2"/>
          <a:stretch>
            <a:fillRect/>
          </a:stretch>
        </p:blipFill>
        <p:spPr>
          <a:xfrm>
            <a:off x="68201" y="1294844"/>
            <a:ext cx="9007597" cy="3795261"/>
          </a:xfrm>
          <a:prstGeom prst="rect">
            <a:avLst/>
          </a:prstGeom>
        </p:spPr>
      </p:pic>
    </p:spTree>
    <p:extLst>
      <p:ext uri="{BB962C8B-B14F-4D97-AF65-F5344CB8AC3E}">
        <p14:creationId xmlns:p14="http://schemas.microsoft.com/office/powerpoint/2010/main" val="1174358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5EB0-1FD3-404C-9B54-5070DCFAD905}"/>
              </a:ext>
            </a:extLst>
          </p:cNvPr>
          <p:cNvSpPr>
            <a:spLocks noGrp="1"/>
          </p:cNvSpPr>
          <p:nvPr>
            <p:ph type="title"/>
          </p:nvPr>
        </p:nvSpPr>
        <p:spPr>
          <a:xfrm>
            <a:off x="477690" y="165612"/>
            <a:ext cx="7852200" cy="861000"/>
          </a:xfrm>
        </p:spPr>
        <p:txBody>
          <a:bodyPr/>
          <a:lstStyle/>
          <a:p>
            <a:r>
              <a:rPr lang="en-US" dirty="0"/>
              <a:t>Q4.   Variation of Score across Years</a:t>
            </a:r>
          </a:p>
        </p:txBody>
      </p:sp>
      <p:pic>
        <p:nvPicPr>
          <p:cNvPr id="4" name="Picture 3">
            <a:extLst>
              <a:ext uri="{FF2B5EF4-FFF2-40B4-BE49-F238E27FC236}">
                <a16:creationId xmlns:a16="http://schemas.microsoft.com/office/drawing/2014/main" id="{2075A0E4-A8BF-4A44-8A94-D50B42F674E1}"/>
              </a:ext>
            </a:extLst>
          </p:cNvPr>
          <p:cNvPicPr>
            <a:picLocks noChangeAspect="1"/>
          </p:cNvPicPr>
          <p:nvPr/>
        </p:nvPicPr>
        <p:blipFill>
          <a:blip r:embed="rId2"/>
          <a:stretch>
            <a:fillRect/>
          </a:stretch>
        </p:blipFill>
        <p:spPr>
          <a:xfrm>
            <a:off x="373770" y="934423"/>
            <a:ext cx="8292540" cy="3978096"/>
          </a:xfrm>
          <a:prstGeom prst="rect">
            <a:avLst/>
          </a:prstGeom>
        </p:spPr>
      </p:pic>
    </p:spTree>
    <p:extLst>
      <p:ext uri="{BB962C8B-B14F-4D97-AF65-F5344CB8AC3E}">
        <p14:creationId xmlns:p14="http://schemas.microsoft.com/office/powerpoint/2010/main" val="2542816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52FB-8191-440E-8AC5-752D54BCC399}"/>
              </a:ext>
            </a:extLst>
          </p:cNvPr>
          <p:cNvSpPr>
            <a:spLocks noGrp="1"/>
          </p:cNvSpPr>
          <p:nvPr>
            <p:ph type="title"/>
          </p:nvPr>
        </p:nvSpPr>
        <p:spPr>
          <a:xfrm>
            <a:off x="311700" y="445024"/>
            <a:ext cx="8520600" cy="3833299"/>
          </a:xfrm>
        </p:spPr>
        <p:txBody>
          <a:bodyPr/>
          <a:lstStyle/>
          <a:p>
            <a:r>
              <a:rPr lang="en-US" sz="2400" dirty="0">
                <a:latin typeface="Average" panose="020B0604020202020204" charset="0"/>
                <a:cs typeface="Calibri" panose="020F0502020204030204" pitchFamily="34" charset="0"/>
              </a:rPr>
              <a:t>1. The scores have remained constant over the three years.</a:t>
            </a:r>
            <a:br>
              <a:rPr lang="en-US" sz="2400" dirty="0">
                <a:latin typeface="Average" panose="020B0604020202020204" charset="0"/>
                <a:cs typeface="Calibri" panose="020F0502020204030204" pitchFamily="34" charset="0"/>
              </a:rPr>
            </a:br>
            <a:br>
              <a:rPr lang="en-US" sz="2400" dirty="0">
                <a:latin typeface="Average" panose="020B0604020202020204" charset="0"/>
                <a:cs typeface="Calibri" panose="020F0502020204030204" pitchFamily="34" charset="0"/>
              </a:rPr>
            </a:br>
            <a:r>
              <a:rPr lang="en-US" sz="2400" dirty="0">
                <a:latin typeface="Average" panose="020B0604020202020204" charset="0"/>
                <a:cs typeface="Calibri" panose="020F0502020204030204" pitchFamily="34" charset="0"/>
              </a:rPr>
              <a:t>2. However in the year 2018 ,the restaurants having lower scored have improved .</a:t>
            </a:r>
            <a:br>
              <a:rPr lang="en-US" sz="2400" dirty="0">
                <a:latin typeface="Average" panose="020B0604020202020204" charset="0"/>
                <a:cs typeface="Calibri" panose="020F0502020204030204" pitchFamily="34" charset="0"/>
              </a:rPr>
            </a:br>
            <a:br>
              <a:rPr lang="en-US" sz="2400" dirty="0">
                <a:latin typeface="Average" panose="020B0604020202020204" charset="0"/>
                <a:cs typeface="Calibri" panose="020F0502020204030204" pitchFamily="34" charset="0"/>
              </a:rPr>
            </a:br>
            <a:r>
              <a:rPr lang="en-US" sz="2400" dirty="0">
                <a:latin typeface="Average" panose="020B0604020202020204" charset="0"/>
                <a:cs typeface="Calibri" panose="020F0502020204030204" pitchFamily="34" charset="0"/>
              </a:rPr>
              <a:t>3. This can be due to the fact that people prefer more hygienic restaurants.</a:t>
            </a:r>
            <a:br>
              <a:rPr lang="en-US" sz="2800" dirty="0">
                <a:latin typeface="Average" panose="020B0604020202020204" charset="0"/>
              </a:rPr>
            </a:br>
            <a:r>
              <a:rPr lang="en-US" sz="2800" dirty="0">
                <a:latin typeface="Average" panose="020B0604020202020204" charset="0"/>
              </a:rPr>
              <a:t> </a:t>
            </a:r>
          </a:p>
        </p:txBody>
      </p:sp>
    </p:spTree>
    <p:extLst>
      <p:ext uri="{BB962C8B-B14F-4D97-AF65-F5344CB8AC3E}">
        <p14:creationId xmlns:p14="http://schemas.microsoft.com/office/powerpoint/2010/main" val="1189871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5579-2912-4082-B609-E2419B509218}"/>
              </a:ext>
            </a:extLst>
          </p:cNvPr>
          <p:cNvSpPr>
            <a:spLocks noGrp="1"/>
          </p:cNvSpPr>
          <p:nvPr>
            <p:ph type="title"/>
          </p:nvPr>
        </p:nvSpPr>
        <p:spPr>
          <a:xfrm>
            <a:off x="397597" y="172286"/>
            <a:ext cx="7852200" cy="861000"/>
          </a:xfrm>
        </p:spPr>
        <p:txBody>
          <a:bodyPr/>
          <a:lstStyle/>
          <a:p>
            <a:r>
              <a:rPr lang="en-US" dirty="0"/>
              <a:t>Variation of Scores Across Months and Year</a:t>
            </a:r>
          </a:p>
        </p:txBody>
      </p:sp>
      <p:pic>
        <p:nvPicPr>
          <p:cNvPr id="4" name="Picture 3">
            <a:extLst>
              <a:ext uri="{FF2B5EF4-FFF2-40B4-BE49-F238E27FC236}">
                <a16:creationId xmlns:a16="http://schemas.microsoft.com/office/drawing/2014/main" id="{4F4E6916-17ED-4AA9-BCD4-F2516F873A34}"/>
              </a:ext>
            </a:extLst>
          </p:cNvPr>
          <p:cNvPicPr>
            <a:picLocks noChangeAspect="1"/>
          </p:cNvPicPr>
          <p:nvPr/>
        </p:nvPicPr>
        <p:blipFill>
          <a:blip r:embed="rId2"/>
          <a:stretch>
            <a:fillRect/>
          </a:stretch>
        </p:blipFill>
        <p:spPr>
          <a:xfrm>
            <a:off x="280327" y="1121307"/>
            <a:ext cx="8569998" cy="3924579"/>
          </a:xfrm>
          <a:prstGeom prst="rect">
            <a:avLst/>
          </a:prstGeom>
        </p:spPr>
      </p:pic>
    </p:spTree>
    <p:extLst>
      <p:ext uri="{BB962C8B-B14F-4D97-AF65-F5344CB8AC3E}">
        <p14:creationId xmlns:p14="http://schemas.microsoft.com/office/powerpoint/2010/main" val="1375813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F6E0-8361-417A-A41B-FE194A29B3D7}"/>
              </a:ext>
            </a:extLst>
          </p:cNvPr>
          <p:cNvSpPr>
            <a:spLocks noGrp="1"/>
          </p:cNvSpPr>
          <p:nvPr>
            <p:ph type="title"/>
          </p:nvPr>
        </p:nvSpPr>
        <p:spPr>
          <a:xfrm>
            <a:off x="311700" y="445025"/>
            <a:ext cx="8520600" cy="4080254"/>
          </a:xfrm>
        </p:spPr>
        <p:txBody>
          <a:bodyPr/>
          <a:lstStyle/>
          <a:p>
            <a:r>
              <a:rPr lang="en-US" sz="2800" dirty="0">
                <a:latin typeface="Calibri" panose="020F0502020204030204" pitchFamily="34" charset="0"/>
                <a:cs typeface="Calibri" panose="020F0502020204030204" pitchFamily="34" charset="0"/>
              </a:rPr>
              <a:t>1. January and February has seen a decline in score as compared to the previous year.</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2. This can be due to weather changes in Los Angeles during January and February in the year 2018.</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3. The median of score in December for 2018 has seen an increase.</a:t>
            </a:r>
            <a:br>
              <a:rPr lang="en-US" dirty="0"/>
            </a:br>
            <a:br>
              <a:rPr lang="en-US" dirty="0"/>
            </a:br>
            <a:endParaRPr lang="en-US" dirty="0"/>
          </a:p>
        </p:txBody>
      </p:sp>
    </p:spTree>
    <p:extLst>
      <p:ext uri="{BB962C8B-B14F-4D97-AF65-F5344CB8AC3E}">
        <p14:creationId xmlns:p14="http://schemas.microsoft.com/office/powerpoint/2010/main" val="439775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F49B-6118-4129-A067-BFE64C09B942}"/>
              </a:ext>
            </a:extLst>
          </p:cNvPr>
          <p:cNvSpPr>
            <a:spLocks noGrp="1"/>
          </p:cNvSpPr>
          <p:nvPr>
            <p:ph type="title"/>
          </p:nvPr>
        </p:nvSpPr>
        <p:spPr>
          <a:xfrm>
            <a:off x="311700" y="445025"/>
            <a:ext cx="8520600" cy="3839974"/>
          </a:xfrm>
        </p:spPr>
        <p:txBody>
          <a:bodyPr/>
          <a:lstStyle/>
          <a:p>
            <a:r>
              <a:rPr lang="en-US" dirty="0"/>
              <a:t>Variation of score in Top 5 Facilities over the years. </a:t>
            </a:r>
            <a:br>
              <a:rPr lang="en-US" dirty="0"/>
            </a:br>
            <a:r>
              <a:rPr lang="en-US" dirty="0"/>
              <a:t> </a:t>
            </a:r>
            <a:br>
              <a:rPr lang="en-US" dirty="0"/>
            </a:br>
            <a:endParaRPr lang="en-US" dirty="0"/>
          </a:p>
        </p:txBody>
      </p:sp>
      <p:graphicFrame>
        <p:nvGraphicFramePr>
          <p:cNvPr id="3" name="Table 2">
            <a:extLst>
              <a:ext uri="{FF2B5EF4-FFF2-40B4-BE49-F238E27FC236}">
                <a16:creationId xmlns:a16="http://schemas.microsoft.com/office/drawing/2014/main" id="{21406CC9-2DD5-4B4B-874B-1AFE15C1BDD5}"/>
              </a:ext>
            </a:extLst>
          </p:cNvPr>
          <p:cNvGraphicFramePr>
            <a:graphicFrameLocks noGrp="1"/>
          </p:cNvGraphicFramePr>
          <p:nvPr>
            <p:extLst>
              <p:ext uri="{D42A27DB-BD31-4B8C-83A1-F6EECF244321}">
                <p14:modId xmlns:p14="http://schemas.microsoft.com/office/powerpoint/2010/main" val="2419814502"/>
              </p:ext>
            </p:extLst>
          </p:nvPr>
        </p:nvGraphicFramePr>
        <p:xfrm>
          <a:off x="1524000" y="1437912"/>
          <a:ext cx="6096000" cy="2225040"/>
        </p:xfrm>
        <a:graphic>
          <a:graphicData uri="http://schemas.openxmlformats.org/drawingml/2006/table">
            <a:tbl>
              <a:tblPr firstRow="1" lastCol="1" bandRow="1">
                <a:tableStyleId>{BC384DA1-8FC2-4650-8199-8C8929A641AD}</a:tableStyleId>
              </a:tblPr>
              <a:tblGrid>
                <a:gridCol w="3048000">
                  <a:extLst>
                    <a:ext uri="{9D8B030D-6E8A-4147-A177-3AD203B41FA5}">
                      <a16:colId xmlns:a16="http://schemas.microsoft.com/office/drawing/2014/main" val="3501382381"/>
                    </a:ext>
                  </a:extLst>
                </a:gridCol>
                <a:gridCol w="3048000">
                  <a:extLst>
                    <a:ext uri="{9D8B030D-6E8A-4147-A177-3AD203B41FA5}">
                      <a16:colId xmlns:a16="http://schemas.microsoft.com/office/drawing/2014/main" val="1286393563"/>
                    </a:ext>
                  </a:extLst>
                </a:gridCol>
              </a:tblGrid>
              <a:tr h="370840">
                <a:tc>
                  <a:txBody>
                    <a:bodyPr/>
                    <a:lstStyle/>
                    <a:p>
                      <a:pPr algn="ctr"/>
                      <a:r>
                        <a:rPr lang="en-US" dirty="0">
                          <a:solidFill>
                            <a:schemeClr val="bg2">
                              <a:lumMod val="20000"/>
                              <a:lumOff val="80000"/>
                            </a:schemeClr>
                          </a:solidFill>
                        </a:rPr>
                        <a:t>   FACILITY ID </a:t>
                      </a:r>
                    </a:p>
                  </a:txBody>
                  <a:tcPr/>
                </a:tc>
                <a:tc>
                  <a:txBody>
                    <a:bodyPr/>
                    <a:lstStyle/>
                    <a:p>
                      <a:pPr algn="ctr"/>
                      <a:r>
                        <a:rPr lang="en-US" dirty="0">
                          <a:solidFill>
                            <a:schemeClr val="bg2">
                              <a:lumMod val="20000"/>
                              <a:lumOff val="80000"/>
                            </a:schemeClr>
                          </a:solidFill>
                        </a:rPr>
                        <a:t> FACILITY NAME</a:t>
                      </a:r>
                    </a:p>
                  </a:txBody>
                  <a:tcPr/>
                </a:tc>
                <a:extLst>
                  <a:ext uri="{0D108BD9-81ED-4DB2-BD59-A6C34878D82A}">
                    <a16:rowId xmlns:a16="http://schemas.microsoft.com/office/drawing/2014/main" val="1282384008"/>
                  </a:ext>
                </a:extLst>
              </a:tr>
              <a:tr h="370840">
                <a:tc>
                  <a:txBody>
                    <a:bodyPr/>
                    <a:lstStyle/>
                    <a:p>
                      <a:pPr algn="ctr"/>
                      <a:r>
                        <a:rPr lang="en-US" dirty="0">
                          <a:solidFill>
                            <a:schemeClr val="bg2">
                              <a:lumMod val="20000"/>
                              <a:lumOff val="80000"/>
                            </a:schemeClr>
                          </a:solidFill>
                        </a:rPr>
                        <a:t>FA0006427                                                 </a:t>
                      </a:r>
                    </a:p>
                  </a:txBody>
                  <a:tcPr/>
                </a:tc>
                <a:tc>
                  <a:txBody>
                    <a:bodyPr/>
                    <a:lstStyle/>
                    <a:p>
                      <a:pPr algn="ctr" fontAlgn="b"/>
                      <a:r>
                        <a:rPr lang="en-US" sz="1100" b="0" i="0" u="none" strike="noStrike" dirty="0">
                          <a:solidFill>
                            <a:schemeClr val="bg2">
                              <a:lumMod val="20000"/>
                              <a:lumOff val="80000"/>
                            </a:schemeClr>
                          </a:solidFill>
                          <a:effectLst/>
                          <a:latin typeface="Calibri" panose="020F0502020204030204" pitchFamily="34" charset="0"/>
                        </a:rPr>
                        <a:t>  LEVY PREMIUM FOODSERVICE LIMITED   PARTNERSHIP</a:t>
                      </a:r>
                    </a:p>
                  </a:txBody>
                  <a:tcPr marL="9525" marR="9525" marT="9525" marB="0" anchor="b"/>
                </a:tc>
                <a:extLst>
                  <a:ext uri="{0D108BD9-81ED-4DB2-BD59-A6C34878D82A}">
                    <a16:rowId xmlns:a16="http://schemas.microsoft.com/office/drawing/2014/main" val="3336810747"/>
                  </a:ext>
                </a:extLst>
              </a:tr>
              <a:tr h="370840">
                <a:tc>
                  <a:txBody>
                    <a:bodyPr/>
                    <a:lstStyle/>
                    <a:p>
                      <a:pPr algn="ctr"/>
                      <a:r>
                        <a:rPr lang="en-US" dirty="0">
                          <a:solidFill>
                            <a:schemeClr val="bg2">
                              <a:lumMod val="20000"/>
                              <a:lumOff val="80000"/>
                            </a:schemeClr>
                          </a:solidFill>
                        </a:rPr>
                        <a:t>FA0019271</a:t>
                      </a:r>
                    </a:p>
                  </a:txBody>
                  <a:tcPr/>
                </a:tc>
                <a:tc>
                  <a:txBody>
                    <a:bodyPr/>
                    <a:lstStyle/>
                    <a:p>
                      <a:pPr algn="ctr"/>
                      <a:r>
                        <a:rPr lang="en-US" sz="1200" dirty="0">
                          <a:solidFill>
                            <a:schemeClr val="bg2">
                              <a:lumMod val="20000"/>
                              <a:lumOff val="80000"/>
                            </a:schemeClr>
                          </a:solidFill>
                          <a:latin typeface="Calibri" panose="020F0502020204030204" pitchFamily="34" charset="0"/>
                          <a:cs typeface="Calibri" panose="020F0502020204030204" pitchFamily="34" charset="0"/>
                        </a:rPr>
                        <a:t>LEVY Premium foodservice ,LP</a:t>
                      </a:r>
                    </a:p>
                  </a:txBody>
                  <a:tcPr/>
                </a:tc>
                <a:extLst>
                  <a:ext uri="{0D108BD9-81ED-4DB2-BD59-A6C34878D82A}">
                    <a16:rowId xmlns:a16="http://schemas.microsoft.com/office/drawing/2014/main" val="431305505"/>
                  </a:ext>
                </a:extLst>
              </a:tr>
              <a:tr h="370840">
                <a:tc>
                  <a:txBody>
                    <a:bodyPr/>
                    <a:lstStyle/>
                    <a:p>
                      <a:pPr algn="ctr"/>
                      <a:r>
                        <a:rPr lang="en-US" dirty="0">
                          <a:solidFill>
                            <a:schemeClr val="bg2">
                              <a:lumMod val="20000"/>
                              <a:lumOff val="80000"/>
                            </a:schemeClr>
                          </a:solidFill>
                        </a:rPr>
                        <a:t>FA0065100</a:t>
                      </a:r>
                    </a:p>
                  </a:txBody>
                  <a:tcPr/>
                </a:tc>
                <a:tc>
                  <a:txBody>
                    <a:bodyPr/>
                    <a:lstStyle/>
                    <a:p>
                      <a:pPr algn="ctr"/>
                      <a:r>
                        <a:rPr lang="en-US" sz="1100" dirty="0">
                          <a:solidFill>
                            <a:schemeClr val="bg2">
                              <a:lumMod val="20000"/>
                              <a:lumOff val="80000"/>
                            </a:schemeClr>
                          </a:solidFill>
                          <a:latin typeface="Calibri" panose="020F0502020204030204" pitchFamily="34" charset="0"/>
                          <a:cs typeface="Calibri" panose="020F0502020204030204" pitchFamily="34" charset="0"/>
                        </a:rPr>
                        <a:t>Legends Hospitality ,LLC</a:t>
                      </a:r>
                    </a:p>
                  </a:txBody>
                  <a:tcPr/>
                </a:tc>
                <a:extLst>
                  <a:ext uri="{0D108BD9-81ED-4DB2-BD59-A6C34878D82A}">
                    <a16:rowId xmlns:a16="http://schemas.microsoft.com/office/drawing/2014/main" val="38113706"/>
                  </a:ext>
                </a:extLst>
              </a:tr>
              <a:tr h="370840">
                <a:tc>
                  <a:txBody>
                    <a:bodyPr/>
                    <a:lstStyle/>
                    <a:p>
                      <a:pPr algn="ctr"/>
                      <a:r>
                        <a:rPr lang="en-US" dirty="0">
                          <a:solidFill>
                            <a:schemeClr val="bg2">
                              <a:lumMod val="20000"/>
                              <a:lumOff val="80000"/>
                            </a:schemeClr>
                          </a:solidFill>
                        </a:rPr>
                        <a:t>FA0170678</a:t>
                      </a:r>
                    </a:p>
                  </a:txBody>
                  <a:tcPr/>
                </a:tc>
                <a:tc>
                  <a:txBody>
                    <a:bodyPr/>
                    <a:lstStyle/>
                    <a:p>
                      <a:pPr algn="ctr"/>
                      <a:r>
                        <a:rPr lang="en-US" sz="1100" dirty="0">
                          <a:solidFill>
                            <a:schemeClr val="bg2">
                              <a:lumMod val="20000"/>
                              <a:lumOff val="80000"/>
                            </a:schemeClr>
                          </a:solidFill>
                          <a:latin typeface="Calibri" panose="020F0502020204030204" pitchFamily="34" charset="0"/>
                          <a:cs typeface="Calibri" panose="020F0502020204030204" pitchFamily="34" charset="0"/>
                        </a:rPr>
                        <a:t>Magic Mountain ,LLC</a:t>
                      </a:r>
                    </a:p>
                  </a:txBody>
                  <a:tcPr/>
                </a:tc>
                <a:extLst>
                  <a:ext uri="{0D108BD9-81ED-4DB2-BD59-A6C34878D82A}">
                    <a16:rowId xmlns:a16="http://schemas.microsoft.com/office/drawing/2014/main" val="1517870108"/>
                  </a:ext>
                </a:extLst>
              </a:tr>
              <a:tr h="370840">
                <a:tc>
                  <a:txBody>
                    <a:bodyPr/>
                    <a:lstStyle/>
                    <a:p>
                      <a:pPr algn="ctr"/>
                      <a:r>
                        <a:rPr lang="en-US" dirty="0">
                          <a:solidFill>
                            <a:schemeClr val="bg2">
                              <a:lumMod val="20000"/>
                              <a:lumOff val="80000"/>
                            </a:schemeClr>
                          </a:solidFill>
                        </a:rPr>
                        <a:t>FA0170909</a:t>
                      </a:r>
                    </a:p>
                  </a:txBody>
                  <a:tcPr/>
                </a:tc>
                <a:tc>
                  <a:txBody>
                    <a:bodyPr/>
                    <a:lstStyle/>
                    <a:p>
                      <a:pPr algn="ctr"/>
                      <a:r>
                        <a:rPr lang="en-US" sz="1100" dirty="0">
                          <a:solidFill>
                            <a:schemeClr val="bg2">
                              <a:lumMod val="20000"/>
                              <a:lumOff val="80000"/>
                            </a:schemeClr>
                          </a:solidFill>
                          <a:latin typeface="Calibri" panose="020F0502020204030204" pitchFamily="34" charset="0"/>
                          <a:cs typeface="Calibri" panose="020F0502020204030204" pitchFamily="34" charset="0"/>
                        </a:rPr>
                        <a:t>Universal City Studios ,LLC</a:t>
                      </a:r>
                    </a:p>
                  </a:txBody>
                  <a:tcPr/>
                </a:tc>
                <a:extLst>
                  <a:ext uri="{0D108BD9-81ED-4DB2-BD59-A6C34878D82A}">
                    <a16:rowId xmlns:a16="http://schemas.microsoft.com/office/drawing/2014/main" val="2509527116"/>
                  </a:ext>
                </a:extLst>
              </a:tr>
            </a:tbl>
          </a:graphicData>
        </a:graphic>
      </p:graphicFrame>
    </p:spTree>
    <p:extLst>
      <p:ext uri="{BB962C8B-B14F-4D97-AF65-F5344CB8AC3E}">
        <p14:creationId xmlns:p14="http://schemas.microsoft.com/office/powerpoint/2010/main" val="2745640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34BC-4B50-4B48-A7B1-58E601AC173E}"/>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B2ECC9E6-6C2A-47A5-99FD-DD8B88A7CEC6}"/>
              </a:ext>
            </a:extLst>
          </p:cNvPr>
          <p:cNvPicPr>
            <a:picLocks noChangeAspect="1"/>
          </p:cNvPicPr>
          <p:nvPr/>
        </p:nvPicPr>
        <p:blipFill>
          <a:blip r:embed="rId2"/>
          <a:stretch>
            <a:fillRect/>
          </a:stretch>
        </p:blipFill>
        <p:spPr>
          <a:xfrm>
            <a:off x="403143" y="143544"/>
            <a:ext cx="8520600" cy="4856412"/>
          </a:xfrm>
          <a:prstGeom prst="rect">
            <a:avLst/>
          </a:prstGeom>
        </p:spPr>
      </p:pic>
    </p:spTree>
    <p:extLst>
      <p:ext uri="{BB962C8B-B14F-4D97-AF65-F5344CB8AC3E}">
        <p14:creationId xmlns:p14="http://schemas.microsoft.com/office/powerpoint/2010/main" val="391343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the problem: Problem Statement</a:t>
            </a:r>
            <a:endParaRPr/>
          </a:p>
        </p:txBody>
      </p:sp>
      <p:grpSp>
        <p:nvGrpSpPr>
          <p:cNvPr id="72" name="Google Shape;72;p15"/>
          <p:cNvGrpSpPr/>
          <p:nvPr/>
        </p:nvGrpSpPr>
        <p:grpSpPr>
          <a:xfrm>
            <a:off x="173814" y="1325284"/>
            <a:ext cx="2188317" cy="3395902"/>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 1</a:t>
            </a:r>
            <a:endParaRPr>
              <a:solidFill>
                <a:schemeClr val="lt1"/>
              </a:solidFill>
            </a:endParaRPr>
          </a:p>
        </p:txBody>
      </p:sp>
      <p:sp>
        <p:nvSpPr>
          <p:cNvPr id="76" name="Google Shape;76;p15"/>
          <p:cNvSpPr txBox="1">
            <a:spLocks noGrp="1"/>
          </p:cNvSpPr>
          <p:nvPr>
            <p:ph type="body" idx="4294967295"/>
          </p:nvPr>
        </p:nvSpPr>
        <p:spPr>
          <a:xfrm>
            <a:off x="210025" y="1897700"/>
            <a:ext cx="2025600" cy="27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What are the key factors in predicting health “scores” of the restaurants in Los Angeles county?</a:t>
            </a:r>
            <a:endParaRPr sz="1600"/>
          </a:p>
        </p:txBody>
      </p:sp>
      <p:grpSp>
        <p:nvGrpSpPr>
          <p:cNvPr id="77" name="Google Shape;77;p15"/>
          <p:cNvGrpSpPr/>
          <p:nvPr/>
        </p:nvGrpSpPr>
        <p:grpSpPr>
          <a:xfrm>
            <a:off x="2399551" y="1311572"/>
            <a:ext cx="2133641" cy="3409567"/>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5"/>
          <p:cNvSpPr txBox="1">
            <a:spLocks noGrp="1"/>
          </p:cNvSpPr>
          <p:nvPr>
            <p:ph type="body" idx="4294967295"/>
          </p:nvPr>
        </p:nvSpPr>
        <p:spPr>
          <a:xfrm>
            <a:off x="28286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 2</a:t>
            </a:r>
            <a:endParaRPr>
              <a:solidFill>
                <a:schemeClr val="lt1"/>
              </a:solidFill>
            </a:endParaRPr>
          </a:p>
        </p:txBody>
      </p:sp>
      <p:sp>
        <p:nvSpPr>
          <p:cNvPr id="81" name="Google Shape;81;p15"/>
          <p:cNvSpPr txBox="1">
            <a:spLocks noGrp="1"/>
          </p:cNvSpPr>
          <p:nvPr>
            <p:ph type="body" idx="4294967295"/>
          </p:nvPr>
        </p:nvSpPr>
        <p:spPr>
          <a:xfrm>
            <a:off x="2430600" y="1874000"/>
            <a:ext cx="2025600" cy="27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What are the most important factors in classifying restaurants into different “grades”?</a:t>
            </a:r>
            <a:endParaRPr sz="1600"/>
          </a:p>
        </p:txBody>
      </p:sp>
      <p:grpSp>
        <p:nvGrpSpPr>
          <p:cNvPr id="82" name="Google Shape;82;p15"/>
          <p:cNvGrpSpPr/>
          <p:nvPr/>
        </p:nvGrpSpPr>
        <p:grpSpPr>
          <a:xfrm>
            <a:off x="4604495" y="1295694"/>
            <a:ext cx="2222093" cy="34205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5"/>
          <p:cNvSpPr txBox="1">
            <a:spLocks noGrp="1"/>
          </p:cNvSpPr>
          <p:nvPr>
            <p:ph type="body" idx="4294967295"/>
          </p:nvPr>
        </p:nvSpPr>
        <p:spPr>
          <a:xfrm>
            <a:off x="4987875" y="1304875"/>
            <a:ext cx="13332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 3</a:t>
            </a:r>
            <a:endParaRPr>
              <a:solidFill>
                <a:schemeClr val="lt1"/>
              </a:solidFill>
            </a:endParaRPr>
          </a:p>
        </p:txBody>
      </p:sp>
      <p:sp>
        <p:nvSpPr>
          <p:cNvPr id="86" name="Google Shape;86;p15"/>
          <p:cNvSpPr txBox="1">
            <a:spLocks noGrp="1"/>
          </p:cNvSpPr>
          <p:nvPr>
            <p:ph type="body" idx="4294967295"/>
          </p:nvPr>
        </p:nvSpPr>
        <p:spPr>
          <a:xfrm>
            <a:off x="4641675" y="1829475"/>
            <a:ext cx="2142900" cy="27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Are there any relationships between various types of health code violations and scores/grades of a restaurant?</a:t>
            </a:r>
            <a:endParaRPr sz="1600"/>
          </a:p>
        </p:txBody>
      </p:sp>
      <p:grpSp>
        <p:nvGrpSpPr>
          <p:cNvPr id="87" name="Google Shape;87;p15"/>
          <p:cNvGrpSpPr/>
          <p:nvPr/>
        </p:nvGrpSpPr>
        <p:grpSpPr>
          <a:xfrm>
            <a:off x="6892800" y="1300775"/>
            <a:ext cx="2106000" cy="3420500"/>
            <a:chOff x="6213600" y="1304875"/>
            <a:chExt cx="2632500" cy="3416400"/>
          </a:xfrm>
        </p:grpSpPr>
        <p:sp>
          <p:nvSpPr>
            <p:cNvPr id="88" name="Google Shape;88;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txBox="1"/>
            <p:nvPr/>
          </p:nvSpPr>
          <p:spPr>
            <a:xfrm>
              <a:off x="621360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5"/>
          <p:cNvSpPr txBox="1">
            <a:spLocks noGrp="1"/>
          </p:cNvSpPr>
          <p:nvPr>
            <p:ph type="body" idx="4294967295"/>
          </p:nvPr>
        </p:nvSpPr>
        <p:spPr>
          <a:xfrm>
            <a:off x="6897900" y="1829475"/>
            <a:ext cx="2142900" cy="27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Are there any patterns in terms of how health scores of restaurants change over time?</a:t>
            </a:r>
            <a:endParaRPr sz="1600"/>
          </a:p>
        </p:txBody>
      </p:sp>
      <p:sp>
        <p:nvSpPr>
          <p:cNvPr id="91" name="Google Shape;91;p15"/>
          <p:cNvSpPr txBox="1">
            <a:spLocks noGrp="1"/>
          </p:cNvSpPr>
          <p:nvPr>
            <p:ph type="body" idx="4294967295"/>
          </p:nvPr>
        </p:nvSpPr>
        <p:spPr>
          <a:xfrm>
            <a:off x="7107600" y="1325275"/>
            <a:ext cx="13332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 4</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B82E-5264-46B3-87FC-0D6B2422EFAC}"/>
              </a:ext>
            </a:extLst>
          </p:cNvPr>
          <p:cNvSpPr>
            <a:spLocks noGrp="1"/>
          </p:cNvSpPr>
          <p:nvPr>
            <p:ph type="title"/>
          </p:nvPr>
        </p:nvSpPr>
        <p:spPr>
          <a:xfrm>
            <a:off x="311700" y="445024"/>
            <a:ext cx="8520600" cy="4247115"/>
          </a:xfrm>
        </p:spPr>
        <p:txBody>
          <a:bodyPr/>
          <a:lstStyle/>
          <a:p>
            <a:r>
              <a:rPr lang="en-US" sz="2400" dirty="0">
                <a:latin typeface="Calibri" panose="020F0502020204030204" pitchFamily="34" charset="0"/>
                <a:cs typeface="Calibri" panose="020F0502020204030204" pitchFamily="34" charset="0"/>
              </a:rPr>
              <a:t>1.In the year 2016 Legends Hospitality ,LLC has seen a continuous    increase in Score over the year and Levy Premium foodservice Limited Partnership has seen a decrease in the score.</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2.Most of the Facilities see a dip of score in the month of June and July.</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3.The scores have remained constant across the different facilities in the year 2018.</a:t>
            </a:r>
            <a:br>
              <a:rPr lang="en-US" sz="2400" dirty="0">
                <a:latin typeface="Calibri" panose="020F0502020204030204" pitchFamily="34" charset="0"/>
                <a:cs typeface="Calibri" panose="020F0502020204030204" pitchFamily="34" charset="0"/>
              </a:rPr>
            </a:br>
            <a:br>
              <a:rPr lang="en-US" dirty="0"/>
            </a:br>
            <a:r>
              <a:rPr lang="en-US" dirty="0"/>
              <a:t> </a:t>
            </a:r>
          </a:p>
        </p:txBody>
      </p:sp>
    </p:spTree>
    <p:extLst>
      <p:ext uri="{BB962C8B-B14F-4D97-AF65-F5344CB8AC3E}">
        <p14:creationId xmlns:p14="http://schemas.microsoft.com/office/powerpoint/2010/main" val="1032568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59C6-FA9C-4529-9997-EEC5F93C8F36}"/>
              </a:ext>
            </a:extLst>
          </p:cNvPr>
          <p:cNvSpPr>
            <a:spLocks noGrp="1"/>
          </p:cNvSpPr>
          <p:nvPr>
            <p:ph type="title"/>
          </p:nvPr>
        </p:nvSpPr>
        <p:spPr/>
        <p:txBody>
          <a:bodyPr/>
          <a:lstStyle/>
          <a:p>
            <a:r>
              <a:rPr lang="en-US" dirty="0"/>
              <a:t>Avg Score across Different areas</a:t>
            </a:r>
          </a:p>
        </p:txBody>
      </p:sp>
      <p:pic>
        <p:nvPicPr>
          <p:cNvPr id="8" name="Picture 7">
            <a:extLst>
              <a:ext uri="{FF2B5EF4-FFF2-40B4-BE49-F238E27FC236}">
                <a16:creationId xmlns:a16="http://schemas.microsoft.com/office/drawing/2014/main" id="{49AB1DE3-960A-4A0D-9747-D28FEFC06794}"/>
              </a:ext>
            </a:extLst>
          </p:cNvPr>
          <p:cNvPicPr>
            <a:picLocks noChangeAspect="1"/>
          </p:cNvPicPr>
          <p:nvPr/>
        </p:nvPicPr>
        <p:blipFill>
          <a:blip r:embed="rId2"/>
          <a:stretch>
            <a:fillRect/>
          </a:stretch>
        </p:blipFill>
        <p:spPr>
          <a:xfrm>
            <a:off x="358558" y="1234440"/>
            <a:ext cx="8426883" cy="3531348"/>
          </a:xfrm>
          <a:prstGeom prst="rect">
            <a:avLst/>
          </a:prstGeom>
        </p:spPr>
      </p:pic>
    </p:spTree>
    <p:extLst>
      <p:ext uri="{BB962C8B-B14F-4D97-AF65-F5344CB8AC3E}">
        <p14:creationId xmlns:p14="http://schemas.microsoft.com/office/powerpoint/2010/main" val="2521354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2801-ED8C-441F-93FC-5A451A7723CD}"/>
              </a:ext>
            </a:extLst>
          </p:cNvPr>
          <p:cNvSpPr>
            <a:spLocks noGrp="1"/>
          </p:cNvSpPr>
          <p:nvPr>
            <p:ph type="title"/>
          </p:nvPr>
        </p:nvSpPr>
        <p:spPr/>
        <p:txBody>
          <a:bodyPr/>
          <a:lstStyle/>
          <a:p>
            <a:r>
              <a:rPr lang="en-US" dirty="0"/>
              <a:t>Business Recommendations for Avalon</a:t>
            </a:r>
          </a:p>
        </p:txBody>
      </p:sp>
      <mc:AlternateContent xmlns:mc="http://schemas.openxmlformats.org/markup-compatibility/2006" xmlns:cx2="http://schemas.microsoft.com/office/drawing/2015/10/21/chartex">
        <mc:Choice Requires="cx2">
          <p:graphicFrame>
            <p:nvGraphicFramePr>
              <p:cNvPr id="5" name="Chart 4">
                <a:extLst>
                  <a:ext uri="{FF2B5EF4-FFF2-40B4-BE49-F238E27FC236}">
                    <a16:creationId xmlns:a16="http://schemas.microsoft.com/office/drawing/2014/main" id="{AE712763-E600-4D8F-B58C-B903FD39FCC9}"/>
                  </a:ext>
                </a:extLst>
              </p:cNvPr>
              <p:cNvGraphicFramePr/>
              <p:nvPr>
                <p:extLst>
                  <p:ext uri="{D42A27DB-BD31-4B8C-83A1-F6EECF244321}">
                    <p14:modId xmlns:p14="http://schemas.microsoft.com/office/powerpoint/2010/main" val="151607369"/>
                  </p:ext>
                </p:extLst>
              </p:nvPr>
            </p:nvGraphicFramePr>
            <p:xfrm>
              <a:off x="504496" y="1198178"/>
              <a:ext cx="8174421" cy="356300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AE712763-E600-4D8F-B58C-B903FD39FCC9}"/>
                  </a:ext>
                </a:extLst>
              </p:cNvPr>
              <p:cNvPicPr>
                <a:picLocks noGrp="1" noRot="1" noChangeAspect="1" noMove="1" noResize="1" noEditPoints="1" noAdjustHandles="1" noChangeArrowheads="1" noChangeShapeType="1"/>
              </p:cNvPicPr>
              <p:nvPr/>
            </p:nvPicPr>
            <p:blipFill>
              <a:blip r:embed="rId3"/>
              <a:stretch>
                <a:fillRect/>
              </a:stretch>
            </p:blipFill>
            <p:spPr>
              <a:xfrm>
                <a:off x="504496" y="1198178"/>
                <a:ext cx="8174421" cy="3563007"/>
              </a:xfrm>
              <a:prstGeom prst="rect">
                <a:avLst/>
              </a:prstGeom>
            </p:spPr>
          </p:pic>
        </mc:Fallback>
      </mc:AlternateContent>
    </p:spTree>
    <p:extLst>
      <p:ext uri="{BB962C8B-B14F-4D97-AF65-F5344CB8AC3E}">
        <p14:creationId xmlns:p14="http://schemas.microsoft.com/office/powerpoint/2010/main" val="2726469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BBF9-77E5-440F-8437-1D7DDAF49B6E}"/>
              </a:ext>
            </a:extLst>
          </p:cNvPr>
          <p:cNvSpPr>
            <a:spLocks noGrp="1"/>
          </p:cNvSpPr>
          <p:nvPr>
            <p:ph type="title"/>
          </p:nvPr>
        </p:nvSpPr>
        <p:spPr/>
        <p:txBody>
          <a:bodyPr/>
          <a:lstStyle/>
          <a:p>
            <a:r>
              <a:rPr lang="en-US" dirty="0"/>
              <a:t>General Recommendations 	</a:t>
            </a:r>
          </a:p>
        </p:txBody>
      </p:sp>
      <p:sp>
        <p:nvSpPr>
          <p:cNvPr id="3" name="Text Placeholder 2">
            <a:extLst>
              <a:ext uri="{FF2B5EF4-FFF2-40B4-BE49-F238E27FC236}">
                <a16:creationId xmlns:a16="http://schemas.microsoft.com/office/drawing/2014/main" id="{27E757E0-0406-4D6B-8409-36A1D4275280}"/>
              </a:ext>
            </a:extLst>
          </p:cNvPr>
          <p:cNvSpPr>
            <a:spLocks noGrp="1"/>
          </p:cNvSpPr>
          <p:nvPr>
            <p:ph type="body" idx="1"/>
          </p:nvPr>
        </p:nvSpPr>
        <p:spPr/>
        <p:txBody>
          <a:bodyPr/>
          <a:lstStyle/>
          <a:p>
            <a:r>
              <a:rPr lang="en-US" dirty="0">
                <a:solidFill>
                  <a:schemeClr val="tx1">
                    <a:lumMod val="95000"/>
                  </a:schemeClr>
                </a:solidFill>
              </a:rPr>
              <a:t>If your establishment receives a poor health inspection score, you can schedule a re-inspection in 5 - 45 days. This will give you time to correct the violations.</a:t>
            </a:r>
          </a:p>
          <a:p>
            <a:r>
              <a:rPr lang="en-US" dirty="0">
                <a:solidFill>
                  <a:schemeClr val="tx1">
                    <a:lumMod val="95000"/>
                  </a:schemeClr>
                </a:solidFill>
              </a:rPr>
              <a:t>Figure out how each violation occurred and how you can prevent it from happening again.</a:t>
            </a:r>
          </a:p>
          <a:p>
            <a:r>
              <a:rPr lang="en-US" dirty="0">
                <a:solidFill>
                  <a:schemeClr val="tx1">
                    <a:lumMod val="95000"/>
                  </a:schemeClr>
                </a:solidFill>
              </a:rPr>
              <a:t>Just like with your own self-inspection, review any violations and their proper corrective action with your staff.</a:t>
            </a:r>
          </a:p>
          <a:p>
            <a:endParaRPr lang="en-US" dirty="0"/>
          </a:p>
        </p:txBody>
      </p:sp>
    </p:spTree>
    <p:extLst>
      <p:ext uri="{BB962C8B-B14F-4D97-AF65-F5344CB8AC3E}">
        <p14:creationId xmlns:p14="http://schemas.microsoft.com/office/powerpoint/2010/main" val="3910532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t>Approach:</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17"/>
          <p:cNvGraphicFramePr/>
          <p:nvPr/>
        </p:nvGraphicFramePr>
        <p:xfrm>
          <a:off x="484113" y="1215612"/>
          <a:ext cx="8035400" cy="3300410"/>
        </p:xfrm>
        <a:graphic>
          <a:graphicData uri="http://schemas.openxmlformats.org/drawingml/2006/table">
            <a:tbl>
              <a:tblPr>
                <a:noFill/>
                <a:tableStyleId>{BC384DA1-8FC2-4650-8199-8C8929A641AD}</a:tableStyleId>
              </a:tblPr>
              <a:tblGrid>
                <a:gridCol w="1004425">
                  <a:extLst>
                    <a:ext uri="{9D8B030D-6E8A-4147-A177-3AD203B41FA5}">
                      <a16:colId xmlns:a16="http://schemas.microsoft.com/office/drawing/2014/main" val="20000"/>
                    </a:ext>
                  </a:extLst>
                </a:gridCol>
                <a:gridCol w="1004425">
                  <a:extLst>
                    <a:ext uri="{9D8B030D-6E8A-4147-A177-3AD203B41FA5}">
                      <a16:colId xmlns:a16="http://schemas.microsoft.com/office/drawing/2014/main" val="20001"/>
                    </a:ext>
                  </a:extLst>
                </a:gridCol>
                <a:gridCol w="1004425">
                  <a:extLst>
                    <a:ext uri="{9D8B030D-6E8A-4147-A177-3AD203B41FA5}">
                      <a16:colId xmlns:a16="http://schemas.microsoft.com/office/drawing/2014/main" val="20002"/>
                    </a:ext>
                  </a:extLst>
                </a:gridCol>
                <a:gridCol w="1004425">
                  <a:extLst>
                    <a:ext uri="{9D8B030D-6E8A-4147-A177-3AD203B41FA5}">
                      <a16:colId xmlns:a16="http://schemas.microsoft.com/office/drawing/2014/main" val="20003"/>
                    </a:ext>
                  </a:extLst>
                </a:gridCol>
                <a:gridCol w="1004425">
                  <a:extLst>
                    <a:ext uri="{9D8B030D-6E8A-4147-A177-3AD203B41FA5}">
                      <a16:colId xmlns:a16="http://schemas.microsoft.com/office/drawing/2014/main" val="20004"/>
                    </a:ext>
                  </a:extLst>
                </a:gridCol>
                <a:gridCol w="1004425">
                  <a:extLst>
                    <a:ext uri="{9D8B030D-6E8A-4147-A177-3AD203B41FA5}">
                      <a16:colId xmlns:a16="http://schemas.microsoft.com/office/drawing/2014/main" val="20005"/>
                    </a:ext>
                  </a:extLst>
                </a:gridCol>
                <a:gridCol w="1004425">
                  <a:extLst>
                    <a:ext uri="{9D8B030D-6E8A-4147-A177-3AD203B41FA5}">
                      <a16:colId xmlns:a16="http://schemas.microsoft.com/office/drawing/2014/main" val="20006"/>
                    </a:ext>
                  </a:extLst>
                </a:gridCol>
                <a:gridCol w="1004425">
                  <a:extLst>
                    <a:ext uri="{9D8B030D-6E8A-4147-A177-3AD203B41FA5}">
                      <a16:colId xmlns:a16="http://schemas.microsoft.com/office/drawing/2014/main" val="20007"/>
                    </a:ext>
                  </a:extLst>
                </a:gridCol>
              </a:tblGrid>
              <a:tr h="369075">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2904200">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sp>
        <p:nvSpPr>
          <p:cNvPr id="103" name="Google Shape;103;p17" descr="Timeline background shape"/>
          <p:cNvSpPr/>
          <p:nvPr/>
        </p:nvSpPr>
        <p:spPr>
          <a:xfrm>
            <a:off x="489153" y="1744400"/>
            <a:ext cx="2871900" cy="4575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txBox="1">
            <a:spLocks noGrp="1"/>
          </p:cNvSpPr>
          <p:nvPr>
            <p:ph type="body" idx="4294967295"/>
          </p:nvPr>
        </p:nvSpPr>
        <p:spPr>
          <a:xfrm>
            <a:off x="565350" y="1744550"/>
            <a:ext cx="25686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Data Preprocessing </a:t>
            </a:r>
            <a:endParaRPr>
              <a:solidFill>
                <a:schemeClr val="lt1"/>
              </a:solidFill>
            </a:endParaRPr>
          </a:p>
        </p:txBody>
      </p:sp>
      <p:sp>
        <p:nvSpPr>
          <p:cNvPr id="105" name="Google Shape;105;p17" descr="Timeline background shape"/>
          <p:cNvSpPr/>
          <p:nvPr/>
        </p:nvSpPr>
        <p:spPr>
          <a:xfrm>
            <a:off x="3556750" y="1744400"/>
            <a:ext cx="4804200" cy="4575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txBox="1">
            <a:spLocks noGrp="1"/>
          </p:cNvSpPr>
          <p:nvPr>
            <p:ph type="body" idx="4294967295"/>
          </p:nvPr>
        </p:nvSpPr>
        <p:spPr>
          <a:xfrm>
            <a:off x="3632950" y="1736200"/>
            <a:ext cx="44745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Visualize data for Anomalies</a:t>
            </a:r>
            <a:endParaRPr>
              <a:solidFill>
                <a:schemeClr val="lt1"/>
              </a:solidFill>
            </a:endParaRPr>
          </a:p>
        </p:txBody>
      </p:sp>
      <p:sp>
        <p:nvSpPr>
          <p:cNvPr id="107" name="Google Shape;107;p17"/>
          <p:cNvSpPr txBox="1">
            <a:spLocks noGrp="1"/>
          </p:cNvSpPr>
          <p:nvPr>
            <p:ph type="body" idx="4294967295"/>
          </p:nvPr>
        </p:nvSpPr>
        <p:spPr>
          <a:xfrm>
            <a:off x="3566850" y="2273025"/>
            <a:ext cx="49188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Heatmap for correlation | box plots  for outliers</a:t>
            </a:r>
            <a:endParaRPr sz="1200">
              <a:solidFill>
                <a:schemeClr val="dk1"/>
              </a:solidFill>
            </a:endParaRPr>
          </a:p>
        </p:txBody>
      </p:sp>
      <p:grpSp>
        <p:nvGrpSpPr>
          <p:cNvPr id="108" name="Google Shape;108;p17"/>
          <p:cNvGrpSpPr/>
          <p:nvPr/>
        </p:nvGrpSpPr>
        <p:grpSpPr>
          <a:xfrm>
            <a:off x="4497078" y="2920213"/>
            <a:ext cx="3432244" cy="441657"/>
            <a:chOff x="6448870" y="3733723"/>
            <a:chExt cx="2453355" cy="351302"/>
          </a:xfrm>
        </p:grpSpPr>
        <p:sp>
          <p:nvSpPr>
            <p:cNvPr id="109" name="Google Shape;109;p17"/>
            <p:cNvSpPr/>
            <p:nvPr/>
          </p:nvSpPr>
          <p:spPr>
            <a:xfrm>
              <a:off x="6448870" y="3733723"/>
              <a:ext cx="17685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7"/>
          <p:cNvSpPr txBox="1">
            <a:spLocks noGrp="1"/>
          </p:cNvSpPr>
          <p:nvPr>
            <p:ph type="body" idx="4294967295"/>
          </p:nvPr>
        </p:nvSpPr>
        <p:spPr>
          <a:xfrm>
            <a:off x="4501825" y="2912300"/>
            <a:ext cx="25686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Ensemble Learning Algos</a:t>
            </a:r>
            <a:endParaRPr>
              <a:solidFill>
                <a:schemeClr val="lt1"/>
              </a:solidFill>
            </a:endParaRPr>
          </a:p>
        </p:txBody>
      </p:sp>
      <p:sp>
        <p:nvSpPr>
          <p:cNvPr id="114" name="Google Shape;114;p17"/>
          <p:cNvSpPr txBox="1">
            <a:spLocks noGrp="1"/>
          </p:cNvSpPr>
          <p:nvPr>
            <p:ph type="body" idx="4294967295"/>
          </p:nvPr>
        </p:nvSpPr>
        <p:spPr>
          <a:xfrm>
            <a:off x="4497125" y="3369950"/>
            <a:ext cx="3432300" cy="1007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dirty="0">
                <a:solidFill>
                  <a:schemeClr val="dk1"/>
                </a:solidFill>
              </a:rPr>
              <a:t>Random Forest Feature Importance</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Chi Square for categorical </a:t>
            </a:r>
            <a:r>
              <a:rPr lang="en-US" sz="1400" dirty="0">
                <a:solidFill>
                  <a:schemeClr val="dk1"/>
                </a:solidFill>
              </a:rPr>
              <a:t>variable</a:t>
            </a:r>
            <a:r>
              <a:rPr lang="en" sz="1400" dirty="0">
                <a:solidFill>
                  <a:schemeClr val="dk1"/>
                </a:solidFill>
              </a:rPr>
              <a:t> comparison</a:t>
            </a:r>
            <a:endParaRPr sz="1400" dirty="0">
              <a:solidFill>
                <a:schemeClr val="dk1"/>
              </a:solidFill>
            </a:endParaRPr>
          </a:p>
        </p:txBody>
      </p:sp>
      <p:sp>
        <p:nvSpPr>
          <p:cNvPr id="115" name="Google Shape;115;p17"/>
          <p:cNvSpPr txBox="1">
            <a:spLocks noGrp="1"/>
          </p:cNvSpPr>
          <p:nvPr>
            <p:ph type="body" idx="4294967295"/>
          </p:nvPr>
        </p:nvSpPr>
        <p:spPr>
          <a:xfrm>
            <a:off x="565350" y="2417550"/>
            <a:ext cx="2263200" cy="457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Char char="-"/>
            </a:pPr>
            <a:r>
              <a:rPr lang="en" sz="1200">
                <a:solidFill>
                  <a:schemeClr val="dk1"/>
                </a:solidFill>
              </a:rPr>
              <a:t>Removing NaN, duplicates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Transforming categorical into one hot encoding</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important aspects of Dataset </a:t>
            </a:r>
            <a:endParaRPr/>
          </a:p>
        </p:txBody>
      </p:sp>
      <p:grpSp>
        <p:nvGrpSpPr>
          <p:cNvPr id="121" name="Google Shape;121;p18"/>
          <p:cNvGrpSpPr/>
          <p:nvPr/>
        </p:nvGrpSpPr>
        <p:grpSpPr>
          <a:xfrm>
            <a:off x="424825" y="1253973"/>
            <a:ext cx="8520600" cy="799416"/>
            <a:chOff x="424813" y="1177875"/>
            <a:chExt cx="8294372" cy="849900"/>
          </a:xfrm>
        </p:grpSpPr>
        <p:sp>
          <p:nvSpPr>
            <p:cNvPr id="122" name="Google Shape;122;p18"/>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8"/>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Activity Date</a:t>
            </a:r>
            <a:endParaRPr>
              <a:solidFill>
                <a:schemeClr val="lt1"/>
              </a:solidFill>
            </a:endParaRPr>
          </a:p>
        </p:txBody>
      </p:sp>
      <p:sp>
        <p:nvSpPr>
          <p:cNvPr id="125" name="Google Shape;125;p18"/>
          <p:cNvSpPr txBox="1">
            <a:spLocks noGrp="1"/>
          </p:cNvSpPr>
          <p:nvPr>
            <p:ph type="body" idx="4294967295"/>
          </p:nvPr>
        </p:nvSpPr>
        <p:spPr>
          <a:xfrm>
            <a:off x="3358032" y="1297019"/>
            <a:ext cx="5474268" cy="668085"/>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dirty="0">
                <a:solidFill>
                  <a:schemeClr val="lt1"/>
                </a:solidFill>
              </a:rPr>
              <a:t>Date </a:t>
            </a:r>
            <a:r>
              <a:rPr lang="en-US" dirty="0">
                <a:solidFill>
                  <a:schemeClr val="lt1"/>
                </a:solidFill>
              </a:rPr>
              <a:t>of health inspection</a:t>
            </a:r>
            <a:endParaRPr dirty="0">
              <a:solidFill>
                <a:schemeClr val="lt1"/>
              </a:solidFill>
            </a:endParaRPr>
          </a:p>
          <a:p>
            <a:pPr marL="457200" lvl="0" indent="-342900" algn="l" rtl="0">
              <a:spcBef>
                <a:spcPts val="0"/>
              </a:spcBef>
              <a:spcAft>
                <a:spcPts val="0"/>
              </a:spcAft>
              <a:buClr>
                <a:schemeClr val="lt1"/>
              </a:buClr>
              <a:buSzPts val="1800"/>
              <a:buChar char="●"/>
            </a:pPr>
            <a:r>
              <a:rPr lang="en-US" dirty="0">
                <a:solidFill>
                  <a:schemeClr val="lt1"/>
                </a:solidFill>
              </a:rPr>
              <a:t>Converted month </a:t>
            </a:r>
            <a:r>
              <a:rPr lang="en" dirty="0">
                <a:solidFill>
                  <a:schemeClr val="lt1"/>
                </a:solidFill>
              </a:rPr>
              <a:t>to interval </a:t>
            </a:r>
            <a:r>
              <a:rPr lang="en-US" dirty="0">
                <a:solidFill>
                  <a:schemeClr val="lt1"/>
                </a:solidFill>
              </a:rPr>
              <a:t>data</a:t>
            </a:r>
            <a:endParaRPr dirty="0">
              <a:solidFill>
                <a:schemeClr val="lt1"/>
              </a:solidFill>
            </a:endParaRPr>
          </a:p>
        </p:txBody>
      </p:sp>
      <p:grpSp>
        <p:nvGrpSpPr>
          <p:cNvPr id="126" name="Google Shape;126;p18"/>
          <p:cNvGrpSpPr/>
          <p:nvPr/>
        </p:nvGrpSpPr>
        <p:grpSpPr>
          <a:xfrm>
            <a:off x="424824" y="2127339"/>
            <a:ext cx="8520599" cy="799416"/>
            <a:chOff x="424813" y="2075689"/>
            <a:chExt cx="8294360" cy="849900"/>
          </a:xfrm>
        </p:grpSpPr>
        <p:sp>
          <p:nvSpPr>
            <p:cNvPr id="127" name="Google Shape;127;p18"/>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8"/>
          <p:cNvSpPr txBox="1">
            <a:spLocks noGrp="1"/>
          </p:cNvSpPr>
          <p:nvPr>
            <p:ph type="body" idx="4294967295"/>
          </p:nvPr>
        </p:nvSpPr>
        <p:spPr>
          <a:xfrm>
            <a:off x="539675" y="212745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Serial Number</a:t>
            </a:r>
            <a:endParaRPr>
              <a:solidFill>
                <a:schemeClr val="lt1"/>
              </a:solidFill>
            </a:endParaRPr>
          </a:p>
        </p:txBody>
      </p:sp>
      <p:sp>
        <p:nvSpPr>
          <p:cNvPr id="130" name="Google Shape;130;p18"/>
          <p:cNvSpPr txBox="1">
            <a:spLocks noGrp="1"/>
          </p:cNvSpPr>
          <p:nvPr>
            <p:ph type="body" idx="4294967295"/>
          </p:nvPr>
        </p:nvSpPr>
        <p:spPr>
          <a:xfrm>
            <a:off x="3360379" y="2172150"/>
            <a:ext cx="5351847"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US" dirty="0">
                <a:solidFill>
                  <a:schemeClr val="lt1"/>
                </a:solidFill>
              </a:rPr>
              <a:t>Foreign key - u</a:t>
            </a:r>
            <a:r>
              <a:rPr lang="en" dirty="0">
                <a:solidFill>
                  <a:schemeClr val="lt1"/>
                </a:solidFill>
              </a:rPr>
              <a:t>sed to join </a:t>
            </a:r>
            <a:r>
              <a:rPr lang="en-US" dirty="0">
                <a:solidFill>
                  <a:schemeClr val="lt1"/>
                </a:solidFill>
              </a:rPr>
              <a:t>inspection and violation </a:t>
            </a:r>
            <a:r>
              <a:rPr lang="en" dirty="0">
                <a:solidFill>
                  <a:schemeClr val="lt1"/>
                </a:solidFill>
              </a:rPr>
              <a:t>datasets </a:t>
            </a:r>
            <a:endParaRPr dirty="0">
              <a:solidFill>
                <a:schemeClr val="lt1"/>
              </a:solidFill>
            </a:endParaRPr>
          </a:p>
          <a:p>
            <a:pPr marL="0" lvl="0" indent="0" algn="l" rtl="0">
              <a:spcBef>
                <a:spcPts val="0"/>
              </a:spcBef>
              <a:spcAft>
                <a:spcPts val="0"/>
              </a:spcAft>
              <a:buNone/>
            </a:pPr>
            <a:endParaRPr dirty="0">
              <a:solidFill>
                <a:schemeClr val="lt1"/>
              </a:solidFill>
            </a:endParaRPr>
          </a:p>
        </p:txBody>
      </p:sp>
      <p:grpSp>
        <p:nvGrpSpPr>
          <p:cNvPr id="131" name="Google Shape;131;p18"/>
          <p:cNvGrpSpPr/>
          <p:nvPr/>
        </p:nvGrpSpPr>
        <p:grpSpPr>
          <a:xfrm>
            <a:off x="424824" y="3000705"/>
            <a:ext cx="8520597" cy="799447"/>
            <a:chOff x="424813" y="2974405"/>
            <a:chExt cx="8294360" cy="849933"/>
          </a:xfrm>
        </p:grpSpPr>
        <p:sp>
          <p:nvSpPr>
            <p:cNvPr id="132" name="Google Shape;132;p18"/>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8"/>
          <p:cNvSpPr txBox="1">
            <a:spLocks noGrp="1"/>
          </p:cNvSpPr>
          <p:nvPr>
            <p:ph type="body" idx="4294967295"/>
          </p:nvPr>
        </p:nvSpPr>
        <p:spPr>
          <a:xfrm>
            <a:off x="539675" y="3000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Zip Code /</a:t>
            </a:r>
            <a:r>
              <a:rPr lang="en-US" dirty="0">
                <a:solidFill>
                  <a:schemeClr val="lt1"/>
                </a:solidFill>
              </a:rPr>
              <a:t>Location</a:t>
            </a:r>
            <a:endParaRPr dirty="0">
              <a:solidFill>
                <a:schemeClr val="lt1"/>
              </a:solidFill>
            </a:endParaRPr>
          </a:p>
        </p:txBody>
      </p:sp>
      <p:sp>
        <p:nvSpPr>
          <p:cNvPr id="135" name="Google Shape;135;p18"/>
          <p:cNvSpPr txBox="1">
            <a:spLocks noGrp="1"/>
          </p:cNvSpPr>
          <p:nvPr>
            <p:ph type="body" idx="4294967295"/>
          </p:nvPr>
        </p:nvSpPr>
        <p:spPr>
          <a:xfrm>
            <a:off x="3394152" y="2998744"/>
            <a:ext cx="5438148"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US" dirty="0">
                <a:solidFill>
                  <a:schemeClr val="lt1"/>
                </a:solidFill>
              </a:rPr>
              <a:t>C</a:t>
            </a:r>
            <a:r>
              <a:rPr lang="en" dirty="0">
                <a:solidFill>
                  <a:schemeClr val="lt1"/>
                </a:solidFill>
              </a:rPr>
              <a:t>alculate distance ( </a:t>
            </a:r>
            <a:r>
              <a:rPr lang="en-US" dirty="0">
                <a:solidFill>
                  <a:schemeClr val="lt1"/>
                </a:solidFill>
              </a:rPr>
              <a:t>in miles)</a:t>
            </a:r>
            <a:r>
              <a:rPr lang="en" dirty="0">
                <a:solidFill>
                  <a:schemeClr val="lt1"/>
                </a:solidFill>
              </a:rPr>
              <a:t> from one reference </a:t>
            </a:r>
            <a:r>
              <a:rPr lang="en-US" dirty="0">
                <a:solidFill>
                  <a:schemeClr val="lt1"/>
                </a:solidFill>
              </a:rPr>
              <a:t>location</a:t>
            </a:r>
            <a:endParaRPr dirty="0">
              <a:solidFill>
                <a:schemeClr val="lt1"/>
              </a:solidFill>
            </a:endParaRPr>
          </a:p>
        </p:txBody>
      </p:sp>
      <p:grpSp>
        <p:nvGrpSpPr>
          <p:cNvPr id="136" name="Google Shape;136;p18"/>
          <p:cNvGrpSpPr/>
          <p:nvPr/>
        </p:nvGrpSpPr>
        <p:grpSpPr>
          <a:xfrm>
            <a:off x="424824" y="3880777"/>
            <a:ext cx="8579011" cy="799447"/>
            <a:chOff x="424813" y="3871259"/>
            <a:chExt cx="8294360" cy="849933"/>
          </a:xfrm>
        </p:grpSpPr>
        <p:sp>
          <p:nvSpPr>
            <p:cNvPr id="137" name="Google Shape;137;p18"/>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8"/>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Score - Grade</a:t>
            </a:r>
            <a:endParaRPr>
              <a:solidFill>
                <a:schemeClr val="lt1"/>
              </a:solidFill>
            </a:endParaRPr>
          </a:p>
        </p:txBody>
      </p:sp>
      <p:sp>
        <p:nvSpPr>
          <p:cNvPr id="140" name="Google Shape;140;p18"/>
          <p:cNvSpPr txBox="1">
            <a:spLocks noGrp="1"/>
          </p:cNvSpPr>
          <p:nvPr>
            <p:ph type="body" idx="4294967295"/>
          </p:nvPr>
        </p:nvSpPr>
        <p:spPr>
          <a:xfrm>
            <a:off x="3480452" y="3876311"/>
            <a:ext cx="5464967"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dirty="0">
                <a:solidFill>
                  <a:schemeClr val="lt1"/>
                </a:solidFill>
              </a:rPr>
              <a:t>Correlated </a:t>
            </a:r>
            <a:r>
              <a:rPr lang="en-US" dirty="0">
                <a:solidFill>
                  <a:schemeClr val="lt1"/>
                </a:solidFill>
              </a:rPr>
              <a:t>variables</a:t>
            </a:r>
            <a:endParaRPr dirty="0">
              <a:solidFill>
                <a:schemeClr val="lt1"/>
              </a:solidFill>
            </a:endParaRPr>
          </a:p>
          <a:p>
            <a:pPr marL="457200" lvl="0" indent="-342900" algn="l" rtl="0">
              <a:spcBef>
                <a:spcPts val="0"/>
              </a:spcBef>
              <a:spcAft>
                <a:spcPts val="0"/>
              </a:spcAft>
              <a:buClr>
                <a:schemeClr val="lt1"/>
              </a:buClr>
              <a:buSzPts val="1800"/>
              <a:buChar char="●"/>
            </a:pPr>
            <a:r>
              <a:rPr lang="en" dirty="0">
                <a:solidFill>
                  <a:schemeClr val="lt1"/>
                </a:solidFill>
              </a:rPr>
              <a:t>Score used for regression; Grade for classification</a:t>
            </a:r>
            <a:endParaRPr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Pre-Processing</a:t>
            </a:r>
            <a:endParaRPr dirty="0"/>
          </a:p>
        </p:txBody>
      </p:sp>
      <p:sp>
        <p:nvSpPr>
          <p:cNvPr id="146" name="Google Shape;146;p19"/>
          <p:cNvSpPr txBox="1">
            <a:spLocks noGrp="1"/>
          </p:cNvSpPr>
          <p:nvPr>
            <p:ph type="body" idx="1"/>
          </p:nvPr>
        </p:nvSpPr>
        <p:spPr>
          <a:xfrm>
            <a:off x="311700" y="1065707"/>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bg2">
                    <a:lumMod val="20000"/>
                    <a:lumOff val="80000"/>
                  </a:schemeClr>
                </a:solidFill>
              </a:rPr>
              <a:t>Calculated r</a:t>
            </a:r>
            <a:r>
              <a:rPr lang="en" dirty="0">
                <a:solidFill>
                  <a:schemeClr val="bg2">
                    <a:lumMod val="20000"/>
                    <a:lumOff val="80000"/>
                  </a:schemeClr>
                </a:solidFill>
              </a:rPr>
              <a:t>elative distance (</a:t>
            </a:r>
            <a:r>
              <a:rPr lang="en-US" dirty="0">
                <a:solidFill>
                  <a:schemeClr val="bg2">
                    <a:lumMod val="20000"/>
                    <a:lumOff val="80000"/>
                  </a:schemeClr>
                </a:solidFill>
              </a:rPr>
              <a:t>in miles)</a:t>
            </a:r>
            <a:r>
              <a:rPr lang="en" dirty="0">
                <a:solidFill>
                  <a:schemeClr val="bg2">
                    <a:lumMod val="20000"/>
                    <a:lumOff val="80000"/>
                  </a:schemeClr>
                </a:solidFill>
              </a:rPr>
              <a:t> of the restaurants and us</a:t>
            </a:r>
            <a:r>
              <a:rPr lang="en-US" dirty="0">
                <a:solidFill>
                  <a:schemeClr val="bg2">
                    <a:lumMod val="20000"/>
                    <a:lumOff val="80000"/>
                  </a:schemeClr>
                </a:solidFill>
              </a:rPr>
              <a:t>ed</a:t>
            </a:r>
            <a:r>
              <a:rPr lang="en" dirty="0">
                <a:solidFill>
                  <a:schemeClr val="bg2">
                    <a:lumMod val="20000"/>
                    <a:lumOff val="80000"/>
                  </a:schemeClr>
                </a:solidFill>
              </a:rPr>
              <a:t> them as interval data fo</a:t>
            </a:r>
            <a:r>
              <a:rPr lang="en-US" dirty="0">
                <a:solidFill>
                  <a:schemeClr val="bg2">
                    <a:lumMod val="20000"/>
                    <a:lumOff val="80000"/>
                  </a:schemeClr>
                </a:solidFill>
              </a:rPr>
              <a:t>r modeling. </a:t>
            </a:r>
            <a:endParaRPr dirty="0">
              <a:solidFill>
                <a:schemeClr val="bg2">
                  <a:lumMod val="20000"/>
                  <a:lumOff val="80000"/>
                </a:schemeClr>
              </a:solidFill>
            </a:endParaRPr>
          </a:p>
        </p:txBody>
      </p:sp>
      <p:pic>
        <p:nvPicPr>
          <p:cNvPr id="2" name="Picture 1">
            <a:extLst>
              <a:ext uri="{FF2B5EF4-FFF2-40B4-BE49-F238E27FC236}">
                <a16:creationId xmlns:a16="http://schemas.microsoft.com/office/drawing/2014/main" id="{77307DD8-83EF-4CB1-9088-93BAFA2C78C1}"/>
              </a:ext>
            </a:extLst>
          </p:cNvPr>
          <p:cNvPicPr>
            <a:picLocks noChangeAspect="1"/>
          </p:cNvPicPr>
          <p:nvPr/>
        </p:nvPicPr>
        <p:blipFill>
          <a:blip r:embed="rId3"/>
          <a:stretch>
            <a:fillRect/>
          </a:stretch>
        </p:blipFill>
        <p:spPr>
          <a:xfrm>
            <a:off x="6063181" y="1933386"/>
            <a:ext cx="2940180" cy="2892243"/>
          </a:xfrm>
          <a:prstGeom prst="rect">
            <a:avLst/>
          </a:prstGeom>
        </p:spPr>
      </p:pic>
      <p:pic>
        <p:nvPicPr>
          <p:cNvPr id="148" name="Google Shape;148;p19"/>
          <p:cNvPicPr preferRelativeResize="0"/>
          <p:nvPr/>
        </p:nvPicPr>
        <p:blipFill>
          <a:blip r:embed="rId4">
            <a:alphaModFix/>
          </a:blip>
          <a:stretch>
            <a:fillRect/>
          </a:stretch>
        </p:blipFill>
        <p:spPr>
          <a:xfrm>
            <a:off x="444189" y="1933386"/>
            <a:ext cx="2751874" cy="2892243"/>
          </a:xfrm>
          <a:prstGeom prst="rect">
            <a:avLst/>
          </a:prstGeom>
          <a:noFill/>
          <a:ln>
            <a:noFill/>
          </a:ln>
        </p:spPr>
      </p:pic>
      <p:pic>
        <p:nvPicPr>
          <p:cNvPr id="3" name="Picture 2">
            <a:extLst>
              <a:ext uri="{FF2B5EF4-FFF2-40B4-BE49-F238E27FC236}">
                <a16:creationId xmlns:a16="http://schemas.microsoft.com/office/drawing/2014/main" id="{83EA8137-75CC-4785-B82C-DE188F146856}"/>
              </a:ext>
            </a:extLst>
          </p:cNvPr>
          <p:cNvPicPr>
            <a:picLocks noChangeAspect="1"/>
          </p:cNvPicPr>
          <p:nvPr/>
        </p:nvPicPr>
        <p:blipFill rotWithShape="1">
          <a:blip r:embed="rId5"/>
          <a:srcRect b="3521"/>
          <a:stretch/>
        </p:blipFill>
        <p:spPr>
          <a:xfrm>
            <a:off x="3406323" y="1946734"/>
            <a:ext cx="2656858" cy="2892243"/>
          </a:xfrm>
          <a:prstGeom prst="rect">
            <a:avLst/>
          </a:prstGeom>
        </p:spPr>
      </p:pic>
      <p:sp>
        <p:nvSpPr>
          <p:cNvPr id="4" name="TextBox 3">
            <a:extLst>
              <a:ext uri="{FF2B5EF4-FFF2-40B4-BE49-F238E27FC236}">
                <a16:creationId xmlns:a16="http://schemas.microsoft.com/office/drawing/2014/main" id="{5499D886-4D0F-4546-B979-3430AFA5903B}"/>
              </a:ext>
            </a:extLst>
          </p:cNvPr>
          <p:cNvSpPr txBox="1"/>
          <p:nvPr/>
        </p:nvSpPr>
        <p:spPr>
          <a:xfrm>
            <a:off x="4572000" y="1050127"/>
            <a:ext cx="3999900" cy="738664"/>
          </a:xfrm>
          <a:prstGeom prst="rect">
            <a:avLst/>
          </a:prstGeom>
          <a:noFill/>
        </p:spPr>
        <p:txBody>
          <a:bodyPr wrap="square" rtlCol="0">
            <a:spAutoFit/>
          </a:bodyPr>
          <a:lstStyle/>
          <a:p>
            <a:r>
              <a:rPr lang="en-US" dirty="0">
                <a:solidFill>
                  <a:schemeClr val="bg2">
                    <a:lumMod val="20000"/>
                    <a:lumOff val="80000"/>
                  </a:schemeClr>
                </a:solidFill>
              </a:rPr>
              <a:t>Program description is parsed to get establishment type, seating capacity and the risk factor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87B0-498D-413D-AFAF-CB32D1BA4487}"/>
              </a:ext>
            </a:extLst>
          </p:cNvPr>
          <p:cNvSpPr>
            <a:spLocks noGrp="1"/>
          </p:cNvSpPr>
          <p:nvPr>
            <p:ph type="title"/>
          </p:nvPr>
        </p:nvSpPr>
        <p:spPr/>
        <p:txBody>
          <a:bodyPr/>
          <a:lstStyle/>
          <a:p>
            <a:r>
              <a:rPr lang="en-US" dirty="0"/>
              <a:t>EXPLANATORY DATA ANALYSIS</a:t>
            </a:r>
          </a:p>
        </p:txBody>
      </p:sp>
    </p:spTree>
    <p:extLst>
      <p:ext uri="{BB962C8B-B14F-4D97-AF65-F5344CB8AC3E}">
        <p14:creationId xmlns:p14="http://schemas.microsoft.com/office/powerpoint/2010/main" val="164286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152400" y="552867"/>
            <a:ext cx="8839200" cy="4525486"/>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TotalTime>
  <Words>839</Words>
  <Application>Microsoft Office PowerPoint</Application>
  <PresentationFormat>On-screen Show (16:9)</PresentationFormat>
  <Paragraphs>101</Paragraphs>
  <Slides>34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Oswald</vt:lpstr>
      <vt:lpstr>Average</vt:lpstr>
      <vt:lpstr>Arial</vt:lpstr>
      <vt:lpstr>Calibri</vt:lpstr>
      <vt:lpstr>Slate</vt:lpstr>
      <vt:lpstr>INFORMAC: Analytics Data Science Challenge</vt:lpstr>
      <vt:lpstr>Overview</vt:lpstr>
      <vt:lpstr>Understanding the problem: Problem Statement</vt:lpstr>
      <vt:lpstr>Approach:</vt:lpstr>
      <vt:lpstr>Timeline</vt:lpstr>
      <vt:lpstr>Understanding important aspects of Dataset </vt:lpstr>
      <vt:lpstr>Pre-Processing</vt:lpstr>
      <vt:lpstr>EXPLANATORY DATA ANALYSIS</vt:lpstr>
      <vt:lpstr>PowerPoint Presentation</vt:lpstr>
      <vt:lpstr>CORRELATION CHART</vt:lpstr>
      <vt:lpstr>RESTAURANT COUNT ACCORDING TO RISK FACTOR</vt:lpstr>
      <vt:lpstr>TOP 10 RESTAURANTS WITH HIGH SCORE</vt:lpstr>
      <vt:lpstr>BOTTOM 10 RESTAURANTS</vt:lpstr>
      <vt:lpstr>AVERAGE SCORE PER FACILITY TYPE</vt:lpstr>
      <vt:lpstr>Top 15 violation codes</vt:lpstr>
      <vt:lpstr>Q1:</vt:lpstr>
      <vt:lpstr>Key Factors In predicting health scores.</vt:lpstr>
      <vt:lpstr>Q2 :  </vt:lpstr>
      <vt:lpstr>PowerPoint Presentation</vt:lpstr>
      <vt:lpstr>PowerPoint Presentation</vt:lpstr>
      <vt:lpstr>Q3.</vt:lpstr>
      <vt:lpstr>PowerPoint Presentation</vt:lpstr>
      <vt:lpstr>Distribution of points for violation codes</vt:lpstr>
      <vt:lpstr>Q4.   Variation of Score across Years</vt:lpstr>
      <vt:lpstr>1. The scores have remained constant over the three years.  2. However in the year 2018 ,the restaurants having lower scored have improved .  3. This can be due to the fact that people prefer more hygienic restaurants.  </vt:lpstr>
      <vt:lpstr>Variation of Scores Across Months and Year</vt:lpstr>
      <vt:lpstr>1. January and February has seen a decline in score as compared to the previous year.  2. This can be due to weather changes in Los Angeles during January and February in the year 2018.  3. The median of score in December for 2018 has seen an increase.  </vt:lpstr>
      <vt:lpstr>Variation of score in Top 5 Facilities over the years.    </vt:lpstr>
      <vt:lpstr>PowerPoint Presentation</vt:lpstr>
      <vt:lpstr>1.In the year 2016 Legends Hospitality ,LLC has seen a continuous    increase in Score over the year and Levy Premium foodservice Limited Partnership has seen a decrease in the score.  2.Most of the Facilities see a dip of score in the month of June and July.  3.The scores have remained constant across the different facilities in the year 2018.   </vt:lpstr>
      <vt:lpstr>Avg Score across Different areas</vt:lpstr>
      <vt:lpstr>Business Recommendations for Avalon</vt:lpstr>
      <vt:lpstr>General Recommendations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Informs</dc:title>
  <dc:creator>Amit Mutgi</dc:creator>
  <cp:lastModifiedBy>Mitali Bharali</cp:lastModifiedBy>
  <cp:revision>34</cp:revision>
  <dcterms:modified xsi:type="dcterms:W3CDTF">2019-04-25T06:07:15Z</dcterms:modified>
</cp:coreProperties>
</file>